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3" r:id="rId4"/>
    <p:sldId id="264" r:id="rId5"/>
    <p:sldId id="259" r:id="rId6"/>
    <p:sldId id="265" r:id="rId7"/>
    <p:sldId id="260" r:id="rId8"/>
    <p:sldId id="261" r:id="rId9"/>
    <p:sldId id="266" r:id="rId10"/>
    <p:sldId id="268"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1"/>
    <p:restoredTop sz="94697"/>
  </p:normalViewPr>
  <p:slideViewPr>
    <p:cSldViewPr snapToGrid="0" snapToObjects="1">
      <p:cViewPr varScale="1">
        <p:scale>
          <a:sx n="114" d="100"/>
          <a:sy n="114"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D3972-E816-7942-B0C8-584CC98178AA}" type="datetimeFigureOut">
              <a:rPr lang="en-US" smtClean="0"/>
              <a:t>8/31/19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61C28-583B-214B-88B1-7DA856843960}" type="slidenum">
              <a:rPr lang="en-US" smtClean="0"/>
              <a:t>‹#›</a:t>
            </a:fld>
            <a:endParaRPr lang="en-US"/>
          </a:p>
        </p:txBody>
      </p:sp>
    </p:spTree>
    <p:extLst>
      <p:ext uri="{BB962C8B-B14F-4D97-AF65-F5344CB8AC3E}">
        <p14:creationId xmlns:p14="http://schemas.microsoft.com/office/powerpoint/2010/main" val="254745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9D3E10-F849-9B49-A2CA-1E830B0624B4}" type="datetime1">
              <a:rPr lang="en-US" smtClean="0"/>
              <a:t>8/31/19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8B229-AC55-FE43-9AB2-60B4CF58870C}" type="datetime1">
              <a:rPr lang="en-US" smtClean="0"/>
              <a:t>8/31/19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CF5C70-31DD-824C-984C-DD2B15E63DE7}" type="datetime1">
              <a:rPr lang="en-US" smtClean="0"/>
              <a:t>8/31/19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4E15B-FF07-644A-A50D-8349C1E6E714}" type="datetime1">
              <a:rPr lang="en-US" smtClean="0"/>
              <a:t>8/31/19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FA7C9-FB93-C147-89F8-097D2509287F}" type="datetime1">
              <a:rPr lang="en-US" smtClean="0"/>
              <a:t>8/31/19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42A3B2-0001-3E48-83DF-DB5677742D6B}" type="datetime1">
              <a:rPr lang="en-US" smtClean="0"/>
              <a:t>8/31/19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6D41C4-8F55-D24B-A4E8-3EF555638917}" type="datetime1">
              <a:rPr lang="en-US" smtClean="0"/>
              <a:t>8/31/19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55C561-93AB-5347-B503-808B8345390D}" type="datetime1">
              <a:rPr lang="en-US" smtClean="0"/>
              <a:t>8/31/19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59200-2596-CB46-B5B7-815CC2936C21}" type="datetime1">
              <a:rPr lang="en-US" smtClean="0"/>
              <a:t>8/31/19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629764-3949-1841-946B-EADD78AAE63D}" type="datetime1">
              <a:rPr lang="en-US" smtClean="0"/>
              <a:t>8/31/19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541DC1-1A7B-8D41-A11D-A0E410D8441C}" type="datetime1">
              <a:rPr lang="en-US" smtClean="0"/>
              <a:t>8/31/19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ED2CF83-C8CB-9E48-A397-B2B897732D73}" type="datetime1">
              <a:rPr lang="en-US" smtClean="0"/>
              <a:t>8/31/19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71A4-8859-984D-A4D0-1EF8225B2BFD}"/>
              </a:ext>
            </a:extLst>
          </p:cNvPr>
          <p:cNvSpPr>
            <a:spLocks noGrp="1"/>
          </p:cNvSpPr>
          <p:nvPr>
            <p:ph type="ctrTitle"/>
          </p:nvPr>
        </p:nvSpPr>
        <p:spPr>
          <a:xfrm>
            <a:off x="468351" y="802298"/>
            <a:ext cx="11418849" cy="2541431"/>
          </a:xfrm>
        </p:spPr>
        <p:txBody>
          <a:bodyPr>
            <a:normAutofit/>
          </a:bodyPr>
          <a:lstStyle/>
          <a:p>
            <a:pPr algn="ctr"/>
            <a:r>
              <a:rPr lang="en-US" sz="4000" b="1" dirty="0"/>
              <a:t>Python Data Analytics Project</a:t>
            </a:r>
            <a:r>
              <a:rPr lang="en-US" dirty="0"/>
              <a:t> </a:t>
            </a:r>
            <a:br>
              <a:rPr lang="en-US" dirty="0"/>
            </a:br>
            <a:r>
              <a:rPr lang="en-US" sz="2700" dirty="0"/>
              <a:t>Employee Attrition Problem</a:t>
            </a:r>
            <a:br>
              <a:rPr lang="en-US" dirty="0"/>
            </a:br>
            <a:endParaRPr lang="en-US" dirty="0"/>
          </a:p>
        </p:txBody>
      </p:sp>
      <p:sp>
        <p:nvSpPr>
          <p:cNvPr id="3" name="Subtitle 2">
            <a:extLst>
              <a:ext uri="{FF2B5EF4-FFF2-40B4-BE49-F238E27FC236}">
                <a16:creationId xmlns:a16="http://schemas.microsoft.com/office/drawing/2014/main" id="{767C6CF8-86A0-9047-BD16-B2EA42033FD2}"/>
              </a:ext>
            </a:extLst>
          </p:cNvPr>
          <p:cNvSpPr>
            <a:spLocks noGrp="1"/>
          </p:cNvSpPr>
          <p:nvPr>
            <p:ph type="subTitle" idx="1"/>
          </p:nvPr>
        </p:nvSpPr>
        <p:spPr/>
        <p:txBody>
          <a:bodyPr>
            <a:normAutofit/>
          </a:bodyPr>
          <a:lstStyle/>
          <a:p>
            <a:r>
              <a:rPr lang="en-US" dirty="0"/>
              <a:t>- Chiranjibi Ghimire</a:t>
            </a:r>
            <a:br>
              <a:rPr lang="en-US" dirty="0"/>
            </a:br>
            <a:endParaRPr lang="en-US" dirty="0"/>
          </a:p>
        </p:txBody>
      </p:sp>
      <p:sp>
        <p:nvSpPr>
          <p:cNvPr id="6" name="Date Placeholder 5">
            <a:extLst>
              <a:ext uri="{FF2B5EF4-FFF2-40B4-BE49-F238E27FC236}">
                <a16:creationId xmlns:a16="http://schemas.microsoft.com/office/drawing/2014/main" id="{447FA328-2EC5-DD47-A122-D16E6F95186C}"/>
              </a:ext>
            </a:extLst>
          </p:cNvPr>
          <p:cNvSpPr>
            <a:spLocks noGrp="1"/>
          </p:cNvSpPr>
          <p:nvPr>
            <p:ph type="dt" sz="half" idx="10"/>
          </p:nvPr>
        </p:nvSpPr>
        <p:spPr/>
        <p:txBody>
          <a:bodyPr/>
          <a:lstStyle/>
          <a:p>
            <a:fld id="{0726B474-6DC1-EE45-BD93-A253B580D77F}" type="datetime1">
              <a:rPr lang="en-US" smtClean="0"/>
              <a:t>8/31/19</a:t>
            </a:fld>
            <a:endParaRPr lang="en-US" dirty="0"/>
          </a:p>
        </p:txBody>
      </p:sp>
    </p:spTree>
    <p:extLst>
      <p:ext uri="{BB962C8B-B14F-4D97-AF65-F5344CB8AC3E}">
        <p14:creationId xmlns:p14="http://schemas.microsoft.com/office/powerpoint/2010/main" val="94128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3" name="Rectangle 4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6" name="Content Placeholder 35">
            <a:extLst>
              <a:ext uri="{FF2B5EF4-FFF2-40B4-BE49-F238E27FC236}">
                <a16:creationId xmlns:a16="http://schemas.microsoft.com/office/drawing/2014/main" id="{9834F239-79A6-43B9-9F3E-0DAD1FFD76C8}"/>
              </a:ext>
            </a:extLst>
          </p:cNvPr>
          <p:cNvSpPr>
            <a:spLocks noGrp="1"/>
          </p:cNvSpPr>
          <p:nvPr>
            <p:ph idx="1"/>
          </p:nvPr>
        </p:nvSpPr>
        <p:spPr>
          <a:xfrm>
            <a:off x="1451581" y="2015732"/>
            <a:ext cx="4172212" cy="3450613"/>
          </a:xfrm>
        </p:spPr>
        <p:txBody>
          <a:bodyPr>
            <a:normAutofit/>
          </a:bodyPr>
          <a:lstStyle/>
          <a:p>
            <a:r>
              <a:rPr lang="en-US" dirty="0"/>
              <a:t>It looks like there is a more discrepancy in promotion and satisfaction level between existing and ex-employees data set. </a:t>
            </a:r>
          </a:p>
          <a:p>
            <a:pPr marL="0" indent="0">
              <a:buNone/>
            </a:pPr>
            <a:endParaRPr lang="en-US" dirty="0"/>
          </a:p>
        </p:txBody>
      </p:sp>
      <p:pic>
        <p:nvPicPr>
          <p:cNvPr id="5" name="Content Placeholder 4">
            <a:extLst>
              <a:ext uri="{FF2B5EF4-FFF2-40B4-BE49-F238E27FC236}">
                <a16:creationId xmlns:a16="http://schemas.microsoft.com/office/drawing/2014/main" id="{4FB71F7E-7F29-3B41-BC46-7FB1A7359F2D}"/>
              </a:ext>
            </a:extLst>
          </p:cNvPr>
          <p:cNvPicPr>
            <a:picLocks noChangeAspect="1"/>
          </p:cNvPicPr>
          <p:nvPr/>
        </p:nvPicPr>
        <p:blipFill>
          <a:blip r:embed="rId2"/>
          <a:stretch>
            <a:fillRect/>
          </a:stretch>
        </p:blipFill>
        <p:spPr>
          <a:xfrm>
            <a:off x="5746094" y="758296"/>
            <a:ext cx="6230312" cy="4672733"/>
          </a:xfrm>
          <a:prstGeom prst="rect">
            <a:avLst/>
          </a:prstGeom>
        </p:spPr>
      </p:pic>
      <p:pic>
        <p:nvPicPr>
          <p:cNvPr id="45" name="Picture 4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426359BB-91A9-744D-88CE-35A42F53BD2E}"/>
              </a:ext>
            </a:extLst>
          </p:cNvPr>
          <p:cNvSpPr>
            <a:spLocks noGrp="1"/>
          </p:cNvSpPr>
          <p:nvPr>
            <p:ph type="title"/>
          </p:nvPr>
        </p:nvSpPr>
        <p:spPr>
          <a:xfrm>
            <a:off x="1451580" y="804520"/>
            <a:ext cx="4176511" cy="1049235"/>
          </a:xfrm>
        </p:spPr>
        <p:txBody>
          <a:bodyPr>
            <a:normAutofit/>
          </a:bodyPr>
          <a:lstStyle/>
          <a:p>
            <a:r>
              <a:rPr lang="en-US" dirty="0"/>
              <a:t>Data Visualization</a:t>
            </a:r>
          </a:p>
        </p:txBody>
      </p:sp>
      <p:sp>
        <p:nvSpPr>
          <p:cNvPr id="33" name="TextBox 32">
            <a:extLst>
              <a:ext uri="{FF2B5EF4-FFF2-40B4-BE49-F238E27FC236}">
                <a16:creationId xmlns:a16="http://schemas.microsoft.com/office/drawing/2014/main" id="{EAAA09EB-D015-2F45-8B5A-0ACC68CFABB0}"/>
              </a:ext>
            </a:extLst>
          </p:cNvPr>
          <p:cNvSpPr txBox="1"/>
          <p:nvPr/>
        </p:nvSpPr>
        <p:spPr>
          <a:xfrm>
            <a:off x="6724185" y="5497539"/>
            <a:ext cx="4103649" cy="369332"/>
          </a:xfrm>
          <a:prstGeom prst="rect">
            <a:avLst/>
          </a:prstGeom>
          <a:noFill/>
        </p:spPr>
        <p:txBody>
          <a:bodyPr wrap="square" rtlCol="0">
            <a:spAutoFit/>
          </a:bodyPr>
          <a:lstStyle/>
          <a:p>
            <a:r>
              <a:rPr lang="en-US" dirty="0"/>
              <a:t>Histogram of </a:t>
            </a:r>
            <a:r>
              <a:rPr lang="en-US" dirty="0" err="1"/>
              <a:t>nonexisting</a:t>
            </a:r>
            <a:r>
              <a:rPr lang="en-US" dirty="0"/>
              <a:t> Employees</a:t>
            </a:r>
          </a:p>
        </p:txBody>
      </p:sp>
      <p:sp>
        <p:nvSpPr>
          <p:cNvPr id="4" name="Date Placeholder 3">
            <a:extLst>
              <a:ext uri="{FF2B5EF4-FFF2-40B4-BE49-F238E27FC236}">
                <a16:creationId xmlns:a16="http://schemas.microsoft.com/office/drawing/2014/main" id="{5B05C5CF-6C25-3549-BA9F-368897237F62}"/>
              </a:ext>
            </a:extLst>
          </p:cNvPr>
          <p:cNvSpPr>
            <a:spLocks noGrp="1"/>
          </p:cNvSpPr>
          <p:nvPr>
            <p:ph type="dt" sz="half" idx="10"/>
          </p:nvPr>
        </p:nvSpPr>
        <p:spPr/>
        <p:txBody>
          <a:bodyPr/>
          <a:lstStyle/>
          <a:p>
            <a:fld id="{9BC6F976-506A-7D47-88C5-464ECB17367F}" type="datetime1">
              <a:rPr lang="en-US" smtClean="0"/>
              <a:t>8/31/19</a:t>
            </a:fld>
            <a:endParaRPr lang="en-US" dirty="0"/>
          </a:p>
        </p:txBody>
      </p:sp>
    </p:spTree>
    <p:extLst>
      <p:ext uri="{BB962C8B-B14F-4D97-AF65-F5344CB8AC3E}">
        <p14:creationId xmlns:p14="http://schemas.microsoft.com/office/powerpoint/2010/main" val="305624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AE96-69D1-1C4E-BC82-7DDB2243E330}"/>
              </a:ext>
            </a:extLst>
          </p:cNvPr>
          <p:cNvSpPr>
            <a:spLocks noGrp="1"/>
          </p:cNvSpPr>
          <p:nvPr>
            <p:ph type="title"/>
          </p:nvPr>
        </p:nvSpPr>
        <p:spPr/>
        <p:txBody>
          <a:bodyPr/>
          <a:lstStyle/>
          <a:p>
            <a:r>
              <a:rPr lang="en-US" dirty="0"/>
              <a:t>Data modeling</a:t>
            </a:r>
          </a:p>
        </p:txBody>
      </p:sp>
      <p:sp>
        <p:nvSpPr>
          <p:cNvPr id="3" name="Content Placeholder 2">
            <a:extLst>
              <a:ext uri="{FF2B5EF4-FFF2-40B4-BE49-F238E27FC236}">
                <a16:creationId xmlns:a16="http://schemas.microsoft.com/office/drawing/2014/main" id="{FAD22B48-55CD-934D-96FA-08BEBA84BA80}"/>
              </a:ext>
            </a:extLst>
          </p:cNvPr>
          <p:cNvSpPr>
            <a:spLocks noGrp="1"/>
          </p:cNvSpPr>
          <p:nvPr>
            <p:ph idx="1"/>
          </p:nvPr>
        </p:nvSpPr>
        <p:spPr/>
        <p:txBody>
          <a:bodyPr/>
          <a:lstStyle/>
          <a:p>
            <a:r>
              <a:rPr lang="en-US" dirty="0"/>
              <a:t>We can model the data set by removing some less significant variables. We can calculate the accuracy to identify the most significant variables to predict the employees who tend to leave. </a:t>
            </a:r>
          </a:p>
          <a:p>
            <a:r>
              <a:rPr lang="en-US" dirty="0"/>
              <a:t>We can use various modeling approach such as linear regression, random forest, support vector machine to predict the employees who likely to leave the company. </a:t>
            </a:r>
          </a:p>
        </p:txBody>
      </p:sp>
      <p:sp>
        <p:nvSpPr>
          <p:cNvPr id="6" name="Date Placeholder 5">
            <a:extLst>
              <a:ext uri="{FF2B5EF4-FFF2-40B4-BE49-F238E27FC236}">
                <a16:creationId xmlns:a16="http://schemas.microsoft.com/office/drawing/2014/main" id="{540F70BE-7854-D44B-A900-E6C76FBDB0E1}"/>
              </a:ext>
            </a:extLst>
          </p:cNvPr>
          <p:cNvSpPr>
            <a:spLocks noGrp="1"/>
          </p:cNvSpPr>
          <p:nvPr>
            <p:ph type="dt" sz="half" idx="10"/>
          </p:nvPr>
        </p:nvSpPr>
        <p:spPr/>
        <p:txBody>
          <a:bodyPr/>
          <a:lstStyle/>
          <a:p>
            <a:fld id="{39170B0C-8F65-1B4D-A16D-8BC3393D9511}" type="datetime1">
              <a:rPr lang="en-US" smtClean="0"/>
              <a:t>8/31/19</a:t>
            </a:fld>
            <a:endParaRPr lang="en-US" dirty="0"/>
          </a:p>
        </p:txBody>
      </p:sp>
    </p:spTree>
    <p:extLst>
      <p:ext uri="{BB962C8B-B14F-4D97-AF65-F5344CB8AC3E}">
        <p14:creationId xmlns:p14="http://schemas.microsoft.com/office/powerpoint/2010/main" val="372302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E5DD-0FA6-1A42-92E8-2D86E0BF4E7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0AD63FA-CB24-BE4B-B1D6-086A54A73EDF}"/>
              </a:ext>
            </a:extLst>
          </p:cNvPr>
          <p:cNvSpPr>
            <a:spLocks noGrp="1"/>
          </p:cNvSpPr>
          <p:nvPr>
            <p:ph idx="1"/>
          </p:nvPr>
        </p:nvSpPr>
        <p:spPr/>
        <p:txBody>
          <a:bodyPr/>
          <a:lstStyle/>
          <a:p>
            <a:r>
              <a:rPr lang="en-US" dirty="0"/>
              <a:t>Employees are more likely to leave the company because of low satisfaction level, low rate of promotion, inconsistent monthly work hours, and inconsistent last evaluation. Due to the low satisfaction level, they spent less time in company in comparison to existing employees. </a:t>
            </a:r>
          </a:p>
          <a:p>
            <a:r>
              <a:rPr lang="en-US" dirty="0"/>
              <a:t>We could use feature selection process and some data modeling algorithms to predict the employee who tend to leave the company. I will present details in the final report.</a:t>
            </a:r>
          </a:p>
        </p:txBody>
      </p:sp>
      <p:sp>
        <p:nvSpPr>
          <p:cNvPr id="6" name="Date Placeholder 5">
            <a:extLst>
              <a:ext uri="{FF2B5EF4-FFF2-40B4-BE49-F238E27FC236}">
                <a16:creationId xmlns:a16="http://schemas.microsoft.com/office/drawing/2014/main" id="{5512019F-4050-CF42-8415-CAD56942290B}"/>
              </a:ext>
            </a:extLst>
          </p:cNvPr>
          <p:cNvSpPr>
            <a:spLocks noGrp="1"/>
          </p:cNvSpPr>
          <p:nvPr>
            <p:ph type="dt" sz="half" idx="10"/>
          </p:nvPr>
        </p:nvSpPr>
        <p:spPr/>
        <p:txBody>
          <a:bodyPr/>
          <a:lstStyle/>
          <a:p>
            <a:fld id="{06D4E46F-6D80-B446-B400-A8FE1BEDB7C4}" type="datetime1">
              <a:rPr lang="en-US" smtClean="0"/>
              <a:t>8/31/19</a:t>
            </a:fld>
            <a:endParaRPr lang="en-US" dirty="0"/>
          </a:p>
        </p:txBody>
      </p:sp>
    </p:spTree>
    <p:extLst>
      <p:ext uri="{BB962C8B-B14F-4D97-AF65-F5344CB8AC3E}">
        <p14:creationId xmlns:p14="http://schemas.microsoft.com/office/powerpoint/2010/main" val="311543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3A8B-D890-EA46-8F7E-4D80818CCBD6}"/>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86C5DA6F-0FB0-6247-A8BD-13300F1FBD11}"/>
              </a:ext>
            </a:extLst>
          </p:cNvPr>
          <p:cNvSpPr>
            <a:spLocks noGrp="1"/>
          </p:cNvSpPr>
          <p:nvPr>
            <p:ph idx="1"/>
          </p:nvPr>
        </p:nvSpPr>
        <p:spPr/>
        <p:txBody>
          <a:bodyPr/>
          <a:lstStyle/>
          <a:p>
            <a:r>
              <a:rPr lang="en-US" dirty="0"/>
              <a:t>WHY EMPLOYEE ARE PRONE TO LEAVE AFTER ANALYSING THIS DATA SET?</a:t>
            </a:r>
          </a:p>
          <a:p>
            <a:r>
              <a:rPr lang="en-US" dirty="0"/>
              <a:t>WHAT TYPE OF EMPLOYEE ARE PRONE TO LEAVE THE COMPANY?</a:t>
            </a:r>
          </a:p>
          <a:p>
            <a:r>
              <a:rPr lang="en-US" dirty="0"/>
              <a:t>PREDICT THE FUTURE EMPLOYEE WHO WOULD TEND TO LEAVE THE COMPANY.</a:t>
            </a:r>
          </a:p>
          <a:p>
            <a:pPr marL="0" indent="0">
              <a:buNone/>
            </a:pPr>
            <a:endParaRPr lang="en-US" dirty="0"/>
          </a:p>
        </p:txBody>
      </p:sp>
      <p:sp>
        <p:nvSpPr>
          <p:cNvPr id="6" name="Date Placeholder 5">
            <a:extLst>
              <a:ext uri="{FF2B5EF4-FFF2-40B4-BE49-F238E27FC236}">
                <a16:creationId xmlns:a16="http://schemas.microsoft.com/office/drawing/2014/main" id="{7CA7DBB9-0C76-1A4F-AFDC-496221A14061}"/>
              </a:ext>
            </a:extLst>
          </p:cNvPr>
          <p:cNvSpPr>
            <a:spLocks noGrp="1"/>
          </p:cNvSpPr>
          <p:nvPr>
            <p:ph type="dt" sz="half" idx="10"/>
          </p:nvPr>
        </p:nvSpPr>
        <p:spPr/>
        <p:txBody>
          <a:bodyPr/>
          <a:lstStyle/>
          <a:p>
            <a:fld id="{D50D5498-EF01-3F4D-8E6C-8A0E8DAD28B6}" type="datetime1">
              <a:rPr lang="en-US" smtClean="0"/>
              <a:t>8/31/19</a:t>
            </a:fld>
            <a:endParaRPr lang="en-US" dirty="0"/>
          </a:p>
        </p:txBody>
      </p:sp>
    </p:spTree>
    <p:extLst>
      <p:ext uri="{BB962C8B-B14F-4D97-AF65-F5344CB8AC3E}">
        <p14:creationId xmlns:p14="http://schemas.microsoft.com/office/powerpoint/2010/main" val="119373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2370-03C2-A340-B1D3-F274A297E56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8D69ACD-BDA4-3F4B-9972-2D1886D505AB}"/>
              </a:ext>
            </a:extLst>
          </p:cNvPr>
          <p:cNvSpPr>
            <a:spLocks noGrp="1"/>
          </p:cNvSpPr>
          <p:nvPr>
            <p:ph idx="1"/>
          </p:nvPr>
        </p:nvSpPr>
        <p:spPr/>
        <p:txBody>
          <a:bodyPr/>
          <a:lstStyle/>
          <a:p>
            <a:pPr marL="0" indent="0">
              <a:buNone/>
            </a:pPr>
            <a:r>
              <a:rPr lang="en-US" dirty="0"/>
              <a:t>In order to answer the research questions, I will follow below data analysis techniques. </a:t>
            </a:r>
          </a:p>
          <a:p>
            <a:r>
              <a:rPr lang="en-US" dirty="0"/>
              <a:t>Data cleaning</a:t>
            </a:r>
          </a:p>
          <a:p>
            <a:r>
              <a:rPr lang="en-US" dirty="0"/>
              <a:t>Data Exploration</a:t>
            </a:r>
          </a:p>
          <a:p>
            <a:r>
              <a:rPr lang="en-US" dirty="0"/>
              <a:t>Data Visualization</a:t>
            </a:r>
          </a:p>
          <a:p>
            <a:r>
              <a:rPr lang="en-US" dirty="0"/>
              <a:t>Data Modeling </a:t>
            </a:r>
          </a:p>
          <a:p>
            <a:r>
              <a:rPr lang="en-US" dirty="0"/>
              <a:t>Feature Selection</a:t>
            </a:r>
          </a:p>
          <a:p>
            <a:r>
              <a:rPr lang="en-US" dirty="0"/>
              <a:t>Result Interpretation</a:t>
            </a:r>
          </a:p>
          <a:p>
            <a:endParaRPr lang="en-US" dirty="0"/>
          </a:p>
        </p:txBody>
      </p:sp>
      <p:sp>
        <p:nvSpPr>
          <p:cNvPr id="6" name="Date Placeholder 5">
            <a:extLst>
              <a:ext uri="{FF2B5EF4-FFF2-40B4-BE49-F238E27FC236}">
                <a16:creationId xmlns:a16="http://schemas.microsoft.com/office/drawing/2014/main" id="{58DC51EA-89E5-694A-9130-DDCD3AA24DAE}"/>
              </a:ext>
            </a:extLst>
          </p:cNvPr>
          <p:cNvSpPr>
            <a:spLocks noGrp="1"/>
          </p:cNvSpPr>
          <p:nvPr>
            <p:ph type="dt" sz="half" idx="10"/>
          </p:nvPr>
        </p:nvSpPr>
        <p:spPr/>
        <p:txBody>
          <a:bodyPr/>
          <a:lstStyle/>
          <a:p>
            <a:fld id="{A1D41E94-007A-F74F-B680-6894E3B8F048}" type="datetime1">
              <a:rPr lang="en-US" smtClean="0"/>
              <a:t>8/31/19</a:t>
            </a:fld>
            <a:endParaRPr lang="en-US" dirty="0"/>
          </a:p>
        </p:txBody>
      </p:sp>
    </p:spTree>
    <p:extLst>
      <p:ext uri="{BB962C8B-B14F-4D97-AF65-F5344CB8AC3E}">
        <p14:creationId xmlns:p14="http://schemas.microsoft.com/office/powerpoint/2010/main" val="329538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8396-7C35-D845-AF64-C45DA557B5F4}"/>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ABCE4FD3-2EF2-7E4C-8AF6-9067067A9C63}"/>
              </a:ext>
            </a:extLst>
          </p:cNvPr>
          <p:cNvSpPr>
            <a:spLocks noGrp="1"/>
          </p:cNvSpPr>
          <p:nvPr>
            <p:ph idx="1"/>
          </p:nvPr>
        </p:nvSpPr>
        <p:spPr/>
        <p:txBody>
          <a:bodyPr/>
          <a:lstStyle/>
          <a:p>
            <a:pPr marL="0" indent="0">
              <a:buNone/>
            </a:pPr>
            <a:r>
              <a:rPr lang="en-US" dirty="0"/>
              <a:t>The given data set contains two excel sheets, one is for existing employees and other for ex-employees. The existing employees data set has 11428 rows and 10 columns and ex-employees data set has 3571 rows and 10 columns.  That means, there are 3571 employees left the company and 11428 employees stayed in company.</a:t>
            </a:r>
          </a:p>
          <a:p>
            <a:pPr marL="0" indent="0">
              <a:buNone/>
            </a:pPr>
            <a:r>
              <a:rPr lang="en-US" dirty="0"/>
              <a:t>Both data sets are clean, no missing values. So, I will move to the data exploration process to study more about the data set.</a:t>
            </a:r>
          </a:p>
        </p:txBody>
      </p:sp>
      <p:sp>
        <p:nvSpPr>
          <p:cNvPr id="6" name="Date Placeholder 5">
            <a:extLst>
              <a:ext uri="{FF2B5EF4-FFF2-40B4-BE49-F238E27FC236}">
                <a16:creationId xmlns:a16="http://schemas.microsoft.com/office/drawing/2014/main" id="{8A7D191C-6423-0C4D-AAC0-F120D39B775D}"/>
              </a:ext>
            </a:extLst>
          </p:cNvPr>
          <p:cNvSpPr>
            <a:spLocks noGrp="1"/>
          </p:cNvSpPr>
          <p:nvPr>
            <p:ph type="dt" sz="half" idx="10"/>
          </p:nvPr>
        </p:nvSpPr>
        <p:spPr/>
        <p:txBody>
          <a:bodyPr/>
          <a:lstStyle/>
          <a:p>
            <a:fld id="{1AE76220-24A8-A642-B751-873D8AE40DCF}" type="datetime1">
              <a:rPr lang="en-US" smtClean="0"/>
              <a:t>8/31/19</a:t>
            </a:fld>
            <a:endParaRPr lang="en-US" dirty="0"/>
          </a:p>
        </p:txBody>
      </p:sp>
    </p:spTree>
    <p:extLst>
      <p:ext uri="{BB962C8B-B14F-4D97-AF65-F5344CB8AC3E}">
        <p14:creationId xmlns:p14="http://schemas.microsoft.com/office/powerpoint/2010/main" val="246234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FB2C843-C90E-2847-8E15-68EF893A49E7}"/>
              </a:ext>
            </a:extLst>
          </p:cNvPr>
          <p:cNvSpPr>
            <a:spLocks noGrp="1"/>
          </p:cNvSpPr>
          <p:nvPr>
            <p:ph type="title"/>
          </p:nvPr>
        </p:nvSpPr>
        <p:spPr>
          <a:xfrm>
            <a:off x="1451579" y="804519"/>
            <a:ext cx="5550357" cy="1049235"/>
          </a:xfrm>
        </p:spPr>
        <p:txBody>
          <a:bodyPr>
            <a:normAutofit/>
          </a:bodyPr>
          <a:lstStyle/>
          <a:p>
            <a:r>
              <a:rPr lang="en-US" dirty="0"/>
              <a:t>Data exploration</a:t>
            </a:r>
          </a:p>
        </p:txBody>
      </p:sp>
      <p:sp>
        <p:nvSpPr>
          <p:cNvPr id="53" name="Rectangle 52">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Content Placeholder 10">
            <a:extLst>
              <a:ext uri="{FF2B5EF4-FFF2-40B4-BE49-F238E27FC236}">
                <a16:creationId xmlns:a16="http://schemas.microsoft.com/office/drawing/2014/main" id="{DC23C1F0-9102-44FB-9F79-0C6AE434B439}"/>
              </a:ext>
            </a:extLst>
          </p:cNvPr>
          <p:cNvSpPr>
            <a:spLocks noGrp="1"/>
          </p:cNvSpPr>
          <p:nvPr>
            <p:ph idx="1"/>
          </p:nvPr>
        </p:nvSpPr>
        <p:spPr>
          <a:xfrm>
            <a:off x="1451579" y="2015732"/>
            <a:ext cx="5550357" cy="3450613"/>
          </a:xfrm>
        </p:spPr>
        <p:txBody>
          <a:bodyPr>
            <a:normAutofit/>
          </a:bodyPr>
          <a:lstStyle/>
          <a:p>
            <a:pPr marL="0" indent="0">
              <a:buNone/>
            </a:pPr>
            <a:r>
              <a:rPr lang="en-US" dirty="0"/>
              <a:t>Let us get average of numerical columns. Below are several findings:</a:t>
            </a:r>
          </a:p>
          <a:p>
            <a:r>
              <a:rPr lang="en-US" dirty="0"/>
              <a:t>The average satisfaction level of existing employees is higher than that of the employees who left.</a:t>
            </a:r>
          </a:p>
          <a:p>
            <a:r>
              <a:rPr lang="en-US" dirty="0"/>
              <a:t>The average monthly work hours of employees who left the company is more than that of the employees who stayed.</a:t>
            </a:r>
          </a:p>
          <a:p>
            <a:endParaRPr lang="en-US" dirty="0"/>
          </a:p>
          <a:p>
            <a:endParaRPr lang="en-US" dirty="0"/>
          </a:p>
          <a:p>
            <a:pPr marL="0" indent="0">
              <a:buNone/>
            </a:pPr>
            <a:endParaRPr lang="en-US" dirty="0"/>
          </a:p>
        </p:txBody>
      </p:sp>
      <p:pic>
        <p:nvPicPr>
          <p:cNvPr id="5" name="Content Placeholder 4" descr="A close up of text on a black background&#10;&#10;Description automatically generated">
            <a:extLst>
              <a:ext uri="{FF2B5EF4-FFF2-40B4-BE49-F238E27FC236}">
                <a16:creationId xmlns:a16="http://schemas.microsoft.com/office/drawing/2014/main" id="{166C66D0-FED4-4E43-A601-73DB90767EB3}"/>
              </a:ext>
            </a:extLst>
          </p:cNvPr>
          <p:cNvPicPr>
            <a:picLocks noChangeAspect="1"/>
          </p:cNvPicPr>
          <p:nvPr/>
        </p:nvPicPr>
        <p:blipFill>
          <a:blip r:embed="rId2"/>
          <a:stretch>
            <a:fillRect/>
          </a:stretch>
        </p:blipFill>
        <p:spPr>
          <a:xfrm>
            <a:off x="7043160" y="931696"/>
            <a:ext cx="4505270" cy="1956025"/>
          </a:xfrm>
          <a:prstGeom prst="rect">
            <a:avLst/>
          </a:prstGeom>
        </p:spPr>
      </p:pic>
      <p:pic>
        <p:nvPicPr>
          <p:cNvPr id="55" name="Picture 54">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AB76506-A193-C24E-BCD2-6036557B3323}"/>
              </a:ext>
            </a:extLst>
          </p:cNvPr>
          <p:cNvSpPr txBox="1"/>
          <p:nvPr/>
        </p:nvSpPr>
        <p:spPr>
          <a:xfrm>
            <a:off x="8207298" y="2842674"/>
            <a:ext cx="2533123" cy="369332"/>
          </a:xfrm>
          <a:prstGeom prst="rect">
            <a:avLst/>
          </a:prstGeom>
          <a:noFill/>
        </p:spPr>
        <p:txBody>
          <a:bodyPr wrap="square" rtlCol="0">
            <a:spAutoFit/>
          </a:bodyPr>
          <a:lstStyle/>
          <a:p>
            <a:r>
              <a:rPr lang="en-US" dirty="0"/>
              <a:t>Existing Employees</a:t>
            </a:r>
          </a:p>
        </p:txBody>
      </p:sp>
      <p:sp>
        <p:nvSpPr>
          <p:cNvPr id="12" name="TextBox 11">
            <a:extLst>
              <a:ext uri="{FF2B5EF4-FFF2-40B4-BE49-F238E27FC236}">
                <a16:creationId xmlns:a16="http://schemas.microsoft.com/office/drawing/2014/main" id="{8F3BF5E1-E3EA-9A42-A7BF-6E0AB3052013}"/>
              </a:ext>
            </a:extLst>
          </p:cNvPr>
          <p:cNvSpPr txBox="1"/>
          <p:nvPr/>
        </p:nvSpPr>
        <p:spPr>
          <a:xfrm>
            <a:off x="8330255" y="5394393"/>
            <a:ext cx="2533123" cy="369332"/>
          </a:xfrm>
          <a:prstGeom prst="rect">
            <a:avLst/>
          </a:prstGeom>
          <a:noFill/>
        </p:spPr>
        <p:txBody>
          <a:bodyPr wrap="square" rtlCol="0">
            <a:spAutoFit/>
          </a:bodyPr>
          <a:lstStyle/>
          <a:p>
            <a:r>
              <a:rPr lang="en-US" dirty="0"/>
              <a:t>Ex-employees</a:t>
            </a:r>
          </a:p>
        </p:txBody>
      </p:sp>
      <p:pic>
        <p:nvPicPr>
          <p:cNvPr id="6" name="Picture 5" descr="A close up of text on a black background&#10;&#10;Description automatically generated">
            <a:extLst>
              <a:ext uri="{FF2B5EF4-FFF2-40B4-BE49-F238E27FC236}">
                <a16:creationId xmlns:a16="http://schemas.microsoft.com/office/drawing/2014/main" id="{77026BF2-B39B-B641-95D1-EEE21F4AEC9F}"/>
              </a:ext>
            </a:extLst>
          </p:cNvPr>
          <p:cNvPicPr>
            <a:picLocks noChangeAspect="1"/>
          </p:cNvPicPr>
          <p:nvPr/>
        </p:nvPicPr>
        <p:blipFill>
          <a:blip r:embed="rId4"/>
          <a:stretch>
            <a:fillRect/>
          </a:stretch>
        </p:blipFill>
        <p:spPr>
          <a:xfrm>
            <a:off x="7043161" y="3409391"/>
            <a:ext cx="4411042" cy="2009300"/>
          </a:xfrm>
          <a:prstGeom prst="rect">
            <a:avLst/>
          </a:prstGeom>
        </p:spPr>
      </p:pic>
      <p:sp>
        <p:nvSpPr>
          <p:cNvPr id="8" name="Date Placeholder 7">
            <a:extLst>
              <a:ext uri="{FF2B5EF4-FFF2-40B4-BE49-F238E27FC236}">
                <a16:creationId xmlns:a16="http://schemas.microsoft.com/office/drawing/2014/main" id="{351E59C6-1787-0446-B343-FBCB387051C7}"/>
              </a:ext>
            </a:extLst>
          </p:cNvPr>
          <p:cNvSpPr>
            <a:spLocks noGrp="1"/>
          </p:cNvSpPr>
          <p:nvPr>
            <p:ph type="dt" sz="half" idx="10"/>
          </p:nvPr>
        </p:nvSpPr>
        <p:spPr/>
        <p:txBody>
          <a:bodyPr/>
          <a:lstStyle/>
          <a:p>
            <a:fld id="{46F21612-D115-0549-9CCC-01108A1EE364}" type="datetime1">
              <a:rPr lang="en-US" smtClean="0"/>
              <a:t>8/31/19</a:t>
            </a:fld>
            <a:endParaRPr lang="en-US" dirty="0"/>
          </a:p>
        </p:txBody>
      </p:sp>
    </p:spTree>
    <p:extLst>
      <p:ext uri="{BB962C8B-B14F-4D97-AF65-F5344CB8AC3E}">
        <p14:creationId xmlns:p14="http://schemas.microsoft.com/office/powerpoint/2010/main" val="276943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38F6-1C58-6042-B331-415EFE17F288}"/>
              </a:ext>
            </a:extLst>
          </p:cNvPr>
          <p:cNvSpPr>
            <a:spLocks noGrp="1"/>
          </p:cNvSpPr>
          <p:nvPr>
            <p:ph type="title"/>
          </p:nvPr>
        </p:nvSpPr>
        <p:spPr/>
        <p:txBody>
          <a:bodyPr/>
          <a:lstStyle/>
          <a:p>
            <a:r>
              <a:rPr lang="en-US" dirty="0"/>
              <a:t>Data exploration Contd..</a:t>
            </a:r>
          </a:p>
        </p:txBody>
      </p:sp>
      <p:sp>
        <p:nvSpPr>
          <p:cNvPr id="3" name="Content Placeholder 2">
            <a:extLst>
              <a:ext uri="{FF2B5EF4-FFF2-40B4-BE49-F238E27FC236}">
                <a16:creationId xmlns:a16="http://schemas.microsoft.com/office/drawing/2014/main" id="{82ABE034-8C8C-2847-A343-D3A2D1DCCE9B}"/>
              </a:ext>
            </a:extLst>
          </p:cNvPr>
          <p:cNvSpPr>
            <a:spLocks noGrp="1"/>
          </p:cNvSpPr>
          <p:nvPr>
            <p:ph idx="1"/>
          </p:nvPr>
        </p:nvSpPr>
        <p:spPr/>
        <p:txBody>
          <a:bodyPr/>
          <a:lstStyle/>
          <a:p>
            <a:r>
              <a:rPr lang="en-US" dirty="0"/>
              <a:t>According the data exploration table (previous slide), the employees who were promoted in last five years are less like to leave the company than those who didn’t get promotion.</a:t>
            </a:r>
          </a:p>
        </p:txBody>
      </p:sp>
      <p:sp>
        <p:nvSpPr>
          <p:cNvPr id="6" name="Date Placeholder 5">
            <a:extLst>
              <a:ext uri="{FF2B5EF4-FFF2-40B4-BE49-F238E27FC236}">
                <a16:creationId xmlns:a16="http://schemas.microsoft.com/office/drawing/2014/main" id="{9F2E0E52-0163-EB4F-96F7-77EF4A70B8B2}"/>
              </a:ext>
            </a:extLst>
          </p:cNvPr>
          <p:cNvSpPr>
            <a:spLocks noGrp="1"/>
          </p:cNvSpPr>
          <p:nvPr>
            <p:ph type="dt" sz="half" idx="10"/>
          </p:nvPr>
        </p:nvSpPr>
        <p:spPr/>
        <p:txBody>
          <a:bodyPr/>
          <a:lstStyle/>
          <a:p>
            <a:fld id="{C9FA7B77-D90A-844D-B0C7-DBC5C1E354AF}" type="datetime1">
              <a:rPr lang="en-US" smtClean="0"/>
              <a:t>8/31/19</a:t>
            </a:fld>
            <a:endParaRPr lang="en-US" dirty="0"/>
          </a:p>
        </p:txBody>
      </p:sp>
    </p:spTree>
    <p:extLst>
      <p:ext uri="{BB962C8B-B14F-4D97-AF65-F5344CB8AC3E}">
        <p14:creationId xmlns:p14="http://schemas.microsoft.com/office/powerpoint/2010/main" val="2730359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FB2C843-C90E-2847-8E15-68EF893A49E7}"/>
              </a:ext>
            </a:extLst>
          </p:cNvPr>
          <p:cNvSpPr>
            <a:spLocks noGrp="1"/>
          </p:cNvSpPr>
          <p:nvPr>
            <p:ph type="title"/>
          </p:nvPr>
        </p:nvSpPr>
        <p:spPr>
          <a:xfrm>
            <a:off x="1014761" y="804519"/>
            <a:ext cx="5987175" cy="1049235"/>
          </a:xfrm>
        </p:spPr>
        <p:txBody>
          <a:bodyPr vert="horz" lIns="91440" tIns="45720" rIns="91440" bIns="0" rtlCol="0">
            <a:normAutofit/>
          </a:bodyPr>
          <a:lstStyle/>
          <a:p>
            <a:r>
              <a:rPr lang="en-US" dirty="0"/>
              <a:t>Data exploration Contd..</a:t>
            </a:r>
          </a:p>
        </p:txBody>
      </p:sp>
      <p:sp>
        <p:nvSpPr>
          <p:cNvPr id="63" name="Rectangle 62">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6" name="Content Placeholder 55">
            <a:extLst>
              <a:ext uri="{FF2B5EF4-FFF2-40B4-BE49-F238E27FC236}">
                <a16:creationId xmlns:a16="http://schemas.microsoft.com/office/drawing/2014/main" id="{3888F53A-7A1A-4F1D-AA9E-33326AE904D0}"/>
              </a:ext>
            </a:extLst>
          </p:cNvPr>
          <p:cNvSpPr>
            <a:spLocks noGrp="1"/>
          </p:cNvSpPr>
          <p:nvPr>
            <p:ph idx="1"/>
          </p:nvPr>
        </p:nvSpPr>
        <p:spPr>
          <a:xfrm>
            <a:off x="1451579" y="2015732"/>
            <a:ext cx="5550357" cy="3450613"/>
          </a:xfrm>
        </p:spPr>
        <p:txBody>
          <a:bodyPr>
            <a:normAutofit/>
          </a:bodyPr>
          <a:lstStyle/>
          <a:p>
            <a:pPr marL="0" indent="0">
              <a:buNone/>
            </a:pPr>
            <a:r>
              <a:rPr lang="en-US" dirty="0"/>
              <a:t>Now, we can calculate the categorical mean of categorical variables ‘dept’ and ‘salary’ to get more sense of the data.</a:t>
            </a:r>
          </a:p>
          <a:p>
            <a:r>
              <a:rPr lang="en-US" dirty="0"/>
              <a:t>The satisfaction level of current employees is high across all the departments </a:t>
            </a:r>
          </a:p>
        </p:txBody>
      </p:sp>
      <p:pic>
        <p:nvPicPr>
          <p:cNvPr id="5" name="Content Placeholder 4" descr="A close up of text on a white background&#10;&#10;Description automatically generated">
            <a:extLst>
              <a:ext uri="{FF2B5EF4-FFF2-40B4-BE49-F238E27FC236}">
                <a16:creationId xmlns:a16="http://schemas.microsoft.com/office/drawing/2014/main" id="{0A4D100F-4F67-0745-8C41-4518534C0D3C}"/>
              </a:ext>
            </a:extLst>
          </p:cNvPr>
          <p:cNvPicPr>
            <a:picLocks noChangeAspect="1"/>
          </p:cNvPicPr>
          <p:nvPr/>
        </p:nvPicPr>
        <p:blipFill>
          <a:blip r:embed="rId2"/>
          <a:stretch>
            <a:fillRect/>
          </a:stretch>
        </p:blipFill>
        <p:spPr>
          <a:xfrm>
            <a:off x="7835877" y="3065725"/>
            <a:ext cx="3521879" cy="302669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C292285-F59D-D045-8611-DDEB52F4717C}"/>
              </a:ext>
            </a:extLst>
          </p:cNvPr>
          <p:cNvPicPr>
            <a:picLocks noChangeAspect="1"/>
          </p:cNvPicPr>
          <p:nvPr/>
        </p:nvPicPr>
        <p:blipFill>
          <a:blip r:embed="rId3"/>
          <a:stretch>
            <a:fillRect/>
          </a:stretch>
        </p:blipFill>
        <p:spPr>
          <a:xfrm>
            <a:off x="7750825" y="66936"/>
            <a:ext cx="3606931" cy="2912596"/>
          </a:xfrm>
          <a:prstGeom prst="rect">
            <a:avLst/>
          </a:prstGeom>
        </p:spPr>
      </p:pic>
      <p:pic>
        <p:nvPicPr>
          <p:cNvPr id="65" name="Picture 64">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C26F923-3575-EA45-BFC9-DE68F1B50C77}"/>
              </a:ext>
            </a:extLst>
          </p:cNvPr>
          <p:cNvSpPr>
            <a:spLocks noGrp="1"/>
          </p:cNvSpPr>
          <p:nvPr>
            <p:ph type="dt" sz="half" idx="10"/>
          </p:nvPr>
        </p:nvSpPr>
        <p:spPr/>
        <p:txBody>
          <a:bodyPr/>
          <a:lstStyle/>
          <a:p>
            <a:fld id="{CE3E5B2A-C3FC-B942-BA58-B711FBA313C1}" type="datetime1">
              <a:rPr lang="en-US" smtClean="0"/>
              <a:t>8/31/19</a:t>
            </a:fld>
            <a:endParaRPr lang="en-US" dirty="0"/>
          </a:p>
        </p:txBody>
      </p:sp>
    </p:spTree>
    <p:extLst>
      <p:ext uri="{BB962C8B-B14F-4D97-AF65-F5344CB8AC3E}">
        <p14:creationId xmlns:p14="http://schemas.microsoft.com/office/powerpoint/2010/main" val="328965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8" name="Rectangle 13">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FB2C843-C90E-2847-8E15-68EF893A49E7}"/>
              </a:ext>
            </a:extLst>
          </p:cNvPr>
          <p:cNvSpPr>
            <a:spLocks noGrp="1"/>
          </p:cNvSpPr>
          <p:nvPr>
            <p:ph type="title"/>
          </p:nvPr>
        </p:nvSpPr>
        <p:spPr>
          <a:xfrm>
            <a:off x="1193181" y="804519"/>
            <a:ext cx="5808756" cy="1049235"/>
          </a:xfrm>
        </p:spPr>
        <p:txBody>
          <a:bodyPr>
            <a:normAutofit/>
          </a:bodyPr>
          <a:lstStyle/>
          <a:p>
            <a:r>
              <a:rPr lang="en-US" dirty="0"/>
              <a:t>Data exploration Contd..</a:t>
            </a:r>
          </a:p>
        </p:txBody>
      </p:sp>
      <p:sp>
        <p:nvSpPr>
          <p:cNvPr id="18" name="Rectangle 17">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Content Placeholder 10">
            <a:extLst>
              <a:ext uri="{FF2B5EF4-FFF2-40B4-BE49-F238E27FC236}">
                <a16:creationId xmlns:a16="http://schemas.microsoft.com/office/drawing/2014/main" id="{6847DA3A-F7BC-4AEC-8F5D-602492F6056B}"/>
              </a:ext>
            </a:extLst>
          </p:cNvPr>
          <p:cNvSpPr>
            <a:spLocks noGrp="1"/>
          </p:cNvSpPr>
          <p:nvPr>
            <p:ph idx="1"/>
          </p:nvPr>
        </p:nvSpPr>
        <p:spPr>
          <a:xfrm>
            <a:off x="1451579" y="2015732"/>
            <a:ext cx="5550357" cy="3450613"/>
          </a:xfrm>
        </p:spPr>
        <p:txBody>
          <a:bodyPr>
            <a:normAutofit/>
          </a:bodyPr>
          <a:lstStyle/>
          <a:p>
            <a:r>
              <a:rPr lang="en-US" dirty="0"/>
              <a:t>The satisfaction level for all salary level is almost similar for current employees. However, current employees with high salary works more hours than other salary level. </a:t>
            </a:r>
          </a:p>
          <a:p>
            <a:r>
              <a:rPr lang="en-US" dirty="0"/>
              <a:t>The satisfaction level of ex-employees is similar for all salary level, where as the medium and low salary employees worked more hours than high salary employees.  </a:t>
            </a:r>
          </a:p>
        </p:txBody>
      </p:sp>
      <p:pic>
        <p:nvPicPr>
          <p:cNvPr id="5" name="Content Placeholder 4" descr="A screenshot of text&#10;&#10;Description automatically generated">
            <a:extLst>
              <a:ext uri="{FF2B5EF4-FFF2-40B4-BE49-F238E27FC236}">
                <a16:creationId xmlns:a16="http://schemas.microsoft.com/office/drawing/2014/main" id="{48EE2A25-359D-3340-B4EC-F1083A989356}"/>
              </a:ext>
            </a:extLst>
          </p:cNvPr>
          <p:cNvPicPr>
            <a:picLocks noChangeAspect="1"/>
          </p:cNvPicPr>
          <p:nvPr/>
        </p:nvPicPr>
        <p:blipFill>
          <a:blip r:embed="rId2"/>
          <a:stretch>
            <a:fillRect/>
          </a:stretch>
        </p:blipFill>
        <p:spPr>
          <a:xfrm>
            <a:off x="7092176" y="779662"/>
            <a:ext cx="4456254" cy="2072157"/>
          </a:xfrm>
          <a:prstGeom prst="rect">
            <a:avLst/>
          </a:prstGeom>
        </p:spPr>
      </p:pic>
      <p:pic>
        <p:nvPicPr>
          <p:cNvPr id="7" name="Picture 6" descr="A screenshot of text&#10;&#10;Description automatically generated">
            <a:extLst>
              <a:ext uri="{FF2B5EF4-FFF2-40B4-BE49-F238E27FC236}">
                <a16:creationId xmlns:a16="http://schemas.microsoft.com/office/drawing/2014/main" id="{5EF7F400-7AAB-8B47-82DF-7ABFC67D8C18}"/>
              </a:ext>
            </a:extLst>
          </p:cNvPr>
          <p:cNvPicPr>
            <a:picLocks noChangeAspect="1"/>
          </p:cNvPicPr>
          <p:nvPr/>
        </p:nvPicPr>
        <p:blipFill>
          <a:blip r:embed="rId3"/>
          <a:stretch>
            <a:fillRect/>
          </a:stretch>
        </p:blipFill>
        <p:spPr>
          <a:xfrm>
            <a:off x="7001936" y="3472695"/>
            <a:ext cx="4546494" cy="2034555"/>
          </a:xfrm>
          <a:prstGeom prst="rect">
            <a:avLst/>
          </a:prstGeom>
        </p:spPr>
      </p:pic>
      <p:pic>
        <p:nvPicPr>
          <p:cNvPr id="20" name="Picture 19">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31FD0FF-BC1F-EA43-9AC6-4D9EADA1B1D2}"/>
              </a:ext>
            </a:extLst>
          </p:cNvPr>
          <p:cNvSpPr txBox="1"/>
          <p:nvPr/>
        </p:nvSpPr>
        <p:spPr>
          <a:xfrm>
            <a:off x="8207298" y="2775768"/>
            <a:ext cx="2533123" cy="369332"/>
          </a:xfrm>
          <a:prstGeom prst="rect">
            <a:avLst/>
          </a:prstGeom>
          <a:noFill/>
        </p:spPr>
        <p:txBody>
          <a:bodyPr wrap="square" rtlCol="0">
            <a:spAutoFit/>
          </a:bodyPr>
          <a:lstStyle/>
          <a:p>
            <a:r>
              <a:rPr lang="en-US" dirty="0"/>
              <a:t>Existing Employees</a:t>
            </a:r>
          </a:p>
        </p:txBody>
      </p:sp>
      <p:sp>
        <p:nvSpPr>
          <p:cNvPr id="13" name="TextBox 12">
            <a:extLst>
              <a:ext uri="{FF2B5EF4-FFF2-40B4-BE49-F238E27FC236}">
                <a16:creationId xmlns:a16="http://schemas.microsoft.com/office/drawing/2014/main" id="{5AFCC890-FA27-804E-BBBB-FE7384AE4EA7}"/>
              </a:ext>
            </a:extLst>
          </p:cNvPr>
          <p:cNvSpPr txBox="1"/>
          <p:nvPr/>
        </p:nvSpPr>
        <p:spPr>
          <a:xfrm>
            <a:off x="8392164" y="5507250"/>
            <a:ext cx="2533123" cy="369332"/>
          </a:xfrm>
          <a:prstGeom prst="rect">
            <a:avLst/>
          </a:prstGeom>
          <a:noFill/>
        </p:spPr>
        <p:txBody>
          <a:bodyPr wrap="square" rtlCol="0">
            <a:spAutoFit/>
          </a:bodyPr>
          <a:lstStyle/>
          <a:p>
            <a:r>
              <a:rPr lang="en-US" dirty="0"/>
              <a:t>Ex-employees</a:t>
            </a:r>
          </a:p>
        </p:txBody>
      </p:sp>
      <p:sp>
        <p:nvSpPr>
          <p:cNvPr id="6" name="Date Placeholder 5">
            <a:extLst>
              <a:ext uri="{FF2B5EF4-FFF2-40B4-BE49-F238E27FC236}">
                <a16:creationId xmlns:a16="http://schemas.microsoft.com/office/drawing/2014/main" id="{4E9A655E-9F4D-EC48-B0F1-5F1F6B75B78D}"/>
              </a:ext>
            </a:extLst>
          </p:cNvPr>
          <p:cNvSpPr>
            <a:spLocks noGrp="1"/>
          </p:cNvSpPr>
          <p:nvPr>
            <p:ph type="dt" sz="half" idx="10"/>
          </p:nvPr>
        </p:nvSpPr>
        <p:spPr/>
        <p:txBody>
          <a:bodyPr/>
          <a:lstStyle/>
          <a:p>
            <a:fld id="{23360E5D-A123-2349-9231-B52D83048709}" type="datetime1">
              <a:rPr lang="en-US" smtClean="0"/>
              <a:t>8/31/19</a:t>
            </a:fld>
            <a:endParaRPr lang="en-US" dirty="0"/>
          </a:p>
        </p:txBody>
      </p:sp>
    </p:spTree>
    <p:extLst>
      <p:ext uri="{BB962C8B-B14F-4D97-AF65-F5344CB8AC3E}">
        <p14:creationId xmlns:p14="http://schemas.microsoft.com/office/powerpoint/2010/main" val="2129218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F389D7C-8499-B54E-B49D-D91063F6A161}"/>
              </a:ext>
            </a:extLst>
          </p:cNvPr>
          <p:cNvSpPr>
            <a:spLocks noGrp="1"/>
          </p:cNvSpPr>
          <p:nvPr>
            <p:ph type="title"/>
          </p:nvPr>
        </p:nvSpPr>
        <p:spPr>
          <a:xfrm>
            <a:off x="1451580" y="804520"/>
            <a:ext cx="4176511" cy="1049235"/>
          </a:xfrm>
        </p:spPr>
        <p:txBody>
          <a:bodyPr>
            <a:normAutofit/>
          </a:bodyPr>
          <a:lstStyle/>
          <a:p>
            <a:r>
              <a:rPr lang="en-US" dirty="0"/>
              <a:t>Data Visualization</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B10D98B-1EE0-D740-85C3-8A402023CE35}"/>
              </a:ext>
            </a:extLst>
          </p:cNvPr>
          <p:cNvSpPr>
            <a:spLocks noGrp="1"/>
          </p:cNvSpPr>
          <p:nvPr>
            <p:ph idx="1"/>
          </p:nvPr>
        </p:nvSpPr>
        <p:spPr>
          <a:xfrm>
            <a:off x="1451581" y="2015732"/>
            <a:ext cx="4172212" cy="3450613"/>
          </a:xfrm>
        </p:spPr>
        <p:txBody>
          <a:bodyPr>
            <a:normAutofit/>
          </a:bodyPr>
          <a:lstStyle/>
          <a:p>
            <a:pPr marL="0" indent="0">
              <a:buNone/>
            </a:pPr>
            <a:r>
              <a:rPr lang="en-US" dirty="0"/>
              <a:t>We can visualize the data to get more detail about data set.</a:t>
            </a:r>
          </a:p>
        </p:txBody>
      </p:sp>
      <p:pic>
        <p:nvPicPr>
          <p:cNvPr id="5" name="Picture 4" descr="A picture containing crossword puzzle&#10;&#10;Description automatically generated">
            <a:extLst>
              <a:ext uri="{FF2B5EF4-FFF2-40B4-BE49-F238E27FC236}">
                <a16:creationId xmlns:a16="http://schemas.microsoft.com/office/drawing/2014/main" id="{8CCD89E3-57B3-9740-AAE0-CEF193723BE5}"/>
              </a:ext>
            </a:extLst>
          </p:cNvPr>
          <p:cNvPicPr>
            <a:picLocks noChangeAspect="1"/>
          </p:cNvPicPr>
          <p:nvPr/>
        </p:nvPicPr>
        <p:blipFill>
          <a:blip r:embed="rId2"/>
          <a:stretch>
            <a:fillRect/>
          </a:stretch>
        </p:blipFill>
        <p:spPr>
          <a:xfrm>
            <a:off x="5834742" y="930111"/>
            <a:ext cx="6089905" cy="4567428"/>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A99036-2019-644B-AC8B-E7C626E986BC}"/>
              </a:ext>
            </a:extLst>
          </p:cNvPr>
          <p:cNvSpPr txBox="1"/>
          <p:nvPr/>
        </p:nvSpPr>
        <p:spPr>
          <a:xfrm>
            <a:off x="7613132" y="5497539"/>
            <a:ext cx="3214702" cy="369332"/>
          </a:xfrm>
          <a:prstGeom prst="rect">
            <a:avLst/>
          </a:prstGeom>
          <a:noFill/>
        </p:spPr>
        <p:txBody>
          <a:bodyPr wrap="square" rtlCol="0">
            <a:spAutoFit/>
          </a:bodyPr>
          <a:lstStyle/>
          <a:p>
            <a:r>
              <a:rPr lang="en-US" dirty="0"/>
              <a:t>Histogram of Existing Employees</a:t>
            </a:r>
          </a:p>
        </p:txBody>
      </p:sp>
      <p:sp>
        <p:nvSpPr>
          <p:cNvPr id="7" name="Date Placeholder 6">
            <a:extLst>
              <a:ext uri="{FF2B5EF4-FFF2-40B4-BE49-F238E27FC236}">
                <a16:creationId xmlns:a16="http://schemas.microsoft.com/office/drawing/2014/main" id="{A8982784-E3F7-1F42-ABE6-BD9AADC0097B}"/>
              </a:ext>
            </a:extLst>
          </p:cNvPr>
          <p:cNvSpPr>
            <a:spLocks noGrp="1"/>
          </p:cNvSpPr>
          <p:nvPr>
            <p:ph type="dt" sz="half" idx="10"/>
          </p:nvPr>
        </p:nvSpPr>
        <p:spPr/>
        <p:txBody>
          <a:bodyPr/>
          <a:lstStyle/>
          <a:p>
            <a:fld id="{F467A060-A4EF-6245-93E4-B8CFAD03A8EF}" type="datetime1">
              <a:rPr lang="en-US" smtClean="0"/>
              <a:t>8/31/19</a:t>
            </a:fld>
            <a:endParaRPr lang="en-US" dirty="0"/>
          </a:p>
        </p:txBody>
      </p:sp>
    </p:spTree>
    <p:extLst>
      <p:ext uri="{BB962C8B-B14F-4D97-AF65-F5344CB8AC3E}">
        <p14:creationId xmlns:p14="http://schemas.microsoft.com/office/powerpoint/2010/main" val="12530561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559</Words>
  <Application>Microsoft Macintosh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Python Data Analytics Project  Employee Attrition Problem </vt:lpstr>
      <vt:lpstr>Research Questions</vt:lpstr>
      <vt:lpstr>Methodology</vt:lpstr>
      <vt:lpstr>Data DESCRIPTION</vt:lpstr>
      <vt:lpstr>Data exploration</vt:lpstr>
      <vt:lpstr>Data exploration Contd..</vt:lpstr>
      <vt:lpstr>Data exploration Contd..</vt:lpstr>
      <vt:lpstr>Data exploration Contd..</vt:lpstr>
      <vt:lpstr>Data Visualization</vt:lpstr>
      <vt:lpstr>Data Visualization</vt:lpstr>
      <vt:lpstr>Data modeling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Analytics Project  Employee Attrition Problem </dc:title>
  <dc:creator>Ghimire Chiranjibi</dc:creator>
  <cp:lastModifiedBy>Ghimire Chiranjibi</cp:lastModifiedBy>
  <cp:revision>17</cp:revision>
  <dcterms:created xsi:type="dcterms:W3CDTF">2019-08-30T18:37:21Z</dcterms:created>
  <dcterms:modified xsi:type="dcterms:W3CDTF">2019-08-31T20:07:15Z</dcterms:modified>
</cp:coreProperties>
</file>