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7" r:id="rId4"/>
    <p:sldId id="258" r:id="rId5"/>
    <p:sldId id="261" r:id="rId6"/>
    <p:sldId id="260" r:id="rId7"/>
    <p:sldId id="262" r:id="rId8"/>
    <p:sldId id="277" r:id="rId9"/>
    <p:sldId id="278" r:id="rId10"/>
    <p:sldId id="280" r:id="rId11"/>
    <p:sldId id="264" r:id="rId12"/>
    <p:sldId id="263" r:id="rId13"/>
    <p:sldId id="265" r:id="rId14"/>
    <p:sldId id="266" r:id="rId15"/>
    <p:sldId id="267" r:id="rId16"/>
    <p:sldId id="268" r:id="rId17"/>
    <p:sldId id="269" r:id="rId18"/>
    <p:sldId id="271" r:id="rId19"/>
    <p:sldId id="272" r:id="rId20"/>
    <p:sldId id="273" r:id="rId21"/>
    <p:sldId id="274" r:id="rId22"/>
    <p:sldId id="275" r:id="rId23"/>
    <p:sldId id="276" r:id="rId24"/>
    <p:sldId id="281" r:id="rId25"/>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28"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
          <p:cNvSpPr>
            <a:spLocks/>
          </p:cNvSpPr>
          <p:nvPr/>
        </p:nvSpPr>
        <p:spPr bwMode="auto">
          <a:xfrm>
            <a:off x="0" y="4324350"/>
            <a:ext cx="1744663" cy="777875"/>
          </a:xfrm>
          <a:custGeom>
            <a:avLst/>
            <a:gdLst>
              <a:gd name="T0" fmla="*/ 0 w 372"/>
              <a:gd name="T1" fmla="*/ 0 h 166"/>
              <a:gd name="T2" fmla="*/ 372 w 372"/>
              <a:gd name="T3" fmla="*/ 166 h 166"/>
            </a:gdLst>
            <a:ahLst/>
            <a:cxnLst>
              <a:cxn ang="0">
                <a:pos x="287" y="166"/>
              </a:cxn>
              <a:cxn ang="0">
                <a:pos x="293" y="164"/>
              </a:cxn>
              <a:cxn ang="0">
                <a:pos x="294" y="163"/>
              </a:cxn>
              <a:cxn ang="0">
                <a:pos x="370" y="87"/>
              </a:cxn>
              <a:cxn ang="0">
                <a:pos x="370" y="78"/>
              </a:cxn>
              <a:cxn ang="0">
                <a:pos x="294" y="3"/>
              </a:cxn>
              <a:cxn ang="0">
                <a:pos x="293" y="2"/>
              </a:cxn>
              <a:cxn ang="0">
                <a:pos x="287" y="0"/>
              </a:cxn>
              <a:cxn ang="0">
                <a:pos x="0" y="0"/>
              </a:cxn>
              <a:cxn ang="0">
                <a:pos x="0" y="166"/>
              </a:cxn>
              <a:cxn ang="0">
                <a:pos x="287" y="166"/>
              </a:cxn>
            </a:cxnLst>
            <a:rect l="T0" t="T1" r="T2" b="T3"/>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37275A77-BEE9-4079-B5E0-AF9C4E4CCCF1}" type="datetimeFigureOut">
              <a:rPr lang="en-US"/>
              <a:pPr>
                <a:defRPr/>
              </a:pPr>
              <a:t>5/9/2018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pPr>
              <a:defRPr/>
            </a:pPr>
            <a:fld id="{C02E3609-47AC-44F3-9A76-26B3A8B109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ED81A76-EBC0-4B4E-A437-9AD74DF006C7}" type="datetimeFigureOut">
              <a:rPr lang="en-US"/>
              <a:pPr>
                <a:defRPr/>
              </a:pPr>
              <a:t>5/9/2018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4DD9DBE5-A884-400B-8379-5086DF8E9B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31781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6" name="TextBox 13"/>
          <p:cNvSpPr txBox="1"/>
          <p:nvPr/>
        </p:nvSpPr>
        <p:spPr>
          <a:xfrm>
            <a:off x="2466975" y="647700"/>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cs typeface="+mn-cs"/>
              </a:rPr>
              <a:t>“</a:t>
            </a:r>
          </a:p>
        </p:txBody>
      </p:sp>
      <p:sp>
        <p:nvSpPr>
          <p:cNvPr id="7" name="TextBox 14"/>
          <p:cNvSpPr txBox="1"/>
          <p:nvPr/>
        </p:nvSpPr>
        <p:spPr>
          <a:xfrm>
            <a:off x="11114088" y="290512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cs typeface="+mn-cs"/>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p:cNvSpPr>
            <a:spLocks noGrp="1"/>
          </p:cNvSpPr>
          <p:nvPr>
            <p:ph type="dt" sz="half" idx="14"/>
          </p:nvPr>
        </p:nvSpPr>
        <p:spPr/>
        <p:txBody>
          <a:bodyPr/>
          <a:lstStyle>
            <a:lvl1pPr>
              <a:defRPr/>
            </a:lvl1pPr>
          </a:lstStyle>
          <a:p>
            <a:pPr>
              <a:defRPr/>
            </a:pPr>
            <a:fld id="{9B44DD23-7399-401B-9F65-41C328DF516D}" type="datetimeFigureOut">
              <a:rPr lang="en-US"/>
              <a:pPr>
                <a:defRPr/>
              </a:pPr>
              <a:t>5/9/2018</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pPr>
              <a:defRPr/>
            </a:pPr>
            <a:fld id="{B1D54EF9-6CF3-45DE-BA9C-412C6541401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D5C477EC-28BA-45F7-B7B3-B842D86FA835}" type="datetimeFigureOut">
              <a:rPr lang="en-US"/>
              <a:pPr>
                <a:defRPr/>
              </a:pPr>
              <a:t>5/9/2018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0A6BD2F5-7641-4EB1-805F-383EEE8D2DB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6" name="TextBox 16"/>
          <p:cNvSpPr txBox="1"/>
          <p:nvPr/>
        </p:nvSpPr>
        <p:spPr>
          <a:xfrm>
            <a:off x="2466975" y="647700"/>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cs typeface="+mn-cs"/>
              </a:rPr>
              <a:t>“</a:t>
            </a:r>
          </a:p>
        </p:txBody>
      </p:sp>
      <p:sp>
        <p:nvSpPr>
          <p:cNvPr id="7" name="TextBox 17"/>
          <p:cNvSpPr txBox="1"/>
          <p:nvPr/>
        </p:nvSpPr>
        <p:spPr>
          <a:xfrm>
            <a:off x="11114088" y="290512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solidFill>
                <a:latin typeface="Arial"/>
                <a:cs typeface="+mn-cs"/>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8" name="Date Placeholder 4"/>
          <p:cNvSpPr>
            <a:spLocks noGrp="1"/>
          </p:cNvSpPr>
          <p:nvPr>
            <p:ph type="dt" sz="half" idx="14"/>
          </p:nvPr>
        </p:nvSpPr>
        <p:spPr/>
        <p:txBody>
          <a:bodyPr/>
          <a:lstStyle>
            <a:lvl1pPr>
              <a:defRPr/>
            </a:lvl1pPr>
          </a:lstStyle>
          <a:p>
            <a:pPr>
              <a:defRPr/>
            </a:pPr>
            <a:fld id="{2836EA39-8977-4B30-87C6-48E6E68FFD8C}" type="datetimeFigureOut">
              <a:rPr lang="en-US"/>
              <a:pPr>
                <a:defRPr/>
              </a:pPr>
              <a:t>5/9/2018</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pPr>
              <a:defRPr/>
            </a:pPr>
            <a:fld id="{5E126F35-2A05-484A-AC88-F0608CD36E7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4"/>
          </p:nvPr>
        </p:nvSpPr>
        <p:spPr/>
        <p:txBody>
          <a:bodyPr/>
          <a:lstStyle>
            <a:lvl1pPr>
              <a:defRPr/>
            </a:lvl1pPr>
          </a:lstStyle>
          <a:p>
            <a:pPr>
              <a:defRPr/>
            </a:pPr>
            <a:fld id="{C694C382-3630-4242-AAE4-854F5928E4D5}" type="datetimeFigureOut">
              <a:rPr lang="en-US"/>
              <a:pPr>
                <a:defRPr/>
              </a:pPr>
              <a:t>5/9/2018</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pPr>
              <a:defRPr/>
            </a:pPr>
            <a:fld id="{2BE60CEC-EB5D-4FDC-9DF7-B4D20827C20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A77A7E7-2549-4DC6-B507-3029343E3B48}" type="datetimeFigureOut">
              <a:rPr lang="en-US"/>
              <a:pPr>
                <a:defRPr/>
              </a:pPr>
              <a:t>5/9/2018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AE9A8-9310-477A-A8F3-7E81D0F62BC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9C9033B-509B-49F3-B23D-8E2F20799709}" type="datetimeFigureOut">
              <a:rPr lang="en-US"/>
              <a:pPr>
                <a:defRPr/>
              </a:pPr>
              <a:t>5/9/2018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974F0CA-F5D2-4226-B217-46AFD18028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136A3E6-992B-41FF-AD5C-96B15DD79C64}" type="datetimeFigureOut">
              <a:rPr lang="en-US"/>
              <a:pPr>
                <a:defRPr/>
              </a:pPr>
              <a:t>5/9/2018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96D0158-A45F-448F-9261-B6A143DC192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417F5B22-0413-435F-B850-89F1BA0B252F}" type="datetimeFigureOut">
              <a:rPr lang="en-US"/>
              <a:pPr>
                <a:defRPr/>
              </a:pPr>
              <a:t>5/9/2018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8ECE80E4-35D7-4C91-A334-F4B9A8C79F3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28D0C3BC-527B-4970-BA20-104D07502D60}" type="datetimeFigureOut">
              <a:rPr lang="en-US"/>
              <a:pPr>
                <a:defRPr/>
              </a:pPr>
              <a:t>5/9/2018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7545AEF-A2F3-4798-B13D-2D8D2235A12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B3DBDDD3-AB71-41D4-AA28-0458F03AB0C6}" type="datetimeFigureOut">
              <a:rPr lang="en-US"/>
              <a:pPr>
                <a:defRPr/>
              </a:pPr>
              <a:t>5/9/2018</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F1CE9FA1-3085-40AE-A2D6-97C12F868B1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57207726-B6F6-4D0B-95B5-86538EFAAB38}" type="datetimeFigureOut">
              <a:rPr lang="en-US"/>
              <a:pPr>
                <a:defRPr/>
              </a:pPr>
              <a:t>5/9/2018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0377D203-5BCA-4533-8772-0723570BF4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CF9AE7C8-3614-41F0-8343-FB5BA9EE96BA}" type="datetimeFigureOut">
              <a:rPr lang="en-US"/>
              <a:pPr>
                <a:defRPr/>
              </a:pPr>
              <a:t>5/9/2018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AE511526-3CA1-484E-88D1-E45812195A8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04592465-71A2-4E38-B0A7-DB3DAACFCE86}" type="datetimeFigureOut">
              <a:rPr lang="en-US"/>
              <a:pPr>
                <a:defRPr/>
              </a:pPr>
              <a:t>5/9/2018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43B27D7D-6612-4E76-BEFD-E6A8B1FB6BF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fld id="{9E9FD282-A08C-4135-9E18-588387DC6C26}" type="datetimeFigureOut">
              <a:rPr lang="en-US"/>
              <a:pPr>
                <a:defRPr/>
              </a:pPr>
              <a:t>5/9/2018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020B53DE-F45E-440D-8485-93873A8443E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851150" cy="6638925"/>
            <a:chOff x="2487613" y="285750"/>
            <a:chExt cx="2428875" cy="5654676"/>
          </a:xfrm>
        </p:grpSpPr>
        <p:sp>
          <p:nvSpPr>
            <p:cNvPr id="1046" name="Freeform 11"/>
            <p:cNvSpPr>
              <a:spLocks/>
            </p:cNvSpPr>
            <p:nvPr/>
          </p:nvSpPr>
          <p:spPr bwMode="auto">
            <a:xfrm>
              <a:off x="2487613" y="2284413"/>
              <a:ext cx="85725" cy="533400"/>
            </a:xfrm>
            <a:custGeom>
              <a:avLst/>
              <a:gdLst>
                <a:gd name="T0" fmla="*/ 0 w 22"/>
                <a:gd name="T1" fmla="*/ 0 h 136"/>
                <a:gd name="T2" fmla="*/ 22 w 22"/>
                <a:gd name="T3" fmla="*/ 136 h 136"/>
              </a:gdLst>
              <a:ahLst/>
              <a:cxnLst>
                <a:cxn ang="0">
                  <a:pos x="22" y="136"/>
                </a:cxn>
                <a:cxn ang="0">
                  <a:pos x="17" y="80"/>
                </a:cxn>
                <a:cxn ang="0">
                  <a:pos x="0" y="0"/>
                </a:cxn>
                <a:cxn ang="0">
                  <a:pos x="0" y="35"/>
                </a:cxn>
                <a:cxn ang="0">
                  <a:pos x="20" y="124"/>
                </a:cxn>
                <a:cxn ang="0">
                  <a:pos x="22" y="136"/>
                </a:cxn>
              </a:cxnLst>
              <a:rect l="T0" t="T1" r="T2" b="T3"/>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endParaRPr lang="en-US"/>
            </a:p>
          </p:txBody>
        </p:sp>
        <p:sp>
          <p:nvSpPr>
            <p:cNvPr id="1047" name="Freeform 12"/>
            <p:cNvSpPr>
              <a:spLocks/>
            </p:cNvSpPr>
            <p:nvPr/>
          </p:nvSpPr>
          <p:spPr bwMode="auto">
            <a:xfrm>
              <a:off x="2597151" y="2779713"/>
              <a:ext cx="550863" cy="1978025"/>
            </a:xfrm>
            <a:custGeom>
              <a:avLst/>
              <a:gdLst>
                <a:gd name="T0" fmla="*/ 0 w 140"/>
                <a:gd name="T1" fmla="*/ 0 h 504"/>
                <a:gd name="T2" fmla="*/ 140 w 140"/>
                <a:gd name="T3" fmla="*/ 504 h 504"/>
              </a:gdLst>
              <a:ahLst/>
              <a:cxnLst>
                <a:cxn ang="0">
                  <a:pos x="86" y="350"/>
                </a:cxn>
                <a:cxn ang="0">
                  <a:pos x="139" y="504"/>
                </a:cxn>
                <a:cxn ang="0">
                  <a:pos x="140" y="478"/>
                </a:cxn>
                <a:cxn ang="0">
                  <a:pos x="95" y="347"/>
                </a:cxn>
                <a:cxn ang="0">
                  <a:pos x="0" y="0"/>
                </a:cxn>
                <a:cxn ang="0">
                  <a:pos x="6" y="61"/>
                </a:cxn>
                <a:cxn ang="0">
                  <a:pos x="86" y="350"/>
                </a:cxn>
              </a:cxnLst>
              <a:rect l="T0" t="T1" r="T2" b="T3"/>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endParaRPr lang="en-US"/>
            </a:p>
          </p:txBody>
        </p:sp>
        <p:sp>
          <p:nvSpPr>
            <p:cNvPr id="1048" name="Freeform 13"/>
            <p:cNvSpPr>
              <a:spLocks/>
            </p:cNvSpPr>
            <p:nvPr/>
          </p:nvSpPr>
          <p:spPr bwMode="auto">
            <a:xfrm>
              <a:off x="3175001" y="4730750"/>
              <a:ext cx="519113" cy="1209675"/>
            </a:xfrm>
            <a:custGeom>
              <a:avLst/>
              <a:gdLst>
                <a:gd name="T0" fmla="*/ 0 w 132"/>
                <a:gd name="T1" fmla="*/ 0 h 308"/>
                <a:gd name="T2" fmla="*/ 132 w 132"/>
                <a:gd name="T3" fmla="*/ 308 h 308"/>
              </a:gdLst>
              <a:ahLst/>
              <a:cxnLst>
                <a:cxn ang="0">
                  <a:pos x="8" y="22"/>
                </a:cxn>
                <a:cxn ang="0">
                  <a:pos x="0" y="0"/>
                </a:cxn>
                <a:cxn ang="0">
                  <a:pos x="0" y="29"/>
                </a:cxn>
                <a:cxn ang="0">
                  <a:pos x="68" y="194"/>
                </a:cxn>
                <a:cxn ang="0">
                  <a:pos x="123" y="308"/>
                </a:cxn>
                <a:cxn ang="0">
                  <a:pos x="132" y="308"/>
                </a:cxn>
                <a:cxn ang="0">
                  <a:pos x="77" y="190"/>
                </a:cxn>
                <a:cxn ang="0">
                  <a:pos x="8" y="22"/>
                </a:cxn>
              </a:cxnLst>
              <a:rect l="T0" t="T1" r="T2" b="T3"/>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endParaRPr lang="en-US"/>
            </a:p>
          </p:txBody>
        </p:sp>
        <p:sp>
          <p:nvSpPr>
            <p:cNvPr id="1049" name="Freeform 14"/>
            <p:cNvSpPr>
              <a:spLocks/>
            </p:cNvSpPr>
            <p:nvPr/>
          </p:nvSpPr>
          <p:spPr bwMode="auto">
            <a:xfrm>
              <a:off x="3305176" y="5630863"/>
              <a:ext cx="146050" cy="309563"/>
            </a:xfrm>
            <a:custGeom>
              <a:avLst/>
              <a:gdLst>
                <a:gd name="T0" fmla="*/ 0 w 37"/>
                <a:gd name="T1" fmla="*/ 0 h 79"/>
                <a:gd name="T2" fmla="*/ 37 w 37"/>
                <a:gd name="T3" fmla="*/ 79 h 79"/>
              </a:gdLst>
              <a:ahLst/>
              <a:cxnLst>
                <a:cxn ang="0">
                  <a:pos x="28" y="79"/>
                </a:cxn>
                <a:cxn ang="0">
                  <a:pos x="37" y="79"/>
                </a:cxn>
                <a:cxn ang="0">
                  <a:pos x="0" y="0"/>
                </a:cxn>
                <a:cxn ang="0">
                  <a:pos x="28" y="79"/>
                </a:cxn>
              </a:cxnLst>
              <a:rect l="T0" t="T1" r="T2" b="T3"/>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endParaRPr lang="en-US"/>
            </a:p>
          </p:txBody>
        </p:sp>
        <p:sp>
          <p:nvSpPr>
            <p:cNvPr id="1050" name="Freeform 15"/>
            <p:cNvSpPr>
              <a:spLocks/>
            </p:cNvSpPr>
            <p:nvPr/>
          </p:nvSpPr>
          <p:spPr bwMode="auto">
            <a:xfrm>
              <a:off x="2573338" y="2817813"/>
              <a:ext cx="700088" cy="2835275"/>
            </a:xfrm>
            <a:custGeom>
              <a:avLst/>
              <a:gdLst>
                <a:gd name="T0" fmla="*/ 0 w 178"/>
                <a:gd name="T1" fmla="*/ 0 h 722"/>
                <a:gd name="T2" fmla="*/ 178 w 178"/>
                <a:gd name="T3" fmla="*/ 722 h 722"/>
              </a:gdLst>
              <a:ahLst/>
              <a:cxnLst>
                <a:cxn ang="0">
                  <a:pos x="162" y="660"/>
                </a:cxn>
                <a:cxn ang="0">
                  <a:pos x="116" y="534"/>
                </a:cxn>
                <a:cxn ang="0">
                  <a:pos x="40" y="236"/>
                </a:cxn>
                <a:cxn ang="0">
                  <a:pos x="12" y="51"/>
                </a:cxn>
                <a:cxn ang="0">
                  <a:pos x="0" y="0"/>
                </a:cxn>
                <a:cxn ang="0">
                  <a:pos x="33" y="237"/>
                </a:cxn>
                <a:cxn ang="0">
                  <a:pos x="107" y="537"/>
                </a:cxn>
                <a:cxn ang="0">
                  <a:pos x="160" y="681"/>
                </a:cxn>
                <a:cxn ang="0">
                  <a:pos x="178" y="722"/>
                </a:cxn>
                <a:cxn ang="0">
                  <a:pos x="174" y="708"/>
                </a:cxn>
                <a:cxn ang="0">
                  <a:pos x="162" y="660"/>
                </a:cxn>
              </a:cxnLst>
              <a:rect l="T0" t="T1" r="T2" b="T3"/>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endParaRPr lang="en-US"/>
            </a:p>
          </p:txBody>
        </p:sp>
        <p:sp>
          <p:nvSpPr>
            <p:cNvPr id="1051" name="Freeform 16"/>
            <p:cNvSpPr>
              <a:spLocks/>
            </p:cNvSpPr>
            <p:nvPr/>
          </p:nvSpPr>
          <p:spPr bwMode="auto">
            <a:xfrm>
              <a:off x="2506663" y="285750"/>
              <a:ext cx="90488" cy="2493963"/>
            </a:xfrm>
            <a:custGeom>
              <a:avLst/>
              <a:gdLst>
                <a:gd name="T0" fmla="*/ 0 w 23"/>
                <a:gd name="T1" fmla="*/ 0 h 635"/>
                <a:gd name="T2" fmla="*/ 23 w 23"/>
                <a:gd name="T3" fmla="*/ 635 h 635"/>
              </a:gdLst>
              <a:ahLst/>
              <a:cxnLst>
                <a:cxn ang="0">
                  <a:pos x="11" y="577"/>
                </a:cxn>
                <a:cxn ang="0">
                  <a:pos x="12" y="589"/>
                </a:cxn>
                <a:cxn ang="0">
                  <a:pos x="22" y="632"/>
                </a:cxn>
                <a:cxn ang="0">
                  <a:pos x="23" y="635"/>
                </a:cxn>
                <a:cxn ang="0">
                  <a:pos x="17" y="576"/>
                </a:cxn>
                <a:cxn ang="0">
                  <a:pos x="5" y="269"/>
                </a:cxn>
                <a:cxn ang="0">
                  <a:pos x="15" y="0"/>
                </a:cxn>
                <a:cxn ang="0">
                  <a:pos x="12" y="0"/>
                </a:cxn>
                <a:cxn ang="0">
                  <a:pos x="1" y="269"/>
                </a:cxn>
                <a:cxn ang="0">
                  <a:pos x="11" y="577"/>
                </a:cxn>
              </a:cxnLst>
              <a:rect l="T0" t="T1" r="T2" b="T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7 w 17"/>
                <a:gd name="T3" fmla="*/ 107 h 107"/>
              </a:gdLst>
              <a:ahLst/>
              <a:cxnLst>
                <a:cxn ang="0">
                  <a:pos x="0" y="0"/>
                </a:cxn>
                <a:cxn ang="0">
                  <a:pos x="5" y="56"/>
                </a:cxn>
                <a:cxn ang="0">
                  <a:pos x="17" y="107"/>
                </a:cxn>
                <a:cxn ang="0">
                  <a:pos x="11" y="46"/>
                </a:cxn>
                <a:cxn ang="0">
                  <a:pos x="10" y="43"/>
                </a:cxn>
                <a:cxn ang="0">
                  <a:pos x="0" y="0"/>
                </a:cxn>
              </a:cxnLst>
              <a:rect l="T0" t="T1" r="T2" b="T3"/>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41 w 41"/>
                <a:gd name="T3" fmla="*/ 222 h 222"/>
              </a:gdLst>
              <a:ahLst/>
              <a:cxnLst>
                <a:cxn ang="0">
                  <a:pos x="0" y="0"/>
                </a:cxn>
                <a:cxn ang="0">
                  <a:pos x="5" y="93"/>
                </a:cxn>
                <a:cxn ang="0">
                  <a:pos x="17" y="166"/>
                </a:cxn>
                <a:cxn ang="0">
                  <a:pos x="24" y="184"/>
                </a:cxn>
                <a:cxn ang="0">
                  <a:pos x="41" y="222"/>
                </a:cxn>
                <a:cxn ang="0">
                  <a:pos x="38" y="212"/>
                </a:cxn>
                <a:cxn ang="0">
                  <a:pos x="13" y="92"/>
                </a:cxn>
                <a:cxn ang="0">
                  <a:pos x="8" y="22"/>
                </a:cxn>
                <a:cxn ang="0">
                  <a:pos x="7" y="18"/>
                </a:cxn>
                <a:cxn ang="0">
                  <a:pos x="0" y="0"/>
                </a:cxn>
              </a:cxnLst>
              <a:rect l="T0" t="T1" r="T2" b="T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endParaRPr lang="en-US"/>
            </a:p>
          </p:txBody>
        </p:sp>
        <p:sp>
          <p:nvSpPr>
            <p:cNvPr id="1054" name="Freeform 19"/>
            <p:cNvSpPr>
              <a:spLocks/>
            </p:cNvSpPr>
            <p:nvPr/>
          </p:nvSpPr>
          <p:spPr bwMode="auto">
            <a:xfrm>
              <a:off x="3148013" y="1282700"/>
              <a:ext cx="1768475" cy="3448050"/>
            </a:xfrm>
            <a:custGeom>
              <a:avLst/>
              <a:gdLst>
                <a:gd name="T0" fmla="*/ 0 w 450"/>
                <a:gd name="T1" fmla="*/ 0 h 878"/>
                <a:gd name="T2" fmla="*/ 450 w 450"/>
                <a:gd name="T3" fmla="*/ 878 h 878"/>
              </a:gdLst>
              <a:ahLst/>
              <a:cxnLst>
                <a:cxn ang="0">
                  <a:pos x="7" y="854"/>
                </a:cxn>
                <a:cxn ang="0">
                  <a:pos x="50" y="613"/>
                </a:cxn>
                <a:cxn ang="0">
                  <a:pos x="149" y="388"/>
                </a:cxn>
                <a:cxn ang="0">
                  <a:pos x="285" y="183"/>
                </a:cxn>
                <a:cxn ang="0">
                  <a:pos x="364" y="89"/>
                </a:cxn>
                <a:cxn ang="0">
                  <a:pos x="406" y="44"/>
                </a:cxn>
                <a:cxn ang="0">
                  <a:pos x="450" y="1"/>
                </a:cxn>
                <a:cxn ang="0">
                  <a:pos x="450" y="0"/>
                </a:cxn>
                <a:cxn ang="0">
                  <a:pos x="405" y="43"/>
                </a:cxn>
                <a:cxn ang="0">
                  <a:pos x="363" y="88"/>
                </a:cxn>
                <a:cxn ang="0">
                  <a:pos x="283" y="181"/>
                </a:cxn>
                <a:cxn ang="0">
                  <a:pos x="145" y="386"/>
                </a:cxn>
                <a:cxn ang="0">
                  <a:pos x="45" y="611"/>
                </a:cxn>
                <a:cxn ang="0">
                  <a:pos x="0" y="854"/>
                </a:cxn>
                <a:cxn ang="0">
                  <a:pos x="0" y="859"/>
                </a:cxn>
                <a:cxn ang="0">
                  <a:pos x="7" y="878"/>
                </a:cxn>
                <a:cxn ang="0">
                  <a:pos x="7" y="854"/>
                </a:cxn>
              </a:cxnLst>
              <a:rect l="T0" t="T1" r="T2" b="T3"/>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35 w 35"/>
                <a:gd name="T3" fmla="*/ 73 h 73"/>
              </a:gdLst>
              <a:ahLst/>
              <a:cxnLst>
                <a:cxn ang="0">
                  <a:pos x="0" y="0"/>
                </a:cxn>
                <a:cxn ang="0">
                  <a:pos x="26" y="73"/>
                </a:cxn>
                <a:cxn ang="0">
                  <a:pos x="35" y="73"/>
                </a:cxn>
                <a:cxn ang="0">
                  <a:pos x="0" y="0"/>
                </a:cxn>
              </a:cxnLst>
              <a:rect l="T0" t="T1" r="T2" b="T3"/>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endParaRPr lang="en-US"/>
            </a:p>
          </p:txBody>
        </p:sp>
        <p:sp>
          <p:nvSpPr>
            <p:cNvPr id="1056" name="Freeform 21"/>
            <p:cNvSpPr>
              <a:spLocks/>
            </p:cNvSpPr>
            <p:nvPr/>
          </p:nvSpPr>
          <p:spPr bwMode="auto">
            <a:xfrm>
              <a:off x="3143251" y="4656138"/>
              <a:ext cx="31750" cy="188913"/>
            </a:xfrm>
            <a:custGeom>
              <a:avLst/>
              <a:gdLst>
                <a:gd name="T0" fmla="*/ 0 w 8"/>
                <a:gd name="T1" fmla="*/ 0 h 48"/>
                <a:gd name="T2" fmla="*/ 8 w 8"/>
                <a:gd name="T3" fmla="*/ 48 h 48"/>
              </a:gdLst>
              <a:ahLst/>
              <a:cxnLst>
                <a:cxn ang="0">
                  <a:pos x="7" y="44"/>
                </a:cxn>
                <a:cxn ang="0">
                  <a:pos x="8" y="48"/>
                </a:cxn>
                <a:cxn ang="0">
                  <a:pos x="8" y="19"/>
                </a:cxn>
                <a:cxn ang="0">
                  <a:pos x="1" y="0"/>
                </a:cxn>
                <a:cxn ang="0">
                  <a:pos x="0" y="26"/>
                </a:cxn>
                <a:cxn ang="0">
                  <a:pos x="7" y="44"/>
                </a:cxn>
              </a:cxnLst>
              <a:rect l="T0" t="T1" r="T2" b="T3"/>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endParaRPr lang="en-US"/>
            </a:p>
          </p:txBody>
        </p:sp>
        <p:sp>
          <p:nvSpPr>
            <p:cNvPr id="1057" name="Freeform 22"/>
            <p:cNvSpPr>
              <a:spLocks/>
            </p:cNvSpPr>
            <p:nvPr/>
          </p:nvSpPr>
          <p:spPr bwMode="auto">
            <a:xfrm>
              <a:off x="3211513" y="5410200"/>
              <a:ext cx="203200" cy="530225"/>
            </a:xfrm>
            <a:custGeom>
              <a:avLst/>
              <a:gdLst>
                <a:gd name="T0" fmla="*/ 0 w 52"/>
                <a:gd name="T1" fmla="*/ 0 h 135"/>
                <a:gd name="T2" fmla="*/ 52 w 52"/>
                <a:gd name="T3" fmla="*/ 135 h 135"/>
              </a:gdLst>
              <a:ahLst/>
              <a:cxnLst>
                <a:cxn ang="0">
                  <a:pos x="7" y="18"/>
                </a:cxn>
                <a:cxn ang="0">
                  <a:pos x="0" y="0"/>
                </a:cxn>
                <a:cxn ang="0">
                  <a:pos x="12" y="48"/>
                </a:cxn>
                <a:cxn ang="0">
                  <a:pos x="16" y="62"/>
                </a:cxn>
                <a:cxn ang="0">
                  <a:pos x="51" y="135"/>
                </a:cxn>
                <a:cxn ang="0">
                  <a:pos x="52" y="135"/>
                </a:cxn>
                <a:cxn ang="0">
                  <a:pos x="24" y="56"/>
                </a:cxn>
                <a:cxn ang="0">
                  <a:pos x="7" y="18"/>
                </a:cxn>
              </a:cxnLst>
              <a:rect l="T0" t="T1" r="T2" b="T3"/>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endParaRPr lang="en-US"/>
            </a:p>
          </p:txBody>
        </p:sp>
      </p:grpSp>
      <p:grpSp>
        <p:nvGrpSpPr>
          <p:cNvPr id="1027" name="Group 9"/>
          <p:cNvGrpSpPr>
            <a:grpSpLocks/>
          </p:cNvGrpSpPr>
          <p:nvPr/>
        </p:nvGrpSpPr>
        <p:grpSpPr bwMode="auto">
          <a:xfrm>
            <a:off x="26988" y="0"/>
            <a:ext cx="2357437" cy="6853238"/>
            <a:chOff x="6627813" y="194833"/>
            <a:chExt cx="1952625" cy="5678918"/>
          </a:xfrm>
        </p:grpSpPr>
        <p:sp>
          <p:nvSpPr>
            <p:cNvPr id="1034" name="Freeform 27"/>
            <p:cNvSpPr>
              <a:spLocks/>
            </p:cNvSpPr>
            <p:nvPr/>
          </p:nvSpPr>
          <p:spPr bwMode="auto">
            <a:xfrm>
              <a:off x="6627813" y="194833"/>
              <a:ext cx="409575" cy="3646488"/>
            </a:xfrm>
            <a:custGeom>
              <a:avLst/>
              <a:gdLst>
                <a:gd name="T0" fmla="*/ 0 w 103"/>
                <a:gd name="T1" fmla="*/ 0 h 920"/>
                <a:gd name="T2" fmla="*/ 103 w 103"/>
                <a:gd name="T3" fmla="*/ 920 h 920"/>
              </a:gdLst>
              <a:ahLst/>
              <a:cxnLst>
                <a:cxn ang="0">
                  <a:pos x="7" y="210"/>
                </a:cxn>
                <a:cxn ang="0">
                  <a:pos x="26" y="445"/>
                </a:cxn>
                <a:cxn ang="0">
                  <a:pos x="57" y="679"/>
                </a:cxn>
                <a:cxn ang="0">
                  <a:pos x="101" y="911"/>
                </a:cxn>
                <a:cxn ang="0">
                  <a:pos x="103" y="920"/>
                </a:cxn>
                <a:cxn ang="0">
                  <a:pos x="99" y="874"/>
                </a:cxn>
                <a:cxn ang="0">
                  <a:pos x="99" y="866"/>
                </a:cxn>
                <a:cxn ang="0">
                  <a:pos x="63" y="678"/>
                </a:cxn>
                <a:cxn ang="0">
                  <a:pos x="30" y="444"/>
                </a:cxn>
                <a:cxn ang="0">
                  <a:pos x="9" y="209"/>
                </a:cxn>
                <a:cxn ang="0">
                  <a:pos x="3" y="92"/>
                </a:cxn>
                <a:cxn ang="0">
                  <a:pos x="1" y="0"/>
                </a:cxn>
                <a:cxn ang="0">
                  <a:pos x="0" y="0"/>
                </a:cxn>
                <a:cxn ang="0">
                  <a:pos x="1" y="92"/>
                </a:cxn>
                <a:cxn ang="0">
                  <a:pos x="7" y="210"/>
                </a:cxn>
              </a:cxnLst>
              <a:rect l="T0" t="T1" r="T2" b="T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endParaRPr lang="en-US"/>
            </a:p>
          </p:txBody>
        </p:sp>
        <p:sp>
          <p:nvSpPr>
            <p:cNvPr id="1035" name="Freeform 28"/>
            <p:cNvSpPr>
              <a:spLocks/>
            </p:cNvSpPr>
            <p:nvPr/>
          </p:nvSpPr>
          <p:spPr bwMode="auto">
            <a:xfrm>
              <a:off x="7061201" y="3771900"/>
              <a:ext cx="350838" cy="1309688"/>
            </a:xfrm>
            <a:custGeom>
              <a:avLst/>
              <a:gdLst>
                <a:gd name="T0" fmla="*/ 0 w 88"/>
                <a:gd name="T1" fmla="*/ 0 h 330"/>
                <a:gd name="T2" fmla="*/ 88 w 88"/>
                <a:gd name="T3" fmla="*/ 330 h 330"/>
              </a:gdLst>
              <a:ahLst/>
              <a:cxnLst>
                <a:cxn ang="0">
                  <a:pos x="53" y="229"/>
                </a:cxn>
                <a:cxn ang="0">
                  <a:pos x="88" y="330"/>
                </a:cxn>
                <a:cxn ang="0">
                  <a:pos x="88" y="308"/>
                </a:cxn>
                <a:cxn ang="0">
                  <a:pos x="88" y="304"/>
                </a:cxn>
                <a:cxn ang="0">
                  <a:pos x="62" y="226"/>
                </a:cxn>
                <a:cxn ang="0">
                  <a:pos x="0" y="0"/>
                </a:cxn>
                <a:cxn ang="0">
                  <a:pos x="7" y="63"/>
                </a:cxn>
                <a:cxn ang="0">
                  <a:pos x="53" y="229"/>
                </a:cxn>
              </a:cxnLst>
              <a:rect l="T0" t="T1" r="T2" b="T3"/>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endParaRPr lang="en-US"/>
            </a:p>
          </p:txBody>
        </p:sp>
        <p:sp>
          <p:nvSpPr>
            <p:cNvPr id="1036" name="Freeform 29"/>
            <p:cNvSpPr>
              <a:spLocks/>
            </p:cNvSpPr>
            <p:nvPr/>
          </p:nvSpPr>
          <p:spPr bwMode="auto">
            <a:xfrm>
              <a:off x="7439026" y="5053013"/>
              <a:ext cx="357188" cy="820738"/>
            </a:xfrm>
            <a:custGeom>
              <a:avLst/>
              <a:gdLst>
                <a:gd name="T0" fmla="*/ 0 w 90"/>
                <a:gd name="T1" fmla="*/ 0 h 207"/>
                <a:gd name="T2" fmla="*/ 90 w 90"/>
                <a:gd name="T3" fmla="*/ 207 h 207"/>
              </a:gdLst>
              <a:ahLst/>
              <a:cxnLst>
                <a:cxn ang="0">
                  <a:pos x="6" y="15"/>
                </a:cxn>
                <a:cxn ang="0">
                  <a:pos x="0" y="0"/>
                </a:cxn>
                <a:cxn ang="0">
                  <a:pos x="1" y="29"/>
                </a:cxn>
                <a:cxn ang="0">
                  <a:pos x="42" y="127"/>
                </a:cxn>
                <a:cxn ang="0">
                  <a:pos x="80" y="207"/>
                </a:cxn>
                <a:cxn ang="0">
                  <a:pos x="90" y="207"/>
                </a:cxn>
                <a:cxn ang="0">
                  <a:pos x="50" y="123"/>
                </a:cxn>
                <a:cxn ang="0">
                  <a:pos x="6" y="15"/>
                </a:cxn>
              </a:cxnLst>
              <a:rect l="T0" t="T1" r="T2" b="T3"/>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endParaRPr lang="en-US"/>
            </a:p>
          </p:txBody>
        </p:sp>
        <p:sp>
          <p:nvSpPr>
            <p:cNvPr id="1037" name="Freeform 30"/>
            <p:cNvSpPr>
              <a:spLocks/>
            </p:cNvSpPr>
            <p:nvPr/>
          </p:nvSpPr>
          <p:spPr bwMode="auto">
            <a:xfrm>
              <a:off x="7037388" y="3811588"/>
              <a:ext cx="457200" cy="1852613"/>
            </a:xfrm>
            <a:custGeom>
              <a:avLst/>
              <a:gdLst>
                <a:gd name="T0" fmla="*/ 0 w 115"/>
                <a:gd name="T1" fmla="*/ 0 h 467"/>
                <a:gd name="T2" fmla="*/ 115 w 115"/>
                <a:gd name="T3" fmla="*/ 467 h 467"/>
              </a:gdLst>
              <a:ahLst/>
              <a:cxnLst>
                <a:cxn ang="0">
                  <a:pos x="101" y="409"/>
                </a:cxn>
                <a:cxn ang="0">
                  <a:pos x="78" y="344"/>
                </a:cxn>
                <a:cxn ang="0">
                  <a:pos x="29" y="151"/>
                </a:cxn>
                <a:cxn ang="0">
                  <a:pos x="13" y="53"/>
                </a:cxn>
                <a:cxn ang="0">
                  <a:pos x="0" y="0"/>
                </a:cxn>
                <a:cxn ang="0">
                  <a:pos x="21" y="152"/>
                </a:cxn>
                <a:cxn ang="0">
                  <a:pos x="69" y="347"/>
                </a:cxn>
                <a:cxn ang="0">
                  <a:pos x="103" y="441"/>
                </a:cxn>
                <a:cxn ang="0">
                  <a:pos x="115" y="467"/>
                </a:cxn>
                <a:cxn ang="0">
                  <a:pos x="112" y="458"/>
                </a:cxn>
                <a:cxn ang="0">
                  <a:pos x="101" y="409"/>
                </a:cxn>
              </a:cxnLst>
              <a:rect l="T0" t="T1" r="T2" b="T3"/>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endParaRPr lang="en-US"/>
            </a:p>
          </p:txBody>
        </p:sp>
        <p:sp>
          <p:nvSpPr>
            <p:cNvPr id="1038" name="Freeform 31"/>
            <p:cNvSpPr>
              <a:spLocks/>
            </p:cNvSpPr>
            <p:nvPr/>
          </p:nvSpPr>
          <p:spPr bwMode="auto">
            <a:xfrm>
              <a:off x="6992938" y="1263650"/>
              <a:ext cx="144463" cy="2508250"/>
            </a:xfrm>
            <a:custGeom>
              <a:avLst/>
              <a:gdLst>
                <a:gd name="T0" fmla="*/ 0 w 36"/>
                <a:gd name="T1" fmla="*/ 0 h 633"/>
                <a:gd name="T2" fmla="*/ 36 w 36"/>
                <a:gd name="T3" fmla="*/ 633 h 633"/>
              </a:gdLst>
              <a:ahLst/>
              <a:cxnLst>
                <a:cxn ang="0">
                  <a:pos x="17" y="633"/>
                </a:cxn>
                <a:cxn ang="0">
                  <a:pos x="13" y="597"/>
                </a:cxn>
                <a:cxn ang="0">
                  <a:pos x="5" y="398"/>
                </a:cxn>
                <a:cxn ang="0">
                  <a:pos x="13" y="198"/>
                </a:cxn>
                <a:cxn ang="0">
                  <a:pos x="22" y="99"/>
                </a:cxn>
                <a:cxn ang="0">
                  <a:pos x="36" y="0"/>
                </a:cxn>
                <a:cxn ang="0">
                  <a:pos x="35" y="0"/>
                </a:cxn>
                <a:cxn ang="0">
                  <a:pos x="20" y="99"/>
                </a:cxn>
                <a:cxn ang="0">
                  <a:pos x="10" y="198"/>
                </a:cxn>
                <a:cxn ang="0">
                  <a:pos x="1" y="398"/>
                </a:cxn>
                <a:cxn ang="0">
                  <a:pos x="7" y="589"/>
                </a:cxn>
                <a:cxn ang="0">
                  <a:pos x="16" y="632"/>
                </a:cxn>
                <a:cxn ang="0">
                  <a:pos x="17" y="633"/>
                </a:cxn>
              </a:cxnLst>
              <a:rect l="T0" t="T1" r="T2" b="T3"/>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endParaRPr lang="en-US"/>
            </a:p>
          </p:txBody>
        </p:sp>
        <p:sp>
          <p:nvSpPr>
            <p:cNvPr id="1039" name="Freeform 32"/>
            <p:cNvSpPr>
              <a:spLocks/>
            </p:cNvSpPr>
            <p:nvPr/>
          </p:nvSpPr>
          <p:spPr bwMode="auto">
            <a:xfrm>
              <a:off x="7526338" y="5640388"/>
              <a:ext cx="111125" cy="233363"/>
            </a:xfrm>
            <a:custGeom>
              <a:avLst/>
              <a:gdLst>
                <a:gd name="T0" fmla="*/ 0 w 28"/>
                <a:gd name="T1" fmla="*/ 0 h 59"/>
                <a:gd name="T2" fmla="*/ 28 w 28"/>
                <a:gd name="T3" fmla="*/ 59 h 59"/>
              </a:gdLst>
              <a:ahLst/>
              <a:cxnLst>
                <a:cxn ang="0">
                  <a:pos x="22" y="59"/>
                </a:cxn>
                <a:cxn ang="0">
                  <a:pos x="28" y="59"/>
                </a:cxn>
                <a:cxn ang="0">
                  <a:pos x="0" y="0"/>
                </a:cxn>
                <a:cxn ang="0">
                  <a:pos x="22" y="59"/>
                </a:cxn>
              </a:cxnLst>
              <a:rect l="T0" t="T1" r="T2" b="T3"/>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endParaRPr lang="en-US"/>
            </a:p>
          </p:txBody>
        </p:sp>
        <p:sp>
          <p:nvSpPr>
            <p:cNvPr id="1040" name="Freeform 33"/>
            <p:cNvSpPr>
              <a:spLocks/>
            </p:cNvSpPr>
            <p:nvPr/>
          </p:nvSpPr>
          <p:spPr bwMode="auto">
            <a:xfrm>
              <a:off x="7021513" y="3598863"/>
              <a:ext cx="68263" cy="423863"/>
            </a:xfrm>
            <a:custGeom>
              <a:avLst/>
              <a:gdLst>
                <a:gd name="T0" fmla="*/ 0 w 17"/>
                <a:gd name="T1" fmla="*/ 0 h 107"/>
                <a:gd name="T2" fmla="*/ 17 w 17"/>
                <a:gd name="T3" fmla="*/ 107 h 107"/>
              </a:gdLst>
              <a:ahLst/>
              <a:cxnLst>
                <a:cxn ang="0">
                  <a:pos x="4" y="54"/>
                </a:cxn>
                <a:cxn ang="0">
                  <a:pos x="17" y="107"/>
                </a:cxn>
                <a:cxn ang="0">
                  <a:pos x="10" y="44"/>
                </a:cxn>
                <a:cxn ang="0">
                  <a:pos x="9" y="43"/>
                </a:cxn>
                <a:cxn ang="0">
                  <a:pos x="0" y="0"/>
                </a:cxn>
                <a:cxn ang="0">
                  <a:pos x="0" y="8"/>
                </a:cxn>
                <a:cxn ang="0">
                  <a:pos x="4" y="54"/>
                </a:cxn>
              </a:cxnLst>
              <a:rect l="T0" t="T1" r="T2" b="T3"/>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endParaRPr lang="en-US"/>
            </a:p>
          </p:txBody>
        </p:sp>
        <p:sp>
          <p:nvSpPr>
            <p:cNvPr id="1041" name="Freeform 34"/>
            <p:cNvSpPr>
              <a:spLocks/>
            </p:cNvSpPr>
            <p:nvPr/>
          </p:nvSpPr>
          <p:spPr bwMode="auto">
            <a:xfrm>
              <a:off x="7412038" y="2801938"/>
              <a:ext cx="1168400" cy="2251075"/>
            </a:xfrm>
            <a:custGeom>
              <a:avLst/>
              <a:gdLst>
                <a:gd name="T0" fmla="*/ 0 w 294"/>
                <a:gd name="T1" fmla="*/ 0 h 568"/>
                <a:gd name="T2" fmla="*/ 294 w 294"/>
                <a:gd name="T3" fmla="*/ 568 h 568"/>
              </a:gdLst>
              <a:ahLst/>
              <a:cxnLst>
                <a:cxn ang="0">
                  <a:pos x="8" y="553"/>
                </a:cxn>
                <a:cxn ang="0">
                  <a:pos x="35" y="397"/>
                </a:cxn>
                <a:cxn ang="0">
                  <a:pos x="99" y="252"/>
                </a:cxn>
                <a:cxn ang="0">
                  <a:pos x="187" y="119"/>
                </a:cxn>
                <a:cxn ang="0">
                  <a:pos x="238" y="58"/>
                </a:cxn>
                <a:cxn ang="0">
                  <a:pos x="265" y="28"/>
                </a:cxn>
                <a:cxn ang="0">
                  <a:pos x="294" y="0"/>
                </a:cxn>
                <a:cxn ang="0">
                  <a:pos x="293" y="0"/>
                </a:cxn>
                <a:cxn ang="0">
                  <a:pos x="264" y="27"/>
                </a:cxn>
                <a:cxn ang="0">
                  <a:pos x="237" y="56"/>
                </a:cxn>
                <a:cxn ang="0">
                  <a:pos x="185" y="117"/>
                </a:cxn>
                <a:cxn ang="0">
                  <a:pos x="95" y="249"/>
                </a:cxn>
                <a:cxn ang="0">
                  <a:pos x="30" y="396"/>
                </a:cxn>
                <a:cxn ang="0">
                  <a:pos x="0" y="549"/>
                </a:cxn>
                <a:cxn ang="0">
                  <a:pos x="7" y="568"/>
                </a:cxn>
                <a:cxn ang="0">
                  <a:pos x="8" y="553"/>
                </a:cxn>
              </a:cxnLst>
              <a:rect l="T0" t="T1" r="T2" b="T3"/>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25 w 25"/>
                <a:gd name="T3" fmla="*/ 53 h 53"/>
              </a:gdLst>
              <a:ahLst/>
              <a:cxnLst>
                <a:cxn ang="0">
                  <a:pos x="0" y="0"/>
                </a:cxn>
                <a:cxn ang="0">
                  <a:pos x="19" y="53"/>
                </a:cxn>
                <a:cxn ang="0">
                  <a:pos x="25" y="53"/>
                </a:cxn>
                <a:cxn ang="0">
                  <a:pos x="0" y="0"/>
                </a:cxn>
              </a:cxnLst>
              <a:rect l="T0" t="T1" r="T2" b="T3"/>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9 w 29"/>
                <a:gd name="T3" fmla="*/ 141 h 141"/>
              </a:gdLst>
              <a:ahLst/>
              <a:cxnLst>
                <a:cxn ang="0">
                  <a:pos x="0" y="0"/>
                </a:cxn>
                <a:cxn ang="0">
                  <a:pos x="7" y="89"/>
                </a:cxn>
                <a:cxn ang="0">
                  <a:pos x="18" y="117"/>
                </a:cxn>
                <a:cxn ang="0">
                  <a:pos x="29" y="141"/>
                </a:cxn>
                <a:cxn ang="0">
                  <a:pos x="27" y="135"/>
                </a:cxn>
                <a:cxn ang="0">
                  <a:pos x="8" y="22"/>
                </a:cxn>
                <a:cxn ang="0">
                  <a:pos x="4" y="11"/>
                </a:cxn>
                <a:cxn ang="0">
                  <a:pos x="0" y="0"/>
                </a:cxn>
              </a:cxnLst>
              <a:rect l="T0" t="T1" r="T2" b="T3"/>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0 h 48"/>
                <a:gd name="T2" fmla="*/ 8 w 8"/>
                <a:gd name="T3" fmla="*/ 48 h 48"/>
              </a:gdLst>
              <a:ahLst/>
              <a:cxnLst>
                <a:cxn ang="0">
                  <a:pos x="0" y="26"/>
                </a:cxn>
                <a:cxn ang="0">
                  <a:pos x="4" y="37"/>
                </a:cxn>
                <a:cxn ang="0">
                  <a:pos x="8" y="48"/>
                </a:cxn>
                <a:cxn ang="0">
                  <a:pos x="7" y="19"/>
                </a:cxn>
                <a:cxn ang="0">
                  <a:pos x="0" y="0"/>
                </a:cxn>
                <a:cxn ang="0">
                  <a:pos x="0" y="4"/>
                </a:cxn>
                <a:cxn ang="0">
                  <a:pos x="0" y="26"/>
                </a:cxn>
              </a:cxnLst>
              <a:rect l="T0" t="T1" r="T2" b="T3"/>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endParaRPr lang="en-US"/>
            </a:p>
          </p:txBody>
        </p:sp>
        <p:sp>
          <p:nvSpPr>
            <p:cNvPr id="1045" name="Freeform 38"/>
            <p:cNvSpPr>
              <a:spLocks/>
            </p:cNvSpPr>
            <p:nvPr/>
          </p:nvSpPr>
          <p:spPr bwMode="auto">
            <a:xfrm>
              <a:off x="7439026" y="5434013"/>
              <a:ext cx="174625" cy="439738"/>
            </a:xfrm>
            <a:custGeom>
              <a:avLst/>
              <a:gdLst>
                <a:gd name="T0" fmla="*/ 0 w 44"/>
                <a:gd name="T1" fmla="*/ 0 h 111"/>
                <a:gd name="T2" fmla="*/ 44 w 44"/>
                <a:gd name="T3" fmla="*/ 111 h 111"/>
              </a:gdLst>
              <a:ahLst/>
              <a:cxnLst>
                <a:cxn ang="0">
                  <a:pos x="11" y="28"/>
                </a:cxn>
                <a:cxn ang="0">
                  <a:pos x="0" y="0"/>
                </a:cxn>
                <a:cxn ang="0">
                  <a:pos x="11" y="49"/>
                </a:cxn>
                <a:cxn ang="0">
                  <a:pos x="14" y="58"/>
                </a:cxn>
                <a:cxn ang="0">
                  <a:pos x="39" y="111"/>
                </a:cxn>
                <a:cxn ang="0">
                  <a:pos x="44" y="111"/>
                </a:cxn>
                <a:cxn ang="0">
                  <a:pos x="22" y="52"/>
                </a:cxn>
                <a:cxn ang="0">
                  <a:pos x="11" y="28"/>
                </a:cxn>
              </a:cxnLst>
              <a:rect l="T0" t="T1" r="T2" b="T3"/>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endParaRPr lang="en-US"/>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2589213" y="2133600"/>
            <a:ext cx="89154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fontAlgn="auto">
              <a:spcBef>
                <a:spcPts val="0"/>
              </a:spcBef>
              <a:spcAft>
                <a:spcPts val="0"/>
              </a:spcAft>
              <a:defRPr sz="900" dirty="0">
                <a:solidFill>
                  <a:schemeClr val="tx1">
                    <a:tint val="75000"/>
                  </a:schemeClr>
                </a:solidFill>
                <a:latin typeface="+mn-lt"/>
                <a:cs typeface="+mn-cs"/>
              </a:defRPr>
            </a:lvl1pPr>
          </a:lstStyle>
          <a:p>
            <a:pPr>
              <a:defRPr/>
            </a:pPr>
            <a:fld id="{90CC7BFD-C273-49F8-B25A-A85D5C798D84}" type="datetimeFigureOut">
              <a:rPr lang="en-US"/>
              <a:pPr>
                <a:defRPr/>
              </a:pPr>
              <a:t>5/9/2018</a:t>
            </a:fld>
            <a:endParaRPr lang="en-US"/>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fontAlgn="auto">
              <a:spcBef>
                <a:spcPts val="0"/>
              </a:spcBef>
              <a:spcAft>
                <a:spcPts val="0"/>
              </a:spcAft>
              <a:defRPr sz="9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lIns="91440" tIns="45720" rIns="91440" bIns="45720" rtlCol="0" anchor="ctr"/>
          <a:lstStyle>
            <a:lvl1pPr algn="r" fontAlgn="auto">
              <a:spcBef>
                <a:spcPts val="0"/>
              </a:spcBef>
              <a:spcAft>
                <a:spcPts val="0"/>
              </a:spcAft>
              <a:defRPr sz="2000" dirty="0">
                <a:solidFill>
                  <a:srgbClr val="FEFFFF"/>
                </a:solidFill>
                <a:latin typeface="+mn-lt"/>
                <a:cs typeface="+mn-cs"/>
              </a:defRPr>
            </a:lvl1pPr>
          </a:lstStyle>
          <a:p>
            <a:pPr>
              <a:defRPr/>
            </a:pPr>
            <a:fld id="{9D961560-B7C0-4F95-B292-E53B6BFDFF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itchFamily="34" charset="0"/>
        </a:defRPr>
      </a:lvl2pPr>
      <a:lvl3pPr algn="l" defTabSz="457200" rtl="0" fontAlgn="base">
        <a:spcBef>
          <a:spcPct val="0"/>
        </a:spcBef>
        <a:spcAft>
          <a:spcPct val="0"/>
        </a:spcAft>
        <a:defRPr sz="3600">
          <a:solidFill>
            <a:srgbClr val="262626"/>
          </a:solidFill>
          <a:latin typeface="Century Gothic" pitchFamily="34" charset="0"/>
        </a:defRPr>
      </a:lvl3pPr>
      <a:lvl4pPr algn="l" defTabSz="457200" rtl="0" fontAlgn="base">
        <a:spcBef>
          <a:spcPct val="0"/>
        </a:spcBef>
        <a:spcAft>
          <a:spcPct val="0"/>
        </a:spcAft>
        <a:defRPr sz="3600">
          <a:solidFill>
            <a:srgbClr val="262626"/>
          </a:solidFill>
          <a:latin typeface="Century Gothic" pitchFamily="34" charset="0"/>
        </a:defRPr>
      </a:lvl4pPr>
      <a:lvl5pPr algn="l" defTabSz="457200" rtl="0" fontAlgn="base">
        <a:spcBef>
          <a:spcPct val="0"/>
        </a:spcBef>
        <a:spcAft>
          <a:spcPct val="0"/>
        </a:spcAft>
        <a:defRPr sz="3600">
          <a:solidFill>
            <a:srgbClr val="262626"/>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ctrTitle"/>
          </p:nvPr>
        </p:nvSpPr>
        <p:spPr>
          <a:xfrm>
            <a:off x="304800" y="423863"/>
            <a:ext cx="11768138" cy="2532062"/>
          </a:xfrm>
        </p:spPr>
        <p:txBody>
          <a:bodyPr/>
          <a:lstStyle/>
          <a:p>
            <a:pPr algn="ctr"/>
            <a:r>
              <a:rPr lang="en-US" sz="4900" b="1" smtClean="0">
                <a:latin typeface="Adobe Devanagari" pitchFamily="18" charset="0"/>
              </a:rPr>
              <a:t>Grocery Management System</a:t>
            </a:r>
            <a:endParaRPr lang="en-US" smtClean="0">
              <a:latin typeface="Adobe Devanagari" pitchFamily="18" charset="0"/>
            </a:endParaRPr>
          </a:p>
        </p:txBody>
      </p:sp>
      <p:sp>
        <p:nvSpPr>
          <p:cNvPr id="3" name="Subtitle 2">
            <a:extLst>
              <a:ext uri="{FF2B5EF4-FFF2-40B4-BE49-F238E27FC236}"/>
            </a:extLst>
          </p:cNvPr>
          <p:cNvSpPr>
            <a:spLocks noGrp="1"/>
          </p:cNvSpPr>
          <p:nvPr>
            <p:ph type="subTitle" idx="1"/>
          </p:nvPr>
        </p:nvSpPr>
        <p:spPr>
          <a:xfrm>
            <a:off x="2589213" y="4776788"/>
            <a:ext cx="8915400" cy="1127125"/>
          </a:xfrm>
        </p:spPr>
        <p:txBody>
          <a:bodyPr rtlCol="0">
            <a:normAutofit/>
          </a:bodyPr>
          <a:lstStyle/>
          <a:p>
            <a:pPr fontAlgn="auto">
              <a:spcAft>
                <a:spcPts val="0"/>
              </a:spcAft>
              <a:buFont typeface="Wingdings 3" charset="2"/>
              <a:buNone/>
              <a:defRPr/>
            </a:pPr>
            <a:r>
              <a:rPr lang="en-US" sz="2800" dirty="0">
                <a:effectLst>
                  <a:outerShdw blurRad="38100" dist="38100" dir="2700000" algn="tl">
                    <a:srgbClr val="000000">
                      <a:alpha val="43137"/>
                    </a:srgbClr>
                  </a:outerShdw>
                </a:effectLst>
                <a:latin typeface="Adobe Devanagari" panose="02040503050201020203" pitchFamily="18" charset="0"/>
                <a:cs typeface="Adobe Devanagari" panose="02040503050201020203" pitchFamily="18" charset="0"/>
              </a:rPr>
              <a:t>Chiranjibi Ghimire</a:t>
            </a:r>
          </a:p>
          <a:p>
            <a:pPr fontAlgn="auto">
              <a:spcAft>
                <a:spcPts val="0"/>
              </a:spcAft>
              <a:buFont typeface="Wingdings 3" charset="2"/>
              <a:buNone/>
              <a:defRPr/>
            </a:pPr>
            <a:r>
              <a:rPr lang="en-US" sz="2800" dirty="0">
                <a:effectLst>
                  <a:outerShdw blurRad="38100" dist="38100" dir="2700000" algn="tl">
                    <a:srgbClr val="000000">
                      <a:alpha val="43137"/>
                    </a:srgbClr>
                  </a:outerShdw>
                </a:effectLst>
                <a:latin typeface="Adobe Devanagari" panose="02040503050201020203" pitchFamily="18" charset="0"/>
                <a:cs typeface="Adobe Devanagari" panose="02040503050201020203" pitchFamily="18" charset="0"/>
              </a:rPr>
              <a:t>Sushil Tiwari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Content Placeholder 3"/>
          <p:cNvPicPr>
            <a:picLocks noGrp="1" noChangeAspect="1"/>
          </p:cNvPicPr>
          <p:nvPr>
            <p:ph idx="1"/>
          </p:nvPr>
        </p:nvPicPr>
        <p:blipFill>
          <a:blip r:embed="rId2"/>
          <a:srcRect/>
          <a:stretch>
            <a:fillRect/>
          </a:stretch>
        </p:blipFill>
        <p:spPr>
          <a:xfrm>
            <a:off x="1752600" y="1044575"/>
            <a:ext cx="9769475" cy="5494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2592388" y="623888"/>
            <a:ext cx="8912225" cy="1281112"/>
          </a:xfrm>
        </p:spPr>
        <p:txBody>
          <a:bodyPr/>
          <a:lstStyle/>
          <a:p>
            <a:pPr algn="ctr"/>
            <a:r>
              <a:rPr lang="en-US" smtClean="0">
                <a:latin typeface="Adobe Devanagari" pitchFamily="18" charset="0"/>
                <a:ea typeface="Adobe Devanagari" pitchFamily="18" charset="0"/>
                <a:cs typeface="Adobe Devanagari" pitchFamily="18" charset="0"/>
              </a:rPr>
              <a:t>Association Analysis</a:t>
            </a:r>
          </a:p>
        </p:txBody>
      </p:sp>
      <p:sp>
        <p:nvSpPr>
          <p:cNvPr id="3" name="Content Placeholder 2">
            <a:extLst>
              <a:ext uri="{FF2B5EF4-FFF2-40B4-BE49-F238E27FC236}"/>
            </a:extLst>
          </p:cNvPr>
          <p:cNvSpPr>
            <a:spLocks noGrp="1"/>
          </p:cNvSpPr>
          <p:nvPr>
            <p:ph idx="1"/>
          </p:nvPr>
        </p:nvSpPr>
        <p:spPr>
          <a:xfrm>
            <a:off x="2589213" y="2133600"/>
            <a:ext cx="8915400" cy="3778250"/>
          </a:xfrm>
        </p:spPr>
        <p:txBody>
          <a:bodyPr rtlCol="0">
            <a:normAutofit/>
          </a:bodyPr>
          <a:lstStyle/>
          <a:p>
            <a:pPr fontAlgn="auto">
              <a:spcAft>
                <a:spcPts val="0"/>
              </a:spcAft>
              <a:buFont typeface="Wingdings 3" charset="2"/>
              <a:buChar char=""/>
              <a:defRPr/>
            </a:pPr>
            <a:r>
              <a:rPr lang="en-US" dirty="0">
                <a:solidFill>
                  <a:schemeClr val="tx1">
                    <a:lumMod val="75000"/>
                    <a:lumOff val="25000"/>
                  </a:schemeClr>
                </a:solidFill>
              </a:rPr>
              <a:t>Data prepared using java</a:t>
            </a:r>
          </a:p>
          <a:p>
            <a:pPr marL="0" indent="0" fontAlgn="auto">
              <a:spcAft>
                <a:spcPts val="0"/>
              </a:spcAft>
              <a:buFont typeface="Wingdings 3" charset="2"/>
              <a:buNone/>
              <a:defRPr/>
            </a:pP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Market Basket Analysis </a:t>
            </a:r>
          </a:p>
          <a:p>
            <a:pPr marL="0" indent="0" fontAlgn="auto">
              <a:spcAft>
                <a:spcPts val="0"/>
              </a:spcAft>
              <a:buFont typeface="Wingdings 3" charset="2"/>
              <a:buNone/>
              <a:defRPr/>
            </a:pP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Each receipt represents each rows in the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Content Placeholder 3" descr="A screenshot of a social media post&#10;&#10;Description generated with very high confidence"/>
          <p:cNvPicPr>
            <a:picLocks noGrp="1" noChangeAspect="1"/>
          </p:cNvPicPr>
          <p:nvPr>
            <p:ph idx="1"/>
          </p:nvPr>
        </p:nvPicPr>
        <p:blipFill>
          <a:blip r:embed="rId2"/>
          <a:srcRect/>
          <a:stretch>
            <a:fillRect/>
          </a:stretch>
        </p:blipFill>
        <p:spPr>
          <a:xfrm>
            <a:off x="3165475" y="2546350"/>
            <a:ext cx="7732713" cy="3687763"/>
          </a:xfrm>
        </p:spPr>
      </p:pic>
      <p:sp>
        <p:nvSpPr>
          <p:cNvPr id="29698" name="Title 1"/>
          <p:cNvSpPr>
            <a:spLocks noGrp="1"/>
          </p:cNvSpPr>
          <p:nvPr>
            <p:ph type="title"/>
          </p:nvPr>
        </p:nvSpPr>
        <p:spPr>
          <a:xfrm>
            <a:off x="2592388" y="623888"/>
            <a:ext cx="8912225" cy="1281112"/>
          </a:xfrm>
        </p:spPr>
        <p:txBody>
          <a:bodyPr/>
          <a:lstStyle/>
          <a:p>
            <a:pPr algn="ctr"/>
            <a:r>
              <a:rPr lang="en-US" smtClean="0">
                <a:latin typeface="Adobe Devanagari" pitchFamily="18" charset="0"/>
                <a:ea typeface="Adobe Devanagari" pitchFamily="18" charset="0"/>
                <a:cs typeface="Adobe Devanagari" pitchFamily="18" charset="0"/>
              </a:rPr>
              <a:t>Association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0725" name="Content Placeholder 4"/>
          <p:cNvPicPr>
            <a:picLocks noChangeAspect="1"/>
          </p:cNvPicPr>
          <p:nvPr/>
        </p:nvPicPr>
        <p:blipFill>
          <a:blip r:embed="rId2"/>
          <a:srcRect/>
          <a:stretch>
            <a:fillRect/>
          </a:stretch>
        </p:blipFill>
        <p:spPr bwMode="auto">
          <a:xfrm>
            <a:off x="4619625" y="1871663"/>
            <a:ext cx="6953250" cy="4484687"/>
          </a:xfrm>
          <a:prstGeom prst="rect">
            <a:avLst/>
          </a:prstGeom>
          <a:noFill/>
          <a:ln w="9525">
            <a:noFill/>
            <a:miter lim="800000"/>
            <a:headEnd/>
            <a:tailEnd/>
          </a:ln>
        </p:spPr>
      </p:pic>
      <p:sp>
        <p:nvSpPr>
          <p:cNvPr id="30726" name="Title 1"/>
          <p:cNvSpPr>
            <a:spLocks noGrp="1"/>
          </p:cNvSpPr>
          <p:nvPr>
            <p:ph type="title"/>
          </p:nvPr>
        </p:nvSpPr>
        <p:spPr>
          <a:xfrm>
            <a:off x="649288" y="546100"/>
            <a:ext cx="11542712" cy="944563"/>
          </a:xfrm>
        </p:spPr>
        <p:txBody>
          <a:bodyPr/>
          <a:lstStyle/>
          <a:p>
            <a:pPr algn="ctr"/>
            <a:r>
              <a:rPr lang="en-US" smtClean="0">
                <a:latin typeface="Adobe Devanagari" pitchFamily="18" charset="0"/>
                <a:ea typeface="Adobe Devanagari" pitchFamily="18" charset="0"/>
                <a:cs typeface="Adobe Devanagari" pitchFamily="18" charset="0"/>
              </a:rPr>
              <a:t>Most Frequent Items</a:t>
            </a:r>
          </a:p>
        </p:txBody>
      </p:sp>
      <p:sp>
        <p:nvSpPr>
          <p:cNvPr id="30727" name="Content Placeholder 9"/>
          <p:cNvSpPr>
            <a:spLocks noGrp="1"/>
          </p:cNvSpPr>
          <p:nvPr>
            <p:ph idx="1"/>
          </p:nvPr>
        </p:nvSpPr>
        <p:spPr>
          <a:xfrm>
            <a:off x="649288" y="2133600"/>
            <a:ext cx="3649662" cy="3759200"/>
          </a:xfrm>
        </p:spPr>
        <p:txBody>
          <a:bodyPr/>
          <a:lstStyle/>
          <a:p>
            <a:r>
              <a:rPr lang="en-US" smtClean="0"/>
              <a:t>This is a most frequent item of the data based on the support parameter. We set supp=0.1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49" name="Picture 4" descr="A screenshot of a social media post&#10;&#10;Description generated with very high confidence"/>
          <p:cNvPicPr>
            <a:picLocks noChangeAspect="1"/>
          </p:cNvPicPr>
          <p:nvPr/>
        </p:nvPicPr>
        <p:blipFill>
          <a:blip r:embed="rId2"/>
          <a:srcRect/>
          <a:stretch>
            <a:fillRect/>
          </a:stretch>
        </p:blipFill>
        <p:spPr bwMode="auto">
          <a:xfrm>
            <a:off x="4619625" y="1360488"/>
            <a:ext cx="6953250" cy="4632325"/>
          </a:xfrm>
          <a:prstGeom prst="rect">
            <a:avLst/>
          </a:prstGeom>
          <a:noFill/>
          <a:ln w="9525">
            <a:noFill/>
            <a:miter lim="800000"/>
            <a:headEnd/>
            <a:tailEnd/>
          </a:ln>
        </p:spPr>
      </p:pic>
      <p:sp>
        <p:nvSpPr>
          <p:cNvPr id="31750" name="Title 1"/>
          <p:cNvSpPr>
            <a:spLocks noGrp="1"/>
          </p:cNvSpPr>
          <p:nvPr>
            <p:ph type="title"/>
          </p:nvPr>
        </p:nvSpPr>
        <p:spPr>
          <a:xfrm>
            <a:off x="649288" y="644525"/>
            <a:ext cx="11369675" cy="804863"/>
          </a:xfrm>
        </p:spPr>
        <p:txBody>
          <a:bodyPr/>
          <a:lstStyle/>
          <a:p>
            <a:pPr algn="ctr">
              <a:lnSpc>
                <a:spcPct val="90000"/>
              </a:lnSpc>
            </a:pPr>
            <a:r>
              <a:rPr lang="en-US" sz="2800" smtClean="0">
                <a:latin typeface="Adobe Devanagari" pitchFamily="18" charset="0"/>
                <a:ea typeface="Adobe Devanagari" pitchFamily="18" charset="0"/>
                <a:cs typeface="Adobe Devanagari" pitchFamily="18" charset="0"/>
              </a:rPr>
              <a:t>Get Recommendation Rule</a:t>
            </a:r>
          </a:p>
        </p:txBody>
      </p:sp>
      <p:sp>
        <p:nvSpPr>
          <p:cNvPr id="31751" name="Content Placeholder 2"/>
          <p:cNvSpPr>
            <a:spLocks noGrp="1"/>
          </p:cNvSpPr>
          <p:nvPr>
            <p:ph idx="1"/>
          </p:nvPr>
        </p:nvSpPr>
        <p:spPr>
          <a:xfrm>
            <a:off x="649288" y="2133600"/>
            <a:ext cx="3830637" cy="3759200"/>
          </a:xfrm>
        </p:spPr>
        <p:txBody>
          <a:bodyPr/>
          <a:lstStyle/>
          <a:p>
            <a:r>
              <a:rPr lang="en-US" smtClean="0"/>
              <a:t>Create Association Rules: min support as 0.01, confidence as 0.05</a:t>
            </a:r>
          </a:p>
          <a:p>
            <a:r>
              <a:rPr lang="en-US" smtClean="0"/>
              <a:t>Sorted with ‘high-confidence’ rule</a:t>
            </a:r>
          </a:p>
          <a:p>
            <a:r>
              <a:rPr lang="en-US" smtClean="0"/>
              <a:t>The rules with confidence of 1  imply that, whenever the LHS item was purchased, the RHS item was also purchased 100% of the time.</a:t>
            </a:r>
          </a:p>
          <a:p>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2592388" y="623888"/>
            <a:ext cx="8912225" cy="1281112"/>
          </a:xfrm>
        </p:spPr>
        <p:txBody>
          <a:bodyPr/>
          <a:lstStyle/>
          <a:p>
            <a:pPr algn="ctr"/>
            <a:r>
              <a:rPr lang="en-US" smtClean="0">
                <a:latin typeface="Adobe Devanagari" pitchFamily="18" charset="0"/>
                <a:ea typeface="Adobe Devanagari" pitchFamily="18" charset="0"/>
                <a:cs typeface="Adobe Devanagari" pitchFamily="18" charset="0"/>
              </a:rPr>
              <a:t>Get Recommendation Rule</a:t>
            </a:r>
            <a:endParaRPr lang="en-US" smtClean="0"/>
          </a:p>
        </p:txBody>
      </p:sp>
      <p:sp>
        <p:nvSpPr>
          <p:cNvPr id="32770" name="Content Placeholder 2"/>
          <p:cNvSpPr>
            <a:spLocks noGrp="1"/>
          </p:cNvSpPr>
          <p:nvPr>
            <p:ph idx="1"/>
          </p:nvPr>
        </p:nvSpPr>
        <p:spPr>
          <a:xfrm>
            <a:off x="2589213" y="2133600"/>
            <a:ext cx="8915400" cy="1819275"/>
          </a:xfrm>
        </p:spPr>
        <p:txBody>
          <a:bodyPr/>
          <a:lstStyle/>
          <a:p>
            <a:r>
              <a:rPr lang="en-US" smtClean="0"/>
              <a:t>10 rules with highest lift: to get strong rules</a:t>
            </a:r>
          </a:p>
          <a:p>
            <a:r>
              <a:rPr lang="en-US" smtClean="0"/>
              <a:t>A rule with a lift of 21 imply that, the items in LHS and RHS are 21 times more likely to be purchased together</a:t>
            </a:r>
          </a:p>
          <a:p>
            <a:endParaRPr lang="en-US" smtClean="0"/>
          </a:p>
          <a:p>
            <a:endParaRPr lang="en-US" smtClean="0"/>
          </a:p>
        </p:txBody>
      </p:sp>
      <p:pic>
        <p:nvPicPr>
          <p:cNvPr id="32771" name="Picture 4" descr="A screenshot of a cell phone&#10;&#10;Description generated with very high confidence"/>
          <p:cNvPicPr>
            <a:picLocks noChangeAspect="1"/>
          </p:cNvPicPr>
          <p:nvPr/>
        </p:nvPicPr>
        <p:blipFill>
          <a:blip r:embed="rId2"/>
          <a:srcRect/>
          <a:stretch>
            <a:fillRect/>
          </a:stretch>
        </p:blipFill>
        <p:spPr bwMode="auto">
          <a:xfrm>
            <a:off x="2803525" y="4360863"/>
            <a:ext cx="8399463" cy="19843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2">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3797" name="Picture 6" descr="A screenshot of a social media post&#10;&#10;Description generated with very high confidence"/>
          <p:cNvPicPr>
            <a:picLocks noChangeAspect="1"/>
          </p:cNvPicPr>
          <p:nvPr/>
        </p:nvPicPr>
        <p:blipFill>
          <a:blip r:embed="rId2"/>
          <a:srcRect/>
          <a:stretch>
            <a:fillRect/>
          </a:stretch>
        </p:blipFill>
        <p:spPr bwMode="auto">
          <a:xfrm>
            <a:off x="5329238" y="1790700"/>
            <a:ext cx="6215062" cy="3973513"/>
          </a:xfrm>
          <a:prstGeom prst="rect">
            <a:avLst/>
          </a:prstGeom>
          <a:noFill/>
          <a:ln w="9525">
            <a:noFill/>
            <a:miter lim="800000"/>
            <a:headEnd/>
            <a:tailEnd/>
          </a:ln>
        </p:spPr>
      </p:pic>
      <p:sp>
        <p:nvSpPr>
          <p:cNvPr id="33798" name="Title 1"/>
          <p:cNvSpPr>
            <a:spLocks noGrp="1"/>
          </p:cNvSpPr>
          <p:nvPr>
            <p:ph type="title"/>
          </p:nvPr>
        </p:nvSpPr>
        <p:spPr>
          <a:xfrm>
            <a:off x="649288" y="644525"/>
            <a:ext cx="11290300" cy="1260475"/>
          </a:xfrm>
        </p:spPr>
        <p:txBody>
          <a:bodyPr/>
          <a:lstStyle/>
          <a:p>
            <a:pPr algn="ctr">
              <a:lnSpc>
                <a:spcPct val="90000"/>
              </a:lnSpc>
            </a:pPr>
            <a:r>
              <a:rPr lang="en-US" sz="2800" smtClean="0">
                <a:latin typeface="Adobe Devanagari" pitchFamily="18" charset="0"/>
                <a:ea typeface="Adobe Devanagari" pitchFamily="18" charset="0"/>
                <a:cs typeface="Adobe Devanagari" pitchFamily="18" charset="0"/>
              </a:rPr>
              <a:t>Find Rules Related To Given Item/s-Targeting Items </a:t>
            </a:r>
            <a:br>
              <a:rPr lang="en-US" sz="2800" smtClean="0">
                <a:latin typeface="Adobe Devanagari" pitchFamily="18" charset="0"/>
                <a:ea typeface="Adobe Devanagari" pitchFamily="18" charset="0"/>
                <a:cs typeface="Adobe Devanagari" pitchFamily="18" charset="0"/>
              </a:rPr>
            </a:br>
            <a:endParaRPr lang="en-US" sz="2800" smtClean="0">
              <a:latin typeface="Adobe Devanagari" pitchFamily="18" charset="0"/>
              <a:ea typeface="Adobe Devanagari" pitchFamily="18" charset="0"/>
              <a:cs typeface="Adobe Devanagari" pitchFamily="18" charset="0"/>
            </a:endParaRPr>
          </a:p>
        </p:txBody>
      </p:sp>
      <p:sp>
        <p:nvSpPr>
          <p:cNvPr id="33799" name="Content Placeholder 4"/>
          <p:cNvSpPr>
            <a:spLocks noGrp="1"/>
          </p:cNvSpPr>
          <p:nvPr>
            <p:ph idx="1"/>
          </p:nvPr>
        </p:nvSpPr>
        <p:spPr>
          <a:xfrm>
            <a:off x="649288" y="2133600"/>
            <a:ext cx="4365625" cy="3759200"/>
          </a:xfrm>
        </p:spPr>
        <p:txBody>
          <a:bodyPr/>
          <a:lstStyle/>
          <a:p>
            <a:r>
              <a:rPr lang="en-US" smtClean="0"/>
              <a:t>To find out what we had purchased before buying ‘wheat’. This will help us understand the patterns that led to the purchase of ‘wheat’.</a:t>
            </a:r>
          </a:p>
          <a:p>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4821" name="Picture 4" descr="A screenshot of a cell phone&#10;&#10;Description generated with very high confidence"/>
          <p:cNvPicPr>
            <a:picLocks noChangeAspect="1"/>
          </p:cNvPicPr>
          <p:nvPr/>
        </p:nvPicPr>
        <p:blipFill>
          <a:blip r:embed="rId2"/>
          <a:srcRect/>
          <a:stretch>
            <a:fillRect/>
          </a:stretch>
        </p:blipFill>
        <p:spPr bwMode="auto">
          <a:xfrm>
            <a:off x="4619625" y="1730375"/>
            <a:ext cx="6953250" cy="3071813"/>
          </a:xfrm>
          <a:prstGeom prst="rect">
            <a:avLst/>
          </a:prstGeom>
          <a:noFill/>
          <a:ln w="9525">
            <a:noFill/>
            <a:miter lim="800000"/>
            <a:headEnd/>
            <a:tailEnd/>
          </a:ln>
        </p:spPr>
      </p:pic>
      <p:sp>
        <p:nvSpPr>
          <p:cNvPr id="2" name="Title 1">
            <a:extLst>
              <a:ext uri="{FF2B5EF4-FFF2-40B4-BE49-F238E27FC236}"/>
            </a:extLst>
          </p:cNvPr>
          <p:cNvSpPr>
            <a:spLocks noGrp="1"/>
          </p:cNvSpPr>
          <p:nvPr>
            <p:ph type="title"/>
          </p:nvPr>
        </p:nvSpPr>
        <p:spPr>
          <a:xfrm>
            <a:off x="649288" y="644525"/>
            <a:ext cx="11061700" cy="804863"/>
          </a:xfrm>
        </p:spPr>
        <p:txBody>
          <a:bodyPr>
            <a:normAutofit/>
          </a:bodyPr>
          <a:lstStyle/>
          <a:p>
            <a:pPr algn="ctr"/>
            <a:r>
              <a:rPr lang="en-US" smtClean="0">
                <a:latin typeface="Adobe Devanagari" pitchFamily="18" charset="0"/>
                <a:ea typeface="Adobe Devanagari" pitchFamily="18" charset="0"/>
                <a:cs typeface="Adobe Devanagari" pitchFamily="18" charset="0"/>
              </a:rPr>
              <a:t>Find Rules Related To Given Item/s </a:t>
            </a:r>
            <a:endParaRPr lang="en-US" smtClean="0"/>
          </a:p>
        </p:txBody>
      </p:sp>
      <p:sp>
        <p:nvSpPr>
          <p:cNvPr id="34823" name="Content Placeholder 2"/>
          <p:cNvSpPr>
            <a:spLocks noGrp="1"/>
          </p:cNvSpPr>
          <p:nvPr>
            <p:ph idx="1"/>
          </p:nvPr>
        </p:nvSpPr>
        <p:spPr>
          <a:xfrm>
            <a:off x="649288" y="2133600"/>
            <a:ext cx="3514725" cy="3759200"/>
          </a:xfrm>
        </p:spPr>
        <p:txBody>
          <a:bodyPr/>
          <a:lstStyle/>
          <a:p>
            <a:r>
              <a:rPr lang="en-US" smtClean="0"/>
              <a:t>To find out what products were purchased after/along with product ‘wheat’. This is a case to find out when we bought ‘Wheat’ also bought…</a:t>
            </a:r>
          </a:p>
          <a:p>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5845" name="Picture 6" descr="A screenshot of a social media post&#10;&#10;Description generated with very high confidence"/>
          <p:cNvPicPr>
            <a:picLocks noChangeAspect="1"/>
          </p:cNvPicPr>
          <p:nvPr/>
        </p:nvPicPr>
        <p:blipFill>
          <a:blip r:embed="rId2"/>
          <a:srcRect/>
          <a:stretch>
            <a:fillRect/>
          </a:stretch>
        </p:blipFill>
        <p:spPr bwMode="auto">
          <a:xfrm>
            <a:off x="6142038" y="2755900"/>
            <a:ext cx="5899150" cy="3087688"/>
          </a:xfrm>
          <a:prstGeom prst="rect">
            <a:avLst/>
          </a:prstGeom>
          <a:noFill/>
          <a:ln w="9525">
            <a:noFill/>
            <a:miter lim="800000"/>
            <a:headEnd/>
            <a:tailEnd/>
          </a:ln>
        </p:spPr>
      </p:pic>
      <p:pic>
        <p:nvPicPr>
          <p:cNvPr id="35846" name="Content Placeholder 4" descr="A screenshot of a cell phone&#10;&#10;Description generated with very high confidence"/>
          <p:cNvPicPr>
            <a:picLocks noChangeAspect="1"/>
          </p:cNvPicPr>
          <p:nvPr/>
        </p:nvPicPr>
        <p:blipFill>
          <a:blip r:embed="rId3"/>
          <a:srcRect/>
          <a:stretch>
            <a:fillRect/>
          </a:stretch>
        </p:blipFill>
        <p:spPr bwMode="auto">
          <a:xfrm>
            <a:off x="717550" y="2613025"/>
            <a:ext cx="5270500" cy="2632075"/>
          </a:xfrm>
          <a:prstGeom prst="rect">
            <a:avLst/>
          </a:prstGeom>
          <a:noFill/>
          <a:ln w="9525">
            <a:noFill/>
            <a:miter lim="800000"/>
            <a:headEnd/>
            <a:tailEnd/>
          </a:ln>
        </p:spPr>
      </p:pic>
      <p:sp>
        <p:nvSpPr>
          <p:cNvPr id="35847" name="Title 1"/>
          <p:cNvSpPr>
            <a:spLocks noGrp="1"/>
          </p:cNvSpPr>
          <p:nvPr>
            <p:ph type="title"/>
          </p:nvPr>
        </p:nvSpPr>
        <p:spPr>
          <a:xfrm>
            <a:off x="649288" y="644525"/>
            <a:ext cx="10256837" cy="1260475"/>
          </a:xfrm>
        </p:spPr>
        <p:txBody>
          <a:bodyPr/>
          <a:lstStyle/>
          <a:p>
            <a:pPr algn="ctr"/>
            <a:r>
              <a:rPr lang="en-US" smtClean="0">
                <a:latin typeface="Adobe Devanagari" pitchFamily="18" charset="0"/>
                <a:ea typeface="Adobe Devanagari" pitchFamily="18" charset="0"/>
                <a:cs typeface="Adobe Devanagari" pitchFamily="18" charset="0"/>
              </a:rPr>
              <a:t>Neural Network</a:t>
            </a:r>
          </a:p>
        </p:txBody>
      </p:sp>
      <p:sp>
        <p:nvSpPr>
          <p:cNvPr id="35848" name="TextBox 8"/>
          <p:cNvSpPr txBox="1">
            <a:spLocks noChangeArrowheads="1"/>
          </p:cNvSpPr>
          <p:nvPr/>
        </p:nvSpPr>
        <p:spPr bwMode="auto">
          <a:xfrm>
            <a:off x="387350" y="1524000"/>
            <a:ext cx="11417300" cy="2170113"/>
          </a:xfrm>
          <a:prstGeom prst="rect">
            <a:avLst/>
          </a:prstGeom>
          <a:noFill/>
          <a:ln w="9525">
            <a:noFill/>
            <a:miter lim="800000"/>
            <a:headEnd/>
            <a:tailEnd/>
          </a:ln>
        </p:spPr>
        <p:txBody>
          <a:bodyPr>
            <a:spAutoFit/>
          </a:bodyPr>
          <a:lstStyle/>
          <a:p>
            <a:r>
              <a:rPr lang="en-US">
                <a:latin typeface="Century Gothic" pitchFamily="34" charset="0"/>
              </a:rPr>
              <a:t> </a:t>
            </a:r>
          </a:p>
          <a:p>
            <a:pPr>
              <a:spcBef>
                <a:spcPts val="900"/>
              </a:spcBef>
              <a:spcAft>
                <a:spcPts val="900"/>
              </a:spcAft>
            </a:pPr>
            <a:r>
              <a:rPr lang="en-US">
                <a:latin typeface="Cambria" pitchFamily="18" charset="0"/>
                <a:ea typeface="Times New Roman" pitchFamily="18" charset="0"/>
                <a:cs typeface="Mangal" pitchFamily="18" charset="0"/>
              </a:rPr>
              <a:t>Splitting data to have less weight, will all the columns are throws weight error</a:t>
            </a:r>
          </a:p>
          <a:p>
            <a:pPr>
              <a:spcBef>
                <a:spcPts val="900"/>
              </a:spcBef>
              <a:spcAft>
                <a:spcPts val="900"/>
              </a:spcAft>
            </a:pPr>
            <a:r>
              <a:rPr lang="en-US">
                <a:latin typeface="Cambria" pitchFamily="18" charset="0"/>
                <a:ea typeface="Times New Roman" pitchFamily="18" charset="0"/>
                <a:cs typeface="Mangal" pitchFamily="18" charset="0"/>
              </a:rPr>
              <a:t>                                                                                                                                   Preparing data for training and testing set</a:t>
            </a:r>
          </a:p>
          <a:p>
            <a:pPr>
              <a:spcBef>
                <a:spcPts val="900"/>
              </a:spcBef>
              <a:spcAft>
                <a:spcPts val="900"/>
              </a:spcAft>
            </a:pPr>
            <a:endParaRPr lang="en-US">
              <a:latin typeface="Cambria" pitchFamily="18" charset="0"/>
              <a:ea typeface="Times New Roman" pitchFamily="18" charset="0"/>
              <a:cs typeface="Mangal" pitchFamily="18" charset="0"/>
            </a:endParaRPr>
          </a:p>
          <a:p>
            <a:endParaRPr lang="en-US">
              <a:latin typeface="Century Gothic"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6869" name="Picture 4" descr="A screenshot of a cell phone&#10;&#10;Description generated with high confidence"/>
          <p:cNvPicPr>
            <a:picLocks noChangeAspect="1"/>
          </p:cNvPicPr>
          <p:nvPr/>
        </p:nvPicPr>
        <p:blipFill>
          <a:blip r:embed="rId2"/>
          <a:srcRect/>
          <a:stretch>
            <a:fillRect/>
          </a:stretch>
        </p:blipFill>
        <p:spPr bwMode="auto">
          <a:xfrm>
            <a:off x="3951288" y="2514600"/>
            <a:ext cx="7542212" cy="3759200"/>
          </a:xfrm>
          <a:prstGeom prst="rect">
            <a:avLst/>
          </a:prstGeom>
          <a:noFill/>
          <a:ln w="9525">
            <a:noFill/>
            <a:miter lim="800000"/>
            <a:headEnd/>
            <a:tailEnd/>
          </a:ln>
        </p:spPr>
      </p:pic>
      <p:sp>
        <p:nvSpPr>
          <p:cNvPr id="36870" name="Title 1"/>
          <p:cNvSpPr>
            <a:spLocks noGrp="1"/>
          </p:cNvSpPr>
          <p:nvPr>
            <p:ph type="title"/>
          </p:nvPr>
        </p:nvSpPr>
        <p:spPr>
          <a:xfrm>
            <a:off x="649288" y="644525"/>
            <a:ext cx="9958387" cy="1260475"/>
          </a:xfrm>
        </p:spPr>
        <p:txBody>
          <a:bodyPr/>
          <a:lstStyle/>
          <a:p>
            <a:pPr algn="ctr"/>
            <a:r>
              <a:rPr lang="en-US" smtClean="0">
                <a:latin typeface="Adobe Devanagari" pitchFamily="18" charset="0"/>
                <a:ea typeface="Adobe Devanagari" pitchFamily="18" charset="0"/>
                <a:cs typeface="Adobe Devanagari" pitchFamily="18" charset="0"/>
              </a:rPr>
              <a:t>Neural Network</a:t>
            </a:r>
            <a:endParaRPr lang="en-US" smtClean="0"/>
          </a:p>
        </p:txBody>
      </p:sp>
      <p:sp>
        <p:nvSpPr>
          <p:cNvPr id="36871" name="Content Placeholder 2"/>
          <p:cNvSpPr>
            <a:spLocks noGrp="1"/>
          </p:cNvSpPr>
          <p:nvPr>
            <p:ph idx="1"/>
          </p:nvPr>
        </p:nvSpPr>
        <p:spPr>
          <a:xfrm>
            <a:off x="649288" y="2133600"/>
            <a:ext cx="3649662" cy="3759200"/>
          </a:xfrm>
        </p:spPr>
        <p:txBody>
          <a:bodyPr/>
          <a:lstStyle/>
          <a:p>
            <a:r>
              <a:rPr lang="en-US" smtClean="0"/>
              <a:t>Analyzing the model</a:t>
            </a:r>
          </a:p>
          <a:p>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2592388" y="623888"/>
            <a:ext cx="8912225" cy="1281112"/>
          </a:xfrm>
        </p:spPr>
        <p:txBody>
          <a:bodyPr/>
          <a:lstStyle/>
          <a:p>
            <a:pPr algn="ctr"/>
            <a:r>
              <a:rPr lang="en-US" smtClean="0">
                <a:latin typeface="Adobe Devanagari" pitchFamily="18" charset="0"/>
                <a:ea typeface="Adobe Devanagari" pitchFamily="18" charset="0"/>
                <a:cs typeface="Adobe Devanagari" pitchFamily="18" charset="0"/>
              </a:rPr>
              <a:t>Objective</a:t>
            </a:r>
          </a:p>
        </p:txBody>
      </p:sp>
      <p:sp>
        <p:nvSpPr>
          <p:cNvPr id="3" name="Content Placeholder 2">
            <a:extLst>
              <a:ext uri="{FF2B5EF4-FFF2-40B4-BE49-F238E27FC236}"/>
            </a:extLst>
          </p:cNvPr>
          <p:cNvSpPr>
            <a:spLocks noGrp="1"/>
          </p:cNvSpPr>
          <p:nvPr>
            <p:ph idx="1"/>
          </p:nvPr>
        </p:nvSpPr>
        <p:spPr>
          <a:xfrm>
            <a:off x="2265363" y="1603375"/>
            <a:ext cx="9239250" cy="4308475"/>
          </a:xfrm>
        </p:spPr>
        <p:txBody>
          <a:bodyPr rtlCol="0">
            <a:normAutofit/>
          </a:bodyPr>
          <a:lstStyle/>
          <a:p>
            <a:pPr fontAlgn="auto">
              <a:spcAft>
                <a:spcPts val="0"/>
              </a:spcAft>
              <a:buFont typeface="Wingdings 3" charset="2"/>
              <a:buChar char=""/>
              <a:defRPr/>
            </a:pPr>
            <a:r>
              <a:rPr lang="en-US" dirty="0">
                <a:solidFill>
                  <a:schemeClr val="tx1">
                    <a:lumMod val="75000"/>
                    <a:lumOff val="25000"/>
                  </a:schemeClr>
                </a:solidFill>
              </a:rPr>
              <a:t>This project is based on real spending data for three months. Using this data we applied three techniques such as Cluster, Association, and neural network analysis.</a:t>
            </a:r>
          </a:p>
          <a:p>
            <a:pPr fontAlgn="auto">
              <a:spcAft>
                <a:spcPts val="0"/>
              </a:spcAft>
              <a:buFont typeface="Wingdings 3" charset="2"/>
              <a:buChar char=""/>
              <a:defRPr/>
            </a:pPr>
            <a:r>
              <a:rPr lang="en-US" dirty="0">
                <a:solidFill>
                  <a:schemeClr val="tx1">
                    <a:lumMod val="75000"/>
                    <a:lumOff val="25000"/>
                  </a:schemeClr>
                </a:solidFill>
              </a:rPr>
              <a:t>We are trying to come up with an answers for the questions listed below.</a:t>
            </a:r>
          </a:p>
          <a:p>
            <a:pPr lvl="1" fontAlgn="auto">
              <a:spcAft>
                <a:spcPts val="0"/>
              </a:spcAft>
              <a:buFont typeface="Wingdings 3" charset="2"/>
              <a:buChar char=""/>
              <a:defRPr/>
            </a:pPr>
            <a:r>
              <a:rPr lang="en-US" dirty="0">
                <a:solidFill>
                  <a:schemeClr val="tx1">
                    <a:lumMod val="75000"/>
                    <a:lumOff val="25000"/>
                  </a:schemeClr>
                </a:solidFill>
              </a:rPr>
              <a:t>What are the categories and stores that we frequently purchase our daily stuffs from?</a:t>
            </a:r>
          </a:p>
          <a:p>
            <a:pPr lvl="1" fontAlgn="auto">
              <a:spcAft>
                <a:spcPts val="0"/>
              </a:spcAft>
              <a:buFont typeface="Wingdings 3" charset="2"/>
              <a:buChar char=""/>
              <a:defRPr/>
            </a:pPr>
            <a:r>
              <a:rPr lang="en-US" dirty="0">
                <a:solidFill>
                  <a:schemeClr val="tx1">
                    <a:lumMod val="75000"/>
                    <a:lumOff val="25000"/>
                  </a:schemeClr>
                </a:solidFill>
              </a:rPr>
              <a:t>How is our buying pattern.</a:t>
            </a:r>
          </a:p>
          <a:p>
            <a:pPr lvl="1" fontAlgn="auto">
              <a:spcAft>
                <a:spcPts val="0"/>
              </a:spcAft>
              <a:buFont typeface="Wingdings 3" charset="2"/>
              <a:buChar char=""/>
              <a:defRPr/>
            </a:pPr>
            <a:r>
              <a:rPr lang="en-US" dirty="0">
                <a:solidFill>
                  <a:schemeClr val="tx1">
                    <a:lumMod val="75000"/>
                    <a:lumOff val="25000"/>
                  </a:schemeClr>
                </a:solidFill>
              </a:rPr>
              <a:t>What are the items that we most likely buy together.</a:t>
            </a:r>
          </a:p>
          <a:p>
            <a:pPr lvl="1" fontAlgn="auto">
              <a:spcAft>
                <a:spcPts val="0"/>
              </a:spcAft>
              <a:buFont typeface="Wingdings 3" charset="2"/>
              <a:buChar char=""/>
              <a:defRPr/>
            </a:pPr>
            <a:r>
              <a:rPr lang="en-US" dirty="0">
                <a:solidFill>
                  <a:schemeClr val="tx1">
                    <a:lumMod val="75000"/>
                    <a:lumOff val="25000"/>
                  </a:schemeClr>
                </a:solidFill>
              </a:rPr>
              <a:t>How can we optimize our spending on grocery</a:t>
            </a:r>
          </a:p>
          <a:p>
            <a:pPr marL="457200" lvl="1" indent="0" fontAlgn="auto">
              <a:spcAft>
                <a:spcPts val="0"/>
              </a:spcAft>
              <a:buFont typeface="Wingdings 3" charset="2"/>
              <a:buNone/>
              <a:defRPr/>
            </a:pPr>
            <a:endParaRPr lang="en-US" dirty="0">
              <a:solidFill>
                <a:schemeClr val="tx1">
                  <a:lumMod val="75000"/>
                  <a:lumOff val="2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2">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3" name="Picture 7" descr="A screenshot of a cell phone&#10;&#10;Description generated with very high confidence"/>
          <p:cNvPicPr>
            <a:picLocks noChangeAspect="1"/>
          </p:cNvPicPr>
          <p:nvPr/>
        </p:nvPicPr>
        <p:blipFill>
          <a:blip r:embed="rId2"/>
          <a:srcRect/>
          <a:stretch>
            <a:fillRect/>
          </a:stretch>
        </p:blipFill>
        <p:spPr bwMode="auto">
          <a:xfrm>
            <a:off x="4408488" y="4346575"/>
            <a:ext cx="7475537" cy="1714500"/>
          </a:xfrm>
          <a:prstGeom prst="rect">
            <a:avLst/>
          </a:prstGeom>
          <a:noFill/>
          <a:ln w="9525">
            <a:noFill/>
            <a:miter lim="800000"/>
            <a:headEnd/>
            <a:tailEnd/>
          </a:ln>
        </p:spPr>
      </p:pic>
      <p:pic>
        <p:nvPicPr>
          <p:cNvPr id="37894" name="Content Placeholder 5" descr="A screenshot of a social media post&#10;&#10;Description generated with very high confidence"/>
          <p:cNvPicPr>
            <a:picLocks noChangeAspect="1"/>
          </p:cNvPicPr>
          <p:nvPr/>
        </p:nvPicPr>
        <p:blipFill>
          <a:blip r:embed="rId3"/>
          <a:srcRect/>
          <a:stretch>
            <a:fillRect/>
          </a:stretch>
        </p:blipFill>
        <p:spPr bwMode="auto">
          <a:xfrm>
            <a:off x="4386263" y="2632075"/>
            <a:ext cx="7321550" cy="965200"/>
          </a:xfrm>
          <a:prstGeom prst="rect">
            <a:avLst/>
          </a:prstGeom>
          <a:noFill/>
          <a:ln w="9525">
            <a:noFill/>
            <a:miter lim="800000"/>
            <a:headEnd/>
            <a:tailEnd/>
          </a:ln>
        </p:spPr>
      </p:pic>
      <p:sp>
        <p:nvSpPr>
          <p:cNvPr id="37895" name="Title 1"/>
          <p:cNvSpPr>
            <a:spLocks noGrp="1"/>
          </p:cNvSpPr>
          <p:nvPr>
            <p:ph type="title"/>
          </p:nvPr>
        </p:nvSpPr>
        <p:spPr>
          <a:xfrm>
            <a:off x="649288" y="644525"/>
            <a:ext cx="11369675" cy="1260475"/>
          </a:xfrm>
        </p:spPr>
        <p:txBody>
          <a:bodyPr/>
          <a:lstStyle/>
          <a:p>
            <a:pPr algn="ctr"/>
            <a:r>
              <a:rPr lang="en-US" smtClean="0">
                <a:latin typeface="Adobe Devanagari" pitchFamily="18" charset="0"/>
                <a:ea typeface="Adobe Devanagari" pitchFamily="18" charset="0"/>
                <a:cs typeface="Adobe Devanagari" pitchFamily="18" charset="0"/>
              </a:rPr>
              <a:t>Neural Network</a:t>
            </a:r>
            <a:endParaRPr lang="en-US" smtClean="0"/>
          </a:p>
        </p:txBody>
      </p:sp>
      <p:sp>
        <p:nvSpPr>
          <p:cNvPr id="37896" name="Content Placeholder 12"/>
          <p:cNvSpPr>
            <a:spLocks noGrp="1"/>
          </p:cNvSpPr>
          <p:nvPr>
            <p:ph idx="1"/>
          </p:nvPr>
        </p:nvSpPr>
        <p:spPr>
          <a:xfrm>
            <a:off x="649288" y="2001838"/>
            <a:ext cx="3074987" cy="4054475"/>
          </a:xfrm>
        </p:spPr>
        <p:txBody>
          <a:bodyPr/>
          <a:lstStyle/>
          <a:p>
            <a:endParaRPr lang="en-US" smtClean="0"/>
          </a:p>
          <a:p>
            <a:r>
              <a:rPr lang="en-US" smtClean="0"/>
              <a:t>Now adding column to each training and test data to see if the model is fit</a:t>
            </a:r>
          </a:p>
          <a:p>
            <a:r>
              <a:rPr lang="en-US" smtClean="0"/>
              <a:t>Checking the model to see how close we are</a:t>
            </a:r>
          </a:p>
          <a:p>
            <a:r>
              <a:rPr lang="en-US" smtClean="0"/>
              <a:t>Out of 59 Needs 55 were predicted correctly and Out of 21 want 20 were predicted correctly</a:t>
            </a:r>
          </a:p>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3">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8917" name="Picture 6" descr="A screenshot of a cell phone&#10;&#10;Description generated with very high confidence"/>
          <p:cNvPicPr>
            <a:picLocks noChangeAspect="1"/>
          </p:cNvPicPr>
          <p:nvPr/>
        </p:nvPicPr>
        <p:blipFill>
          <a:blip r:embed="rId2"/>
          <a:srcRect/>
          <a:stretch>
            <a:fillRect/>
          </a:stretch>
        </p:blipFill>
        <p:spPr bwMode="auto">
          <a:xfrm>
            <a:off x="3744913" y="2870200"/>
            <a:ext cx="8043862" cy="3697288"/>
          </a:xfrm>
          <a:prstGeom prst="rect">
            <a:avLst/>
          </a:prstGeom>
          <a:noFill/>
          <a:ln w="9525">
            <a:noFill/>
            <a:miter lim="800000"/>
            <a:headEnd/>
            <a:tailEnd/>
          </a:ln>
        </p:spPr>
      </p:pic>
      <p:sp>
        <p:nvSpPr>
          <p:cNvPr id="38918" name="Content Placeholder 2"/>
          <p:cNvSpPr>
            <a:spLocks noGrp="1"/>
          </p:cNvSpPr>
          <p:nvPr>
            <p:ph idx="1"/>
          </p:nvPr>
        </p:nvSpPr>
        <p:spPr>
          <a:xfrm>
            <a:off x="649288" y="2133600"/>
            <a:ext cx="2994025" cy="3759200"/>
          </a:xfrm>
        </p:spPr>
        <p:txBody>
          <a:bodyPr/>
          <a:lstStyle/>
          <a:p>
            <a:r>
              <a:rPr lang="en-US" smtClean="0"/>
              <a:t>Now we can use the neural net model to predict our spending and optimize our budget loading data for April month</a:t>
            </a:r>
          </a:p>
          <a:p>
            <a:endParaRPr lang="en-US" smtClean="0"/>
          </a:p>
          <a:p>
            <a:endParaRPr lang="en-US" smtClean="0"/>
          </a:p>
        </p:txBody>
      </p:sp>
      <p:sp>
        <p:nvSpPr>
          <p:cNvPr id="38919" name="Title 1"/>
          <p:cNvSpPr>
            <a:spLocks noGrp="1"/>
          </p:cNvSpPr>
          <p:nvPr>
            <p:ph type="title"/>
          </p:nvPr>
        </p:nvSpPr>
        <p:spPr>
          <a:xfrm>
            <a:off x="649288" y="644525"/>
            <a:ext cx="11336337" cy="1260475"/>
          </a:xfrm>
        </p:spPr>
        <p:txBody>
          <a:bodyPr/>
          <a:lstStyle/>
          <a:p>
            <a:pPr algn="ctr"/>
            <a:r>
              <a:rPr lang="en-US" smtClean="0">
                <a:latin typeface="Adobe Devanagari" pitchFamily="18" charset="0"/>
                <a:ea typeface="Adobe Devanagari" pitchFamily="18" charset="0"/>
                <a:cs typeface="Adobe Devanagari" pitchFamily="18" charset="0"/>
              </a:rPr>
              <a:t>Neural Network</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9941" name="Picture 5" descr="A screenshot of a cell phone&#10;&#10;Description generated with very high confidence"/>
          <p:cNvPicPr>
            <a:picLocks noChangeAspect="1"/>
          </p:cNvPicPr>
          <p:nvPr/>
        </p:nvPicPr>
        <p:blipFill>
          <a:blip r:embed="rId2"/>
          <a:srcRect/>
          <a:stretch>
            <a:fillRect/>
          </a:stretch>
        </p:blipFill>
        <p:spPr bwMode="auto">
          <a:xfrm>
            <a:off x="4619625" y="1557338"/>
            <a:ext cx="6953250" cy="3417887"/>
          </a:xfrm>
          <a:prstGeom prst="rect">
            <a:avLst/>
          </a:prstGeom>
          <a:noFill/>
          <a:ln w="9525">
            <a:noFill/>
            <a:miter lim="800000"/>
            <a:headEnd/>
            <a:tailEnd/>
          </a:ln>
        </p:spPr>
      </p:pic>
      <p:sp>
        <p:nvSpPr>
          <p:cNvPr id="3" name="Content Placeholder 2">
            <a:extLst>
              <a:ext uri="{FF2B5EF4-FFF2-40B4-BE49-F238E27FC236}"/>
            </a:extLst>
          </p:cNvPr>
          <p:cNvSpPr>
            <a:spLocks noGrp="1"/>
          </p:cNvSpPr>
          <p:nvPr>
            <p:ph idx="1"/>
          </p:nvPr>
        </p:nvSpPr>
        <p:spPr>
          <a:xfrm>
            <a:off x="649288" y="2133600"/>
            <a:ext cx="3795712" cy="3922713"/>
          </a:xfrm>
        </p:spPr>
        <p:txBody>
          <a:bodyPr rtlCol="0">
            <a:normAutofit fontScale="85000" lnSpcReduction="10000"/>
          </a:bodyPr>
          <a:lstStyle/>
          <a:p>
            <a:pPr fontAlgn="auto">
              <a:spcAft>
                <a:spcPts val="0"/>
              </a:spcAft>
              <a:buFont typeface="Wingdings 3" charset="2"/>
              <a:buChar char=""/>
              <a:defRPr/>
            </a:pPr>
            <a:r>
              <a:rPr lang="en-US" dirty="0">
                <a:solidFill>
                  <a:schemeClr val="tx1">
                    <a:lumMod val="75000"/>
                    <a:lumOff val="25000"/>
                  </a:schemeClr>
                </a:solidFill>
              </a:rPr>
              <a:t>Checking the classification</a:t>
            </a:r>
          </a:p>
          <a:p>
            <a:pPr fontAlgn="auto">
              <a:spcAft>
                <a:spcPts val="0"/>
              </a:spcAft>
              <a:buFont typeface="Wingdings 3" charset="2"/>
              <a:buChar char=""/>
              <a:defRPr/>
            </a:pPr>
            <a:r>
              <a:rPr lang="en-US" dirty="0">
                <a:solidFill>
                  <a:schemeClr val="tx1">
                    <a:lumMod val="75000"/>
                    <a:lumOff val="25000"/>
                  </a:schemeClr>
                </a:solidFill>
              </a:rPr>
              <a:t>As we can see when we purchase Red onions from Columbia Store it is classified as our Needs, meaning the Red onion is something we can’t avoid buying</a:t>
            </a:r>
          </a:p>
          <a:p>
            <a:pPr fontAlgn="auto">
              <a:spcAft>
                <a:spcPts val="0"/>
              </a:spcAft>
              <a:buFont typeface="Wingdings 3" charset="2"/>
              <a:buChar char=""/>
              <a:defRPr/>
            </a:pPr>
            <a:r>
              <a:rPr lang="en-US" dirty="0">
                <a:solidFill>
                  <a:schemeClr val="tx1">
                    <a:lumMod val="75000"/>
                    <a:lumOff val="25000"/>
                  </a:schemeClr>
                </a:solidFill>
              </a:rPr>
              <a:t>But Sandwich cookie that we bought from Weis is not necessary for us. It’s something we can avoid buying and save some money or spend it on our needs. So by categorizing things to need and wants we can filter or avoid buying unnecessary and unplanned groceries and cut down on our expenses.</a:t>
            </a:r>
          </a:p>
          <a:p>
            <a:pPr fontAlgn="auto">
              <a:spcAft>
                <a:spcPts val="0"/>
              </a:spcAft>
              <a:buFont typeface="Wingdings 3" charset="2"/>
              <a:buChar char=""/>
              <a:defRPr/>
            </a:pPr>
            <a:endParaRPr lang="en-US" dirty="0">
              <a:solidFill>
                <a:schemeClr val="tx1">
                  <a:lumMod val="75000"/>
                  <a:lumOff val="25000"/>
                </a:schemeClr>
              </a:solidFill>
            </a:endParaRPr>
          </a:p>
          <a:p>
            <a:pPr fontAlgn="auto">
              <a:spcAft>
                <a:spcPts val="0"/>
              </a:spcAft>
              <a:buFont typeface="Wingdings 3" charset="2"/>
              <a:buChar char=""/>
              <a:defRPr/>
            </a:pPr>
            <a:endParaRPr lang="en-US" dirty="0">
              <a:solidFill>
                <a:schemeClr val="tx1">
                  <a:lumMod val="75000"/>
                  <a:lumOff val="25000"/>
                </a:schemeClr>
              </a:solidFill>
            </a:endParaRPr>
          </a:p>
          <a:p>
            <a:pPr fontAlgn="auto">
              <a:spcAft>
                <a:spcPts val="0"/>
              </a:spcAft>
              <a:buFont typeface="Wingdings 3" charset="2"/>
              <a:buChar char=""/>
              <a:defRPr/>
            </a:pPr>
            <a:endParaRPr lang="en-US" dirty="0">
              <a:solidFill>
                <a:schemeClr val="tx1">
                  <a:lumMod val="75000"/>
                  <a:lumOff val="25000"/>
                </a:schemeClr>
              </a:solidFill>
            </a:endParaRPr>
          </a:p>
          <a:p>
            <a:pPr fontAlgn="auto">
              <a:spcAft>
                <a:spcPts val="0"/>
              </a:spcAft>
              <a:buFont typeface="Wingdings 3" charset="2"/>
              <a:buChar char=""/>
              <a:defRPr/>
            </a:pPr>
            <a:endParaRPr lang="en-US" dirty="0">
              <a:solidFill>
                <a:schemeClr val="tx1">
                  <a:lumMod val="75000"/>
                  <a:lumOff val="25000"/>
                </a:schemeClr>
              </a:solidFill>
            </a:endParaRPr>
          </a:p>
        </p:txBody>
      </p:sp>
      <p:sp>
        <p:nvSpPr>
          <p:cNvPr id="39943" name="Title 1"/>
          <p:cNvSpPr>
            <a:spLocks noGrp="1"/>
          </p:cNvSpPr>
          <p:nvPr>
            <p:ph type="title"/>
          </p:nvPr>
        </p:nvSpPr>
        <p:spPr>
          <a:xfrm>
            <a:off x="649288" y="644525"/>
            <a:ext cx="10680700" cy="1260475"/>
          </a:xfrm>
        </p:spPr>
        <p:txBody>
          <a:bodyPr/>
          <a:lstStyle/>
          <a:p>
            <a:pPr algn="ctr"/>
            <a:r>
              <a:rPr lang="en-US" smtClean="0">
                <a:latin typeface="Adobe Devanagari" pitchFamily="18" charset="0"/>
                <a:ea typeface="Adobe Devanagari" pitchFamily="18" charset="0"/>
                <a:cs typeface="Adobe Devanagari" pitchFamily="18" charset="0"/>
              </a:rPr>
              <a:t>Neural Network</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592388" y="623888"/>
            <a:ext cx="8912225" cy="1281112"/>
          </a:xfrm>
        </p:spPr>
        <p:txBody>
          <a:bodyPr/>
          <a:lstStyle/>
          <a:p>
            <a:pPr algn="ctr"/>
            <a:r>
              <a:rPr lang="en-US" smtClean="0">
                <a:latin typeface="Adobe Devanagari" pitchFamily="18" charset="0"/>
                <a:ea typeface="Adobe Devanagari" pitchFamily="18" charset="0"/>
                <a:cs typeface="Adobe Devanagari" pitchFamily="18" charset="0"/>
              </a:rPr>
              <a:t>Recommendation</a:t>
            </a:r>
          </a:p>
        </p:txBody>
      </p:sp>
      <p:sp>
        <p:nvSpPr>
          <p:cNvPr id="3" name="Content Placeholder 2">
            <a:extLst>
              <a:ext uri="{FF2B5EF4-FFF2-40B4-BE49-F238E27FC236}"/>
            </a:extLst>
          </p:cNvPr>
          <p:cNvSpPr>
            <a:spLocks noGrp="1"/>
          </p:cNvSpPr>
          <p:nvPr>
            <p:ph idx="1"/>
          </p:nvPr>
        </p:nvSpPr>
        <p:spPr>
          <a:xfrm>
            <a:off x="2589213" y="2133600"/>
            <a:ext cx="8915400" cy="3778250"/>
          </a:xfrm>
        </p:spPr>
        <p:txBody>
          <a:bodyPr rtlCol="0">
            <a:normAutofit/>
          </a:bodyPr>
          <a:lstStyle/>
          <a:p>
            <a:pPr fontAlgn="auto">
              <a:spcAft>
                <a:spcPts val="0"/>
              </a:spcAft>
              <a:buFont typeface="Wingdings 3" charset="2"/>
              <a:buChar char=""/>
              <a:defRPr/>
            </a:pPr>
            <a:r>
              <a:rPr lang="en-US" dirty="0">
                <a:solidFill>
                  <a:schemeClr val="tx1">
                    <a:lumMod val="75000"/>
                    <a:lumOff val="25000"/>
                  </a:schemeClr>
                </a:solidFill>
              </a:rPr>
              <a:t>Based on our research, Our grocery spending can be optimized</a:t>
            </a:r>
          </a:p>
          <a:p>
            <a:pPr marL="0" indent="0" fontAlgn="auto">
              <a:spcAft>
                <a:spcPts val="0"/>
              </a:spcAft>
              <a:buFont typeface="Wingdings 3" charset="2"/>
              <a:buNone/>
              <a:defRPr/>
            </a:pP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We can also see which items are tied together and check our neural net model to see if that particular item set falls under our needs or wants. </a:t>
            </a:r>
          </a:p>
          <a:p>
            <a:pPr marL="0" indent="0" fontAlgn="auto">
              <a:spcAft>
                <a:spcPts val="0"/>
              </a:spcAft>
              <a:buFont typeface="Wingdings 3" charset="2"/>
              <a:buNone/>
              <a:defRPr/>
            </a:pP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We can avoid our wants and only focus on our needs. </a:t>
            </a:r>
          </a:p>
          <a:p>
            <a:pPr marL="0" indent="0" fontAlgn="auto">
              <a:spcAft>
                <a:spcPts val="0"/>
              </a:spcAft>
              <a:buFont typeface="Wingdings 3" charset="2"/>
              <a:buNone/>
              <a:defRPr/>
            </a:pPr>
            <a:endParaRPr lang="en-US" dirty="0">
              <a:solidFill>
                <a:schemeClr val="tx1">
                  <a:lumMod val="75000"/>
                  <a:lumOff val="2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Content Placeholder 4" descr="A drawing of a person&#10;&#10;Description generated with high confidence"/>
          <p:cNvPicPr>
            <a:picLocks noGrp="1" noChangeAspect="1"/>
          </p:cNvPicPr>
          <p:nvPr>
            <p:ph idx="1"/>
          </p:nvPr>
        </p:nvPicPr>
        <p:blipFill>
          <a:blip r:embed="rId2"/>
          <a:srcRect/>
          <a:stretch>
            <a:fillRect/>
          </a:stretch>
        </p:blipFill>
        <p:spPr>
          <a:xfrm>
            <a:off x="3917950" y="2292350"/>
            <a:ext cx="6257925" cy="37782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9">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485" name="Picture 4" descr="A screenshot of a cell phone&#10;&#10;Description generated with very high confidence"/>
          <p:cNvPicPr>
            <a:picLocks noChangeAspect="1"/>
          </p:cNvPicPr>
          <p:nvPr/>
        </p:nvPicPr>
        <p:blipFill>
          <a:blip r:embed="rId2"/>
          <a:srcRect/>
          <a:stretch>
            <a:fillRect/>
          </a:stretch>
        </p:blipFill>
        <p:spPr bwMode="auto">
          <a:xfrm>
            <a:off x="4316413" y="1724025"/>
            <a:ext cx="7256462" cy="3219450"/>
          </a:xfrm>
          <a:prstGeom prst="rect">
            <a:avLst/>
          </a:prstGeom>
          <a:noFill/>
          <a:ln w="9525">
            <a:noFill/>
            <a:miter lim="800000"/>
            <a:headEnd/>
            <a:tailEnd/>
          </a:ln>
        </p:spPr>
      </p:pic>
      <p:sp>
        <p:nvSpPr>
          <p:cNvPr id="2" name="Title 1">
            <a:extLst>
              <a:ext uri="{FF2B5EF4-FFF2-40B4-BE49-F238E27FC236}"/>
            </a:extLst>
          </p:cNvPr>
          <p:cNvSpPr>
            <a:spLocks noGrp="1"/>
          </p:cNvSpPr>
          <p:nvPr>
            <p:ph type="title"/>
          </p:nvPr>
        </p:nvSpPr>
        <p:spPr>
          <a:xfrm>
            <a:off x="649288" y="644525"/>
            <a:ext cx="11383962" cy="1260475"/>
          </a:xfrm>
        </p:spPr>
        <p:txBody>
          <a:bodyPr rtlCol="0">
            <a:normAutofit fontScale="90000"/>
          </a:bodyPr>
          <a:lstStyle/>
          <a:p>
            <a:pPr algn="ctr" fontAlgn="auto">
              <a:lnSpc>
                <a:spcPct val="90000"/>
              </a:lnSpc>
              <a:spcAft>
                <a:spcPts val="0"/>
              </a:spcAft>
              <a:defRPr/>
            </a:pPr>
            <a:r>
              <a:rPr lang="en-US" sz="2800" dirty="0">
                <a:solidFill>
                  <a:schemeClr val="tx1">
                    <a:lumMod val="85000"/>
                    <a:lumOff val="15000"/>
                  </a:schemeClr>
                </a:solidFill>
              </a:rPr>
              <a:t/>
            </a:r>
            <a:br>
              <a:rPr lang="en-US" sz="2800" dirty="0">
                <a:solidFill>
                  <a:schemeClr val="tx1">
                    <a:lumMod val="85000"/>
                    <a:lumOff val="15000"/>
                  </a:schemeClr>
                </a:solidFill>
              </a:rPr>
            </a:br>
            <a:r>
              <a:rPr lang="en-US" sz="2800" dirty="0">
                <a:solidFill>
                  <a:schemeClr val="tx1">
                    <a:lumMod val="85000"/>
                    <a:lumOff val="15000"/>
                  </a:schemeClr>
                </a:solidFill>
              </a:rPr>
              <a:t> </a:t>
            </a:r>
            <a:r>
              <a:rPr lang="en-US" dirty="0">
                <a:solidFill>
                  <a:schemeClr val="tx1">
                    <a:lumMod val="85000"/>
                    <a:lumOff val="15000"/>
                  </a:schemeClr>
                </a:solidFill>
                <a:latin typeface="Adobe Devanagari" panose="02040503050201020203" pitchFamily="18" charset="0"/>
                <a:cs typeface="Adobe Devanagari" panose="02040503050201020203" pitchFamily="18" charset="0"/>
              </a:rPr>
              <a:t>Find a data set </a:t>
            </a:r>
            <a:r>
              <a:rPr lang="en-US" sz="2800" dirty="0">
                <a:solidFill>
                  <a:schemeClr val="tx1">
                    <a:lumMod val="85000"/>
                    <a:lumOff val="15000"/>
                  </a:schemeClr>
                </a:solidFill>
              </a:rPr>
              <a:t/>
            </a:r>
            <a:br>
              <a:rPr lang="en-US" sz="2800" dirty="0">
                <a:solidFill>
                  <a:schemeClr val="tx1">
                    <a:lumMod val="85000"/>
                    <a:lumOff val="15000"/>
                  </a:schemeClr>
                </a:solidFill>
              </a:rPr>
            </a:br>
            <a:endParaRPr lang="en-US" sz="2800" dirty="0">
              <a:solidFill>
                <a:schemeClr val="tx1">
                  <a:lumMod val="85000"/>
                  <a:lumOff val="15000"/>
                </a:schemeClr>
              </a:solidFill>
            </a:endParaRPr>
          </a:p>
        </p:txBody>
      </p:sp>
      <p:sp>
        <p:nvSpPr>
          <p:cNvPr id="20487" name="Content Placeholder 2"/>
          <p:cNvSpPr>
            <a:spLocks noGrp="1"/>
          </p:cNvSpPr>
          <p:nvPr>
            <p:ph idx="1"/>
          </p:nvPr>
        </p:nvSpPr>
        <p:spPr>
          <a:xfrm>
            <a:off x="649288" y="2133600"/>
            <a:ext cx="3313112" cy="3759200"/>
          </a:xfrm>
        </p:spPr>
        <p:txBody>
          <a:bodyPr/>
          <a:lstStyle/>
          <a:p>
            <a:r>
              <a:rPr lang="en-US" smtClean="0"/>
              <a:t>Since the data was prepared by ourselves, we don’t have to scale the data. Our data are in range.</a:t>
            </a:r>
          </a:p>
          <a:p>
            <a:r>
              <a:rPr lang="en-US" smtClean="0"/>
              <a:t>This data collection is based on real shopping activity over three months of period.</a:t>
            </a:r>
          </a:p>
          <a:p>
            <a:endParaRPr lang="en-US" smtClean="0"/>
          </a:p>
          <a:p>
            <a:endParaRPr lang="en-US" smtClean="0"/>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509" name="Content Placeholder 4"/>
          <p:cNvPicPr>
            <a:picLocks noChangeAspect="1"/>
          </p:cNvPicPr>
          <p:nvPr/>
        </p:nvPicPr>
        <p:blipFill>
          <a:blip r:embed="rId2"/>
          <a:srcRect/>
          <a:stretch>
            <a:fillRect/>
          </a:stretch>
        </p:blipFill>
        <p:spPr bwMode="auto">
          <a:xfrm>
            <a:off x="2546350" y="1185863"/>
            <a:ext cx="9405938" cy="4719637"/>
          </a:xfrm>
          <a:prstGeom prst="rect">
            <a:avLst/>
          </a:prstGeom>
          <a:noFill/>
          <a:ln w="9525">
            <a:noFill/>
            <a:miter lim="800000"/>
            <a:headEnd/>
            <a:tailEnd/>
          </a:ln>
        </p:spPr>
      </p:pic>
      <p:sp>
        <p:nvSpPr>
          <p:cNvPr id="21510" name="Title 1"/>
          <p:cNvSpPr>
            <a:spLocks noGrp="1"/>
          </p:cNvSpPr>
          <p:nvPr>
            <p:ph type="title"/>
          </p:nvPr>
        </p:nvSpPr>
        <p:spPr>
          <a:xfrm>
            <a:off x="649288" y="441325"/>
            <a:ext cx="11303000" cy="1260475"/>
          </a:xfrm>
        </p:spPr>
        <p:txBody>
          <a:bodyPr/>
          <a:lstStyle/>
          <a:p>
            <a:pPr algn="ctr"/>
            <a:r>
              <a:rPr lang="en-US" smtClean="0">
                <a:latin typeface="Adobe Devanagari" pitchFamily="18" charset="0"/>
                <a:ea typeface="Adobe Devanagari" pitchFamily="18" charset="0"/>
                <a:cs typeface="Adobe Devanagari" pitchFamily="18" charset="0"/>
              </a:rPr>
              <a:t>Data Visualization</a:t>
            </a:r>
          </a:p>
        </p:txBody>
      </p:sp>
      <p:sp>
        <p:nvSpPr>
          <p:cNvPr id="21511" name="Content Placeholder 9"/>
          <p:cNvSpPr>
            <a:spLocks noGrp="1"/>
          </p:cNvSpPr>
          <p:nvPr>
            <p:ph idx="1"/>
          </p:nvPr>
        </p:nvSpPr>
        <p:spPr>
          <a:xfrm>
            <a:off x="239713" y="1689100"/>
            <a:ext cx="1946275" cy="3727450"/>
          </a:xfrm>
        </p:spPr>
        <p:txBody>
          <a:bodyPr/>
          <a:lstStyle/>
          <a:p>
            <a:r>
              <a:rPr lang="en-US" smtClean="0"/>
              <a:t>This is a ggplot of category vs. amount for all stores</a:t>
            </a:r>
          </a:p>
        </p:txBody>
      </p:sp>
      <p:pic>
        <p:nvPicPr>
          <p:cNvPr id="21512" name="Picture 8" descr="ggplot"/>
          <p:cNvPicPr>
            <a:picLocks noChangeAspect="1" noChangeArrowheads="1"/>
          </p:cNvPicPr>
          <p:nvPr/>
        </p:nvPicPr>
        <p:blipFill>
          <a:blip r:embed="rId3"/>
          <a:srcRect/>
          <a:stretch>
            <a:fillRect/>
          </a:stretch>
        </p:blipFill>
        <p:spPr bwMode="auto">
          <a:xfrm>
            <a:off x="1908175" y="5961063"/>
            <a:ext cx="6164263" cy="8286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40">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2533" name="Picture 18" descr="A screenshot of a cell phone&#10;&#10;Description generated with very high confidence"/>
          <p:cNvPicPr>
            <a:picLocks noChangeAspect="1"/>
          </p:cNvPicPr>
          <p:nvPr/>
        </p:nvPicPr>
        <p:blipFill>
          <a:blip r:embed="rId2"/>
          <a:srcRect/>
          <a:stretch>
            <a:fillRect/>
          </a:stretch>
        </p:blipFill>
        <p:spPr bwMode="auto">
          <a:xfrm>
            <a:off x="6705600" y="1074738"/>
            <a:ext cx="4838700" cy="2430462"/>
          </a:xfrm>
          <a:prstGeom prst="rect">
            <a:avLst/>
          </a:prstGeom>
          <a:noFill/>
          <a:ln w="9525">
            <a:noFill/>
            <a:miter lim="800000"/>
            <a:headEnd/>
            <a:tailEnd/>
          </a:ln>
        </p:spPr>
      </p:pic>
      <p:pic>
        <p:nvPicPr>
          <p:cNvPr id="22534" name="Picture 5" descr="A close up of a logo&#10;&#10;Description generated with very high confidence"/>
          <p:cNvPicPr>
            <a:picLocks noChangeAspect="1"/>
          </p:cNvPicPr>
          <p:nvPr/>
        </p:nvPicPr>
        <p:blipFill>
          <a:blip r:embed="rId3"/>
          <a:srcRect/>
          <a:stretch>
            <a:fillRect/>
          </a:stretch>
        </p:blipFill>
        <p:spPr bwMode="auto">
          <a:xfrm>
            <a:off x="6904038" y="3579813"/>
            <a:ext cx="4583112" cy="3138487"/>
          </a:xfrm>
          <a:prstGeom prst="rect">
            <a:avLst/>
          </a:prstGeom>
          <a:noFill/>
          <a:ln w="9525">
            <a:noFill/>
            <a:miter lim="800000"/>
            <a:headEnd/>
            <a:tailEnd/>
          </a:ln>
        </p:spPr>
      </p:pic>
      <p:sp>
        <p:nvSpPr>
          <p:cNvPr id="22535" name="Title 1"/>
          <p:cNvSpPr>
            <a:spLocks noGrp="1"/>
          </p:cNvSpPr>
          <p:nvPr>
            <p:ph type="title"/>
          </p:nvPr>
        </p:nvSpPr>
        <p:spPr>
          <a:xfrm>
            <a:off x="649288" y="644525"/>
            <a:ext cx="11423650" cy="1260475"/>
          </a:xfrm>
        </p:spPr>
        <p:txBody>
          <a:bodyPr/>
          <a:lstStyle/>
          <a:p>
            <a:pPr algn="ctr"/>
            <a:r>
              <a:rPr lang="en-US" smtClean="0">
                <a:latin typeface="Adobe Devanagari" pitchFamily="18" charset="0"/>
                <a:ea typeface="Adobe Devanagari" pitchFamily="18" charset="0"/>
                <a:cs typeface="Adobe Devanagari" pitchFamily="18" charset="0"/>
              </a:rPr>
              <a:t>Data Visualization</a:t>
            </a:r>
          </a:p>
        </p:txBody>
      </p:sp>
      <p:sp>
        <p:nvSpPr>
          <p:cNvPr id="22536" name="Content Placeholder 10"/>
          <p:cNvSpPr>
            <a:spLocks noGrp="1"/>
          </p:cNvSpPr>
          <p:nvPr>
            <p:ph idx="1"/>
          </p:nvPr>
        </p:nvSpPr>
        <p:spPr>
          <a:xfrm>
            <a:off x="649288" y="2133600"/>
            <a:ext cx="5287962" cy="3759200"/>
          </a:xfrm>
        </p:spPr>
        <p:txBody>
          <a:bodyPr/>
          <a:lstStyle/>
          <a:p>
            <a:r>
              <a:rPr lang="en-US" smtClean="0"/>
              <a:t>Upper right is the bar plot of frequency count of category </a:t>
            </a:r>
          </a:p>
          <a:p>
            <a:r>
              <a:rPr lang="en-US" smtClean="0"/>
              <a:t>Lower right plot shows the frequency count of stores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2192000" cy="685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0">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ext uri="{C183D7F6-B498-43B3-948B-1728B52AA6E4}"/>
            </a:extLst>
          </p:cNvPr>
          <p:cNvSpPr>
            <a:spLocks noGrp="1" noRot="1" noChangeAspect="1" noMove="1" noResize="1" noEditPoints="1" noAdjustHandles="1" noChangeArrowheads="1" noChangeShapeType="1" noTextEdit="1"/>
          </p:cNvSpPr>
          <p:nvPr/>
        </p:nvSpPr>
        <p:spPr>
          <a:xfrm>
            <a:off x="0" y="6061075"/>
            <a:ext cx="1038225" cy="506413"/>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3557" name="Picture 3" descr="A screenshot of a social media post&#10;&#10;Description generated with very high confidence"/>
          <p:cNvPicPr>
            <a:picLocks noChangeAspect="1"/>
          </p:cNvPicPr>
          <p:nvPr/>
        </p:nvPicPr>
        <p:blipFill>
          <a:blip r:embed="rId2"/>
          <a:srcRect r="40430"/>
          <a:stretch>
            <a:fillRect/>
          </a:stretch>
        </p:blipFill>
        <p:spPr bwMode="auto">
          <a:xfrm>
            <a:off x="4619625" y="1328738"/>
            <a:ext cx="6953250" cy="5253037"/>
          </a:xfrm>
          <a:prstGeom prst="rect">
            <a:avLst/>
          </a:prstGeom>
          <a:noFill/>
          <a:ln w="9525">
            <a:noFill/>
            <a:miter lim="800000"/>
            <a:headEnd/>
            <a:tailEnd/>
          </a:ln>
        </p:spPr>
      </p:pic>
      <p:sp>
        <p:nvSpPr>
          <p:cNvPr id="23558" name="Title 1"/>
          <p:cNvSpPr>
            <a:spLocks noGrp="1"/>
          </p:cNvSpPr>
          <p:nvPr>
            <p:ph type="title"/>
          </p:nvPr>
        </p:nvSpPr>
        <p:spPr>
          <a:xfrm>
            <a:off x="649288" y="644525"/>
            <a:ext cx="11250612" cy="1260475"/>
          </a:xfrm>
        </p:spPr>
        <p:txBody>
          <a:bodyPr/>
          <a:lstStyle/>
          <a:p>
            <a:pPr algn="ctr"/>
            <a:r>
              <a:rPr lang="en-US" smtClean="0">
                <a:latin typeface="Adobe Devanagari" pitchFamily="18" charset="0"/>
                <a:ea typeface="Adobe Devanagari" pitchFamily="18" charset="0"/>
                <a:cs typeface="Adobe Devanagari" pitchFamily="18" charset="0"/>
              </a:rPr>
              <a:t>Clustering</a:t>
            </a:r>
          </a:p>
        </p:txBody>
      </p:sp>
      <p:sp>
        <p:nvSpPr>
          <p:cNvPr id="23559" name="Content Placeholder 2"/>
          <p:cNvSpPr>
            <a:spLocks noGrp="1"/>
          </p:cNvSpPr>
          <p:nvPr>
            <p:ph idx="1"/>
          </p:nvPr>
        </p:nvSpPr>
        <p:spPr>
          <a:xfrm>
            <a:off x="649288" y="2133600"/>
            <a:ext cx="3649662" cy="3759200"/>
          </a:xfrm>
        </p:spPr>
        <p:txBody>
          <a:bodyPr/>
          <a:lstStyle/>
          <a:p>
            <a:r>
              <a:rPr lang="en-US" smtClean="0"/>
              <a:t>K means clustering</a:t>
            </a:r>
          </a:p>
          <a:p>
            <a:r>
              <a:rPr lang="en-US" smtClean="0"/>
              <a:t>Taking numeric column in an object for clustering</a:t>
            </a:r>
          </a:p>
          <a:p>
            <a:endParaRPr lang="en-US" smtClean="0"/>
          </a:p>
          <a:p>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2592388" y="623888"/>
            <a:ext cx="8912225" cy="1281112"/>
          </a:xfrm>
        </p:spPr>
        <p:txBody>
          <a:bodyPr/>
          <a:lstStyle/>
          <a:p>
            <a:endParaRPr lang="en-US" smtClean="0"/>
          </a:p>
        </p:txBody>
      </p:sp>
      <p:pic>
        <p:nvPicPr>
          <p:cNvPr id="24578" name="Content Placeholder 3"/>
          <p:cNvPicPr>
            <a:picLocks noGrp="1" noChangeAspect="1"/>
          </p:cNvPicPr>
          <p:nvPr>
            <p:ph idx="1"/>
          </p:nvPr>
        </p:nvPicPr>
        <p:blipFill>
          <a:blip r:embed="rId2"/>
          <a:srcRect/>
          <a:stretch>
            <a:fillRect/>
          </a:stretch>
        </p:blipFill>
        <p:spPr>
          <a:xfrm>
            <a:off x="1589088" y="473075"/>
            <a:ext cx="9832975" cy="55308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Content Placeholder 3"/>
          <p:cNvPicPr>
            <a:picLocks noGrp="1" noChangeAspect="1"/>
          </p:cNvPicPr>
          <p:nvPr>
            <p:ph idx="1"/>
          </p:nvPr>
        </p:nvPicPr>
        <p:blipFill>
          <a:blip r:embed="rId2"/>
          <a:srcRect/>
          <a:stretch>
            <a:fillRect/>
          </a:stretch>
        </p:blipFill>
        <p:spPr>
          <a:xfrm>
            <a:off x="1677988" y="992188"/>
            <a:ext cx="9844087" cy="5537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Content Placeholder 3"/>
          <p:cNvPicPr>
            <a:picLocks noGrp="1" noChangeAspect="1"/>
          </p:cNvPicPr>
          <p:nvPr>
            <p:ph idx="1"/>
          </p:nvPr>
        </p:nvPicPr>
        <p:blipFill>
          <a:blip r:embed="rId2"/>
          <a:srcRect/>
          <a:stretch>
            <a:fillRect/>
          </a:stretch>
        </p:blipFill>
        <p:spPr>
          <a:xfrm>
            <a:off x="1698625" y="966788"/>
            <a:ext cx="9890125" cy="5562600"/>
          </a:xfr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443</TotalTime>
  <Words>577</Words>
  <Application>Microsoft Office PowerPoint</Application>
  <PresentationFormat>Custom</PresentationFormat>
  <Paragraphs>67</Paragraphs>
  <Slides>24</Slides>
  <Notes>0</Notes>
  <HiddenSlides>0</HiddenSlides>
  <MMClips>0</MMClips>
  <ScaleCrop>false</ScaleCrop>
  <HeadingPairs>
    <vt:vector size="6" baseType="variant">
      <vt:variant>
        <vt:lpstr>Fonts Used</vt:lpstr>
      </vt:variant>
      <vt:variant>
        <vt:i4>8</vt:i4>
      </vt:variant>
      <vt:variant>
        <vt:lpstr>Design Template</vt:lpstr>
      </vt:variant>
      <vt:variant>
        <vt:i4>17</vt:i4>
      </vt:variant>
      <vt:variant>
        <vt:lpstr>Slide Titles</vt:lpstr>
      </vt:variant>
      <vt:variant>
        <vt:i4>24</vt:i4>
      </vt:variant>
    </vt:vector>
  </HeadingPairs>
  <TitlesOfParts>
    <vt:vector size="49" baseType="lpstr">
      <vt:lpstr>Century Gothic</vt:lpstr>
      <vt:lpstr>Arial</vt:lpstr>
      <vt:lpstr>Wingdings 3</vt:lpstr>
      <vt:lpstr>Calibri</vt:lpstr>
      <vt:lpstr>Adobe Devanagari</vt:lpstr>
      <vt:lpstr>Cambria</vt:lpstr>
      <vt:lpstr>Times New Roman</vt:lpstr>
      <vt:lpstr>Mangal</vt:lpstr>
      <vt:lpstr>Wisp</vt:lpstr>
      <vt:lpstr>Wisp</vt:lpstr>
      <vt:lpstr>Wisp</vt:lpstr>
      <vt:lpstr>Wisp</vt:lpstr>
      <vt:lpstr>Wisp</vt:lpstr>
      <vt:lpstr>Wisp</vt:lpstr>
      <vt:lpstr>Wisp</vt:lpstr>
      <vt:lpstr>Wisp</vt:lpstr>
      <vt:lpstr>Wisp</vt:lpstr>
      <vt:lpstr>Wisp</vt:lpstr>
      <vt:lpstr>Wisp</vt:lpstr>
      <vt:lpstr>Wisp</vt:lpstr>
      <vt:lpstr>Wisp</vt:lpstr>
      <vt:lpstr>Wisp</vt:lpstr>
      <vt:lpstr>Wisp</vt:lpstr>
      <vt:lpstr>Wisp</vt:lpstr>
      <vt:lpstr>Wisp</vt:lpstr>
      <vt:lpstr>Grocery Management System</vt:lpstr>
      <vt:lpstr>Objective</vt:lpstr>
      <vt:lpstr>  Find a data set  </vt:lpstr>
      <vt:lpstr>Data Visualization</vt:lpstr>
      <vt:lpstr>Data Visualization</vt:lpstr>
      <vt:lpstr>Clustering</vt:lpstr>
      <vt:lpstr>Slide 7</vt:lpstr>
      <vt:lpstr>Slide 8</vt:lpstr>
      <vt:lpstr>Slide 9</vt:lpstr>
      <vt:lpstr>Slide 10</vt:lpstr>
      <vt:lpstr>Association Analysis</vt:lpstr>
      <vt:lpstr>Association Analysis</vt:lpstr>
      <vt:lpstr>Most Frequent Items</vt:lpstr>
      <vt:lpstr>Get Recommendation Rule</vt:lpstr>
      <vt:lpstr>Get Recommendation Rule</vt:lpstr>
      <vt:lpstr>Find Rules Related To Given Item/s-Targeting Items  </vt:lpstr>
      <vt:lpstr>Find Rules Related To Given Item/s </vt:lpstr>
      <vt:lpstr>Neural Network</vt:lpstr>
      <vt:lpstr>Neural Network</vt:lpstr>
      <vt:lpstr>Neural Network</vt:lpstr>
      <vt:lpstr>Neural Network</vt:lpstr>
      <vt:lpstr>Neural Network</vt:lpstr>
      <vt:lpstr>Recommendation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ITMG 524 Advanced Data Analytics with R  Project </dc:title>
  <dc:creator>Chiranjibi Ghimire</dc:creator>
  <cp:lastModifiedBy>chirnjibi</cp:lastModifiedBy>
  <cp:revision>67</cp:revision>
  <dcterms:created xsi:type="dcterms:W3CDTF">2018-05-09T15:34:06Z</dcterms:created>
  <dcterms:modified xsi:type="dcterms:W3CDTF">2018-05-09T23:12:44Z</dcterms:modified>
</cp:coreProperties>
</file>