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handoutMasterIdLst>
    <p:handoutMasterId r:id="rId15"/>
  </p:handoutMasterIdLst>
  <p:sldIdLst>
    <p:sldId id="339" r:id="rId2"/>
    <p:sldId id="341" r:id="rId3"/>
    <p:sldId id="352" r:id="rId4"/>
    <p:sldId id="347" r:id="rId5"/>
    <p:sldId id="351" r:id="rId6"/>
    <p:sldId id="357" r:id="rId7"/>
    <p:sldId id="349" r:id="rId8"/>
    <p:sldId id="355" r:id="rId9"/>
    <p:sldId id="356" r:id="rId10"/>
    <p:sldId id="348" r:id="rId11"/>
    <p:sldId id="338" r:id="rId12"/>
    <p:sldId id="354" r:id="rId13"/>
  </p:sldIdLst>
  <p:sldSz cx="12192000" cy="68580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C3D"/>
    <a:srgbClr val="0D1B1E"/>
    <a:srgbClr val="E2CEA2"/>
    <a:srgbClr val="343339"/>
    <a:srgbClr val="BE0F0A"/>
    <a:srgbClr val="7F0000"/>
    <a:srgbClr val="E7533A"/>
    <a:srgbClr val="FC8C59"/>
    <a:srgbClr val="FDC38D"/>
    <a:srgbClr val="FEE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0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98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E051F2-425E-4C14-BC5B-BA88429C465B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E20A737-71CC-4427-A147-A52CA668C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17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B5D7C8-FB4F-421C-937E-F2E0878D6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0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Single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762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hite Double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2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Single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411" y="4037141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hite Double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4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BE0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34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48512"/>
            <a:ext cx="10058400" cy="444550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Single no Line">
    <p:bg>
      <p:bgPr>
        <a:solidFill>
          <a:srgbClr val="343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411" y="4037141"/>
            <a:ext cx="10058400" cy="4023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 Double no Line">
    <p:bg>
      <p:bgPr>
        <a:solidFill>
          <a:srgbClr val="343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0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 Single no Lin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White Transpo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rgbClr val="34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393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4359"/>
            <a:ext cx="6812280" cy="57108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8393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90084" y="6435594"/>
            <a:ext cx="46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8C2059C-0BFD-4277-91F3-0ED28131AB48}" type="slidenum">
              <a:rPr lang="en-US" sz="18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97461"/>
            <a:ext cx="11657132" cy="460542"/>
          </a:xfrm>
          <a:prstGeom prst="rect">
            <a:avLst/>
          </a:prstGeom>
          <a:solidFill>
            <a:srgbClr val="BF1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D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635329" y="6334318"/>
            <a:ext cx="556672" cy="523685"/>
          </a:xfrm>
          <a:prstGeom prst="rect">
            <a:avLst/>
          </a:prstGeom>
          <a:solidFill>
            <a:srgbClr val="0D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0084" y="6435594"/>
            <a:ext cx="46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8C2059C-0BFD-4277-91F3-0ED28131AB48}" type="slidenum">
              <a:rPr lang="en-US" sz="1800" i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pPr algn="ctr"/>
              <a:t>‹#›</a:t>
            </a:fld>
            <a:endParaRPr lang="en-US" sz="1800" i="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1030" name="Picture 6" descr="asuengineering.png (3000×669)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5" y="6447684"/>
            <a:ext cx="1614777" cy="36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959527" y="6385915"/>
            <a:ext cx="3232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tabLst>
                <a:tab pos="8116888" algn="r"/>
              </a:tabLst>
            </a:pPr>
            <a:r>
              <a:rPr lang="en-US" sz="1200" b="0" baseline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Chester Lab Research Symposium</a:t>
            </a:r>
            <a:r>
              <a:rPr lang="en-US" sz="1200" b="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	</a:t>
            </a:r>
            <a:r>
              <a:rPr lang="en-US" sz="1200" b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     </a:t>
            </a:r>
          </a:p>
          <a:p>
            <a:pPr algn="l">
              <a:tabLst>
                <a:tab pos="8116888" algn="r"/>
              </a:tabLst>
            </a:pPr>
            <a:r>
              <a:rPr lang="en-US" sz="1200" b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3 October 2018 	</a:t>
            </a:r>
            <a:endParaRPr lang="en-US" sz="1200" b="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4647" y="6400314"/>
            <a:ext cx="3502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tabLst>
                <a:tab pos="8116888" algn="r"/>
              </a:tabLst>
            </a:pPr>
            <a:r>
              <a:rPr lang="en-US" sz="1200" b="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	</a:t>
            </a:r>
            <a:r>
              <a:rPr lang="en-US" sz="1200" b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       Intro to R</a:t>
            </a:r>
            <a:endParaRPr lang="en-US" sz="1200" b="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>
              <a:tabLst>
                <a:tab pos="8116888" algn="r"/>
              </a:tabLst>
            </a:pPr>
            <a:r>
              <a:rPr lang="en-US" sz="1200" b="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	</a:t>
            </a:r>
            <a:r>
              <a:rPr lang="en-US" sz="1200" b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C. Hoehne</a:t>
            </a:r>
            <a:endParaRPr lang="en-US" sz="1200" b="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92" r:id="rId3"/>
    <p:sldLayoutId id="2147483693" r:id="rId4"/>
    <p:sldLayoutId id="2147483680" r:id="rId5"/>
    <p:sldLayoutId id="2147483694" r:id="rId6"/>
    <p:sldLayoutId id="2147483695" r:id="rId7"/>
    <p:sldLayoutId id="2147483685" r:id="rId8"/>
    <p:sldLayoutId id="214748368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0071"/>
            <a:ext cx="12192000" cy="2635706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Intro to R </a:t>
            </a:r>
            <a:endParaRPr lang="en-US" sz="9600" b="1" i="1" dirty="0">
              <a:solidFill>
                <a:schemeClr val="bg1">
                  <a:lumMod val="95000"/>
                </a:schemeClr>
              </a:solidFill>
              <a:latin typeface="Objektiv Mk3 Thin" panose="020B0302020204020203" pitchFamily="34" charset="0"/>
              <a:cs typeface="Objektiv Mk3 Thin" panose="020B030202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0383" y="4315397"/>
            <a:ext cx="49712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Chris Hoehne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Ph.D.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Candidate,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Graduate Research Associate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Civil, Environmental, and Sustainable Engineering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Arizona State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University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Objektiv Mk3 Thin" panose="020B0302020204020203" pitchFamily="34" charset="0"/>
              <a:cs typeface="Objektiv Mk3 Thin" panose="020B03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Some Additional </a:t>
            </a:r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Resources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52" y="1394229"/>
            <a:ext cx="10922655" cy="4722091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Online book “Efficient </a:t>
            </a:r>
            <a:r>
              <a:rPr lang="en-US" sz="18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 programming:” </a:t>
            </a:r>
            <a:r>
              <a:rPr lang="en-US" sz="1800" b="1" dirty="0">
                <a:solidFill>
                  <a:srgbClr val="C00000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https://bookdown.org/csgillespie/efficientR/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Online book “R for </a:t>
            </a:r>
            <a:r>
              <a:rPr lang="en-US" sz="18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Science:” </a:t>
            </a:r>
            <a:r>
              <a:rPr lang="en-US" sz="1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http://r4ds.had.co.nz</a:t>
            </a:r>
            <a:r>
              <a:rPr lang="en-US" sz="1800" b="1" dirty="0" smtClean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/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Online book “</a:t>
            </a:r>
            <a:r>
              <a:rPr lang="en-US" sz="1800" b="1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Geocomputation</a:t>
            </a: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with </a:t>
            </a:r>
            <a:r>
              <a:rPr lang="en-US" sz="18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R:” </a:t>
            </a:r>
            <a:r>
              <a:rPr lang="en-US" sz="1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https://geocompr.robinlovelace.net/</a:t>
            </a:r>
            <a:endParaRPr lang="en-US" sz="1800" b="1" dirty="0" smtClean="0">
              <a:solidFill>
                <a:srgbClr val="BF1C3D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Setting </a:t>
            </a: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up and using </a:t>
            </a:r>
            <a:r>
              <a:rPr lang="en-US" sz="1800" b="1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Git</a:t>
            </a:r>
            <a:r>
              <a:rPr lang="en-US" sz="18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/GitHub with R: </a:t>
            </a:r>
            <a:r>
              <a:rPr lang="en-US" sz="1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http://happygitwithr.com</a:t>
            </a:r>
            <a:r>
              <a:rPr lang="en-US" sz="1800" b="1" dirty="0" smtClean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/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Intro </a:t>
            </a: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to the </a:t>
            </a: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‘</a:t>
            </a:r>
            <a:r>
              <a:rPr lang="en-US" sz="1800" b="1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tidyverse</a:t>
            </a:r>
            <a:r>
              <a:rPr lang="en-US" sz="18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’ library: </a:t>
            </a:r>
            <a:r>
              <a:rPr lang="en-US" sz="1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https://</a:t>
            </a:r>
            <a:r>
              <a:rPr lang="en-US" sz="1800" b="1" dirty="0" smtClean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www.tidyverse.org/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 Studio cheat sheet: </a:t>
            </a:r>
            <a:r>
              <a:rPr lang="en-US" sz="1800" b="1" dirty="0" smtClean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</a:t>
            </a:r>
            <a:r>
              <a:rPr lang="en-US" sz="1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://www.rstudio.com/wp-content/uploads/2016/01/rstudio-IDE-cheatsheet.pdf</a:t>
            </a:r>
            <a:endParaRPr lang="en-US" sz="1800" b="1" dirty="0" smtClean="0">
              <a:solidFill>
                <a:srgbClr val="BF1C3D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“ggplot</a:t>
            </a: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2” (plotting) cheat sheet: </a:t>
            </a:r>
            <a:r>
              <a:rPr lang="en-US" sz="1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https://</a:t>
            </a:r>
            <a:r>
              <a:rPr lang="en-US" sz="1800" b="1" dirty="0" smtClean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www.rstudio.com/wp-content/uploads/2015/03/ggplot2-cheatsheet.pdf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1800" b="1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data.table</a:t>
            </a:r>
            <a:r>
              <a:rPr lang="en-US" sz="18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 cheat sheet: </a:t>
            </a:r>
            <a:r>
              <a:rPr lang="en-US" sz="1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https://s3.amazonaws.com/assets.datacamp.com/blog_assets/datatable_Cheat_Sheet_R.pdf</a:t>
            </a:r>
            <a:endParaRPr lang="en-US" sz="1800" b="1" dirty="0" smtClean="0">
              <a:solidFill>
                <a:srgbClr val="BF1C3D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endParaRPr lang="en-US" sz="1800" b="1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endParaRPr lang="en-US" sz="18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97" y="651449"/>
            <a:ext cx="4601712" cy="730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4262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Questions?</a:t>
            </a:r>
            <a:endParaRPr lang="en-US" sz="4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790" y="3981692"/>
            <a:ext cx="806402" cy="806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81" y="4909964"/>
            <a:ext cx="617220" cy="617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8978" y="4141763"/>
            <a:ext cx="58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chris.hoehne@asu.edu</a:t>
            </a:r>
            <a:endParaRPr lang="en-US" sz="36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3697" y="4909964"/>
            <a:ext cx="60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/in/</a:t>
            </a:r>
            <a:r>
              <a:rPr lang="en-US" sz="36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chrishoehne</a:t>
            </a:r>
            <a:endParaRPr lang="en-US" sz="36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3471" y="6014909"/>
            <a:ext cx="4972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rgbClr val="FFFFFF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Background Photo Credit: </a:t>
            </a:r>
            <a:r>
              <a:rPr lang="en-US" sz="1400" dirty="0">
                <a:solidFill>
                  <a:srgbClr val="FFFFFF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John </a:t>
            </a:r>
            <a:r>
              <a:rPr lang="en-US" sz="1400" dirty="0" smtClean="0">
                <a:solidFill>
                  <a:srgbClr val="FFFFFF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Samora / The Republic</a:t>
            </a:r>
            <a:endParaRPr lang="en-US" sz="1400" dirty="0"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Sample Repository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387" y="973820"/>
            <a:ext cx="1933575" cy="481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226" y="2049665"/>
            <a:ext cx="6238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What is R (and related software)?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52" y="1638300"/>
            <a:ext cx="10922655" cy="4305302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R: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programing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language for statistical computing and graphics </a:t>
            </a: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 Studio: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Integrated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development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environment (IDE) for R language</a:t>
            </a:r>
            <a:endParaRPr lang="en-US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version control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system for tracking changes in computer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files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GitHub</a:t>
            </a:r>
            <a:r>
              <a:rPr lang="en-US" sz="24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web-based hosting service for version control using </a:t>
            </a:r>
            <a:r>
              <a:rPr lang="en-US" sz="2400" dirty="0" err="1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Git</a:t>
            </a: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1026" name="Picture 2" descr="https://mbtskoudsalg.com/images/r-transparent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trans="29000" pencilSize="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3" y="4955107"/>
            <a:ext cx="1207224" cy="9355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1*QoR3rxWIbnf5wmF_IuAHqQ.png (1600Ã66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brightnessContrast bright="66000" contrast="-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9" y="5002347"/>
            <a:ext cx="2014667" cy="8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static1.squarespace.com/static/56a93185c647ad307dd74183/t/57061364c6fc08aa18847635/1460015987815/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 trans="51000"/>
                    </a14:imgEffect>
                    <a14:imgEffect>
                      <a14:saturation sat="0"/>
                    </a14:imgEffect>
                    <a14:imgEffect>
                      <a14:brightnessContrast bright="88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80" y="4769633"/>
            <a:ext cx="3521688" cy="130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819059" y="4976749"/>
            <a:ext cx="2586128" cy="892317"/>
            <a:chOff x="3132317" y="4414190"/>
            <a:chExt cx="4932183" cy="1701800"/>
          </a:xfrm>
        </p:grpSpPr>
        <p:pic>
          <p:nvPicPr>
            <p:cNvPr id="6" name="Picture 2" descr="https://cdn-images-1.medium.com/max/1920/1*cuOlMPTUQ3cTY7ldb-usKw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LineDrawing/>
                      </a14:imgEffect>
                      <a14:imgEffect>
                        <a14:brightnessContrast bright="4000" contrast="-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66"/>
            <a:stretch/>
          </p:blipFill>
          <p:spPr bwMode="auto">
            <a:xfrm>
              <a:off x="3132317" y="4414190"/>
              <a:ext cx="4652784" cy="170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cdn-images-1.medium.com/max/1920/1*cuOlMPTUQ3cTY7ldb-usKw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LineDrawing/>
                      </a14:imgEffect>
                      <a14:imgEffect>
                        <a14:brightnessContrast bright="4000" contrast="-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85" r="-1589"/>
            <a:stretch/>
          </p:blipFill>
          <p:spPr bwMode="auto">
            <a:xfrm>
              <a:off x="3132317" y="5041900"/>
              <a:ext cx="4932183" cy="1074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22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31" y="123443"/>
            <a:ext cx="11058525" cy="874743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Functionalities of R (why use R or similar languages)?</a:t>
            </a:r>
            <a:endParaRPr lang="en-US" sz="4000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445" y="1558750"/>
            <a:ext cx="56170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For example, why use R over Excel?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Can handle large data more efficiently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Task automation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and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reproducible source code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Highly customizable visualization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Free and open-source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Ongoing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support from a large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community</a:t>
            </a:r>
          </a:p>
        </p:txBody>
      </p:sp>
      <p:pic>
        <p:nvPicPr>
          <p:cNvPr id="1028" name="Picture 4" descr="Geeks vs Non-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53" y="1558750"/>
            <a:ext cx="5494820" cy="391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31" y="123443"/>
            <a:ext cx="11058525" cy="874743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Functionalities of R (why use R or similar languages)?</a:t>
            </a:r>
            <a:endParaRPr lang="en-US" sz="4000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4" name="Picture 2" descr="Why Learn 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r="3195"/>
          <a:stretch/>
        </p:blipFill>
        <p:spPr bwMode="auto">
          <a:xfrm>
            <a:off x="5519917" y="1649110"/>
            <a:ext cx="6122172" cy="383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8944" y="1546860"/>
            <a:ext cx="467153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Even more reasons!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Can handle many types of data (geospatial, raster, time series)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Many tools to clean &amp; manipulate data</a:t>
            </a:r>
            <a:endParaRPr lang="en-US" sz="20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Advanced statistical capability (matrix arithmetic, regression, machine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learning, etc.)</a:t>
            </a: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Some Staple Libraries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52" y="1325086"/>
            <a:ext cx="11041073" cy="1453746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Libraries (or </a:t>
            </a:r>
            <a:r>
              <a:rPr lang="en-US" sz="24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packages):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user-created add-ons that increase programming capabilities. For example, libraries can allow for handling and analyzing non-standard data formats, and implementing complex algorithms</a:t>
            </a:r>
          </a:p>
        </p:txBody>
      </p:sp>
      <p:pic>
        <p:nvPicPr>
          <p:cNvPr id="4" name="Picture 2" descr="tidyverse1.png (1161Ã61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38" y="2604400"/>
            <a:ext cx="6182687" cy="32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1787" y="3106685"/>
            <a:ext cx="5114326" cy="407803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idyverse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  <a:endParaRPr lang="en-US" sz="32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data.table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“here”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lubridate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sp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 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rgdal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rgeos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1138" y="5899543"/>
            <a:ext cx="6222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There are many libraries within the ‘</a:t>
            </a:r>
            <a:r>
              <a:rPr lang="en-US" sz="1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tidyverse</a:t>
            </a:r>
            <a:r>
              <a:rPr lang="en-US" sz="1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’ library (it is a library of libraries!)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54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Types &amp; Structures in R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4163" y="2377996"/>
            <a:ext cx="5585737" cy="500136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Vectors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Matrices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Arrays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Frames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Lists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Factors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Functions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Table (with “</a:t>
            </a:r>
            <a:r>
              <a:rPr lang="en-US" sz="2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data.table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”)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Spatial Points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(with “</a:t>
            </a:r>
            <a:r>
              <a:rPr lang="en-US" sz="2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sp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”)</a:t>
            </a: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…and many more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351" y="1543784"/>
            <a:ext cx="5414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32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Object Classes (data structure)</a:t>
            </a:r>
            <a:endParaRPr lang="en-US" sz="3200" b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3063" y="2377996"/>
            <a:ext cx="4166512" cy="366254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Logical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Numeric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Integer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Character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Lists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Factors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POSIXct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(date/time)</a:t>
            </a: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…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and many more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117" y="1551067"/>
            <a:ext cx="4530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32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Classes (data types)</a:t>
            </a:r>
            <a:endParaRPr lang="en-US" sz="3200" b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6304" y="5340897"/>
            <a:ext cx="11275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Objects and have attributes such as names, row names, column names, class (structure type), etc..</a:t>
            </a:r>
            <a:endParaRPr lang="en-US" sz="2400" b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Tutorial Time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02" y="1432329"/>
            <a:ext cx="10922655" cy="548871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36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https://github.com/cghoehne/chester-lab-R-tutorial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86" y="2183738"/>
            <a:ext cx="6819588" cy="386949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9155987" y="4118486"/>
            <a:ext cx="482600" cy="317500"/>
          </a:xfrm>
          <a:prstGeom prst="rightArrow">
            <a:avLst/>
          </a:prstGeom>
          <a:solidFill>
            <a:srgbClr val="BF1C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9155987" y="5154331"/>
            <a:ext cx="482600" cy="317500"/>
          </a:xfrm>
          <a:prstGeom prst="rightArrow">
            <a:avLst/>
          </a:prstGeom>
          <a:solidFill>
            <a:srgbClr val="BF1C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Tutorial Time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544" y="1391935"/>
            <a:ext cx="1045130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Instructions</a:t>
            </a:r>
          </a:p>
          <a:p>
            <a:pPr marL="457200" indent="-457200">
              <a:spcAft>
                <a:spcPts val="600"/>
              </a:spcAft>
              <a:buClr>
                <a:srgbClr val="E2CEA2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If you want to follow along, download R and R Studio</a:t>
            </a:r>
          </a:p>
          <a:p>
            <a:pPr marL="457200" indent="-457200">
              <a:spcAft>
                <a:spcPts val="600"/>
              </a:spcAft>
              <a:buClr>
                <a:srgbClr val="E2CEA2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Unzip the downloaded repository</a:t>
            </a:r>
          </a:p>
          <a:p>
            <a:pPr marL="457200" indent="-457200">
              <a:spcAft>
                <a:spcPts val="600"/>
              </a:spcAft>
              <a:buClr>
                <a:srgbClr val="E2CEA2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Open the .</a:t>
            </a:r>
            <a:r>
              <a:rPr lang="en-US" sz="2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Rproj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file or the .R file</a:t>
            </a:r>
          </a:p>
          <a:p>
            <a:pPr marL="457200" indent="-457200">
              <a:spcAft>
                <a:spcPts val="600"/>
              </a:spcAft>
              <a:buClr>
                <a:srgbClr val="E2CEA2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With your cursor on a line or a segment of code highlighted, use             or [ctrl] + [enter] to run the line or highlighted segment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676" t="9523"/>
          <a:stretch/>
        </p:blipFill>
        <p:spPr>
          <a:xfrm>
            <a:off x="9690100" y="3449743"/>
            <a:ext cx="776287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363489"/>
            <a:ext cx="7067550" cy="19513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0873" y="4544788"/>
            <a:ext cx="3169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dirty="0" smtClean="0">
                <a:solidFill>
                  <a:srgbClr val="C00000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If you want to change the </a:t>
            </a:r>
            <a:r>
              <a:rPr lang="en-US" b="1" dirty="0" smtClean="0">
                <a:solidFill>
                  <a:srgbClr val="C00000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appearance</a:t>
            </a:r>
            <a:r>
              <a:rPr lang="en-US" dirty="0" smtClean="0">
                <a:solidFill>
                  <a:srgbClr val="C00000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of R Studio (like I have so the theme is dark), go to </a:t>
            </a:r>
            <a:r>
              <a:rPr lang="en-US" b="1" dirty="0" smtClean="0">
                <a:solidFill>
                  <a:srgbClr val="C00000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Tools &gt; Global Options &gt; </a:t>
            </a:r>
            <a:r>
              <a:rPr lang="en-US" b="1" dirty="0">
                <a:solidFill>
                  <a:srgbClr val="C00000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</a:t>
            </a:r>
            <a:r>
              <a:rPr lang="en-US" b="1" dirty="0" smtClean="0">
                <a:solidFill>
                  <a:srgbClr val="C00000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ppearance</a:t>
            </a:r>
            <a:endParaRPr lang="en-US" b="1" dirty="0">
              <a:solidFill>
                <a:srgbClr val="C00000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058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 Studio Interface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04"/>
          <a:stretch/>
        </p:blipFill>
        <p:spPr>
          <a:xfrm>
            <a:off x="1616139" y="1229791"/>
            <a:ext cx="9011221" cy="492335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84552" y="2765829"/>
            <a:ext cx="2259023" cy="548871"/>
          </a:xfrm>
        </p:spPr>
        <p:txBody>
          <a:bodyPr/>
          <a:lstStyle/>
          <a:p>
            <a:pPr marL="0" indent="0" algn="ctr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Editor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84551" y="4975629"/>
            <a:ext cx="2259023" cy="54887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Terminal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61326" y="2131233"/>
            <a:ext cx="2927679" cy="12691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Environment </a:t>
            </a: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&amp; </a:t>
            </a: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History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37532" y="4615468"/>
            <a:ext cx="3497275" cy="12691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Files/Plots/Help etc..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7967" y="1660162"/>
            <a:ext cx="422953" cy="3376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763838" y="445119"/>
            <a:ext cx="3079455" cy="54887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Button to Run Scripts (or use [ctrl]+[enter])</a:t>
            </a:r>
            <a:endParaRPr lang="en-US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7395164">
            <a:off x="7139288" y="1267822"/>
            <a:ext cx="491643" cy="241252"/>
          </a:xfrm>
          <a:prstGeom prst="rightArrow">
            <a:avLst>
              <a:gd name="adj1" fmla="val 32681"/>
              <a:gd name="adj2" fmla="val 46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6139" y="1590115"/>
            <a:ext cx="832421" cy="1980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14378">
            <a:off x="1019021" y="1793181"/>
            <a:ext cx="491643" cy="241252"/>
          </a:xfrm>
          <a:prstGeom prst="rightArrow">
            <a:avLst>
              <a:gd name="adj1" fmla="val 32681"/>
              <a:gd name="adj2" fmla="val 46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3165" y="2131233"/>
            <a:ext cx="1484323" cy="284439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You can have multiple tabs open (scripts, data, etc.)</a:t>
            </a:r>
            <a:endParaRPr lang="en-US" sz="1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7534</TotalTime>
  <Words>562</Words>
  <Application>Microsoft Office PowerPoint</Application>
  <PresentationFormat>Widescreen</PresentationFormat>
  <Paragraphs>108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Objektiv Mk1 Light</vt:lpstr>
      <vt:lpstr>Objektiv Mk3 Thin</vt:lpstr>
      <vt:lpstr>Retrospect</vt:lpstr>
      <vt:lpstr>Intro to R </vt:lpstr>
      <vt:lpstr>What is R (and related software)?</vt:lpstr>
      <vt:lpstr>Functionalities of R (why use R or similar languages)?</vt:lpstr>
      <vt:lpstr>Functionalities of R (why use R or similar languages)?</vt:lpstr>
      <vt:lpstr>Some Staple Libraries</vt:lpstr>
      <vt:lpstr>Data Types &amp; Structures in R</vt:lpstr>
      <vt:lpstr>Tutorial Time</vt:lpstr>
      <vt:lpstr>Tutorial Time</vt:lpstr>
      <vt:lpstr>R Studio Interface</vt:lpstr>
      <vt:lpstr>Some Additional Resources</vt:lpstr>
      <vt:lpstr>PowerPoint Presentation</vt:lpstr>
      <vt:lpstr>Sample Repository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sahn9</dc:creator>
  <cp:lastModifiedBy>Chris Hoehne (Student)</cp:lastModifiedBy>
  <cp:revision>766</cp:revision>
  <dcterms:created xsi:type="dcterms:W3CDTF">2008-08-29T03:35:30Z</dcterms:created>
  <dcterms:modified xsi:type="dcterms:W3CDTF">2018-10-03T18:23:37Z</dcterms:modified>
</cp:coreProperties>
</file>