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259" r:id="rId6"/>
    <p:sldId id="260" r:id="rId7"/>
    <p:sldId id="261" r:id="rId8"/>
    <p:sldId id="268" r:id="rId9"/>
    <p:sldId id="262" r:id="rId10"/>
    <p:sldId id="263" r:id="rId11"/>
    <p:sldId id="267" r:id="rId12"/>
    <p:sldId id="265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FB72A-645D-4EAC-AABB-E546E36DCBAD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0D7E-31D7-4C14-9679-F50E3D26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DE91-EEBF-44FC-A892-6EE6969CFAD5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BDE-34C4-4A09-A83C-68E70514AF27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F8A2-B494-4867-9205-5DF9DE73CC5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945-AE2D-4A29-B2E7-4E9363F28F7B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C794-9234-4ED8-B3F4-19D231BC0DEC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0E2-4B1A-47D2-A2A3-4EAB0006E236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66E3-675B-4CCE-A001-FF797AEF6365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9E94-48BA-4270-90FF-64A6357B510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42E1-B448-43D7-A11D-53BEC1F81E35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3FB6E6A4-5682-4DBA-A1B4-596CB862B43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58E8-43E0-4ABE-BFF2-9EC04023AB3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132094-23FB-4030-8D09-E678C4DD675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72357"/>
            <a:ext cx="11128209" cy="59562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CROWD Density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588141"/>
            <a:ext cx="10993546" cy="1375538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EE528 – Deep learning for video surveillance systems</a:t>
            </a:r>
          </a:p>
          <a:p>
            <a:r>
              <a:rPr lang="en-US" dirty="0"/>
              <a:t>                                                                                         Jayesh Gupta(1701EE16)</a:t>
            </a:r>
          </a:p>
          <a:p>
            <a:r>
              <a:rPr lang="en-US" dirty="0"/>
              <a:t>                                                                                        Raman </a:t>
            </a:r>
            <a:r>
              <a:rPr lang="en-US" dirty="0" err="1"/>
              <a:t>Karhad</a:t>
            </a:r>
            <a:r>
              <a:rPr lang="en-US" dirty="0"/>
              <a:t>(1701EE17)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EB37A-A14E-45C7-B6ED-B193237E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3F68-F196-4773-B810-7B5C50F5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77757"/>
          </a:xfrm>
        </p:spPr>
        <p:txBody>
          <a:bodyPr>
            <a:normAutofit fontScale="90000"/>
          </a:bodyPr>
          <a:lstStyle/>
          <a:p>
            <a:r>
              <a:rPr lang="en-IN" dirty="0"/>
              <a:t>Prediction procedure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5C180-B055-400F-8112-7673AB97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AF2D7-728F-48FB-ACF7-E3AD3C87A92A}"/>
              </a:ext>
            </a:extLst>
          </p:cNvPr>
          <p:cNvSpPr txBox="1"/>
          <p:nvPr/>
        </p:nvSpPr>
        <p:spPr>
          <a:xfrm>
            <a:off x="575894" y="1407216"/>
            <a:ext cx="10520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For prediction, we make use of our cascade classifier.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Let v</a:t>
            </a:r>
            <a:r>
              <a:rPr lang="en-IN" baseline="-25000" dirty="0"/>
              <a:t>1</a:t>
            </a:r>
            <a:r>
              <a:rPr lang="en-IN" dirty="0"/>
              <a:t> and v</a:t>
            </a:r>
            <a:r>
              <a:rPr lang="en-IN" baseline="-25000" dirty="0"/>
              <a:t>2 </a:t>
            </a:r>
            <a:r>
              <a:rPr lang="en-IN" dirty="0"/>
              <a:t>be the max value generated by the two classifiers. Then,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A1EEE-D977-4633-BC02-A41AAFC3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5" y="2596825"/>
            <a:ext cx="2187130" cy="2133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30DB5C-1BD3-4FCD-8EA0-258DF1ED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121" y="2596825"/>
            <a:ext cx="7369179" cy="230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B0B85-DEF4-437E-87F6-4EDE5AC5FCBC}"/>
              </a:ext>
            </a:extLst>
          </p:cNvPr>
          <p:cNvSpPr txBox="1"/>
          <p:nvPr/>
        </p:nvSpPr>
        <p:spPr>
          <a:xfrm>
            <a:off x="710214" y="5592932"/>
            <a:ext cx="946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Here, </a:t>
            </a:r>
            <a:r>
              <a:rPr lang="el-GR" dirty="0"/>
              <a:t>λ</a:t>
            </a:r>
            <a:r>
              <a:rPr lang="en-IN" baseline="-25000" dirty="0"/>
              <a:t>1</a:t>
            </a:r>
            <a:r>
              <a:rPr lang="en-IN" dirty="0"/>
              <a:t> = 0.7 and </a:t>
            </a:r>
            <a:r>
              <a:rPr lang="el-GR" dirty="0"/>
              <a:t>λ</a:t>
            </a:r>
            <a:r>
              <a:rPr lang="en-IN" baseline="-25000" dirty="0"/>
              <a:t>2</a:t>
            </a:r>
            <a:r>
              <a:rPr lang="en-IN" dirty="0"/>
              <a:t> = 0.5.</a:t>
            </a:r>
          </a:p>
        </p:txBody>
      </p:sp>
    </p:spTree>
    <p:extLst>
      <p:ext uri="{BB962C8B-B14F-4D97-AF65-F5344CB8AC3E}">
        <p14:creationId xmlns:p14="http://schemas.microsoft.com/office/powerpoint/2010/main" val="30136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ECB1-BD40-4E6E-872C-A7B02D74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30971"/>
          </a:xfrm>
        </p:spPr>
        <p:txBody>
          <a:bodyPr/>
          <a:lstStyle/>
          <a:p>
            <a:r>
              <a:rPr lang="en-IN" dirty="0"/>
              <a:t>Results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C1CDC1-A45A-4F0A-AEAE-CC4338D6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B1707-D0B0-44AA-ABFD-5CE2A9DE0E4A}"/>
              </a:ext>
            </a:extLst>
          </p:cNvPr>
          <p:cNvSpPr txBox="1"/>
          <p:nvPr/>
        </p:nvSpPr>
        <p:spPr>
          <a:xfrm>
            <a:off x="617782" y="1260629"/>
            <a:ext cx="104667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model produced an accuracy of 94.60% as compared to 96.04% mentioned in the paper.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accuracy however fluctuated , revolving around 89 – 95%.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Our custom model, however produced a lower accuracy of 85% (tuning in process),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2A8E8-FCD2-4CD3-860D-C336DAB0C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6"/>
          <a:stretch/>
        </p:blipFill>
        <p:spPr>
          <a:xfrm>
            <a:off x="3240349" y="2324790"/>
            <a:ext cx="4518734" cy="32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1DBB-FE22-4199-A08B-1819AE9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68827"/>
          </a:xfrm>
        </p:spPr>
        <p:txBody>
          <a:bodyPr>
            <a:normAutofit fontScale="90000"/>
          </a:bodyPr>
          <a:lstStyle/>
          <a:p>
            <a:r>
              <a:rPr lang="en-IN" dirty="0"/>
              <a:t>Remarks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9730F-1120-43DD-99C6-0C94E57F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84F1E-B322-4F17-949A-BCE0AC15BACE}"/>
              </a:ext>
            </a:extLst>
          </p:cNvPr>
          <p:cNvSpPr txBox="1"/>
          <p:nvPr/>
        </p:nvSpPr>
        <p:spPr>
          <a:xfrm>
            <a:off x="772357" y="1518082"/>
            <a:ext cx="1050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During training at different stages, a lot of oscillation was observed in ‘accuracy’ vs ‘epoch’ curve.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33D9A-37F9-44E8-AA47-69351F64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26" y="2162013"/>
            <a:ext cx="4775566" cy="3421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544AB0-D053-46CF-B1ED-5BD7239C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54" y="2207011"/>
            <a:ext cx="4616388" cy="333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8AEC-F6FC-417C-9A92-44293AB5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3883"/>
          </a:xfrm>
        </p:spPr>
        <p:txBody>
          <a:bodyPr/>
          <a:lstStyle/>
          <a:p>
            <a:r>
              <a:rPr lang="en-IN" dirty="0"/>
              <a:t>Why crowd density estimation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56A6-C47B-4643-8B56-CB8DD36C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35" y="1544442"/>
            <a:ext cx="11029615" cy="26107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Nowadays intelligent surveillance has been widely used in fire detection, vehicle identification, crowd management and so 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Crowd density estimation which is a crucial part of crowd management has become more and more important for managing of possible stampedes.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In general, to estimate the crowd density, crowd features need to be designed first and then a classifier needs to be trained to discriminate the crowd density by these features.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A83C7-84CA-485F-ADF0-FA8347C3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778" y="4323558"/>
            <a:ext cx="5585944" cy="9297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794FD-B9BF-490E-A3C5-A9F98F73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7B2-3CCC-4C9D-AC99-780F0715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IN" dirty="0"/>
              <a:t>Possible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DE55-C4BA-4DEB-8A6F-A7A981A8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11757"/>
            <a:ext cx="11029615" cy="3634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Image Processing –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Stationary crowd : Background removal and edge detection.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Moving crowd : Optical flow computation. However, they are at a disadvantage when crowd density is high.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Support Vector Machines, Decision Trees etc. However their accuracy for practical applications are not good.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Neural Networks, in particular Convolutional Neural Network, for being similar in discrimination to human neuron, and also for shift, scale and distortion invariance.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AB92A-6EE1-41EF-AA85-AB329701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3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8815-DC7D-4ECF-90D7-7AE88BFF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40D9-CA60-4832-9FF4-F1D23527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Fast crowd density estimation with convolutional neural networks</a:t>
            </a:r>
          </a:p>
          <a:p>
            <a:pPr marL="0" indent="0">
              <a:buNone/>
            </a:pPr>
            <a:r>
              <a:rPr lang="en-IN" b="0" i="1" u="none" strike="noStrike" dirty="0">
                <a:solidFill>
                  <a:schemeClr val="tx1"/>
                </a:solidFill>
                <a:effectLst/>
                <a:latin typeface="NexusSans"/>
              </a:rPr>
              <a:t>Min Fu,</a:t>
            </a:r>
            <a:r>
              <a:rPr lang="en-IN" i="1" baseline="30000" dirty="0">
                <a:solidFill>
                  <a:schemeClr val="tx1"/>
                </a:solidFill>
                <a:latin typeface="NexusSans"/>
              </a:rPr>
              <a:t> </a:t>
            </a:r>
            <a:r>
              <a:rPr lang="en-IN" b="0" i="1" u="none" strike="noStrike" dirty="0">
                <a:solidFill>
                  <a:schemeClr val="tx1"/>
                </a:solidFill>
                <a:effectLst/>
                <a:latin typeface="NexusSans"/>
              </a:rPr>
              <a:t>Pei Xu,</a:t>
            </a:r>
            <a:r>
              <a:rPr lang="en-IN" i="1" baseline="30000" dirty="0">
                <a:solidFill>
                  <a:schemeClr val="tx1"/>
                </a:solidFill>
                <a:latin typeface="NexusSans"/>
              </a:rPr>
              <a:t>  </a:t>
            </a:r>
            <a:r>
              <a:rPr lang="en-IN" b="0" i="1" u="none" strike="noStrike" dirty="0" err="1">
                <a:solidFill>
                  <a:schemeClr val="tx1"/>
                </a:solidFill>
                <a:effectLst/>
                <a:latin typeface="NexusSans"/>
              </a:rPr>
              <a:t>Xudong</a:t>
            </a:r>
            <a:r>
              <a:rPr lang="en-IN" b="0" i="1" u="none" strike="noStrike" dirty="0">
                <a:solidFill>
                  <a:schemeClr val="tx1"/>
                </a:solidFill>
                <a:effectLst/>
                <a:latin typeface="NexusSans"/>
              </a:rPr>
              <a:t> Li, </a:t>
            </a:r>
            <a:r>
              <a:rPr lang="en-IN" i="1" baseline="30000" dirty="0">
                <a:solidFill>
                  <a:schemeClr val="tx1"/>
                </a:solidFill>
                <a:latin typeface="NexusSans"/>
              </a:rPr>
              <a:t> </a:t>
            </a:r>
            <a:r>
              <a:rPr lang="en-IN" b="0" i="1" u="none" strike="noStrike" dirty="0" err="1">
                <a:solidFill>
                  <a:schemeClr val="tx1"/>
                </a:solidFill>
                <a:effectLst/>
                <a:latin typeface="NexusSans"/>
              </a:rPr>
              <a:t>Qihe</a:t>
            </a:r>
            <a:r>
              <a:rPr lang="en-IN" b="0" i="1" u="none" strike="noStrike" dirty="0">
                <a:solidFill>
                  <a:schemeClr val="tx1"/>
                </a:solidFill>
                <a:effectLst/>
                <a:latin typeface="NexusSans"/>
              </a:rPr>
              <a:t> Liu, </a:t>
            </a:r>
            <a:r>
              <a:rPr lang="en-IN" i="1" baseline="30000" dirty="0">
                <a:solidFill>
                  <a:schemeClr val="tx1"/>
                </a:solidFill>
                <a:latin typeface="NexusSans"/>
              </a:rPr>
              <a:t> </a:t>
            </a:r>
            <a:r>
              <a:rPr lang="en-IN" b="0" i="1" u="none" strike="noStrike" dirty="0">
                <a:solidFill>
                  <a:schemeClr val="tx1"/>
                </a:solidFill>
                <a:effectLst/>
                <a:latin typeface="NexusSans"/>
              </a:rPr>
              <a:t>Mao Ye, </a:t>
            </a:r>
            <a:r>
              <a:rPr lang="en-IN" i="1" baseline="30000" dirty="0">
                <a:solidFill>
                  <a:schemeClr val="tx1"/>
                </a:solidFill>
                <a:latin typeface="NexusSans"/>
              </a:rPr>
              <a:t> </a:t>
            </a:r>
            <a:r>
              <a:rPr lang="en-IN" b="0" i="1" u="none" strike="noStrike" dirty="0">
                <a:solidFill>
                  <a:schemeClr val="tx1"/>
                </a:solidFill>
                <a:effectLst/>
                <a:latin typeface="NexusSans"/>
              </a:rPr>
              <a:t>Ce Zhu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NexusSans"/>
              </a:rPr>
              <a:t>Engineering Applications of Artificial Intelligence</a:t>
            </a:r>
          </a:p>
          <a:p>
            <a:pPr marL="0" indent="0">
              <a:buNone/>
            </a:pPr>
            <a:r>
              <a:rPr lang="en-IN" b="0" u="none" strike="noStrike" dirty="0">
                <a:solidFill>
                  <a:schemeClr val="tx1"/>
                </a:solidFill>
                <a:effectLst/>
                <a:latin typeface="NexusSans"/>
              </a:rPr>
              <a:t>Vol 43 (2015), 81 – 88.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219B2-0D53-4761-8318-28E2BA7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9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C7CF-6D10-4185-9BAD-EB222CD0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39849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92B81-F0A9-487F-99AC-2C26F32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1F24A-9E37-4341-953D-3FF1144F3A19}"/>
              </a:ext>
            </a:extLst>
          </p:cNvPr>
          <p:cNvSpPr txBox="1"/>
          <p:nvPr/>
        </p:nvSpPr>
        <p:spPr>
          <a:xfrm>
            <a:off x="754602" y="1589103"/>
            <a:ext cx="5566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PETS(Performance Evaluation of Tracking and Surveillance) 2009, S1 : Person count and density estimation was used. It contains video sequences of people crossing the street.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Video sequences were broken in frames with total frames being 640. Half was used for training and the other half for testing.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Class labels were manually generated according to the following criteria.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0 – 8 : Very 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9 – 16: 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17 – 24 : Medium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25 – 32 : High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≥ 33 : Very High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F574BC-EE0D-4656-8C85-ADF1756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01" y="1589103"/>
            <a:ext cx="2440819" cy="2244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1C93B1-961F-44BB-B1B5-A4D71D2F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376" y="1515834"/>
            <a:ext cx="2497022" cy="23908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09FD85-57C6-4139-8EF4-EE59B230E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63" y="3888951"/>
            <a:ext cx="2587750" cy="2490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A166D1-29AE-4200-A3BE-861A2B830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497" y="3937104"/>
            <a:ext cx="2497021" cy="24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F42B-B136-487E-9244-C64C64C6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10870"/>
          </a:xfrm>
        </p:spPr>
        <p:txBody>
          <a:bodyPr/>
          <a:lstStyle/>
          <a:p>
            <a:r>
              <a:rPr lang="en-IN" dirty="0"/>
              <a:t>Structure of multistage </a:t>
            </a:r>
            <a:r>
              <a:rPr lang="en-IN" dirty="0" err="1"/>
              <a:t>cnn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B47B1-570D-4604-9B28-E6B7D0F0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6" y="1600944"/>
            <a:ext cx="8824725" cy="41532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5187D-1548-494B-B3E8-16718164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0A6B-1E4B-4105-BDE4-8085BAC2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984"/>
          </a:xfrm>
        </p:spPr>
        <p:txBody>
          <a:bodyPr/>
          <a:lstStyle/>
          <a:p>
            <a:r>
              <a:rPr lang="en-IN" dirty="0"/>
              <a:t>Optimizing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BC51-D488-4851-8D6A-F348EE6A5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84" y="1376040"/>
            <a:ext cx="11029615" cy="24236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Multistage CNN increases the features – remove redundant connections!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Once the similarity between two maps is confirmed to satisfy the condition, one of them is randomly chosen to be deleted together with the connections.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weights of the connections from the deleted map are added up to the kept ones before being removed.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Similarity matrix M is derived by,</a:t>
            </a:r>
          </a:p>
          <a:p>
            <a:pPr marL="0" indent="0">
              <a:buNone/>
            </a:pPr>
            <a:r>
              <a:rPr lang="en-IN" dirty="0"/>
              <a:t>				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5413-68E5-431A-A068-CF8BDAF5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885E9-4AF6-4364-A5B7-D3C4F4F4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35" y="3316419"/>
            <a:ext cx="1905165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00B86F-C00A-4894-A0DA-1815F180FCFB}"/>
              </a:ext>
            </a:extLst>
          </p:cNvPr>
          <p:cNvSpPr txBox="1"/>
          <p:nvPr/>
        </p:nvSpPr>
        <p:spPr>
          <a:xfrm>
            <a:off x="727968" y="4485442"/>
            <a:ext cx="105466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where N is the total number of samples, and M</a:t>
            </a:r>
            <a:r>
              <a:rPr lang="en-US" sz="1600" baseline="-25000" dirty="0"/>
              <a:t>k</a:t>
            </a:r>
            <a:r>
              <a:rPr lang="en-US" sz="1600" dirty="0"/>
              <a:t> is the similarity measure for one sample, which is given by cosine similarity between the map A</a:t>
            </a:r>
            <a:r>
              <a:rPr lang="en-US" sz="1600" baseline="-25000" dirty="0"/>
              <a:t>i</a:t>
            </a:r>
            <a:r>
              <a:rPr lang="en-US" sz="1600" dirty="0"/>
              <a:t> and </a:t>
            </a:r>
            <a:r>
              <a:rPr lang="en-US" sz="1600" dirty="0" err="1"/>
              <a:t>A</a:t>
            </a:r>
            <a:r>
              <a:rPr lang="en-US" sz="1600" baseline="-25000" dirty="0" err="1"/>
              <a:t>j</a:t>
            </a:r>
            <a:r>
              <a:rPr lang="en-US" sz="1600" dirty="0"/>
              <a:t> ,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22C86-8392-4791-BA4B-964488CF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256" y="5423361"/>
            <a:ext cx="3086367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9768-F6C8-4899-A3AA-E09B8456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IN" dirty="0"/>
              <a:t>Optimizing connections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4577B8E-191F-4CA4-AED1-071050DB1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427" y="1711292"/>
            <a:ext cx="8478174" cy="424420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750A-B728-49C9-82C3-CE3C0097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DDD3-9117-47D3-A900-BAFA666C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5005"/>
          </a:xfrm>
        </p:spPr>
        <p:txBody>
          <a:bodyPr/>
          <a:lstStyle/>
          <a:p>
            <a:r>
              <a:rPr lang="en-IN" dirty="0"/>
              <a:t>Cascade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E36C-6214-49DA-8817-C6221808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05945"/>
            <a:ext cx="11029615" cy="1104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Samples which have complicated background are hard to fit, making it hard for the network to converge.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idea is to divide the training set in two portions for the two classifiers, one corresponding to easy fit and other to hard fit.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B2459-1A85-42A4-9561-602822D0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4C7DF2-EEF3-4295-B373-17657A21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52" y="2413970"/>
            <a:ext cx="8238478" cy="38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10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{C9C0A10D-7FB5-4AA3-92FD-0EC00205CE04}tf33552983_win32</Template>
  <TotalTime>242</TotalTime>
  <Words>606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Corbel</vt:lpstr>
      <vt:lpstr>Franklin Gothic Book</vt:lpstr>
      <vt:lpstr>Franklin Gothic Demi</vt:lpstr>
      <vt:lpstr>NexusSans</vt:lpstr>
      <vt:lpstr>Wingdings</vt:lpstr>
      <vt:lpstr>Wingdings 2</vt:lpstr>
      <vt:lpstr>DividendVTI</vt:lpstr>
      <vt:lpstr>                             CROWD Density estimation</vt:lpstr>
      <vt:lpstr>Why crowd density estimation ?</vt:lpstr>
      <vt:lpstr>Possible approaches</vt:lpstr>
      <vt:lpstr>Reference paper</vt:lpstr>
      <vt:lpstr>DATASET</vt:lpstr>
      <vt:lpstr>Structure of multistage cnn</vt:lpstr>
      <vt:lpstr>Optimizing connections</vt:lpstr>
      <vt:lpstr>Optimizing connections</vt:lpstr>
      <vt:lpstr>Cascade classifier</vt:lpstr>
      <vt:lpstr>Prediction procedure</vt:lpstr>
      <vt:lpstr>Results 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CROWD Density estimation</dc:title>
  <dc:creator>C G H Tompkins</dc:creator>
  <cp:lastModifiedBy>C G H Tompkins</cp:lastModifiedBy>
  <cp:revision>26</cp:revision>
  <dcterms:created xsi:type="dcterms:W3CDTF">2021-03-18T05:07:14Z</dcterms:created>
  <dcterms:modified xsi:type="dcterms:W3CDTF">2021-04-12T05:16:53Z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