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handoutMasterIdLst>
    <p:handoutMasterId r:id="rId13"/>
  </p:handoutMasterIdLst>
  <p:sldIdLst>
    <p:sldId id="307" r:id="rId4"/>
    <p:sldId id="272" r:id="rId5"/>
    <p:sldId id="359" r:id="rId6"/>
    <p:sldId id="288" r:id="rId7"/>
    <p:sldId id="360" r:id="rId8"/>
    <p:sldId id="290" r:id="rId9"/>
    <p:sldId id="36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D70"/>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6196" autoAdjust="0"/>
  </p:normalViewPr>
  <p:slideViewPr>
    <p:cSldViewPr snapToGrid="0" showGuides="1">
      <p:cViewPr>
        <p:scale>
          <a:sx n="71" d="100"/>
          <a:sy n="71" d="100"/>
        </p:scale>
        <p:origin x="720" y="120"/>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10/3/2020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‹Nº›</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‹Nº›</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05196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5"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1086474" y="3050427"/>
            <a:ext cx="779644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smtClean="0">
                <a:solidFill>
                  <a:schemeClr val="bg1"/>
                </a:solidFill>
                <a:latin typeface="+mj-lt"/>
                <a:cs typeface="Arial" pitchFamily="34" charset="0"/>
              </a:rPr>
              <a:t>El </a:t>
            </a:r>
            <a:r>
              <a:rPr lang="en-US" altLang="ko-KR" sz="4800" b="1" dirty="0" smtClean="0">
                <a:solidFill>
                  <a:schemeClr val="accent2"/>
                </a:solidFill>
                <a:latin typeface="+mj-lt"/>
                <a:cs typeface="Arial" pitchFamily="34" charset="0"/>
              </a:rPr>
              <a:t>Control Interno</a:t>
            </a:r>
            <a:r>
              <a:rPr lang="en-US" altLang="ko-KR" sz="4800" b="1" dirty="0" smtClean="0">
                <a:solidFill>
                  <a:schemeClr val="bg1"/>
                </a:solidFill>
                <a:latin typeface="+mj-lt"/>
                <a:cs typeface="Arial" pitchFamily="34" charset="0"/>
              </a:rPr>
              <a:t> en las </a:t>
            </a:r>
            <a:r>
              <a:rPr lang="es-MX" altLang="ko-KR" sz="4800" b="1" noProof="1" smtClean="0">
                <a:solidFill>
                  <a:schemeClr val="bg1"/>
                </a:solidFill>
                <a:latin typeface="+mj-lt"/>
                <a:cs typeface="Arial" pitchFamily="34" charset="0"/>
              </a:rPr>
              <a:t>organizaciones</a:t>
            </a:r>
            <a:endParaRPr lang="es-MX" altLang="ko-KR" sz="4800" b="1" noProof="1">
              <a:solidFill>
                <a:schemeClr val="bg1"/>
              </a:solidFill>
              <a:latin typeface="+mj-lt"/>
              <a:cs typeface="Arial" pitchFamily="34" charset="0"/>
            </a:endParaRPr>
          </a:p>
        </p:txBody>
      </p:sp>
      <p:sp>
        <p:nvSpPr>
          <p:cNvPr id="2" name="Rectángulo 1"/>
          <p:cNvSpPr/>
          <p:nvPr/>
        </p:nvSpPr>
        <p:spPr>
          <a:xfrm>
            <a:off x="9170126" y="0"/>
            <a:ext cx="300881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Concepto</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Metodología</a:t>
            </a:r>
          </a:p>
          <a:p>
            <a:pPr>
              <a:buClr>
                <a:srgbClr val="DD6D78"/>
              </a:buClr>
            </a:pPr>
            <a:r>
              <a:rPr lang="es-MX" sz="2400" b="1" dirty="0" smtClean="0">
                <a:solidFill>
                  <a:schemeClr val="accent3">
                    <a:lumMod val="75000"/>
                  </a:schemeClr>
                </a:solidFill>
              </a:rPr>
              <a:t> </a:t>
            </a: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Implementación</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Caso práctico</a:t>
            </a:r>
            <a:endParaRPr lang="es-MX" sz="2400" b="1" dirty="0">
              <a:solidFill>
                <a:schemeClr val="accent3">
                  <a:lumMod val="75000"/>
                </a:schemeClr>
              </a:solidFill>
            </a:endParaRPr>
          </a:p>
          <a:p>
            <a:pPr marL="285750" indent="-285750">
              <a:buClr>
                <a:srgbClr val="DD6D78"/>
              </a:buClr>
              <a:buFont typeface="Wingdings" panose="05000000000000000000" pitchFamily="2" charset="2"/>
              <a:buChar char="ü"/>
            </a:pPr>
            <a:endParaRPr lang="es-MX" sz="2400" b="1" dirty="0">
              <a:solidFill>
                <a:schemeClr val="accent3">
                  <a:lumMod val="75000"/>
                </a:schemeClr>
              </a:solidFill>
            </a:endParaRPr>
          </a:p>
        </p:txBody>
      </p:sp>
    </p:spTree>
    <p:extLst>
      <p:ext uri="{BB962C8B-B14F-4D97-AF65-F5344CB8AC3E}">
        <p14:creationId xmlns:p14="http://schemas.microsoft.com/office/powerpoint/2010/main" val="1222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172501" y="342591"/>
            <a:ext cx="6025744"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sp>
        <p:nvSpPr>
          <p:cNvPr id="47" name="TextBox 34">
            <a:extLst>
              <a:ext uri="{FF2B5EF4-FFF2-40B4-BE49-F238E27FC236}">
                <a16:creationId xmlns:a16="http://schemas.microsoft.com/office/drawing/2014/main" id="{B9EB8463-7904-473B-9CC2-7FF2C146FD17}"/>
              </a:ext>
            </a:extLst>
          </p:cNvPr>
          <p:cNvSpPr txBox="1"/>
          <p:nvPr/>
        </p:nvSpPr>
        <p:spPr>
          <a:xfrm>
            <a:off x="803918" y="267948"/>
            <a:ext cx="5602233" cy="701731"/>
          </a:xfrm>
          <a:prstGeom prst="rect">
            <a:avLst/>
          </a:prstGeom>
          <a:noFill/>
        </p:spPr>
        <p:txBody>
          <a:bodyPr wrap="square" rtlCol="0">
            <a:spAutoFit/>
          </a:bodyPr>
          <a:lstStyle/>
          <a:p>
            <a:pPr>
              <a:lnSpc>
                <a:spcPct val="110000"/>
              </a:lnSpc>
            </a:pPr>
            <a:r>
              <a:rPr lang="en-US" altLang="ko-KR" sz="3600" b="1" dirty="0" smtClean="0">
                <a:solidFill>
                  <a:schemeClr val="tx1">
                    <a:lumMod val="75000"/>
                    <a:lumOff val="25000"/>
                  </a:schemeClr>
                </a:solidFill>
                <a:latin typeface="+mj-lt"/>
                <a:cs typeface="Arial" pitchFamily="34" charset="0"/>
              </a:rPr>
              <a:t>Control Interno</a:t>
            </a:r>
            <a:endParaRPr lang="en-US" altLang="ko-KR" sz="3600" b="1" dirty="0">
              <a:solidFill>
                <a:schemeClr val="tx1">
                  <a:lumMod val="75000"/>
                  <a:lumOff val="25000"/>
                </a:schemeClr>
              </a:solidFill>
              <a:latin typeface="+mj-lt"/>
              <a:cs typeface="Arial" pitchFamily="34" charset="0"/>
            </a:endParaRPr>
          </a:p>
        </p:txBody>
      </p:sp>
      <p:sp>
        <p:nvSpPr>
          <p:cNvPr id="48" name="Oval 90"/>
          <p:cNvSpPr/>
          <p:nvPr/>
        </p:nvSpPr>
        <p:spPr>
          <a:xfrm>
            <a:off x="952778" y="1250509"/>
            <a:ext cx="374365" cy="319301"/>
          </a:xfrm>
          <a:prstGeom prst="ellipse">
            <a:avLst/>
          </a:prstGeom>
          <a:solidFill>
            <a:srgbClr val="2A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9" name="Group 91"/>
          <p:cNvGrpSpPr/>
          <p:nvPr/>
        </p:nvGrpSpPr>
        <p:grpSpPr>
          <a:xfrm>
            <a:off x="1327143" y="1225982"/>
            <a:ext cx="9570656" cy="1368675"/>
            <a:chOff x="6171324" y="1802912"/>
            <a:chExt cx="3376305" cy="592958"/>
          </a:xfrm>
        </p:grpSpPr>
        <p:sp>
          <p:nvSpPr>
            <p:cNvPr id="5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Concepto</a:t>
              </a:r>
              <a:endParaRPr lang="es-MX" altLang="ko-KR" b="1" noProof="1">
                <a:solidFill>
                  <a:schemeClr val="accent1">
                    <a:lumMod val="50000"/>
                  </a:schemeClr>
                </a:solidFill>
                <a:cs typeface="Arial" pitchFamily="34" charset="0"/>
              </a:endParaRPr>
            </a:p>
          </p:txBody>
        </p:sp>
        <p:sp>
          <p:nvSpPr>
            <p:cNvPr id="51" name="TextBox 93"/>
            <p:cNvSpPr txBox="1"/>
            <p:nvPr/>
          </p:nvSpPr>
          <p:spPr>
            <a:xfrm>
              <a:off x="6171324" y="1995851"/>
              <a:ext cx="3376305" cy="400019"/>
            </a:xfrm>
            <a:prstGeom prst="rect">
              <a:avLst/>
            </a:prstGeom>
            <a:noFill/>
          </p:spPr>
          <p:txBody>
            <a:bodyPr wrap="square" rtlCol="0">
              <a:spAutoFit/>
            </a:bodyPr>
            <a:lstStyle/>
            <a:p>
              <a:pPr algn="just"/>
              <a:r>
                <a:rPr lang="es-MX" sz="1400" dirty="0"/>
                <a:t>“</a:t>
              </a:r>
              <a:r>
                <a:rPr lang="es-MX" sz="1400" dirty="0" smtClean="0"/>
                <a:t>Es </a:t>
              </a:r>
              <a:r>
                <a:rPr lang="es-MX" sz="1400" dirty="0"/>
                <a:t>el plan de organización y el conjunto de métodos y medidas adoptadas dentro de una entidad, para salvaguardar sus recursos y verificar la exactitud y veracidad de su información financiera y administrativa, fomentar la eficacia de las operaciones y alentar la adhesión a la política prescrita.” </a:t>
              </a:r>
              <a:r>
                <a:rPr lang="es-MX" sz="1200" b="1" dirty="0"/>
                <a:t>(Organización Internacional de Organismos Superiores de Control (INTOSAI) 1974.)</a:t>
              </a:r>
              <a:endParaRPr lang="ko-KR" altLang="en-US" sz="1200" b="1" dirty="0">
                <a:solidFill>
                  <a:schemeClr val="tx1">
                    <a:lumMod val="75000"/>
                    <a:lumOff val="25000"/>
                  </a:schemeClr>
                </a:solidFill>
                <a:cs typeface="Arial" pitchFamily="34" charset="0"/>
              </a:endParaRPr>
            </a:p>
          </p:txBody>
        </p:sp>
      </p:grpSp>
      <p:sp>
        <p:nvSpPr>
          <p:cNvPr id="52" name="Oval 109"/>
          <p:cNvSpPr/>
          <p:nvPr/>
        </p:nvSpPr>
        <p:spPr>
          <a:xfrm>
            <a:off x="935884" y="3110537"/>
            <a:ext cx="374365" cy="3193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6" name="Oval 125"/>
          <p:cNvSpPr/>
          <p:nvPr/>
        </p:nvSpPr>
        <p:spPr>
          <a:xfrm>
            <a:off x="952778" y="5217185"/>
            <a:ext cx="374365" cy="3193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5" name="Group 91"/>
          <p:cNvGrpSpPr/>
          <p:nvPr/>
        </p:nvGrpSpPr>
        <p:grpSpPr>
          <a:xfrm>
            <a:off x="1327143" y="3029957"/>
            <a:ext cx="9570656" cy="1807479"/>
            <a:chOff x="6171324" y="1802912"/>
            <a:chExt cx="3376305" cy="783065"/>
          </a:xfrm>
        </p:grpSpPr>
        <p:sp>
          <p:nvSpPr>
            <p:cNvPr id="66"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¿Qué se puede lograr a través del Control Interno?</a:t>
              </a:r>
              <a:endParaRPr lang="es-MX" altLang="ko-KR" b="1" noProof="1">
                <a:solidFill>
                  <a:schemeClr val="accent1">
                    <a:lumMod val="50000"/>
                  </a:schemeClr>
                </a:solidFill>
                <a:cs typeface="Arial" pitchFamily="34" charset="0"/>
              </a:endParaRPr>
            </a:p>
          </p:txBody>
        </p:sp>
        <p:sp>
          <p:nvSpPr>
            <p:cNvPr id="67" name="TextBox 93"/>
            <p:cNvSpPr txBox="1"/>
            <p:nvPr/>
          </p:nvSpPr>
          <p:spPr>
            <a:xfrm>
              <a:off x="6171324" y="1985947"/>
              <a:ext cx="3376305" cy="600030"/>
            </a:xfrm>
            <a:prstGeom prst="rect">
              <a:avLst/>
            </a:prstGeom>
            <a:noFill/>
          </p:spPr>
          <p:txBody>
            <a:bodyPr wrap="square" rtlCol="0">
              <a:spAutoFit/>
            </a:bodyPr>
            <a:lstStyle/>
            <a:p>
              <a:pPr marL="171450" indent="-171450" algn="just">
                <a:buClr>
                  <a:schemeClr val="accent6"/>
                </a:buClr>
                <a:buFont typeface="Wingdings" panose="05000000000000000000" pitchFamily="2" charset="2"/>
                <a:buChar char="ü"/>
              </a:pPr>
              <a:r>
                <a:rPr lang="es-MX" altLang="ko-KR" sz="1400" dirty="0" smtClean="0"/>
                <a:t>Alcance </a:t>
              </a:r>
              <a:r>
                <a:rPr lang="es-MX" altLang="ko-KR" sz="1400" dirty="0"/>
                <a:t>de sus objetivos y metas de forma eficiente</a:t>
              </a:r>
            </a:p>
            <a:p>
              <a:pPr marL="171450" indent="-171450" algn="just">
                <a:buClr>
                  <a:schemeClr val="accent6"/>
                </a:buClr>
                <a:buFont typeface="Wingdings" panose="05000000000000000000" pitchFamily="2" charset="2"/>
                <a:buChar char="ü"/>
              </a:pPr>
              <a:r>
                <a:rPr lang="es-MX" altLang="ko-KR" sz="1400" dirty="0"/>
                <a:t>Protección de sus recursos </a:t>
              </a:r>
            </a:p>
            <a:p>
              <a:pPr marL="171450" indent="-171450" algn="just">
                <a:buClr>
                  <a:schemeClr val="accent6"/>
                </a:buClr>
                <a:buFont typeface="Wingdings" panose="05000000000000000000" pitchFamily="2" charset="2"/>
                <a:buChar char="ü"/>
              </a:pPr>
              <a:r>
                <a:rPr lang="es-MX" altLang="ko-KR" sz="1400" dirty="0"/>
                <a:t>Efectiva rendición de cuentas </a:t>
              </a:r>
            </a:p>
            <a:p>
              <a:pPr marL="171450" indent="-171450" algn="just">
                <a:buClr>
                  <a:schemeClr val="accent6"/>
                </a:buClr>
                <a:buFont typeface="Wingdings" panose="05000000000000000000" pitchFamily="2" charset="2"/>
                <a:buChar char="ü"/>
              </a:pPr>
              <a:r>
                <a:rPr lang="es-MX" altLang="ko-KR" sz="1400" dirty="0"/>
                <a:t>Transferencia en los procesos</a:t>
              </a:r>
            </a:p>
            <a:p>
              <a:pPr marL="171450" indent="-171450" algn="just">
                <a:buClr>
                  <a:schemeClr val="accent6"/>
                </a:buClr>
                <a:buFont typeface="Wingdings" panose="05000000000000000000" pitchFamily="2" charset="2"/>
                <a:buChar char="ü"/>
              </a:pPr>
              <a:r>
                <a:rPr lang="es-MX" altLang="ko-KR" sz="1400" dirty="0"/>
                <a:t>Cumplimiento de la normatividad</a:t>
              </a:r>
            </a:p>
            <a:p>
              <a:pPr marL="171450" indent="-171450" algn="just">
                <a:buClr>
                  <a:schemeClr val="accent6"/>
                </a:buClr>
                <a:buFont typeface="Wingdings" panose="05000000000000000000" pitchFamily="2" charset="2"/>
                <a:buChar char="ü"/>
              </a:pPr>
              <a:r>
                <a:rPr lang="es-MX" altLang="ko-KR" sz="1400" dirty="0"/>
                <a:t>Gestión de información oportuna y confiable</a:t>
              </a:r>
              <a:r>
                <a:rPr lang="es-MX"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69" name="Group 91"/>
          <p:cNvGrpSpPr/>
          <p:nvPr/>
        </p:nvGrpSpPr>
        <p:grpSpPr>
          <a:xfrm>
            <a:off x="1514326" y="5217185"/>
            <a:ext cx="9570656" cy="1161148"/>
            <a:chOff x="6171324" y="1802912"/>
            <a:chExt cx="3376305" cy="503051"/>
          </a:xfrm>
        </p:grpSpPr>
        <p:sp>
          <p:nvSpPr>
            <p:cNvPr id="7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Limitaciones</a:t>
              </a:r>
              <a:endParaRPr lang="es-MX" altLang="ko-KR" b="1" noProof="1">
                <a:solidFill>
                  <a:schemeClr val="accent1">
                    <a:lumMod val="50000"/>
                  </a:schemeClr>
                </a:solidFill>
                <a:cs typeface="Arial" pitchFamily="34" charset="0"/>
              </a:endParaRPr>
            </a:p>
          </p:txBody>
        </p:sp>
        <p:sp>
          <p:nvSpPr>
            <p:cNvPr id="71" name="TextBox 93"/>
            <p:cNvSpPr txBox="1"/>
            <p:nvPr/>
          </p:nvSpPr>
          <p:spPr>
            <a:xfrm>
              <a:off x="6171324" y="1985947"/>
              <a:ext cx="3376305" cy="320016"/>
            </a:xfrm>
            <a:prstGeom prst="rect">
              <a:avLst/>
            </a:prstGeom>
            <a:noFill/>
          </p:spPr>
          <p:txBody>
            <a:bodyPr wrap="square" rtlCol="0">
              <a:spAutoFit/>
            </a:bodyPr>
            <a:lstStyle/>
            <a:p>
              <a:pPr algn="just"/>
              <a:r>
                <a:rPr lang="es-ES" sz="1400" dirty="0"/>
                <a:t>La eficacia de los controles se verá limitada por el riesgo de errores humanos en la toma de decisiones, ya que se toman basadas en el juicio humano, con base en la información disponible y bajo la presión diaria de la actividad laboral; es decir, incluso en un sistema de control interno efectivo puede haber fallos no deseados o por </a:t>
              </a:r>
              <a:r>
                <a:rPr lang="es-ES" sz="1400" dirty="0" smtClean="0"/>
                <a:t>elusión.</a:t>
              </a:r>
              <a:endParaRPr lang="ko-KR" altLang="en-US" sz="1400" dirty="0"/>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795219" y="385482"/>
            <a:ext cx="6025744" cy="707886"/>
          </a:xfrm>
          <a:prstGeom prst="rect">
            <a:avLst/>
          </a:prstGeom>
          <a:noFill/>
        </p:spPr>
        <p:txBody>
          <a:bodyPr wrap="square" rtlCol="0" anchor="ctr">
            <a:spAutoFit/>
          </a:bodyPr>
          <a:lstStyle/>
          <a:p>
            <a:r>
              <a:rPr lang="en-US" altLang="ko-KR" sz="4000" b="1" dirty="0" smtClean="0">
                <a:solidFill>
                  <a:schemeClr val="accent6"/>
                </a:solidFill>
                <a:cs typeface="Arial" pitchFamily="34" charset="0"/>
              </a:rPr>
              <a:t>Control Interno</a:t>
            </a:r>
            <a:endParaRPr lang="ko-KR" altLang="en-US" sz="4000" b="1" dirty="0">
              <a:solidFill>
                <a:schemeClr val="accent6"/>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pic>
        <p:nvPicPr>
          <p:cNvPr id="36" name="Imagen 35">
            <a:extLst>
              <a:ext uri="{FF2B5EF4-FFF2-40B4-BE49-F238E27FC236}">
                <a16:creationId xmlns:a16="http://schemas.microsoft.com/office/drawing/2014/main" id="{97BCA202-3299-46B0-B05E-B620287CE8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39532" y="3084936"/>
            <a:ext cx="1792950" cy="2955133"/>
          </a:xfrm>
          <a:prstGeom prst="rect">
            <a:avLst/>
          </a:prstGeom>
        </p:spPr>
      </p:pic>
      <p:pic>
        <p:nvPicPr>
          <p:cNvPr id="37" name="Imagen 36">
            <a:extLst>
              <a:ext uri="{FF2B5EF4-FFF2-40B4-BE49-F238E27FC236}">
                <a16:creationId xmlns:a16="http://schemas.microsoft.com/office/drawing/2014/main" id="{C716D8E6-613D-4597-9A1C-17B32AE44C1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39764" y="3076933"/>
            <a:ext cx="1896624" cy="2964785"/>
          </a:xfrm>
          <a:prstGeom prst="rect">
            <a:avLst/>
          </a:prstGeom>
        </p:spPr>
      </p:pic>
      <p:pic>
        <p:nvPicPr>
          <p:cNvPr id="38" name="Imagen 37">
            <a:extLst>
              <a:ext uri="{FF2B5EF4-FFF2-40B4-BE49-F238E27FC236}">
                <a16:creationId xmlns:a16="http://schemas.microsoft.com/office/drawing/2014/main" id="{A0C015C6-ABD3-4F01-95EE-51FD432CBFE4}"/>
              </a:ext>
            </a:extLst>
          </p:cNvPr>
          <p:cNvPicPr>
            <a:picLocks noChangeAspect="1"/>
          </p:cNvPicPr>
          <p:nvPr/>
        </p:nvPicPr>
        <p:blipFill>
          <a:blip r:embed="rId4"/>
          <a:stretch>
            <a:fillRect/>
          </a:stretch>
        </p:blipFill>
        <p:spPr>
          <a:xfrm>
            <a:off x="5295998" y="3007551"/>
            <a:ext cx="1786184" cy="3022241"/>
          </a:xfrm>
          <a:prstGeom prst="rect">
            <a:avLst/>
          </a:prstGeom>
        </p:spPr>
      </p:pic>
      <p:pic>
        <p:nvPicPr>
          <p:cNvPr id="39" name="Imagen 38">
            <a:extLst>
              <a:ext uri="{FF2B5EF4-FFF2-40B4-BE49-F238E27FC236}">
                <a16:creationId xmlns:a16="http://schemas.microsoft.com/office/drawing/2014/main" id="{900CF05B-9506-46EA-9629-5BD63C17DA8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57486" y="3026297"/>
            <a:ext cx="1786184" cy="2978507"/>
          </a:xfrm>
          <a:prstGeom prst="rect">
            <a:avLst/>
          </a:prstGeom>
        </p:spPr>
      </p:pic>
      <p:pic>
        <p:nvPicPr>
          <p:cNvPr id="40" name="Imagen 39">
            <a:extLst>
              <a:ext uri="{FF2B5EF4-FFF2-40B4-BE49-F238E27FC236}">
                <a16:creationId xmlns:a16="http://schemas.microsoft.com/office/drawing/2014/main" id="{E4CEE0EB-D965-4CF1-AF78-BB9A4CB5F90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58736" y="2964842"/>
            <a:ext cx="1863418" cy="3019621"/>
          </a:xfrm>
          <a:prstGeom prst="rect">
            <a:avLst/>
          </a:prstGeom>
        </p:spPr>
      </p:pic>
      <p:sp>
        <p:nvSpPr>
          <p:cNvPr id="41" name="Título 5"/>
          <p:cNvSpPr txBox="1">
            <a:spLocks/>
          </p:cNvSpPr>
          <p:nvPr/>
        </p:nvSpPr>
        <p:spPr>
          <a:xfrm>
            <a:off x="1162456" y="402812"/>
            <a:ext cx="5961501" cy="7296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smtClean="0">
                <a:solidFill>
                  <a:schemeClr val="accent3"/>
                </a:solidFill>
              </a:rPr>
              <a:t>Metodología</a:t>
            </a:r>
            <a:endParaRPr lang="es-MX" dirty="0">
              <a:solidFill>
                <a:schemeClr val="accent3"/>
              </a:solidFill>
            </a:endParaRPr>
          </a:p>
        </p:txBody>
      </p:sp>
      <p:sp>
        <p:nvSpPr>
          <p:cNvPr id="42" name="CuadroTexto 41"/>
          <p:cNvSpPr txBox="1"/>
          <p:nvPr/>
        </p:nvSpPr>
        <p:spPr>
          <a:xfrm>
            <a:off x="4941432" y="1329612"/>
            <a:ext cx="3212202" cy="1107996"/>
          </a:xfrm>
          <a:prstGeom prst="rect">
            <a:avLst/>
          </a:prstGeom>
          <a:noFill/>
        </p:spPr>
        <p:txBody>
          <a:bodyPr wrap="square" rtlCol="0">
            <a:spAutoFit/>
          </a:bodyPr>
          <a:lstStyle/>
          <a:p>
            <a:r>
              <a:rPr lang="es-MX" sz="6600" b="1" dirty="0">
                <a:solidFill>
                  <a:schemeClr val="tx2"/>
                </a:solidFill>
                <a:latin typeface="Aharoni" panose="02010803020104030203" pitchFamily="2" charset="-79"/>
                <a:cs typeface="Aharoni" panose="02010803020104030203" pitchFamily="2" charset="-79"/>
              </a:rPr>
              <a:t>COSO</a:t>
            </a:r>
          </a:p>
        </p:txBody>
      </p:sp>
      <p:sp>
        <p:nvSpPr>
          <p:cNvPr id="43" name="CuadroTexto 42"/>
          <p:cNvSpPr txBox="1"/>
          <p:nvPr/>
        </p:nvSpPr>
        <p:spPr>
          <a:xfrm>
            <a:off x="2041745" y="4071453"/>
            <a:ext cx="1400729" cy="523220"/>
          </a:xfrm>
          <a:prstGeom prst="rect">
            <a:avLst/>
          </a:prstGeom>
          <a:noFill/>
        </p:spPr>
        <p:txBody>
          <a:bodyPr wrap="square" rtlCol="0">
            <a:spAutoFit/>
          </a:bodyPr>
          <a:lstStyle/>
          <a:p>
            <a:pPr algn="ctr"/>
            <a:r>
              <a:rPr lang="es-MX" sz="1400" b="1" dirty="0">
                <a:solidFill>
                  <a:schemeClr val="bg2"/>
                </a:solidFill>
              </a:rPr>
              <a:t>AMBIENTE DE CONTROL</a:t>
            </a:r>
          </a:p>
        </p:txBody>
      </p:sp>
      <p:sp>
        <p:nvSpPr>
          <p:cNvPr id="44" name="CuadroTexto 43"/>
          <p:cNvSpPr txBox="1"/>
          <p:nvPr/>
        </p:nvSpPr>
        <p:spPr>
          <a:xfrm>
            <a:off x="3617469" y="4173567"/>
            <a:ext cx="1705464" cy="461665"/>
          </a:xfrm>
          <a:prstGeom prst="rect">
            <a:avLst/>
          </a:prstGeom>
          <a:noFill/>
        </p:spPr>
        <p:txBody>
          <a:bodyPr wrap="square" rtlCol="0">
            <a:spAutoFit/>
          </a:bodyPr>
          <a:lstStyle/>
          <a:p>
            <a:pPr algn="ctr"/>
            <a:r>
              <a:rPr lang="es-MX" sz="1200" b="1" dirty="0">
                <a:solidFill>
                  <a:schemeClr val="bg2"/>
                </a:solidFill>
              </a:rPr>
              <a:t>IDENTIFICACIÓN DE </a:t>
            </a:r>
          </a:p>
          <a:p>
            <a:pPr algn="ctr"/>
            <a:r>
              <a:rPr lang="es-MX" sz="1200" b="1" dirty="0">
                <a:solidFill>
                  <a:schemeClr val="bg2"/>
                </a:solidFill>
              </a:rPr>
              <a:t>RIESGOS</a:t>
            </a:r>
          </a:p>
        </p:txBody>
      </p:sp>
      <p:sp>
        <p:nvSpPr>
          <p:cNvPr id="45" name="CuadroTexto 44"/>
          <p:cNvSpPr txBox="1"/>
          <p:nvPr/>
        </p:nvSpPr>
        <p:spPr>
          <a:xfrm>
            <a:off x="5385445" y="4164678"/>
            <a:ext cx="1654319" cy="738664"/>
          </a:xfrm>
          <a:prstGeom prst="rect">
            <a:avLst/>
          </a:prstGeom>
          <a:noFill/>
        </p:spPr>
        <p:txBody>
          <a:bodyPr wrap="square" rtlCol="0">
            <a:spAutoFit/>
          </a:bodyPr>
          <a:lstStyle/>
          <a:p>
            <a:pPr algn="ctr"/>
            <a:r>
              <a:rPr lang="es-MX" sz="1400" b="1" dirty="0">
                <a:solidFill>
                  <a:schemeClr val="bg2"/>
                </a:solidFill>
              </a:rPr>
              <a:t>ACTIVIDADES </a:t>
            </a:r>
          </a:p>
          <a:p>
            <a:pPr algn="ctr"/>
            <a:r>
              <a:rPr lang="es-MX" sz="1400" b="1" dirty="0">
                <a:solidFill>
                  <a:schemeClr val="bg2"/>
                </a:solidFill>
              </a:rPr>
              <a:t>DE </a:t>
            </a:r>
          </a:p>
          <a:p>
            <a:pPr algn="ctr"/>
            <a:r>
              <a:rPr lang="es-MX" sz="1400" b="1" dirty="0">
                <a:solidFill>
                  <a:schemeClr val="bg2"/>
                </a:solidFill>
              </a:rPr>
              <a:t>CONTROL</a:t>
            </a:r>
          </a:p>
        </p:txBody>
      </p:sp>
      <p:sp>
        <p:nvSpPr>
          <p:cNvPr id="46" name="CuadroTexto 45"/>
          <p:cNvSpPr txBox="1"/>
          <p:nvPr/>
        </p:nvSpPr>
        <p:spPr>
          <a:xfrm>
            <a:off x="7123957" y="4173787"/>
            <a:ext cx="1652995" cy="646331"/>
          </a:xfrm>
          <a:prstGeom prst="rect">
            <a:avLst/>
          </a:prstGeom>
          <a:noFill/>
        </p:spPr>
        <p:txBody>
          <a:bodyPr wrap="square" rtlCol="0">
            <a:spAutoFit/>
          </a:bodyPr>
          <a:lstStyle/>
          <a:p>
            <a:pPr algn="ctr"/>
            <a:r>
              <a:rPr lang="es-MX" sz="1200" b="1" dirty="0">
                <a:solidFill>
                  <a:schemeClr val="bg2"/>
                </a:solidFill>
              </a:rPr>
              <a:t>INFORMACIÓN</a:t>
            </a:r>
          </a:p>
          <a:p>
            <a:pPr algn="ctr"/>
            <a:r>
              <a:rPr lang="es-MX" sz="1200" b="1" dirty="0">
                <a:solidFill>
                  <a:schemeClr val="bg2"/>
                </a:solidFill>
              </a:rPr>
              <a:t> Y </a:t>
            </a:r>
          </a:p>
          <a:p>
            <a:pPr algn="ctr"/>
            <a:r>
              <a:rPr lang="es-MX" sz="1200" b="1" dirty="0">
                <a:solidFill>
                  <a:schemeClr val="bg2"/>
                </a:solidFill>
              </a:rPr>
              <a:t>COMUNICACIÓN</a:t>
            </a:r>
          </a:p>
        </p:txBody>
      </p:sp>
      <p:sp>
        <p:nvSpPr>
          <p:cNvPr id="53" name="CuadroTexto 52"/>
          <p:cNvSpPr txBox="1"/>
          <p:nvPr/>
        </p:nvSpPr>
        <p:spPr>
          <a:xfrm>
            <a:off x="8962524" y="4320763"/>
            <a:ext cx="1614196" cy="307777"/>
          </a:xfrm>
          <a:prstGeom prst="rect">
            <a:avLst/>
          </a:prstGeom>
          <a:noFill/>
        </p:spPr>
        <p:txBody>
          <a:bodyPr wrap="square" rtlCol="0">
            <a:spAutoFit/>
          </a:bodyPr>
          <a:lstStyle/>
          <a:p>
            <a:pPr algn="ctr"/>
            <a:r>
              <a:rPr lang="es-MX" sz="1400" b="1" dirty="0">
                <a:solidFill>
                  <a:schemeClr val="bg2"/>
                </a:solidFill>
              </a:rPr>
              <a:t>MONITOREO</a:t>
            </a:r>
          </a:p>
        </p:txBody>
      </p:sp>
      <p:pic>
        <p:nvPicPr>
          <p:cNvPr id="55" name="Imagen 54">
            <a:extLst>
              <a:ext uri="{FF2B5EF4-FFF2-40B4-BE49-F238E27FC236}">
                <a16:creationId xmlns:a16="http://schemas.microsoft.com/office/drawing/2014/main" id="{E82054AD-EEAB-4591-9DDB-545E2FFE48E7}"/>
              </a:ext>
            </a:extLst>
          </p:cNvPr>
          <p:cNvPicPr>
            <a:picLocks noChangeAspect="1"/>
          </p:cNvPicPr>
          <p:nvPr/>
        </p:nvPicPr>
        <p:blipFill>
          <a:blip r:embed="rId7"/>
          <a:stretch>
            <a:fillRect/>
          </a:stretch>
        </p:blipFill>
        <p:spPr>
          <a:xfrm>
            <a:off x="5128878" y="2219110"/>
            <a:ext cx="2382266" cy="629563"/>
          </a:xfrm>
          <a:prstGeom prst="rect">
            <a:avLst/>
          </a:prstGeom>
        </p:spPr>
      </p:pic>
    </p:spTree>
    <p:extLst>
      <p:ext uri="{BB962C8B-B14F-4D97-AF65-F5344CB8AC3E}">
        <p14:creationId xmlns:p14="http://schemas.microsoft.com/office/powerpoint/2010/main" val="16332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8EE9BC8-58F3-41AA-93A4-D4FD260BF0BF}"/>
              </a:ext>
            </a:extLst>
          </p:cNvPr>
          <p:cNvSpPr/>
          <p:nvPr/>
        </p:nvSpPr>
        <p:spPr>
          <a:xfrm>
            <a:off x="0" y="568375"/>
            <a:ext cx="1123406" cy="925606"/>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1" y="2224997"/>
            <a:ext cx="1123405" cy="92560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686004"/>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F9C5D9-1591-472D-8891-B836C5307595}"/>
              </a:ext>
            </a:extLst>
          </p:cNvPr>
          <p:cNvSpPr txBox="1"/>
          <p:nvPr/>
        </p:nvSpPr>
        <p:spPr>
          <a:xfrm>
            <a:off x="1358677" y="1014345"/>
            <a:ext cx="10397894" cy="553998"/>
          </a:xfrm>
          <a:prstGeom prst="rect">
            <a:avLst/>
          </a:prstGeom>
          <a:noFill/>
        </p:spPr>
        <p:txBody>
          <a:bodyPr wrap="square" rtlCol="0">
            <a:spAutoFit/>
          </a:bodyPr>
          <a:lstStyle/>
          <a:p>
            <a:r>
              <a:rPr lang="es-MX" sz="1400" dirty="0" smtClean="0"/>
              <a:t>Se refiere </a:t>
            </a:r>
            <a:r>
              <a:rPr lang="es-MX" sz="1400" dirty="0"/>
              <a:t>al entorno en el que las personas </a:t>
            </a:r>
            <a:r>
              <a:rPr lang="es-MX" sz="1400" dirty="0" smtClean="0"/>
              <a:t>desarrollan </a:t>
            </a:r>
            <a:r>
              <a:rPr lang="es-MX" sz="1400" dirty="0"/>
              <a:t>sus diferentes </a:t>
            </a:r>
            <a:r>
              <a:rPr lang="es-MX" sz="1600" dirty="0"/>
              <a:t>actividades</a:t>
            </a:r>
            <a:r>
              <a:rPr lang="es-MX" sz="1400" dirty="0"/>
              <a:t> dentro del marco de control, éste marca la pauta para el buen funcionamiento e influye en la concientización de las personas respecto al grado de control de la organización. </a:t>
            </a:r>
            <a:endParaRPr lang="ko-KR" altLang="en-US" sz="1200" dirty="0">
              <a:cs typeface="Arial" pitchFamily="34" charset="0"/>
            </a:endParaRPr>
          </a:p>
        </p:txBody>
      </p:sp>
      <p:sp>
        <p:nvSpPr>
          <p:cNvPr id="17" name="TextBox 16">
            <a:extLst>
              <a:ext uri="{FF2B5EF4-FFF2-40B4-BE49-F238E27FC236}">
                <a16:creationId xmlns:a16="http://schemas.microsoft.com/office/drawing/2014/main" id="{3B0A0ED3-EDD6-4392-B6E1-1F4CF2B1AC47}"/>
              </a:ext>
            </a:extLst>
          </p:cNvPr>
          <p:cNvSpPr txBox="1"/>
          <p:nvPr/>
        </p:nvSpPr>
        <p:spPr>
          <a:xfrm>
            <a:off x="997497" y="397161"/>
            <a:ext cx="4198426" cy="461665"/>
          </a:xfrm>
          <a:prstGeom prst="rect">
            <a:avLst/>
          </a:prstGeom>
          <a:noFill/>
        </p:spPr>
        <p:txBody>
          <a:bodyPr wrap="square" rtlCol="0" anchor="ctr">
            <a:spAutoFit/>
          </a:bodyPr>
          <a:lstStyle/>
          <a:p>
            <a:pPr algn="dist"/>
            <a:r>
              <a:rPr lang="es-MX" altLang="ko-KR" sz="2400" b="1" dirty="0" smtClean="0">
                <a:solidFill>
                  <a:srgbClr val="D6A300"/>
                </a:solidFill>
                <a:cs typeface="Arial" pitchFamily="34" charset="0"/>
              </a:rPr>
              <a:t>Ambiente de Control</a:t>
            </a:r>
            <a:endParaRPr lang="es-MX" altLang="ko-KR" sz="2400" b="1" dirty="0">
              <a:solidFill>
                <a:srgbClr val="D6A300"/>
              </a:solidFill>
              <a:cs typeface="Arial" pitchFamily="34" charset="0"/>
            </a:endParaRPr>
          </a:p>
        </p:txBody>
      </p:sp>
      <p:sp>
        <p:nvSpPr>
          <p:cNvPr id="45" name="TextBox 16">
            <a:extLst>
              <a:ext uri="{FF2B5EF4-FFF2-40B4-BE49-F238E27FC236}">
                <a16:creationId xmlns:a16="http://schemas.microsoft.com/office/drawing/2014/main" id="{3B0A0ED3-EDD6-4392-B6E1-1F4CF2B1AC47}"/>
              </a:ext>
            </a:extLst>
          </p:cNvPr>
          <p:cNvSpPr txBox="1"/>
          <p:nvPr/>
        </p:nvSpPr>
        <p:spPr>
          <a:xfrm>
            <a:off x="997497" y="2037748"/>
            <a:ext cx="5168172" cy="461665"/>
          </a:xfrm>
          <a:prstGeom prst="rect">
            <a:avLst/>
          </a:prstGeom>
          <a:noFill/>
        </p:spPr>
        <p:txBody>
          <a:bodyPr wrap="square" rtlCol="0" anchor="ctr">
            <a:spAutoFit/>
          </a:bodyPr>
          <a:lstStyle/>
          <a:p>
            <a:pPr algn="dist"/>
            <a:r>
              <a:rPr lang="es-MX" altLang="ko-KR" sz="2400" b="1" dirty="0" smtClean="0">
                <a:solidFill>
                  <a:srgbClr val="0070C0"/>
                </a:solidFill>
                <a:cs typeface="Arial" pitchFamily="34" charset="0"/>
              </a:rPr>
              <a:t>Identificación de Riesgos </a:t>
            </a:r>
            <a:endParaRPr lang="es-MX" altLang="ko-KR" sz="2400" b="1" dirty="0">
              <a:solidFill>
                <a:srgbClr val="0070C0"/>
              </a:solidFill>
              <a:cs typeface="Arial" pitchFamily="34" charset="0"/>
            </a:endParaRPr>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4392414"/>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48" name="TextBox 12">
            <a:extLst>
              <a:ext uri="{FF2B5EF4-FFF2-40B4-BE49-F238E27FC236}">
                <a16:creationId xmlns:a16="http://schemas.microsoft.com/office/drawing/2014/main" id="{57F9C5D9-1591-472D-8891-B836C5307595}"/>
              </a:ext>
            </a:extLst>
          </p:cNvPr>
          <p:cNvSpPr txBox="1"/>
          <p:nvPr/>
        </p:nvSpPr>
        <p:spPr>
          <a:xfrm>
            <a:off x="1358677" y="2458946"/>
            <a:ext cx="10397894" cy="307777"/>
          </a:xfrm>
          <a:prstGeom prst="rect">
            <a:avLst/>
          </a:prstGeom>
          <a:noFill/>
        </p:spPr>
        <p:txBody>
          <a:bodyPr wrap="square" rtlCol="0">
            <a:spAutoFit/>
          </a:bodyPr>
          <a:lstStyle/>
          <a:p>
            <a:r>
              <a:rPr lang="es-MX" sz="1400" dirty="0"/>
              <a:t>Probabilidad de que ocurra un evento y afecte de manera negativa a la entidad</a:t>
            </a:r>
            <a:r>
              <a:rPr lang="es-MX" sz="1400" dirty="0"/>
              <a:t>. </a:t>
            </a:r>
            <a:endParaRPr lang="ko-KR" altLang="en-US" sz="1400" dirty="0"/>
          </a:p>
        </p:txBody>
      </p:sp>
      <p:sp>
        <p:nvSpPr>
          <p:cNvPr id="49" name="TextBox 12">
            <a:extLst>
              <a:ext uri="{FF2B5EF4-FFF2-40B4-BE49-F238E27FC236}">
                <a16:creationId xmlns:a16="http://schemas.microsoft.com/office/drawing/2014/main" id="{57F9C5D9-1591-472D-8891-B836C5307595}"/>
              </a:ext>
            </a:extLst>
          </p:cNvPr>
          <p:cNvSpPr txBox="1"/>
          <p:nvPr/>
        </p:nvSpPr>
        <p:spPr>
          <a:xfrm>
            <a:off x="2024883" y="2890676"/>
            <a:ext cx="2429552" cy="1169551"/>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altLang="ko-KR" sz="1400" dirty="0"/>
              <a:t>E</a:t>
            </a:r>
            <a:r>
              <a:rPr lang="es-MX" altLang="ko-KR" sz="1400" dirty="0" smtClean="0"/>
              <a:t>stratégicos</a:t>
            </a:r>
          </a:p>
          <a:p>
            <a:pPr marL="285750" indent="-285750">
              <a:buClr>
                <a:schemeClr val="accent6"/>
              </a:buClr>
              <a:buFont typeface="Wingdings" panose="05000000000000000000" pitchFamily="2" charset="2"/>
              <a:buChar char="ü"/>
            </a:pPr>
            <a:r>
              <a:rPr lang="es-MX" altLang="ko-KR" sz="1400" dirty="0" smtClean="0"/>
              <a:t>Operativos </a:t>
            </a:r>
          </a:p>
          <a:p>
            <a:pPr marL="285750" indent="-285750">
              <a:buClr>
                <a:schemeClr val="accent6"/>
              </a:buClr>
              <a:buFont typeface="Wingdings" panose="05000000000000000000" pitchFamily="2" charset="2"/>
              <a:buChar char="ü"/>
            </a:pPr>
            <a:r>
              <a:rPr lang="es-MX" altLang="ko-KR" sz="1400" dirty="0" smtClean="0"/>
              <a:t>Financieros </a:t>
            </a:r>
          </a:p>
          <a:p>
            <a:pPr marL="285750" indent="-285750">
              <a:buClr>
                <a:schemeClr val="accent6"/>
              </a:buClr>
              <a:buFont typeface="Wingdings" panose="05000000000000000000" pitchFamily="2" charset="2"/>
              <a:buChar char="ü"/>
            </a:pPr>
            <a:r>
              <a:rPr lang="es-MX" altLang="ko-KR" sz="1400" dirty="0"/>
              <a:t>D</a:t>
            </a:r>
            <a:r>
              <a:rPr lang="es-MX" altLang="ko-KR" sz="1400" dirty="0" smtClean="0"/>
              <a:t>e </a:t>
            </a:r>
            <a:r>
              <a:rPr lang="es-MX" altLang="ko-KR" sz="1400" dirty="0"/>
              <a:t>c</a:t>
            </a:r>
            <a:r>
              <a:rPr lang="es-MX" altLang="ko-KR" sz="1400" dirty="0" smtClean="0"/>
              <a:t>umplimiento </a:t>
            </a:r>
          </a:p>
          <a:p>
            <a:pPr marL="285750" indent="-285750">
              <a:buClr>
                <a:schemeClr val="accent6"/>
              </a:buClr>
              <a:buFont typeface="Wingdings" panose="05000000000000000000" pitchFamily="2" charset="2"/>
              <a:buChar char="ü"/>
            </a:pPr>
            <a:r>
              <a:rPr lang="es-MX" altLang="ko-KR" sz="1400" dirty="0" err="1" smtClean="0"/>
              <a:t>Reputacional</a:t>
            </a:r>
            <a:r>
              <a:rPr lang="es-MX" altLang="ko-KR" sz="1400" dirty="0" smtClean="0"/>
              <a:t> </a:t>
            </a:r>
            <a:endParaRPr lang="ko-KR" altLang="en-US" sz="1400" dirty="0"/>
          </a:p>
        </p:txBody>
      </p:sp>
      <p:sp>
        <p:nvSpPr>
          <p:cNvPr id="50" name="TextBox 12">
            <a:extLst>
              <a:ext uri="{FF2B5EF4-FFF2-40B4-BE49-F238E27FC236}">
                <a16:creationId xmlns:a16="http://schemas.microsoft.com/office/drawing/2014/main" id="{57F9C5D9-1591-472D-8891-B836C5307595}"/>
              </a:ext>
            </a:extLst>
          </p:cNvPr>
          <p:cNvSpPr txBox="1"/>
          <p:nvPr/>
        </p:nvSpPr>
        <p:spPr>
          <a:xfrm>
            <a:off x="4606973" y="2959129"/>
            <a:ext cx="2429552" cy="923330"/>
          </a:xfrm>
          <a:prstGeom prst="rect">
            <a:avLst/>
          </a:prstGeom>
          <a:noFill/>
        </p:spPr>
        <p:txBody>
          <a:bodyPr wrap="square" rtlCol="0">
            <a:spAutoFit/>
          </a:bodyPr>
          <a:lstStyle/>
          <a:p>
            <a:pPr marL="285750" indent="-285750">
              <a:buClr>
                <a:schemeClr val="accent3"/>
              </a:buClr>
              <a:buSzPct val="103000"/>
              <a:buFont typeface="Arial" panose="020B0604020202020204" pitchFamily="34" charset="0"/>
              <a:buChar char="•"/>
            </a:pPr>
            <a:r>
              <a:rPr lang="es-MX" altLang="ko-KR" dirty="0" smtClean="0"/>
              <a:t>Riesgo Inherente</a:t>
            </a:r>
          </a:p>
          <a:p>
            <a:pPr>
              <a:buClr>
                <a:schemeClr val="accent3"/>
              </a:buClr>
              <a:buSzPct val="103000"/>
            </a:pPr>
            <a:endParaRPr lang="es-MX" altLang="ko-KR" dirty="0" smtClean="0"/>
          </a:p>
          <a:p>
            <a:pPr marL="285750" indent="-285750">
              <a:buClr>
                <a:schemeClr val="accent3"/>
              </a:buClr>
              <a:buSzPct val="103000"/>
              <a:buFont typeface="Arial" panose="020B0604020202020204" pitchFamily="34" charset="0"/>
              <a:buChar char="•"/>
            </a:pPr>
            <a:r>
              <a:rPr lang="es-MX" altLang="ko-KR" dirty="0" smtClean="0"/>
              <a:t>Riesgo Residual</a:t>
            </a:r>
            <a:endParaRPr lang="ko-KR" altLang="en-US" dirty="0"/>
          </a:p>
        </p:txBody>
      </p:sp>
      <p:sp>
        <p:nvSpPr>
          <p:cNvPr id="51" name="TextBox 12">
            <a:extLst>
              <a:ext uri="{FF2B5EF4-FFF2-40B4-BE49-F238E27FC236}">
                <a16:creationId xmlns:a16="http://schemas.microsoft.com/office/drawing/2014/main" id="{57F9C5D9-1591-472D-8891-B836C5307595}"/>
              </a:ext>
            </a:extLst>
          </p:cNvPr>
          <p:cNvSpPr txBox="1"/>
          <p:nvPr/>
        </p:nvSpPr>
        <p:spPr>
          <a:xfrm>
            <a:off x="1358677" y="4957377"/>
            <a:ext cx="10397894" cy="523220"/>
          </a:xfrm>
          <a:prstGeom prst="rect">
            <a:avLst/>
          </a:prstGeom>
          <a:noFill/>
        </p:spPr>
        <p:txBody>
          <a:bodyPr wrap="square" rtlCol="0">
            <a:spAutoFit/>
          </a:bodyPr>
          <a:lstStyle/>
          <a:p>
            <a:r>
              <a:rPr lang="es-MX" sz="1400" dirty="0" smtClean="0"/>
              <a:t>Existen </a:t>
            </a:r>
            <a:r>
              <a:rPr lang="es-MX" sz="1400" dirty="0"/>
              <a:t>a través de toda la organización, se deben ejercer en todos los niveles y para todo el personal, podemos identificar una actividad de control fácilmente teniendo en cuenta de manera general las siguientes acciones</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855807" y="5611610"/>
            <a:ext cx="2258993" cy="954107"/>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Aprobar </a:t>
            </a:r>
            <a:endParaRPr lang="es-MX" sz="1400" dirty="0"/>
          </a:p>
          <a:p>
            <a:pPr marL="285750" indent="-285750">
              <a:buClr>
                <a:schemeClr val="accent6"/>
              </a:buClr>
              <a:buFont typeface="Wingdings" panose="05000000000000000000" pitchFamily="2" charset="2"/>
              <a:buChar char="ü"/>
            </a:pPr>
            <a:r>
              <a:rPr lang="es-MX" sz="1400" dirty="0" smtClean="0"/>
              <a:t>Autorizar </a:t>
            </a:r>
          </a:p>
          <a:p>
            <a:pPr marL="285750" indent="-285750">
              <a:buClr>
                <a:schemeClr val="accent6"/>
              </a:buClr>
              <a:buFont typeface="Wingdings" panose="05000000000000000000" pitchFamily="2" charset="2"/>
              <a:buChar char="ü"/>
            </a:pPr>
            <a:r>
              <a:rPr lang="es-MX" sz="1400" dirty="0" smtClean="0"/>
              <a:t>Verificar </a:t>
            </a:r>
          </a:p>
          <a:p>
            <a:pPr marL="285750" indent="-285750">
              <a:buClr>
                <a:schemeClr val="accent6"/>
              </a:buClr>
              <a:buFont typeface="Wingdings" panose="05000000000000000000" pitchFamily="2" charset="2"/>
              <a:buChar char="ü"/>
            </a:pPr>
            <a:r>
              <a:rPr lang="es-MX" sz="1400" dirty="0" smtClean="0"/>
              <a:t>Conciliar </a:t>
            </a:r>
          </a:p>
        </p:txBody>
      </p:sp>
      <p:sp>
        <p:nvSpPr>
          <p:cNvPr id="2" name="Rectángulo 1"/>
          <p:cNvSpPr/>
          <p:nvPr/>
        </p:nvSpPr>
        <p:spPr>
          <a:xfrm>
            <a:off x="3707492" y="5617665"/>
            <a:ext cx="6096000" cy="738664"/>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a:t>Análisis de la eficacia operativa </a:t>
            </a:r>
          </a:p>
          <a:p>
            <a:pPr marL="285750" indent="-285750">
              <a:buClr>
                <a:schemeClr val="accent6"/>
              </a:buClr>
              <a:buFont typeface="Wingdings" panose="05000000000000000000" pitchFamily="2" charset="2"/>
              <a:buChar char="ü"/>
            </a:pPr>
            <a:r>
              <a:rPr lang="es-MX" sz="1400" dirty="0"/>
              <a:t>Seguridad de los activos </a:t>
            </a:r>
          </a:p>
          <a:p>
            <a:pPr marL="285750" indent="-285750">
              <a:buClr>
                <a:schemeClr val="accent6"/>
              </a:buClr>
              <a:buFont typeface="Wingdings" panose="05000000000000000000" pitchFamily="2" charset="2"/>
              <a:buChar char="ü"/>
            </a:pPr>
            <a:r>
              <a:rPr lang="es-MX" sz="1400" dirty="0"/>
              <a:t>Segregación de funciones </a:t>
            </a:r>
            <a:endParaRPr lang="ko-KR" altLang="en-US" sz="1400" dirty="0"/>
          </a:p>
        </p:txBody>
      </p:sp>
    </p:spTree>
    <p:extLst>
      <p:ext uri="{BB962C8B-B14F-4D97-AF65-F5344CB8AC3E}">
        <p14:creationId xmlns:p14="http://schemas.microsoft.com/office/powerpoint/2010/main" val="3319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7" grpId="0"/>
      <p:bldP spid="45" grpId="0"/>
      <p:bldP spid="46" grpId="0"/>
      <p:bldP spid="48" grpId="0"/>
      <p:bldP spid="49" grpId="0"/>
      <p:bldP spid="50" grpId="0"/>
      <p:bldP spid="51" grpId="0"/>
      <p:bldP spid="5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6E51F087-801D-4853-A985-AF462A24666C}"/>
              </a:ext>
            </a:extLst>
          </p:cNvPr>
          <p:cNvSpPr/>
          <p:nvPr/>
        </p:nvSpPr>
        <p:spPr>
          <a:xfrm>
            <a:off x="0" y="625342"/>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394506"/>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51" name="TextBox 12">
            <a:extLst>
              <a:ext uri="{FF2B5EF4-FFF2-40B4-BE49-F238E27FC236}">
                <a16:creationId xmlns:a16="http://schemas.microsoft.com/office/drawing/2014/main" id="{57F9C5D9-1591-472D-8891-B836C5307595}"/>
              </a:ext>
            </a:extLst>
          </p:cNvPr>
          <p:cNvSpPr txBox="1"/>
          <p:nvPr/>
        </p:nvSpPr>
        <p:spPr>
          <a:xfrm>
            <a:off x="1305085" y="924938"/>
            <a:ext cx="10397894" cy="307777"/>
          </a:xfrm>
          <a:prstGeom prst="rect">
            <a:avLst/>
          </a:prstGeom>
          <a:noFill/>
        </p:spPr>
        <p:txBody>
          <a:bodyPr wrap="square" rtlCol="0">
            <a:spAutoFit/>
          </a:bodyPr>
          <a:lstStyle/>
          <a:p>
            <a:r>
              <a:rPr lang="es-MX" sz="1400" dirty="0" smtClean="0"/>
              <a:t>Tipos de control</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448499" y="1385933"/>
            <a:ext cx="2258993"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Preventivos </a:t>
            </a:r>
          </a:p>
          <a:p>
            <a:pPr marL="285750" indent="-285750">
              <a:buClr>
                <a:schemeClr val="accent6"/>
              </a:buClr>
              <a:buFont typeface="Wingdings" panose="05000000000000000000" pitchFamily="2" charset="2"/>
              <a:buChar char="ü"/>
            </a:pPr>
            <a:r>
              <a:rPr lang="es-MX" sz="1400" dirty="0" err="1" smtClean="0"/>
              <a:t>Detectivos</a:t>
            </a:r>
            <a:r>
              <a:rPr lang="es-MX" sz="1400" dirty="0" smtClean="0"/>
              <a:t> </a:t>
            </a:r>
          </a:p>
          <a:p>
            <a:pPr marL="285750" indent="-285750">
              <a:buClr>
                <a:schemeClr val="accent6"/>
              </a:buClr>
              <a:buFont typeface="Wingdings" panose="05000000000000000000" pitchFamily="2" charset="2"/>
              <a:buChar char="ü"/>
            </a:pPr>
            <a:r>
              <a:rPr lang="es-MX" sz="1400" dirty="0" smtClean="0"/>
              <a:t>Correctivos </a:t>
            </a:r>
          </a:p>
        </p:txBody>
      </p:sp>
      <p:sp>
        <p:nvSpPr>
          <p:cNvPr id="2" name="Rectángulo 1"/>
          <p:cNvSpPr/>
          <p:nvPr/>
        </p:nvSpPr>
        <p:spPr>
          <a:xfrm>
            <a:off x="3456032" y="1385137"/>
            <a:ext cx="6096000" cy="738664"/>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smtClean="0"/>
              <a:t>Manual</a:t>
            </a:r>
          </a:p>
          <a:p>
            <a:pPr marL="285750" indent="-285750">
              <a:buClr>
                <a:schemeClr val="accent6"/>
              </a:buClr>
              <a:buFont typeface="Wingdings" panose="05000000000000000000" pitchFamily="2" charset="2"/>
              <a:buChar char="ü"/>
            </a:pPr>
            <a:r>
              <a:rPr lang="es-MX" altLang="ko-KR" sz="1400" dirty="0" smtClean="0"/>
              <a:t>Semiautomático</a:t>
            </a:r>
          </a:p>
          <a:p>
            <a:pPr marL="285750" indent="-285750">
              <a:buClr>
                <a:schemeClr val="accent6"/>
              </a:buClr>
              <a:buFont typeface="Wingdings" panose="05000000000000000000" pitchFamily="2" charset="2"/>
              <a:buChar char="ü"/>
            </a:pPr>
            <a:r>
              <a:rPr lang="es-MX" altLang="ko-KR" sz="1400" dirty="0" smtClean="0"/>
              <a:t>Automático</a:t>
            </a:r>
            <a:endParaRPr lang="ko-KR" altLang="en-US" sz="1400" dirty="0"/>
          </a:p>
        </p:txBody>
      </p:sp>
      <p:sp>
        <p:nvSpPr>
          <p:cNvPr id="16" name="Arrow: Pentagon 4">
            <a:extLst>
              <a:ext uri="{FF2B5EF4-FFF2-40B4-BE49-F238E27FC236}">
                <a16:creationId xmlns:a16="http://schemas.microsoft.com/office/drawing/2014/main" id="{6E51F087-801D-4853-A985-AF462A24666C}"/>
              </a:ext>
            </a:extLst>
          </p:cNvPr>
          <p:cNvSpPr/>
          <p:nvPr/>
        </p:nvSpPr>
        <p:spPr>
          <a:xfrm>
            <a:off x="0" y="2554290"/>
            <a:ext cx="1123406" cy="925606"/>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6">
            <a:extLst>
              <a:ext uri="{FF2B5EF4-FFF2-40B4-BE49-F238E27FC236}">
                <a16:creationId xmlns:a16="http://schemas.microsoft.com/office/drawing/2014/main" id="{3B0A0ED3-EDD6-4392-B6E1-1F4CF2B1AC47}"/>
              </a:ext>
            </a:extLst>
          </p:cNvPr>
          <p:cNvSpPr txBox="1"/>
          <p:nvPr/>
        </p:nvSpPr>
        <p:spPr>
          <a:xfrm>
            <a:off x="1154181" y="2496009"/>
            <a:ext cx="5743008" cy="461665"/>
          </a:xfrm>
          <a:prstGeom prst="rect">
            <a:avLst/>
          </a:prstGeom>
          <a:noFill/>
        </p:spPr>
        <p:txBody>
          <a:bodyPr wrap="square" rtlCol="0" anchor="ctr">
            <a:spAutoFit/>
          </a:bodyPr>
          <a:lstStyle/>
          <a:p>
            <a:pPr algn="dist"/>
            <a:r>
              <a:rPr lang="es-MX" altLang="ko-KR" sz="2400" b="1" dirty="0" smtClean="0">
                <a:solidFill>
                  <a:srgbClr val="7030A0"/>
                </a:solidFill>
                <a:cs typeface="Arial" pitchFamily="34" charset="0"/>
              </a:rPr>
              <a:t>Información y Comunicación</a:t>
            </a:r>
            <a:endParaRPr lang="es-MX" altLang="ko-KR" sz="2400" b="1" dirty="0">
              <a:solidFill>
                <a:srgbClr val="7030A0"/>
              </a:solidFill>
              <a:cs typeface="Arial" pitchFamily="34" charset="0"/>
            </a:endParaRPr>
          </a:p>
        </p:txBody>
      </p:sp>
      <p:sp>
        <p:nvSpPr>
          <p:cNvPr id="19" name="Arrow: Pentagon 4">
            <a:extLst>
              <a:ext uri="{FF2B5EF4-FFF2-40B4-BE49-F238E27FC236}">
                <a16:creationId xmlns:a16="http://schemas.microsoft.com/office/drawing/2014/main" id="{6E51F087-801D-4853-A985-AF462A24666C}"/>
              </a:ext>
            </a:extLst>
          </p:cNvPr>
          <p:cNvSpPr/>
          <p:nvPr/>
        </p:nvSpPr>
        <p:spPr>
          <a:xfrm>
            <a:off x="-30775" y="4744166"/>
            <a:ext cx="1123406" cy="925606"/>
          </a:xfrm>
          <a:prstGeom prst="homePlat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6">
            <a:extLst>
              <a:ext uri="{FF2B5EF4-FFF2-40B4-BE49-F238E27FC236}">
                <a16:creationId xmlns:a16="http://schemas.microsoft.com/office/drawing/2014/main" id="{3B0A0ED3-EDD6-4392-B6E1-1F4CF2B1AC47}"/>
              </a:ext>
            </a:extLst>
          </p:cNvPr>
          <p:cNvSpPr txBox="1"/>
          <p:nvPr/>
        </p:nvSpPr>
        <p:spPr>
          <a:xfrm>
            <a:off x="1123406" y="4682712"/>
            <a:ext cx="5168172" cy="461665"/>
          </a:xfrm>
          <a:prstGeom prst="rect">
            <a:avLst/>
          </a:prstGeom>
          <a:noFill/>
        </p:spPr>
        <p:txBody>
          <a:bodyPr wrap="square" rtlCol="0" anchor="ctr">
            <a:spAutoFit/>
          </a:bodyPr>
          <a:lstStyle/>
          <a:p>
            <a:pPr algn="dist"/>
            <a:r>
              <a:rPr lang="es-MX" altLang="ko-KR" sz="2400" b="1" dirty="0" smtClean="0">
                <a:solidFill>
                  <a:schemeClr val="bg2">
                    <a:lumMod val="25000"/>
                  </a:schemeClr>
                </a:solidFill>
                <a:cs typeface="Arial" pitchFamily="34" charset="0"/>
              </a:rPr>
              <a:t>Actividades de Control</a:t>
            </a:r>
            <a:endParaRPr lang="es-MX" altLang="ko-KR" sz="2400" b="1" dirty="0">
              <a:solidFill>
                <a:schemeClr val="bg2">
                  <a:lumMod val="25000"/>
                </a:schemeClr>
              </a:solidFill>
              <a:cs typeface="Arial" pitchFamily="34" charset="0"/>
            </a:endParaRPr>
          </a:p>
        </p:txBody>
      </p:sp>
      <p:sp>
        <p:nvSpPr>
          <p:cNvPr id="21" name="TextBox 12">
            <a:extLst>
              <a:ext uri="{FF2B5EF4-FFF2-40B4-BE49-F238E27FC236}">
                <a16:creationId xmlns:a16="http://schemas.microsoft.com/office/drawing/2014/main" id="{57F9C5D9-1591-472D-8891-B836C5307595}"/>
              </a:ext>
            </a:extLst>
          </p:cNvPr>
          <p:cNvSpPr txBox="1"/>
          <p:nvPr/>
        </p:nvSpPr>
        <p:spPr>
          <a:xfrm>
            <a:off x="1305085" y="3128281"/>
            <a:ext cx="10397894" cy="523220"/>
          </a:xfrm>
          <a:prstGeom prst="rect">
            <a:avLst/>
          </a:prstGeom>
          <a:noFill/>
        </p:spPr>
        <p:txBody>
          <a:bodyPr wrap="square" rtlCol="0">
            <a:spAutoFit/>
          </a:bodyPr>
          <a:lstStyle/>
          <a:p>
            <a:r>
              <a:rPr lang="es-MX" sz="1400" dirty="0"/>
              <a:t>Los sistemas de información y la comunicación enfocada a todo el personal, debe considerar las necesidades de la organización y adecuarse a ellos</a:t>
            </a:r>
            <a:endParaRPr lang="ko-KR" altLang="en-US" sz="1400" dirty="0"/>
          </a:p>
        </p:txBody>
      </p:sp>
      <p:sp>
        <p:nvSpPr>
          <p:cNvPr id="22" name="TextBox 12">
            <a:extLst>
              <a:ext uri="{FF2B5EF4-FFF2-40B4-BE49-F238E27FC236}">
                <a16:creationId xmlns:a16="http://schemas.microsoft.com/office/drawing/2014/main" id="{57F9C5D9-1591-472D-8891-B836C5307595}"/>
              </a:ext>
            </a:extLst>
          </p:cNvPr>
          <p:cNvSpPr txBox="1"/>
          <p:nvPr/>
        </p:nvSpPr>
        <p:spPr>
          <a:xfrm>
            <a:off x="1154181" y="5315982"/>
            <a:ext cx="10397894" cy="738664"/>
          </a:xfrm>
          <a:prstGeom prst="rect">
            <a:avLst/>
          </a:prstGeom>
          <a:noFill/>
        </p:spPr>
        <p:txBody>
          <a:bodyPr wrap="square" rtlCol="0">
            <a:spAutoFit/>
          </a:bodyPr>
          <a:lstStyle/>
          <a:p>
            <a:r>
              <a:rPr lang="es-MX" sz="1400" dirty="0"/>
              <a:t>Las organizaciones son entes dinámicos, es decir presentan constantemente cambios y se tienen que adaptar su entorno, por ello los sistemas de control deben ser constantemente monitoreados y evaluados ya que estos pueden perder su eficacia o en su defecto dejar de </a:t>
            </a:r>
            <a:r>
              <a:rPr lang="es-MX" sz="1400" dirty="0" smtClean="0"/>
              <a:t>aplicarse.</a:t>
            </a:r>
            <a:endParaRPr lang="ko-KR" altLang="en-US" sz="1400" dirty="0"/>
          </a:p>
        </p:txBody>
      </p:sp>
      <p:sp>
        <p:nvSpPr>
          <p:cNvPr id="23" name="TextBox 12">
            <a:extLst>
              <a:ext uri="{FF2B5EF4-FFF2-40B4-BE49-F238E27FC236}">
                <a16:creationId xmlns:a16="http://schemas.microsoft.com/office/drawing/2014/main" id="{57F9C5D9-1591-472D-8891-B836C5307595}"/>
              </a:ext>
            </a:extLst>
          </p:cNvPr>
          <p:cNvSpPr txBox="1"/>
          <p:nvPr/>
        </p:nvSpPr>
        <p:spPr>
          <a:xfrm>
            <a:off x="1479274" y="3767402"/>
            <a:ext cx="5248097"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Comunicación eficaz</a:t>
            </a:r>
          </a:p>
          <a:p>
            <a:pPr marL="285750" indent="-285750">
              <a:buClr>
                <a:schemeClr val="accent6"/>
              </a:buClr>
              <a:buFont typeface="Wingdings" panose="05000000000000000000" pitchFamily="2" charset="2"/>
              <a:buChar char="ü"/>
            </a:pPr>
            <a:r>
              <a:rPr lang="es-MX" sz="1400" dirty="0" smtClean="0"/>
              <a:t>Seguimiento de la alta dirección </a:t>
            </a:r>
          </a:p>
          <a:p>
            <a:pPr marL="285750" indent="-285750">
              <a:buClr>
                <a:schemeClr val="accent6"/>
              </a:buClr>
              <a:buFont typeface="Wingdings" panose="05000000000000000000" pitchFamily="2" charset="2"/>
              <a:buChar char="ü"/>
            </a:pPr>
            <a:r>
              <a:rPr lang="es-MX" sz="1400" dirty="0" smtClean="0"/>
              <a:t>Líneas horizontales y verticales</a:t>
            </a:r>
          </a:p>
        </p:txBody>
      </p:sp>
    </p:spTree>
    <p:extLst>
      <p:ext uri="{BB962C8B-B14F-4D97-AF65-F5344CB8AC3E}">
        <p14:creationId xmlns:p14="http://schemas.microsoft.com/office/powerpoint/2010/main" val="418568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2" grpId="0"/>
      <p:bldP spid="16" grpId="0" animBg="1"/>
      <p:bldP spid="18" grpId="0"/>
      <p:bldP spid="19"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rgbClr val="2A6D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chemeClr val="accent6"/>
          </a:solidFill>
          <a:ln w="508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222786" y="730236"/>
            <a:ext cx="3046785" cy="523220"/>
          </a:xfrm>
          <a:prstGeom prst="rect">
            <a:avLst/>
          </a:prstGeom>
          <a:noFill/>
        </p:spPr>
        <p:txBody>
          <a:bodyPr wrap="square" rtlCol="0">
            <a:spAutoFit/>
          </a:bodyPr>
          <a:lstStyle/>
          <a:p>
            <a:r>
              <a:rPr lang="es-MX" altLang="ko-KR" sz="2800" b="1" dirty="0" smtClean="0">
                <a:solidFill>
                  <a:schemeClr val="bg1"/>
                </a:solidFill>
                <a:cs typeface="Arial" pitchFamily="34" charset="0"/>
              </a:rPr>
              <a:t>Implementación</a:t>
            </a:r>
            <a:endParaRPr lang="es-MX" altLang="ko-KR" sz="2800" b="1" dirty="0">
              <a:solidFill>
                <a:schemeClr val="bg1"/>
              </a:solidFill>
              <a:cs typeface="Arial" pitchFamily="34" charset="0"/>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57062" y="406177"/>
            <a:ext cx="6190979" cy="1015663"/>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bg1"/>
                </a:solidFill>
                <a:cs typeface="Arial" pitchFamily="34" charset="0"/>
              </a:rPr>
              <a:t>Subdivisión de procesos</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Mapa de calor</a:t>
            </a:r>
            <a:endParaRPr lang="ko-KR" altLang="en-US" sz="2000" b="1" dirty="0">
              <a:solidFill>
                <a:schemeClr val="bg1"/>
              </a:solidFill>
              <a:cs typeface="Arial" pitchFamily="34" charset="0"/>
            </a:endParaRPr>
          </a:p>
        </p:txBody>
      </p:sp>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2" name="Imagen 1"/>
          <p:cNvPicPr>
            <a:picLocks noChangeAspect="1"/>
          </p:cNvPicPr>
          <p:nvPr/>
        </p:nvPicPr>
        <p:blipFill>
          <a:blip r:embed="rId2"/>
          <a:stretch>
            <a:fillRect/>
          </a:stretch>
        </p:blipFill>
        <p:spPr>
          <a:xfrm>
            <a:off x="3269570" y="1987223"/>
            <a:ext cx="5077595" cy="4563125"/>
          </a:xfrm>
          <a:prstGeom prst="rect">
            <a:avLst/>
          </a:prstGeom>
        </p:spPr>
      </p:pic>
      <p:pic>
        <p:nvPicPr>
          <p:cNvPr id="4" name="Imagen 3"/>
          <p:cNvPicPr>
            <a:picLocks noChangeAspect="1"/>
          </p:cNvPicPr>
          <p:nvPr/>
        </p:nvPicPr>
        <p:blipFill>
          <a:blip r:embed="rId3"/>
          <a:stretch>
            <a:fillRect/>
          </a:stretch>
        </p:blipFill>
        <p:spPr>
          <a:xfrm>
            <a:off x="1493542" y="1987222"/>
            <a:ext cx="8629650" cy="4591050"/>
          </a:xfrm>
          <a:prstGeom prst="rect">
            <a:avLst/>
          </a:prstGeom>
        </p:spPr>
      </p:pic>
      <p:pic>
        <p:nvPicPr>
          <p:cNvPr id="5" name="Imagen 4"/>
          <p:cNvPicPr>
            <a:picLocks noChangeAspect="1"/>
          </p:cNvPicPr>
          <p:nvPr/>
        </p:nvPicPr>
        <p:blipFill>
          <a:blip r:embed="rId4"/>
          <a:stretch>
            <a:fillRect/>
          </a:stretch>
        </p:blipFill>
        <p:spPr>
          <a:xfrm>
            <a:off x="1541167" y="2150388"/>
            <a:ext cx="9806874" cy="4399959"/>
          </a:xfrm>
          <a:prstGeom prst="rect">
            <a:avLst/>
          </a:prstGeom>
        </p:spPr>
      </p:pic>
    </p:spTree>
    <p:extLst>
      <p:ext uri="{BB962C8B-B14F-4D97-AF65-F5344CB8AC3E}">
        <p14:creationId xmlns:p14="http://schemas.microsoft.com/office/powerpoint/2010/main" val="40464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3" name="Imagen 2"/>
          <p:cNvPicPr>
            <a:picLocks noChangeAspect="1"/>
          </p:cNvPicPr>
          <p:nvPr/>
        </p:nvPicPr>
        <p:blipFill rotWithShape="1">
          <a:blip r:embed="rId2"/>
          <a:srcRect l="6557" t="14392"/>
          <a:stretch/>
        </p:blipFill>
        <p:spPr>
          <a:xfrm>
            <a:off x="1741348" y="2326164"/>
            <a:ext cx="8374416" cy="4208608"/>
          </a:xfrm>
          <a:prstGeom prst="rect">
            <a:avLst/>
          </a:prstGeom>
        </p:spPr>
      </p:pic>
      <p:pic>
        <p:nvPicPr>
          <p:cNvPr id="11" name="Imagen 10"/>
          <p:cNvPicPr>
            <a:picLocks noChangeAspect="1"/>
          </p:cNvPicPr>
          <p:nvPr/>
        </p:nvPicPr>
        <p:blipFill>
          <a:blip r:embed="rId3"/>
          <a:stretch>
            <a:fillRect/>
          </a:stretch>
        </p:blipFill>
        <p:spPr>
          <a:xfrm>
            <a:off x="1896759" y="1825506"/>
            <a:ext cx="8814784" cy="4965355"/>
          </a:xfrm>
          <a:prstGeom prst="rect">
            <a:avLst/>
          </a:prstGeom>
        </p:spPr>
      </p:pic>
      <p:grpSp>
        <p:nvGrpSpPr>
          <p:cNvPr id="14" name="Grupo 13"/>
          <p:cNvGrpSpPr/>
          <p:nvPr/>
        </p:nvGrpSpPr>
        <p:grpSpPr>
          <a:xfrm>
            <a:off x="1469086" y="1814369"/>
            <a:ext cx="9670130" cy="4965356"/>
            <a:chOff x="1237065" y="1892644"/>
            <a:chExt cx="9670130" cy="4965356"/>
          </a:xfrm>
        </p:grpSpPr>
        <p:sp>
          <p:nvSpPr>
            <p:cNvPr id="13" name="Rectángulo 12"/>
            <p:cNvSpPr/>
            <p:nvPr/>
          </p:nvSpPr>
          <p:spPr>
            <a:xfrm>
              <a:off x="1237065" y="1892644"/>
              <a:ext cx="9670130" cy="4965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p:cNvPicPr>
              <a:picLocks noChangeAspect="1"/>
            </p:cNvPicPr>
            <p:nvPr/>
          </p:nvPicPr>
          <p:blipFill rotWithShape="1">
            <a:blip r:embed="rId4"/>
            <a:srcRect b="1000"/>
            <a:stretch/>
          </p:blipFill>
          <p:spPr>
            <a:xfrm>
              <a:off x="1928280" y="2736903"/>
              <a:ext cx="8715375" cy="2942072"/>
            </a:xfrm>
            <a:prstGeom prst="rect">
              <a:avLst/>
            </a:prstGeom>
          </p:spPr>
        </p:pic>
      </p:grpSp>
      <p:grpSp>
        <p:nvGrpSpPr>
          <p:cNvPr id="18" name="Grupo 17"/>
          <p:cNvGrpSpPr/>
          <p:nvPr/>
        </p:nvGrpSpPr>
        <p:grpSpPr>
          <a:xfrm>
            <a:off x="1654738" y="2081211"/>
            <a:ext cx="9484478" cy="4216400"/>
            <a:chOff x="1654738" y="2082800"/>
            <a:chExt cx="9484478" cy="4216400"/>
          </a:xfrm>
        </p:grpSpPr>
        <p:sp>
          <p:nvSpPr>
            <p:cNvPr id="16" name="Rectángulo 15"/>
            <p:cNvSpPr/>
            <p:nvPr/>
          </p:nvSpPr>
          <p:spPr>
            <a:xfrm>
              <a:off x="1654738" y="2082800"/>
              <a:ext cx="9484478" cy="421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p:cNvPicPr>
              <a:picLocks noChangeAspect="1"/>
            </p:cNvPicPr>
            <p:nvPr/>
          </p:nvPicPr>
          <p:blipFill rotWithShape="1">
            <a:blip r:embed="rId5"/>
            <a:srcRect b="39705"/>
            <a:stretch/>
          </p:blipFill>
          <p:spPr>
            <a:xfrm>
              <a:off x="1741348" y="2933684"/>
              <a:ext cx="9134475" cy="1998606"/>
            </a:xfrm>
            <a:prstGeom prst="rect">
              <a:avLst/>
            </a:prstGeom>
          </p:spPr>
        </p:pic>
      </p:grpSp>
      <p:grpSp>
        <p:nvGrpSpPr>
          <p:cNvPr id="21" name="Grupo 20"/>
          <p:cNvGrpSpPr/>
          <p:nvPr/>
        </p:nvGrpSpPr>
        <p:grpSpPr>
          <a:xfrm>
            <a:off x="1469086" y="2326163"/>
            <a:ext cx="9998389" cy="4208609"/>
            <a:chOff x="1469086" y="2326163"/>
            <a:chExt cx="9998389" cy="4208609"/>
          </a:xfrm>
        </p:grpSpPr>
        <p:sp>
          <p:nvSpPr>
            <p:cNvPr id="19" name="Rectángulo 18"/>
            <p:cNvSpPr/>
            <p:nvPr/>
          </p:nvSpPr>
          <p:spPr>
            <a:xfrm>
              <a:off x="1469086" y="2326163"/>
              <a:ext cx="9998389" cy="3385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p:cNvPicPr>
              <a:picLocks noChangeAspect="1"/>
            </p:cNvPicPr>
            <p:nvPr/>
          </p:nvPicPr>
          <p:blipFill>
            <a:blip r:embed="rId6"/>
            <a:stretch>
              <a:fillRect/>
            </a:stretch>
          </p:blipFill>
          <p:spPr>
            <a:xfrm>
              <a:off x="1964319" y="2334247"/>
              <a:ext cx="9153525" cy="4200525"/>
            </a:xfrm>
            <a:prstGeom prst="rect">
              <a:avLst/>
            </a:prstGeom>
          </p:spPr>
        </p:pic>
      </p:grpSp>
      <p:grpSp>
        <p:nvGrpSpPr>
          <p:cNvPr id="24" name="Grupo 23"/>
          <p:cNvGrpSpPr/>
          <p:nvPr/>
        </p:nvGrpSpPr>
        <p:grpSpPr>
          <a:xfrm>
            <a:off x="1872127" y="2128231"/>
            <a:ext cx="9955112" cy="4514850"/>
            <a:chOff x="1872127" y="2128231"/>
            <a:chExt cx="9955112" cy="4514850"/>
          </a:xfrm>
        </p:grpSpPr>
        <p:sp>
          <p:nvSpPr>
            <p:cNvPr id="22" name="Rectángulo 21"/>
            <p:cNvSpPr/>
            <p:nvPr/>
          </p:nvSpPr>
          <p:spPr>
            <a:xfrm>
              <a:off x="1896759" y="2311020"/>
              <a:ext cx="9930480" cy="4208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3" name="Imagen 22"/>
            <p:cNvPicPr>
              <a:picLocks noChangeAspect="1"/>
            </p:cNvPicPr>
            <p:nvPr/>
          </p:nvPicPr>
          <p:blipFill>
            <a:blip r:embed="rId7"/>
            <a:stretch>
              <a:fillRect/>
            </a:stretch>
          </p:blipFill>
          <p:spPr>
            <a:xfrm>
              <a:off x="1872127" y="2128231"/>
              <a:ext cx="9134475" cy="4514850"/>
            </a:xfrm>
            <a:prstGeom prst="rect">
              <a:avLst/>
            </a:prstGeom>
          </p:spPr>
        </p:pic>
      </p:grpSp>
      <p:grpSp>
        <p:nvGrpSpPr>
          <p:cNvPr id="27" name="Grupo 26"/>
          <p:cNvGrpSpPr/>
          <p:nvPr/>
        </p:nvGrpSpPr>
        <p:grpSpPr>
          <a:xfrm>
            <a:off x="131346" y="2081211"/>
            <a:ext cx="11695893" cy="4561870"/>
            <a:chOff x="131346" y="2081211"/>
            <a:chExt cx="11695893" cy="4561870"/>
          </a:xfrm>
        </p:grpSpPr>
        <p:sp>
          <p:nvSpPr>
            <p:cNvPr id="25" name="Rectángulo 24"/>
            <p:cNvSpPr/>
            <p:nvPr/>
          </p:nvSpPr>
          <p:spPr>
            <a:xfrm>
              <a:off x="131346" y="2081211"/>
              <a:ext cx="11695893" cy="4561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p:nvPicPr>
          <p:blipFill>
            <a:blip r:embed="rId8"/>
            <a:stretch>
              <a:fillRect/>
            </a:stretch>
          </p:blipFill>
          <p:spPr>
            <a:xfrm>
              <a:off x="3270037" y="2572454"/>
              <a:ext cx="6068228" cy="2900909"/>
            </a:xfrm>
            <a:prstGeom prst="rect">
              <a:avLst/>
            </a:prstGeom>
          </p:spPr>
        </p:pic>
      </p:grpSp>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chemeClr val="tx2">
              <a:lumMod val="20000"/>
              <a:lumOff val="80000"/>
            </a:schemeClr>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29372" y="178814"/>
            <a:ext cx="6190979" cy="1631216"/>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tx2"/>
                </a:solidFill>
                <a:cs typeface="Arial" pitchFamily="34" charset="0"/>
              </a:rPr>
              <a:t>Estructura organizacional</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Inventario de procesos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Matriz de Riesgos y Controles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Mapa de calor</a:t>
            </a:r>
            <a:endParaRPr lang="ko-KR" altLang="en-US" sz="2000" b="1" dirty="0">
              <a:solidFill>
                <a:schemeClr val="tx2"/>
              </a:solidFill>
              <a:cs typeface="Arial" pitchFamily="34" charset="0"/>
            </a:endParaRPr>
          </a:p>
        </p:txBody>
      </p:sp>
      <p:grpSp>
        <p:nvGrpSpPr>
          <p:cNvPr id="15" name="Grupo 14"/>
          <p:cNvGrpSpPr/>
          <p:nvPr/>
        </p:nvGrpSpPr>
        <p:grpSpPr>
          <a:xfrm>
            <a:off x="131346" y="169323"/>
            <a:ext cx="3413261" cy="1650615"/>
            <a:chOff x="131346" y="169323"/>
            <a:chExt cx="3413261" cy="1650615"/>
          </a:xfrm>
        </p:grpSpPr>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rgbClr val="C00000"/>
            </a:solidFill>
            <a:ln w="508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131346" y="514792"/>
              <a:ext cx="3046785" cy="954107"/>
            </a:xfrm>
            <a:prstGeom prst="rect">
              <a:avLst/>
            </a:prstGeom>
            <a:noFill/>
          </p:spPr>
          <p:txBody>
            <a:bodyPr wrap="square" rtlCol="0">
              <a:spAutoFit/>
            </a:bodyPr>
            <a:lstStyle/>
            <a:p>
              <a:pPr algn="ctr"/>
              <a:r>
                <a:rPr lang="es-MX" altLang="ko-KR" sz="2800" b="1" dirty="0" smtClean="0">
                  <a:solidFill>
                    <a:schemeClr val="bg1"/>
                  </a:solidFill>
                  <a:cs typeface="Arial" pitchFamily="34" charset="0"/>
                </a:rPr>
                <a:t>Caso Práctico (INVEX)</a:t>
              </a:r>
              <a:endParaRPr lang="es-MX" altLang="ko-KR" sz="2800" b="1" dirty="0">
                <a:solidFill>
                  <a:schemeClr val="bg1"/>
                </a:solidFill>
                <a:cs typeface="Arial" pitchFamily="34" charset="0"/>
              </a:endParaRPr>
            </a:p>
          </p:txBody>
        </p:sp>
      </p:grpSp>
      <p:pic>
        <p:nvPicPr>
          <p:cNvPr id="28" name="Imagen 27"/>
          <p:cNvPicPr>
            <a:picLocks noChangeAspect="1"/>
          </p:cNvPicPr>
          <p:nvPr/>
        </p:nvPicPr>
        <p:blipFill>
          <a:blip r:embed="rId9"/>
          <a:stretch>
            <a:fillRect/>
          </a:stretch>
        </p:blipFill>
        <p:spPr>
          <a:xfrm>
            <a:off x="798984" y="2094649"/>
            <a:ext cx="10594032" cy="4671637"/>
          </a:xfrm>
          <a:prstGeom prst="rect">
            <a:avLst/>
          </a:prstGeom>
        </p:spPr>
      </p:pic>
    </p:spTree>
    <p:extLst>
      <p:ext uri="{BB962C8B-B14F-4D97-AF65-F5344CB8AC3E}">
        <p14:creationId xmlns:p14="http://schemas.microsoft.com/office/powerpoint/2010/main" val="27090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A7D93D44-45AB-4E1C-99F5-30BC47E0FD19}"/>
              </a:ext>
            </a:extLst>
          </p:cNvPr>
          <p:cNvSpPr/>
          <p:nvPr/>
        </p:nvSpPr>
        <p:spPr>
          <a:xfrm>
            <a:off x="0" y="-3599"/>
            <a:ext cx="12192000" cy="16540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13">
            <a:extLst>
              <a:ext uri="{FF2B5EF4-FFF2-40B4-BE49-F238E27FC236}">
                <a16:creationId xmlns:a16="http://schemas.microsoft.com/office/drawing/2014/main" id="{14948877-9A32-4B26-90A4-171C1766F5F0}"/>
              </a:ext>
            </a:extLst>
          </p:cNvPr>
          <p:cNvGrpSpPr/>
          <p:nvPr/>
        </p:nvGrpSpPr>
        <p:grpSpPr>
          <a:xfrm>
            <a:off x="10646229" y="204827"/>
            <a:ext cx="1270952" cy="1079688"/>
            <a:chOff x="523919" y="5144040"/>
            <a:chExt cx="1869352" cy="1597328"/>
          </a:xfrm>
        </p:grpSpPr>
        <p:sp>
          <p:nvSpPr>
            <p:cNvPr id="5" name="Oval 2">
              <a:extLst>
                <a:ext uri="{FF2B5EF4-FFF2-40B4-BE49-F238E27FC236}">
                  <a16:creationId xmlns:a16="http://schemas.microsoft.com/office/drawing/2014/main" id="{1A8C11E7-5E17-4F49-B146-16BC55C19971}"/>
                </a:ext>
              </a:extLst>
            </p:cNvPr>
            <p:cNvSpPr/>
            <p:nvPr userDrawn="1"/>
          </p:nvSpPr>
          <p:spPr>
            <a:xfrm>
              <a:off x="1259632" y="5702855"/>
              <a:ext cx="1133639" cy="10385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2">
              <a:extLst>
                <a:ext uri="{FF2B5EF4-FFF2-40B4-BE49-F238E27FC236}">
                  <a16:creationId xmlns:a16="http://schemas.microsoft.com/office/drawing/2014/main" id="{1BD562CA-B1CC-4898-8726-3BF4AFE8C138}"/>
                </a:ext>
              </a:extLst>
            </p:cNvPr>
            <p:cNvSpPr/>
            <p:nvPr userDrawn="1"/>
          </p:nvSpPr>
          <p:spPr>
            <a:xfrm rot="21072396">
              <a:off x="1100613" y="5144040"/>
              <a:ext cx="888676" cy="814105"/>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2">
              <a:extLst>
                <a:ext uri="{FF2B5EF4-FFF2-40B4-BE49-F238E27FC236}">
                  <a16:creationId xmlns:a16="http://schemas.microsoft.com/office/drawing/2014/main" id="{3C077AFF-582F-4E62-8337-8FCD99010F53}"/>
                </a:ext>
              </a:extLst>
            </p:cNvPr>
            <p:cNvSpPr/>
            <p:nvPr userDrawn="1"/>
          </p:nvSpPr>
          <p:spPr>
            <a:xfrm rot="21072396">
              <a:off x="523919" y="5876969"/>
              <a:ext cx="705977" cy="64673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0" name="TextBox 9">
            <a:extLst>
              <a:ext uri="{FF2B5EF4-FFF2-40B4-BE49-F238E27FC236}">
                <a16:creationId xmlns:a16="http://schemas.microsoft.com/office/drawing/2014/main" id="{98123E20-EFD9-4AEB-AD82-1E283EB6767C}"/>
              </a:ext>
            </a:extLst>
          </p:cNvPr>
          <p:cNvSpPr txBox="1"/>
          <p:nvPr/>
        </p:nvSpPr>
        <p:spPr>
          <a:xfrm>
            <a:off x="259083" y="478971"/>
            <a:ext cx="3812173" cy="553998"/>
          </a:xfrm>
          <a:prstGeom prst="rect">
            <a:avLst/>
          </a:prstGeom>
          <a:noFill/>
        </p:spPr>
        <p:txBody>
          <a:bodyPr wrap="square" lIns="72000" tIns="0" rIns="36000" bIns="0" rtlCol="0">
            <a:spAutoFit/>
          </a:bodyPr>
          <a:lstStyle/>
          <a:p>
            <a:r>
              <a:rPr lang="es-MX" altLang="ko-KR" sz="3600" b="1" dirty="0" smtClean="0">
                <a:solidFill>
                  <a:schemeClr val="bg1"/>
                </a:solidFill>
                <a:latin typeface="+mj-lt"/>
                <a:cs typeface="Arial" pitchFamily="34" charset="0"/>
              </a:rPr>
              <a:t>Conclusiones</a:t>
            </a:r>
            <a:r>
              <a:rPr lang="en-US" altLang="ko-KR" sz="3600" b="1" dirty="0" smtClean="0">
                <a:solidFill>
                  <a:schemeClr val="bg1"/>
                </a:solidFill>
                <a:latin typeface="+mj-lt"/>
                <a:cs typeface="Arial" pitchFamily="34" charset="0"/>
              </a:rPr>
              <a:t> </a:t>
            </a:r>
            <a:endParaRPr lang="ko-KR" altLang="en-US" sz="3600" b="1" dirty="0">
              <a:solidFill>
                <a:schemeClr val="bg1"/>
              </a:solidFill>
              <a:latin typeface="+mj-lt"/>
              <a:cs typeface="Arial" pitchFamily="34" charset="0"/>
            </a:endParaRPr>
          </a:p>
        </p:txBody>
      </p:sp>
      <p:sp>
        <p:nvSpPr>
          <p:cNvPr id="21" name="Rounded Rectangle 25">
            <a:extLst>
              <a:ext uri="{FF2B5EF4-FFF2-40B4-BE49-F238E27FC236}">
                <a16:creationId xmlns:a16="http://schemas.microsoft.com/office/drawing/2014/main" id="{DB020AAB-ACB8-48AE-9ACC-94080BE42086}"/>
              </a:ext>
            </a:extLst>
          </p:cNvPr>
          <p:cNvSpPr/>
          <p:nvPr/>
        </p:nvSpPr>
        <p:spPr>
          <a:xfrm>
            <a:off x="4807222" y="4035540"/>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Chord 32">
            <a:extLst>
              <a:ext uri="{FF2B5EF4-FFF2-40B4-BE49-F238E27FC236}">
                <a16:creationId xmlns:a16="http://schemas.microsoft.com/office/drawing/2014/main" id="{2F612839-B5F8-4D20-B285-24CCD9A2E39B}"/>
              </a:ext>
            </a:extLst>
          </p:cNvPr>
          <p:cNvSpPr/>
          <p:nvPr/>
        </p:nvSpPr>
        <p:spPr>
          <a:xfrm>
            <a:off x="4806951" y="5533066"/>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40">
            <a:extLst>
              <a:ext uri="{FF2B5EF4-FFF2-40B4-BE49-F238E27FC236}">
                <a16:creationId xmlns:a16="http://schemas.microsoft.com/office/drawing/2014/main" id="{0A6DAA53-DC92-44FF-B5C5-838E37B62548}"/>
              </a:ext>
            </a:extLst>
          </p:cNvPr>
          <p:cNvSpPr/>
          <p:nvPr/>
        </p:nvSpPr>
        <p:spPr>
          <a:xfrm rot="2942052">
            <a:off x="4850362" y="2538368"/>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Imagen 1"/>
          <p:cNvPicPr>
            <a:picLocks noChangeAspect="1"/>
          </p:cNvPicPr>
          <p:nvPr/>
        </p:nvPicPr>
        <p:blipFill>
          <a:blip r:embed="rId2"/>
          <a:stretch>
            <a:fillRect/>
          </a:stretch>
        </p:blipFill>
        <p:spPr>
          <a:xfrm>
            <a:off x="1631515" y="2484398"/>
            <a:ext cx="8928969" cy="3209690"/>
          </a:xfrm>
          <a:prstGeom prst="rect">
            <a:avLst/>
          </a:prstGeom>
        </p:spPr>
      </p:pic>
      <p:grpSp>
        <p:nvGrpSpPr>
          <p:cNvPr id="35" name="Grupo 34"/>
          <p:cNvGrpSpPr/>
          <p:nvPr/>
        </p:nvGrpSpPr>
        <p:grpSpPr>
          <a:xfrm>
            <a:off x="1465293" y="2229255"/>
            <a:ext cx="9222264" cy="3897568"/>
            <a:chOff x="1465293" y="2229255"/>
            <a:chExt cx="9222264" cy="3897568"/>
          </a:xfrm>
        </p:grpSpPr>
        <p:sp>
          <p:nvSpPr>
            <p:cNvPr id="34" name="Rectángulo 33"/>
            <p:cNvSpPr/>
            <p:nvPr/>
          </p:nvSpPr>
          <p:spPr>
            <a:xfrm>
              <a:off x="1465293" y="2229255"/>
              <a:ext cx="9222264" cy="3897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a:extLst>
                <a:ext uri="{FF2B5EF4-FFF2-40B4-BE49-F238E27FC236}">
                  <a16:creationId xmlns:a16="http://schemas.microsoft.com/office/drawing/2014/main" id="{5413730D-B5EA-476B-849E-188233B46BB9}"/>
                </a:ext>
              </a:extLst>
            </p:cNvPr>
            <p:cNvSpPr/>
            <p:nvPr/>
          </p:nvSpPr>
          <p:spPr>
            <a:xfrm>
              <a:off x="2111187" y="2310226"/>
              <a:ext cx="8269941" cy="176667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C688BF6E-B6FC-423D-8388-39724D0263CC}"/>
                </a:ext>
              </a:extLst>
            </p:cNvPr>
            <p:cNvSpPr/>
            <p:nvPr/>
          </p:nvSpPr>
          <p:spPr>
            <a:xfrm>
              <a:off x="2111187" y="4251074"/>
              <a:ext cx="8269941" cy="1413752"/>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64D42220-B200-450B-A606-8EE929C6964B}"/>
                </a:ext>
              </a:extLst>
            </p:cNvPr>
            <p:cNvSpPr txBox="1"/>
            <p:nvPr/>
          </p:nvSpPr>
          <p:spPr>
            <a:xfrm>
              <a:off x="3254465" y="2422301"/>
              <a:ext cx="6903730" cy="1477328"/>
            </a:xfrm>
            <a:prstGeom prst="rect">
              <a:avLst/>
            </a:prstGeom>
            <a:noFill/>
          </p:spPr>
          <p:txBody>
            <a:bodyPr wrap="square" lIns="72000" rIns="108000" rtlCol="0">
              <a:spAutoFit/>
            </a:bodyPr>
            <a:lstStyle/>
            <a:p>
              <a:pPr algn="just"/>
              <a:r>
                <a:rPr lang="es-MX" dirty="0"/>
                <a:t>I</a:t>
              </a:r>
              <a:r>
                <a:rPr lang="es-MX" dirty="0" smtClean="0"/>
                <a:t>nfluye positivamente en la eficiencia y eficacia de las operaciones, ayuda en la optimización de los recursos proporcionando confiabilidad en el logro de los objetivos, apegándose al cumpliendo de la normatividad y la obtención de información financiera veraz </a:t>
              </a:r>
              <a:endParaRPr lang="en-US" altLang="ko-KR" sz="1200" dirty="0">
                <a:solidFill>
                  <a:schemeClr val="tx1">
                    <a:lumMod val="75000"/>
                    <a:lumOff val="25000"/>
                  </a:schemeClr>
                </a:solidFill>
                <a:ea typeface="FZShuTi" pitchFamily="2" charset="-122"/>
                <a:cs typeface="Arial" pitchFamily="34" charset="0"/>
              </a:endParaRPr>
            </a:p>
          </p:txBody>
        </p:sp>
        <p:sp>
          <p:nvSpPr>
            <p:cNvPr id="17" name="Oval 16">
              <a:extLst>
                <a:ext uri="{FF2B5EF4-FFF2-40B4-BE49-F238E27FC236}">
                  <a16:creationId xmlns:a16="http://schemas.microsoft.com/office/drawing/2014/main" id="{8F94FF5E-4714-4065-9384-66534A3F7E72}"/>
                </a:ext>
              </a:extLst>
            </p:cNvPr>
            <p:cNvSpPr/>
            <p:nvPr/>
          </p:nvSpPr>
          <p:spPr>
            <a:xfrm>
              <a:off x="2625599" y="2477274"/>
              <a:ext cx="539916" cy="4565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D68A773-F88F-4D9B-85B7-6A404702E0C0}"/>
                </a:ext>
              </a:extLst>
            </p:cNvPr>
            <p:cNvSpPr/>
            <p:nvPr/>
          </p:nvSpPr>
          <p:spPr>
            <a:xfrm>
              <a:off x="2645778" y="4404385"/>
              <a:ext cx="550677" cy="5025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A3AF131D-D9EA-4A5E-9718-528A1A23F77F}"/>
                </a:ext>
              </a:extLst>
            </p:cNvPr>
            <p:cNvSpPr txBox="1"/>
            <p:nvPr/>
          </p:nvSpPr>
          <p:spPr>
            <a:xfrm>
              <a:off x="3314708" y="4366100"/>
              <a:ext cx="6843487" cy="646331"/>
            </a:xfrm>
            <a:prstGeom prst="rect">
              <a:avLst/>
            </a:prstGeom>
            <a:noFill/>
          </p:spPr>
          <p:txBody>
            <a:bodyPr wrap="square" lIns="72000" rIns="108000" rtlCol="0">
              <a:spAutoFit/>
            </a:bodyPr>
            <a:lstStyle/>
            <a:p>
              <a:pPr algn="just"/>
              <a:r>
                <a:rPr lang="es-MX" dirty="0"/>
                <a:t>Cualquier entidad que maneje el uso de recursos tendrá la necesidad de administrarlos y tiene la obligación de maximizarlos</a:t>
              </a:r>
              <a:endParaRPr lang="en-US" altLang="ko-KR" dirty="0"/>
            </a:p>
          </p:txBody>
        </p:sp>
      </p:grpSp>
    </p:spTree>
    <p:extLst>
      <p:ext uri="{BB962C8B-B14F-4D97-AF65-F5344CB8AC3E}">
        <p14:creationId xmlns:p14="http://schemas.microsoft.com/office/powerpoint/2010/main" val="17886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584</Words>
  <Application>Microsoft Office PowerPoint</Application>
  <PresentationFormat>Panorámica</PresentationFormat>
  <Paragraphs>93</Paragraphs>
  <Slides>8</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Aharoni</vt:lpstr>
      <vt:lpstr>Arial</vt:lpstr>
      <vt:lpstr>Arial Unicode MS</vt:lpstr>
      <vt:lpstr>Calibri</vt:lpstr>
      <vt:lpstr>FZShuTi</vt:lpstr>
      <vt:lpstr>Wingdings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Cesar Gerardo Hernández Vargas</cp:lastModifiedBy>
  <cp:revision>141</cp:revision>
  <dcterms:created xsi:type="dcterms:W3CDTF">2019-01-14T06:35:35Z</dcterms:created>
  <dcterms:modified xsi:type="dcterms:W3CDTF">2020-10-04T04:22:40Z</dcterms:modified>
</cp:coreProperties>
</file>