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5" r:id="rId4"/>
    <p:sldId id="261" r:id="rId5"/>
    <p:sldId id="262" r:id="rId6"/>
    <p:sldId id="258" r:id="rId7"/>
    <p:sldId id="273" r:id="rId8"/>
    <p:sldId id="257" r:id="rId9"/>
    <p:sldId id="259" r:id="rId10"/>
    <p:sldId id="263" r:id="rId11"/>
    <p:sldId id="270" r:id="rId12"/>
    <p:sldId id="271" r:id="rId13"/>
    <p:sldId id="274" r:id="rId14"/>
    <p:sldId id="272" r:id="rId15"/>
  </p:sldIdLst>
  <p:sldSz cx="9144000" cy="6858000" type="screen4x3"/>
  <p:notesSz cx="6858000" cy="9144000"/>
  <p:defaultTextStyle>
    <a:defPPr>
      <a:defRPr lang="et-E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1188"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t-E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t-EE"/>
          </a:p>
        </p:txBody>
      </p:sp>
      <p:sp>
        <p:nvSpPr>
          <p:cNvPr id="4" name="Date Placeholder 3"/>
          <p:cNvSpPr>
            <a:spLocks noGrp="1"/>
          </p:cNvSpPr>
          <p:nvPr>
            <p:ph type="dt" sz="half" idx="10"/>
          </p:nvPr>
        </p:nvSpPr>
        <p:spPr/>
        <p:txBody>
          <a:bodyPr/>
          <a:lstStyle/>
          <a:p>
            <a:fld id="{7F5AC83A-62B5-4DE8-9B90-2764171FB041}" type="datetimeFigureOut">
              <a:rPr lang="et-EE" smtClean="0"/>
              <a:t>15.10.2015</a:t>
            </a:fld>
            <a:endParaRPr lang="et-EE"/>
          </a:p>
        </p:txBody>
      </p:sp>
      <p:sp>
        <p:nvSpPr>
          <p:cNvPr id="5" name="Footer Placeholder 4"/>
          <p:cNvSpPr>
            <a:spLocks noGrp="1"/>
          </p:cNvSpPr>
          <p:nvPr>
            <p:ph type="ftr" sz="quarter" idx="11"/>
          </p:nvPr>
        </p:nvSpPr>
        <p:spPr/>
        <p:txBody>
          <a:bodyPr/>
          <a:lstStyle/>
          <a:p>
            <a:endParaRPr lang="et-EE"/>
          </a:p>
        </p:txBody>
      </p:sp>
      <p:sp>
        <p:nvSpPr>
          <p:cNvPr id="6" name="Slide Number Placeholder 5"/>
          <p:cNvSpPr>
            <a:spLocks noGrp="1"/>
          </p:cNvSpPr>
          <p:nvPr>
            <p:ph type="sldNum" sz="quarter" idx="12"/>
          </p:nvPr>
        </p:nvSpPr>
        <p:spPr/>
        <p:txBody>
          <a:bodyPr/>
          <a:lstStyle/>
          <a:p>
            <a:fld id="{D7256F95-B282-4CB1-A02F-8B7A734F9D45}" type="slidenum">
              <a:rPr lang="et-EE" smtClean="0"/>
              <a:t>‹#›</a:t>
            </a:fld>
            <a:endParaRPr lang="et-EE"/>
          </a:p>
        </p:txBody>
      </p:sp>
    </p:spTree>
    <p:extLst>
      <p:ext uri="{BB962C8B-B14F-4D97-AF65-F5344CB8AC3E}">
        <p14:creationId xmlns:p14="http://schemas.microsoft.com/office/powerpoint/2010/main" val="4252417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t-E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t-EE"/>
          </a:p>
        </p:txBody>
      </p:sp>
      <p:sp>
        <p:nvSpPr>
          <p:cNvPr id="4" name="Date Placeholder 3"/>
          <p:cNvSpPr>
            <a:spLocks noGrp="1"/>
          </p:cNvSpPr>
          <p:nvPr>
            <p:ph type="dt" sz="half" idx="10"/>
          </p:nvPr>
        </p:nvSpPr>
        <p:spPr/>
        <p:txBody>
          <a:bodyPr/>
          <a:lstStyle/>
          <a:p>
            <a:fld id="{7F5AC83A-62B5-4DE8-9B90-2764171FB041}" type="datetimeFigureOut">
              <a:rPr lang="et-EE" smtClean="0"/>
              <a:t>15.10.2015</a:t>
            </a:fld>
            <a:endParaRPr lang="et-EE"/>
          </a:p>
        </p:txBody>
      </p:sp>
      <p:sp>
        <p:nvSpPr>
          <p:cNvPr id="5" name="Footer Placeholder 4"/>
          <p:cNvSpPr>
            <a:spLocks noGrp="1"/>
          </p:cNvSpPr>
          <p:nvPr>
            <p:ph type="ftr" sz="quarter" idx="11"/>
          </p:nvPr>
        </p:nvSpPr>
        <p:spPr/>
        <p:txBody>
          <a:bodyPr/>
          <a:lstStyle/>
          <a:p>
            <a:endParaRPr lang="et-EE"/>
          </a:p>
        </p:txBody>
      </p:sp>
      <p:sp>
        <p:nvSpPr>
          <p:cNvPr id="6" name="Slide Number Placeholder 5"/>
          <p:cNvSpPr>
            <a:spLocks noGrp="1"/>
          </p:cNvSpPr>
          <p:nvPr>
            <p:ph type="sldNum" sz="quarter" idx="12"/>
          </p:nvPr>
        </p:nvSpPr>
        <p:spPr/>
        <p:txBody>
          <a:bodyPr/>
          <a:lstStyle/>
          <a:p>
            <a:fld id="{D7256F95-B282-4CB1-A02F-8B7A734F9D45}" type="slidenum">
              <a:rPr lang="et-EE" smtClean="0"/>
              <a:t>‹#›</a:t>
            </a:fld>
            <a:endParaRPr lang="et-EE"/>
          </a:p>
        </p:txBody>
      </p:sp>
    </p:spTree>
    <p:extLst>
      <p:ext uri="{BB962C8B-B14F-4D97-AF65-F5344CB8AC3E}">
        <p14:creationId xmlns:p14="http://schemas.microsoft.com/office/powerpoint/2010/main" val="3214353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t-E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t-EE"/>
          </a:p>
        </p:txBody>
      </p:sp>
      <p:sp>
        <p:nvSpPr>
          <p:cNvPr id="4" name="Date Placeholder 3"/>
          <p:cNvSpPr>
            <a:spLocks noGrp="1"/>
          </p:cNvSpPr>
          <p:nvPr>
            <p:ph type="dt" sz="half" idx="10"/>
          </p:nvPr>
        </p:nvSpPr>
        <p:spPr/>
        <p:txBody>
          <a:bodyPr/>
          <a:lstStyle/>
          <a:p>
            <a:fld id="{7F5AC83A-62B5-4DE8-9B90-2764171FB041}" type="datetimeFigureOut">
              <a:rPr lang="et-EE" smtClean="0"/>
              <a:t>15.10.2015</a:t>
            </a:fld>
            <a:endParaRPr lang="et-EE"/>
          </a:p>
        </p:txBody>
      </p:sp>
      <p:sp>
        <p:nvSpPr>
          <p:cNvPr id="5" name="Footer Placeholder 4"/>
          <p:cNvSpPr>
            <a:spLocks noGrp="1"/>
          </p:cNvSpPr>
          <p:nvPr>
            <p:ph type="ftr" sz="quarter" idx="11"/>
          </p:nvPr>
        </p:nvSpPr>
        <p:spPr/>
        <p:txBody>
          <a:bodyPr/>
          <a:lstStyle/>
          <a:p>
            <a:endParaRPr lang="et-EE"/>
          </a:p>
        </p:txBody>
      </p:sp>
      <p:sp>
        <p:nvSpPr>
          <p:cNvPr id="6" name="Slide Number Placeholder 5"/>
          <p:cNvSpPr>
            <a:spLocks noGrp="1"/>
          </p:cNvSpPr>
          <p:nvPr>
            <p:ph type="sldNum" sz="quarter" idx="12"/>
          </p:nvPr>
        </p:nvSpPr>
        <p:spPr/>
        <p:txBody>
          <a:bodyPr/>
          <a:lstStyle/>
          <a:p>
            <a:fld id="{D7256F95-B282-4CB1-A02F-8B7A734F9D45}" type="slidenum">
              <a:rPr lang="et-EE" smtClean="0"/>
              <a:t>‹#›</a:t>
            </a:fld>
            <a:endParaRPr lang="et-EE"/>
          </a:p>
        </p:txBody>
      </p:sp>
    </p:spTree>
    <p:extLst>
      <p:ext uri="{BB962C8B-B14F-4D97-AF65-F5344CB8AC3E}">
        <p14:creationId xmlns:p14="http://schemas.microsoft.com/office/powerpoint/2010/main" val="3594815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t-E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t-EE"/>
          </a:p>
        </p:txBody>
      </p:sp>
      <p:sp>
        <p:nvSpPr>
          <p:cNvPr id="4" name="Date Placeholder 3"/>
          <p:cNvSpPr>
            <a:spLocks noGrp="1"/>
          </p:cNvSpPr>
          <p:nvPr>
            <p:ph type="dt" sz="half" idx="10"/>
          </p:nvPr>
        </p:nvSpPr>
        <p:spPr/>
        <p:txBody>
          <a:bodyPr/>
          <a:lstStyle/>
          <a:p>
            <a:fld id="{7F5AC83A-62B5-4DE8-9B90-2764171FB041}" type="datetimeFigureOut">
              <a:rPr lang="et-EE" smtClean="0"/>
              <a:t>15.10.2015</a:t>
            </a:fld>
            <a:endParaRPr lang="et-EE"/>
          </a:p>
        </p:txBody>
      </p:sp>
      <p:sp>
        <p:nvSpPr>
          <p:cNvPr id="5" name="Footer Placeholder 4"/>
          <p:cNvSpPr>
            <a:spLocks noGrp="1"/>
          </p:cNvSpPr>
          <p:nvPr>
            <p:ph type="ftr" sz="quarter" idx="11"/>
          </p:nvPr>
        </p:nvSpPr>
        <p:spPr/>
        <p:txBody>
          <a:bodyPr/>
          <a:lstStyle/>
          <a:p>
            <a:endParaRPr lang="et-EE"/>
          </a:p>
        </p:txBody>
      </p:sp>
      <p:sp>
        <p:nvSpPr>
          <p:cNvPr id="6" name="Slide Number Placeholder 5"/>
          <p:cNvSpPr>
            <a:spLocks noGrp="1"/>
          </p:cNvSpPr>
          <p:nvPr>
            <p:ph type="sldNum" sz="quarter" idx="12"/>
          </p:nvPr>
        </p:nvSpPr>
        <p:spPr/>
        <p:txBody>
          <a:bodyPr/>
          <a:lstStyle/>
          <a:p>
            <a:fld id="{D7256F95-B282-4CB1-A02F-8B7A734F9D45}" type="slidenum">
              <a:rPr lang="et-EE" smtClean="0"/>
              <a:t>‹#›</a:t>
            </a:fld>
            <a:endParaRPr lang="et-EE"/>
          </a:p>
        </p:txBody>
      </p:sp>
    </p:spTree>
    <p:extLst>
      <p:ext uri="{BB962C8B-B14F-4D97-AF65-F5344CB8AC3E}">
        <p14:creationId xmlns:p14="http://schemas.microsoft.com/office/powerpoint/2010/main" val="2691652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t-E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5AC83A-62B5-4DE8-9B90-2764171FB041}" type="datetimeFigureOut">
              <a:rPr lang="et-EE" smtClean="0"/>
              <a:t>15.10.2015</a:t>
            </a:fld>
            <a:endParaRPr lang="et-EE"/>
          </a:p>
        </p:txBody>
      </p:sp>
      <p:sp>
        <p:nvSpPr>
          <p:cNvPr id="5" name="Footer Placeholder 4"/>
          <p:cNvSpPr>
            <a:spLocks noGrp="1"/>
          </p:cNvSpPr>
          <p:nvPr>
            <p:ph type="ftr" sz="quarter" idx="11"/>
          </p:nvPr>
        </p:nvSpPr>
        <p:spPr/>
        <p:txBody>
          <a:bodyPr/>
          <a:lstStyle/>
          <a:p>
            <a:endParaRPr lang="et-EE"/>
          </a:p>
        </p:txBody>
      </p:sp>
      <p:sp>
        <p:nvSpPr>
          <p:cNvPr id="6" name="Slide Number Placeholder 5"/>
          <p:cNvSpPr>
            <a:spLocks noGrp="1"/>
          </p:cNvSpPr>
          <p:nvPr>
            <p:ph type="sldNum" sz="quarter" idx="12"/>
          </p:nvPr>
        </p:nvSpPr>
        <p:spPr/>
        <p:txBody>
          <a:bodyPr/>
          <a:lstStyle/>
          <a:p>
            <a:fld id="{D7256F95-B282-4CB1-A02F-8B7A734F9D45}" type="slidenum">
              <a:rPr lang="et-EE" smtClean="0"/>
              <a:t>‹#›</a:t>
            </a:fld>
            <a:endParaRPr lang="et-EE"/>
          </a:p>
        </p:txBody>
      </p:sp>
    </p:spTree>
    <p:extLst>
      <p:ext uri="{BB962C8B-B14F-4D97-AF65-F5344CB8AC3E}">
        <p14:creationId xmlns:p14="http://schemas.microsoft.com/office/powerpoint/2010/main" val="2015830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t-E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t-E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t-EE"/>
          </a:p>
        </p:txBody>
      </p:sp>
      <p:sp>
        <p:nvSpPr>
          <p:cNvPr id="5" name="Date Placeholder 4"/>
          <p:cNvSpPr>
            <a:spLocks noGrp="1"/>
          </p:cNvSpPr>
          <p:nvPr>
            <p:ph type="dt" sz="half" idx="10"/>
          </p:nvPr>
        </p:nvSpPr>
        <p:spPr/>
        <p:txBody>
          <a:bodyPr/>
          <a:lstStyle/>
          <a:p>
            <a:fld id="{7F5AC83A-62B5-4DE8-9B90-2764171FB041}" type="datetimeFigureOut">
              <a:rPr lang="et-EE" smtClean="0"/>
              <a:t>15.10.2015</a:t>
            </a:fld>
            <a:endParaRPr lang="et-EE"/>
          </a:p>
        </p:txBody>
      </p:sp>
      <p:sp>
        <p:nvSpPr>
          <p:cNvPr id="6" name="Footer Placeholder 5"/>
          <p:cNvSpPr>
            <a:spLocks noGrp="1"/>
          </p:cNvSpPr>
          <p:nvPr>
            <p:ph type="ftr" sz="quarter" idx="11"/>
          </p:nvPr>
        </p:nvSpPr>
        <p:spPr/>
        <p:txBody>
          <a:bodyPr/>
          <a:lstStyle/>
          <a:p>
            <a:endParaRPr lang="et-EE"/>
          </a:p>
        </p:txBody>
      </p:sp>
      <p:sp>
        <p:nvSpPr>
          <p:cNvPr id="7" name="Slide Number Placeholder 6"/>
          <p:cNvSpPr>
            <a:spLocks noGrp="1"/>
          </p:cNvSpPr>
          <p:nvPr>
            <p:ph type="sldNum" sz="quarter" idx="12"/>
          </p:nvPr>
        </p:nvSpPr>
        <p:spPr/>
        <p:txBody>
          <a:bodyPr/>
          <a:lstStyle/>
          <a:p>
            <a:fld id="{D7256F95-B282-4CB1-A02F-8B7A734F9D45}" type="slidenum">
              <a:rPr lang="et-EE" smtClean="0"/>
              <a:t>‹#›</a:t>
            </a:fld>
            <a:endParaRPr lang="et-EE"/>
          </a:p>
        </p:txBody>
      </p:sp>
    </p:spTree>
    <p:extLst>
      <p:ext uri="{BB962C8B-B14F-4D97-AF65-F5344CB8AC3E}">
        <p14:creationId xmlns:p14="http://schemas.microsoft.com/office/powerpoint/2010/main" val="3287064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t-E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t-E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t-EE"/>
          </a:p>
        </p:txBody>
      </p:sp>
      <p:sp>
        <p:nvSpPr>
          <p:cNvPr id="7" name="Date Placeholder 6"/>
          <p:cNvSpPr>
            <a:spLocks noGrp="1"/>
          </p:cNvSpPr>
          <p:nvPr>
            <p:ph type="dt" sz="half" idx="10"/>
          </p:nvPr>
        </p:nvSpPr>
        <p:spPr/>
        <p:txBody>
          <a:bodyPr/>
          <a:lstStyle/>
          <a:p>
            <a:fld id="{7F5AC83A-62B5-4DE8-9B90-2764171FB041}" type="datetimeFigureOut">
              <a:rPr lang="et-EE" smtClean="0"/>
              <a:t>15.10.2015</a:t>
            </a:fld>
            <a:endParaRPr lang="et-EE"/>
          </a:p>
        </p:txBody>
      </p:sp>
      <p:sp>
        <p:nvSpPr>
          <p:cNvPr id="8" name="Footer Placeholder 7"/>
          <p:cNvSpPr>
            <a:spLocks noGrp="1"/>
          </p:cNvSpPr>
          <p:nvPr>
            <p:ph type="ftr" sz="quarter" idx="11"/>
          </p:nvPr>
        </p:nvSpPr>
        <p:spPr/>
        <p:txBody>
          <a:bodyPr/>
          <a:lstStyle/>
          <a:p>
            <a:endParaRPr lang="et-EE"/>
          </a:p>
        </p:txBody>
      </p:sp>
      <p:sp>
        <p:nvSpPr>
          <p:cNvPr id="9" name="Slide Number Placeholder 8"/>
          <p:cNvSpPr>
            <a:spLocks noGrp="1"/>
          </p:cNvSpPr>
          <p:nvPr>
            <p:ph type="sldNum" sz="quarter" idx="12"/>
          </p:nvPr>
        </p:nvSpPr>
        <p:spPr/>
        <p:txBody>
          <a:bodyPr/>
          <a:lstStyle/>
          <a:p>
            <a:fld id="{D7256F95-B282-4CB1-A02F-8B7A734F9D45}" type="slidenum">
              <a:rPr lang="et-EE" smtClean="0"/>
              <a:t>‹#›</a:t>
            </a:fld>
            <a:endParaRPr lang="et-EE"/>
          </a:p>
        </p:txBody>
      </p:sp>
    </p:spTree>
    <p:extLst>
      <p:ext uri="{BB962C8B-B14F-4D97-AF65-F5344CB8AC3E}">
        <p14:creationId xmlns:p14="http://schemas.microsoft.com/office/powerpoint/2010/main" val="1749009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t-EE"/>
          </a:p>
        </p:txBody>
      </p:sp>
      <p:sp>
        <p:nvSpPr>
          <p:cNvPr id="3" name="Date Placeholder 2"/>
          <p:cNvSpPr>
            <a:spLocks noGrp="1"/>
          </p:cNvSpPr>
          <p:nvPr>
            <p:ph type="dt" sz="half" idx="10"/>
          </p:nvPr>
        </p:nvSpPr>
        <p:spPr/>
        <p:txBody>
          <a:bodyPr/>
          <a:lstStyle/>
          <a:p>
            <a:fld id="{7F5AC83A-62B5-4DE8-9B90-2764171FB041}" type="datetimeFigureOut">
              <a:rPr lang="et-EE" smtClean="0"/>
              <a:t>15.10.2015</a:t>
            </a:fld>
            <a:endParaRPr lang="et-EE"/>
          </a:p>
        </p:txBody>
      </p:sp>
      <p:sp>
        <p:nvSpPr>
          <p:cNvPr id="4" name="Footer Placeholder 3"/>
          <p:cNvSpPr>
            <a:spLocks noGrp="1"/>
          </p:cNvSpPr>
          <p:nvPr>
            <p:ph type="ftr" sz="quarter" idx="11"/>
          </p:nvPr>
        </p:nvSpPr>
        <p:spPr/>
        <p:txBody>
          <a:bodyPr/>
          <a:lstStyle/>
          <a:p>
            <a:endParaRPr lang="et-EE"/>
          </a:p>
        </p:txBody>
      </p:sp>
      <p:sp>
        <p:nvSpPr>
          <p:cNvPr id="5" name="Slide Number Placeholder 4"/>
          <p:cNvSpPr>
            <a:spLocks noGrp="1"/>
          </p:cNvSpPr>
          <p:nvPr>
            <p:ph type="sldNum" sz="quarter" idx="12"/>
          </p:nvPr>
        </p:nvSpPr>
        <p:spPr/>
        <p:txBody>
          <a:bodyPr/>
          <a:lstStyle/>
          <a:p>
            <a:fld id="{D7256F95-B282-4CB1-A02F-8B7A734F9D45}" type="slidenum">
              <a:rPr lang="et-EE" smtClean="0"/>
              <a:t>‹#›</a:t>
            </a:fld>
            <a:endParaRPr lang="et-EE"/>
          </a:p>
        </p:txBody>
      </p:sp>
    </p:spTree>
    <p:extLst>
      <p:ext uri="{BB962C8B-B14F-4D97-AF65-F5344CB8AC3E}">
        <p14:creationId xmlns:p14="http://schemas.microsoft.com/office/powerpoint/2010/main" val="1769954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5AC83A-62B5-4DE8-9B90-2764171FB041}" type="datetimeFigureOut">
              <a:rPr lang="et-EE" smtClean="0"/>
              <a:t>15.10.2015</a:t>
            </a:fld>
            <a:endParaRPr lang="et-EE"/>
          </a:p>
        </p:txBody>
      </p:sp>
      <p:sp>
        <p:nvSpPr>
          <p:cNvPr id="3" name="Footer Placeholder 2"/>
          <p:cNvSpPr>
            <a:spLocks noGrp="1"/>
          </p:cNvSpPr>
          <p:nvPr>
            <p:ph type="ftr" sz="quarter" idx="11"/>
          </p:nvPr>
        </p:nvSpPr>
        <p:spPr/>
        <p:txBody>
          <a:bodyPr/>
          <a:lstStyle/>
          <a:p>
            <a:endParaRPr lang="et-EE"/>
          </a:p>
        </p:txBody>
      </p:sp>
      <p:sp>
        <p:nvSpPr>
          <p:cNvPr id="4" name="Slide Number Placeholder 3"/>
          <p:cNvSpPr>
            <a:spLocks noGrp="1"/>
          </p:cNvSpPr>
          <p:nvPr>
            <p:ph type="sldNum" sz="quarter" idx="12"/>
          </p:nvPr>
        </p:nvSpPr>
        <p:spPr/>
        <p:txBody>
          <a:bodyPr/>
          <a:lstStyle/>
          <a:p>
            <a:fld id="{D7256F95-B282-4CB1-A02F-8B7A734F9D45}" type="slidenum">
              <a:rPr lang="et-EE" smtClean="0"/>
              <a:t>‹#›</a:t>
            </a:fld>
            <a:endParaRPr lang="et-EE"/>
          </a:p>
        </p:txBody>
      </p:sp>
    </p:spTree>
    <p:extLst>
      <p:ext uri="{BB962C8B-B14F-4D97-AF65-F5344CB8AC3E}">
        <p14:creationId xmlns:p14="http://schemas.microsoft.com/office/powerpoint/2010/main" val="413911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t-E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t-E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5AC83A-62B5-4DE8-9B90-2764171FB041}" type="datetimeFigureOut">
              <a:rPr lang="et-EE" smtClean="0"/>
              <a:t>15.10.2015</a:t>
            </a:fld>
            <a:endParaRPr lang="et-EE"/>
          </a:p>
        </p:txBody>
      </p:sp>
      <p:sp>
        <p:nvSpPr>
          <p:cNvPr id="6" name="Footer Placeholder 5"/>
          <p:cNvSpPr>
            <a:spLocks noGrp="1"/>
          </p:cNvSpPr>
          <p:nvPr>
            <p:ph type="ftr" sz="quarter" idx="11"/>
          </p:nvPr>
        </p:nvSpPr>
        <p:spPr/>
        <p:txBody>
          <a:bodyPr/>
          <a:lstStyle/>
          <a:p>
            <a:endParaRPr lang="et-EE"/>
          </a:p>
        </p:txBody>
      </p:sp>
      <p:sp>
        <p:nvSpPr>
          <p:cNvPr id="7" name="Slide Number Placeholder 6"/>
          <p:cNvSpPr>
            <a:spLocks noGrp="1"/>
          </p:cNvSpPr>
          <p:nvPr>
            <p:ph type="sldNum" sz="quarter" idx="12"/>
          </p:nvPr>
        </p:nvSpPr>
        <p:spPr/>
        <p:txBody>
          <a:bodyPr/>
          <a:lstStyle/>
          <a:p>
            <a:fld id="{D7256F95-B282-4CB1-A02F-8B7A734F9D45}" type="slidenum">
              <a:rPr lang="et-EE" smtClean="0"/>
              <a:t>‹#›</a:t>
            </a:fld>
            <a:endParaRPr lang="et-EE"/>
          </a:p>
        </p:txBody>
      </p:sp>
    </p:spTree>
    <p:extLst>
      <p:ext uri="{BB962C8B-B14F-4D97-AF65-F5344CB8AC3E}">
        <p14:creationId xmlns:p14="http://schemas.microsoft.com/office/powerpoint/2010/main" val="2230171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t-E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t-E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5AC83A-62B5-4DE8-9B90-2764171FB041}" type="datetimeFigureOut">
              <a:rPr lang="et-EE" smtClean="0"/>
              <a:t>15.10.2015</a:t>
            </a:fld>
            <a:endParaRPr lang="et-EE"/>
          </a:p>
        </p:txBody>
      </p:sp>
      <p:sp>
        <p:nvSpPr>
          <p:cNvPr id="6" name="Footer Placeholder 5"/>
          <p:cNvSpPr>
            <a:spLocks noGrp="1"/>
          </p:cNvSpPr>
          <p:nvPr>
            <p:ph type="ftr" sz="quarter" idx="11"/>
          </p:nvPr>
        </p:nvSpPr>
        <p:spPr/>
        <p:txBody>
          <a:bodyPr/>
          <a:lstStyle/>
          <a:p>
            <a:endParaRPr lang="et-EE"/>
          </a:p>
        </p:txBody>
      </p:sp>
      <p:sp>
        <p:nvSpPr>
          <p:cNvPr id="7" name="Slide Number Placeholder 6"/>
          <p:cNvSpPr>
            <a:spLocks noGrp="1"/>
          </p:cNvSpPr>
          <p:nvPr>
            <p:ph type="sldNum" sz="quarter" idx="12"/>
          </p:nvPr>
        </p:nvSpPr>
        <p:spPr/>
        <p:txBody>
          <a:bodyPr/>
          <a:lstStyle/>
          <a:p>
            <a:fld id="{D7256F95-B282-4CB1-A02F-8B7A734F9D45}" type="slidenum">
              <a:rPr lang="et-EE" smtClean="0"/>
              <a:t>‹#›</a:t>
            </a:fld>
            <a:endParaRPr lang="et-EE"/>
          </a:p>
        </p:txBody>
      </p:sp>
    </p:spTree>
    <p:extLst>
      <p:ext uri="{BB962C8B-B14F-4D97-AF65-F5344CB8AC3E}">
        <p14:creationId xmlns:p14="http://schemas.microsoft.com/office/powerpoint/2010/main" val="708525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t-E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t-E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5AC83A-62B5-4DE8-9B90-2764171FB041}" type="datetimeFigureOut">
              <a:rPr lang="et-EE" smtClean="0"/>
              <a:t>15.10.2015</a:t>
            </a:fld>
            <a:endParaRPr lang="et-E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t-E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256F95-B282-4CB1-A02F-8B7A734F9D45}" type="slidenum">
              <a:rPr lang="et-EE" smtClean="0"/>
              <a:t>‹#›</a:t>
            </a:fld>
            <a:endParaRPr lang="et-EE"/>
          </a:p>
        </p:txBody>
      </p:sp>
    </p:spTree>
    <p:extLst>
      <p:ext uri="{BB962C8B-B14F-4D97-AF65-F5344CB8AC3E}">
        <p14:creationId xmlns:p14="http://schemas.microsoft.com/office/powerpoint/2010/main" val="3333854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t-E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en.wikipedia.org/wiki/Flow_(psychology)" TargetMode="External"/><Relationship Id="rId2" Type="http://schemas.openxmlformats.org/officeDocument/2006/relationships/hyperlink" Target="http://www.healthymindplatter.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Hackathon" TargetMode="External"/><Relationship Id="rId2" Type="http://schemas.openxmlformats.org/officeDocument/2006/relationships/hyperlink" Target="https://en.wikipedia.org/wiki/Code_Camp" TargetMode="External"/><Relationship Id="rId1" Type="http://schemas.openxmlformats.org/officeDocument/2006/relationships/slideLayout" Target="../slideLayouts/slideLayout2.xml"/><Relationship Id="rId5" Type="http://schemas.openxmlformats.org/officeDocument/2006/relationships/hyperlink" Target="https://www.youtube.com/watch?v=u6XAPnuFjJc" TargetMode="External"/><Relationship Id="rId4" Type="http://schemas.openxmlformats.org/officeDocument/2006/relationships/hyperlink" Target="https://us.pycon.org/2016/community/sprint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a:t>
            </a:r>
            <a:r>
              <a:rPr lang="en-US" dirty="0" err="1" smtClean="0"/>
              <a:t>DevDay</a:t>
            </a:r>
            <a:r>
              <a:rPr lang="en-US" dirty="0" smtClean="0"/>
              <a:t> </a:t>
            </a:r>
            <a:r>
              <a:rPr lang="en-US" dirty="0" smtClean="0"/>
              <a:t>concept</a:t>
            </a:r>
            <a:endParaRPr lang="en-US" dirty="0"/>
          </a:p>
        </p:txBody>
      </p:sp>
      <p:sp>
        <p:nvSpPr>
          <p:cNvPr id="3" name="Subtitle 2"/>
          <p:cNvSpPr>
            <a:spLocks noGrp="1"/>
          </p:cNvSpPr>
          <p:nvPr>
            <p:ph type="subTitle" idx="1"/>
          </p:nvPr>
        </p:nvSpPr>
        <p:spPr>
          <a:xfrm>
            <a:off x="1115616" y="3886200"/>
            <a:ext cx="6840760" cy="1752600"/>
          </a:xfrm>
        </p:spPr>
        <p:txBody>
          <a:bodyPr/>
          <a:lstStyle/>
          <a:p>
            <a:r>
              <a:rPr lang="en-US" dirty="0" smtClean="0"/>
              <a:t>Why are we here and what shall we do</a:t>
            </a:r>
            <a:endParaRPr lang="en-US" dirty="0"/>
          </a:p>
        </p:txBody>
      </p:sp>
    </p:spTree>
    <p:extLst>
      <p:ext uri="{BB962C8B-B14F-4D97-AF65-F5344CB8AC3E}">
        <p14:creationId xmlns:p14="http://schemas.microsoft.com/office/powerpoint/2010/main" val="1679029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t-EE" dirty="0"/>
          </a:p>
        </p:txBody>
      </p:sp>
      <p:sp>
        <p:nvSpPr>
          <p:cNvPr id="3" name="Content Placeholder 2"/>
          <p:cNvSpPr>
            <a:spLocks noGrp="1"/>
          </p:cNvSpPr>
          <p:nvPr>
            <p:ph idx="1"/>
          </p:nvPr>
        </p:nvSpPr>
        <p:spPr>
          <a:xfrm>
            <a:off x="457200" y="1600200"/>
            <a:ext cx="8229600" cy="4925144"/>
          </a:xfrm>
        </p:spPr>
        <p:txBody>
          <a:bodyPr>
            <a:normAutofit fontScale="85000" lnSpcReduction="10000"/>
          </a:bodyPr>
          <a:lstStyle/>
          <a:p>
            <a:r>
              <a:rPr lang="en-US" b="1" dirty="0" smtClean="0"/>
              <a:t>Real-time web </a:t>
            </a:r>
            <a:r>
              <a:rPr lang="en-US" dirty="0" smtClean="0"/>
              <a:t>(Tanel from the </a:t>
            </a:r>
            <a:r>
              <a:rPr lang="en-US" dirty="0" err="1" smtClean="0"/>
              <a:t>Mukana</a:t>
            </a:r>
            <a:r>
              <a:rPr lang="en-US" dirty="0" smtClean="0"/>
              <a:t> team)</a:t>
            </a:r>
          </a:p>
          <a:p>
            <a:r>
              <a:rPr lang="en-US" b="1" dirty="0" err="1" smtClean="0"/>
              <a:t>Microservices</a:t>
            </a:r>
            <a:r>
              <a:rPr lang="en-US" b="1" dirty="0" smtClean="0"/>
              <a:t> and message bus </a:t>
            </a:r>
            <a:r>
              <a:rPr lang="en-US" dirty="0" smtClean="0"/>
              <a:t>(Margus from the </a:t>
            </a:r>
            <a:r>
              <a:rPr lang="en-US" dirty="0" err="1" smtClean="0"/>
              <a:t>Mobilog</a:t>
            </a:r>
            <a:r>
              <a:rPr lang="en-US" dirty="0" smtClean="0"/>
              <a:t> team)</a:t>
            </a:r>
          </a:p>
          <a:p>
            <a:endParaRPr lang="en-US" dirty="0"/>
          </a:p>
          <a:p>
            <a:pPr marL="0" indent="0">
              <a:buNone/>
            </a:pPr>
            <a:r>
              <a:rPr lang="en-US" dirty="0" smtClean="0"/>
              <a:t>We may run out of time and not cover topics thoroughly enough – but this is hopefully just the first event in a series of many and you will get a feeling what this is all about.</a:t>
            </a:r>
          </a:p>
          <a:p>
            <a:pPr marL="0" indent="0">
              <a:buNone/>
            </a:pPr>
            <a:r>
              <a:rPr lang="en-US" dirty="0" smtClean="0"/>
              <a:t>Note that it has been proven useful to keep topics relevant to our project, then we can all relate to them in more pragmatic terms and share common ground (as opposed to e.g. 3D programming or abstract algebra).</a:t>
            </a:r>
            <a:endParaRPr lang="et-EE" dirty="0"/>
          </a:p>
        </p:txBody>
      </p:sp>
    </p:spTree>
    <p:extLst>
      <p:ext uri="{BB962C8B-B14F-4D97-AF65-F5344CB8AC3E}">
        <p14:creationId xmlns:p14="http://schemas.microsoft.com/office/powerpoint/2010/main" val="4188385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shall we do it?</a:t>
            </a:r>
            <a:endParaRPr lang="et-EE" dirty="0"/>
          </a:p>
        </p:txBody>
      </p:sp>
      <p:sp>
        <p:nvSpPr>
          <p:cNvPr id="3" name="Content Placeholder 2"/>
          <p:cNvSpPr>
            <a:spLocks noGrp="1"/>
          </p:cNvSpPr>
          <p:nvPr>
            <p:ph idx="1"/>
          </p:nvPr>
        </p:nvSpPr>
        <p:spPr>
          <a:xfrm>
            <a:off x="457200" y="1600200"/>
            <a:ext cx="8229600" cy="4853136"/>
          </a:xfrm>
        </p:spPr>
        <p:txBody>
          <a:bodyPr>
            <a:normAutofit fontScale="85000" lnSpcReduction="20000"/>
          </a:bodyPr>
          <a:lstStyle/>
          <a:p>
            <a:r>
              <a:rPr lang="en-US" dirty="0" smtClean="0"/>
              <a:t>Short presentation by the topic champion</a:t>
            </a:r>
          </a:p>
          <a:p>
            <a:r>
              <a:rPr lang="en-US" dirty="0" smtClean="0"/>
              <a:t>Boot up environment</a:t>
            </a:r>
          </a:p>
          <a:p>
            <a:r>
              <a:rPr lang="en-US" dirty="0" smtClean="0"/>
              <a:t>Start coding on the shared computer</a:t>
            </a:r>
          </a:p>
          <a:p>
            <a:r>
              <a:rPr lang="en-US" dirty="0" smtClean="0"/>
              <a:t>Possibly follow implementation in your own laptop</a:t>
            </a:r>
          </a:p>
          <a:p>
            <a:r>
              <a:rPr lang="en-US" i="1" dirty="0" smtClean="0"/>
              <a:t>Possibly</a:t>
            </a:r>
            <a:r>
              <a:rPr lang="en-US" dirty="0" smtClean="0"/>
              <a:t> experiment with different ideas in your own laptop</a:t>
            </a:r>
          </a:p>
          <a:p>
            <a:pPr lvl="1"/>
            <a:r>
              <a:rPr lang="en-US" dirty="0" smtClean="0"/>
              <a:t>We tried that in the beginning, but it tends to become a little bit too diverse as people get carried away (a thicket of opinions, problems and incomplete odd ends instead of a well-built, cohesive tree of consensus)</a:t>
            </a:r>
          </a:p>
          <a:p>
            <a:pPr lvl="1"/>
            <a:r>
              <a:rPr lang="en-US" dirty="0" smtClean="0"/>
              <a:t>Consider this seminar also a </a:t>
            </a:r>
            <a:r>
              <a:rPr lang="en-US" dirty="0"/>
              <a:t>consensus-reaching and information dissemination </a:t>
            </a:r>
            <a:r>
              <a:rPr lang="en-US" dirty="0" smtClean="0"/>
              <a:t>mechanism</a:t>
            </a:r>
            <a:r>
              <a:rPr lang="et-EE" dirty="0" smtClean="0"/>
              <a:t> – </a:t>
            </a:r>
            <a:r>
              <a:rPr lang="en-US" dirty="0" smtClean="0"/>
              <a:t>hence the main focus should perhaps remain on the wall</a:t>
            </a:r>
          </a:p>
        </p:txBody>
      </p:sp>
    </p:spTree>
    <p:extLst>
      <p:ext uri="{BB962C8B-B14F-4D97-AF65-F5344CB8AC3E}">
        <p14:creationId xmlns:p14="http://schemas.microsoft.com/office/powerpoint/2010/main" val="672541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a:t>
            </a:r>
            <a:endParaRPr lang="et-EE" dirty="0"/>
          </a:p>
        </p:txBody>
      </p:sp>
      <p:sp>
        <p:nvSpPr>
          <p:cNvPr id="3" name="Content Placeholder 2"/>
          <p:cNvSpPr>
            <a:spLocks noGrp="1"/>
          </p:cNvSpPr>
          <p:nvPr>
            <p:ph idx="1"/>
          </p:nvPr>
        </p:nvSpPr>
        <p:spPr/>
        <p:txBody>
          <a:bodyPr/>
          <a:lstStyle/>
          <a:p>
            <a:r>
              <a:rPr lang="en-US" dirty="0" smtClean="0"/>
              <a:t>Shared computer</a:t>
            </a:r>
          </a:p>
          <a:p>
            <a:r>
              <a:rPr lang="en-US" dirty="0" smtClean="0"/>
              <a:t>Code is on the wall</a:t>
            </a:r>
          </a:p>
          <a:p>
            <a:r>
              <a:rPr lang="en-US" dirty="0" smtClean="0"/>
              <a:t>People rotate behind the keyboard in 20 minute intervals</a:t>
            </a:r>
          </a:p>
          <a:p>
            <a:pPr lvl="1"/>
            <a:r>
              <a:rPr lang="en-US" dirty="0" smtClean="0"/>
              <a:t>Use an audible background timer for time-boxing</a:t>
            </a:r>
          </a:p>
          <a:p>
            <a:r>
              <a:rPr lang="en-US" dirty="0" smtClean="0"/>
              <a:t>Navigator (topic champion) and driver roles</a:t>
            </a:r>
          </a:p>
          <a:p>
            <a:r>
              <a:rPr lang="en-US" dirty="0" smtClean="0"/>
              <a:t>Commit and push to our public GitHub account at the end of each interval</a:t>
            </a:r>
          </a:p>
        </p:txBody>
      </p:sp>
    </p:spTree>
    <p:extLst>
      <p:ext uri="{BB962C8B-B14F-4D97-AF65-F5344CB8AC3E}">
        <p14:creationId xmlns:p14="http://schemas.microsoft.com/office/powerpoint/2010/main" val="678145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a:t>
            </a:r>
            <a:endParaRPr lang="et-EE"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10.00 - 10.30	Introduction		(Mart)</a:t>
            </a:r>
          </a:p>
          <a:p>
            <a:pPr marL="0" indent="0">
              <a:buNone/>
            </a:pPr>
            <a:r>
              <a:rPr lang="en-US" dirty="0" smtClean="0"/>
              <a:t>10.30 - 11.30	Real-time web	(Tanel)</a:t>
            </a:r>
          </a:p>
          <a:p>
            <a:pPr marL="0" indent="0">
              <a:buNone/>
            </a:pPr>
            <a:r>
              <a:rPr lang="en-US" dirty="0" smtClean="0"/>
              <a:t>11.30 - 11.45	break </a:t>
            </a:r>
          </a:p>
          <a:p>
            <a:pPr marL="0" indent="0">
              <a:buNone/>
            </a:pPr>
            <a:r>
              <a:rPr lang="en-US" dirty="0" smtClean="0"/>
              <a:t>11.45 - 12.45	Real-time web	(Tanel)</a:t>
            </a:r>
          </a:p>
          <a:p>
            <a:pPr marL="0" indent="0">
              <a:buNone/>
            </a:pPr>
            <a:r>
              <a:rPr lang="en-US" dirty="0" smtClean="0"/>
              <a:t>12.45 - 13.30	Lunch</a:t>
            </a:r>
          </a:p>
          <a:p>
            <a:pPr marL="0" indent="0">
              <a:buNone/>
            </a:pPr>
            <a:r>
              <a:rPr lang="en-US" dirty="0" smtClean="0"/>
              <a:t>13.30 - 15.00	</a:t>
            </a:r>
            <a:r>
              <a:rPr lang="en-US" dirty="0" err="1" smtClean="0"/>
              <a:t>Microservices</a:t>
            </a:r>
            <a:r>
              <a:rPr lang="en-US" dirty="0"/>
              <a:t>	</a:t>
            </a:r>
            <a:r>
              <a:rPr lang="en-US" dirty="0" smtClean="0"/>
              <a:t>	(Margus)</a:t>
            </a:r>
          </a:p>
          <a:p>
            <a:pPr marL="0" indent="0">
              <a:buNone/>
            </a:pPr>
            <a:r>
              <a:rPr lang="en-US" dirty="0" smtClean="0"/>
              <a:t>15.00 - 15.15	break</a:t>
            </a:r>
          </a:p>
          <a:p>
            <a:pPr marL="0" indent="0">
              <a:buNone/>
            </a:pPr>
            <a:r>
              <a:rPr lang="en-US" dirty="0" smtClean="0"/>
              <a:t>15.15 - 16.45	</a:t>
            </a:r>
            <a:r>
              <a:rPr lang="en-US" dirty="0" err="1" smtClean="0"/>
              <a:t>Microservices</a:t>
            </a:r>
            <a:r>
              <a:rPr lang="en-US" dirty="0"/>
              <a:t>	</a:t>
            </a:r>
            <a:r>
              <a:rPr lang="en-US" dirty="0" smtClean="0"/>
              <a:t>	(Margus)</a:t>
            </a:r>
          </a:p>
          <a:p>
            <a:pPr marL="0" indent="0">
              <a:buNone/>
            </a:pPr>
            <a:r>
              <a:rPr lang="en-US" dirty="0" smtClean="0"/>
              <a:t>16.45 - 17.15	Go to dinner </a:t>
            </a:r>
          </a:p>
          <a:p>
            <a:pPr marL="0" indent="0">
              <a:buNone/>
            </a:pPr>
            <a:r>
              <a:rPr lang="en-US" dirty="0" smtClean="0"/>
              <a:t>17.15 - 18.45	Dinner (Kochi </a:t>
            </a:r>
            <a:r>
              <a:rPr lang="en-US" dirty="0" err="1" smtClean="0"/>
              <a:t>Aidad</a:t>
            </a:r>
            <a:r>
              <a:rPr lang="en-US" dirty="0" smtClean="0"/>
              <a:t>, at </a:t>
            </a:r>
            <a:r>
              <a:rPr lang="en-US" dirty="0" err="1" smtClean="0"/>
              <a:t>harbour</a:t>
            </a:r>
            <a:r>
              <a:rPr lang="en-US" dirty="0" smtClean="0"/>
              <a:t>)</a:t>
            </a:r>
          </a:p>
          <a:p>
            <a:pPr marL="0" indent="0">
              <a:buNone/>
            </a:pPr>
            <a:r>
              <a:rPr lang="en-US" dirty="0" smtClean="0"/>
              <a:t>19.00             	Ferry check-in</a:t>
            </a:r>
            <a:endParaRPr lang="en-US" dirty="0"/>
          </a:p>
        </p:txBody>
      </p:sp>
    </p:spTree>
    <p:extLst>
      <p:ext uri="{BB962C8B-B14F-4D97-AF65-F5344CB8AC3E}">
        <p14:creationId xmlns:p14="http://schemas.microsoft.com/office/powerpoint/2010/main" val="404758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go </a:t>
            </a:r>
            <a:r>
              <a:rPr lang="en-US" dirty="0" smtClean="0">
                <a:sym typeface="Wingdings" panose="05000000000000000000" pitchFamily="2" charset="2"/>
              </a:rPr>
              <a:t>:)!</a:t>
            </a:r>
            <a:endParaRPr lang="et-EE" dirty="0"/>
          </a:p>
        </p:txBody>
      </p:sp>
    </p:spTree>
    <p:extLst>
      <p:ext uri="{BB962C8B-B14F-4D97-AF65-F5344CB8AC3E}">
        <p14:creationId xmlns:p14="http://schemas.microsoft.com/office/powerpoint/2010/main" val="3997521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LOCC Announcement</a:t>
            </a:r>
            <a:endParaRPr lang="et-EE" dirty="0"/>
          </a:p>
        </p:txBody>
      </p:sp>
      <p:sp>
        <p:nvSpPr>
          <p:cNvPr id="3" name="Content Placeholder 2"/>
          <p:cNvSpPr>
            <a:spLocks noGrp="1"/>
          </p:cNvSpPr>
          <p:nvPr>
            <p:ph idx="1"/>
          </p:nvPr>
        </p:nvSpPr>
        <p:spPr/>
        <p:txBody>
          <a:bodyPr>
            <a:normAutofit lnSpcReduction="10000"/>
          </a:bodyPr>
          <a:lstStyle/>
          <a:p>
            <a:pPr marL="0" indent="0">
              <a:spcBef>
                <a:spcPts val="1200"/>
              </a:spcBef>
              <a:buNone/>
            </a:pPr>
            <a:r>
              <a:rPr lang="en-GB" dirty="0" smtClean="0"/>
              <a:t>In 2011:</a:t>
            </a:r>
            <a:br>
              <a:rPr lang="en-GB" dirty="0" smtClean="0"/>
            </a:br>
            <a:r>
              <a:rPr lang="en-GB" sz="1100" i="1" dirty="0" smtClean="0"/>
              <a:t/>
            </a:r>
            <a:br>
              <a:rPr lang="en-GB" sz="1100" i="1" dirty="0" smtClean="0"/>
            </a:br>
            <a:r>
              <a:rPr lang="en-GB" i="1" dirty="0" smtClean="0"/>
              <a:t>Following the example of the global code camp tradition, the </a:t>
            </a:r>
            <a:r>
              <a:rPr lang="en-GB" i="1" dirty="0" err="1" smtClean="0"/>
              <a:t>Logica</a:t>
            </a:r>
            <a:r>
              <a:rPr lang="en-GB" i="1" dirty="0" smtClean="0"/>
              <a:t> mobility team is arranging a series of social coding camp events.</a:t>
            </a:r>
            <a:endParaRPr lang="et-EE" i="1" dirty="0" smtClean="0"/>
          </a:p>
          <a:p>
            <a:pPr marL="0" indent="0">
              <a:spcBef>
                <a:spcPts val="1200"/>
              </a:spcBef>
              <a:buNone/>
            </a:pPr>
            <a:r>
              <a:rPr lang="en-GB" i="1" dirty="0" smtClean="0"/>
              <a:t>The primary aim of the camps is to </a:t>
            </a:r>
            <a:r>
              <a:rPr lang="en-GB" b="1" i="1" dirty="0" smtClean="0"/>
              <a:t>disseminate applied knowledge on a given modern software development topic</a:t>
            </a:r>
            <a:r>
              <a:rPr lang="en-GB" i="1" dirty="0" smtClean="0"/>
              <a:t> (usually mobile</a:t>
            </a:r>
            <a:r>
              <a:rPr lang="en-US" i="1" dirty="0" smtClean="0"/>
              <a:t> </a:t>
            </a:r>
            <a:r>
              <a:rPr lang="en-GB" i="1" dirty="0" smtClean="0"/>
              <a:t>development-related) through a </a:t>
            </a:r>
            <a:r>
              <a:rPr lang="en-GB" b="1" i="1" dirty="0" smtClean="0"/>
              <a:t>practical hands-on workshop</a:t>
            </a:r>
            <a:r>
              <a:rPr lang="en-GB" i="1" dirty="0" smtClean="0"/>
              <a:t>.</a:t>
            </a:r>
            <a:endParaRPr lang="et-EE" i="1" dirty="0" smtClean="0"/>
          </a:p>
        </p:txBody>
      </p:sp>
    </p:spTree>
    <p:extLst>
      <p:ext uri="{BB962C8B-B14F-4D97-AF65-F5344CB8AC3E}">
        <p14:creationId xmlns:p14="http://schemas.microsoft.com/office/powerpoint/2010/main" val="4162807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continued</a:t>
            </a:r>
            <a:endParaRPr lang="et-EE" dirty="0"/>
          </a:p>
        </p:txBody>
      </p:sp>
      <p:sp>
        <p:nvSpPr>
          <p:cNvPr id="3" name="Content Placeholder 2"/>
          <p:cNvSpPr>
            <a:spLocks noGrp="1"/>
          </p:cNvSpPr>
          <p:nvPr>
            <p:ph idx="1"/>
          </p:nvPr>
        </p:nvSpPr>
        <p:spPr/>
        <p:txBody>
          <a:bodyPr>
            <a:normAutofit fontScale="85000" lnSpcReduction="20000"/>
          </a:bodyPr>
          <a:lstStyle/>
          <a:p>
            <a:pPr marL="0" indent="0">
              <a:spcBef>
                <a:spcPts val="1200"/>
              </a:spcBef>
              <a:buNone/>
            </a:pPr>
            <a:r>
              <a:rPr lang="en-GB" i="1" dirty="0" smtClean="0"/>
              <a:t>The code camps are a little different from ordinary technology seminars in that they are by and for developers, so </a:t>
            </a:r>
            <a:r>
              <a:rPr lang="en-GB" b="1" i="1" dirty="0" smtClean="0"/>
              <a:t>participants are expected to write code during the event</a:t>
            </a:r>
            <a:r>
              <a:rPr lang="en-GB" i="1" dirty="0" smtClean="0"/>
              <a:t>.</a:t>
            </a:r>
            <a:endParaRPr lang="et-EE" i="1" dirty="0" smtClean="0"/>
          </a:p>
          <a:p>
            <a:pPr marL="0" indent="0">
              <a:spcBef>
                <a:spcPts val="1200"/>
              </a:spcBef>
              <a:buNone/>
            </a:pPr>
            <a:r>
              <a:rPr lang="en-GB" i="1" dirty="0" smtClean="0"/>
              <a:t>Emphasis is on </a:t>
            </a:r>
            <a:r>
              <a:rPr lang="en-GB" b="1" i="1" dirty="0" smtClean="0"/>
              <a:t>initiative, self-organization and collaboration</a:t>
            </a:r>
            <a:r>
              <a:rPr lang="en-GB" i="1" dirty="0" smtClean="0"/>
              <a:t> in the code camp “team”.</a:t>
            </a:r>
            <a:endParaRPr lang="et-EE" i="1" dirty="0" smtClean="0"/>
          </a:p>
          <a:p>
            <a:pPr marL="0" indent="0">
              <a:spcBef>
                <a:spcPts val="1200"/>
              </a:spcBef>
              <a:buNone/>
            </a:pPr>
            <a:r>
              <a:rPr lang="en-GB" i="1" dirty="0" smtClean="0"/>
              <a:t>On the other hand, there’s no entry barrier – we don’t require people to know Java/C# or have the development</a:t>
            </a:r>
            <a:r>
              <a:rPr lang="en-US" i="1" dirty="0" smtClean="0"/>
              <a:t> </a:t>
            </a:r>
            <a:r>
              <a:rPr lang="en-GB" i="1" dirty="0" smtClean="0"/>
              <a:t>environment ready. Virtual machines with properly set up environments for development are available and </a:t>
            </a:r>
            <a:r>
              <a:rPr lang="en-GB" b="1" i="1" dirty="0" smtClean="0"/>
              <a:t>we mainly work at a shared computer with the code projected on the wall</a:t>
            </a:r>
            <a:r>
              <a:rPr lang="en-GB" i="1" dirty="0" smtClean="0"/>
              <a:t>.</a:t>
            </a:r>
            <a:endParaRPr lang="et-EE" i="1" dirty="0" smtClean="0"/>
          </a:p>
        </p:txBody>
      </p:sp>
    </p:spTree>
    <p:extLst>
      <p:ext uri="{BB962C8B-B14F-4D97-AF65-F5344CB8AC3E}">
        <p14:creationId xmlns:p14="http://schemas.microsoft.com/office/powerpoint/2010/main" val="3601547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social dimension</a:t>
            </a:r>
            <a:endParaRPr lang="et-EE" dirty="0"/>
          </a:p>
        </p:txBody>
      </p:sp>
      <p:sp>
        <p:nvSpPr>
          <p:cNvPr id="3" name="Content Placeholder 2"/>
          <p:cNvSpPr>
            <a:spLocks noGrp="1"/>
          </p:cNvSpPr>
          <p:nvPr>
            <p:ph idx="1"/>
          </p:nvPr>
        </p:nvSpPr>
        <p:spPr/>
        <p:txBody>
          <a:bodyPr>
            <a:normAutofit fontScale="92500" lnSpcReduction="10000"/>
          </a:bodyPr>
          <a:lstStyle/>
          <a:p>
            <a:pPr marL="0" indent="0">
              <a:buNone/>
            </a:pPr>
            <a:r>
              <a:rPr lang="en-US" i="1" dirty="0" smtClean="0"/>
              <a:t>The secondary aim is to help people get comfortable  with social development and tools – to work in an open environment where all participants communicate and interact intensively to acquire knowledge and reach a common goal in a fixed time box together.</a:t>
            </a:r>
          </a:p>
          <a:p>
            <a:pPr marL="0" indent="0">
              <a:buNone/>
            </a:pPr>
            <a:endParaRPr lang="en-US" i="1" dirty="0"/>
          </a:p>
          <a:p>
            <a:pPr marL="0" indent="0">
              <a:buNone/>
            </a:pPr>
            <a:r>
              <a:rPr lang="en-US" dirty="0" smtClean="0"/>
              <a:t>That is, practice pair programming in the open.</a:t>
            </a:r>
          </a:p>
          <a:p>
            <a:pPr marL="0" indent="0">
              <a:buNone/>
            </a:pPr>
            <a:r>
              <a:rPr lang="en-US" dirty="0" smtClean="0"/>
              <a:t>Most developers are somewhat introverted, so experiencing pairing for real may be very helpful.</a:t>
            </a:r>
          </a:p>
        </p:txBody>
      </p:sp>
    </p:spTree>
    <p:extLst>
      <p:ext uri="{BB962C8B-B14F-4D97-AF65-F5344CB8AC3E}">
        <p14:creationId xmlns:p14="http://schemas.microsoft.com/office/powerpoint/2010/main" val="405381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fun dimension</a:t>
            </a:r>
            <a:endParaRPr lang="et-EE" dirty="0"/>
          </a:p>
        </p:txBody>
      </p:sp>
      <p:sp>
        <p:nvSpPr>
          <p:cNvPr id="3" name="Content Placeholder 2"/>
          <p:cNvSpPr>
            <a:spLocks noGrp="1"/>
          </p:cNvSpPr>
          <p:nvPr>
            <p:ph idx="1"/>
          </p:nvPr>
        </p:nvSpPr>
        <p:spPr/>
        <p:txBody>
          <a:bodyPr/>
          <a:lstStyle/>
          <a:p>
            <a:r>
              <a:rPr lang="en-US" dirty="0" smtClean="0"/>
              <a:t>Coding should be fun - but we sometimes tend to forget that</a:t>
            </a:r>
          </a:p>
          <a:p>
            <a:r>
              <a:rPr lang="en-US" dirty="0" smtClean="0"/>
              <a:t>When you do something you like, you’re likely to do it well and keep evolving your skills</a:t>
            </a:r>
          </a:p>
          <a:p>
            <a:r>
              <a:rPr lang="en-US" dirty="0" smtClean="0"/>
              <a:t>Remember – this is a no-stress, not-survival-of-the-fittest setting, so please feel free to make mistakes and please do not</a:t>
            </a:r>
            <a:r>
              <a:rPr lang="en-US" i="1" dirty="0" smtClean="0"/>
              <a:t> </a:t>
            </a:r>
            <a:r>
              <a:rPr lang="en-US" dirty="0" smtClean="0"/>
              <a:t>know about everything in advance :)</a:t>
            </a:r>
            <a:endParaRPr lang="et-EE" dirty="0" smtClean="0"/>
          </a:p>
          <a:p>
            <a:endParaRPr lang="et-EE" dirty="0"/>
          </a:p>
        </p:txBody>
      </p:sp>
    </p:spTree>
    <p:extLst>
      <p:ext uri="{BB962C8B-B14F-4D97-AF65-F5344CB8AC3E}">
        <p14:creationId xmlns:p14="http://schemas.microsoft.com/office/powerpoint/2010/main" val="2139935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continued (psychological side)</a:t>
            </a:r>
            <a:endParaRPr lang="et-EE" dirty="0"/>
          </a:p>
        </p:txBody>
      </p:sp>
      <p:sp>
        <p:nvSpPr>
          <p:cNvPr id="3" name="Content Placeholder 2"/>
          <p:cNvSpPr>
            <a:spLocks noGrp="1"/>
          </p:cNvSpPr>
          <p:nvPr>
            <p:ph idx="1"/>
          </p:nvPr>
        </p:nvSpPr>
        <p:spPr>
          <a:xfrm>
            <a:off x="457200" y="1600200"/>
            <a:ext cx="8229600" cy="4781128"/>
          </a:xfrm>
        </p:spPr>
        <p:txBody>
          <a:bodyPr>
            <a:normAutofit fontScale="70000" lnSpcReduction="20000"/>
          </a:bodyPr>
          <a:lstStyle/>
          <a:p>
            <a:r>
              <a:rPr lang="en-US" dirty="0" smtClean="0"/>
              <a:t>Play time as an essential nutrient for the brain</a:t>
            </a:r>
            <a:endParaRPr lang="et-EE" dirty="0" smtClean="0"/>
          </a:p>
          <a:p>
            <a:pPr lvl="1"/>
            <a:r>
              <a:rPr lang="en-US" dirty="0" smtClean="0"/>
              <a:t>According to neuroscientists, one of the seven essential daily mental activities is play – </a:t>
            </a:r>
            <a:r>
              <a:rPr lang="en-US" i="1" dirty="0" smtClean="0"/>
              <a:t>when </a:t>
            </a:r>
            <a:r>
              <a:rPr lang="en-US" i="1" dirty="0"/>
              <a:t>we allow ourselves to be spontaneous or creative, playfully enjoying novel experiences, which helps make new connections in the </a:t>
            </a:r>
            <a:r>
              <a:rPr lang="en-US" i="1" dirty="0" smtClean="0"/>
              <a:t>brain.</a:t>
            </a:r>
          </a:p>
          <a:p>
            <a:pPr lvl="1"/>
            <a:r>
              <a:rPr lang="en-US" dirty="0">
                <a:hlinkClick r:id="rId2"/>
              </a:rPr>
              <a:t>http://www.healthymindplatter.com</a:t>
            </a:r>
            <a:r>
              <a:rPr lang="en-US" dirty="0" smtClean="0">
                <a:hlinkClick r:id="rId2"/>
              </a:rPr>
              <a:t>/</a:t>
            </a:r>
            <a:r>
              <a:rPr lang="en-US" dirty="0" smtClean="0"/>
              <a:t> </a:t>
            </a:r>
          </a:p>
          <a:p>
            <a:r>
              <a:rPr lang="en-US" dirty="0"/>
              <a:t>Flow</a:t>
            </a:r>
            <a:endParaRPr lang="et-EE" dirty="0"/>
          </a:p>
          <a:p>
            <a:pPr lvl="1"/>
            <a:r>
              <a:rPr lang="en-US" dirty="0"/>
              <a:t>Flow</a:t>
            </a:r>
            <a:r>
              <a:rPr lang="en-US" b="1" dirty="0"/>
              <a:t> </a:t>
            </a:r>
            <a:r>
              <a:rPr lang="en-US" dirty="0"/>
              <a:t>is the state of mind where we are immersed in what we do with no regard to the past or future, leaving the buzz of everyday problems and attractions behind and enter a peaceful state of concentrated, yet light and easy awareness and attention.</a:t>
            </a:r>
            <a:endParaRPr lang="et-EE" dirty="0"/>
          </a:p>
          <a:p>
            <a:pPr lvl="1"/>
            <a:r>
              <a:rPr lang="et-EE" dirty="0">
                <a:hlinkClick r:id="rId3"/>
              </a:rPr>
              <a:t>http://en.wikipedia.org/wiki/Flow_(psychology)</a:t>
            </a:r>
            <a:endParaRPr lang="en-US" dirty="0" smtClean="0"/>
          </a:p>
          <a:p>
            <a:r>
              <a:rPr lang="en-US" dirty="0" smtClean="0"/>
              <a:t>Relax, don’t have too high expectations, don’t be rigid and accept that there are challenges and sometimes things go wrong – you cannot acquire new information otherwise</a:t>
            </a:r>
          </a:p>
        </p:txBody>
      </p:sp>
      <p:sp>
        <p:nvSpPr>
          <p:cNvPr id="5" name="AutoShape 1" descr="http://www.healthymindplatter.com/images/FocusTime.gif"/>
          <p:cNvSpPr>
            <a:spLocks noChangeAspect="1" noChangeArrowheads="1"/>
          </p:cNvSpPr>
          <p:nvPr/>
        </p:nvSpPr>
        <p:spPr bwMode="auto">
          <a:xfrm>
            <a:off x="1609725" y="159861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t-EE"/>
          </a:p>
        </p:txBody>
      </p:sp>
      <p:sp>
        <p:nvSpPr>
          <p:cNvPr id="6" name="AutoShape 2" descr="http://www.healthymindplatter.com/images/PlayTime.gif"/>
          <p:cNvSpPr>
            <a:spLocks noChangeAspect="1" noChangeArrowheads="1"/>
          </p:cNvSpPr>
          <p:nvPr/>
        </p:nvSpPr>
        <p:spPr bwMode="auto">
          <a:xfrm>
            <a:off x="1609725" y="159861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t-EE"/>
          </a:p>
        </p:txBody>
      </p:sp>
      <p:sp>
        <p:nvSpPr>
          <p:cNvPr id="7" name="AutoShape 3" descr="http://www.healthymindplatter.com/images/ConnectTime.gif"/>
          <p:cNvSpPr>
            <a:spLocks noChangeAspect="1" noChangeArrowheads="1"/>
          </p:cNvSpPr>
          <p:nvPr/>
        </p:nvSpPr>
        <p:spPr bwMode="auto">
          <a:xfrm>
            <a:off x="1609725" y="159861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t-EE"/>
          </a:p>
        </p:txBody>
      </p:sp>
    </p:spTree>
    <p:extLst>
      <p:ext uri="{BB962C8B-B14F-4D97-AF65-F5344CB8AC3E}">
        <p14:creationId xmlns:p14="http://schemas.microsoft.com/office/powerpoint/2010/main" val="2126196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knowledge dimension</a:t>
            </a:r>
            <a:endParaRPr lang="et-EE" dirty="0"/>
          </a:p>
        </p:txBody>
      </p:sp>
      <p:sp>
        <p:nvSpPr>
          <p:cNvPr id="3" name="Content Placeholder 2"/>
          <p:cNvSpPr>
            <a:spLocks noGrp="1"/>
          </p:cNvSpPr>
          <p:nvPr>
            <p:ph idx="1"/>
          </p:nvPr>
        </p:nvSpPr>
        <p:spPr/>
        <p:txBody>
          <a:bodyPr>
            <a:normAutofit fontScale="85000" lnSpcReduction="20000"/>
          </a:bodyPr>
          <a:lstStyle/>
          <a:p>
            <a:r>
              <a:rPr lang="en-US" dirty="0" smtClean="0"/>
              <a:t>Solid knowledge is empirical, based on real-life experiments and their results</a:t>
            </a:r>
          </a:p>
          <a:p>
            <a:r>
              <a:rPr lang="en-US" dirty="0" smtClean="0"/>
              <a:t>Understanding why and how things work</a:t>
            </a:r>
          </a:p>
          <a:p>
            <a:pPr lvl="1"/>
            <a:r>
              <a:rPr lang="en-US" dirty="0" smtClean="0"/>
              <a:t>Jon on Java 8 migration:</a:t>
            </a:r>
            <a:br>
              <a:rPr lang="en-US" dirty="0" smtClean="0"/>
            </a:br>
            <a:r>
              <a:rPr lang="en-US" i="1" dirty="0" smtClean="0"/>
              <a:t>And also: we want to know why the fixes work. If we just do some change and are happy that the test passes we have not learned anything.</a:t>
            </a:r>
            <a:br>
              <a:rPr lang="en-US" i="1" dirty="0" smtClean="0"/>
            </a:br>
            <a:r>
              <a:rPr lang="en-US" dirty="0" smtClean="0"/>
              <a:t>(Jon will probably absolutely hate me for quoting him, more to come :)!)</a:t>
            </a:r>
          </a:p>
          <a:p>
            <a:r>
              <a:rPr lang="en-US" dirty="0"/>
              <a:t>Applied knowledge (know-how) can only be shared by doing, by </a:t>
            </a:r>
            <a:r>
              <a:rPr lang="en-US" dirty="0" smtClean="0"/>
              <a:t>practice</a:t>
            </a:r>
          </a:p>
          <a:p>
            <a:pPr lvl="1"/>
            <a:r>
              <a:rPr lang="en-US" dirty="0" smtClean="0"/>
              <a:t>Attending tech talks is of course extremely useful, but not enough by itself</a:t>
            </a:r>
            <a:endParaRPr lang="en-US" dirty="0"/>
          </a:p>
          <a:p>
            <a:pPr lvl="1"/>
            <a:endParaRPr lang="et-EE" dirty="0" smtClean="0"/>
          </a:p>
        </p:txBody>
      </p:sp>
    </p:spTree>
    <p:extLst>
      <p:ext uri="{BB962C8B-B14F-4D97-AF65-F5344CB8AC3E}">
        <p14:creationId xmlns:p14="http://schemas.microsoft.com/office/powerpoint/2010/main" val="2561214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Where did the concept come from?</a:t>
            </a:r>
            <a:endParaRPr lang="et-EE" dirty="0"/>
          </a:p>
        </p:txBody>
      </p:sp>
      <p:sp>
        <p:nvSpPr>
          <p:cNvPr id="3" name="Content Placeholder 2"/>
          <p:cNvSpPr>
            <a:spLocks noGrp="1"/>
          </p:cNvSpPr>
          <p:nvPr>
            <p:ph idx="1"/>
          </p:nvPr>
        </p:nvSpPr>
        <p:spPr>
          <a:xfrm>
            <a:off x="457200" y="1600200"/>
            <a:ext cx="8229600" cy="4781128"/>
          </a:xfrm>
        </p:spPr>
        <p:txBody>
          <a:bodyPr>
            <a:normAutofit fontScale="55000" lnSpcReduction="20000"/>
          </a:bodyPr>
          <a:lstStyle/>
          <a:p>
            <a:r>
              <a:rPr lang="en-US" dirty="0" smtClean="0"/>
              <a:t>Code Camps, Hackathons, Code Sprints and Garage48</a:t>
            </a:r>
          </a:p>
          <a:p>
            <a:pPr lvl="1"/>
            <a:r>
              <a:rPr lang="en-US" dirty="0">
                <a:hlinkClick r:id="rId2"/>
              </a:rPr>
              <a:t>https://</a:t>
            </a:r>
            <a:r>
              <a:rPr lang="en-US" dirty="0" smtClean="0">
                <a:hlinkClick r:id="rId2"/>
              </a:rPr>
              <a:t>en.wikipedia.org/wiki/Code_Camp</a:t>
            </a:r>
            <a:r>
              <a:rPr lang="en-US" dirty="0" smtClean="0"/>
              <a:t> </a:t>
            </a:r>
          </a:p>
          <a:p>
            <a:pPr lvl="1"/>
            <a:r>
              <a:rPr lang="en-US" dirty="0">
                <a:hlinkClick r:id="rId3"/>
              </a:rPr>
              <a:t>https://</a:t>
            </a:r>
            <a:r>
              <a:rPr lang="en-US" dirty="0" smtClean="0">
                <a:hlinkClick r:id="rId3"/>
              </a:rPr>
              <a:t>en.wikipedia.org/wiki/Hackathon</a:t>
            </a:r>
            <a:r>
              <a:rPr lang="en-US" dirty="0" smtClean="0"/>
              <a:t> </a:t>
            </a:r>
            <a:endParaRPr lang="et-EE" dirty="0" smtClean="0"/>
          </a:p>
          <a:p>
            <a:pPr lvl="1"/>
            <a:r>
              <a:rPr lang="en-US" dirty="0">
                <a:hlinkClick r:id="rId4"/>
              </a:rPr>
              <a:t>https://us.pycon.org/2016/community/sprints</a:t>
            </a:r>
            <a:r>
              <a:rPr lang="en-US" dirty="0" smtClean="0">
                <a:hlinkClick r:id="rId4"/>
              </a:rPr>
              <a:t>/</a:t>
            </a:r>
            <a:r>
              <a:rPr lang="et-EE" dirty="0" smtClean="0"/>
              <a:t> </a:t>
            </a:r>
            <a:endParaRPr lang="en-US" dirty="0" smtClean="0"/>
          </a:p>
          <a:p>
            <a:r>
              <a:rPr lang="en-US" dirty="0" smtClean="0"/>
              <a:t>Maker movement</a:t>
            </a:r>
          </a:p>
          <a:p>
            <a:r>
              <a:rPr lang="en-US" dirty="0" smtClean="0"/>
              <a:t>Google’s free 20% time</a:t>
            </a:r>
          </a:p>
          <a:p>
            <a:pPr lvl="1"/>
            <a:r>
              <a:rPr lang="en-US" dirty="0" smtClean="0"/>
              <a:t>Gmail, Angular.JS, whatnot…</a:t>
            </a:r>
          </a:p>
          <a:p>
            <a:r>
              <a:rPr lang="en-US" dirty="0" err="1" smtClean="0"/>
              <a:t>Atlassian’s</a:t>
            </a:r>
            <a:r>
              <a:rPr lang="en-US" dirty="0" smtClean="0"/>
              <a:t> </a:t>
            </a:r>
            <a:r>
              <a:rPr lang="en-US" dirty="0" err="1" smtClean="0"/>
              <a:t>ShipIt</a:t>
            </a:r>
            <a:r>
              <a:rPr lang="en-US" dirty="0" smtClean="0"/>
              <a:t> days (and free 20% time)</a:t>
            </a:r>
          </a:p>
          <a:p>
            <a:pPr lvl="1"/>
            <a:r>
              <a:rPr lang="en-US" i="1" dirty="0"/>
              <a:t>S</a:t>
            </a:r>
            <a:r>
              <a:rPr lang="en-US" i="1" dirty="0" smtClean="0"/>
              <a:t>et </a:t>
            </a:r>
            <a:r>
              <a:rPr lang="en-US" i="1" dirty="0"/>
              <a:t>aside 1 1/2 days for developers to work on whatever they want (with a skew towards our products) and then demonstrate it live to the entire </a:t>
            </a:r>
            <a:r>
              <a:rPr lang="en-US" i="1" dirty="0" smtClean="0"/>
              <a:t>company</a:t>
            </a:r>
          </a:p>
          <a:p>
            <a:r>
              <a:rPr lang="en-US" dirty="0" smtClean="0"/>
              <a:t>TED talk: The Puzzle of Motivation</a:t>
            </a:r>
          </a:p>
          <a:p>
            <a:pPr lvl="1"/>
            <a:r>
              <a:rPr lang="en-US" dirty="0" smtClean="0">
                <a:hlinkClick r:id="rId5"/>
              </a:rPr>
              <a:t>https</a:t>
            </a:r>
            <a:r>
              <a:rPr lang="en-US" dirty="0">
                <a:hlinkClick r:id="rId5"/>
              </a:rPr>
              <a:t>://</a:t>
            </a:r>
            <a:r>
              <a:rPr lang="en-US" dirty="0" smtClean="0">
                <a:hlinkClick r:id="rId5"/>
              </a:rPr>
              <a:t>www.youtube.com/watch?v=u6XAPnuFjJc</a:t>
            </a:r>
            <a:r>
              <a:rPr lang="en-US" dirty="0" smtClean="0"/>
              <a:t> </a:t>
            </a:r>
            <a:endParaRPr lang="en-US" dirty="0"/>
          </a:p>
          <a:p>
            <a:pPr lvl="1"/>
            <a:r>
              <a:rPr lang="en-US" dirty="0" smtClean="0"/>
              <a:t>Only rewards (money) and </a:t>
            </a:r>
            <a:r>
              <a:rPr lang="en-US" dirty="0"/>
              <a:t>punishment are not a good model for </a:t>
            </a:r>
            <a:r>
              <a:rPr lang="en-US" dirty="0" smtClean="0"/>
              <a:t>motivation;</a:t>
            </a:r>
            <a:r>
              <a:rPr lang="et-EE" dirty="0" smtClean="0"/>
              <a:t/>
            </a:r>
            <a:br>
              <a:rPr lang="et-EE" dirty="0" smtClean="0"/>
            </a:br>
            <a:r>
              <a:rPr lang="en-US" dirty="0" smtClean="0"/>
              <a:t>rather, we look for autonomy, mastery and purpose</a:t>
            </a:r>
          </a:p>
          <a:p>
            <a:pPr lvl="1"/>
            <a:r>
              <a:rPr lang="en-US" dirty="0" smtClean="0"/>
              <a:t>Wikipedia as a phenomenon</a:t>
            </a:r>
          </a:p>
          <a:p>
            <a:r>
              <a:rPr lang="en-US" dirty="0" smtClean="0"/>
              <a:t>The need to discuss technical design, best practices and coding guidelines in our previous project</a:t>
            </a:r>
          </a:p>
          <a:p>
            <a:endParaRPr lang="en-US" dirty="0" smtClean="0"/>
          </a:p>
          <a:p>
            <a:pPr marL="0" indent="0">
              <a:buNone/>
            </a:pPr>
            <a:r>
              <a:rPr lang="en-US" b="1" dirty="0" smtClean="0"/>
              <a:t>In short, many successful teams do these things</a:t>
            </a:r>
            <a:endParaRPr lang="en-US" b="1" dirty="0"/>
          </a:p>
        </p:txBody>
      </p:sp>
    </p:spTree>
    <p:extLst>
      <p:ext uri="{BB962C8B-B14F-4D97-AF65-F5344CB8AC3E}">
        <p14:creationId xmlns:p14="http://schemas.microsoft.com/office/powerpoint/2010/main" val="119270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a:t>
            </a:r>
            <a:endParaRPr lang="et-EE" dirty="0"/>
          </a:p>
        </p:txBody>
      </p:sp>
      <p:sp>
        <p:nvSpPr>
          <p:cNvPr id="3" name="Content Placeholder 2"/>
          <p:cNvSpPr>
            <a:spLocks noGrp="1"/>
          </p:cNvSpPr>
          <p:nvPr>
            <p:ph idx="1"/>
          </p:nvPr>
        </p:nvSpPr>
        <p:spPr/>
        <p:txBody>
          <a:bodyPr>
            <a:normAutofit fontScale="85000" lnSpcReduction="20000"/>
          </a:bodyPr>
          <a:lstStyle/>
          <a:p>
            <a:r>
              <a:rPr lang="en-US" dirty="0" smtClean="0"/>
              <a:t>How else can a team (and a product) evolve than by experimenting with new </a:t>
            </a:r>
            <a:r>
              <a:rPr lang="en-US" dirty="0"/>
              <a:t>things? </a:t>
            </a:r>
            <a:r>
              <a:rPr lang="en-US" dirty="0" smtClean="0"/>
              <a:t>Pick </a:t>
            </a:r>
            <a:r>
              <a:rPr lang="en-US" dirty="0"/>
              <a:t>up what </a:t>
            </a:r>
            <a:r>
              <a:rPr lang="en-US" dirty="0" smtClean="0"/>
              <a:t>works for us </a:t>
            </a:r>
            <a:r>
              <a:rPr lang="en-US" dirty="0"/>
              <a:t>and </a:t>
            </a:r>
            <a:r>
              <a:rPr lang="en-US" dirty="0" smtClean="0"/>
              <a:t>ignore </a:t>
            </a:r>
            <a:r>
              <a:rPr lang="en-US" dirty="0"/>
              <a:t>what </a:t>
            </a:r>
            <a:r>
              <a:rPr lang="en-US" dirty="0" smtClean="0"/>
              <a:t>does not.</a:t>
            </a:r>
            <a:br>
              <a:rPr lang="en-US" dirty="0" smtClean="0"/>
            </a:br>
            <a:endParaRPr lang="en-US" sz="1200" dirty="0" smtClean="0"/>
          </a:p>
          <a:p>
            <a:r>
              <a:rPr lang="en-US" dirty="0" smtClean="0"/>
              <a:t>Jon:</a:t>
            </a:r>
            <a:br>
              <a:rPr lang="en-US" dirty="0" smtClean="0"/>
            </a:br>
            <a:r>
              <a:rPr lang="en-US" i="1" dirty="0"/>
              <a:t>There has been now and in the past a lot of talk about technical development not getting the attention it needs. We are not developing our </a:t>
            </a:r>
            <a:r>
              <a:rPr lang="en-US" i="1" dirty="0" smtClean="0"/>
              <a:t>platform/architecture </a:t>
            </a:r>
            <a:r>
              <a:rPr lang="en-US" i="1" dirty="0"/>
              <a:t>which will in the long run lead to a lot of bad </a:t>
            </a:r>
            <a:r>
              <a:rPr lang="en-US" i="1" dirty="0" smtClean="0"/>
              <a:t>things[…]. </a:t>
            </a:r>
            <a:r>
              <a:rPr lang="en-US" i="1" dirty="0"/>
              <a:t>We are also not leveraging the possibilities of new technologies. Sooner or later, the competition will whizz past us and we will be left obsolete. Weeping in the dark</a:t>
            </a:r>
            <a:r>
              <a:rPr lang="en-US" i="1" dirty="0" smtClean="0"/>
              <a:t>.</a:t>
            </a:r>
          </a:p>
        </p:txBody>
      </p:sp>
    </p:spTree>
    <p:extLst>
      <p:ext uri="{BB962C8B-B14F-4D97-AF65-F5344CB8AC3E}">
        <p14:creationId xmlns:p14="http://schemas.microsoft.com/office/powerpoint/2010/main" val="32802380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644</TotalTime>
  <Words>809</Words>
  <Application>Microsoft Office PowerPoint</Application>
  <PresentationFormat>On-screen Show (4:3)</PresentationFormat>
  <Paragraphs>86</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The DevDay concept</vt:lpstr>
      <vt:lpstr>The LOCC Announcement</vt:lpstr>
      <vt:lpstr>… continued</vt:lpstr>
      <vt:lpstr>The social dimension</vt:lpstr>
      <vt:lpstr>The fun dimension</vt:lpstr>
      <vt:lpstr>… continued (psychological side)</vt:lpstr>
      <vt:lpstr>The knowledge dimension</vt:lpstr>
      <vt:lpstr>Where did the concept come from?</vt:lpstr>
      <vt:lpstr>Evolution</vt:lpstr>
      <vt:lpstr>Topics</vt:lpstr>
      <vt:lpstr>How shall we do it?</vt:lpstr>
      <vt:lpstr>Coding</vt:lpstr>
      <vt:lpstr>Schedule</vt:lpstr>
      <vt:lpstr>Let’s go :)!</vt:lpstr>
    </vt:vector>
  </TitlesOfParts>
  <Company>CGI Eesti AS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DevDays concept</dc:title>
  <dc:creator>Sõmermaa, Mart</dc:creator>
  <cp:lastModifiedBy>Sõmermaa, Mart</cp:lastModifiedBy>
  <cp:revision>27</cp:revision>
  <dcterms:created xsi:type="dcterms:W3CDTF">2015-10-13T17:51:44Z</dcterms:created>
  <dcterms:modified xsi:type="dcterms:W3CDTF">2015-10-15T18:47:45Z</dcterms:modified>
</cp:coreProperties>
</file>