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4"/>
  </p:sldMasterIdLst>
  <p:notesMasterIdLst>
    <p:notesMasterId r:id="rId16"/>
  </p:notesMasterIdLst>
  <p:handoutMasterIdLst>
    <p:handoutMasterId r:id="rId17"/>
  </p:handoutMasterIdLst>
  <p:sldIdLst>
    <p:sldId id="256" r:id="rId5"/>
    <p:sldId id="259" r:id="rId6"/>
    <p:sldId id="264" r:id="rId7"/>
    <p:sldId id="263" r:id="rId8"/>
    <p:sldId id="265" r:id="rId9"/>
    <p:sldId id="266" r:id="rId10"/>
    <p:sldId id="267" r:id="rId11"/>
    <p:sldId id="268" r:id="rId12"/>
    <p:sldId id="269" r:id="rId13"/>
    <p:sldId id="270" r:id="rId14"/>
    <p:sldId id="271" r:id="rId15"/>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59107" autoAdjust="0"/>
  </p:normalViewPr>
  <p:slideViewPr>
    <p:cSldViewPr snapToGrid="0">
      <p:cViewPr varScale="1">
        <p:scale>
          <a:sx n="53" d="100"/>
          <a:sy n="53" d="100"/>
        </p:scale>
        <p:origin x="2816" y="184"/>
      </p:cViewPr>
      <p:guideLst>
        <p:guide orient="horz" pos="2160"/>
        <p:guide pos="2880"/>
      </p:guideLst>
    </p:cSldViewPr>
  </p:slideViewPr>
  <p:outlineViewPr>
    <p:cViewPr>
      <p:scale>
        <a:sx n="33" d="100"/>
        <a:sy n="33" d="100"/>
      </p:scale>
      <p:origin x="0" y="-566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7" d="100"/>
          <a:sy n="77" d="100"/>
        </p:scale>
        <p:origin x="3366" y="114"/>
      </p:cViewPr>
      <p:guideLst>
        <p:guide orient="horz" pos="3125"/>
        <p:guide pos="214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524919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29912345"/>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79953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74208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341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328012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pitchFamily="34" charset="0"/>
                <a:ea typeface="+mn-ea"/>
                <a:cs typeface="Arial" pitchFamily="34" charset="0"/>
              </a:rPr>
              <a:t>Responsive web design is a type of progressive enhancement that uses fluid grids, flexible-size images and media queries to optimize a website for a users’ specific viewing context. At its core, responsive web design is about adjusting layout, typography and imagery to provide a consistent, device-independent web experience.</a:t>
            </a:r>
          </a:p>
          <a:p>
            <a:endParaRPr lang="en-GB" sz="1200" b="0" i="0" kern="1200" dirty="0">
              <a:solidFill>
                <a:schemeClr val="tx1"/>
              </a:solidFill>
              <a:effectLst/>
              <a:latin typeface="Arial" pitchFamily="34" charset="0"/>
              <a:ea typeface="+mn-ea"/>
              <a:cs typeface="Arial" pitchFamily="34" charset="0"/>
            </a:endParaRPr>
          </a:p>
          <a:p>
            <a:r>
              <a:rPr lang="en-GB" sz="1200" b="0" i="0" kern="1200" dirty="0">
                <a:solidFill>
                  <a:schemeClr val="tx1"/>
                </a:solidFill>
                <a:effectLst/>
                <a:latin typeface="Arial" pitchFamily="34" charset="0"/>
                <a:ea typeface="+mn-ea"/>
                <a:cs typeface="Arial" pitchFamily="34" charset="0"/>
              </a:rPr>
              <a:t>The “media” part of media queries isn’t new to CSS. Prior to CSS3 you could limit the scope of </a:t>
            </a:r>
            <a:r>
              <a:rPr lang="en-GB" sz="1200" b="0" i="0" kern="1200" dirty="0" err="1">
                <a:solidFill>
                  <a:schemeClr val="tx1"/>
                </a:solidFill>
                <a:effectLst/>
                <a:latin typeface="Arial" pitchFamily="34" charset="0"/>
                <a:ea typeface="+mn-ea"/>
                <a:cs typeface="Arial" pitchFamily="34" charset="0"/>
              </a:rPr>
              <a:t>stylesheets</a:t>
            </a:r>
            <a:r>
              <a:rPr lang="en-GB" sz="1200" b="0" i="0" kern="1200" dirty="0">
                <a:solidFill>
                  <a:schemeClr val="tx1"/>
                </a:solidFill>
                <a:effectLst/>
                <a:latin typeface="Arial" pitchFamily="34" charset="0"/>
                <a:ea typeface="+mn-ea"/>
                <a:cs typeface="Arial" pitchFamily="34" charset="0"/>
              </a:rPr>
              <a:t>, but we were confined to a set of media types like print, screen and projection. This was a serviceable solution back when all screens were similarly-sized. But now, since screens vary so greatly in size, it is necessary to further-inspect the media on which a user is viewing a site to determine how best to display the site. Thankfully, the CSS3 specification expands media type-dependent </a:t>
            </a:r>
            <a:r>
              <a:rPr lang="en-GB" sz="1200" b="0" i="0" kern="1200" dirty="0" err="1">
                <a:solidFill>
                  <a:schemeClr val="tx1"/>
                </a:solidFill>
                <a:effectLst/>
                <a:latin typeface="Arial" pitchFamily="34" charset="0"/>
                <a:ea typeface="+mn-ea"/>
                <a:cs typeface="Arial" pitchFamily="34" charset="0"/>
              </a:rPr>
              <a:t>stylesheet</a:t>
            </a:r>
            <a:r>
              <a:rPr lang="en-GB" sz="1200" b="0" i="0" kern="1200" dirty="0">
                <a:solidFill>
                  <a:schemeClr val="tx1"/>
                </a:solidFill>
                <a:effectLst/>
                <a:latin typeface="Arial" pitchFamily="34" charset="0"/>
                <a:ea typeface="+mn-ea"/>
                <a:cs typeface="Arial" pitchFamily="34" charset="0"/>
              </a:rPr>
              <a:t> support by allowing the use of expressions to further limit the scope of </a:t>
            </a:r>
            <a:r>
              <a:rPr lang="en-GB" sz="1200" b="0" i="0" kern="1200" dirty="0" err="1">
                <a:solidFill>
                  <a:schemeClr val="tx1"/>
                </a:solidFill>
                <a:effectLst/>
                <a:latin typeface="Arial" pitchFamily="34" charset="0"/>
                <a:ea typeface="+mn-ea"/>
                <a:cs typeface="Arial" pitchFamily="34" charset="0"/>
              </a:rPr>
              <a:t>stylesheets</a:t>
            </a:r>
            <a:r>
              <a:rPr lang="en-GB" sz="1200" b="0" i="0" kern="1200" dirty="0">
                <a:solidFill>
                  <a:schemeClr val="tx1"/>
                </a:solidFill>
                <a:effectLst/>
                <a:latin typeface="Arial" pitchFamily="34" charset="0"/>
                <a:ea typeface="+mn-ea"/>
                <a:cs typeface="Arial" pitchFamily="34" charset="0"/>
              </a:rPr>
              <a:t>. Using CSS3 media queries, we can inspect characteristics of users’ devices, such as size, orientation, resolution and pixel density, and adapt styles accordingly.</a:t>
            </a:r>
          </a:p>
          <a:p>
            <a:endParaRPr lang="en-GB" sz="1200" b="0" i="0" kern="1200" dirty="0">
              <a:solidFill>
                <a:schemeClr val="tx1"/>
              </a:solidFill>
              <a:effectLst/>
              <a:latin typeface="Arial" pitchFamily="34" charset="0"/>
              <a:ea typeface="+mn-ea"/>
              <a:cs typeface="Arial" pitchFamily="34" charset="0"/>
            </a:endParaRPr>
          </a:p>
          <a:p>
            <a:r>
              <a:rPr lang="en-GB" dirty="0"/>
              <a:t>Media queries consist of a media type and a query. Media types include print, speech, screen, and all.</a:t>
            </a:r>
          </a:p>
          <a:p>
            <a:endParaRPr lang="en-GB" dirty="0"/>
          </a:p>
          <a:p>
            <a:r>
              <a:rPr lang="en-GB" dirty="0"/>
              <a:t>The following are deprecated media types:</a:t>
            </a:r>
            <a:r>
              <a:rPr lang="en-GB" baseline="0" dirty="0"/>
              <a:t> </a:t>
            </a:r>
            <a:r>
              <a:rPr lang="en-GB" dirty="0"/>
              <a:t>projection, handheld, aural, Braille, </a:t>
            </a:r>
            <a:r>
              <a:rPr lang="en-GB" dirty="0" err="1"/>
              <a:t>tty</a:t>
            </a:r>
            <a:r>
              <a:rPr lang="en-GB" dirty="0"/>
              <a:t> and </a:t>
            </a:r>
            <a:r>
              <a:rPr lang="en-GB" dirty="0" err="1"/>
              <a:t>tv</a:t>
            </a:r>
            <a:r>
              <a:rPr lang="en-GB" dirty="0"/>
              <a:t>.</a:t>
            </a:r>
          </a:p>
        </p:txBody>
      </p:sp>
    </p:spTree>
    <p:extLst>
      <p:ext uri="{BB962C8B-B14F-4D97-AF65-F5344CB8AC3E}">
        <p14:creationId xmlns:p14="http://schemas.microsoft.com/office/powerpoint/2010/main" val="89004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part of media queries, the query, inspects media features to determine when specific styles are used. The most commonly used media features include width, height, device-width, device-height and orientation. Media features that pertain to width and height accept the min- and max- prefixes allowing us to further refine the scope of a particular style. Orientation is calculated by comparing the browser width and height. This makes it possible to query the orientation any device, not just tablets and mobiles.</a:t>
            </a:r>
          </a:p>
        </p:txBody>
      </p:sp>
    </p:spTree>
    <p:extLst>
      <p:ext uri="{BB962C8B-B14F-4D97-AF65-F5344CB8AC3E}">
        <p14:creationId xmlns:p14="http://schemas.microsoft.com/office/powerpoint/2010/main" val="429380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Breakpoints are when your responsive site reaches a certain viewing width, and calls new styles for that width. The standard breakpoints are tablet and mobile, and their respective orientations</a:t>
            </a:r>
          </a:p>
          <a:p>
            <a:r>
              <a:rPr lang="en-GB" dirty="0"/>
              <a:t/>
            </a:r>
            <a:br>
              <a:rPr lang="en-GB" dirty="0"/>
            </a:br>
            <a:r>
              <a:rPr lang="en-GB" dirty="0"/>
              <a:t>It is always important to check your site at points that aren’t the default to create a truly cohesive experience. Make sure that your custom breakpoints don’t conflict with any of the standard breakpoints.</a:t>
            </a:r>
          </a:p>
          <a:p>
            <a:r>
              <a:rPr lang="en-GB" dirty="0"/>
              <a:t/>
            </a:r>
            <a:br>
              <a:rPr lang="en-GB" dirty="0"/>
            </a:br>
            <a:r>
              <a:rPr lang="en-GB" dirty="0"/>
              <a:t>Responsive design is about the device proportions and not the device itself to try and future proof your design. Avoid spending to much time focusing on present devices is not good practice</a:t>
            </a:r>
          </a:p>
          <a:p>
            <a:r>
              <a:rPr lang="en-GB" dirty="0"/>
              <a:t/>
            </a:r>
            <a:br>
              <a:rPr lang="en-GB" dirty="0"/>
            </a:br>
            <a:r>
              <a:rPr lang="en-GB" dirty="0"/>
              <a:t>Every responsive site will have a minimum of two break points one for tablets and one for a mobile phone. By standard convention these will fit most 4” phone and 10” tablets.</a:t>
            </a:r>
          </a:p>
          <a:p>
            <a:endParaRPr lang="en-GB" baseline="0" dirty="0"/>
          </a:p>
          <a:p>
            <a:r>
              <a:rPr lang="en-GB" baseline="0" dirty="0"/>
              <a:t> </a:t>
            </a:r>
            <a:endParaRPr lang="en-GB" dirty="0"/>
          </a:p>
        </p:txBody>
      </p:sp>
    </p:spTree>
    <p:extLst>
      <p:ext uri="{BB962C8B-B14F-4D97-AF65-F5344CB8AC3E}">
        <p14:creationId xmlns:p14="http://schemas.microsoft.com/office/powerpoint/2010/main" val="2759831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addition to these media queries you can also use a viewport meta tag to set the initial scale of the site and disable zooming on mobile devices and tablets. </a:t>
            </a:r>
          </a:p>
          <a:p>
            <a:endParaRPr lang="en-GB" dirty="0"/>
          </a:p>
          <a:p>
            <a:r>
              <a:rPr lang="en-GB" dirty="0">
                <a:latin typeface="Courier New" panose="02070309020205020404" pitchFamily="49" charset="0"/>
                <a:cs typeface="Courier New" panose="02070309020205020404" pitchFamily="49" charset="0"/>
              </a:rPr>
              <a:t>&lt;meta name="viewport" content="width=device-width, initial-scale=1.0, maximum-scale=1.0"&gt;</a:t>
            </a:r>
          </a:p>
        </p:txBody>
      </p:sp>
    </p:spTree>
    <p:extLst>
      <p:ext uri="{BB962C8B-B14F-4D97-AF65-F5344CB8AC3E}">
        <p14:creationId xmlns:p14="http://schemas.microsoft.com/office/powerpoint/2010/main" val="3098517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0921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modern browsers have a pretty good print based set of behaviours inbuilt. They</a:t>
            </a:r>
            <a:r>
              <a:rPr lang="en-GB" baseline="0" dirty="0"/>
              <a:t> will strip out any </a:t>
            </a:r>
            <a:r>
              <a:rPr lang="en-GB" baseline="0" dirty="0" err="1"/>
              <a:t>url</a:t>
            </a:r>
            <a:r>
              <a:rPr lang="en-GB" baseline="0" dirty="0"/>
              <a:t> based background images, try to guess where page brakes should go and try to follow a logical print mode. We should however step in </a:t>
            </a:r>
            <a:r>
              <a:rPr lang="en-GB" sz="1200" b="0" i="0" kern="1200" baseline="0" dirty="0">
                <a:solidFill>
                  <a:schemeClr val="tx1"/>
                </a:solidFill>
                <a:effectLst/>
                <a:latin typeface="Arial" pitchFamily="34" charset="0"/>
                <a:ea typeface="+mn-ea"/>
                <a:cs typeface="Arial" pitchFamily="34" charset="0"/>
              </a:rPr>
              <a:t>t</a:t>
            </a:r>
            <a:r>
              <a:rPr lang="en-GB" sz="1200" b="0" i="0" kern="1200" dirty="0">
                <a:solidFill>
                  <a:schemeClr val="tx1"/>
                </a:solidFill>
                <a:effectLst/>
                <a:latin typeface="Arial" pitchFamily="34" charset="0"/>
                <a:ea typeface="+mn-ea"/>
                <a:cs typeface="Arial" pitchFamily="34" charset="0"/>
              </a:rPr>
              <a:t>he best method is to start from scratch and rely on the default style sheet of the browser, which takes care of the printed output pretty well by default. In this case, insert all declarations for printing at the end of your main style sheet, and enclose them with the</a:t>
            </a:r>
            <a:r>
              <a:rPr lang="en-GB" sz="1200" b="0" i="0" kern="1200" baseline="0" dirty="0">
                <a:solidFill>
                  <a:schemeClr val="tx1"/>
                </a:solidFill>
                <a:effectLst/>
                <a:latin typeface="Arial" pitchFamily="34" charset="0"/>
                <a:ea typeface="+mn-ea"/>
                <a:cs typeface="Arial" pitchFamily="34" charset="0"/>
              </a:rPr>
              <a:t> @media block shown above.</a:t>
            </a:r>
          </a:p>
          <a:p>
            <a:r>
              <a:rPr lang="en-GB" dirty="0"/>
              <a:t>It is usually better to provide the print </a:t>
            </a:r>
            <a:r>
              <a:rPr lang="en-GB" dirty="0" err="1"/>
              <a:t>stylesheet</a:t>
            </a:r>
            <a:r>
              <a:rPr lang="en-GB" dirty="0"/>
              <a:t> within your main ‘media query’ sheet but you can separate them out and use a &lt;link&gt; element with the optional media attribute. </a:t>
            </a:r>
          </a:p>
          <a:p>
            <a:endParaRPr lang="en-GB" dirty="0"/>
          </a:p>
          <a:p>
            <a:r>
              <a:rPr lang="en-GB" dirty="0"/>
              <a:t>Recreating the entire CSS for your website is not necessary because the default styles will, on the whole, be inherited by the print query. Only the differences need to be defined. Most browsers will automatically reverse </a:t>
            </a:r>
            <a:r>
              <a:rPr lang="en-GB" dirty="0" err="1"/>
              <a:t>colors</a:t>
            </a:r>
            <a:r>
              <a:rPr lang="en-GB" dirty="0"/>
              <a:t> when printing in order to save toner, but this won’t have the same degree of quality as a handcrafted solution. For best results, make </a:t>
            </a:r>
            <a:r>
              <a:rPr lang="en-GB" dirty="0" err="1"/>
              <a:t>color</a:t>
            </a:r>
            <a:r>
              <a:rPr lang="en-GB" dirty="0"/>
              <a:t> changes explicit.</a:t>
            </a:r>
          </a:p>
        </p:txBody>
      </p:sp>
    </p:spTree>
    <p:extLst>
      <p:ext uri="{BB962C8B-B14F-4D97-AF65-F5344CB8AC3E}">
        <p14:creationId xmlns:p14="http://schemas.microsoft.com/office/powerpoint/2010/main" val="370412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key consideration for preparing for print is removing unnecessary content and setting the colour to greyscale. We may want to keep images on colour but the off white body text is of no use when the background graphic is stripped away. Use high level selectors to strip back content</a:t>
            </a:r>
            <a:br>
              <a:rPr lang="en-GB" dirty="0"/>
            </a:br>
            <a:endParaRPr lang="en-GB" dirty="0"/>
          </a:p>
          <a:p>
            <a:pPr algn="just"/>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background-</a:t>
            </a:r>
            <a:r>
              <a:rPr lang="en-GB" b="1" dirty="0" err="1">
                <a:latin typeface="Courier New" panose="02070309020205020404" pitchFamily="49" charset="0"/>
                <a:cs typeface="Courier New" panose="02070309020205020404" pitchFamily="49" charset="0"/>
              </a:rPr>
              <a:t>color</a:t>
            </a:r>
            <a:r>
              <a:rPr lang="en-GB" b="1" dirty="0">
                <a:latin typeface="Courier New" panose="02070309020205020404" pitchFamily="49" charset="0"/>
                <a:cs typeface="Courier New" panose="02070309020205020404" pitchFamily="49" charset="0"/>
              </a:rPr>
              <a:t>: #FFF; </a:t>
            </a:r>
            <a:r>
              <a:rPr lang="en-GB" b="1" dirty="0" err="1">
                <a:latin typeface="Courier New" panose="02070309020205020404" pitchFamily="49" charset="0"/>
                <a:cs typeface="Courier New" panose="02070309020205020404" pitchFamily="49" charset="0"/>
              </a:rPr>
              <a:t>color</a:t>
            </a:r>
            <a:r>
              <a:rPr lang="en-GB" b="1" dirty="0">
                <a:latin typeface="Courier New" panose="02070309020205020404" pitchFamily="49" charset="0"/>
                <a:cs typeface="Courier New" panose="02070309020205020404" pitchFamily="49" charset="0"/>
              </a:rPr>
              <a:t>: #000;}</a:t>
            </a:r>
          </a:p>
          <a:p>
            <a:endParaRPr lang="en-GB" dirty="0"/>
          </a:p>
          <a:p>
            <a:r>
              <a:rPr lang="en-GB" dirty="0"/>
              <a:t>Writing a print style sheet is one of the few times when you’ll ever use centimetres or inches in CSS. Largely irrelevant to screens, real-world measuring systems become very useful in print. To ensure that you are using the printed page effectively, write CSS to display your content edge to edge, negating any margins or padding that may be present, and balance this with an @page rule:</a:t>
            </a:r>
            <a:br>
              <a:rPr lang="en-GB" dirty="0"/>
            </a:br>
            <a:endParaRPr lang="en-GB" dirty="0"/>
          </a:p>
          <a:p>
            <a:pPr algn="just"/>
            <a:r>
              <a:rPr lang="en-GB" b="1" dirty="0">
                <a:latin typeface="Courier New" panose="02070309020205020404" pitchFamily="49" charset="0"/>
                <a:cs typeface="Courier New" panose="02070309020205020404" pitchFamily="49" charset="0"/>
              </a:rPr>
              <a:t>	 @page {margin: 2cm; }</a:t>
            </a:r>
          </a:p>
          <a:p>
            <a:pPr algn="just"/>
            <a:r>
              <a:rPr lang="en-GB" dirty="0"/>
              <a:t/>
            </a:r>
            <a:br>
              <a:rPr lang="en-GB" dirty="0"/>
            </a:br>
            <a:r>
              <a:rPr lang="en-GB" dirty="0"/>
              <a:t>Don’t forget you can use –</a:t>
            </a:r>
            <a:r>
              <a:rPr lang="en-GB" dirty="0" err="1"/>
              <a:t>webkit</a:t>
            </a:r>
            <a:r>
              <a:rPr lang="en-GB" dirty="0"/>
              <a:t> filters in Chrome to change them on the fly. </a:t>
            </a:r>
            <a:br>
              <a:rPr lang="en-GB" dirty="0"/>
            </a:br>
            <a:r>
              <a:rPr lang="en-GB" dirty="0"/>
              <a:t>You may consider setting an alternative URL </a:t>
            </a:r>
            <a:r>
              <a:rPr lang="en-GB" dirty="0" err="1"/>
              <a:t>src</a:t>
            </a:r>
            <a:r>
              <a:rPr lang="en-GB" dirty="0"/>
              <a:t> for @print queries for logo’s with a coloured background. </a:t>
            </a:r>
          </a:p>
          <a:p>
            <a:endParaRPr lang="en-GB" dirty="0"/>
          </a:p>
        </p:txBody>
      </p:sp>
    </p:spTree>
    <p:extLst>
      <p:ext uri="{BB962C8B-B14F-4D97-AF65-F5344CB8AC3E}">
        <p14:creationId xmlns:p14="http://schemas.microsoft.com/office/powerpoint/2010/main" val="193532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extLst>
      <p:ext uri="{BB962C8B-B14F-4D97-AF65-F5344CB8AC3E}">
        <p14:creationId xmlns:p14="http://schemas.microsoft.com/office/powerpoint/2010/main" val="375760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59195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741398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QAWEBCSS</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9312321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Media Types &amp; Queries</a:t>
            </a:r>
          </a:p>
        </p:txBody>
      </p:sp>
      <p:sp>
        <p:nvSpPr>
          <p:cNvPr id="4099" name="Subtitle 2"/>
          <p:cNvSpPr>
            <a:spLocks noGrp="1"/>
          </p:cNvSpPr>
          <p:nvPr>
            <p:ph type="subTitle" idx="1"/>
          </p:nvPr>
        </p:nvSpPr>
        <p:spPr/>
        <p:txBody>
          <a:bodyPr/>
          <a:lstStyle/>
          <a:p>
            <a:r>
              <a:rPr lang="en-GB"/>
              <a:t>Developing Responsive Web Sites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Media queries are the basis of multi device design</a:t>
            </a:r>
          </a:p>
          <a:p>
            <a:pPr lvl="1"/>
            <a:r>
              <a:rPr lang="en-GB" dirty="0"/>
              <a:t>Create breakpoints based upon device proportions</a:t>
            </a:r>
          </a:p>
          <a:p>
            <a:pPr lvl="1"/>
            <a:r>
              <a:rPr lang="en-GB" dirty="0"/>
              <a:t>Building for the layout not the device</a:t>
            </a:r>
          </a:p>
          <a:p>
            <a:pPr lvl="1"/>
            <a:endParaRPr lang="en-GB" dirty="0"/>
          </a:p>
          <a:p>
            <a:r>
              <a:rPr lang="en-GB" dirty="0"/>
              <a:t>Media types also provide a useful tool for non screen elements</a:t>
            </a:r>
          </a:p>
          <a:p>
            <a:pPr lvl="1"/>
            <a:r>
              <a:rPr lang="en-GB" dirty="0"/>
              <a:t>Building for Print etc.</a:t>
            </a:r>
          </a:p>
        </p:txBody>
      </p:sp>
      <p:sp>
        <p:nvSpPr>
          <p:cNvPr id="3" name="Title 2"/>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114324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Add breakpoints to our mobile first design</a:t>
            </a:r>
          </a:p>
          <a:p>
            <a:pPr lvl="1"/>
            <a:r>
              <a:rPr lang="en-GB" dirty="0"/>
              <a:t>Prepare the page for desktop, screen &amp; mobile</a:t>
            </a:r>
          </a:p>
          <a:p>
            <a:endParaRPr lang="en-GB" dirty="0"/>
          </a:p>
          <a:p>
            <a:r>
              <a:rPr lang="en-GB" dirty="0"/>
              <a:t>Import and modify a print style sheet</a:t>
            </a:r>
          </a:p>
          <a:p>
            <a:pPr lvl="1"/>
            <a:r>
              <a:rPr lang="en-GB" dirty="0"/>
              <a:t>Optimising our page for print</a:t>
            </a:r>
          </a:p>
        </p:txBody>
      </p:sp>
      <p:sp>
        <p:nvSpPr>
          <p:cNvPr id="3" name="Title 2"/>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100821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a:latin typeface="Arial" charset="0"/>
                <a:cs typeface="Arial" charset="0"/>
              </a:rPr>
              <a:t>Understanding @media blocks</a:t>
            </a:r>
          </a:p>
          <a:p>
            <a:pPr lvl="1"/>
            <a:r>
              <a:rPr lang="en-US" dirty="0">
                <a:latin typeface="Arial" charset="0"/>
                <a:cs typeface="Arial" charset="0"/>
              </a:rPr>
              <a:t>Setting media types</a:t>
            </a:r>
          </a:p>
          <a:p>
            <a:pPr lvl="1"/>
            <a:r>
              <a:rPr lang="en-US" dirty="0">
                <a:latin typeface="Arial" charset="0"/>
                <a:cs typeface="Arial" charset="0"/>
              </a:rPr>
              <a:t>Setting parameters</a:t>
            </a:r>
          </a:p>
          <a:p>
            <a:endParaRPr lang="en-US" dirty="0">
              <a:latin typeface="Arial" charset="0"/>
              <a:cs typeface="Arial" charset="0"/>
            </a:endParaRPr>
          </a:p>
          <a:p>
            <a:r>
              <a:rPr lang="en-US" dirty="0">
                <a:latin typeface="Arial" charset="0"/>
                <a:cs typeface="Arial" charset="0"/>
              </a:rPr>
              <a:t>Working with breakpoints</a:t>
            </a:r>
          </a:p>
          <a:p>
            <a:pPr lvl="1"/>
            <a:r>
              <a:rPr lang="en-US" dirty="0">
                <a:latin typeface="Arial" charset="0"/>
                <a:cs typeface="Arial" charset="0"/>
              </a:rPr>
              <a:t>Understanding the concept of breakpoints</a:t>
            </a:r>
          </a:p>
          <a:p>
            <a:pPr lvl="1"/>
            <a:r>
              <a:rPr lang="en-US" dirty="0">
                <a:latin typeface="Arial" charset="0"/>
                <a:cs typeface="Arial" charset="0"/>
              </a:rPr>
              <a:t>Implementing common breakpoints</a:t>
            </a:r>
          </a:p>
          <a:p>
            <a:pPr lvl="1"/>
            <a:r>
              <a:rPr lang="en-US" dirty="0">
                <a:latin typeface="Arial" charset="0"/>
                <a:cs typeface="Arial" charset="0"/>
              </a:rPr>
              <a:t>Controlling content via breakpoints</a:t>
            </a:r>
          </a:p>
          <a:p>
            <a:pPr lvl="1"/>
            <a:endParaRPr lang="en-US" dirty="0">
              <a:latin typeface="Arial" charset="0"/>
              <a:cs typeface="Arial" charset="0"/>
            </a:endParaRPr>
          </a:p>
          <a:p>
            <a:r>
              <a:rPr lang="en-US" dirty="0">
                <a:latin typeface="Arial" charset="0"/>
                <a:cs typeface="Arial" charset="0"/>
              </a:rPr>
              <a:t>Using media blocks for other types</a:t>
            </a:r>
          </a:p>
          <a:p>
            <a:pPr lvl="1"/>
            <a:r>
              <a:rPr lang="en-US" dirty="0">
                <a:latin typeface="Arial" charset="0"/>
                <a:cs typeface="Arial" charset="0"/>
              </a:rPr>
              <a:t>Creating media for print</a:t>
            </a:r>
          </a:p>
          <a:p>
            <a:pPr lvl="1"/>
            <a:r>
              <a:rPr lang="en-US" dirty="0">
                <a:latin typeface="Arial" charset="0"/>
                <a:cs typeface="Arial" charset="0"/>
              </a:rPr>
              <a:t>Using print </a:t>
            </a:r>
            <a:r>
              <a:rPr lang="en-US">
                <a:latin typeface="Arial" charset="0"/>
                <a:cs typeface="Arial" charset="0"/>
              </a:rPr>
              <a:t>specific instructions</a:t>
            </a:r>
            <a:endParaRPr lang="en-US" dirty="0">
              <a:latin typeface="Arial" charset="0"/>
              <a:cs typeface="Arial" charset="0"/>
            </a:endParaRPr>
          </a:p>
        </p:txBody>
      </p:sp>
      <p:sp>
        <p:nvSpPr>
          <p:cNvPr id="10" name="Title 9"/>
          <p:cNvSpPr>
            <a:spLocks noGrp="1"/>
          </p:cNvSpPr>
          <p:nvPr>
            <p:ph type="title"/>
          </p:nvPr>
        </p:nvSpPr>
        <p:spPr/>
        <p:txBody>
          <a:bodyPr/>
          <a:lstStyle/>
          <a:p>
            <a:pPr fontAlgn="auto">
              <a:spcAft>
                <a:spcPts val="0"/>
              </a:spcAft>
              <a:defRPr/>
            </a:pPr>
            <a:r>
              <a:rPr dirty="0"/>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Media queries are the basis of client-side responsive design</a:t>
            </a:r>
          </a:p>
          <a:p>
            <a:pPr lvl="1"/>
            <a:r>
              <a:rPr lang="en-GB" dirty="0"/>
              <a:t>Allowing us to provide different CSS blocks for </a:t>
            </a:r>
          </a:p>
          <a:p>
            <a:pPr lvl="2"/>
            <a:r>
              <a:rPr lang="en-GB" dirty="0"/>
              <a:t>Media types e.g. </a:t>
            </a:r>
            <a:r>
              <a:rPr lang="en-GB" i="1" dirty="0"/>
              <a:t>screen and print</a:t>
            </a:r>
          </a:p>
          <a:p>
            <a:pPr lvl="2"/>
            <a:r>
              <a:rPr lang="en-GB" dirty="0"/>
              <a:t>Parameters e.g. </a:t>
            </a:r>
            <a:r>
              <a:rPr lang="en-GB" i="1" dirty="0"/>
              <a:t>orientation or screen size</a:t>
            </a:r>
          </a:p>
          <a:p>
            <a:pPr lvl="2"/>
            <a:endParaRPr lang="en-GB" dirty="0"/>
          </a:p>
          <a:p>
            <a:pPr lvl="2"/>
            <a:endParaRPr lang="en-GB" dirty="0"/>
          </a:p>
        </p:txBody>
      </p:sp>
      <p:sp>
        <p:nvSpPr>
          <p:cNvPr id="3" name="Title 2"/>
          <p:cNvSpPr>
            <a:spLocks noGrp="1"/>
          </p:cNvSpPr>
          <p:nvPr>
            <p:ph type="title"/>
          </p:nvPr>
        </p:nvSpPr>
        <p:spPr/>
        <p:txBody>
          <a:bodyPr/>
          <a:lstStyle/>
          <a:p>
            <a:r>
              <a:rPr lang="en-GB" dirty="0"/>
              <a:t>What are Media Queries?</a:t>
            </a:r>
          </a:p>
        </p:txBody>
      </p:sp>
      <p:pic>
        <p:nvPicPr>
          <p:cNvPr id="1026" name="Picture 2" descr="Breaking Down Media Queries for Responsive Web Des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94" y="2926659"/>
            <a:ext cx="5131149" cy="310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98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Extends the media attribute of CSS2</a:t>
            </a:r>
          </a:p>
          <a:p>
            <a:r>
              <a:rPr lang="en-GB" dirty="0"/>
              <a:t>CSS3 Media queries allows us to apply CSS selectively</a:t>
            </a:r>
          </a:p>
          <a:p>
            <a:pPr lvl="1"/>
            <a:r>
              <a:rPr lang="en-GB" dirty="0"/>
              <a:t>Filtering by browser criteria</a:t>
            </a:r>
          </a:p>
          <a:p>
            <a:pPr lvl="1"/>
            <a:r>
              <a:rPr lang="en-GB" dirty="0"/>
              <a:t>Without JavaScript</a:t>
            </a:r>
          </a:p>
          <a:p>
            <a:pPr lvl="1"/>
            <a:endParaRPr lang="en-GB" dirty="0"/>
          </a:p>
        </p:txBody>
      </p:sp>
      <p:sp>
        <p:nvSpPr>
          <p:cNvPr id="2" name="Title 1"/>
          <p:cNvSpPr>
            <a:spLocks noGrp="1"/>
          </p:cNvSpPr>
          <p:nvPr>
            <p:ph type="title"/>
          </p:nvPr>
        </p:nvSpPr>
        <p:spPr/>
        <p:txBody>
          <a:bodyPr/>
          <a:lstStyle/>
          <a:p>
            <a:r>
              <a:rPr lang="en-GB" dirty="0"/>
              <a:t>CSS Media queries – First Look</a:t>
            </a:r>
          </a:p>
        </p:txBody>
      </p:sp>
      <p:sp>
        <p:nvSpPr>
          <p:cNvPr id="4" name="Text Box 4"/>
          <p:cNvSpPr txBox="1">
            <a:spLocks noChangeArrowheads="1"/>
          </p:cNvSpPr>
          <p:nvPr/>
        </p:nvSpPr>
        <p:spPr bwMode="auto">
          <a:xfrm>
            <a:off x="525303" y="2500238"/>
            <a:ext cx="8021956" cy="3555462"/>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500" dirty="0">
                <a:latin typeface="Courier New" panose="02070309020205020404" pitchFamily="49" charset="0"/>
                <a:cs typeface="Courier New" panose="02070309020205020404" pitchFamily="49" charset="0"/>
              </a:rPr>
              <a:t>@media all and (min-width: 640px) { </a:t>
            </a:r>
          </a:p>
          <a:p>
            <a:r>
              <a:rPr lang="en-GB" sz="1500" dirty="0">
                <a:latin typeface="Courier New" panose="02070309020205020404" pitchFamily="49" charset="0"/>
                <a:cs typeface="Courier New" panose="02070309020205020404" pitchFamily="49" charset="0"/>
              </a:rPr>
              <a:t>   #media-queries-1 { background-color: #0f0; } </a:t>
            </a:r>
          </a:p>
          <a:p>
            <a:r>
              <a:rPr lang="en-GB" sz="1500" dirty="0">
                <a:latin typeface="Courier New" panose="02070309020205020404" pitchFamily="49" charset="0"/>
                <a:cs typeface="Courier New" panose="02070309020205020404" pitchFamily="49" charset="0"/>
              </a:rPr>
              <a:t>}	 </a:t>
            </a:r>
          </a:p>
          <a:p>
            <a:endParaRPr lang="en-GB" sz="1500" dirty="0">
              <a:latin typeface="Courier New" panose="02070309020205020404" pitchFamily="49" charset="0"/>
              <a:cs typeface="Courier New" panose="02070309020205020404" pitchFamily="49" charset="0"/>
            </a:endParaRPr>
          </a:p>
          <a:p>
            <a:r>
              <a:rPr lang="en-GB" sz="1500" dirty="0">
                <a:latin typeface="Courier New" panose="02070309020205020404" pitchFamily="49" charset="0"/>
                <a:cs typeface="Courier New" panose="02070309020205020404" pitchFamily="49" charset="0"/>
              </a:rPr>
              <a:t>@media screen and (min-width: 600px) and (max-width: 900px) {</a:t>
            </a:r>
          </a:p>
          <a:p>
            <a:r>
              <a:rPr lang="en-GB" sz="1500" dirty="0">
                <a:latin typeface="Courier New" panose="02070309020205020404" pitchFamily="49" charset="0"/>
                <a:cs typeface="Courier New" panose="02070309020205020404" pitchFamily="49" charset="0"/>
              </a:rPr>
              <a:t>  .class {</a:t>
            </a:r>
          </a:p>
          <a:p>
            <a:r>
              <a:rPr lang="en-GB" sz="1500" dirty="0">
                <a:latin typeface="Courier New" panose="02070309020205020404" pitchFamily="49" charset="0"/>
                <a:cs typeface="Courier New" panose="02070309020205020404" pitchFamily="49" charset="0"/>
              </a:rPr>
              <a:t>    background: #333;</a:t>
            </a:r>
          </a:p>
          <a:p>
            <a:r>
              <a:rPr lang="en-GB" sz="1500" dirty="0">
                <a:latin typeface="Courier New" panose="02070309020205020404" pitchFamily="49" charset="0"/>
                <a:cs typeface="Courier New" panose="02070309020205020404" pitchFamily="49" charset="0"/>
              </a:rPr>
              <a:t>  }</a:t>
            </a:r>
          </a:p>
          <a:p>
            <a:r>
              <a:rPr lang="en-GB" sz="1500" dirty="0">
                <a:latin typeface="Courier New" panose="02070309020205020404" pitchFamily="49" charset="0"/>
                <a:cs typeface="Courier New" panose="02070309020205020404" pitchFamily="49" charset="0"/>
              </a:rPr>
              <a:t>}</a:t>
            </a:r>
          </a:p>
          <a:p>
            <a:endParaRPr lang="en-GB" sz="1500" dirty="0">
              <a:latin typeface="Courier New" panose="02070309020205020404" pitchFamily="49" charset="0"/>
              <a:cs typeface="Courier New" panose="02070309020205020404" pitchFamily="49" charset="0"/>
            </a:endParaRPr>
          </a:p>
          <a:p>
            <a:r>
              <a:rPr lang="en-GB" sz="1500" dirty="0">
                <a:latin typeface="Courier New" panose="02070309020205020404" pitchFamily="49" charset="0"/>
                <a:cs typeface="Courier New" panose="02070309020205020404" pitchFamily="49" charset="0"/>
              </a:rPr>
              <a:t>@media screen and (max-width: 480px) {</a:t>
            </a:r>
          </a:p>
          <a:p>
            <a:r>
              <a:rPr lang="en-GB" sz="1500" dirty="0">
                <a:latin typeface="Courier New" panose="02070309020205020404" pitchFamily="49" charset="0"/>
                <a:cs typeface="Courier New" panose="02070309020205020404" pitchFamily="49" charset="0"/>
              </a:rPr>
              <a:t>  .class {</a:t>
            </a:r>
          </a:p>
          <a:p>
            <a:r>
              <a:rPr lang="en-GB" sz="1500" dirty="0">
                <a:latin typeface="Courier New" panose="02070309020205020404" pitchFamily="49" charset="0"/>
                <a:cs typeface="Courier New" panose="02070309020205020404" pitchFamily="49" charset="0"/>
              </a:rPr>
              <a:t>    background: #000;</a:t>
            </a:r>
          </a:p>
          <a:p>
            <a:r>
              <a:rPr lang="en-GB" sz="1500" dirty="0">
                <a:latin typeface="Courier New" panose="02070309020205020404" pitchFamily="49" charset="0"/>
                <a:cs typeface="Courier New" panose="02070309020205020404" pitchFamily="49" charset="0"/>
              </a:rPr>
              <a:t>  }</a:t>
            </a:r>
          </a:p>
          <a:p>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3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Break points are browser widths target by a media query </a:t>
            </a:r>
          </a:p>
          <a:p>
            <a:pPr lvl="1"/>
            <a:r>
              <a:rPr lang="en-GB" dirty="0"/>
              <a:t>Each query changes the layout </a:t>
            </a:r>
          </a:p>
          <a:p>
            <a:pPr lvl="1"/>
            <a:r>
              <a:rPr lang="en-GB" dirty="0"/>
              <a:t>Once the browser is within the declared range</a:t>
            </a:r>
            <a:br>
              <a:rPr lang="en-GB" dirty="0"/>
            </a:br>
            <a:endParaRPr lang="en-GB" dirty="0"/>
          </a:p>
          <a:p>
            <a:r>
              <a:rPr lang="en-GB" dirty="0"/>
              <a:t>Every responsive site will have a minimum of two break points </a:t>
            </a:r>
          </a:p>
          <a:p>
            <a:pPr lvl="1"/>
            <a:r>
              <a:rPr lang="en-GB" dirty="0"/>
              <a:t>One for tablets and one for a mobile phone</a:t>
            </a:r>
          </a:p>
          <a:p>
            <a:r>
              <a:rPr lang="en-GB" dirty="0"/>
              <a:t>4" Phone</a:t>
            </a:r>
          </a:p>
          <a:p>
            <a:endParaRPr lang="en-GB" dirty="0"/>
          </a:p>
          <a:p>
            <a:endParaRPr lang="en-GB" dirty="0"/>
          </a:p>
          <a:p>
            <a:endParaRPr lang="en-GB" dirty="0"/>
          </a:p>
          <a:p>
            <a:r>
              <a:rPr lang="en-GB" dirty="0"/>
              <a:t>10" Tablet</a:t>
            </a:r>
          </a:p>
          <a:p>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Breakpoints (1)</a:t>
            </a:r>
          </a:p>
        </p:txBody>
      </p:sp>
      <p:sp>
        <p:nvSpPr>
          <p:cNvPr id="4" name="Text Box 4"/>
          <p:cNvSpPr txBox="1">
            <a:spLocks noChangeArrowheads="1"/>
          </p:cNvSpPr>
          <p:nvPr/>
        </p:nvSpPr>
        <p:spPr bwMode="auto">
          <a:xfrm>
            <a:off x="341523" y="3634975"/>
            <a:ext cx="8588168" cy="739306"/>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only screen and (min-width:320px)and(max-width:480px)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p>
        </p:txBody>
      </p:sp>
      <p:sp>
        <p:nvSpPr>
          <p:cNvPr id="5" name="Text Box 4"/>
          <p:cNvSpPr txBox="1">
            <a:spLocks noChangeArrowheads="1"/>
          </p:cNvSpPr>
          <p:nvPr/>
        </p:nvSpPr>
        <p:spPr bwMode="auto">
          <a:xfrm>
            <a:off x="341523" y="5021264"/>
            <a:ext cx="8588168" cy="739306"/>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only screen and (min-width:768px) and (max-width:1024px)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596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ts val="2200"/>
              </a:lnSpc>
            </a:pPr>
            <a:r>
              <a:rPr lang="en-GB" dirty="0"/>
              <a:t>Additional breakpoints and refinements should be considered</a:t>
            </a:r>
          </a:p>
          <a:p>
            <a:pPr>
              <a:lnSpc>
                <a:spcPts val="2200"/>
              </a:lnSpc>
            </a:pPr>
            <a:r>
              <a:rPr lang="en-GB" dirty="0"/>
              <a:t>Mobile Portrait</a:t>
            </a:r>
          </a:p>
          <a:p>
            <a:pPr lvl="1">
              <a:lnSpc>
                <a:spcPts val="2200"/>
              </a:lnSpc>
            </a:pPr>
            <a:endParaRPr lang="en-GB" dirty="0"/>
          </a:p>
          <a:p>
            <a:pPr lvl="1">
              <a:lnSpc>
                <a:spcPts val="2200"/>
              </a:lnSpc>
            </a:pPr>
            <a:endParaRPr lang="en-GB" dirty="0"/>
          </a:p>
          <a:p>
            <a:pPr>
              <a:lnSpc>
                <a:spcPts val="2200"/>
              </a:lnSpc>
            </a:pPr>
            <a:r>
              <a:rPr lang="en-GB" dirty="0"/>
              <a:t>Mobile Landscape</a:t>
            </a:r>
          </a:p>
          <a:p>
            <a:pPr lvl="1">
              <a:lnSpc>
                <a:spcPts val="2200"/>
              </a:lnSpc>
            </a:pPr>
            <a:endParaRPr lang="en-GB" dirty="0"/>
          </a:p>
          <a:p>
            <a:pPr lvl="1">
              <a:lnSpc>
                <a:spcPts val="2200"/>
              </a:lnSpc>
            </a:pPr>
            <a:endParaRPr lang="en-GB" dirty="0"/>
          </a:p>
          <a:p>
            <a:pPr>
              <a:lnSpc>
                <a:spcPts val="2200"/>
              </a:lnSpc>
            </a:pPr>
            <a:r>
              <a:rPr lang="en-GB" dirty="0"/>
              <a:t>Tablet Portrait</a:t>
            </a:r>
          </a:p>
          <a:p>
            <a:pPr lvl="1">
              <a:lnSpc>
                <a:spcPts val="2200"/>
              </a:lnSpc>
            </a:pPr>
            <a:endParaRPr lang="en-GB" dirty="0"/>
          </a:p>
          <a:p>
            <a:pPr lvl="1">
              <a:lnSpc>
                <a:spcPts val="2200"/>
              </a:lnSpc>
            </a:pPr>
            <a:endParaRPr lang="en-GB" dirty="0"/>
          </a:p>
          <a:p>
            <a:pPr lvl="1">
              <a:lnSpc>
                <a:spcPts val="2200"/>
              </a:lnSpc>
            </a:pPr>
            <a:endParaRPr lang="en-GB" dirty="0"/>
          </a:p>
          <a:p>
            <a:pPr>
              <a:lnSpc>
                <a:spcPts val="2200"/>
              </a:lnSpc>
            </a:pPr>
            <a:r>
              <a:rPr lang="en-GB" dirty="0"/>
              <a:t>Tablet Landscape</a:t>
            </a:r>
          </a:p>
          <a:p>
            <a:pPr lvl="1">
              <a:lnSpc>
                <a:spcPts val="2200"/>
              </a:lnSpc>
            </a:pPr>
            <a:endParaRPr lang="en-GB" dirty="0"/>
          </a:p>
        </p:txBody>
      </p:sp>
      <p:sp>
        <p:nvSpPr>
          <p:cNvPr id="3" name="Title 2"/>
          <p:cNvSpPr>
            <a:spLocks noGrp="1"/>
          </p:cNvSpPr>
          <p:nvPr>
            <p:ph type="title"/>
          </p:nvPr>
        </p:nvSpPr>
        <p:spPr/>
        <p:txBody>
          <a:bodyPr/>
          <a:lstStyle/>
          <a:p>
            <a:r>
              <a:rPr lang="en-GB" dirty="0"/>
              <a:t>Breakpoints (2)</a:t>
            </a:r>
          </a:p>
        </p:txBody>
      </p:sp>
      <p:sp>
        <p:nvSpPr>
          <p:cNvPr id="4" name="Text Box 4"/>
          <p:cNvSpPr txBox="1">
            <a:spLocks noChangeArrowheads="1"/>
          </p:cNvSpPr>
          <p:nvPr/>
        </p:nvSpPr>
        <p:spPr bwMode="auto">
          <a:xfrm>
            <a:off x="704893" y="1699922"/>
            <a:ext cx="8108601" cy="523862"/>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only screen and (max-width : 320px) {</a:t>
            </a:r>
          </a:p>
          <a:p>
            <a:r>
              <a:rPr lang="en-GB" sz="1400" dirty="0">
                <a:latin typeface="Courier New" panose="02070309020205020404" pitchFamily="49" charset="0"/>
                <a:cs typeface="Courier New" panose="02070309020205020404" pitchFamily="49" charset="0"/>
              </a:rPr>
              <a:t>}</a:t>
            </a:r>
          </a:p>
        </p:txBody>
      </p:sp>
      <p:sp>
        <p:nvSpPr>
          <p:cNvPr id="7" name="Text Box 4"/>
          <p:cNvSpPr txBox="1">
            <a:spLocks noChangeArrowheads="1"/>
          </p:cNvSpPr>
          <p:nvPr/>
        </p:nvSpPr>
        <p:spPr bwMode="auto">
          <a:xfrm>
            <a:off x="704893" y="2733482"/>
            <a:ext cx="8108601" cy="523862"/>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only screen and (min-width : 321px) {</a:t>
            </a:r>
          </a:p>
          <a:p>
            <a:r>
              <a:rPr lang="en-GB" sz="1400" dirty="0">
                <a:latin typeface="Courier New" panose="02070309020205020404" pitchFamily="49" charset="0"/>
                <a:cs typeface="Courier New" panose="02070309020205020404" pitchFamily="49" charset="0"/>
              </a:rPr>
              <a:t>}</a:t>
            </a:r>
          </a:p>
        </p:txBody>
      </p:sp>
      <p:sp>
        <p:nvSpPr>
          <p:cNvPr id="8" name="Text Box 4"/>
          <p:cNvSpPr txBox="1">
            <a:spLocks noChangeArrowheads="1"/>
          </p:cNvSpPr>
          <p:nvPr/>
        </p:nvSpPr>
        <p:spPr bwMode="auto">
          <a:xfrm>
            <a:off x="704893" y="3704110"/>
            <a:ext cx="8108601" cy="954750"/>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only screen and (min-width : 768px) and (max-width : 1024px) and (orientation : portrait)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p>
        </p:txBody>
      </p:sp>
      <p:sp>
        <p:nvSpPr>
          <p:cNvPr id="9" name="Text Box 4"/>
          <p:cNvSpPr txBox="1">
            <a:spLocks noChangeArrowheads="1"/>
          </p:cNvSpPr>
          <p:nvPr/>
        </p:nvSpPr>
        <p:spPr bwMode="auto">
          <a:xfrm>
            <a:off x="704893" y="5095531"/>
            <a:ext cx="8108601" cy="954750"/>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only screen and (min-width : 768px) and (max-width : 1024px) and (orientation : landscape)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500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Media Query allows us to specify the content of media </a:t>
            </a:r>
          </a:p>
          <a:p>
            <a:pPr lvl="1"/>
            <a:r>
              <a:rPr lang="en-GB" dirty="0"/>
              <a:t>Consider the following CSS:</a:t>
            </a:r>
            <a:br>
              <a:rPr lang="en-GB" dirty="0"/>
            </a:br>
            <a:endParaRPr lang="en-GB" dirty="0"/>
          </a:p>
          <a:p>
            <a:pPr lvl="1"/>
            <a:endParaRPr lang="en-GB" dirty="0"/>
          </a:p>
          <a:p>
            <a:pPr lvl="1"/>
            <a:endParaRPr lang="en-GB" dirty="0"/>
          </a:p>
          <a:p>
            <a:pPr marL="457200" lvl="1" indent="0">
              <a:buNone/>
            </a:pPr>
            <a:endParaRPr lang="en-GB" dirty="0"/>
          </a:p>
          <a:p>
            <a:pPr lvl="1"/>
            <a:r>
              <a:rPr lang="en-GB" dirty="0"/>
              <a:t>Now consider the following HTML</a:t>
            </a:r>
          </a:p>
          <a:p>
            <a:pPr lvl="2"/>
            <a:r>
              <a:rPr lang="en-GB" dirty="0"/>
              <a:t>We want this image to adapt to its device viewport</a:t>
            </a:r>
            <a:br>
              <a:rPr lang="en-GB" dirty="0"/>
            </a:br>
            <a:r>
              <a:rPr lang="en-GB" dirty="0"/>
              <a:t/>
            </a:r>
            <a:br>
              <a:rPr lang="en-GB" dirty="0"/>
            </a:br>
            <a:endParaRPr lang="en-GB" dirty="0"/>
          </a:p>
          <a:p>
            <a:pPr lvl="2"/>
            <a:endParaRPr lang="en-GB" dirty="0"/>
          </a:p>
          <a:p>
            <a:pPr lvl="1"/>
            <a:r>
              <a:rPr lang="en-GB" dirty="0"/>
              <a:t>We could fix this with the following CSS:</a:t>
            </a:r>
          </a:p>
          <a:p>
            <a:pPr lvl="2"/>
            <a:endParaRPr lang="en-GB" dirty="0"/>
          </a:p>
        </p:txBody>
      </p:sp>
      <p:sp>
        <p:nvSpPr>
          <p:cNvPr id="3" name="Title 2"/>
          <p:cNvSpPr>
            <a:spLocks noGrp="1"/>
          </p:cNvSpPr>
          <p:nvPr>
            <p:ph type="title"/>
          </p:nvPr>
        </p:nvSpPr>
        <p:spPr/>
        <p:txBody>
          <a:bodyPr/>
          <a:lstStyle/>
          <a:p>
            <a:r>
              <a:rPr lang="en-GB" dirty="0"/>
              <a:t>Modifying Content using breakpoints</a:t>
            </a:r>
          </a:p>
        </p:txBody>
      </p:sp>
      <p:sp>
        <p:nvSpPr>
          <p:cNvPr id="4" name="Text Box 4"/>
          <p:cNvSpPr txBox="1">
            <a:spLocks noChangeArrowheads="1"/>
          </p:cNvSpPr>
          <p:nvPr/>
        </p:nvSpPr>
        <p:spPr bwMode="auto">
          <a:xfrm>
            <a:off x="784929" y="1716814"/>
            <a:ext cx="7502673" cy="1385637"/>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screen and (min-width: 960px){</a:t>
            </a:r>
          </a:p>
          <a:p>
            <a:r>
              <a:rPr lang="en-GB" sz="1400" dirty="0">
                <a:latin typeface="Courier New" panose="02070309020205020404" pitchFamily="49" charset="0"/>
                <a:cs typeface="Courier New" panose="02070309020205020404" pitchFamily="49" charset="0"/>
              </a:rPr>
              <a:t>  #wrap {width: 960px; margin: 0 auto;}</a:t>
            </a:r>
          </a:p>
          <a:p>
            <a:r>
              <a:rPr lang="en-GB" sz="1400" dirty="0">
                <a:latin typeface="Courier New" panose="02070309020205020404" pitchFamily="49" charset="0"/>
                <a:cs typeface="Courier New" panose="02070309020205020404" pitchFamily="49" charset="0"/>
              </a:rPr>
              <a:t>}</a:t>
            </a:r>
          </a:p>
          <a:p>
            <a:r>
              <a:rPr lang="en-GB" sz="1400" dirty="0">
                <a:latin typeface="Courier New" panose="02070309020205020404" pitchFamily="49" charset="0"/>
                <a:cs typeface="Courier New" panose="02070309020205020404" pitchFamily="49" charset="0"/>
              </a:rPr>
              <a:t>@media screen and (max-width: 320px) {</a:t>
            </a:r>
          </a:p>
          <a:p>
            <a:r>
              <a:rPr lang="en-GB" sz="1400" dirty="0">
                <a:latin typeface="Courier New" panose="02070309020205020404" pitchFamily="49" charset="0"/>
                <a:cs typeface="Courier New" panose="02070309020205020404" pitchFamily="49" charset="0"/>
              </a:rPr>
              <a:t>  #wrap {width: 100%;}</a:t>
            </a:r>
          </a:p>
          <a:p>
            <a:r>
              <a:rPr lang="en-GB" sz="1400" dirty="0">
                <a:latin typeface="Courier New" panose="02070309020205020404" pitchFamily="49" charset="0"/>
                <a:cs typeface="Courier New" panose="02070309020205020404" pitchFamily="49" charset="0"/>
              </a:rPr>
              <a:t>}</a:t>
            </a:r>
          </a:p>
        </p:txBody>
      </p:sp>
      <p:sp>
        <p:nvSpPr>
          <p:cNvPr id="6" name="Text Box 4"/>
          <p:cNvSpPr txBox="1">
            <a:spLocks noChangeArrowheads="1"/>
          </p:cNvSpPr>
          <p:nvPr/>
        </p:nvSpPr>
        <p:spPr bwMode="auto">
          <a:xfrm>
            <a:off x="784929" y="3923253"/>
            <a:ext cx="7502673" cy="739306"/>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&lt;div id="wrap"&gt;</a:t>
            </a:r>
          </a:p>
          <a:p>
            <a:r>
              <a:rPr lang="en-GB" sz="1400" dirty="0">
                <a:latin typeface="Courier New" panose="02070309020205020404" pitchFamily="49" charset="0"/>
                <a:cs typeface="Courier New" panose="02070309020205020404" pitchFamily="49" charset="0"/>
              </a:rPr>
              <a:t>  &lt;</a:t>
            </a:r>
            <a:r>
              <a:rPr lang="en-GB" sz="1400" dirty="0" err="1">
                <a:latin typeface="Courier New" panose="02070309020205020404" pitchFamily="49" charset="0"/>
                <a:cs typeface="Courier New" panose="02070309020205020404" pitchFamily="49" charset="0"/>
              </a:rPr>
              <a:t>img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src</a:t>
            </a:r>
            <a:r>
              <a:rPr lang="en-GB" sz="1400" dirty="0">
                <a:latin typeface="Courier New" panose="02070309020205020404" pitchFamily="49" charset="0"/>
                <a:cs typeface="Courier New" panose="02070309020205020404" pitchFamily="49" charset="0"/>
              </a:rPr>
              <a:t>="image.jpg" alt="Image"/&gt;</a:t>
            </a:r>
          </a:p>
          <a:p>
            <a:r>
              <a:rPr lang="en-GB" sz="1400" dirty="0">
                <a:latin typeface="Courier New" panose="02070309020205020404" pitchFamily="49" charset="0"/>
                <a:cs typeface="Courier New" panose="02070309020205020404" pitchFamily="49" charset="0"/>
              </a:rPr>
              <a:t>&lt;/div&gt;</a:t>
            </a:r>
          </a:p>
        </p:txBody>
      </p:sp>
      <p:sp>
        <p:nvSpPr>
          <p:cNvPr id="7" name="Text Box 4"/>
          <p:cNvSpPr txBox="1">
            <a:spLocks noChangeArrowheads="1"/>
          </p:cNvSpPr>
          <p:nvPr/>
        </p:nvSpPr>
        <p:spPr bwMode="auto">
          <a:xfrm>
            <a:off x="784929" y="5162462"/>
            <a:ext cx="7502673" cy="954750"/>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@media screen and (max-width: 320px) {</a:t>
            </a:r>
          </a:p>
          <a:p>
            <a:r>
              <a:rPr lang="en-GB" sz="1400" dirty="0">
                <a:latin typeface="Courier New" panose="02070309020205020404" pitchFamily="49" charset="0"/>
                <a:cs typeface="Courier New" panose="02070309020205020404" pitchFamily="49" charset="0"/>
              </a:rPr>
              <a:t>  #wrap {width: 100%;}</a:t>
            </a:r>
          </a:p>
          <a:p>
            <a:r>
              <a:rPr lang="en-GB" sz="1400" dirty="0">
                <a:latin typeface="Courier New" panose="02070309020205020404" pitchFamily="49" charset="0"/>
                <a:cs typeface="Courier New" panose="02070309020205020404" pitchFamily="49" charset="0"/>
              </a:rPr>
              <a:t>    #wrap </a:t>
            </a:r>
            <a:r>
              <a:rPr lang="en-GB" sz="1400" dirty="0" err="1">
                <a:latin typeface="Courier New" panose="02070309020205020404" pitchFamily="49" charset="0"/>
                <a:cs typeface="Courier New" panose="02070309020205020404" pitchFamily="49" charset="0"/>
              </a:rPr>
              <a:t>img</a:t>
            </a:r>
            <a:r>
              <a:rPr lang="en-GB" sz="1400" dirty="0">
                <a:latin typeface="Courier New" panose="02070309020205020404" pitchFamily="49" charset="0"/>
                <a:cs typeface="Courier New" panose="02070309020205020404" pitchFamily="49" charset="0"/>
              </a:rPr>
              <a:t> {width: 100%;}</a:t>
            </a:r>
          </a:p>
          <a:p>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082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Media types allow us to target CSS for specific display types</a:t>
            </a:r>
          </a:p>
          <a:p>
            <a:pPr lvl="1"/>
            <a:r>
              <a:rPr lang="en-GB" dirty="0"/>
              <a:t>screen, speech and print</a:t>
            </a:r>
          </a:p>
          <a:p>
            <a:pPr lvl="1"/>
            <a:endParaRPr lang="en-GB" dirty="0"/>
          </a:p>
          <a:p>
            <a:r>
              <a:rPr lang="en-GB" dirty="0"/>
              <a:t>Print </a:t>
            </a:r>
            <a:r>
              <a:rPr lang="en-GB" dirty="0" err="1"/>
              <a:t>stylesheets</a:t>
            </a:r>
            <a:r>
              <a:rPr lang="en-GB" dirty="0"/>
              <a:t> are a small additional amount of work </a:t>
            </a:r>
          </a:p>
          <a:p>
            <a:pPr lvl="1"/>
            <a:r>
              <a:rPr lang="en-GB" dirty="0"/>
              <a:t>that deliver a significant UI benefit</a:t>
            </a:r>
          </a:p>
          <a:p>
            <a:pPr lvl="1"/>
            <a:endParaRPr lang="en-GB" dirty="0"/>
          </a:p>
          <a:p>
            <a:r>
              <a:rPr lang="en-GB" dirty="0"/>
              <a:t>Media specific blocks are usually </a:t>
            </a:r>
            <a:r>
              <a:rPr lang="en-GB" dirty="0" err="1"/>
              <a:t>parameterless</a:t>
            </a:r>
            <a:endParaRPr lang="en-GB" dirty="0"/>
          </a:p>
          <a:p>
            <a:endParaRPr lang="en-GB" dirty="0"/>
          </a:p>
          <a:p>
            <a:endParaRPr lang="en-GB" dirty="0"/>
          </a:p>
          <a:p>
            <a:pPr marL="0" indent="0">
              <a:buNone/>
            </a:pPr>
            <a:endParaRPr lang="en-GB" dirty="0"/>
          </a:p>
          <a:p>
            <a:r>
              <a:rPr lang="en-GB" dirty="0"/>
              <a:t>They can also be targeted using HTML</a:t>
            </a: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Alternative Media Types - Print</a:t>
            </a:r>
          </a:p>
        </p:txBody>
      </p:sp>
      <p:sp>
        <p:nvSpPr>
          <p:cNvPr id="4" name="Text Box 4"/>
          <p:cNvSpPr txBox="1">
            <a:spLocks noChangeArrowheads="1"/>
          </p:cNvSpPr>
          <p:nvPr/>
        </p:nvSpPr>
        <p:spPr bwMode="auto">
          <a:xfrm>
            <a:off x="242184" y="3597496"/>
            <a:ext cx="8444615" cy="923972"/>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800" dirty="0">
                <a:latin typeface="Courier New" panose="02070309020205020404" pitchFamily="49" charset="0"/>
                <a:cs typeface="Courier New" panose="02070309020205020404" pitchFamily="49" charset="0"/>
              </a:rPr>
              <a:t>@media only print {</a:t>
            </a:r>
          </a:p>
          <a:p>
            <a:endParaRPr lang="en-GB" sz="1800" dirty="0">
              <a:latin typeface="Courier New" panose="02070309020205020404" pitchFamily="49" charset="0"/>
              <a:cs typeface="Courier New" panose="02070309020205020404" pitchFamily="49" charset="0"/>
            </a:endParaRPr>
          </a:p>
          <a:p>
            <a:r>
              <a:rPr lang="en-GB" sz="1800" dirty="0">
                <a:latin typeface="Courier New" panose="02070309020205020404" pitchFamily="49" charset="0"/>
                <a:cs typeface="Courier New" panose="02070309020205020404" pitchFamily="49" charset="0"/>
              </a:rPr>
              <a:t>}</a:t>
            </a:r>
          </a:p>
        </p:txBody>
      </p:sp>
      <p:sp>
        <p:nvSpPr>
          <p:cNvPr id="5" name="Text Box 4"/>
          <p:cNvSpPr txBox="1">
            <a:spLocks noChangeArrowheads="1"/>
          </p:cNvSpPr>
          <p:nvPr/>
        </p:nvSpPr>
        <p:spPr bwMode="auto">
          <a:xfrm>
            <a:off x="242183" y="5106271"/>
            <a:ext cx="8444615" cy="369974"/>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800" dirty="0">
                <a:latin typeface="Courier New" panose="02070309020205020404" pitchFamily="49" charset="0"/>
                <a:cs typeface="Courier New" panose="02070309020205020404" pitchFamily="49" charset="0"/>
              </a:rPr>
              <a:t>&lt;link </a:t>
            </a:r>
            <a:r>
              <a:rPr lang="en-GB" sz="1800" dirty="0" err="1">
                <a:latin typeface="Courier New" panose="02070309020205020404" pitchFamily="49" charset="0"/>
                <a:cs typeface="Courier New" panose="02070309020205020404" pitchFamily="49" charset="0"/>
              </a:rPr>
              <a:t>href</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css</a:t>
            </a:r>
            <a:r>
              <a:rPr lang="en-GB" sz="1800" dirty="0">
                <a:latin typeface="Courier New" panose="02070309020205020404" pitchFamily="49" charset="0"/>
                <a:cs typeface="Courier New" panose="02070309020205020404" pitchFamily="49" charset="0"/>
              </a:rPr>
              <a:t>/print.css" </a:t>
            </a:r>
            <a:r>
              <a:rPr lang="en-GB" sz="1800" dirty="0" err="1">
                <a:latin typeface="Courier New" panose="02070309020205020404" pitchFamily="49" charset="0"/>
                <a:cs typeface="Courier New" panose="02070309020205020404" pitchFamily="49" charset="0"/>
              </a:rPr>
              <a:t>rel</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stylesheet</a:t>
            </a:r>
            <a:r>
              <a:rPr lang="en-GB" sz="1800" dirty="0">
                <a:latin typeface="Courier New" panose="02070309020205020404" pitchFamily="49" charset="0"/>
                <a:cs typeface="Courier New" panose="02070309020205020404" pitchFamily="49" charset="0"/>
              </a:rPr>
              <a:t>" media="print"/&gt;</a:t>
            </a:r>
          </a:p>
        </p:txBody>
      </p:sp>
    </p:spTree>
    <p:extLst>
      <p:ext uri="{BB962C8B-B14F-4D97-AF65-F5344CB8AC3E}">
        <p14:creationId xmlns:p14="http://schemas.microsoft.com/office/powerpoint/2010/main" val="26253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Printer friendly colours are a must! Explicitly change them</a:t>
            </a:r>
          </a:p>
          <a:p>
            <a:pPr lvl="1"/>
            <a:r>
              <a:rPr lang="en-GB" dirty="0"/>
              <a:t> Turn the background white and text black</a:t>
            </a:r>
          </a:p>
          <a:p>
            <a:endParaRPr lang="en-GB" dirty="0"/>
          </a:p>
          <a:p>
            <a:r>
              <a:rPr lang="en-GB" dirty="0"/>
              <a:t>Remove redundant areas for print layout e.g. navigation bars</a:t>
            </a:r>
          </a:p>
          <a:p>
            <a:pPr lvl="1"/>
            <a:r>
              <a:rPr lang="en-GB" dirty="0"/>
              <a:t>Use </a:t>
            </a:r>
            <a:r>
              <a:rPr lang="en-GB" b="1" dirty="0">
                <a:solidFill>
                  <a:srgbClr val="0070C0"/>
                </a:solidFill>
                <a:latin typeface="Courier New" panose="02070309020205020404" pitchFamily="49" charset="0"/>
                <a:cs typeface="Courier New" panose="02070309020205020404" pitchFamily="49" charset="0"/>
              </a:rPr>
              <a:t>display: none;</a:t>
            </a:r>
          </a:p>
          <a:p>
            <a:r>
              <a:rPr lang="en-GB" dirty="0"/>
              <a:t>When printing to paper we can use the </a:t>
            </a:r>
            <a:r>
              <a:rPr lang="en-GB" dirty="0">
                <a:solidFill>
                  <a:srgbClr val="0070C0"/>
                </a:solidFill>
                <a:latin typeface="Courier New" panose="02070309020205020404" pitchFamily="49" charset="0"/>
                <a:cs typeface="Courier New" panose="02070309020205020404" pitchFamily="49" charset="0"/>
              </a:rPr>
              <a:t>cm</a:t>
            </a:r>
            <a:r>
              <a:rPr lang="en-GB" dirty="0"/>
              <a:t>, </a:t>
            </a:r>
            <a:r>
              <a:rPr lang="en-GB" dirty="0">
                <a:solidFill>
                  <a:srgbClr val="0070C0"/>
                </a:solidFill>
                <a:latin typeface="Courier New" panose="02070309020205020404" pitchFamily="49" charset="0"/>
                <a:cs typeface="Courier New" panose="02070309020205020404" pitchFamily="49" charset="0"/>
              </a:rPr>
              <a:t>point</a:t>
            </a:r>
            <a:r>
              <a:rPr lang="en-GB" dirty="0"/>
              <a:t> and </a:t>
            </a:r>
            <a:r>
              <a:rPr lang="en-GB" dirty="0">
                <a:solidFill>
                  <a:srgbClr val="0070C0"/>
                </a:solidFill>
                <a:latin typeface="Courier New" panose="02070309020205020404" pitchFamily="49" charset="0"/>
                <a:cs typeface="Courier New" panose="02070309020205020404" pitchFamily="49" charset="0"/>
              </a:rPr>
              <a:t>mm</a:t>
            </a:r>
            <a:r>
              <a:rPr lang="en-GB" dirty="0"/>
              <a:t> units</a:t>
            </a:r>
            <a:endParaRPr lang="en-GB" b="1" dirty="0">
              <a:solidFill>
                <a:srgbClr val="0070C0"/>
              </a:solidFill>
              <a:latin typeface="Courier New" panose="02070309020205020404" pitchFamily="49" charset="0"/>
              <a:cs typeface="Courier New" panose="02070309020205020404" pitchFamily="49" charset="0"/>
            </a:endParaRPr>
          </a:p>
          <a:p>
            <a:endParaRPr lang="en-GB" dirty="0"/>
          </a:p>
          <a:p>
            <a:r>
              <a:rPr lang="en-GB" dirty="0"/>
              <a:t>Ensure that content is not broken across pages when printed</a:t>
            </a:r>
            <a:endParaRPr lang="en-GB" b="1" dirty="0">
              <a:solidFill>
                <a:srgbClr val="0070C0"/>
              </a:solidFill>
              <a:latin typeface="Courier New" panose="02070309020205020404" pitchFamily="49" charset="0"/>
              <a:cs typeface="Courier New" panose="02070309020205020404" pitchFamily="49" charset="0"/>
            </a:endParaRP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Print Specific Techniques</a:t>
            </a:r>
          </a:p>
        </p:txBody>
      </p:sp>
      <p:sp>
        <p:nvSpPr>
          <p:cNvPr id="4" name="Text Box 4"/>
          <p:cNvSpPr txBox="1">
            <a:spLocks noChangeArrowheads="1"/>
          </p:cNvSpPr>
          <p:nvPr/>
        </p:nvSpPr>
        <p:spPr bwMode="auto">
          <a:xfrm>
            <a:off x="784932" y="3905832"/>
            <a:ext cx="7502673" cy="1601080"/>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defPPr>
              <a:defRPr lang="en-GB"/>
            </a:defPPr>
            <a:lvl1pPr defTabSz="739775">
              <a:spcBef>
                <a:spcPct val="0"/>
              </a:spcBef>
              <a:defRPr sz="1600">
                <a:latin typeface="Consolas"/>
              </a:defRPr>
            </a:lvl1pPr>
            <a:lvl2pPr marL="554038" defTabSz="739775">
              <a:spcBef>
                <a:spcPct val="0"/>
              </a:spcBef>
              <a:defRPr sz="2400">
                <a:latin typeface="Times New Roman" pitchFamily="18" charset="0"/>
              </a:defRPr>
            </a:lvl2pPr>
            <a:lvl3pPr marL="1108075" defTabSz="739775">
              <a:spcBef>
                <a:spcPct val="0"/>
              </a:spcBef>
              <a:defRPr sz="2400">
                <a:latin typeface="Times New Roman" pitchFamily="18" charset="0"/>
              </a:defRPr>
            </a:lvl3pPr>
            <a:lvl4pPr marL="1663700" defTabSz="739775">
              <a:spcBef>
                <a:spcPct val="0"/>
              </a:spcBef>
              <a:defRPr sz="2400">
                <a:latin typeface="Times New Roman" pitchFamily="18" charset="0"/>
              </a:defRPr>
            </a:lvl4pPr>
            <a:lvl5pPr marL="2217738" defTabSz="739775">
              <a:spcBef>
                <a:spcPct val="0"/>
              </a:spcBef>
              <a:defRPr sz="2400">
                <a:latin typeface="Times New Roman" pitchFamily="18" charset="0"/>
              </a:defRPr>
            </a:lvl5pPr>
            <a:lvl6pPr marL="2674938" defTabSz="739775" eaLnBrk="0" fontAlgn="base" hangingPunct="0">
              <a:spcBef>
                <a:spcPct val="0"/>
              </a:spcBef>
              <a:spcAft>
                <a:spcPct val="0"/>
              </a:spcAft>
              <a:defRPr sz="2400">
                <a:latin typeface="Times New Roman" pitchFamily="18" charset="0"/>
              </a:defRPr>
            </a:lvl6pPr>
            <a:lvl7pPr marL="3132138" defTabSz="739775" eaLnBrk="0" fontAlgn="base" hangingPunct="0">
              <a:spcBef>
                <a:spcPct val="0"/>
              </a:spcBef>
              <a:spcAft>
                <a:spcPct val="0"/>
              </a:spcAft>
              <a:defRPr sz="2400">
                <a:latin typeface="Times New Roman" pitchFamily="18" charset="0"/>
              </a:defRPr>
            </a:lvl7pPr>
            <a:lvl8pPr marL="3589338" defTabSz="739775" eaLnBrk="0" fontAlgn="base" hangingPunct="0">
              <a:spcBef>
                <a:spcPct val="0"/>
              </a:spcBef>
              <a:spcAft>
                <a:spcPct val="0"/>
              </a:spcAft>
              <a:defRPr sz="2400">
                <a:latin typeface="Times New Roman" pitchFamily="18" charset="0"/>
              </a:defRPr>
            </a:lvl8pPr>
            <a:lvl9pPr marL="4046538" defTabSz="739775" eaLnBrk="0" fontAlgn="base" hangingPunct="0">
              <a:spcBef>
                <a:spcPct val="0"/>
              </a:spcBef>
              <a:spcAft>
                <a:spcPct val="0"/>
              </a:spcAft>
              <a:defRPr sz="2400">
                <a:latin typeface="Times New Roman" pitchFamily="18" charset="0"/>
              </a:defRPr>
            </a:lvl9pPr>
          </a:lstStyle>
          <a:p>
            <a:r>
              <a:rPr lang="en-GB" sz="1400" dirty="0">
                <a:latin typeface="Courier New" panose="02070309020205020404" pitchFamily="49" charset="0"/>
                <a:cs typeface="Courier New" panose="02070309020205020404" pitchFamily="49" charset="0"/>
              </a:rPr>
              <a:t>h2, h3 {</a:t>
            </a:r>
          </a:p>
          <a:p>
            <a:r>
              <a:rPr lang="en-GB" sz="1400" dirty="0">
                <a:latin typeface="Courier New" panose="02070309020205020404" pitchFamily="49" charset="0"/>
                <a:cs typeface="Courier New" panose="02070309020205020404" pitchFamily="49" charset="0"/>
              </a:rPr>
              <a:t>   page-break-after: avoid;</a:t>
            </a:r>
          </a:p>
          <a:p>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article {</a:t>
            </a:r>
          </a:p>
          <a:p>
            <a:r>
              <a:rPr lang="en-GB" sz="1400" dirty="0">
                <a:latin typeface="Courier New" panose="02070309020205020404" pitchFamily="49" charset="0"/>
                <a:cs typeface="Courier New" panose="02070309020205020404" pitchFamily="49" charset="0"/>
              </a:rPr>
              <a:t>   page-break-before: always;</a:t>
            </a:r>
          </a:p>
          <a:p>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4142337"/>
      </p:ext>
    </p:extLst>
  </p:cSld>
  <p:clrMapOvr>
    <a:masterClrMapping/>
  </p:clrMapOvr>
</p:sld>
</file>

<file path=ppt/theme/theme1.xml><?xml version="1.0" encoding="utf-8"?>
<a:theme xmlns:a="http://schemas.openxmlformats.org/drawingml/2006/main" name="IT_Slides_2015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C4FF00C5-D397-4B47-8B1C-E974324458AC" xsi:nil="true"/>
    <SequenceNumber xmlns="C4FF00C5-D397-4B47-8B1C-E974324458AC">12</SequenceNumber>
    <BookTypeField0 xmlns="C4FF00C5-D397-4B47-8B1C-E974324458A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2D506C37998DB64A87BD01C59DE91AED" ma:contentTypeVersion="0" ma:contentTypeDescription="Base content type which represents courseware documents" ma:contentTypeScope="" ma:versionID="6cea6b4b705b4d005da547d8f443ff75">
  <xsd:schema xmlns:xsd="http://www.w3.org/2001/XMLSchema" xmlns:xs="http://www.w3.org/2001/XMLSchema" xmlns:p="http://schemas.microsoft.com/office/2006/metadata/properties" xmlns:ns2="C4FF00C5-D397-4B47-8B1C-E974324458AC" targetNamespace="http://schemas.microsoft.com/office/2006/metadata/properties" ma:root="true" ma:fieldsID="d90114217473b88c25c0802c193380bf" ns2:_="">
    <xsd:import namespace="C4FF00C5-D397-4B47-8B1C-E974324458A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FF00C5-D397-4B47-8B1C-E974324458A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707122-E5CC-4AF5-BCF2-AB907B7B1A1A}">
  <ds:schemaRefs>
    <ds:schemaRef ds:uri="http://schemas.microsoft.com/office/2006/metadata/properties"/>
    <ds:schemaRef ds:uri="http://schemas.microsoft.com/office/infopath/2007/PartnerControls"/>
    <ds:schemaRef ds:uri="C4FF00C5-D397-4B47-8B1C-E974324458AC"/>
  </ds:schemaRefs>
</ds:datastoreItem>
</file>

<file path=customXml/itemProps2.xml><?xml version="1.0" encoding="utf-8"?>
<ds:datastoreItem xmlns:ds="http://schemas.openxmlformats.org/officeDocument/2006/customXml" ds:itemID="{58B1D72B-1B85-4546-854D-A45BBEE189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FF00C5-D397-4B47-8B1C-E97432445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C4802C-EEF1-4B9A-919F-D49A3301F9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QA PowerPoint Template_v1.3</Template>
  <TotalTime>3501</TotalTime>
  <Words>1271</Words>
  <Application>Microsoft Macintosh PowerPoint</Application>
  <PresentationFormat>On-screen Show (4:3)</PresentationFormat>
  <Paragraphs>179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Courier New</vt:lpstr>
      <vt:lpstr>Wingdings</vt:lpstr>
      <vt:lpstr>IT_Slides_2015_v1.0</vt:lpstr>
      <vt:lpstr>Media Types &amp; Queries</vt:lpstr>
      <vt:lpstr>Introduction</vt:lpstr>
      <vt:lpstr>What are Media Queries?</vt:lpstr>
      <vt:lpstr>CSS Media queries – First Look</vt:lpstr>
      <vt:lpstr>Breakpoints (1)</vt:lpstr>
      <vt:lpstr>Breakpoints (2)</vt:lpstr>
      <vt:lpstr>Modifying Content using breakpoints</vt:lpstr>
      <vt:lpstr>Alternative Media Types - Print</vt:lpstr>
      <vt:lpstr>Print Specific Techniques</vt:lpstr>
      <vt:lpstr>Review</vt:lpstr>
      <vt:lpstr>Exercise</vt:lpstr>
    </vt:vector>
  </TitlesOfParts>
  <Company>QA Ltd</Company>
  <LinksUpToDate>false</LinksUpToDate>
  <SharedDoc>false</SharedDoc>
  <HyperlinkBase/>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types and queries</dc:title>
  <dc:creator>davewalker@fictionauts.org.uk</dc:creator>
  <cp:keywords/>
  <dc:description/>
  <cp:lastModifiedBy>Chris Howie</cp:lastModifiedBy>
  <cp:revision>33</cp:revision>
  <dcterms:created xsi:type="dcterms:W3CDTF">2013-04-10T13:06:51Z</dcterms:created>
  <dcterms:modified xsi:type="dcterms:W3CDTF">2016-06-20T11:02:14Z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randingStandard">
    <vt:lpwstr/>
  </property>
  <property fmtid="{D5CDD505-2E9C-101B-9397-08002B2CF9AE}" pid="3" name="Difficulty">
    <vt:lpwstr/>
  </property>
  <property fmtid="{D5CDD505-2E9C-101B-9397-08002B2CF9AE}" pid="4" name="Duration">
    <vt:lpwstr/>
  </property>
  <property fmtid="{D5CDD505-2E9C-101B-9397-08002B2CF9AE}" pid="5" name="ContentTypeId">
    <vt:lpwstr>0x010100F0967B7CEE8D417F966757887D9466FB002D506C37998DB64A87BD01C59DE91AED</vt:lpwstr>
  </property>
  <property fmtid="{D5CDD505-2E9C-101B-9397-08002B2CF9AE}" pid="6" name="BookType">
    <vt:lpwstr>3</vt:lpwstr>
  </property>
</Properties>
</file>