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0"/>
  </p:notesMasterIdLst>
  <p:handoutMasterIdLst>
    <p:handoutMasterId r:id="rId21"/>
  </p:handoutMasterIdLst>
  <p:sldIdLst>
    <p:sldId id="263" r:id="rId2"/>
    <p:sldId id="264" r:id="rId3"/>
    <p:sldId id="265" r:id="rId4"/>
    <p:sldId id="266" r:id="rId5"/>
    <p:sldId id="267" r:id="rId6"/>
    <p:sldId id="301" r:id="rId7"/>
    <p:sldId id="302" r:id="rId8"/>
    <p:sldId id="268" r:id="rId9"/>
    <p:sldId id="303" r:id="rId10"/>
    <p:sldId id="269" r:id="rId11"/>
    <p:sldId id="270" r:id="rId12"/>
    <p:sldId id="271" r:id="rId13"/>
    <p:sldId id="305" r:id="rId14"/>
    <p:sldId id="274" r:id="rId15"/>
    <p:sldId id="275" r:id="rId16"/>
    <p:sldId id="304" r:id="rId17"/>
    <p:sldId id="276" r:id="rId18"/>
    <p:sldId id="300" r:id="rId19"/>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0AB"/>
    <a:srgbClr val="FF70C0"/>
    <a:srgbClr val="005AAB"/>
    <a:srgbClr val="DFFFCD"/>
    <a:srgbClr val="C80000"/>
    <a:srgbClr val="0000C8"/>
    <a:srgbClr val="134183"/>
    <a:srgbClr val="005AA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73036" autoAdjust="0"/>
  </p:normalViewPr>
  <p:slideViewPr>
    <p:cSldViewPr snapToGrid="0">
      <p:cViewPr varScale="1">
        <p:scale>
          <a:sx n="68" d="100"/>
          <a:sy n="68" d="100"/>
        </p:scale>
        <p:origin x="2392" y="192"/>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1862"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8" Type="http://schemas.openxmlformats.org/officeDocument/2006/relationships/slide" Target="slides/slide7.xml"/><Relationship Id="rId26" Type="http://schemas.openxmlformats.org/officeDocument/2006/relationships/customXml" Target="../customXml/item1.xml"/><Relationship Id="rId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7" Type="http://schemas.openxmlformats.org/officeDocument/2006/relationships/slide" Target="slides/slide6.xml"/><Relationship Id="rId20" Type="http://schemas.openxmlformats.org/officeDocument/2006/relationships/notesMaster" Target="notesMasters/notesMaster1.xml"/><Relationship Id="rId16" Type="http://schemas.openxmlformats.org/officeDocument/2006/relationships/slide" Target="slides/slide15.xml"/><Relationship Id="rId2" Type="http://schemas.openxmlformats.org/officeDocument/2006/relationships/slide" Target="slides/slide1.xml"/><Relationship Id="rId24" Type="http://schemas.openxmlformats.org/officeDocument/2006/relationships/theme" Target="theme/theme1.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viewProps" Target="viewProps.xml"/><Relationship Id="rId15" Type="http://schemas.openxmlformats.org/officeDocument/2006/relationships/slide" Target="slides/slide14.xml"/><Relationship Id="rId5" Type="http://schemas.openxmlformats.org/officeDocument/2006/relationships/slide" Target="slides/slide4.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9" Type="http://schemas.openxmlformats.org/officeDocument/2006/relationships/slide" Target="slides/slide8.xml"/><Relationship Id="rId22" Type="http://schemas.openxmlformats.org/officeDocument/2006/relationships/presProps" Target="presProps.xml"/><Relationship Id="rId14" Type="http://schemas.openxmlformats.org/officeDocument/2006/relationships/slide" Target="slides/slide13.xml"/><Relationship Id="rId4" Type="http://schemas.openxmlformats.org/officeDocument/2006/relationships/slide" Target="slides/slide3.xml"/><Relationship Id="rId2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184435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4"/>
                </a:solidFill>
                <a:latin typeface="Arial" pitchFamily="34" charset="0"/>
                <a:cs typeface="Arial" pitchFamily="34" charset="0"/>
              </a:rPr>
              <a:t>Edit course title here</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568861227"/>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960.gs/" TargetMode="External"/><Relationship Id="rId4" Type="http://schemas.openxmlformats.org/officeDocument/2006/relationships/hyperlink" Target="http://unsemantic.com/"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510642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75656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13782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9597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997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idea of a Grid is not dissimilar to drawing on a piece of graph paper. As a concept in design it became a common part of design and development in the Art Deco movement and give rise to the beloved Helvetica font. </a:t>
            </a:r>
            <a:endParaRPr lang="en-GB" dirty="0"/>
          </a:p>
          <a:p>
            <a:r>
              <a:rPr lang="en-GB" dirty="0"/>
              <a:t>Within web development they are CSS frameworks providing standardised rules for build and shortcuts for site construction using pre-prepared layout classes. </a:t>
            </a:r>
          </a:p>
          <a:p>
            <a:r>
              <a:rPr lang="en-GB" dirty="0"/>
              <a:t>Grids save a lot of time in development, they implement many of the web’s best practices for desktop and mobile development. By learning to build a grid the basis of page construction is done for you leaving you to focus on the functionality and/or appearance of the page. </a:t>
            </a:r>
          </a:p>
          <a:p>
            <a:r>
              <a:rPr lang="en-GB" dirty="0"/>
              <a:t>The CSS file that provides the grid provides a good reuse policy similar to the way jQuery has been used in page scripting.</a:t>
            </a:r>
          </a:p>
          <a:p>
            <a:endParaRPr lang="en-GB" dirty="0"/>
          </a:p>
          <a:p>
            <a:endParaRPr lang="en-GB" baseline="0" dirty="0"/>
          </a:p>
          <a:p>
            <a:endParaRPr lang="en-GB" dirty="0"/>
          </a:p>
        </p:txBody>
      </p:sp>
    </p:spTree>
    <p:extLst>
      <p:ext uri="{BB962C8B-B14F-4D97-AF65-F5344CB8AC3E}">
        <p14:creationId xmlns:p14="http://schemas.microsoft.com/office/powerpoint/2010/main" val="522655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grid system is built on a similar</a:t>
            </a:r>
            <a:r>
              <a:rPr lang="en-GB" baseline="0" dirty="0"/>
              <a:t> principal of UI design using columns as the basis of layout with most grids having between 16 (960) and 12 (Bootstrap) being common. </a:t>
            </a:r>
          </a:p>
          <a:p>
            <a:endParaRPr lang="en-GB" dirty="0"/>
          </a:p>
          <a:p>
            <a:r>
              <a:rPr lang="en-GB" dirty="0"/>
              <a:t>960</a:t>
            </a:r>
            <a:r>
              <a:rPr lang="en-GB" baseline="0" dirty="0"/>
              <a:t> is a non responsive grid system – best suited to desktop only or server sorted requests. </a:t>
            </a:r>
            <a:endParaRPr lang="en-GB" dirty="0"/>
          </a:p>
          <a:p>
            <a:r>
              <a:rPr lang="en-GB" dirty="0"/>
              <a:t>960 - </a:t>
            </a:r>
            <a:r>
              <a:rPr lang="en-GB" dirty="0">
                <a:hlinkClick r:id="rId3"/>
              </a:rPr>
              <a:t>http://960.gs/</a:t>
            </a:r>
            <a:endParaRPr lang="en-GB" dirty="0"/>
          </a:p>
          <a:p>
            <a:r>
              <a:rPr lang="en-GB" dirty="0"/>
              <a:t>With the rise</a:t>
            </a:r>
            <a:r>
              <a:rPr lang="en-GB" baseline="0" dirty="0"/>
              <a:t> of responsive development the basis of the 960 framework is used by </a:t>
            </a:r>
            <a:r>
              <a:rPr lang="en-GB" baseline="0" dirty="0" err="1"/>
              <a:t>unsemantic</a:t>
            </a:r>
            <a:endParaRPr lang="en-GB" dirty="0"/>
          </a:p>
          <a:p>
            <a:r>
              <a:rPr lang="en-GB" dirty="0">
                <a:hlinkClick r:id="rId4"/>
              </a:rPr>
              <a:t>http://unsemantic.com/</a:t>
            </a:r>
            <a:endParaRPr lang="en-GB" dirty="0"/>
          </a:p>
          <a:p>
            <a:endParaRPr lang="en-GB" dirty="0"/>
          </a:p>
          <a:p>
            <a:r>
              <a:rPr lang="en-GB" dirty="0"/>
              <a:t>Bootstrap is designed by Twitter and made available as a</a:t>
            </a:r>
            <a:r>
              <a:rPr lang="en-GB" baseline="0" dirty="0"/>
              <a:t> mobile first responsive template and a common site on the web. To push the grid to its limit developers need to master LESS</a:t>
            </a:r>
          </a:p>
          <a:p>
            <a:endParaRPr lang="en-GB" baseline="0" dirty="0"/>
          </a:p>
          <a:p>
            <a:r>
              <a:rPr lang="en-GB" baseline="0" dirty="0"/>
              <a:t>Bootstrap is a responsive mobile first framework with a number of useful </a:t>
            </a:r>
            <a:r>
              <a:rPr lang="en-GB" baseline="0" dirty="0" err="1"/>
              <a:t>addons</a:t>
            </a:r>
            <a:r>
              <a:rPr lang="en-GB" baseline="0" dirty="0"/>
              <a:t>.</a:t>
            </a:r>
          </a:p>
          <a:p>
            <a:endParaRPr lang="en-GB" baseline="0" dirty="0"/>
          </a:p>
          <a:p>
            <a:r>
              <a:rPr lang="en-GB" baseline="0" dirty="0"/>
              <a:t>All CSS frameworks follow a similar principal, they should be lean and reusable and ensure consistent behaviour across all common browsers (Even IE6).</a:t>
            </a:r>
          </a:p>
          <a:p>
            <a:endParaRPr lang="en-GB" baseline="0" dirty="0"/>
          </a:p>
          <a:p>
            <a:r>
              <a:rPr lang="en-GB" baseline="0" dirty="0"/>
              <a:t>All Grids use some form of columns and box elements are aligned to the grid element and spaced from the next content area by padding or margin. In responsive browsers this is done using percentages or EMs</a:t>
            </a:r>
          </a:p>
          <a:p>
            <a:endParaRPr lang="en-GB" dirty="0"/>
          </a:p>
        </p:txBody>
      </p:sp>
    </p:spTree>
    <p:extLst>
      <p:ext uri="{BB962C8B-B14F-4D97-AF65-F5344CB8AC3E}">
        <p14:creationId xmlns:p14="http://schemas.microsoft.com/office/powerpoint/2010/main" val="2972128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Bootstrap is a lightweight framework its dependencies consist of linking the</a:t>
            </a:r>
            <a:r>
              <a:rPr lang="en-GB" b="1" dirty="0"/>
              <a:t> bootstrap.css</a:t>
            </a:r>
            <a:r>
              <a:rPr lang="en-GB" dirty="0"/>
              <a:t> (or min.css) file and if you plan to use the advanced features the </a:t>
            </a:r>
            <a:r>
              <a:rPr lang="en-GB" b="1" dirty="0"/>
              <a:t>bootstrap.min.js</a:t>
            </a:r>
            <a:r>
              <a:rPr lang="en-GB" dirty="0"/>
              <a:t> (which is dependent on jQuery)</a:t>
            </a:r>
            <a:endParaRPr lang="en-GB" b="1" dirty="0"/>
          </a:p>
        </p:txBody>
      </p:sp>
      <p:grpSp>
        <p:nvGrpSpPr>
          <p:cNvPr id="13" name="Group 12"/>
          <p:cNvGrpSpPr/>
          <p:nvPr/>
        </p:nvGrpSpPr>
        <p:grpSpPr>
          <a:xfrm>
            <a:off x="728663" y="5702560"/>
            <a:ext cx="5367572" cy="2820467"/>
            <a:chOff x="761766" y="4709721"/>
            <a:chExt cx="5367572" cy="2820467"/>
          </a:xfrm>
        </p:grpSpPr>
        <p:pic>
          <p:nvPicPr>
            <p:cNvPr id="4" name="Picture 3"/>
            <p:cNvPicPr>
              <a:picLocks noChangeAspect="1"/>
            </p:cNvPicPr>
            <p:nvPr/>
          </p:nvPicPr>
          <p:blipFill>
            <a:blip r:embed="rId3"/>
            <a:stretch>
              <a:fillRect/>
            </a:stretch>
          </p:blipFill>
          <p:spPr>
            <a:xfrm>
              <a:off x="2257425" y="4709721"/>
              <a:ext cx="2343150" cy="1352550"/>
            </a:xfrm>
            <a:prstGeom prst="rect">
              <a:avLst/>
            </a:prstGeom>
          </p:spPr>
        </p:pic>
        <p:pic>
          <p:nvPicPr>
            <p:cNvPr id="5" name="Picture 4"/>
            <p:cNvPicPr>
              <a:picLocks noChangeAspect="1"/>
            </p:cNvPicPr>
            <p:nvPr/>
          </p:nvPicPr>
          <p:blipFill>
            <a:blip r:embed="rId4"/>
            <a:stretch>
              <a:fillRect/>
            </a:stretch>
          </p:blipFill>
          <p:spPr>
            <a:xfrm>
              <a:off x="761766" y="6349088"/>
              <a:ext cx="2419350" cy="1181100"/>
            </a:xfrm>
            <a:prstGeom prst="rect">
              <a:avLst/>
            </a:prstGeom>
          </p:spPr>
        </p:pic>
        <p:pic>
          <p:nvPicPr>
            <p:cNvPr id="6" name="Picture 5"/>
            <p:cNvPicPr>
              <a:picLocks noChangeAspect="1"/>
            </p:cNvPicPr>
            <p:nvPr/>
          </p:nvPicPr>
          <p:blipFill>
            <a:blip r:embed="rId5"/>
            <a:stretch>
              <a:fillRect/>
            </a:stretch>
          </p:blipFill>
          <p:spPr>
            <a:xfrm>
              <a:off x="3605213" y="6349088"/>
              <a:ext cx="2524125" cy="1009650"/>
            </a:xfrm>
            <a:prstGeom prst="rect">
              <a:avLst/>
            </a:prstGeom>
          </p:spPr>
        </p:pic>
        <p:cxnSp>
          <p:nvCxnSpPr>
            <p:cNvPr id="8" name="Elbow Connector 7"/>
            <p:cNvCxnSpPr/>
            <p:nvPr/>
          </p:nvCxnSpPr>
          <p:spPr>
            <a:xfrm rot="5400000">
              <a:off x="1079528" y="5195081"/>
              <a:ext cx="1453575" cy="854439"/>
            </a:xfrm>
            <a:prstGeom prst="bentConnector3">
              <a:avLst>
                <a:gd name="adj1" fmla="val 500"/>
              </a:avLst>
            </a:prstGeom>
            <a:ln>
              <a:tailEnd type="triangle"/>
            </a:ln>
          </p:spPr>
          <p:style>
            <a:lnRef idx="1">
              <a:schemeClr val="dk1"/>
            </a:lnRef>
            <a:fillRef idx="0">
              <a:schemeClr val="dk1"/>
            </a:fillRef>
            <a:effectRef idx="0">
              <a:schemeClr val="dk1"/>
            </a:effectRef>
            <a:fontRef idx="minor">
              <a:schemeClr val="tx1"/>
            </a:fontRef>
          </p:style>
        </p:cxnSp>
        <p:cxnSp>
          <p:nvCxnSpPr>
            <p:cNvPr id="11" name="Elbow Connector 10"/>
            <p:cNvCxnSpPr>
              <a:endCxn id="6" idx="0"/>
            </p:cNvCxnSpPr>
            <p:nvPr/>
          </p:nvCxnSpPr>
          <p:spPr>
            <a:xfrm>
              <a:off x="2916290" y="5385996"/>
              <a:ext cx="1950986" cy="9630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49863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pitchFamily="34" charset="0"/>
                <a:ea typeface="+mn-ea"/>
                <a:cs typeface="Arial" pitchFamily="34" charset="0"/>
              </a:rPr>
              <a:t>“The grid is the most vivid manifestation of the will to order in graphic design. Units are the basic building block of a grid. They’re all uniform. Columns are the grouping of units that create the visual structure of the page. They are not necessary uniform.”(sic) – Grids are good</a:t>
            </a:r>
          </a:p>
          <a:p>
            <a:endParaRPr lang="en-GB" b="1" dirty="0"/>
          </a:p>
          <a:p>
            <a:pPr fontAlgn="base"/>
            <a:r>
              <a:rPr lang="en-GB" sz="1200" b="0" i="0" kern="1200" dirty="0">
                <a:solidFill>
                  <a:schemeClr val="tx1"/>
                </a:solidFill>
                <a:effectLst/>
                <a:latin typeface="Arial" pitchFamily="34" charset="0"/>
                <a:ea typeface="+mn-ea"/>
                <a:cs typeface="Arial" pitchFamily="34" charset="0"/>
              </a:rPr>
              <a:t>The core of Bootstrap can be summed up in a few points:</a:t>
            </a:r>
          </a:p>
          <a:p>
            <a:pPr fontAlgn="base"/>
            <a:r>
              <a:rPr lang="en-GB" sz="1200" b="1" i="0" kern="1200" dirty="0">
                <a:solidFill>
                  <a:schemeClr val="tx1"/>
                </a:solidFill>
                <a:effectLst/>
                <a:latin typeface="Arial" pitchFamily="34" charset="0"/>
                <a:ea typeface="+mn-ea"/>
                <a:cs typeface="Arial" pitchFamily="34" charset="0"/>
              </a:rPr>
              <a:t>A 12-column, percentage-based grid with an arbitrary maximum width.</a:t>
            </a:r>
            <a:r>
              <a:rPr lang="en-GB" sz="1200" b="0" i="0" kern="1200" dirty="0">
                <a:solidFill>
                  <a:schemeClr val="tx1"/>
                </a:solidFill>
                <a:effectLst/>
                <a:latin typeface="Arial" pitchFamily="34" charset="0"/>
                <a:ea typeface="+mn-ea"/>
                <a:cs typeface="Arial" pitchFamily="34" charset="0"/>
              </a:rPr>
              <a:t/>
            </a:r>
            <a:br>
              <a:rPr lang="en-GB" sz="1200" b="0" i="0" kern="1200" dirty="0">
                <a:solidFill>
                  <a:schemeClr val="tx1"/>
                </a:solidFill>
                <a:effectLst/>
                <a:latin typeface="Arial" pitchFamily="34" charset="0"/>
                <a:ea typeface="+mn-ea"/>
                <a:cs typeface="Arial" pitchFamily="34" charset="0"/>
              </a:rPr>
            </a:br>
            <a:r>
              <a:rPr lang="en-GB" sz="1200" b="0" i="0" kern="1200" dirty="0">
                <a:solidFill>
                  <a:schemeClr val="tx1"/>
                </a:solidFill>
                <a:effectLst/>
                <a:latin typeface="Arial" pitchFamily="34" charset="0"/>
                <a:ea typeface="+mn-ea"/>
                <a:cs typeface="Arial" pitchFamily="34" charset="0"/>
              </a:rPr>
              <a:t>The grid can be nested and used for quite complex layouts, and it works all the way back to IE 8. The grid reshuffles itself for smaller devices.</a:t>
            </a:r>
          </a:p>
          <a:p>
            <a:pPr fontAlgn="base"/>
            <a:r>
              <a:rPr lang="en-GB" sz="1200" b="1" i="0" kern="1200" dirty="0">
                <a:solidFill>
                  <a:schemeClr val="tx1"/>
                </a:solidFill>
                <a:effectLst/>
                <a:latin typeface="Arial" pitchFamily="34" charset="0"/>
                <a:ea typeface="+mn-ea"/>
                <a:cs typeface="Arial" pitchFamily="34" charset="0"/>
              </a:rPr>
              <a:t>Image styles that disregard pixels.</a:t>
            </a:r>
            <a:r>
              <a:rPr lang="en-GB" sz="1200" b="0" i="0" kern="1200" dirty="0">
                <a:solidFill>
                  <a:schemeClr val="tx1"/>
                </a:solidFill>
                <a:effectLst/>
                <a:latin typeface="Arial" pitchFamily="34" charset="0"/>
                <a:ea typeface="+mn-ea"/>
                <a:cs typeface="Arial" pitchFamily="34" charset="0"/>
              </a:rPr>
              <a:t/>
            </a:r>
            <a:br>
              <a:rPr lang="en-GB" sz="1200" b="0" i="0" kern="1200" dirty="0">
                <a:solidFill>
                  <a:schemeClr val="tx1"/>
                </a:solidFill>
                <a:effectLst/>
                <a:latin typeface="Arial" pitchFamily="34" charset="0"/>
                <a:ea typeface="+mn-ea"/>
                <a:cs typeface="Arial" pitchFamily="34" charset="0"/>
              </a:rPr>
            </a:br>
            <a:r>
              <a:rPr lang="en-GB" sz="1200" b="0" i="0" kern="1200" dirty="0">
                <a:solidFill>
                  <a:schemeClr val="tx1"/>
                </a:solidFill>
                <a:effectLst/>
                <a:latin typeface="Arial" pitchFamily="34" charset="0"/>
                <a:ea typeface="+mn-ea"/>
                <a:cs typeface="Arial" pitchFamily="34" charset="0"/>
              </a:rPr>
              <a:t>	Images in Bootstrap are scaled by the grid to different widths.</a:t>
            </a:r>
          </a:p>
          <a:p>
            <a:pPr fontAlgn="base"/>
            <a:r>
              <a:rPr lang="en-GB" sz="1200" b="1" i="0" kern="1200" dirty="0">
                <a:solidFill>
                  <a:schemeClr val="tx1"/>
                </a:solidFill>
                <a:effectLst/>
                <a:latin typeface="Arial" pitchFamily="34" charset="0"/>
                <a:ea typeface="+mn-ea"/>
                <a:cs typeface="Arial" pitchFamily="34" charset="0"/>
              </a:rPr>
              <a:t>UI and layout elements.</a:t>
            </a:r>
            <a:r>
              <a:rPr lang="en-GB" sz="1200" b="0" i="0" kern="1200" dirty="0">
                <a:solidFill>
                  <a:schemeClr val="tx1"/>
                </a:solidFill>
                <a:effectLst/>
                <a:latin typeface="Arial" pitchFamily="34" charset="0"/>
                <a:ea typeface="+mn-ea"/>
                <a:cs typeface="Arial" pitchFamily="34" charset="0"/>
              </a:rPr>
              <a:t/>
            </a:r>
            <a:br>
              <a:rPr lang="en-GB" sz="1200" b="0" i="0" kern="1200" dirty="0">
                <a:solidFill>
                  <a:schemeClr val="tx1"/>
                </a:solidFill>
                <a:effectLst/>
                <a:latin typeface="Arial" pitchFamily="34" charset="0"/>
                <a:ea typeface="+mn-ea"/>
                <a:cs typeface="Arial" pitchFamily="34" charset="0"/>
              </a:rPr>
            </a:br>
            <a:r>
              <a:rPr lang="en-GB" sz="1200" b="0" i="0" kern="1200" dirty="0">
                <a:solidFill>
                  <a:schemeClr val="tx1"/>
                </a:solidFill>
                <a:effectLst/>
                <a:latin typeface="Arial" pitchFamily="34" charset="0"/>
                <a:ea typeface="+mn-ea"/>
                <a:cs typeface="Arial" pitchFamily="34" charset="0"/>
              </a:rPr>
              <a:t>	Bootstrap includes common pieces such as typography and forms, as well as tabs, pagination, N-up grids and more.</a:t>
            </a:r>
          </a:p>
          <a:p>
            <a:pPr fontAlgn="base"/>
            <a:r>
              <a:rPr lang="en-GB" sz="1200" b="1" i="0" kern="1200" dirty="0">
                <a:solidFill>
                  <a:schemeClr val="tx1"/>
                </a:solidFill>
                <a:effectLst/>
                <a:latin typeface="Arial" pitchFamily="34" charset="0"/>
                <a:ea typeface="+mn-ea"/>
                <a:cs typeface="Arial" pitchFamily="34" charset="0"/>
              </a:rPr>
              <a:t>Mobile visibility classes.</a:t>
            </a:r>
            <a:r>
              <a:rPr lang="en-GB" sz="1200" b="0" i="0" kern="1200" dirty="0">
                <a:solidFill>
                  <a:schemeClr val="tx1"/>
                </a:solidFill>
                <a:effectLst/>
                <a:latin typeface="Arial" pitchFamily="34" charset="0"/>
                <a:ea typeface="+mn-ea"/>
                <a:cs typeface="Arial" pitchFamily="34" charset="0"/>
              </a:rPr>
              <a:t/>
            </a:r>
            <a:br>
              <a:rPr lang="en-GB" sz="1200" b="0" i="0" kern="1200" dirty="0">
                <a:solidFill>
                  <a:schemeClr val="tx1"/>
                </a:solidFill>
                <a:effectLst/>
                <a:latin typeface="Arial" pitchFamily="34" charset="0"/>
                <a:ea typeface="+mn-ea"/>
                <a:cs typeface="Arial" pitchFamily="34" charset="0"/>
              </a:rPr>
            </a:br>
            <a:r>
              <a:rPr lang="en-GB" sz="1200" b="0" i="0" kern="1200" dirty="0">
                <a:solidFill>
                  <a:schemeClr val="tx1"/>
                </a:solidFill>
                <a:effectLst/>
                <a:latin typeface="Arial" pitchFamily="34" charset="0"/>
                <a:ea typeface="+mn-ea"/>
                <a:cs typeface="Arial" pitchFamily="34" charset="0"/>
              </a:rPr>
              <a:t>	Rapidly prototyping is partly about having built-in functionality to tailor the experience. Bootstrap lets you very quickly hide and show elements on desktops, tablets and phones.</a:t>
            </a:r>
          </a:p>
        </p:txBody>
      </p:sp>
    </p:spTree>
    <p:extLst>
      <p:ext uri="{BB962C8B-B14F-4D97-AF65-F5344CB8AC3E}">
        <p14:creationId xmlns:p14="http://schemas.microsoft.com/office/powerpoint/2010/main" val="3666374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3246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54704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3704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GB" dirty="0"/>
          </a:p>
          <a:p>
            <a:pPr lvl="2"/>
            <a:endParaRPr lang="en-GB" dirty="0"/>
          </a:p>
        </p:txBody>
      </p:sp>
    </p:spTree>
    <p:extLst>
      <p:ext uri="{BB962C8B-B14F-4D97-AF65-F5344CB8AC3E}">
        <p14:creationId xmlns:p14="http://schemas.microsoft.com/office/powerpoint/2010/main" val="318594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6687" y="785794"/>
            <a:ext cx="717585" cy="69889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a:t>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QAWEBCSS</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getbootstrap.com/"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normAutofit fontScale="90000"/>
          </a:bodyPr>
          <a:lstStyle/>
          <a:p>
            <a:r>
              <a:rPr lang="en-US" dirty="0">
                <a:latin typeface="Arial" charset="0"/>
                <a:cs typeface="Arial" charset="0"/>
              </a:rPr>
              <a:t>Introducing Grid Based Systems </a:t>
            </a:r>
            <a:br>
              <a:rPr lang="en-US" dirty="0">
                <a:latin typeface="Arial" charset="0"/>
                <a:cs typeface="Arial" charset="0"/>
              </a:rPr>
            </a:br>
            <a:r>
              <a:rPr lang="en-US" dirty="0">
                <a:latin typeface="Arial" charset="0"/>
                <a:cs typeface="Arial" charset="0"/>
              </a:rPr>
              <a:t>&amp;</a:t>
            </a:r>
            <a:br>
              <a:rPr lang="en-US" dirty="0">
                <a:latin typeface="Arial" charset="0"/>
                <a:cs typeface="Arial" charset="0"/>
              </a:rPr>
            </a:br>
            <a:r>
              <a:rPr lang="en-US" dirty="0">
                <a:latin typeface="Arial" charset="0"/>
                <a:cs typeface="Arial" charset="0"/>
              </a:rPr>
              <a:t>Bootstrap</a:t>
            </a:r>
          </a:p>
        </p:txBody>
      </p:sp>
      <p:sp>
        <p:nvSpPr>
          <p:cNvPr id="4099" name="Subtitle 2"/>
          <p:cNvSpPr>
            <a:spLocks noGrp="1"/>
          </p:cNvSpPr>
          <p:nvPr>
            <p:ph type="subTitle" idx="1"/>
          </p:nvPr>
        </p:nvSpPr>
        <p:spPr/>
        <p:txBody>
          <a:bodyPr/>
          <a:lstStyle/>
          <a:p>
            <a:r>
              <a:rPr lang="en-US" dirty="0"/>
              <a:t>Developing a Mobile Ready UI using CSS3</a:t>
            </a:r>
            <a:endParaRPr lang="en-GB" dirty="0"/>
          </a:p>
        </p:txBody>
      </p:sp>
    </p:spTree>
    <p:extLst>
      <p:ext uri="{BB962C8B-B14F-4D97-AF65-F5344CB8AC3E}">
        <p14:creationId xmlns:p14="http://schemas.microsoft.com/office/powerpoint/2010/main" val="3376334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Rows can then be divided into columns</a:t>
            </a:r>
          </a:p>
        </p:txBody>
      </p:sp>
      <p:sp>
        <p:nvSpPr>
          <p:cNvPr id="3" name="Title 2"/>
          <p:cNvSpPr>
            <a:spLocks noGrp="1"/>
          </p:cNvSpPr>
          <p:nvPr>
            <p:ph type="title"/>
          </p:nvPr>
        </p:nvSpPr>
        <p:spPr/>
        <p:txBody>
          <a:bodyPr/>
          <a:lstStyle/>
          <a:p>
            <a:r>
              <a:rPr lang="en-GB" dirty="0"/>
              <a:t>Working with the Grid – The Large Grid &amp; Columns</a:t>
            </a:r>
          </a:p>
        </p:txBody>
      </p:sp>
      <p:sp>
        <p:nvSpPr>
          <p:cNvPr id="6" name="TextBox 5"/>
          <p:cNvSpPr txBox="1"/>
          <p:nvPr/>
        </p:nvSpPr>
        <p:spPr>
          <a:xfrm>
            <a:off x="311932" y="4528942"/>
            <a:ext cx="4880608" cy="1754326"/>
          </a:xfrm>
          <a:prstGeom prst="rect">
            <a:avLst/>
          </a:prstGeom>
          <a:solidFill>
            <a:schemeClr val="accent1">
              <a:lumMod val="60000"/>
              <a:lumOff val="40000"/>
            </a:schemeClr>
          </a:solidFill>
        </p:spPr>
        <p:txBody>
          <a:bodyPr wrap="square">
            <a:spAutoFit/>
          </a:bodyPr>
          <a:lstStyle/>
          <a:p>
            <a:pPr eaLnBrk="0" hangingPunct="0">
              <a:spcBef>
                <a:spcPts val="0"/>
              </a:spcBef>
              <a:defRPr/>
            </a:pPr>
            <a:r>
              <a:rPr lang="en-GB" sz="1800" dirty="0">
                <a:latin typeface="Courier New" pitchFamily="49" charset="0"/>
                <a:cs typeface="Courier New" pitchFamily="49" charset="0"/>
              </a:rPr>
              <a:t>&lt;div class=“</a:t>
            </a:r>
            <a:r>
              <a:rPr lang="en-GB" sz="1800" b="1" dirty="0">
                <a:latin typeface="Courier New" pitchFamily="49" charset="0"/>
                <a:cs typeface="Courier New" pitchFamily="49" charset="0"/>
              </a:rPr>
              <a:t>col-md-12</a:t>
            </a:r>
            <a:r>
              <a:rPr lang="en-GB" sz="1800" dirty="0">
                <a:latin typeface="Courier New" pitchFamily="49" charset="0"/>
                <a:cs typeface="Courier New" pitchFamily="49" charset="0"/>
              </a:rPr>
              <a:t>"&gt;</a:t>
            </a:r>
          </a:p>
          <a:p>
            <a:pPr eaLnBrk="0" hangingPunct="0">
              <a:spcBef>
                <a:spcPts val="0"/>
              </a:spcBef>
              <a:defRPr/>
            </a:pPr>
            <a:r>
              <a:rPr lang="en-GB" sz="1800" dirty="0">
                <a:latin typeface="Courier New" pitchFamily="49" charset="0"/>
                <a:cs typeface="Courier New" pitchFamily="49" charset="0"/>
              </a:rPr>
              <a:t>      &lt;h1&gt;My grid based page&lt;/h1&gt;</a:t>
            </a:r>
          </a:p>
          <a:p>
            <a:pPr eaLnBrk="0" hangingPunct="0">
              <a:spcBef>
                <a:spcPts val="0"/>
              </a:spcBef>
              <a:defRPr/>
            </a:pPr>
            <a:r>
              <a:rPr lang="en-GB" sz="1800" dirty="0">
                <a:latin typeface="Courier New" pitchFamily="49" charset="0"/>
                <a:cs typeface="Courier New" pitchFamily="49" charset="0"/>
              </a:rPr>
              <a:t>&lt;/div&gt;</a:t>
            </a:r>
          </a:p>
          <a:p>
            <a:pPr eaLnBrk="0" hangingPunct="0">
              <a:spcBef>
                <a:spcPts val="0"/>
              </a:spcBef>
              <a:defRPr/>
            </a:pPr>
            <a:r>
              <a:rPr lang="en-GB" sz="1800" dirty="0">
                <a:latin typeface="Courier New" pitchFamily="49" charset="0"/>
                <a:cs typeface="Courier New" pitchFamily="49" charset="0"/>
              </a:rPr>
              <a:t>&lt;div class=“col-lg-6"&gt;</a:t>
            </a:r>
          </a:p>
          <a:p>
            <a:pPr eaLnBrk="0" hangingPunct="0">
              <a:spcBef>
                <a:spcPts val="0"/>
              </a:spcBef>
              <a:defRPr/>
            </a:pPr>
            <a:r>
              <a:rPr lang="en-GB" sz="1800" dirty="0">
                <a:latin typeface="Courier New" pitchFamily="49" charset="0"/>
                <a:cs typeface="Courier New" pitchFamily="49" charset="0"/>
              </a:rPr>
              <a:t>      &lt;input type="search" /&gt;</a:t>
            </a:r>
          </a:p>
          <a:p>
            <a:pPr eaLnBrk="0" hangingPunct="0">
              <a:spcBef>
                <a:spcPts val="0"/>
              </a:spcBef>
              <a:defRPr/>
            </a:pPr>
            <a:r>
              <a:rPr lang="en-GB" sz="1800" dirty="0">
                <a:latin typeface="Courier New" pitchFamily="49" charset="0"/>
                <a:cs typeface="Courier New" pitchFamily="49" charset="0"/>
              </a:rPr>
              <a:t>&lt;/div&gt;</a:t>
            </a:r>
          </a:p>
        </p:txBody>
      </p:sp>
      <p:sp>
        <p:nvSpPr>
          <p:cNvPr id="8" name="TextBox 7"/>
          <p:cNvSpPr txBox="1"/>
          <p:nvPr/>
        </p:nvSpPr>
        <p:spPr>
          <a:xfrm>
            <a:off x="5245768" y="5084083"/>
            <a:ext cx="3630694" cy="1200329"/>
          </a:xfrm>
          <a:prstGeom prst="rect">
            <a:avLst/>
          </a:prstGeom>
          <a:solidFill>
            <a:schemeClr val="accent1">
              <a:lumMod val="60000"/>
              <a:lumOff val="40000"/>
            </a:schemeClr>
          </a:solidFill>
          <a:ln w="19050">
            <a:solidFill>
              <a:schemeClr val="bg1"/>
            </a:solidFill>
          </a:ln>
        </p:spPr>
        <p:txBody>
          <a:bodyPr wrap="square">
            <a:spAutoFit/>
          </a:bodyPr>
          <a:lstStyle/>
          <a:p>
            <a:pPr eaLnBrk="0" hangingPunct="0">
              <a:spcBef>
                <a:spcPts val="0"/>
              </a:spcBef>
              <a:defRPr/>
            </a:pPr>
            <a:r>
              <a:rPr lang="en-GB" sz="1800" b="1" dirty="0">
                <a:latin typeface="Courier New" pitchFamily="49" charset="0"/>
                <a:cs typeface="Courier New" pitchFamily="49" charset="0"/>
              </a:rPr>
              <a:t>.large-8</a:t>
            </a:r>
            <a:r>
              <a:rPr lang="en-GB" sz="1800" dirty="0">
                <a:latin typeface="Courier New" pitchFamily="49" charset="0"/>
                <a:cs typeface="Courier New" pitchFamily="49" charset="0"/>
              </a:rPr>
              <a:t> {       </a:t>
            </a:r>
            <a:br>
              <a:rPr lang="en-GB" sz="1800" dirty="0">
                <a:latin typeface="Courier New" pitchFamily="49" charset="0"/>
                <a:cs typeface="Courier New" pitchFamily="49" charset="0"/>
              </a:rPr>
            </a:br>
            <a:r>
              <a:rPr lang="en-GB" sz="1800" dirty="0">
                <a:latin typeface="Courier New" pitchFamily="49" charset="0"/>
                <a:cs typeface="Courier New" pitchFamily="49" charset="0"/>
              </a:rPr>
              <a:t> position: relative;    </a:t>
            </a:r>
            <a:br>
              <a:rPr lang="en-GB" sz="1800" dirty="0">
                <a:latin typeface="Courier New" pitchFamily="49" charset="0"/>
                <a:cs typeface="Courier New" pitchFamily="49" charset="0"/>
              </a:rPr>
            </a:br>
            <a:r>
              <a:rPr lang="en-GB" sz="1800" dirty="0">
                <a:latin typeface="Courier New" pitchFamily="49" charset="0"/>
                <a:cs typeface="Courier New" pitchFamily="49" charset="0"/>
              </a:rPr>
              <a:t> width: 66.66667%; </a:t>
            </a:r>
          </a:p>
          <a:p>
            <a:pPr eaLnBrk="0" hangingPunct="0">
              <a:spcBef>
                <a:spcPts val="0"/>
              </a:spcBef>
              <a:defRPr/>
            </a:pPr>
            <a:r>
              <a:rPr lang="en-GB" sz="1800" dirty="0">
                <a:latin typeface="Courier New" pitchFamily="49" charset="0"/>
                <a:cs typeface="Courier New" pitchFamily="49" charset="0"/>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32" y="1386095"/>
            <a:ext cx="8448675" cy="2352675"/>
          </a:xfrm>
          <a:prstGeom prst="rect">
            <a:avLst/>
          </a:prstGeom>
        </p:spPr>
      </p:pic>
      <p:sp>
        <p:nvSpPr>
          <p:cNvPr id="9" name="TextBox 8"/>
          <p:cNvSpPr txBox="1"/>
          <p:nvPr/>
        </p:nvSpPr>
        <p:spPr>
          <a:xfrm>
            <a:off x="5245768" y="2704655"/>
            <a:ext cx="3630694" cy="2308324"/>
          </a:xfrm>
          <a:prstGeom prst="rect">
            <a:avLst/>
          </a:prstGeom>
          <a:solidFill>
            <a:schemeClr val="accent1">
              <a:lumMod val="60000"/>
              <a:lumOff val="40000"/>
            </a:schemeClr>
          </a:solidFill>
          <a:ln w="19050">
            <a:solidFill>
              <a:schemeClr val="bg1"/>
            </a:solidFill>
          </a:ln>
        </p:spPr>
        <p:txBody>
          <a:bodyPr wrap="square">
            <a:spAutoFit/>
          </a:bodyPr>
          <a:lstStyle/>
          <a:p>
            <a:pPr eaLnBrk="0" hangingPunct="0">
              <a:spcBef>
                <a:spcPts val="0"/>
              </a:spcBef>
              <a:defRPr/>
            </a:pPr>
            <a:r>
              <a:rPr lang="en-GB" sz="1800" b="1" dirty="0">
                <a:latin typeface="Courier New" pitchFamily="49" charset="0"/>
                <a:cs typeface="Courier New" pitchFamily="49" charset="0"/>
              </a:rPr>
              <a:t>.col-sm-12, .col-md-12, …</a:t>
            </a:r>
            <a:r>
              <a:rPr lang="en-GB" sz="1800" dirty="0">
                <a:latin typeface="Courier New" pitchFamily="49" charset="0"/>
                <a:cs typeface="Courier New" pitchFamily="49" charset="0"/>
              </a:rPr>
              <a:t>{  </a:t>
            </a:r>
          </a:p>
          <a:p>
            <a:pPr eaLnBrk="0" hangingPunct="0">
              <a:spcBef>
                <a:spcPts val="0"/>
              </a:spcBef>
              <a:defRPr/>
            </a:pPr>
            <a:r>
              <a:rPr lang="en-GB" sz="1800" dirty="0">
                <a:latin typeface="Courier New" pitchFamily="49" charset="0"/>
                <a:cs typeface="Courier New" pitchFamily="49" charset="0"/>
              </a:rPr>
              <a:t> position: relative;  </a:t>
            </a:r>
          </a:p>
          <a:p>
            <a:pPr eaLnBrk="0" hangingPunct="0">
              <a:spcBef>
                <a:spcPts val="0"/>
              </a:spcBef>
              <a:defRPr/>
            </a:pPr>
            <a:r>
              <a:rPr lang="en-GB" sz="1800" dirty="0">
                <a:latin typeface="Courier New" pitchFamily="49" charset="0"/>
                <a:cs typeface="Courier New" pitchFamily="49" charset="0"/>
              </a:rPr>
              <a:t> padding-left: 0.9375em;  </a:t>
            </a:r>
          </a:p>
          <a:p>
            <a:pPr eaLnBrk="0" hangingPunct="0">
              <a:spcBef>
                <a:spcPts val="0"/>
              </a:spcBef>
              <a:defRPr/>
            </a:pPr>
            <a:r>
              <a:rPr lang="en-GB" sz="1800" dirty="0">
                <a:latin typeface="Courier New" pitchFamily="49" charset="0"/>
                <a:cs typeface="Courier New" pitchFamily="49" charset="0"/>
              </a:rPr>
              <a:t> padding-right: 0.9375em;  </a:t>
            </a:r>
          </a:p>
          <a:p>
            <a:pPr eaLnBrk="0" hangingPunct="0">
              <a:spcBef>
                <a:spcPts val="0"/>
              </a:spcBef>
              <a:defRPr/>
            </a:pPr>
            <a:r>
              <a:rPr lang="en-GB" sz="1800" dirty="0">
                <a:latin typeface="Courier New" pitchFamily="49" charset="0"/>
                <a:cs typeface="Courier New" pitchFamily="49" charset="0"/>
              </a:rPr>
              <a:t> width: 100%;  </a:t>
            </a:r>
          </a:p>
          <a:p>
            <a:pPr eaLnBrk="0" hangingPunct="0">
              <a:spcBef>
                <a:spcPts val="0"/>
              </a:spcBef>
              <a:defRPr/>
            </a:pPr>
            <a:r>
              <a:rPr lang="en-GB" sz="1800" dirty="0">
                <a:latin typeface="Courier New" pitchFamily="49" charset="0"/>
                <a:cs typeface="Courier New" pitchFamily="49" charset="0"/>
              </a:rPr>
              <a:t> float: left; </a:t>
            </a:r>
          </a:p>
          <a:p>
            <a:pPr eaLnBrk="0" hangingPunct="0">
              <a:spcBef>
                <a:spcPts val="0"/>
              </a:spcBef>
              <a:defRPr/>
            </a:pPr>
            <a:r>
              <a:rPr lang="en-GB" sz="1800" dirty="0">
                <a:latin typeface="Courier New" pitchFamily="49" charset="0"/>
                <a:cs typeface="Courier New" pitchFamily="49" charset="0"/>
              </a:rPr>
              <a:t>}</a:t>
            </a:r>
          </a:p>
        </p:txBody>
      </p:sp>
    </p:spTree>
    <p:extLst>
      <p:ext uri="{BB962C8B-B14F-4D97-AF65-F5344CB8AC3E}">
        <p14:creationId xmlns:p14="http://schemas.microsoft.com/office/powerpoint/2010/main" val="201864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Once we have created the grid each block can be further subdivided</a:t>
            </a:r>
          </a:p>
          <a:p>
            <a:pPr lvl="1"/>
            <a:r>
              <a:rPr lang="en-GB" dirty="0"/>
              <a:t>By reuse of the row class and columns within. </a:t>
            </a:r>
          </a:p>
          <a:p>
            <a:pPr lvl="1"/>
            <a:endParaRPr lang="en-GB" dirty="0"/>
          </a:p>
          <a:p>
            <a:pPr lvl="1"/>
            <a:endParaRPr lang="en-GB" dirty="0"/>
          </a:p>
          <a:p>
            <a:pPr lvl="1"/>
            <a:endParaRPr lang="en-GB" dirty="0"/>
          </a:p>
          <a:p>
            <a:pPr lvl="1"/>
            <a:endParaRPr lang="en-GB" dirty="0"/>
          </a:p>
          <a:p>
            <a:pPr lvl="1"/>
            <a:endParaRPr lang="en-GB" dirty="0"/>
          </a:p>
          <a:p>
            <a:pPr lvl="1"/>
            <a:endParaRPr lang="en-GB" dirty="0"/>
          </a:p>
        </p:txBody>
      </p:sp>
      <p:sp>
        <p:nvSpPr>
          <p:cNvPr id="3" name="Title 2"/>
          <p:cNvSpPr>
            <a:spLocks noGrp="1"/>
          </p:cNvSpPr>
          <p:nvPr>
            <p:ph type="title"/>
          </p:nvPr>
        </p:nvSpPr>
        <p:spPr/>
        <p:txBody>
          <a:bodyPr/>
          <a:lstStyle/>
          <a:p>
            <a:r>
              <a:rPr lang="en-GB" dirty="0"/>
              <a:t>Working with the Grid - Nesting</a:t>
            </a:r>
          </a:p>
        </p:txBody>
      </p:sp>
      <p:sp>
        <p:nvSpPr>
          <p:cNvPr id="5" name="TextBox 4"/>
          <p:cNvSpPr txBox="1"/>
          <p:nvPr/>
        </p:nvSpPr>
        <p:spPr>
          <a:xfrm>
            <a:off x="142844" y="2182784"/>
            <a:ext cx="8786847" cy="3693319"/>
          </a:xfrm>
          <a:prstGeom prst="rect">
            <a:avLst/>
          </a:prstGeom>
          <a:solidFill>
            <a:schemeClr val="accent1">
              <a:lumMod val="60000"/>
              <a:lumOff val="40000"/>
            </a:schemeClr>
          </a:solidFill>
        </p:spPr>
        <p:txBody>
          <a:bodyPr wrap="square">
            <a:spAutoFit/>
          </a:bodyPr>
          <a:lstStyle/>
          <a:p>
            <a:pPr eaLnBrk="0" hangingPunct="0">
              <a:spcBef>
                <a:spcPts val="0"/>
              </a:spcBef>
              <a:defRPr/>
            </a:pPr>
            <a:r>
              <a:rPr lang="en-GB" sz="1800" dirty="0">
                <a:latin typeface="Courier New" pitchFamily="49" charset="0"/>
                <a:cs typeface="Courier New" pitchFamily="49" charset="0"/>
              </a:rPr>
              <a:t>&lt;div class="container"&gt;</a:t>
            </a:r>
          </a:p>
          <a:p>
            <a:pPr eaLnBrk="0" hangingPunct="0">
              <a:spcBef>
                <a:spcPts val="0"/>
              </a:spcBef>
              <a:defRPr/>
            </a:pPr>
            <a:r>
              <a:rPr lang="en-GB" sz="1800" dirty="0">
                <a:latin typeface="Courier New" pitchFamily="49" charset="0"/>
                <a:cs typeface="Courier New" pitchFamily="49" charset="0"/>
              </a:rPr>
              <a:t>    </a:t>
            </a:r>
            <a:r>
              <a:rPr lang="en-GB" sz="1800" dirty="0">
                <a:solidFill>
                  <a:srgbClr val="FF0000"/>
                </a:solidFill>
                <a:latin typeface="Courier New" pitchFamily="49" charset="0"/>
                <a:cs typeface="Courier New" pitchFamily="49" charset="0"/>
              </a:rPr>
              <a:t>&lt;div class="row"&gt;</a:t>
            </a:r>
          </a:p>
          <a:p>
            <a:pPr eaLnBrk="0" hangingPunct="0">
              <a:spcBef>
                <a:spcPts val="0"/>
              </a:spcBef>
              <a:defRPr/>
            </a:pPr>
            <a:r>
              <a:rPr lang="en-GB" sz="1800" dirty="0">
                <a:latin typeface="Courier New" pitchFamily="49" charset="0"/>
                <a:cs typeface="Courier New" pitchFamily="49" charset="0"/>
              </a:rPr>
              <a:t>        </a:t>
            </a:r>
            <a:r>
              <a:rPr lang="en-GB" sz="1800" dirty="0">
                <a:solidFill>
                  <a:schemeClr val="accent6">
                    <a:lumMod val="50000"/>
                  </a:schemeClr>
                </a:solidFill>
                <a:latin typeface="Courier New" pitchFamily="49" charset="0"/>
                <a:cs typeface="Courier New" pitchFamily="49" charset="0"/>
              </a:rPr>
              <a:t>&lt;div class="col-sm-6"&gt;</a:t>
            </a:r>
          </a:p>
          <a:p>
            <a:pPr eaLnBrk="0" hangingPunct="0">
              <a:spcBef>
                <a:spcPts val="0"/>
              </a:spcBef>
              <a:defRPr/>
            </a:pPr>
            <a:r>
              <a:rPr lang="en-GB" sz="1800" dirty="0">
                <a:latin typeface="Courier New" pitchFamily="49" charset="0"/>
                <a:cs typeface="Courier New" pitchFamily="49" charset="0"/>
              </a:rPr>
              <a:t>            </a:t>
            </a:r>
            <a:r>
              <a:rPr lang="en-GB" sz="1800" dirty="0">
                <a:solidFill>
                  <a:srgbClr val="FF0000"/>
                </a:solidFill>
                <a:latin typeface="Courier New" pitchFamily="49" charset="0"/>
                <a:cs typeface="Courier New" pitchFamily="49" charset="0"/>
              </a:rPr>
              <a:t>&lt;div class="row"&gt;</a:t>
            </a:r>
          </a:p>
          <a:p>
            <a:pPr eaLnBrk="0" hangingPunct="0">
              <a:spcBef>
                <a:spcPts val="0"/>
              </a:spcBef>
              <a:defRPr/>
            </a:pPr>
            <a:r>
              <a:rPr lang="en-GB" sz="1800" dirty="0">
                <a:latin typeface="Courier New" pitchFamily="49" charset="0"/>
                <a:cs typeface="Courier New" pitchFamily="49" charset="0"/>
              </a:rPr>
              <a:t>                </a:t>
            </a:r>
            <a:r>
              <a:rPr lang="en-GB" sz="1800" dirty="0">
                <a:solidFill>
                  <a:schemeClr val="accent1">
                    <a:lumMod val="50000"/>
                  </a:schemeClr>
                </a:solidFill>
                <a:latin typeface="Courier New" pitchFamily="49" charset="0"/>
                <a:cs typeface="Courier New" pitchFamily="49" charset="0"/>
              </a:rPr>
              <a:t>&lt;div class="col-sm-4"&gt;.col-xs-4&lt;/div&gt;</a:t>
            </a:r>
          </a:p>
          <a:p>
            <a:pPr eaLnBrk="0" hangingPunct="0">
              <a:spcBef>
                <a:spcPts val="0"/>
              </a:spcBef>
              <a:defRPr/>
            </a:pPr>
            <a:r>
              <a:rPr lang="en-GB" sz="1800" dirty="0">
                <a:solidFill>
                  <a:schemeClr val="accent1">
                    <a:lumMod val="50000"/>
                  </a:schemeClr>
                </a:solidFill>
                <a:latin typeface="Courier New" pitchFamily="49" charset="0"/>
                <a:cs typeface="Courier New" pitchFamily="49" charset="0"/>
              </a:rPr>
              <a:t>                &lt;div class="col-sm-8"&gt;.col-xs-8&lt;/div&gt;</a:t>
            </a:r>
          </a:p>
          <a:p>
            <a:pPr eaLnBrk="0" hangingPunct="0">
              <a:spcBef>
                <a:spcPts val="0"/>
              </a:spcBef>
              <a:defRPr/>
            </a:pPr>
            <a:r>
              <a:rPr lang="en-GB" sz="1800" dirty="0">
                <a:latin typeface="Courier New" pitchFamily="49" charset="0"/>
                <a:cs typeface="Courier New" pitchFamily="49" charset="0"/>
              </a:rPr>
              <a:t>            </a:t>
            </a:r>
            <a:r>
              <a:rPr lang="en-GB" sz="1800" dirty="0">
                <a:solidFill>
                  <a:srgbClr val="FF0000"/>
                </a:solidFill>
                <a:latin typeface="Courier New" pitchFamily="49" charset="0"/>
                <a:cs typeface="Courier New" pitchFamily="49" charset="0"/>
              </a:rPr>
              <a:t>&lt;/div&gt;</a:t>
            </a:r>
          </a:p>
          <a:p>
            <a:pPr eaLnBrk="0" hangingPunct="0">
              <a:spcBef>
                <a:spcPts val="0"/>
              </a:spcBef>
              <a:defRPr/>
            </a:pPr>
            <a:r>
              <a:rPr lang="en-GB" sz="1800" dirty="0">
                <a:latin typeface="Courier New" pitchFamily="49" charset="0"/>
                <a:cs typeface="Courier New" pitchFamily="49" charset="0"/>
              </a:rPr>
              <a:t>        </a:t>
            </a:r>
            <a:r>
              <a:rPr lang="en-GB" sz="1800" dirty="0">
                <a:solidFill>
                  <a:schemeClr val="accent6">
                    <a:lumMod val="50000"/>
                  </a:schemeClr>
                </a:solidFill>
                <a:latin typeface="Courier New" pitchFamily="49" charset="0"/>
                <a:cs typeface="Courier New" pitchFamily="49" charset="0"/>
              </a:rPr>
              <a:t>&lt;/div&gt;</a:t>
            </a:r>
          </a:p>
          <a:p>
            <a:pPr eaLnBrk="0" hangingPunct="0">
              <a:spcBef>
                <a:spcPts val="0"/>
              </a:spcBef>
              <a:defRPr/>
            </a:pPr>
            <a:r>
              <a:rPr lang="en-GB" sz="1800" dirty="0">
                <a:latin typeface="Courier New" pitchFamily="49" charset="0"/>
                <a:cs typeface="Courier New" pitchFamily="49" charset="0"/>
              </a:rPr>
              <a:t>        </a:t>
            </a:r>
            <a:r>
              <a:rPr lang="en-GB" sz="1800" dirty="0">
                <a:solidFill>
                  <a:schemeClr val="accent6">
                    <a:lumMod val="50000"/>
                  </a:schemeClr>
                </a:solidFill>
                <a:latin typeface="Courier New" pitchFamily="49" charset="0"/>
                <a:cs typeface="Courier New" pitchFamily="49" charset="0"/>
              </a:rPr>
              <a:t>&lt;div class="col-sm-6"&gt;</a:t>
            </a:r>
          </a:p>
          <a:p>
            <a:pPr eaLnBrk="0" hangingPunct="0">
              <a:spcBef>
                <a:spcPts val="0"/>
              </a:spcBef>
              <a:defRPr/>
            </a:pPr>
            <a:r>
              <a:rPr lang="en-GB" sz="1800" dirty="0">
                <a:solidFill>
                  <a:schemeClr val="accent6">
                    <a:lumMod val="50000"/>
                  </a:schemeClr>
                </a:solidFill>
                <a:latin typeface="Courier New" pitchFamily="49" charset="0"/>
                <a:cs typeface="Courier New" pitchFamily="49" charset="0"/>
              </a:rPr>
              <a:t>            .col-xs-6</a:t>
            </a:r>
          </a:p>
          <a:p>
            <a:pPr eaLnBrk="0" hangingPunct="0">
              <a:spcBef>
                <a:spcPts val="0"/>
              </a:spcBef>
              <a:defRPr/>
            </a:pPr>
            <a:r>
              <a:rPr lang="en-GB" sz="1800" dirty="0">
                <a:solidFill>
                  <a:schemeClr val="accent6">
                    <a:lumMod val="50000"/>
                  </a:schemeClr>
                </a:solidFill>
                <a:latin typeface="Courier New" pitchFamily="49" charset="0"/>
                <a:cs typeface="Courier New" pitchFamily="49" charset="0"/>
              </a:rPr>
              <a:t>        &lt;/div&gt;</a:t>
            </a:r>
          </a:p>
          <a:p>
            <a:pPr eaLnBrk="0" hangingPunct="0">
              <a:spcBef>
                <a:spcPts val="0"/>
              </a:spcBef>
              <a:defRPr/>
            </a:pPr>
            <a:r>
              <a:rPr lang="en-GB" sz="1800" dirty="0">
                <a:latin typeface="Courier New" pitchFamily="49" charset="0"/>
                <a:cs typeface="Courier New" pitchFamily="49" charset="0"/>
              </a:rPr>
              <a:t>    </a:t>
            </a:r>
            <a:r>
              <a:rPr lang="en-GB" sz="1800" dirty="0">
                <a:solidFill>
                  <a:srgbClr val="FF0000"/>
                </a:solidFill>
                <a:latin typeface="Courier New" pitchFamily="49" charset="0"/>
                <a:cs typeface="Courier New" pitchFamily="49" charset="0"/>
              </a:rPr>
              <a:t>&lt;/div&gt;</a:t>
            </a:r>
          </a:p>
          <a:p>
            <a:pPr eaLnBrk="0" hangingPunct="0">
              <a:spcBef>
                <a:spcPts val="0"/>
              </a:spcBef>
              <a:defRPr/>
            </a:pPr>
            <a:r>
              <a:rPr lang="en-GB" sz="1800" dirty="0">
                <a:latin typeface="Courier New" pitchFamily="49" charset="0"/>
                <a:cs typeface="Courier New" pitchFamily="49" charset="0"/>
              </a:rPr>
              <a:t>&lt;/div&gt;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063" y="1743927"/>
            <a:ext cx="7448550" cy="304800"/>
          </a:xfrm>
          <a:prstGeom prst="rect">
            <a:avLst/>
          </a:prstGeom>
        </p:spPr>
      </p:pic>
    </p:spTree>
    <p:extLst>
      <p:ext uri="{BB962C8B-B14F-4D97-AF65-F5344CB8AC3E}">
        <p14:creationId xmlns:p14="http://schemas.microsoft.com/office/powerpoint/2010/main" val="128311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Offsets allow us to space the grid and create custom spacing</a:t>
            </a:r>
          </a:p>
          <a:p>
            <a:endParaRPr lang="en-GB" dirty="0"/>
          </a:p>
          <a:p>
            <a:endParaRPr lang="en-GB" dirty="0"/>
          </a:p>
          <a:p>
            <a:endParaRPr lang="en-GB" dirty="0"/>
          </a:p>
          <a:p>
            <a:endParaRPr lang="en-GB" dirty="0"/>
          </a:p>
          <a:p>
            <a:endParaRPr lang="en-GB" dirty="0"/>
          </a:p>
          <a:p>
            <a:endParaRPr lang="en-GB" dirty="0"/>
          </a:p>
          <a:p>
            <a:endParaRPr lang="en-GB" dirty="0"/>
          </a:p>
          <a:p>
            <a:r>
              <a:rPr lang="en-GB" dirty="0"/>
              <a:t>The offset uses a percentage based offset to the our columns from the usual left-&gt;right layout</a:t>
            </a:r>
          </a:p>
          <a:p>
            <a:pPr lvl="1"/>
            <a:r>
              <a:rPr lang="en-GB" dirty="0"/>
              <a:t>Can be used in conjunction with other columns or on its own.</a:t>
            </a:r>
          </a:p>
        </p:txBody>
      </p:sp>
      <p:sp>
        <p:nvSpPr>
          <p:cNvPr id="3" name="Title 2"/>
          <p:cNvSpPr>
            <a:spLocks noGrp="1"/>
          </p:cNvSpPr>
          <p:nvPr>
            <p:ph type="title"/>
          </p:nvPr>
        </p:nvSpPr>
        <p:spPr/>
        <p:txBody>
          <a:bodyPr/>
          <a:lstStyle/>
          <a:p>
            <a:r>
              <a:rPr lang="en-GB" dirty="0"/>
              <a:t>The Grid - Offsets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42844" y="1760303"/>
            <a:ext cx="8786847" cy="1175402"/>
          </a:xfrm>
          <a:prstGeom prst="rect">
            <a:avLst/>
          </a:prstGeom>
        </p:spPr>
      </p:pic>
    </p:spTree>
    <p:extLst>
      <p:ext uri="{BB962C8B-B14F-4D97-AF65-F5344CB8AC3E}">
        <p14:creationId xmlns:p14="http://schemas.microsoft.com/office/powerpoint/2010/main" val="297287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Styles that allows us to </a:t>
            </a:r>
            <a:r>
              <a:rPr lang="en-GB" dirty="0" err="1"/>
              <a:t>quickely</a:t>
            </a:r>
            <a:r>
              <a:rPr lang="en-GB" dirty="0"/>
              <a:t> and easily construct lists that feature left or right aligned content (blog posts, tweets </a:t>
            </a:r>
            <a:r>
              <a:rPr lang="en-GB" dirty="0" err="1"/>
              <a:t>etc</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a:t>Media Lists</a:t>
            </a:r>
          </a:p>
        </p:txBody>
      </p:sp>
      <p:sp>
        <p:nvSpPr>
          <p:cNvPr id="5" name="TextBox 4"/>
          <p:cNvSpPr txBox="1"/>
          <p:nvPr/>
        </p:nvSpPr>
        <p:spPr>
          <a:xfrm>
            <a:off x="142847" y="1779581"/>
            <a:ext cx="8786844" cy="3046988"/>
          </a:xfrm>
          <a:prstGeom prst="rect">
            <a:avLst/>
          </a:prstGeom>
          <a:solidFill>
            <a:schemeClr val="accent1">
              <a:lumMod val="60000"/>
              <a:lumOff val="40000"/>
            </a:schemeClr>
          </a:solidFill>
        </p:spPr>
        <p:txBody>
          <a:bodyPr wrap="square">
            <a:spAutoFit/>
          </a:bodyPr>
          <a:lstStyle/>
          <a:p>
            <a:pPr eaLnBrk="0" hangingPunct="0">
              <a:spcBef>
                <a:spcPts val="0"/>
              </a:spcBef>
              <a:defRPr/>
            </a:pPr>
            <a:r>
              <a:rPr lang="it-IT" sz="1600" dirty="0">
                <a:latin typeface="Courier New" pitchFamily="49" charset="0"/>
                <a:cs typeface="Courier New" pitchFamily="49" charset="0"/>
              </a:rPr>
              <a:t>&lt;div class="media"&gt;</a:t>
            </a:r>
          </a:p>
          <a:p>
            <a:pPr eaLnBrk="0" hangingPunct="0">
              <a:spcBef>
                <a:spcPts val="0"/>
              </a:spcBef>
              <a:defRPr/>
            </a:pPr>
            <a:r>
              <a:rPr lang="it-IT" sz="1600" dirty="0">
                <a:latin typeface="Courier New" pitchFamily="49" charset="0"/>
                <a:cs typeface="Courier New" pitchFamily="49" charset="0"/>
              </a:rPr>
              <a:t>  &lt;div class="</a:t>
            </a:r>
            <a:r>
              <a:rPr lang="it-IT" sz="1600" b="1" dirty="0">
                <a:latin typeface="Courier New" pitchFamily="49" charset="0"/>
                <a:cs typeface="Courier New" pitchFamily="49" charset="0"/>
              </a:rPr>
              <a:t>media-left media-middle</a:t>
            </a:r>
            <a:r>
              <a:rPr lang="it-IT" sz="1600" dirty="0">
                <a:latin typeface="Courier New" pitchFamily="49" charset="0"/>
                <a:cs typeface="Courier New" pitchFamily="49" charset="0"/>
              </a:rPr>
              <a:t>"&gt;</a:t>
            </a:r>
          </a:p>
          <a:p>
            <a:pPr eaLnBrk="0" hangingPunct="0">
              <a:spcBef>
                <a:spcPts val="0"/>
              </a:spcBef>
              <a:defRPr/>
            </a:pPr>
            <a:r>
              <a:rPr lang="it-IT" sz="1600" dirty="0">
                <a:latin typeface="Courier New" pitchFamily="49" charset="0"/>
                <a:cs typeface="Courier New" pitchFamily="49" charset="0"/>
              </a:rPr>
              <a:t>      &lt;a href="#"&gt;</a:t>
            </a:r>
          </a:p>
          <a:p>
            <a:pPr eaLnBrk="0" hangingPunct="0">
              <a:spcBef>
                <a:spcPts val="0"/>
              </a:spcBef>
              <a:defRPr/>
            </a:pPr>
            <a:r>
              <a:rPr lang="it-IT" sz="1600" dirty="0">
                <a:latin typeface="Courier New" pitchFamily="49" charset="0"/>
                <a:cs typeface="Courier New" pitchFamily="49" charset="0"/>
              </a:rPr>
              <a:t>          &lt;img class="</a:t>
            </a:r>
            <a:r>
              <a:rPr lang="it-IT" sz="1600" b="1" dirty="0">
                <a:latin typeface="Courier New" pitchFamily="49" charset="0"/>
                <a:cs typeface="Courier New" pitchFamily="49" charset="0"/>
              </a:rPr>
              <a:t>media-object</a:t>
            </a:r>
            <a:r>
              <a:rPr lang="it-IT" sz="1600" dirty="0">
                <a:latin typeface="Courier New" pitchFamily="49" charset="0"/>
                <a:cs typeface="Courier New" pitchFamily="49" charset="0"/>
              </a:rPr>
              <a:t>" src="http://placehold.it/100x100"&gt;</a:t>
            </a:r>
          </a:p>
          <a:p>
            <a:pPr eaLnBrk="0" hangingPunct="0">
              <a:spcBef>
                <a:spcPts val="0"/>
              </a:spcBef>
              <a:defRPr/>
            </a:pPr>
            <a:r>
              <a:rPr lang="it-IT" sz="1600" dirty="0">
                <a:latin typeface="Courier New" pitchFamily="49" charset="0"/>
                <a:cs typeface="Courier New" pitchFamily="49" charset="0"/>
              </a:rPr>
              <a:t>      &lt;/a&gt;</a:t>
            </a:r>
          </a:p>
          <a:p>
            <a:pPr eaLnBrk="0" hangingPunct="0">
              <a:spcBef>
                <a:spcPts val="0"/>
              </a:spcBef>
              <a:defRPr/>
            </a:pPr>
            <a:r>
              <a:rPr lang="it-IT" sz="1600" dirty="0">
                <a:latin typeface="Courier New" pitchFamily="49" charset="0"/>
                <a:cs typeface="Courier New" pitchFamily="49" charset="0"/>
              </a:rPr>
              <a:t>  &lt;/div&gt;</a:t>
            </a:r>
          </a:p>
          <a:p>
            <a:pPr eaLnBrk="0" hangingPunct="0">
              <a:spcBef>
                <a:spcPts val="0"/>
              </a:spcBef>
              <a:defRPr/>
            </a:pPr>
            <a:endParaRPr lang="it-IT" sz="1600" dirty="0">
              <a:latin typeface="Courier New" pitchFamily="49" charset="0"/>
              <a:cs typeface="Courier New" pitchFamily="49" charset="0"/>
            </a:endParaRPr>
          </a:p>
          <a:p>
            <a:pPr eaLnBrk="0" hangingPunct="0">
              <a:spcBef>
                <a:spcPts val="0"/>
              </a:spcBef>
              <a:defRPr/>
            </a:pPr>
            <a:r>
              <a:rPr lang="it-IT" sz="1600" dirty="0">
                <a:latin typeface="Courier New" pitchFamily="49" charset="0"/>
                <a:cs typeface="Courier New" pitchFamily="49" charset="0"/>
              </a:rPr>
              <a:t>  &lt;div class="</a:t>
            </a:r>
            <a:r>
              <a:rPr lang="it-IT" sz="1600" b="1" dirty="0">
                <a:latin typeface="Courier New" pitchFamily="49" charset="0"/>
                <a:cs typeface="Courier New" pitchFamily="49" charset="0"/>
              </a:rPr>
              <a:t>media-body</a:t>
            </a:r>
            <a:r>
              <a:rPr lang="it-IT" sz="1600" dirty="0">
                <a:latin typeface="Courier New" pitchFamily="49" charset="0"/>
                <a:cs typeface="Courier New" pitchFamily="49" charset="0"/>
              </a:rPr>
              <a:t>"&gt;</a:t>
            </a:r>
          </a:p>
          <a:p>
            <a:pPr eaLnBrk="0" hangingPunct="0">
              <a:spcBef>
                <a:spcPts val="0"/>
              </a:spcBef>
              <a:defRPr/>
            </a:pPr>
            <a:r>
              <a:rPr lang="it-IT" sz="1600" dirty="0">
                <a:latin typeface="Courier New" pitchFamily="49" charset="0"/>
                <a:cs typeface="Courier New" pitchFamily="49" charset="0"/>
              </a:rPr>
              <a:t>      &lt;h4 class="media-heading"&gt;Middle aligned media&lt;/h4&gt;</a:t>
            </a:r>
          </a:p>
          <a:p>
            <a:pPr eaLnBrk="0" hangingPunct="0">
              <a:spcBef>
                <a:spcPts val="0"/>
              </a:spcBef>
              <a:defRPr/>
            </a:pPr>
            <a:r>
              <a:rPr lang="it-IT" sz="1600" dirty="0">
                <a:latin typeface="Courier New" pitchFamily="49" charset="0"/>
                <a:cs typeface="Courier New" pitchFamily="49" charset="0"/>
              </a:rPr>
              <a:t>      &lt;p&gt;Lorem ipsum dolor...&lt;/p&gt;</a:t>
            </a:r>
          </a:p>
          <a:p>
            <a:pPr eaLnBrk="0" hangingPunct="0">
              <a:spcBef>
                <a:spcPts val="0"/>
              </a:spcBef>
              <a:defRPr/>
            </a:pPr>
            <a:r>
              <a:rPr lang="it-IT" sz="1600" dirty="0">
                <a:latin typeface="Courier New" pitchFamily="49" charset="0"/>
                <a:cs typeface="Courier New" pitchFamily="49" charset="0"/>
              </a:rPr>
              <a:t>  &lt;/div&gt;</a:t>
            </a:r>
          </a:p>
          <a:p>
            <a:pPr eaLnBrk="0" hangingPunct="0">
              <a:spcBef>
                <a:spcPts val="0"/>
              </a:spcBef>
              <a:defRPr/>
            </a:pPr>
            <a:r>
              <a:rPr lang="it-IT" sz="1600" dirty="0">
                <a:latin typeface="Courier New" pitchFamily="49" charset="0"/>
                <a:cs typeface="Courier New" pitchFamily="49" charset="0"/>
              </a:rPr>
              <a:t>&lt;/div&gt;</a:t>
            </a:r>
            <a:endParaRPr lang="en-GB" sz="1600" dirty="0">
              <a:latin typeface="Courier New" pitchFamily="49" charset="0"/>
              <a:cs typeface="Courier New" pitchFamily="49" charset="0"/>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42844" y="5092403"/>
            <a:ext cx="8786847" cy="1341222"/>
          </a:xfrm>
          <a:prstGeom prst="rect">
            <a:avLst/>
          </a:prstGeom>
        </p:spPr>
      </p:pic>
    </p:spTree>
    <p:extLst>
      <p:ext uri="{BB962C8B-B14F-4D97-AF65-F5344CB8AC3E}">
        <p14:creationId xmlns:p14="http://schemas.microsoft.com/office/powerpoint/2010/main" val="2560948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Button groups can be used to bring together related action buttons</a:t>
            </a:r>
          </a:p>
          <a:p>
            <a:pPr lvl="1"/>
            <a:r>
              <a:rPr lang="en-GB" dirty="0"/>
              <a:t>Can be used to create a useful top level navigation structure </a:t>
            </a:r>
          </a:p>
          <a:p>
            <a:pPr lvl="1"/>
            <a:endParaRPr lang="en-GB" dirty="0"/>
          </a:p>
          <a:p>
            <a:r>
              <a:rPr lang="en-GB" dirty="0"/>
              <a:t>Use the </a:t>
            </a:r>
            <a:r>
              <a:rPr lang="en-GB" dirty="0" err="1"/>
              <a:t>btn</a:t>
            </a:r>
            <a:r>
              <a:rPr lang="en-GB" dirty="0"/>
              <a:t>-group class to wrap the buttons</a:t>
            </a:r>
            <a:endParaRPr lang="en-GB" b="1" dirty="0">
              <a:solidFill>
                <a:schemeClr val="tx2">
                  <a:lumMod val="75000"/>
                </a:schemeClr>
              </a:solidFill>
            </a:endParaRPr>
          </a:p>
          <a:p>
            <a:pPr lvl="2"/>
            <a:endParaRPr lang="en-GB" dirty="0"/>
          </a:p>
        </p:txBody>
      </p:sp>
      <p:sp>
        <p:nvSpPr>
          <p:cNvPr id="3" name="Title 2"/>
          <p:cNvSpPr>
            <a:spLocks noGrp="1"/>
          </p:cNvSpPr>
          <p:nvPr>
            <p:ph type="title"/>
          </p:nvPr>
        </p:nvSpPr>
        <p:spPr/>
        <p:txBody>
          <a:bodyPr/>
          <a:lstStyle/>
          <a:p>
            <a:r>
              <a:rPr lang="en-GB" dirty="0"/>
              <a:t>Navigation – Link Buttons</a:t>
            </a:r>
          </a:p>
        </p:txBody>
      </p:sp>
      <p:sp>
        <p:nvSpPr>
          <p:cNvPr id="4" name="TextBox 3"/>
          <p:cNvSpPr txBox="1"/>
          <p:nvPr/>
        </p:nvSpPr>
        <p:spPr>
          <a:xfrm>
            <a:off x="622359" y="2981651"/>
            <a:ext cx="7827819" cy="1477328"/>
          </a:xfrm>
          <a:prstGeom prst="rect">
            <a:avLst/>
          </a:prstGeom>
          <a:solidFill>
            <a:schemeClr val="accent1">
              <a:lumMod val="60000"/>
              <a:lumOff val="40000"/>
            </a:schemeClr>
          </a:solidFill>
        </p:spPr>
        <p:txBody>
          <a:bodyPr wrap="square">
            <a:spAutoFit/>
          </a:bodyPr>
          <a:lstStyle/>
          <a:p>
            <a:pPr eaLnBrk="0" hangingPunct="0">
              <a:spcBef>
                <a:spcPts val="0"/>
              </a:spcBef>
              <a:defRPr/>
            </a:pPr>
            <a:r>
              <a:rPr lang="en-GB" sz="1800" dirty="0">
                <a:latin typeface="Courier New" pitchFamily="49" charset="0"/>
                <a:cs typeface="Courier New" pitchFamily="49" charset="0"/>
              </a:rPr>
              <a:t>&lt;div class="</a:t>
            </a:r>
            <a:r>
              <a:rPr lang="en-GB" sz="1800" dirty="0" err="1">
                <a:latin typeface="Courier New" pitchFamily="49" charset="0"/>
                <a:cs typeface="Courier New" pitchFamily="49" charset="0"/>
              </a:rPr>
              <a:t>btn</a:t>
            </a:r>
            <a:r>
              <a:rPr lang="en-GB" sz="1800" dirty="0">
                <a:latin typeface="Courier New" pitchFamily="49" charset="0"/>
                <a:cs typeface="Courier New" pitchFamily="49" charset="0"/>
              </a:rPr>
              <a:t>-group"&gt;</a:t>
            </a:r>
          </a:p>
          <a:p>
            <a:pPr eaLnBrk="0" hangingPunct="0">
              <a:spcBef>
                <a:spcPts val="0"/>
              </a:spcBef>
              <a:defRPr/>
            </a:pPr>
            <a:r>
              <a:rPr lang="en-GB" sz="1800" dirty="0">
                <a:latin typeface="Courier New" pitchFamily="49" charset="0"/>
                <a:cs typeface="Courier New" pitchFamily="49" charset="0"/>
              </a:rPr>
              <a:t>    &lt;button class="</a:t>
            </a:r>
            <a:r>
              <a:rPr lang="en-GB" sz="1800" dirty="0" err="1">
                <a:latin typeface="Courier New" pitchFamily="49" charset="0"/>
                <a:cs typeface="Courier New" pitchFamily="49" charset="0"/>
              </a:rPr>
              <a:t>btn</a:t>
            </a:r>
            <a:r>
              <a:rPr lang="en-GB" sz="1800" dirty="0">
                <a:latin typeface="Courier New" pitchFamily="49" charset="0"/>
                <a:cs typeface="Courier New" pitchFamily="49" charset="0"/>
              </a:rPr>
              <a:t> </a:t>
            </a:r>
            <a:r>
              <a:rPr lang="en-GB" sz="1800" dirty="0" err="1">
                <a:latin typeface="Courier New" pitchFamily="49" charset="0"/>
                <a:cs typeface="Courier New" pitchFamily="49" charset="0"/>
              </a:rPr>
              <a:t>btn</a:t>
            </a:r>
            <a:r>
              <a:rPr lang="en-GB" sz="1800" dirty="0">
                <a:latin typeface="Courier New" pitchFamily="49" charset="0"/>
                <a:cs typeface="Courier New" pitchFamily="49" charset="0"/>
              </a:rPr>
              <a:t>-default"&gt;Left&lt;/button&gt;</a:t>
            </a:r>
          </a:p>
          <a:p>
            <a:pPr eaLnBrk="0" hangingPunct="0">
              <a:spcBef>
                <a:spcPts val="0"/>
              </a:spcBef>
              <a:defRPr/>
            </a:pPr>
            <a:r>
              <a:rPr lang="en-GB" sz="1800" dirty="0">
                <a:latin typeface="Courier New" pitchFamily="49" charset="0"/>
                <a:cs typeface="Courier New" pitchFamily="49" charset="0"/>
              </a:rPr>
              <a:t>    &lt;button class="</a:t>
            </a:r>
            <a:r>
              <a:rPr lang="en-GB" sz="1800" dirty="0" err="1">
                <a:latin typeface="Courier New" pitchFamily="49" charset="0"/>
                <a:cs typeface="Courier New" pitchFamily="49" charset="0"/>
              </a:rPr>
              <a:t>btn</a:t>
            </a:r>
            <a:r>
              <a:rPr lang="en-GB" sz="1800" dirty="0">
                <a:latin typeface="Courier New" pitchFamily="49" charset="0"/>
                <a:cs typeface="Courier New" pitchFamily="49" charset="0"/>
              </a:rPr>
              <a:t> </a:t>
            </a:r>
            <a:r>
              <a:rPr lang="en-GB" sz="1800" dirty="0" err="1">
                <a:latin typeface="Courier New" pitchFamily="49" charset="0"/>
                <a:cs typeface="Courier New" pitchFamily="49" charset="0"/>
              </a:rPr>
              <a:t>btn</a:t>
            </a:r>
            <a:r>
              <a:rPr lang="en-GB" sz="1800" dirty="0">
                <a:latin typeface="Courier New" pitchFamily="49" charset="0"/>
                <a:cs typeface="Courier New" pitchFamily="49" charset="0"/>
              </a:rPr>
              <a:t>-default"&gt;Middle&lt;/button&gt;</a:t>
            </a:r>
          </a:p>
          <a:p>
            <a:pPr eaLnBrk="0" hangingPunct="0">
              <a:spcBef>
                <a:spcPts val="0"/>
              </a:spcBef>
              <a:defRPr/>
            </a:pPr>
            <a:r>
              <a:rPr lang="en-GB" sz="1800" dirty="0">
                <a:latin typeface="Courier New" pitchFamily="49" charset="0"/>
                <a:cs typeface="Courier New" pitchFamily="49" charset="0"/>
              </a:rPr>
              <a:t>    &lt;button class="</a:t>
            </a:r>
            <a:r>
              <a:rPr lang="en-GB" sz="1800" dirty="0" err="1">
                <a:latin typeface="Courier New" pitchFamily="49" charset="0"/>
                <a:cs typeface="Courier New" pitchFamily="49" charset="0"/>
              </a:rPr>
              <a:t>btn</a:t>
            </a:r>
            <a:r>
              <a:rPr lang="en-GB" sz="1800" dirty="0">
                <a:latin typeface="Courier New" pitchFamily="49" charset="0"/>
                <a:cs typeface="Courier New" pitchFamily="49" charset="0"/>
              </a:rPr>
              <a:t> </a:t>
            </a:r>
            <a:r>
              <a:rPr lang="en-GB" sz="1800" dirty="0" err="1">
                <a:latin typeface="Courier New" pitchFamily="49" charset="0"/>
                <a:cs typeface="Courier New" pitchFamily="49" charset="0"/>
              </a:rPr>
              <a:t>btn</a:t>
            </a:r>
            <a:r>
              <a:rPr lang="en-GB" sz="1800" dirty="0">
                <a:latin typeface="Courier New" pitchFamily="49" charset="0"/>
                <a:cs typeface="Courier New" pitchFamily="49" charset="0"/>
              </a:rPr>
              <a:t>-default"&gt;Right&lt;/button&gt;</a:t>
            </a:r>
          </a:p>
          <a:p>
            <a:pPr eaLnBrk="0" hangingPunct="0">
              <a:spcBef>
                <a:spcPts val="0"/>
              </a:spcBef>
              <a:defRPr/>
            </a:pPr>
            <a:r>
              <a:rPr lang="en-GB" sz="1800" dirty="0">
                <a:latin typeface="Courier New" pitchFamily="49" charset="0"/>
                <a:cs typeface="Courier New" pitchFamily="49" charset="0"/>
              </a:rPr>
              <a:t>&lt;/div&gt;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716" y="4920283"/>
            <a:ext cx="2533650" cy="581025"/>
          </a:xfrm>
          <a:prstGeom prst="rect">
            <a:avLst/>
          </a:prstGeom>
        </p:spPr>
      </p:pic>
    </p:spTree>
    <p:extLst>
      <p:ext uri="{BB962C8B-B14F-4D97-AF65-F5344CB8AC3E}">
        <p14:creationId xmlns:p14="http://schemas.microsoft.com/office/powerpoint/2010/main" val="462609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We can </a:t>
            </a:r>
            <a:r>
              <a:rPr lang="en-GB" dirty="0" err="1"/>
              <a:t>quickely</a:t>
            </a:r>
            <a:r>
              <a:rPr lang="en-GB" dirty="0"/>
              <a:t> create tabs using Bootstraps built in classes and the correct </a:t>
            </a:r>
            <a:r>
              <a:rPr lang="en-GB" dirty="0" err="1"/>
              <a:t>markup</a:t>
            </a:r>
            <a:endParaRPr lang="en-GB" dirty="0"/>
          </a:p>
          <a:p>
            <a:pPr lvl="1"/>
            <a:r>
              <a:rPr lang="en-GB" dirty="0"/>
              <a:t>A list with “</a:t>
            </a:r>
            <a:r>
              <a:rPr lang="en-GB" dirty="0" err="1"/>
              <a:t>nav</a:t>
            </a:r>
            <a:r>
              <a:rPr lang="en-GB" dirty="0"/>
              <a:t>” and “</a:t>
            </a:r>
            <a:r>
              <a:rPr lang="en-GB" dirty="0" err="1"/>
              <a:t>nav</a:t>
            </a:r>
            <a:r>
              <a:rPr lang="en-GB" dirty="0"/>
              <a:t>-tabs” classes</a:t>
            </a:r>
          </a:p>
          <a:p>
            <a:endParaRPr lang="en-GB" dirty="0"/>
          </a:p>
        </p:txBody>
      </p:sp>
      <p:sp>
        <p:nvSpPr>
          <p:cNvPr id="3" name="Title 2"/>
          <p:cNvSpPr>
            <a:spLocks noGrp="1"/>
          </p:cNvSpPr>
          <p:nvPr>
            <p:ph type="title"/>
          </p:nvPr>
        </p:nvSpPr>
        <p:spPr/>
        <p:txBody>
          <a:bodyPr/>
          <a:lstStyle/>
          <a:p>
            <a:r>
              <a:rPr lang="en-GB" dirty="0"/>
              <a:t>Navigation – Tabs</a:t>
            </a:r>
          </a:p>
        </p:txBody>
      </p:sp>
      <p:sp>
        <p:nvSpPr>
          <p:cNvPr id="4" name="TextBox 3"/>
          <p:cNvSpPr txBox="1"/>
          <p:nvPr/>
        </p:nvSpPr>
        <p:spPr>
          <a:xfrm>
            <a:off x="142847" y="2537570"/>
            <a:ext cx="8786844" cy="1323439"/>
          </a:xfrm>
          <a:prstGeom prst="rect">
            <a:avLst/>
          </a:prstGeom>
          <a:solidFill>
            <a:schemeClr val="accent1">
              <a:lumMod val="60000"/>
              <a:lumOff val="40000"/>
            </a:schemeClr>
          </a:solidFill>
        </p:spPr>
        <p:txBody>
          <a:bodyPr wrap="square">
            <a:spAutoFit/>
          </a:bodyPr>
          <a:lstStyle/>
          <a:p>
            <a:pPr eaLnBrk="0" hangingPunct="0">
              <a:spcBef>
                <a:spcPts val="0"/>
              </a:spcBef>
              <a:defRPr/>
            </a:pPr>
            <a:r>
              <a:rPr lang="it-IT" sz="1600" dirty="0">
                <a:latin typeface="Courier New" pitchFamily="49" charset="0"/>
                <a:cs typeface="Courier New" pitchFamily="49" charset="0"/>
              </a:rPr>
              <a:t>&lt;ul class="nav nav-tabs"&gt;</a:t>
            </a:r>
          </a:p>
          <a:p>
            <a:pPr eaLnBrk="0" hangingPunct="0">
              <a:spcBef>
                <a:spcPts val="0"/>
              </a:spcBef>
              <a:defRPr/>
            </a:pPr>
            <a:r>
              <a:rPr lang="it-IT" sz="1600" dirty="0">
                <a:latin typeface="Courier New" pitchFamily="49" charset="0"/>
                <a:cs typeface="Courier New" pitchFamily="49" charset="0"/>
              </a:rPr>
              <a:t>    &lt;li class="active"&gt;&lt;a href="#"&gt;Home&lt;/a&gt;&lt;/li&gt;</a:t>
            </a:r>
          </a:p>
          <a:p>
            <a:pPr eaLnBrk="0" hangingPunct="0">
              <a:spcBef>
                <a:spcPts val="0"/>
              </a:spcBef>
              <a:defRPr/>
            </a:pPr>
            <a:r>
              <a:rPr lang="it-IT" sz="1600" dirty="0">
                <a:latin typeface="Courier New" pitchFamily="49" charset="0"/>
                <a:cs typeface="Courier New" pitchFamily="49" charset="0"/>
              </a:rPr>
              <a:t>    &lt;li&gt;&lt;a href="#"&gt;Courses&lt;/a&gt;&lt;/li&gt;</a:t>
            </a:r>
          </a:p>
          <a:p>
            <a:pPr eaLnBrk="0" hangingPunct="0">
              <a:spcBef>
                <a:spcPts val="0"/>
              </a:spcBef>
              <a:defRPr/>
            </a:pPr>
            <a:r>
              <a:rPr lang="it-IT" sz="1600" dirty="0">
                <a:latin typeface="Courier New" pitchFamily="49" charset="0"/>
                <a:cs typeface="Courier New" pitchFamily="49" charset="0"/>
              </a:rPr>
              <a:t>    &lt;li&gt;&lt;a href="#"&gt;Team&lt;/a&gt;&lt;/li&gt;</a:t>
            </a:r>
          </a:p>
          <a:p>
            <a:pPr eaLnBrk="0" hangingPunct="0">
              <a:spcBef>
                <a:spcPts val="0"/>
              </a:spcBef>
              <a:defRPr/>
            </a:pPr>
            <a:r>
              <a:rPr lang="it-IT" sz="1600" dirty="0">
                <a:latin typeface="Courier New" pitchFamily="49" charset="0"/>
                <a:cs typeface="Courier New" pitchFamily="49" charset="0"/>
              </a:rPr>
              <a:t>&lt;/ul&gt;</a:t>
            </a:r>
            <a:endParaRPr lang="en-GB" sz="1600" dirty="0">
              <a:latin typeface="Courier New" pitchFamily="49" charset="0"/>
              <a:cs typeface="Courier New"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581" y="4449375"/>
            <a:ext cx="7191375" cy="781050"/>
          </a:xfrm>
          <a:prstGeom prst="rect">
            <a:avLst/>
          </a:prstGeom>
        </p:spPr>
      </p:pic>
    </p:spTree>
    <p:extLst>
      <p:ext uri="{BB962C8B-B14F-4D97-AF65-F5344CB8AC3E}">
        <p14:creationId xmlns:p14="http://schemas.microsoft.com/office/powerpoint/2010/main" val="1289532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Change </a:t>
            </a:r>
            <a:r>
              <a:rPr lang="en-GB" dirty="0" err="1"/>
              <a:t>nav</a:t>
            </a:r>
            <a:r>
              <a:rPr lang="en-GB" dirty="0"/>
              <a:t>-tabs to </a:t>
            </a:r>
            <a:r>
              <a:rPr lang="en-GB" dirty="0" err="1"/>
              <a:t>nav</a:t>
            </a:r>
            <a:r>
              <a:rPr lang="en-GB" dirty="0"/>
              <a:t>-pills and get a pill style structure</a:t>
            </a:r>
          </a:p>
          <a:p>
            <a:endParaRPr lang="en-GB" dirty="0"/>
          </a:p>
          <a:p>
            <a:endParaRPr lang="en-GB" dirty="0"/>
          </a:p>
          <a:p>
            <a:endParaRPr lang="en-GB" dirty="0"/>
          </a:p>
          <a:p>
            <a:endParaRPr lang="en-GB" dirty="0"/>
          </a:p>
          <a:p>
            <a:endParaRPr lang="en-GB" dirty="0"/>
          </a:p>
          <a:p>
            <a:r>
              <a:rPr lang="en-GB" dirty="0"/>
              <a:t>Add a class of </a:t>
            </a:r>
            <a:r>
              <a:rPr lang="en-GB" dirty="0" err="1"/>
              <a:t>nav</a:t>
            </a:r>
            <a:r>
              <a:rPr lang="en-GB" dirty="0"/>
              <a:t>-stacked for vertical arrangement</a:t>
            </a:r>
          </a:p>
          <a:p>
            <a:endParaRPr lang="en-GB" dirty="0"/>
          </a:p>
        </p:txBody>
      </p:sp>
      <p:sp>
        <p:nvSpPr>
          <p:cNvPr id="3" name="Title 2"/>
          <p:cNvSpPr>
            <a:spLocks noGrp="1"/>
          </p:cNvSpPr>
          <p:nvPr>
            <p:ph type="title"/>
          </p:nvPr>
        </p:nvSpPr>
        <p:spPr/>
        <p:txBody>
          <a:bodyPr/>
          <a:lstStyle/>
          <a:p>
            <a:r>
              <a:rPr lang="en-GB" dirty="0"/>
              <a:t>Navigation – Pills</a:t>
            </a:r>
          </a:p>
        </p:txBody>
      </p:sp>
      <p:sp>
        <p:nvSpPr>
          <p:cNvPr id="4" name="TextBox 3"/>
          <p:cNvSpPr txBox="1"/>
          <p:nvPr/>
        </p:nvSpPr>
        <p:spPr>
          <a:xfrm>
            <a:off x="142847" y="1501565"/>
            <a:ext cx="8786844" cy="1323439"/>
          </a:xfrm>
          <a:prstGeom prst="rect">
            <a:avLst/>
          </a:prstGeom>
          <a:solidFill>
            <a:schemeClr val="accent1">
              <a:lumMod val="60000"/>
              <a:lumOff val="40000"/>
            </a:schemeClr>
          </a:solidFill>
        </p:spPr>
        <p:txBody>
          <a:bodyPr wrap="square">
            <a:spAutoFit/>
          </a:bodyPr>
          <a:lstStyle/>
          <a:p>
            <a:pPr eaLnBrk="0" hangingPunct="0">
              <a:spcBef>
                <a:spcPts val="0"/>
              </a:spcBef>
              <a:defRPr/>
            </a:pPr>
            <a:r>
              <a:rPr lang="it-IT" sz="1600" dirty="0">
                <a:latin typeface="Courier New" pitchFamily="49" charset="0"/>
                <a:cs typeface="Courier New" pitchFamily="49" charset="0"/>
              </a:rPr>
              <a:t>&lt;ul class="nav nav-pills"&gt;</a:t>
            </a:r>
          </a:p>
          <a:p>
            <a:pPr eaLnBrk="0" hangingPunct="0">
              <a:spcBef>
                <a:spcPts val="0"/>
              </a:spcBef>
              <a:defRPr/>
            </a:pPr>
            <a:r>
              <a:rPr lang="it-IT" sz="1600" dirty="0">
                <a:latin typeface="Courier New" pitchFamily="49" charset="0"/>
                <a:cs typeface="Courier New" pitchFamily="49" charset="0"/>
              </a:rPr>
              <a:t>    &lt;li class="active"&gt;&lt;a href="#"&gt;Home&lt;/a&gt;&lt;/li&gt;</a:t>
            </a:r>
          </a:p>
          <a:p>
            <a:pPr eaLnBrk="0" hangingPunct="0">
              <a:spcBef>
                <a:spcPts val="0"/>
              </a:spcBef>
              <a:defRPr/>
            </a:pPr>
            <a:r>
              <a:rPr lang="it-IT" sz="1600" dirty="0">
                <a:latin typeface="Courier New" pitchFamily="49" charset="0"/>
                <a:cs typeface="Courier New" pitchFamily="49" charset="0"/>
              </a:rPr>
              <a:t>    &lt;li&gt;&lt;a href="#"&gt;Courses&lt;/a&gt;&lt;/li&gt;</a:t>
            </a:r>
          </a:p>
          <a:p>
            <a:pPr eaLnBrk="0" hangingPunct="0">
              <a:spcBef>
                <a:spcPts val="0"/>
              </a:spcBef>
              <a:defRPr/>
            </a:pPr>
            <a:r>
              <a:rPr lang="it-IT" sz="1600" dirty="0">
                <a:latin typeface="Courier New" pitchFamily="49" charset="0"/>
                <a:cs typeface="Courier New" pitchFamily="49" charset="0"/>
              </a:rPr>
              <a:t>    &lt;li&gt;&lt;a href="#"&gt;Team&lt;/a&gt;&lt;/li&gt;</a:t>
            </a:r>
          </a:p>
          <a:p>
            <a:pPr eaLnBrk="0" hangingPunct="0">
              <a:spcBef>
                <a:spcPts val="0"/>
              </a:spcBef>
              <a:defRPr/>
            </a:pPr>
            <a:r>
              <a:rPr lang="it-IT" sz="1600" dirty="0">
                <a:latin typeface="Courier New" pitchFamily="49" charset="0"/>
                <a:cs typeface="Courier New" pitchFamily="49" charset="0"/>
              </a:rPr>
              <a:t>&lt;/ul&gt;</a:t>
            </a:r>
            <a:endParaRPr lang="en-GB" sz="1600" dirty="0">
              <a:latin typeface="Courier New" pitchFamily="49" charset="0"/>
              <a:cs typeface="Courier New" pitchFamily="49"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367" y="5509054"/>
            <a:ext cx="2219325" cy="561975"/>
          </a:xfrm>
          <a:prstGeom prst="rect">
            <a:avLst/>
          </a:prstGeom>
        </p:spPr>
      </p:pic>
      <p:sp>
        <p:nvSpPr>
          <p:cNvPr id="8" name="TextBox 7"/>
          <p:cNvSpPr txBox="1"/>
          <p:nvPr/>
        </p:nvSpPr>
        <p:spPr>
          <a:xfrm>
            <a:off x="142843" y="3822604"/>
            <a:ext cx="8786844" cy="1323439"/>
          </a:xfrm>
          <a:prstGeom prst="rect">
            <a:avLst/>
          </a:prstGeom>
          <a:solidFill>
            <a:schemeClr val="accent1">
              <a:lumMod val="60000"/>
              <a:lumOff val="40000"/>
            </a:schemeClr>
          </a:solidFill>
        </p:spPr>
        <p:txBody>
          <a:bodyPr wrap="square">
            <a:spAutoFit/>
          </a:bodyPr>
          <a:lstStyle/>
          <a:p>
            <a:pPr eaLnBrk="0" hangingPunct="0">
              <a:spcBef>
                <a:spcPts val="0"/>
              </a:spcBef>
              <a:defRPr/>
            </a:pPr>
            <a:r>
              <a:rPr lang="it-IT" sz="1600" dirty="0">
                <a:latin typeface="Courier New" pitchFamily="49" charset="0"/>
                <a:cs typeface="Courier New" pitchFamily="49" charset="0"/>
              </a:rPr>
              <a:t>&lt;ul class="nav nav-pills nav-stacked"&gt;</a:t>
            </a:r>
          </a:p>
          <a:p>
            <a:pPr eaLnBrk="0" hangingPunct="0">
              <a:spcBef>
                <a:spcPts val="0"/>
              </a:spcBef>
              <a:defRPr/>
            </a:pPr>
            <a:r>
              <a:rPr lang="it-IT" sz="1600" dirty="0">
                <a:latin typeface="Courier New" pitchFamily="49" charset="0"/>
                <a:cs typeface="Courier New" pitchFamily="49" charset="0"/>
              </a:rPr>
              <a:t>    &lt;li class="active"&gt;&lt;a href="#"&gt;Home&lt;/a&gt;&lt;/li&gt;</a:t>
            </a:r>
          </a:p>
          <a:p>
            <a:pPr eaLnBrk="0" hangingPunct="0">
              <a:spcBef>
                <a:spcPts val="0"/>
              </a:spcBef>
              <a:defRPr/>
            </a:pPr>
            <a:r>
              <a:rPr lang="it-IT" sz="1600" dirty="0">
                <a:latin typeface="Courier New" pitchFamily="49" charset="0"/>
                <a:cs typeface="Courier New" pitchFamily="49" charset="0"/>
              </a:rPr>
              <a:t>    &lt;li&gt;&lt;a href="#"&gt;Courses&lt;/a&gt;&lt;/li&gt;</a:t>
            </a:r>
          </a:p>
          <a:p>
            <a:pPr eaLnBrk="0" hangingPunct="0">
              <a:spcBef>
                <a:spcPts val="0"/>
              </a:spcBef>
              <a:defRPr/>
            </a:pPr>
            <a:r>
              <a:rPr lang="it-IT" sz="1600" dirty="0">
                <a:latin typeface="Courier New" pitchFamily="49" charset="0"/>
                <a:cs typeface="Courier New" pitchFamily="49" charset="0"/>
              </a:rPr>
              <a:t>    &lt;li&gt;&lt;a href="#"&gt;Team&lt;/a&gt;&lt;/li&gt;</a:t>
            </a:r>
          </a:p>
          <a:p>
            <a:pPr eaLnBrk="0" hangingPunct="0">
              <a:spcBef>
                <a:spcPts val="0"/>
              </a:spcBef>
              <a:defRPr/>
            </a:pPr>
            <a:r>
              <a:rPr lang="it-IT" sz="1600" dirty="0">
                <a:latin typeface="Courier New" pitchFamily="49" charset="0"/>
                <a:cs typeface="Courier New" pitchFamily="49" charset="0"/>
              </a:rPr>
              <a:t>&lt;/ul&gt;</a:t>
            </a:r>
            <a:endParaRPr lang="en-GB" sz="1600" dirty="0">
              <a:latin typeface="Courier New" pitchFamily="49" charset="0"/>
              <a:cs typeface="Courier New" pitchFamily="49"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211" y="5344939"/>
            <a:ext cx="2581275" cy="1371600"/>
          </a:xfrm>
          <a:prstGeom prst="rect">
            <a:avLst/>
          </a:prstGeom>
        </p:spPr>
      </p:pic>
    </p:spTree>
    <p:extLst>
      <p:ext uri="{BB962C8B-B14F-4D97-AF65-F5344CB8AC3E}">
        <p14:creationId xmlns:p14="http://schemas.microsoft.com/office/powerpoint/2010/main" val="102120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Breadcrumbs are a common feature of good UI design</a:t>
            </a:r>
          </a:p>
          <a:p>
            <a:pPr lvl="1"/>
            <a:r>
              <a:rPr lang="en-GB" dirty="0"/>
              <a:t>Each link representing a hierarchical path to the top of the site</a:t>
            </a:r>
          </a:p>
          <a:p>
            <a:pPr lvl="1"/>
            <a:r>
              <a:rPr lang="en-GB" dirty="0"/>
              <a:t>Bootstrap provides a set of classes to create breadcrumbs</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457200" lvl="1" indent="0">
              <a:buNone/>
            </a:pPr>
            <a:endParaRPr lang="en-GB" dirty="0"/>
          </a:p>
          <a:p>
            <a:pPr lvl="1"/>
            <a:endParaRPr lang="en-GB" dirty="0"/>
          </a:p>
          <a:p>
            <a:pPr lvl="1"/>
            <a:endParaRPr lang="en-GB" dirty="0"/>
          </a:p>
        </p:txBody>
      </p:sp>
      <p:sp>
        <p:nvSpPr>
          <p:cNvPr id="3" name="Title 2"/>
          <p:cNvSpPr>
            <a:spLocks noGrp="1"/>
          </p:cNvSpPr>
          <p:nvPr>
            <p:ph type="title"/>
          </p:nvPr>
        </p:nvSpPr>
        <p:spPr/>
        <p:txBody>
          <a:bodyPr/>
          <a:lstStyle/>
          <a:p>
            <a:r>
              <a:rPr lang="en-GB" dirty="0"/>
              <a:t>Navigation - Breadcrumbs</a:t>
            </a:r>
          </a:p>
        </p:txBody>
      </p:sp>
      <p:sp>
        <p:nvSpPr>
          <p:cNvPr id="4" name="TextBox 3"/>
          <p:cNvSpPr txBox="1"/>
          <p:nvPr/>
        </p:nvSpPr>
        <p:spPr>
          <a:xfrm>
            <a:off x="142845" y="2582567"/>
            <a:ext cx="8786847" cy="1569660"/>
          </a:xfrm>
          <a:prstGeom prst="rect">
            <a:avLst/>
          </a:prstGeom>
          <a:solidFill>
            <a:schemeClr val="accent1">
              <a:lumMod val="60000"/>
              <a:lumOff val="40000"/>
            </a:schemeClr>
          </a:solidFill>
        </p:spPr>
        <p:txBody>
          <a:bodyPr wrap="square">
            <a:spAutoFit/>
          </a:bodyPr>
          <a:lstStyle/>
          <a:p>
            <a:pPr eaLnBrk="0" hangingPunct="0">
              <a:spcBef>
                <a:spcPts val="0"/>
              </a:spcBef>
              <a:defRPr/>
            </a:pPr>
            <a:r>
              <a:rPr lang="it-IT" sz="1600" dirty="0">
                <a:latin typeface="Courier New" pitchFamily="49" charset="0"/>
                <a:cs typeface="Courier New" pitchFamily="49" charset="0"/>
              </a:rPr>
              <a:t>&lt;ol class="breadcrumb"&gt;</a:t>
            </a:r>
          </a:p>
          <a:p>
            <a:pPr eaLnBrk="0" hangingPunct="0">
              <a:spcBef>
                <a:spcPts val="0"/>
              </a:spcBef>
              <a:defRPr/>
            </a:pPr>
            <a:r>
              <a:rPr lang="it-IT" sz="1600" dirty="0">
                <a:latin typeface="Courier New" pitchFamily="49" charset="0"/>
                <a:cs typeface="Courier New" pitchFamily="49" charset="0"/>
              </a:rPr>
              <a:t>    &lt;li&gt;&lt;a href="#"&gt;Home&lt;/a&gt;&lt;/li&gt;</a:t>
            </a:r>
          </a:p>
          <a:p>
            <a:pPr eaLnBrk="0" hangingPunct="0">
              <a:spcBef>
                <a:spcPts val="0"/>
              </a:spcBef>
              <a:defRPr/>
            </a:pPr>
            <a:r>
              <a:rPr lang="it-IT" sz="1600" dirty="0">
                <a:latin typeface="Courier New" pitchFamily="49" charset="0"/>
                <a:cs typeface="Courier New" pitchFamily="49" charset="0"/>
              </a:rPr>
              <a:t>    &lt;li&gt;&lt;a href="#"&gt;Courses&lt;/a&gt;&lt;/li&gt;</a:t>
            </a:r>
          </a:p>
          <a:p>
            <a:pPr eaLnBrk="0" hangingPunct="0">
              <a:spcBef>
                <a:spcPts val="0"/>
              </a:spcBef>
              <a:defRPr/>
            </a:pPr>
            <a:r>
              <a:rPr lang="it-IT" sz="1600" dirty="0">
                <a:latin typeface="Courier New" pitchFamily="49" charset="0"/>
                <a:cs typeface="Courier New" pitchFamily="49" charset="0"/>
              </a:rPr>
              <a:t>    &lt;li&gt;&lt;a href="#"&gt;Web Development&lt;/a&gt;&lt;/li&gt;</a:t>
            </a:r>
          </a:p>
          <a:p>
            <a:pPr eaLnBrk="0" hangingPunct="0">
              <a:spcBef>
                <a:spcPts val="0"/>
              </a:spcBef>
              <a:defRPr/>
            </a:pPr>
            <a:r>
              <a:rPr lang="it-IT" sz="1600" dirty="0">
                <a:latin typeface="Courier New" pitchFamily="49" charset="0"/>
                <a:cs typeface="Courier New" pitchFamily="49" charset="0"/>
              </a:rPr>
              <a:t>    &lt;li class="active"&gt;Mobile First Design&lt;/li&gt;</a:t>
            </a:r>
          </a:p>
          <a:p>
            <a:pPr eaLnBrk="0" hangingPunct="0">
              <a:spcBef>
                <a:spcPts val="0"/>
              </a:spcBef>
              <a:defRPr/>
            </a:pPr>
            <a:r>
              <a:rPr lang="it-IT" sz="1600" dirty="0">
                <a:latin typeface="Courier New" pitchFamily="49" charset="0"/>
                <a:cs typeface="Courier New" pitchFamily="49" charset="0"/>
              </a:rPr>
              <a:t>&lt;/ol&gt;</a:t>
            </a:r>
            <a:endParaRPr lang="en-GB" sz="1600" dirty="0">
              <a:latin typeface="Courier New" pitchFamily="49" charset="0"/>
              <a:cs typeface="Courier New"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068" y="4833610"/>
            <a:ext cx="3962400" cy="314325"/>
          </a:xfrm>
          <a:prstGeom prst="rect">
            <a:avLst/>
          </a:prstGeom>
        </p:spPr>
      </p:pic>
    </p:spTree>
    <p:extLst>
      <p:ext uri="{BB962C8B-B14F-4D97-AF65-F5344CB8AC3E}">
        <p14:creationId xmlns:p14="http://schemas.microsoft.com/office/powerpoint/2010/main" val="3481571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User Bootstrap to create a mobile first page</a:t>
            </a:r>
          </a:p>
        </p:txBody>
      </p:sp>
      <p:sp>
        <p:nvSpPr>
          <p:cNvPr id="3" name="Title 2"/>
          <p:cNvSpPr>
            <a:spLocks noGrp="1"/>
          </p:cNvSpPr>
          <p:nvPr>
            <p:ph type="title"/>
          </p:nvPr>
        </p:nvSpPr>
        <p:spPr/>
        <p:txBody>
          <a:bodyPr/>
          <a:lstStyle/>
          <a:p>
            <a:r>
              <a:rPr lang="en-GB" dirty="0"/>
              <a:t>Exercise</a:t>
            </a:r>
          </a:p>
        </p:txBody>
      </p:sp>
    </p:spTree>
    <p:extLst>
      <p:ext uri="{BB962C8B-B14F-4D97-AF65-F5344CB8AC3E}">
        <p14:creationId xmlns:p14="http://schemas.microsoft.com/office/powerpoint/2010/main" val="406406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a:bodyPr>
          <a:lstStyle/>
          <a:p>
            <a:r>
              <a:rPr lang="en-GB" dirty="0"/>
              <a:t>Grids are typically CSS frameworks designed to simplify</a:t>
            </a:r>
          </a:p>
          <a:p>
            <a:pPr lvl="1"/>
            <a:r>
              <a:rPr lang="en-GB" dirty="0"/>
              <a:t>Page layout</a:t>
            </a:r>
          </a:p>
          <a:p>
            <a:pPr lvl="1"/>
            <a:r>
              <a:rPr lang="en-GB" dirty="0"/>
              <a:t>Cross Browser compatibility</a:t>
            </a:r>
          </a:p>
          <a:p>
            <a:pPr lvl="1"/>
            <a:r>
              <a:rPr lang="en-GB" dirty="0"/>
              <a:t>Increasingly responsive development patterns</a:t>
            </a:r>
          </a:p>
          <a:p>
            <a:r>
              <a:rPr lang="en-GB" dirty="0"/>
              <a:t>They are serious pieces of CSS work put together by developers</a:t>
            </a:r>
          </a:p>
          <a:p>
            <a:pPr lvl="1"/>
            <a:r>
              <a:rPr lang="en-GB" dirty="0"/>
              <a:t>Rigorous software principals of reuse and modularisation are applied </a:t>
            </a:r>
          </a:p>
          <a:p>
            <a:endParaRPr lang="en-GB" dirty="0"/>
          </a:p>
          <a:p>
            <a:r>
              <a:rPr lang="en-GB" dirty="0"/>
              <a:t>Providing reusable patterns and tools for:</a:t>
            </a:r>
          </a:p>
          <a:p>
            <a:pPr lvl="1"/>
            <a:r>
              <a:rPr lang="en-GB" dirty="0"/>
              <a:t>Layout</a:t>
            </a:r>
          </a:p>
          <a:p>
            <a:pPr lvl="1"/>
            <a:r>
              <a:rPr lang="en-GB" dirty="0"/>
              <a:t>Navigation</a:t>
            </a:r>
          </a:p>
          <a:p>
            <a:pPr lvl="1"/>
            <a:r>
              <a:rPr lang="en-GB" dirty="0"/>
              <a:t>Typography</a:t>
            </a:r>
          </a:p>
          <a:p>
            <a:pPr lvl="1"/>
            <a:r>
              <a:rPr lang="en-GB" dirty="0"/>
              <a:t>RIA plugins</a:t>
            </a:r>
          </a:p>
          <a:p>
            <a:endParaRPr lang="en-GB" dirty="0"/>
          </a:p>
          <a:p>
            <a:r>
              <a:rPr lang="en-GB" dirty="0"/>
              <a:t>When used by CSS developers aware they make everything easier!</a:t>
            </a:r>
          </a:p>
          <a:p>
            <a:pPr lvl="1"/>
            <a:endParaRPr lang="en-GB" dirty="0"/>
          </a:p>
        </p:txBody>
      </p:sp>
      <p:sp>
        <p:nvSpPr>
          <p:cNvPr id="3" name="Title 2"/>
          <p:cNvSpPr>
            <a:spLocks noGrp="1"/>
          </p:cNvSpPr>
          <p:nvPr>
            <p:ph type="title"/>
          </p:nvPr>
        </p:nvSpPr>
        <p:spPr/>
        <p:txBody>
          <a:bodyPr/>
          <a:lstStyle/>
          <a:p>
            <a:r>
              <a:rPr lang="en-GB" dirty="0"/>
              <a:t>What are Grid Systems and Frameworks?</a:t>
            </a:r>
          </a:p>
        </p:txBody>
      </p:sp>
    </p:spTree>
    <p:extLst>
      <p:ext uri="{BB962C8B-B14F-4D97-AF65-F5344CB8AC3E}">
        <p14:creationId xmlns:p14="http://schemas.microsoft.com/office/powerpoint/2010/main" val="233635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Examples of Grid Systems</a:t>
            </a:r>
          </a:p>
        </p:txBody>
      </p:sp>
      <p:sp>
        <p:nvSpPr>
          <p:cNvPr id="5" name="AutoShape 6" descr="http://danvega.org/downloads/presentations/bootstrap2/images/bootstrap2_logo.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6" name="Picture 8" descr="http://danvega.org/downloads/presentations/bootstrap2/images/bootstrap2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40" y="3027445"/>
            <a:ext cx="5240193" cy="112664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media.smashingmagazine.com/wp-content/uploads/2011/10/foundation-head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853542" y="4564247"/>
            <a:ext cx="3914589" cy="155257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840530" y="1295044"/>
            <a:ext cx="7940613" cy="1322240"/>
            <a:chOff x="840530" y="1295044"/>
            <a:chExt cx="7940613" cy="1322240"/>
          </a:xfrm>
        </p:grpSpPr>
        <p:pic>
          <p:nvPicPr>
            <p:cNvPr id="2050" name="Picture 2" descr="http://fossies.org/linux/www/nathansmith-960-Grid-System-231ee0c.zip:a/nathansmith-960-Grid-System-231ee0c/logo_files/960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530" y="1295044"/>
              <a:ext cx="2012661" cy="132224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Unsemant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3143" y="1559147"/>
              <a:ext cx="5588000" cy="7982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1495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Bootstrap can be freely downloaded from the web:</a:t>
            </a:r>
          </a:p>
          <a:p>
            <a:pPr lvl="1"/>
            <a:r>
              <a:rPr lang="en-GB" dirty="0">
                <a:hlinkClick r:id="rId3"/>
              </a:rPr>
              <a:t>http://getbootstrap.com/</a:t>
            </a:r>
            <a:endParaRPr lang="en-GB" dirty="0"/>
          </a:p>
          <a:p>
            <a:r>
              <a:rPr lang="en-GB" dirty="0"/>
              <a:t>When you download you have a few options</a:t>
            </a:r>
          </a:p>
          <a:p>
            <a:pPr lvl="1"/>
            <a:r>
              <a:rPr lang="en-GB" dirty="0"/>
              <a:t>We’ll be downloading the compiled version to begin with</a:t>
            </a:r>
          </a:p>
          <a:p>
            <a:endParaRPr lang="en-GB" dirty="0"/>
          </a:p>
          <a:p>
            <a:endParaRPr lang="en-GB" dirty="0"/>
          </a:p>
        </p:txBody>
      </p:sp>
      <p:sp>
        <p:nvSpPr>
          <p:cNvPr id="3" name="Title 2"/>
          <p:cNvSpPr>
            <a:spLocks noGrp="1"/>
          </p:cNvSpPr>
          <p:nvPr>
            <p:ph type="title"/>
          </p:nvPr>
        </p:nvSpPr>
        <p:spPr/>
        <p:txBody>
          <a:bodyPr/>
          <a:lstStyle/>
          <a:p>
            <a:r>
              <a:rPr lang="en-GB" dirty="0"/>
              <a:t>Demonstration - Getting Bootstrap</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669" y="3536157"/>
            <a:ext cx="8077200" cy="1533525"/>
          </a:xfrm>
          <a:prstGeom prst="rect">
            <a:avLst/>
          </a:prstGeom>
        </p:spPr>
      </p:pic>
    </p:spTree>
    <p:extLst>
      <p:ext uri="{BB962C8B-B14F-4D97-AF65-F5344CB8AC3E}">
        <p14:creationId xmlns:p14="http://schemas.microsoft.com/office/powerpoint/2010/main" val="67519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basis of Bootstrap is its Grid – it consists of 12 columns</a:t>
            </a:r>
          </a:p>
          <a:p>
            <a:pPr lvl="1"/>
            <a:r>
              <a:rPr lang="en-GB" dirty="0"/>
              <a:t>The grid is metaphorical, there is no actual grid</a:t>
            </a:r>
          </a:p>
          <a:p>
            <a:pPr lvl="1"/>
            <a:r>
              <a:rPr lang="en-GB" dirty="0"/>
              <a:t>We use it to space and control areas of content</a:t>
            </a:r>
          </a:p>
          <a:p>
            <a:pPr lvl="1"/>
            <a:endParaRPr lang="en-GB" dirty="0"/>
          </a:p>
        </p:txBody>
      </p:sp>
      <p:sp>
        <p:nvSpPr>
          <p:cNvPr id="3" name="Title 2"/>
          <p:cNvSpPr>
            <a:spLocks noGrp="1"/>
          </p:cNvSpPr>
          <p:nvPr>
            <p:ph type="title"/>
          </p:nvPr>
        </p:nvSpPr>
        <p:spPr/>
        <p:txBody>
          <a:bodyPr/>
          <a:lstStyle/>
          <a:p>
            <a:r>
              <a:rPr lang="en-GB" dirty="0"/>
              <a:t>Using Bootstrap – The Grid</a:t>
            </a:r>
          </a:p>
        </p:txBody>
      </p:sp>
      <p:pic>
        <p:nvPicPr>
          <p:cNvPr id="3074" name="Picture 2" descr="http://foundation.zurb.com/images/feature-gri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63" y="2406877"/>
            <a:ext cx="8171211" cy="2989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82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start of the grid must be the container, and you have two choices:</a:t>
            </a:r>
          </a:p>
          <a:p>
            <a:pPr lvl="1"/>
            <a:r>
              <a:rPr lang="en-GB" dirty="0"/>
              <a:t>A full-width container:</a:t>
            </a:r>
          </a:p>
          <a:p>
            <a:pPr lvl="1"/>
            <a:endParaRPr lang="en-GB" dirty="0"/>
          </a:p>
          <a:p>
            <a:pPr lvl="1"/>
            <a:endParaRPr lang="en-GB" dirty="0"/>
          </a:p>
          <a:p>
            <a:pPr lvl="1"/>
            <a:r>
              <a:rPr lang="en-GB" dirty="0"/>
              <a:t>A responsive fixed-width container:</a:t>
            </a:r>
          </a:p>
          <a:p>
            <a:pPr lvl="1"/>
            <a:endParaRPr lang="en-GB" dirty="0"/>
          </a:p>
          <a:p>
            <a:pPr lvl="1"/>
            <a:endParaRPr lang="en-GB" dirty="0"/>
          </a:p>
          <a:p>
            <a:pPr lvl="1"/>
            <a:r>
              <a:rPr lang="en-GB" dirty="0"/>
              <a:t>There’s no right or wrong, just what works for you:</a:t>
            </a:r>
          </a:p>
          <a:p>
            <a:pPr lvl="1"/>
            <a:endParaRPr lang="en-GB" dirty="0"/>
          </a:p>
          <a:p>
            <a:pPr lvl="1"/>
            <a:endParaRPr lang="en-GB" dirty="0"/>
          </a:p>
          <a:p>
            <a:pPr lvl="1"/>
            <a:endParaRPr lang="en-GB" dirty="0"/>
          </a:p>
        </p:txBody>
      </p:sp>
      <p:sp>
        <p:nvSpPr>
          <p:cNvPr id="3" name="Title 2"/>
          <p:cNvSpPr>
            <a:spLocks noGrp="1"/>
          </p:cNvSpPr>
          <p:nvPr>
            <p:ph type="title"/>
          </p:nvPr>
        </p:nvSpPr>
        <p:spPr/>
        <p:txBody>
          <a:bodyPr/>
          <a:lstStyle/>
          <a:p>
            <a:r>
              <a:rPr lang="en-GB" dirty="0"/>
              <a:t>Using Bootstrap – The Container</a:t>
            </a:r>
          </a:p>
        </p:txBody>
      </p:sp>
      <p:sp>
        <p:nvSpPr>
          <p:cNvPr id="5" name="TextBox 4"/>
          <p:cNvSpPr txBox="1"/>
          <p:nvPr/>
        </p:nvSpPr>
        <p:spPr>
          <a:xfrm>
            <a:off x="857238" y="3158258"/>
            <a:ext cx="7358062" cy="400110"/>
          </a:xfrm>
          <a:prstGeom prst="rect">
            <a:avLst/>
          </a:prstGeom>
          <a:solidFill>
            <a:schemeClr val="accent1">
              <a:lumMod val="60000"/>
              <a:lumOff val="40000"/>
            </a:schemeClr>
          </a:solidFill>
        </p:spPr>
        <p:txBody>
          <a:bodyPr>
            <a:spAutoFit/>
          </a:bodyPr>
          <a:lstStyle/>
          <a:p>
            <a:pPr eaLnBrk="0" hangingPunct="0">
              <a:spcBef>
                <a:spcPts val="0"/>
              </a:spcBef>
              <a:defRPr/>
            </a:pPr>
            <a:r>
              <a:rPr lang="en-GB" sz="2000" dirty="0">
                <a:latin typeface="Courier New" pitchFamily="49" charset="0"/>
                <a:cs typeface="Courier New" pitchFamily="49" charset="0"/>
              </a:rPr>
              <a:t>&lt;div class=“container"&gt;  ...  &lt;/div&gt;</a:t>
            </a:r>
          </a:p>
        </p:txBody>
      </p:sp>
      <p:sp>
        <p:nvSpPr>
          <p:cNvPr id="7" name="TextBox 6"/>
          <p:cNvSpPr txBox="1"/>
          <p:nvPr/>
        </p:nvSpPr>
        <p:spPr>
          <a:xfrm>
            <a:off x="857238" y="2043464"/>
            <a:ext cx="7358062" cy="400110"/>
          </a:xfrm>
          <a:prstGeom prst="rect">
            <a:avLst/>
          </a:prstGeom>
          <a:solidFill>
            <a:schemeClr val="accent1">
              <a:lumMod val="60000"/>
              <a:lumOff val="40000"/>
            </a:schemeClr>
          </a:solidFill>
        </p:spPr>
        <p:txBody>
          <a:bodyPr>
            <a:spAutoFit/>
          </a:bodyPr>
          <a:lstStyle/>
          <a:p>
            <a:pPr eaLnBrk="0" hangingPunct="0">
              <a:spcBef>
                <a:spcPts val="0"/>
              </a:spcBef>
              <a:defRPr/>
            </a:pPr>
            <a:r>
              <a:rPr lang="en-GB" sz="2000" dirty="0">
                <a:latin typeface="Courier New" pitchFamily="49" charset="0"/>
                <a:cs typeface="Courier New" pitchFamily="49" charset="0"/>
              </a:rPr>
              <a:t>&lt;div class=“fluid-container"&gt;  ...  &lt;/div&gt;</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4273052"/>
            <a:ext cx="9144000" cy="1390056"/>
          </a:xfrm>
          <a:prstGeom prst="rect">
            <a:avLst/>
          </a:prstGeom>
        </p:spPr>
      </p:pic>
    </p:spTree>
    <p:extLst>
      <p:ext uri="{BB962C8B-B14F-4D97-AF65-F5344CB8AC3E}">
        <p14:creationId xmlns:p14="http://schemas.microsoft.com/office/powerpoint/2010/main" val="7437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start of the grid must be the container, and you have two choices:</a:t>
            </a:r>
          </a:p>
          <a:p>
            <a:pPr lvl="1"/>
            <a:r>
              <a:rPr lang="en-GB" dirty="0"/>
              <a:t>A full-width container:</a:t>
            </a:r>
          </a:p>
          <a:p>
            <a:pPr lvl="1"/>
            <a:endParaRPr lang="en-GB" dirty="0"/>
          </a:p>
          <a:p>
            <a:pPr lvl="1"/>
            <a:endParaRPr lang="en-GB" dirty="0"/>
          </a:p>
          <a:p>
            <a:pPr lvl="1"/>
            <a:r>
              <a:rPr lang="en-GB" dirty="0"/>
              <a:t>A responsive fixed-width container:</a:t>
            </a:r>
          </a:p>
          <a:p>
            <a:pPr lvl="1"/>
            <a:endParaRPr lang="en-GB" dirty="0"/>
          </a:p>
          <a:p>
            <a:pPr lvl="1"/>
            <a:endParaRPr lang="en-GB" dirty="0"/>
          </a:p>
          <a:p>
            <a:pPr lvl="1"/>
            <a:r>
              <a:rPr lang="en-GB" dirty="0"/>
              <a:t>There’s no right or wrong, just what works for you:</a:t>
            </a:r>
          </a:p>
          <a:p>
            <a:pPr lvl="1"/>
            <a:endParaRPr lang="en-GB" dirty="0"/>
          </a:p>
          <a:p>
            <a:pPr lvl="1"/>
            <a:endParaRPr lang="en-GB" dirty="0"/>
          </a:p>
          <a:p>
            <a:pPr lvl="1"/>
            <a:endParaRPr lang="en-GB" dirty="0"/>
          </a:p>
        </p:txBody>
      </p:sp>
      <p:sp>
        <p:nvSpPr>
          <p:cNvPr id="3" name="Title 2"/>
          <p:cNvSpPr>
            <a:spLocks noGrp="1"/>
          </p:cNvSpPr>
          <p:nvPr>
            <p:ph type="title"/>
          </p:nvPr>
        </p:nvSpPr>
        <p:spPr/>
        <p:txBody>
          <a:bodyPr/>
          <a:lstStyle/>
          <a:p>
            <a:r>
              <a:rPr lang="en-GB" dirty="0"/>
              <a:t>Using Bootstrap – The Container</a:t>
            </a:r>
          </a:p>
        </p:txBody>
      </p:sp>
      <p:sp>
        <p:nvSpPr>
          <p:cNvPr id="5" name="TextBox 4"/>
          <p:cNvSpPr txBox="1"/>
          <p:nvPr/>
        </p:nvSpPr>
        <p:spPr>
          <a:xfrm>
            <a:off x="857238" y="3158258"/>
            <a:ext cx="7358062" cy="400110"/>
          </a:xfrm>
          <a:prstGeom prst="rect">
            <a:avLst/>
          </a:prstGeom>
          <a:solidFill>
            <a:schemeClr val="accent1">
              <a:lumMod val="60000"/>
              <a:lumOff val="40000"/>
            </a:schemeClr>
          </a:solidFill>
        </p:spPr>
        <p:txBody>
          <a:bodyPr>
            <a:spAutoFit/>
          </a:bodyPr>
          <a:lstStyle/>
          <a:p>
            <a:pPr eaLnBrk="0" hangingPunct="0">
              <a:spcBef>
                <a:spcPts val="0"/>
              </a:spcBef>
              <a:defRPr/>
            </a:pPr>
            <a:r>
              <a:rPr lang="en-GB" sz="2000" dirty="0">
                <a:latin typeface="Courier New" pitchFamily="49" charset="0"/>
                <a:cs typeface="Courier New" pitchFamily="49" charset="0"/>
              </a:rPr>
              <a:t>&lt;div class=“container"&gt;  ...  &lt;/div&gt;</a:t>
            </a:r>
          </a:p>
        </p:txBody>
      </p:sp>
      <p:sp>
        <p:nvSpPr>
          <p:cNvPr id="7" name="TextBox 6"/>
          <p:cNvSpPr txBox="1"/>
          <p:nvPr/>
        </p:nvSpPr>
        <p:spPr>
          <a:xfrm>
            <a:off x="857238" y="2043464"/>
            <a:ext cx="7358062" cy="400110"/>
          </a:xfrm>
          <a:prstGeom prst="rect">
            <a:avLst/>
          </a:prstGeom>
          <a:solidFill>
            <a:schemeClr val="accent1">
              <a:lumMod val="60000"/>
              <a:lumOff val="40000"/>
            </a:schemeClr>
          </a:solidFill>
        </p:spPr>
        <p:txBody>
          <a:bodyPr>
            <a:spAutoFit/>
          </a:bodyPr>
          <a:lstStyle/>
          <a:p>
            <a:pPr eaLnBrk="0" hangingPunct="0">
              <a:spcBef>
                <a:spcPts val="0"/>
              </a:spcBef>
              <a:defRPr/>
            </a:pPr>
            <a:r>
              <a:rPr lang="en-GB" sz="2000" dirty="0">
                <a:latin typeface="Courier New" pitchFamily="49" charset="0"/>
                <a:cs typeface="Courier New" pitchFamily="49" charset="0"/>
              </a:rPr>
              <a:t>&lt;div class=“fluid-container"&gt;  ...  &lt;/div&gt;</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4273052"/>
            <a:ext cx="9144000" cy="1390056"/>
          </a:xfrm>
          <a:prstGeom prst="rect">
            <a:avLst/>
          </a:prstGeom>
        </p:spPr>
      </p:pic>
    </p:spTree>
    <p:extLst>
      <p:ext uri="{BB962C8B-B14F-4D97-AF65-F5344CB8AC3E}">
        <p14:creationId xmlns:p14="http://schemas.microsoft.com/office/powerpoint/2010/main" val="384108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0" indent="0">
              <a:buNone/>
            </a:pPr>
            <a:endParaRPr lang="en-GB" dirty="0">
              <a:solidFill>
                <a:srgbClr val="0070C0"/>
              </a:solidFill>
            </a:endParaRPr>
          </a:p>
          <a:p>
            <a:endParaRPr lang="en-GB" dirty="0">
              <a:solidFill>
                <a:srgbClr val="0070C0"/>
              </a:solidFill>
            </a:endParaRPr>
          </a:p>
          <a:p>
            <a:pPr lvl="1"/>
            <a:endParaRPr lang="en-GB" dirty="0"/>
          </a:p>
          <a:p>
            <a:endParaRPr lang="en-GB" dirty="0"/>
          </a:p>
          <a:p>
            <a:endParaRPr lang="en-GB" dirty="0"/>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a:t>Using Bootstrap – The Container</a:t>
            </a:r>
          </a:p>
        </p:txBody>
      </p:sp>
      <p:sp>
        <p:nvSpPr>
          <p:cNvPr id="5" name="TextBox 4"/>
          <p:cNvSpPr txBox="1"/>
          <p:nvPr/>
        </p:nvSpPr>
        <p:spPr>
          <a:xfrm>
            <a:off x="634547" y="2665793"/>
            <a:ext cx="4371638" cy="3477875"/>
          </a:xfrm>
          <a:prstGeom prst="rect">
            <a:avLst/>
          </a:prstGeom>
          <a:solidFill>
            <a:schemeClr val="accent1">
              <a:lumMod val="60000"/>
              <a:lumOff val="40000"/>
            </a:schemeClr>
          </a:solidFill>
        </p:spPr>
        <p:txBody>
          <a:bodyPr wrap="square">
            <a:spAutoFit/>
          </a:bodyPr>
          <a:lstStyle/>
          <a:p>
            <a:pPr eaLnBrk="0" hangingPunct="0">
              <a:spcBef>
                <a:spcPts val="0"/>
              </a:spcBef>
              <a:defRPr/>
            </a:pPr>
            <a:r>
              <a:rPr lang="en-GB" sz="2000" dirty="0">
                <a:latin typeface="Courier New" pitchFamily="49" charset="0"/>
                <a:cs typeface="Courier New" pitchFamily="49" charset="0"/>
              </a:rPr>
              <a:t>.container { </a:t>
            </a:r>
          </a:p>
          <a:p>
            <a:pPr eaLnBrk="0" hangingPunct="0">
              <a:spcBef>
                <a:spcPts val="0"/>
              </a:spcBef>
              <a:defRPr/>
            </a:pPr>
            <a:r>
              <a:rPr lang="en-GB" sz="2000" dirty="0">
                <a:latin typeface="Courier New" pitchFamily="49" charset="0"/>
                <a:cs typeface="Courier New" pitchFamily="49" charset="0"/>
              </a:rPr>
              <a:t> padding-right: 15px;  </a:t>
            </a:r>
          </a:p>
          <a:p>
            <a:pPr eaLnBrk="0" hangingPunct="0">
              <a:spcBef>
                <a:spcPts val="0"/>
              </a:spcBef>
              <a:defRPr/>
            </a:pPr>
            <a:r>
              <a:rPr lang="en-GB" sz="2000" dirty="0">
                <a:latin typeface="Courier New" pitchFamily="49" charset="0"/>
                <a:cs typeface="Courier New" pitchFamily="49" charset="0"/>
              </a:rPr>
              <a:t> padding-left: 15px;  </a:t>
            </a:r>
          </a:p>
          <a:p>
            <a:pPr eaLnBrk="0" hangingPunct="0">
              <a:spcBef>
                <a:spcPts val="0"/>
              </a:spcBef>
              <a:defRPr/>
            </a:pPr>
            <a:r>
              <a:rPr lang="en-GB" sz="2000" dirty="0">
                <a:latin typeface="Courier New" pitchFamily="49" charset="0"/>
                <a:cs typeface="Courier New" pitchFamily="49" charset="0"/>
              </a:rPr>
              <a:t> margin-right: auto;  </a:t>
            </a:r>
          </a:p>
          <a:p>
            <a:pPr eaLnBrk="0" hangingPunct="0">
              <a:spcBef>
                <a:spcPts val="0"/>
              </a:spcBef>
              <a:defRPr/>
            </a:pPr>
            <a:r>
              <a:rPr lang="en-GB" sz="2000" dirty="0">
                <a:latin typeface="Courier New" pitchFamily="49" charset="0"/>
                <a:cs typeface="Courier New" pitchFamily="49" charset="0"/>
              </a:rPr>
              <a:t> margin-left: auto;</a:t>
            </a:r>
          </a:p>
          <a:p>
            <a:pPr eaLnBrk="0" hangingPunct="0">
              <a:spcBef>
                <a:spcPts val="0"/>
              </a:spcBef>
              <a:defRPr/>
            </a:pPr>
            <a:r>
              <a:rPr lang="en-GB" sz="2000" dirty="0">
                <a:latin typeface="Courier New" pitchFamily="49" charset="0"/>
                <a:cs typeface="Courier New" pitchFamily="49" charset="0"/>
              </a:rPr>
              <a:t>}</a:t>
            </a:r>
          </a:p>
          <a:p>
            <a:pPr eaLnBrk="0" hangingPunct="0">
              <a:spcBef>
                <a:spcPts val="0"/>
              </a:spcBef>
              <a:defRPr/>
            </a:pPr>
            <a:r>
              <a:rPr lang="en-GB" sz="2000" dirty="0">
                <a:latin typeface="Courier New" pitchFamily="49" charset="0"/>
                <a:cs typeface="Courier New" pitchFamily="49" charset="0"/>
              </a:rPr>
              <a:t>@media (min-width: 768px) {  </a:t>
            </a:r>
          </a:p>
          <a:p>
            <a:pPr eaLnBrk="0" hangingPunct="0">
              <a:spcBef>
                <a:spcPts val="0"/>
              </a:spcBef>
              <a:defRPr/>
            </a:pPr>
            <a:r>
              <a:rPr lang="en-GB" sz="2000" dirty="0">
                <a:latin typeface="Courier New" pitchFamily="49" charset="0"/>
                <a:cs typeface="Courier New" pitchFamily="49" charset="0"/>
              </a:rPr>
              <a:t> .container {    </a:t>
            </a:r>
          </a:p>
          <a:p>
            <a:pPr eaLnBrk="0" hangingPunct="0">
              <a:spcBef>
                <a:spcPts val="0"/>
              </a:spcBef>
              <a:defRPr/>
            </a:pPr>
            <a:r>
              <a:rPr lang="en-GB" sz="2000" dirty="0">
                <a:latin typeface="Courier New" pitchFamily="49" charset="0"/>
                <a:cs typeface="Courier New" pitchFamily="49" charset="0"/>
              </a:rPr>
              <a:t>   width: 750px;  </a:t>
            </a:r>
          </a:p>
          <a:p>
            <a:pPr eaLnBrk="0" hangingPunct="0">
              <a:spcBef>
                <a:spcPts val="0"/>
              </a:spcBef>
              <a:defRPr/>
            </a:pPr>
            <a:r>
              <a:rPr lang="en-GB" sz="2000" dirty="0">
                <a:latin typeface="Courier New" pitchFamily="49" charset="0"/>
                <a:cs typeface="Courier New" pitchFamily="49" charset="0"/>
              </a:rPr>
              <a:t> }</a:t>
            </a:r>
          </a:p>
          <a:p>
            <a:pPr eaLnBrk="0" hangingPunct="0">
              <a:spcBef>
                <a:spcPts val="0"/>
              </a:spcBef>
              <a:defRPr/>
            </a:pPr>
            <a:r>
              <a:rPr lang="en-GB" sz="2000" dirty="0">
                <a:latin typeface="Courier New" pitchFamily="49" charset="0"/>
                <a:cs typeface="Courier New" pitchFamily="49" charset="0"/>
              </a:rPr>
              <a:t>}</a:t>
            </a:r>
          </a:p>
        </p:txBody>
      </p:sp>
      <p:sp>
        <p:nvSpPr>
          <p:cNvPr id="15" name="Text Placeholder 1"/>
          <p:cNvSpPr txBox="1">
            <a:spLocks/>
          </p:cNvSpPr>
          <p:nvPr/>
        </p:nvSpPr>
        <p:spPr>
          <a:xfrm>
            <a:off x="142847" y="928694"/>
            <a:ext cx="8786844" cy="52149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spcAft>
                <a:spcPts val="0"/>
              </a:spcAft>
            </a:pPr>
            <a:r>
              <a:rPr lang="en-GB" dirty="0"/>
              <a:t>Through diligent use of the box model and media queries, Bootstrap defines the width and centre alignment of the container</a:t>
            </a:r>
          </a:p>
          <a:p>
            <a:pPr lvl="1" fontAlgn="auto">
              <a:spcAft>
                <a:spcPts val="0"/>
              </a:spcAft>
            </a:pPr>
            <a:r>
              <a:rPr lang="en-GB" dirty="0"/>
              <a:t>The fluid container takes advantage of the default block properties of a div to create a full-width container:</a:t>
            </a:r>
          </a:p>
        </p:txBody>
      </p:sp>
      <p:sp>
        <p:nvSpPr>
          <p:cNvPr id="17" name="TextBox 16"/>
          <p:cNvSpPr txBox="1"/>
          <p:nvPr/>
        </p:nvSpPr>
        <p:spPr>
          <a:xfrm>
            <a:off x="5252034" y="2696670"/>
            <a:ext cx="3431807" cy="1938992"/>
          </a:xfrm>
          <a:prstGeom prst="rect">
            <a:avLst/>
          </a:prstGeom>
          <a:solidFill>
            <a:schemeClr val="accent1">
              <a:lumMod val="60000"/>
              <a:lumOff val="40000"/>
            </a:schemeClr>
          </a:solidFill>
        </p:spPr>
        <p:txBody>
          <a:bodyPr wrap="square">
            <a:spAutoFit/>
          </a:bodyPr>
          <a:lstStyle/>
          <a:p>
            <a:pPr eaLnBrk="0" hangingPunct="0">
              <a:spcBef>
                <a:spcPts val="0"/>
              </a:spcBef>
              <a:defRPr/>
            </a:pPr>
            <a:r>
              <a:rPr lang="en-GB" sz="2000" dirty="0">
                <a:latin typeface="Courier New" pitchFamily="49" charset="0"/>
                <a:cs typeface="Courier New" pitchFamily="49" charset="0"/>
              </a:rPr>
              <a:t>.container-fluid { </a:t>
            </a:r>
          </a:p>
          <a:p>
            <a:pPr eaLnBrk="0" hangingPunct="0">
              <a:spcBef>
                <a:spcPts val="0"/>
              </a:spcBef>
              <a:defRPr/>
            </a:pPr>
            <a:r>
              <a:rPr lang="en-GB" sz="2000" dirty="0">
                <a:latin typeface="Courier New" pitchFamily="49" charset="0"/>
                <a:cs typeface="Courier New" pitchFamily="49" charset="0"/>
              </a:rPr>
              <a:t> padding-right: 15px;  </a:t>
            </a:r>
          </a:p>
          <a:p>
            <a:pPr eaLnBrk="0" hangingPunct="0">
              <a:spcBef>
                <a:spcPts val="0"/>
              </a:spcBef>
              <a:defRPr/>
            </a:pPr>
            <a:r>
              <a:rPr lang="en-GB" sz="2000" dirty="0">
                <a:latin typeface="Courier New" pitchFamily="49" charset="0"/>
                <a:cs typeface="Courier New" pitchFamily="49" charset="0"/>
              </a:rPr>
              <a:t> padding-left: 15px;  </a:t>
            </a:r>
          </a:p>
          <a:p>
            <a:pPr eaLnBrk="0" hangingPunct="0">
              <a:spcBef>
                <a:spcPts val="0"/>
              </a:spcBef>
              <a:defRPr/>
            </a:pPr>
            <a:r>
              <a:rPr lang="en-GB" sz="2000" dirty="0">
                <a:latin typeface="Courier New" pitchFamily="49" charset="0"/>
                <a:cs typeface="Courier New" pitchFamily="49" charset="0"/>
              </a:rPr>
              <a:t> margin-right: auto;  </a:t>
            </a:r>
          </a:p>
          <a:p>
            <a:pPr eaLnBrk="0" hangingPunct="0">
              <a:spcBef>
                <a:spcPts val="0"/>
              </a:spcBef>
              <a:defRPr/>
            </a:pPr>
            <a:r>
              <a:rPr lang="en-GB" sz="2000" dirty="0">
                <a:latin typeface="Courier New" pitchFamily="49" charset="0"/>
                <a:cs typeface="Courier New" pitchFamily="49" charset="0"/>
              </a:rPr>
              <a:t> margin-left: auto;</a:t>
            </a:r>
          </a:p>
          <a:p>
            <a:pPr eaLnBrk="0" hangingPunct="0">
              <a:spcBef>
                <a:spcPts val="0"/>
              </a:spcBef>
              <a:defRPr/>
            </a:pPr>
            <a:r>
              <a:rPr lang="en-GB" sz="2000" dirty="0">
                <a:latin typeface="Courier New" pitchFamily="49" charset="0"/>
                <a:cs typeface="Courier New" pitchFamily="49" charset="0"/>
              </a:rPr>
              <a:t>}</a:t>
            </a:r>
          </a:p>
        </p:txBody>
      </p:sp>
    </p:spTree>
    <p:extLst>
      <p:ext uri="{BB962C8B-B14F-4D97-AF65-F5344CB8AC3E}">
        <p14:creationId xmlns:p14="http://schemas.microsoft.com/office/powerpoint/2010/main" val="401369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Rows are the only permitted direct child of containers (in Bootstrap world)</a:t>
            </a:r>
          </a:p>
          <a:p>
            <a:endParaRPr lang="en-GB" dirty="0">
              <a:solidFill>
                <a:srgbClr val="0070C0"/>
              </a:solidFill>
            </a:endParaRPr>
          </a:p>
          <a:p>
            <a:endParaRPr lang="en-GB" dirty="0">
              <a:solidFill>
                <a:srgbClr val="0070C0"/>
              </a:solidFill>
            </a:endParaRPr>
          </a:p>
          <a:p>
            <a:endParaRPr lang="en-GB" dirty="0">
              <a:solidFill>
                <a:srgbClr val="0070C0"/>
              </a:solidFill>
            </a:endParaRPr>
          </a:p>
          <a:p>
            <a:endParaRPr lang="en-GB" dirty="0">
              <a:solidFill>
                <a:srgbClr val="0070C0"/>
              </a:solidFill>
            </a:endParaRPr>
          </a:p>
          <a:p>
            <a:r>
              <a:rPr lang="en-GB" dirty="0"/>
              <a:t>The row simply creates the horizontal groupings using the default block properties of a div</a:t>
            </a:r>
          </a:p>
          <a:p>
            <a:r>
              <a:rPr lang="en-GB" dirty="0"/>
              <a:t>It also correctly aligns the first and last columns using negative margins</a:t>
            </a:r>
          </a:p>
          <a:p>
            <a:endParaRPr lang="en-GB" dirty="0">
              <a:solidFill>
                <a:srgbClr val="0070C0"/>
              </a:solidFill>
            </a:endParaRPr>
          </a:p>
          <a:p>
            <a:endParaRPr lang="en-GB" dirty="0">
              <a:solidFill>
                <a:srgbClr val="0070C0"/>
              </a:solidFill>
            </a:endParaRPr>
          </a:p>
          <a:p>
            <a:endParaRPr lang="en-GB" dirty="0">
              <a:solidFill>
                <a:srgbClr val="0070C0"/>
              </a:solidFill>
            </a:endParaRPr>
          </a:p>
          <a:p>
            <a:pPr lvl="1"/>
            <a:endParaRPr lang="en-GB" dirty="0"/>
          </a:p>
          <a:p>
            <a:endParaRPr lang="en-GB" dirty="0"/>
          </a:p>
          <a:p>
            <a:endParaRPr lang="en-GB" dirty="0"/>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a:t>Working with the Grid – Rows</a:t>
            </a:r>
          </a:p>
        </p:txBody>
      </p:sp>
      <p:sp>
        <p:nvSpPr>
          <p:cNvPr id="4" name="TextBox 3"/>
          <p:cNvSpPr txBox="1"/>
          <p:nvPr/>
        </p:nvSpPr>
        <p:spPr>
          <a:xfrm>
            <a:off x="669688" y="1779580"/>
            <a:ext cx="7358062" cy="1015663"/>
          </a:xfrm>
          <a:prstGeom prst="rect">
            <a:avLst/>
          </a:prstGeom>
          <a:solidFill>
            <a:schemeClr val="accent1">
              <a:lumMod val="60000"/>
              <a:lumOff val="40000"/>
            </a:schemeClr>
          </a:solidFill>
        </p:spPr>
        <p:txBody>
          <a:bodyPr>
            <a:spAutoFit/>
          </a:bodyPr>
          <a:lstStyle/>
          <a:p>
            <a:pPr eaLnBrk="0" hangingPunct="0">
              <a:spcBef>
                <a:spcPts val="0"/>
              </a:spcBef>
              <a:defRPr/>
            </a:pPr>
            <a:r>
              <a:rPr lang="en-GB" sz="2000" dirty="0">
                <a:latin typeface="Courier New" pitchFamily="49" charset="0"/>
                <a:cs typeface="Courier New" pitchFamily="49" charset="0"/>
              </a:rPr>
              <a:t>&lt;div class=“container”&gt;</a:t>
            </a:r>
          </a:p>
          <a:p>
            <a:pPr eaLnBrk="0" hangingPunct="0">
              <a:spcBef>
                <a:spcPts val="0"/>
              </a:spcBef>
              <a:defRPr/>
            </a:pPr>
            <a:r>
              <a:rPr lang="en-GB" sz="2000" dirty="0">
                <a:latin typeface="Courier New" pitchFamily="49" charset="0"/>
                <a:cs typeface="Courier New" pitchFamily="49" charset="0"/>
              </a:rPr>
              <a:t>	&lt;div class="row"&gt;  ...  &lt;/div&gt;</a:t>
            </a:r>
          </a:p>
          <a:p>
            <a:pPr eaLnBrk="0" hangingPunct="0">
              <a:spcBef>
                <a:spcPts val="0"/>
              </a:spcBef>
              <a:defRPr/>
            </a:pPr>
            <a:r>
              <a:rPr lang="en-GB" sz="2000" dirty="0">
                <a:latin typeface="Courier New" pitchFamily="49" charset="0"/>
                <a:cs typeface="Courier New" pitchFamily="49" charset="0"/>
              </a:rPr>
              <a:t>&lt;/div&gt;</a:t>
            </a:r>
          </a:p>
        </p:txBody>
      </p:sp>
      <p:sp>
        <p:nvSpPr>
          <p:cNvPr id="5" name="TextBox 4"/>
          <p:cNvSpPr txBox="1"/>
          <p:nvPr/>
        </p:nvSpPr>
        <p:spPr>
          <a:xfrm>
            <a:off x="669688" y="4579573"/>
            <a:ext cx="5377483" cy="1323439"/>
          </a:xfrm>
          <a:prstGeom prst="rect">
            <a:avLst/>
          </a:prstGeom>
          <a:solidFill>
            <a:schemeClr val="accent1">
              <a:lumMod val="60000"/>
              <a:lumOff val="40000"/>
            </a:schemeClr>
          </a:solidFill>
        </p:spPr>
        <p:txBody>
          <a:bodyPr wrap="square">
            <a:spAutoFit/>
          </a:bodyPr>
          <a:lstStyle/>
          <a:p>
            <a:pPr eaLnBrk="0" hangingPunct="0">
              <a:spcBef>
                <a:spcPts val="0"/>
              </a:spcBef>
              <a:defRPr/>
            </a:pPr>
            <a:r>
              <a:rPr lang="en-GB" sz="2000" dirty="0">
                <a:latin typeface="Courier New" pitchFamily="49" charset="0"/>
                <a:cs typeface="Courier New" pitchFamily="49" charset="0"/>
              </a:rPr>
              <a:t>.row {  </a:t>
            </a:r>
          </a:p>
          <a:p>
            <a:pPr eaLnBrk="0" hangingPunct="0">
              <a:spcBef>
                <a:spcPts val="0"/>
              </a:spcBef>
              <a:defRPr/>
            </a:pPr>
            <a:r>
              <a:rPr lang="en-GB" sz="2000" dirty="0">
                <a:latin typeface="Courier New" pitchFamily="49" charset="0"/>
                <a:cs typeface="Courier New" pitchFamily="49" charset="0"/>
              </a:rPr>
              <a:t> margin-right: -15px;  </a:t>
            </a:r>
          </a:p>
          <a:p>
            <a:pPr eaLnBrk="0" hangingPunct="0">
              <a:spcBef>
                <a:spcPts val="0"/>
              </a:spcBef>
              <a:defRPr/>
            </a:pPr>
            <a:r>
              <a:rPr lang="en-GB" sz="2000" dirty="0">
                <a:latin typeface="Courier New" pitchFamily="49" charset="0"/>
                <a:cs typeface="Courier New" pitchFamily="49" charset="0"/>
              </a:rPr>
              <a:t> margin-left: -15px;</a:t>
            </a:r>
          </a:p>
          <a:p>
            <a:pPr eaLnBrk="0" hangingPunct="0">
              <a:spcBef>
                <a:spcPts val="0"/>
              </a:spcBef>
              <a:defRPr/>
            </a:pPr>
            <a:r>
              <a:rPr lang="en-GB" sz="2000" dirty="0">
                <a:latin typeface="Courier New" pitchFamily="49" charset="0"/>
                <a:cs typeface="Courier New" pitchFamily="49" charset="0"/>
              </a:rPr>
              <a:t>}</a:t>
            </a:r>
          </a:p>
        </p:txBody>
      </p:sp>
    </p:spTree>
    <p:extLst>
      <p:ext uri="{BB962C8B-B14F-4D97-AF65-F5344CB8AC3E}">
        <p14:creationId xmlns:p14="http://schemas.microsoft.com/office/powerpoint/2010/main" val="3963854101"/>
      </p:ext>
    </p:extLst>
  </p:cSld>
  <p:clrMapOvr>
    <a:masterClrMapping/>
  </p:clrMapOvr>
</p:sld>
</file>

<file path=ppt/theme/theme1.xml><?xml version="1.0" encoding="utf-8"?>
<a:theme xmlns:a="http://schemas.openxmlformats.org/drawingml/2006/main" name="QA PowerPoint Template_DRAFTMay2012">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T_Slides_2013_v1.0" id="{EDFA2ECE-6929-4059-9504-0218FE6A5B33}" vid="{9BE96615-04D1-439D-AD35-1C5A7B7D53EB}"/>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2D506C37998DB64A87BD01C59DE91AED" ma:contentTypeVersion="0" ma:contentTypeDescription="Base content type which represents courseware documents" ma:contentTypeScope="" ma:versionID="6cea6b4b705b4d005da547d8f443ff75">
  <xsd:schema xmlns:xsd="http://www.w3.org/2001/XMLSchema" xmlns:xs="http://www.w3.org/2001/XMLSchema" xmlns:p="http://schemas.microsoft.com/office/2006/metadata/properties" xmlns:ns2="C4FF00C5-D397-4B47-8B1C-E974324458AC" targetNamespace="http://schemas.microsoft.com/office/2006/metadata/properties" ma:root="true" ma:fieldsID="d90114217473b88c25c0802c193380bf" ns2:_="">
    <xsd:import namespace="C4FF00C5-D397-4B47-8B1C-E974324458A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FF00C5-D397-4B47-8B1C-E974324458A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sBuildFile xmlns="C4FF00C5-D397-4B47-8B1C-E974324458AC" xsi:nil="true"/>
    <SequenceNumber xmlns="C4FF00C5-D397-4B47-8B1C-E974324458AC">16</SequenceNumber>
    <BookTypeField0 xmlns="C4FF00C5-D397-4B47-8B1C-E974324458A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documentManagement>
</p:properties>
</file>

<file path=customXml/itemProps1.xml><?xml version="1.0" encoding="utf-8"?>
<ds:datastoreItem xmlns:ds="http://schemas.openxmlformats.org/officeDocument/2006/customXml" ds:itemID="{716D8F0C-A6F0-49E6-95F9-4917ABC8A16D}"/>
</file>

<file path=customXml/itemProps2.xml><?xml version="1.0" encoding="utf-8"?>
<ds:datastoreItem xmlns:ds="http://schemas.openxmlformats.org/officeDocument/2006/customXml" ds:itemID="{EC51B7F2-A883-4E8B-AC8E-998749C0C7AD}"/>
</file>

<file path=customXml/itemProps3.xml><?xml version="1.0" encoding="utf-8"?>
<ds:datastoreItem xmlns:ds="http://schemas.openxmlformats.org/officeDocument/2006/customXml" ds:itemID="{5CACDED6-A569-434C-848C-0C22E44295CE}"/>
</file>

<file path=docProps/app.xml><?xml version="1.0" encoding="utf-8"?>
<Properties xmlns="http://schemas.openxmlformats.org/officeDocument/2006/extended-properties" xmlns:vt="http://schemas.openxmlformats.org/officeDocument/2006/docPropsVTypes">
  <Template>IT_Slides_2015_v1.0</Template>
  <TotalTime>325</TotalTime>
  <Words>1641</Words>
  <Application>Microsoft Macintosh PowerPoint</Application>
  <PresentationFormat>On-screen Show (4:3)</PresentationFormat>
  <Paragraphs>250</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Courier New</vt:lpstr>
      <vt:lpstr>Wingdings</vt:lpstr>
      <vt:lpstr>QA PowerPoint Template_DRAFTMay2012</vt:lpstr>
      <vt:lpstr>Introducing Grid Based Systems  &amp; Bootstrap</vt:lpstr>
      <vt:lpstr>What are Grid Systems and Frameworks?</vt:lpstr>
      <vt:lpstr>Examples of Grid Systems</vt:lpstr>
      <vt:lpstr>Demonstration - Getting Bootstrap</vt:lpstr>
      <vt:lpstr>Using Bootstrap – The Grid</vt:lpstr>
      <vt:lpstr>Using Bootstrap – The Container</vt:lpstr>
      <vt:lpstr>Using Bootstrap – The Container</vt:lpstr>
      <vt:lpstr>Using Bootstrap – The Container</vt:lpstr>
      <vt:lpstr>Working with the Grid – Rows</vt:lpstr>
      <vt:lpstr>Working with the Grid – The Large Grid &amp; Columns</vt:lpstr>
      <vt:lpstr>Working with the Grid - Nesting</vt:lpstr>
      <vt:lpstr>The Grid - Offsets</vt:lpstr>
      <vt:lpstr>Media Lists</vt:lpstr>
      <vt:lpstr>Navigation – Link Buttons</vt:lpstr>
      <vt:lpstr>Navigation – Tabs</vt:lpstr>
      <vt:lpstr>Navigation – Pills</vt:lpstr>
      <vt:lpstr>Navigation - Breadcrumbs</vt:lpstr>
      <vt:lpstr>Exercise</vt:lpstr>
    </vt:vector>
  </TitlesOfParts>
  <Company>QA Ltd</Company>
  <LinksUpToDate>false</LinksUpToDate>
  <SharedDoc>false</SharedDoc>
  <HyperlinkBase/>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Grid Based Systems  &amp; Bootstrap</dc:title>
  <dc:creator>Chris Howie</dc:creator>
  <cp:lastModifiedBy>Chris Howie</cp:lastModifiedBy>
  <cp:revision>20</cp:revision>
  <dcterms:created xsi:type="dcterms:W3CDTF">2016-04-22T10:37:52Z</dcterms:created>
  <dcterms:modified xsi:type="dcterms:W3CDTF">2016-06-20T11:02:51Z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0x010100F0967B7CEE8D417F966757887D9466FB002D506C37998DB64A87BD01C59DE91AED</vt:lpwstr>
  </property>
  <property fmtid="{D5CDD505-2E9C-101B-9397-08002B2CF9AE}" pid="4" name="BookType">
    <vt:lpwstr>3</vt:lpwstr>
  </property>
</Properties>
</file>