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4"/>
  </p:notesMasterIdLst>
  <p:handoutMasterIdLst>
    <p:handoutMasterId r:id="rId15"/>
  </p:handoutMasterIdLst>
  <p:sldIdLst>
    <p:sldId id="263" r:id="rId2"/>
    <p:sldId id="303" r:id="rId3"/>
    <p:sldId id="304" r:id="rId4"/>
    <p:sldId id="305" r:id="rId5"/>
    <p:sldId id="306" r:id="rId6"/>
    <p:sldId id="264" r:id="rId7"/>
    <p:sldId id="301" r:id="rId8"/>
    <p:sldId id="300" r:id="rId9"/>
    <p:sldId id="302" r:id="rId10"/>
    <p:sldId id="309" r:id="rId11"/>
    <p:sldId id="307" r:id="rId12"/>
    <p:sldId id="308" r:id="rId13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0EF"/>
    <a:srgbClr val="0070C0"/>
    <a:srgbClr val="0070AB"/>
    <a:srgbClr val="FF70C0"/>
    <a:srgbClr val="005AAB"/>
    <a:srgbClr val="DFFFCD"/>
    <a:srgbClr val="C80000"/>
    <a:srgbClr val="0000C8"/>
    <a:srgbClr val="134183"/>
    <a:srgbClr val="00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73036" autoAdjust="0"/>
  </p:normalViewPr>
  <p:slideViewPr>
    <p:cSldViewPr snapToGrid="0">
      <p:cViewPr varScale="1">
        <p:scale>
          <a:sx n="68" d="100"/>
          <a:sy n="68" d="100"/>
        </p:scale>
        <p:origin x="23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862" y="-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7" Type="http://schemas.openxmlformats.org/officeDocument/2006/relationships/slide" Target="slides/slide6.xml"/><Relationship Id="rId16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tableStyles" Target="tableStyles.xml"/><Relationship Id="rId10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4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4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idea of a Grid is not dissimilar to drawing on a piece of graph paper. As a concept in design it became a common part of design and development in the Art Deco movement and give rise to the beloved Helvetica font. </a:t>
            </a:r>
            <a:endParaRPr lang="en-GB" dirty="0"/>
          </a:p>
          <a:p>
            <a:r>
              <a:rPr lang="en-GB" dirty="0"/>
              <a:t>Within web development they are CSS frameworks providing standardised rules for build and shortcuts for site construction using pre-prepared layout classes. </a:t>
            </a:r>
          </a:p>
          <a:p>
            <a:r>
              <a:rPr lang="en-GB" dirty="0"/>
              <a:t>Grids save a lot of time in development, they implement many of the web’s best practices for desktop and mobile development. By learning to build a grid the basis of page construction is done for you leaving you to focus on the functionality and/or appearance of the page. </a:t>
            </a:r>
          </a:p>
          <a:p>
            <a:r>
              <a:rPr lang="en-GB" dirty="0"/>
              <a:t>The CSS file that provides the grid provides a good reuse policy similar to the way jQuery has been used in page scripting.</a:t>
            </a:r>
          </a:p>
          <a:p>
            <a:endParaRPr lang="en-GB" dirty="0"/>
          </a:p>
          <a:p>
            <a:endParaRPr lang="en-GB" baseline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QAWEBCSS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Advanced Bootstrap – Forms &amp; Components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Developing a Mobile Ready UI using CSS3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33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Bootstrap also contains a series of CSS components</a:t>
            </a:r>
          </a:p>
          <a:p>
            <a:pPr lvl="1"/>
            <a:r>
              <a:rPr lang="en-GB" dirty="0"/>
              <a:t>They provide solutions to common layout problems</a:t>
            </a:r>
          </a:p>
          <a:p>
            <a:pPr lvl="1"/>
            <a:r>
              <a:rPr lang="en-GB" dirty="0"/>
              <a:t>These include</a:t>
            </a:r>
          </a:p>
          <a:p>
            <a:pPr lvl="2"/>
            <a:r>
              <a:rPr lang="en-GB" dirty="0"/>
              <a:t>Alert boxes</a:t>
            </a:r>
          </a:p>
          <a:p>
            <a:pPr lvl="2"/>
            <a:r>
              <a:rPr lang="en-GB" dirty="0"/>
              <a:t>Panels</a:t>
            </a:r>
          </a:p>
          <a:p>
            <a:pPr lvl="2"/>
            <a:r>
              <a:rPr lang="en-GB" dirty="0"/>
              <a:t>Progress Bars</a:t>
            </a:r>
          </a:p>
          <a:p>
            <a:pPr lvl="2"/>
            <a:r>
              <a:rPr lang="en-GB" dirty="0"/>
              <a:t>Thumbnails</a:t>
            </a:r>
          </a:p>
          <a:p>
            <a:pPr lvl="2"/>
            <a:r>
              <a:rPr lang="en-GB" dirty="0"/>
              <a:t>List groups</a:t>
            </a:r>
          </a:p>
          <a:p>
            <a:pPr lvl="2"/>
            <a:r>
              <a:rPr lang="en-GB" dirty="0"/>
              <a:t>Responsive embed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- CSS Components</a:t>
            </a:r>
          </a:p>
        </p:txBody>
      </p:sp>
    </p:spTree>
    <p:extLst>
      <p:ext uri="{BB962C8B-B14F-4D97-AF65-F5344CB8AC3E}">
        <p14:creationId xmlns:p14="http://schemas.microsoft.com/office/powerpoint/2010/main" val="68853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Bootstrap simplifies much of the work we have done in the course</a:t>
            </a:r>
          </a:p>
          <a:p>
            <a:pPr lvl="1"/>
            <a:r>
              <a:rPr lang="en-GB" dirty="0"/>
              <a:t>The Grid system is its basis</a:t>
            </a:r>
          </a:p>
          <a:p>
            <a:pPr lvl="1"/>
            <a:r>
              <a:rPr lang="en-GB" dirty="0"/>
              <a:t>The CSS support gives us most of the tools we should need</a:t>
            </a:r>
          </a:p>
          <a:p>
            <a:pPr lvl="2"/>
            <a:r>
              <a:rPr lang="en-GB" dirty="0"/>
              <a:t>Forms</a:t>
            </a:r>
          </a:p>
          <a:p>
            <a:pPr lvl="2"/>
            <a:r>
              <a:rPr lang="en-GB" dirty="0"/>
              <a:t>Typography</a:t>
            </a:r>
          </a:p>
          <a:p>
            <a:pPr lvl="2"/>
            <a:r>
              <a:rPr lang="en-GB" dirty="0"/>
              <a:t>Element alignment</a:t>
            </a:r>
          </a:p>
          <a:p>
            <a:pPr lvl="2"/>
            <a:r>
              <a:rPr lang="en-GB" dirty="0"/>
              <a:t>Positioning</a:t>
            </a:r>
          </a:p>
          <a:p>
            <a:pPr lvl="2"/>
            <a:r>
              <a:rPr lang="en-GB" dirty="0"/>
              <a:t>CSS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3782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Bootstrap to implement</a:t>
            </a:r>
          </a:p>
          <a:p>
            <a:pPr lvl="1"/>
            <a:r>
              <a:rPr lang="en-GB" dirty="0"/>
              <a:t>A form</a:t>
            </a:r>
          </a:p>
          <a:p>
            <a:pPr lvl="1"/>
            <a:r>
              <a:rPr lang="en-GB" dirty="0"/>
              <a:t>A responsive video player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75614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Bootstrap has a series of atomic global classes built in</a:t>
            </a:r>
          </a:p>
          <a:p>
            <a:pPr lvl="1"/>
            <a:r>
              <a:rPr lang="en-GB" dirty="0"/>
              <a:t>These allows us to control common behaviour</a:t>
            </a:r>
          </a:p>
          <a:p>
            <a:pPr lvl="2"/>
            <a:r>
              <a:rPr lang="en-GB" dirty="0"/>
              <a:t>Simplifying cross browser development</a:t>
            </a:r>
          </a:p>
          <a:p>
            <a:pPr lvl="2"/>
            <a:r>
              <a:rPr lang="en-GB" dirty="0"/>
              <a:t>Working on  DO NOT REPEAT (DRY) principles</a:t>
            </a:r>
          </a:p>
          <a:p>
            <a:pPr lvl="2"/>
            <a:r>
              <a:rPr lang="en-GB" dirty="0"/>
              <a:t>For example the </a:t>
            </a:r>
            <a:r>
              <a:rPr lang="en-GB" dirty="0">
                <a:solidFill>
                  <a:schemeClr val="tx2"/>
                </a:solidFill>
              </a:rPr>
              <a:t>pull</a:t>
            </a:r>
            <a:r>
              <a:rPr lang="en-GB" dirty="0"/>
              <a:t>-</a:t>
            </a:r>
            <a:r>
              <a:rPr lang="en-GB" dirty="0">
                <a:solidFill>
                  <a:schemeClr val="tx2"/>
                </a:solidFill>
              </a:rPr>
              <a:t>left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pull-right</a:t>
            </a:r>
            <a:r>
              <a:rPr lang="en-GB" dirty="0"/>
              <a:t> classes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They can not be easily changed without using Less</a:t>
            </a:r>
          </a:p>
          <a:p>
            <a:pPr lvl="2"/>
            <a:r>
              <a:rPr lang="en-GB" dirty="0"/>
              <a:t>We will use these later in the course</a:t>
            </a:r>
          </a:p>
          <a:p>
            <a:pPr lvl="1"/>
            <a:r>
              <a:rPr lang="en-GB" dirty="0"/>
              <a:t>They can be overridden through CSS inheritance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Global Classes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359" y="2853040"/>
            <a:ext cx="7827819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.pull-left {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float: left !important;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.pull-right {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float: right !important;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55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/>
              <a:t>Bootstrap has numerous typography helper classes along with styling that is applied automatically across the site.</a:t>
            </a:r>
          </a:p>
          <a:p>
            <a:r>
              <a:rPr lang="en-GB" b="0" dirty="0"/>
              <a:t>Headings have default styling and bootstrap </a:t>
            </a:r>
            <a:r>
              <a:rPr lang="en-GB" b="0" dirty="0" err="1"/>
              <a:t>echos</a:t>
            </a:r>
            <a:r>
              <a:rPr lang="en-GB" b="0" dirty="0"/>
              <a:t> this styling in its .h1-.h6 classes for if we wish to use another element but retain the style.</a:t>
            </a:r>
          </a:p>
          <a:p>
            <a:r>
              <a:rPr lang="en-GB" b="0" dirty="0"/>
              <a:t>Utilise the &lt;small&gt; tag or .small class to create secondary text</a:t>
            </a:r>
            <a:endParaRPr lang="en-GB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endParaRPr lang="en-GB" b="0" dirty="0"/>
          </a:p>
          <a:p>
            <a:r>
              <a:rPr lang="en-GB" b="0" dirty="0"/>
              <a:t>Paragraphs are pre-set with a font size, line height and spacing</a:t>
            </a:r>
          </a:p>
          <a:p>
            <a:endParaRPr lang="en-GB" b="0" dirty="0"/>
          </a:p>
          <a:p>
            <a:pPr lvl="1"/>
            <a:endParaRPr lang="en-GB" dirty="0"/>
          </a:p>
          <a:p>
            <a:pPr lvl="1"/>
            <a:endParaRPr lang="en-GB" b="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Typography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0" y="2824663"/>
            <a:ext cx="3676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/>
              <a:t>Bootstrap applies a small amount of styling automatically to lists</a:t>
            </a:r>
          </a:p>
          <a:p>
            <a:r>
              <a:rPr lang="en-GB" b="0" dirty="0"/>
              <a:t>Some custom list classes also exist – including the </a:t>
            </a:r>
            <a:r>
              <a:rPr lang="en-GB" b="0" dirty="0">
                <a:solidFill>
                  <a:schemeClr val="tx2"/>
                </a:solidFill>
              </a:rPr>
              <a:t>inline-list</a:t>
            </a:r>
          </a:p>
          <a:p>
            <a:endParaRPr lang="en-GB" b="0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5" y="2658994"/>
            <a:ext cx="8786847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&lt;ul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class="list-inline"&gt;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&lt;li&gt;&lt;a href="#"&gt;Link 1&lt;/a&gt;&lt;/li&gt;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&lt;li&gt;&lt;a href="#"&gt;Link 2&lt;/a&gt;&lt;/li&gt;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&lt;li&gt;&lt;a href="#"&gt;Link 3&lt;/a&gt;&lt;/li&gt;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&lt;li&gt;&lt;a href="#"&gt;Link 4&lt;/a&gt;&lt;/li&gt;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25" y="2231174"/>
            <a:ext cx="19716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/>
              <a:t>A “.dl-horizontal” class provides horizontal alignment for description lists</a:t>
            </a:r>
            <a:endParaRPr lang="en-GB" b="0" dirty="0">
              <a:solidFill>
                <a:schemeClr val="tx2"/>
              </a:solidFill>
            </a:endParaRPr>
          </a:p>
          <a:p>
            <a:endParaRPr lang="en-GB" b="0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3105444"/>
            <a:ext cx="8786847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&lt;dl class="dl-horizontal"&gt;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&lt;dt&gt;Decscription List&lt;/dt&gt;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&lt;dd&gt;Perfect for providing descriptions of terms used on your page&lt;/dd&gt;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&lt;dt&gt;Bootstrap&lt;/dt&gt;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&lt;dd&gt;A CSS framework which provides the .dl-horizontal class to style our description lists with horizontal alignment&lt;/dd&gt;</a:t>
            </a:r>
          </a:p>
          <a:p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54" y="1927894"/>
            <a:ext cx="8048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7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Bootstrap comes packaged with some default styling for forms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 Forms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0" y="1641553"/>
            <a:ext cx="8058789" cy="13068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844" y="3273327"/>
            <a:ext cx="8786847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&lt;form action="#"&gt;              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                  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&lt;label for="email“&gt;E-mail:&lt;/label&gt;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&lt;input class="form-control" id="email" type="email" placeholder="E-mail"&gt;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              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                  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&lt;label for="password"&gt;Password:&lt;/label&gt;                  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&lt;input type="password" class="form-control" id="password“ placeholder="Password"&gt;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              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                 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&lt;button type="submit" class="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-default"&gt;Login&lt;/button&gt;              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33635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the grid to create aligned, responsive forms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2842" y="3505292"/>
            <a:ext cx="8786847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&lt;form action="#" class="form-horizontal"&gt;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&lt;label for="email"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class="col-sm-2 control-label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&gt;E-mail:&lt;/label&gt;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&lt;div class="col-sm-10"&gt;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&lt;input……&gt;&lt;/div&gt;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&lt;label for="password"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class="col-sm-2 control-label"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&gt;Password:&lt;/label&gt;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&lt;div class="col-sm-10"&gt;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&lt;input……&gt;&lt;/div&gt;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&lt;div class="col-sm-10 col-sm-offset-2"&gt;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&lt;button……&gt;&lt;/div&gt;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2" y="1688297"/>
            <a:ext cx="8786847" cy="11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2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Bootstrap’s utility </a:t>
            </a:r>
            <a:r>
              <a:rPr lang="en-GB" dirty="0" err="1"/>
              <a:t>sr</a:t>
            </a:r>
            <a:r>
              <a:rPr lang="en-GB" dirty="0"/>
              <a:t>-only class to show only to screen readers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3035101"/>
            <a:ext cx="8786847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&lt;form action="#" class="form-horizontal"&gt;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&lt;label for="email"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class=“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sr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-only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&gt;E-mail:&lt;/label&gt;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&lt;input……&gt;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&lt;label for="password"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class=“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sr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-only"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&gt;Password:&lt;/label&gt;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&lt;input……&gt;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&lt;button……&gt;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570789"/>
            <a:ext cx="8786848" cy="11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the input-group-</a:t>
            </a:r>
            <a:r>
              <a:rPr lang="en-GB" dirty="0" err="1"/>
              <a:t>addon</a:t>
            </a:r>
            <a:r>
              <a:rPr lang="en-GB" dirty="0"/>
              <a:t> class to create pre/post-fixed labels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2542134"/>
            <a:ext cx="8786847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&lt;form&gt;…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&lt;div class="input-group"&gt;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&lt;div class="input-group-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addon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&lt;span class="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-envelope"&gt;&lt;/span&gt;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    &lt;input……&gt;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&lt;div class="form-group"&gt;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&lt;label for="password" class="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sr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-only"&gt;Password:&lt;/label&gt;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&lt;div class="input-group"&gt;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&lt;div class="input-group-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addon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&lt;span class="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-lock"&gt;&lt;/span&gt;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    &lt;input……&gt;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…&lt;/form&gt;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294371"/>
            <a:ext cx="8786847" cy="12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5654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2D506C37998DB64A87BD01C59DE91AED" ma:contentTypeVersion="0" ma:contentTypeDescription="Base content type which represents courseware documents" ma:contentTypeScope="" ma:versionID="6cea6b4b705b4d005da547d8f443ff75">
  <xsd:schema xmlns:xsd="http://www.w3.org/2001/XMLSchema" xmlns:xs="http://www.w3.org/2001/XMLSchema" xmlns:p="http://schemas.microsoft.com/office/2006/metadata/properties" xmlns:ns2="C4FF00C5-D397-4B47-8B1C-E974324458AC" targetNamespace="http://schemas.microsoft.com/office/2006/metadata/properties" ma:root="true" ma:fieldsID="d90114217473b88c25c0802c193380bf" ns2:_="">
    <xsd:import namespace="C4FF00C5-D397-4B47-8B1C-E974324458A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F00C5-D397-4B47-8B1C-E974324458A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C4FF00C5-D397-4B47-8B1C-E974324458AC" xsi:nil="true"/>
    <SequenceNumber xmlns="C4FF00C5-D397-4B47-8B1C-E974324458AC">17</SequenceNumber>
    <BookTypeField0 xmlns="C4FF00C5-D397-4B47-8B1C-E974324458A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F4477212-288B-4ABC-89A8-7E9FC16B2012}"/>
</file>

<file path=customXml/itemProps2.xml><?xml version="1.0" encoding="utf-8"?>
<ds:datastoreItem xmlns:ds="http://schemas.openxmlformats.org/officeDocument/2006/customXml" ds:itemID="{39C4A6C8-C9AF-42AD-8C6B-932EB2EFDC0E}"/>
</file>

<file path=customXml/itemProps3.xml><?xml version="1.0" encoding="utf-8"?>
<ds:datastoreItem xmlns:ds="http://schemas.openxmlformats.org/officeDocument/2006/customXml" ds:itemID="{29824A78-0CD9-402B-8173-3A0DD80C960A}"/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579</TotalTime>
  <Words>1018</Words>
  <Application>Microsoft Macintosh PowerPoint</Application>
  <PresentationFormat>On-screen Show (4:3)</PresentationFormat>
  <Paragraphs>174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Wingdings</vt:lpstr>
      <vt:lpstr>QA PowerPoint Template_DRAFTMay2012</vt:lpstr>
      <vt:lpstr>Advanced Bootstrap – Forms &amp; Components</vt:lpstr>
      <vt:lpstr>Atomic Global Classes </vt:lpstr>
      <vt:lpstr>Typography</vt:lpstr>
      <vt:lpstr>Lists</vt:lpstr>
      <vt:lpstr>Lists</vt:lpstr>
      <vt:lpstr>Bootstrap Forms</vt:lpstr>
      <vt:lpstr>The Grid</vt:lpstr>
      <vt:lpstr>Accessibility</vt:lpstr>
      <vt:lpstr>Add-ons</vt:lpstr>
      <vt:lpstr>Demonstration - CSS Components</vt:lpstr>
      <vt:lpstr>Review</vt:lpstr>
      <vt:lpstr>Exercise</vt:lpstr>
    </vt:vector>
  </TitlesOfParts>
  <Company>QA Ltd</Company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Grid Based Systems  &amp; Bootstrap</dc:title>
  <dc:creator>Chris Howie</dc:creator>
  <cp:lastModifiedBy>Chris Howie</cp:lastModifiedBy>
  <cp:revision>33</cp:revision>
  <dcterms:created xsi:type="dcterms:W3CDTF">2016-04-22T10:37:52Z</dcterms:created>
  <dcterms:modified xsi:type="dcterms:W3CDTF">2016-06-20T10:55:59Z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0x010100F0967B7CEE8D417F966757887D9466FB002D506C37998DB64A87BD01C59DE91AED</vt:lpwstr>
  </property>
  <property fmtid="{D5CDD505-2E9C-101B-9397-08002B2CF9AE}" pid="4" name="BookType">
    <vt:lpwstr>3</vt:lpwstr>
  </property>
</Properties>
</file>