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8"/>
  </p:notesMasterIdLst>
  <p:handoutMasterIdLst>
    <p:handoutMasterId r:id="rId19"/>
  </p:handoutMasterIdLst>
  <p:sldIdLst>
    <p:sldId id="263" r:id="rId2"/>
    <p:sldId id="265" r:id="rId3"/>
    <p:sldId id="266" r:id="rId4"/>
    <p:sldId id="267" r:id="rId5"/>
    <p:sldId id="268" r:id="rId6"/>
    <p:sldId id="269" r:id="rId7"/>
    <p:sldId id="270" r:id="rId8"/>
    <p:sldId id="271" r:id="rId9"/>
    <p:sldId id="279" r:id="rId10"/>
    <p:sldId id="280" r:id="rId11"/>
    <p:sldId id="272" r:id="rId12"/>
    <p:sldId id="273" r:id="rId13"/>
    <p:sldId id="274" r:id="rId14"/>
    <p:sldId id="275" r:id="rId15"/>
    <p:sldId id="281" r:id="rId16"/>
    <p:sldId id="278" r:id="rId17"/>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0EF"/>
    <a:srgbClr val="0070C0"/>
    <a:srgbClr val="0070AB"/>
    <a:srgbClr val="FF70C0"/>
    <a:srgbClr val="005AAB"/>
    <a:srgbClr val="DFFFCD"/>
    <a:srgbClr val="C80000"/>
    <a:srgbClr val="0000C8"/>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57" autoAdjust="0"/>
    <p:restoredTop sz="73036" autoAdjust="0"/>
  </p:normalViewPr>
  <p:slideViewPr>
    <p:cSldViewPr snapToGrid="0">
      <p:cViewPr varScale="1">
        <p:scale>
          <a:sx n="68" d="100"/>
          <a:sy n="68" d="100"/>
        </p:scale>
        <p:origin x="2152" y="192"/>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862"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8" Type="http://schemas.openxmlformats.org/officeDocument/2006/relationships/slide" Target="slides/slide7.xml"/><Relationship Id="rId26" Type="http://schemas.openxmlformats.org/officeDocument/2006/relationships/customXml" Target="../customXml/item3.xml"/><Relationship Id="rId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25" Type="http://schemas.openxmlformats.org/officeDocument/2006/relationships/customXml" Target="../customXml/item2.xml"/><Relationship Id="rId20" Type="http://schemas.openxmlformats.org/officeDocument/2006/relationships/presProps" Target="presProps.xml"/><Relationship Id="rId16" Type="http://schemas.openxmlformats.org/officeDocument/2006/relationships/slide" Target="slides/slide15.xml"/><Relationship Id="rId2" Type="http://schemas.openxmlformats.org/officeDocument/2006/relationships/slide" Target="slides/slide1.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customXml" Target="../customXml/item1.xml"/><Relationship Id="rId23" Type="http://schemas.openxmlformats.org/officeDocument/2006/relationships/tableStyles" Target="tableStyles.xml"/><Relationship Id="rId15" Type="http://schemas.openxmlformats.org/officeDocument/2006/relationships/slide" Target="slides/slide1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handoutMaster" Target="handoutMasters/handoutMaster1.xml"/><Relationship Id="rId9" Type="http://schemas.openxmlformats.org/officeDocument/2006/relationships/slide" Target="slides/slide8.xml"/><Relationship Id="rId22" Type="http://schemas.openxmlformats.org/officeDocument/2006/relationships/theme" Target="theme/theme1.xml"/><Relationship Id="rId14" Type="http://schemas.openxmlformats.org/officeDocument/2006/relationships/slide" Target="slides/slide13.xml"/><Relationship Id="rId4"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18443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4"/>
                </a:solidFill>
                <a:latin typeface="Arial" pitchFamily="34" charset="0"/>
                <a:cs typeface="Arial" pitchFamily="34" charset="0"/>
              </a:rPr>
              <a:t>Edit course title here</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56886122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image" Target="../media/image3.jpeg"/></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510642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960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Full list of Abide pre built patterns:</a:t>
            </a:r>
          </a:p>
        </p:txBody>
      </p:sp>
      <p:graphicFrame>
        <p:nvGraphicFramePr>
          <p:cNvPr id="4" name="Table 3"/>
          <p:cNvGraphicFramePr>
            <a:graphicFrameLocks noGrp="1"/>
          </p:cNvGraphicFramePr>
          <p:nvPr>
            <p:extLst/>
          </p:nvPr>
        </p:nvGraphicFramePr>
        <p:xfrm>
          <a:off x="1396488" y="5195652"/>
          <a:ext cx="4178402" cy="4145280"/>
        </p:xfrm>
        <a:graphic>
          <a:graphicData uri="http://schemas.openxmlformats.org/drawingml/2006/table">
            <a:tbl>
              <a:tblPr/>
              <a:tblGrid>
                <a:gridCol w="1207294">
                  <a:extLst>
                    <a:ext uri="{9D8B030D-6E8A-4147-A177-3AD203B41FA5}">
                      <a16:colId xmlns:a16="http://schemas.microsoft.com/office/drawing/2014/main" xmlns="" val="20000"/>
                    </a:ext>
                  </a:extLst>
                </a:gridCol>
                <a:gridCol w="2971108">
                  <a:extLst>
                    <a:ext uri="{9D8B030D-6E8A-4147-A177-3AD203B41FA5}">
                      <a16:colId xmlns:a16="http://schemas.microsoft.com/office/drawing/2014/main" xmlns="" val="20001"/>
                    </a:ext>
                  </a:extLst>
                </a:gridCol>
              </a:tblGrid>
              <a:tr h="243840">
                <a:tc>
                  <a:txBody>
                    <a:bodyPr/>
                    <a:lstStyle/>
                    <a:p>
                      <a:pPr algn="l" rtl="0"/>
                      <a:r>
                        <a:rPr lang="en-GB" sz="1000">
                          <a:solidFill>
                            <a:srgbClr val="222222"/>
                          </a:solidFill>
                          <a:effectLst/>
                        </a:rPr>
                        <a:t>Name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a:r>
                        <a:rPr lang="en-GB" sz="1000">
                          <a:solidFill>
                            <a:srgbClr val="222222"/>
                          </a:solidFill>
                          <a:effectLst/>
                        </a:rPr>
                        <a:t>Valid Example or Format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43840">
                <a:tc>
                  <a:txBody>
                    <a:bodyPr/>
                    <a:lstStyle/>
                    <a:p>
                      <a:pPr rtl="0"/>
                      <a:r>
                        <a:rPr lang="en-GB" sz="1000">
                          <a:solidFill>
                            <a:srgbClr val="222222"/>
                          </a:solidFill>
                          <a:effectLst/>
                        </a:rPr>
                        <a:t>alpha</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Foundation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43840">
                <a:tc>
                  <a:txBody>
                    <a:bodyPr/>
                    <a:lstStyle/>
                    <a:p>
                      <a:pPr rtl="0"/>
                      <a:r>
                        <a:rPr lang="en-GB" sz="1000">
                          <a:solidFill>
                            <a:srgbClr val="222222"/>
                          </a:solidFill>
                          <a:effectLst/>
                        </a:rPr>
                        <a:t>alpha_numeric</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A1 Sauce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2"/>
                  </a:ext>
                </a:extLst>
              </a:tr>
              <a:tr h="243840">
                <a:tc>
                  <a:txBody>
                    <a:bodyPr/>
                    <a:lstStyle/>
                    <a:p>
                      <a:pPr rtl="0"/>
                      <a:r>
                        <a:rPr lang="en-GB" sz="1000">
                          <a:solidFill>
                            <a:srgbClr val="222222"/>
                          </a:solidFill>
                          <a:effectLst/>
                        </a:rPr>
                        <a:t>integer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-1</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43840">
                <a:tc>
                  <a:txBody>
                    <a:bodyPr/>
                    <a:lstStyle/>
                    <a:p>
                      <a:pPr rtl="0"/>
                      <a:r>
                        <a:rPr lang="en-GB" sz="1000">
                          <a:solidFill>
                            <a:srgbClr val="222222"/>
                          </a:solidFill>
                          <a:effectLst/>
                        </a:rPr>
                        <a:t>number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2937</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4"/>
                  </a:ext>
                </a:extLst>
              </a:tr>
              <a:tr h="243840">
                <a:tc>
                  <a:txBody>
                    <a:bodyPr/>
                    <a:lstStyle/>
                    <a:p>
                      <a:pPr rtl="0"/>
                      <a:r>
                        <a:rPr lang="en-GB" sz="1000">
                          <a:solidFill>
                            <a:srgbClr val="222222"/>
                          </a:solidFill>
                          <a:effectLst/>
                        </a:rPr>
                        <a:t>password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LittleW0men.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43840">
                <a:tc>
                  <a:txBody>
                    <a:bodyPr/>
                    <a:lstStyle/>
                    <a:p>
                      <a:pPr rtl="0"/>
                      <a:r>
                        <a:rPr lang="en-GB" sz="1000">
                          <a:solidFill>
                            <a:srgbClr val="222222"/>
                          </a:solidFill>
                          <a:effectLst/>
                        </a:rPr>
                        <a:t>card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visa, amex, mastercard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6"/>
                  </a:ext>
                </a:extLst>
              </a:tr>
              <a:tr h="243840">
                <a:tc>
                  <a:txBody>
                    <a:bodyPr/>
                    <a:lstStyle/>
                    <a:p>
                      <a:pPr rtl="0"/>
                      <a:r>
                        <a:rPr lang="en-GB" sz="1000">
                          <a:solidFill>
                            <a:srgbClr val="222222"/>
                          </a:solidFill>
                          <a:effectLst/>
                        </a:rPr>
                        <a:t>cvv</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384 or 3284</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243840">
                <a:tc>
                  <a:txBody>
                    <a:bodyPr/>
                    <a:lstStyle/>
                    <a:p>
                      <a:pPr rtl="0"/>
                      <a:r>
                        <a:rPr lang="en-GB" sz="1000">
                          <a:solidFill>
                            <a:srgbClr val="222222"/>
                          </a:solidFill>
                          <a:effectLst/>
                        </a:rPr>
                        <a:t>email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foundation@zurb.com</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8"/>
                  </a:ext>
                </a:extLst>
              </a:tr>
              <a:tr h="243840">
                <a:tc>
                  <a:txBody>
                    <a:bodyPr/>
                    <a:lstStyle/>
                    <a:p>
                      <a:pPr rtl="0"/>
                      <a:r>
                        <a:rPr lang="en-GB" sz="1000">
                          <a:solidFill>
                            <a:srgbClr val="222222"/>
                          </a:solidFill>
                          <a:effectLst/>
                        </a:rPr>
                        <a:t>url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http://zurb.com</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243840">
                <a:tc>
                  <a:txBody>
                    <a:bodyPr/>
                    <a:lstStyle/>
                    <a:p>
                      <a:pPr rtl="0"/>
                      <a:r>
                        <a:rPr lang="en-GB" sz="1000">
                          <a:solidFill>
                            <a:srgbClr val="222222"/>
                          </a:solidFill>
                          <a:effectLst/>
                        </a:rPr>
                        <a:t>domain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zurb.com</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10"/>
                  </a:ext>
                </a:extLst>
              </a:tr>
              <a:tr h="243840">
                <a:tc>
                  <a:txBody>
                    <a:bodyPr/>
                    <a:lstStyle/>
                    <a:p>
                      <a:pPr rtl="0"/>
                      <a:r>
                        <a:rPr lang="en-GB" sz="1000">
                          <a:solidFill>
                            <a:srgbClr val="222222"/>
                          </a:solidFill>
                          <a:effectLst/>
                        </a:rPr>
                        <a:t>datetime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YYYY-MM-DDThh:mm:ssTZD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243840">
                <a:tc>
                  <a:txBody>
                    <a:bodyPr/>
                    <a:lstStyle/>
                    <a:p>
                      <a:pPr rtl="0"/>
                      <a:r>
                        <a:rPr lang="en-GB" sz="1000">
                          <a:solidFill>
                            <a:srgbClr val="222222"/>
                          </a:solidFill>
                          <a:effectLst/>
                        </a:rPr>
                        <a:t>date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YYYY-MM-DD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12"/>
                  </a:ext>
                </a:extLst>
              </a:tr>
              <a:tr h="243840">
                <a:tc>
                  <a:txBody>
                    <a:bodyPr/>
                    <a:lstStyle/>
                    <a:p>
                      <a:pPr rtl="0"/>
                      <a:r>
                        <a:rPr lang="en-GB" sz="1000">
                          <a:solidFill>
                            <a:srgbClr val="222222"/>
                          </a:solidFill>
                          <a:effectLst/>
                        </a:rPr>
                        <a:t>time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HH:MM:SS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243840">
                <a:tc>
                  <a:txBody>
                    <a:bodyPr/>
                    <a:lstStyle/>
                    <a:p>
                      <a:pPr rtl="0"/>
                      <a:r>
                        <a:rPr lang="en-GB" sz="1000">
                          <a:solidFill>
                            <a:srgbClr val="222222"/>
                          </a:solidFill>
                          <a:effectLst/>
                        </a:rPr>
                        <a:t>dateISO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not sure yet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14"/>
                  </a:ext>
                </a:extLst>
              </a:tr>
              <a:tr h="243840">
                <a:tc>
                  <a:txBody>
                    <a:bodyPr/>
                    <a:lstStyle/>
                    <a:p>
                      <a:pPr rtl="0"/>
                      <a:r>
                        <a:rPr lang="en-GB" sz="1000">
                          <a:solidFill>
                            <a:srgbClr val="222222"/>
                          </a:solidFill>
                          <a:effectLst/>
                        </a:rPr>
                        <a:t>month_day_year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MM/DD/YYYY</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5"/>
                  </a:ext>
                </a:extLst>
              </a:tr>
              <a:tr h="243840">
                <a:tc>
                  <a:txBody>
                    <a:bodyPr/>
                    <a:lstStyle/>
                    <a:p>
                      <a:pPr rtl="0"/>
                      <a:r>
                        <a:rPr lang="en-GB" sz="1000">
                          <a:solidFill>
                            <a:srgbClr val="222222"/>
                          </a:solidFill>
                          <a:effectLst/>
                        </a:rPr>
                        <a:t>color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dirty="0">
                          <a:solidFill>
                            <a:srgbClr val="222222"/>
                          </a:solidFill>
                          <a:effectLst/>
                        </a:rPr>
                        <a:t>#FFF or #FFFFFF</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103982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Foundation provides the following named media queries. To use the named queries, just pass the name in where you would normally specify your query</a:t>
            </a:r>
          </a:p>
        </p:txBody>
      </p:sp>
      <p:graphicFrame>
        <p:nvGraphicFramePr>
          <p:cNvPr id="4" name="Table 3"/>
          <p:cNvGraphicFramePr>
            <a:graphicFrameLocks noGrp="1"/>
          </p:cNvGraphicFramePr>
          <p:nvPr>
            <p:extLst/>
          </p:nvPr>
        </p:nvGraphicFramePr>
        <p:xfrm>
          <a:off x="1234256" y="5410486"/>
          <a:ext cx="4384880" cy="2712720"/>
        </p:xfrm>
        <a:graphic>
          <a:graphicData uri="http://schemas.openxmlformats.org/drawingml/2006/table">
            <a:tbl>
              <a:tblPr/>
              <a:tblGrid>
                <a:gridCol w="1228725">
                  <a:extLst>
                    <a:ext uri="{9D8B030D-6E8A-4147-A177-3AD203B41FA5}">
                      <a16:colId xmlns:a16="http://schemas.microsoft.com/office/drawing/2014/main" xmlns="" val="20000"/>
                    </a:ext>
                  </a:extLst>
                </a:gridCol>
                <a:gridCol w="3156155">
                  <a:extLst>
                    <a:ext uri="{9D8B030D-6E8A-4147-A177-3AD203B41FA5}">
                      <a16:colId xmlns:a16="http://schemas.microsoft.com/office/drawing/2014/main" xmlns="" val="20001"/>
                    </a:ext>
                  </a:extLst>
                </a:gridCol>
              </a:tblGrid>
              <a:tr h="243840">
                <a:tc>
                  <a:txBody>
                    <a:bodyPr/>
                    <a:lstStyle/>
                    <a:p>
                      <a:pPr algn="l" rtl="0"/>
                      <a:r>
                        <a:rPr lang="en-GB" sz="1000" dirty="0">
                          <a:solidFill>
                            <a:srgbClr val="222222"/>
                          </a:solidFill>
                          <a:effectLst/>
                        </a:rPr>
                        <a:t>Name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rtl="0"/>
                      <a:r>
                        <a:rPr lang="en-GB" sz="1000">
                          <a:solidFill>
                            <a:srgbClr val="222222"/>
                          </a:solidFill>
                          <a:effectLst/>
                        </a:rPr>
                        <a:t>Media Query</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43840">
                <a:tc>
                  <a:txBody>
                    <a:bodyPr/>
                    <a:lstStyle/>
                    <a:p>
                      <a:pPr rtl="0"/>
                      <a:r>
                        <a:rPr lang="en-GB" sz="1000">
                          <a:solidFill>
                            <a:srgbClr val="222222"/>
                          </a:solidFill>
                          <a:effectLst/>
                        </a:rPr>
                        <a:t>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dirty="0">
                          <a:solidFill>
                            <a:srgbClr val="222222"/>
                          </a:solidFill>
                          <a:effectLst/>
                        </a:rPr>
                        <a:t>only screen and (min-width: 1px)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43840">
                <a:tc>
                  <a:txBody>
                    <a:bodyPr/>
                    <a:lstStyle/>
                    <a:p>
                      <a:pPr rtl="0"/>
                      <a:r>
                        <a:rPr lang="en-GB" sz="1000">
                          <a:solidFill>
                            <a:srgbClr val="222222"/>
                          </a:solidFill>
                          <a:effectLst/>
                        </a:rPr>
                        <a:t>small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only screen and (min-width: 768px)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2"/>
                  </a:ext>
                </a:extLst>
              </a:tr>
              <a:tr h="243840">
                <a:tc>
                  <a:txBody>
                    <a:bodyPr/>
                    <a:lstStyle/>
                    <a:p>
                      <a:pPr rtl="0"/>
                      <a:r>
                        <a:rPr lang="en-GB" sz="1000">
                          <a:solidFill>
                            <a:srgbClr val="222222"/>
                          </a:solidFill>
                          <a:effectLst/>
                        </a:rPr>
                        <a:t>medium</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only screen and (min-width: 1280px)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43840">
                <a:tc>
                  <a:txBody>
                    <a:bodyPr/>
                    <a:lstStyle/>
                    <a:p>
                      <a:pPr rtl="0"/>
                      <a:r>
                        <a:rPr lang="en-GB" sz="1000">
                          <a:solidFill>
                            <a:srgbClr val="222222"/>
                          </a:solidFill>
                          <a:effectLst/>
                        </a:rPr>
                        <a:t>large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only screen and (min-width: 1440px)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4"/>
                  </a:ext>
                </a:extLst>
              </a:tr>
              <a:tr h="243840">
                <a:tc>
                  <a:txBody>
                    <a:bodyPr/>
                    <a:lstStyle/>
                    <a:p>
                      <a:pPr rtl="0"/>
                      <a:r>
                        <a:rPr lang="en-GB" sz="1000">
                          <a:solidFill>
                            <a:srgbClr val="222222"/>
                          </a:solidFill>
                          <a:effectLst/>
                        </a:rPr>
                        <a:t>landscape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a:solidFill>
                            <a:srgbClr val="222222"/>
                          </a:solidFill>
                          <a:effectLst/>
                        </a:rPr>
                        <a:t>only screen and (orientation: landscape)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43840">
                <a:tc>
                  <a:txBody>
                    <a:bodyPr/>
                    <a:lstStyle/>
                    <a:p>
                      <a:pPr rtl="0"/>
                      <a:r>
                        <a:rPr lang="en-GB" sz="1000">
                          <a:solidFill>
                            <a:srgbClr val="222222"/>
                          </a:solidFill>
                          <a:effectLst/>
                        </a:rPr>
                        <a:t>portrait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rtl="0"/>
                      <a:r>
                        <a:rPr lang="en-GB" sz="1000">
                          <a:solidFill>
                            <a:srgbClr val="222222"/>
                          </a:solidFill>
                          <a:effectLst/>
                        </a:rPr>
                        <a:t>only screen and (orientation: portrait)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6"/>
                  </a:ext>
                </a:extLst>
              </a:tr>
              <a:tr h="1005840">
                <a:tc>
                  <a:txBody>
                    <a:bodyPr/>
                    <a:lstStyle/>
                    <a:p>
                      <a:pPr rtl="0"/>
                      <a:r>
                        <a:rPr lang="en-GB" sz="1000">
                          <a:solidFill>
                            <a:srgbClr val="222222"/>
                          </a:solidFill>
                          <a:effectLst/>
                        </a:rPr>
                        <a:t>retina (4.2.1)</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rtl="0"/>
                      <a:r>
                        <a:rPr lang="en-GB" sz="1000" dirty="0">
                          <a:solidFill>
                            <a:srgbClr val="222222"/>
                          </a:solidFill>
                          <a:effectLst/>
                        </a:rPr>
                        <a:t>only screen and (-</a:t>
                      </a:r>
                      <a:r>
                        <a:rPr lang="en-GB" sz="1000" dirty="0" err="1">
                          <a:solidFill>
                            <a:srgbClr val="222222"/>
                          </a:solidFill>
                          <a:effectLst/>
                        </a:rPr>
                        <a:t>webkit</a:t>
                      </a:r>
                      <a:r>
                        <a:rPr lang="en-GB" sz="1000" dirty="0">
                          <a:solidFill>
                            <a:srgbClr val="222222"/>
                          </a:solidFill>
                          <a:effectLst/>
                        </a:rPr>
                        <a:t>-min-device-pixel-ratio: 2),</a:t>
                      </a:r>
                      <a:br>
                        <a:rPr lang="en-GB" sz="1000" dirty="0">
                          <a:solidFill>
                            <a:srgbClr val="222222"/>
                          </a:solidFill>
                          <a:effectLst/>
                        </a:rPr>
                      </a:br>
                      <a:r>
                        <a:rPr lang="en-GB" sz="1000" dirty="0">
                          <a:solidFill>
                            <a:srgbClr val="222222"/>
                          </a:solidFill>
                          <a:effectLst/>
                        </a:rPr>
                        <a:t>only screen and (min--</a:t>
                      </a:r>
                      <a:r>
                        <a:rPr lang="en-GB" sz="1000" dirty="0" err="1">
                          <a:solidFill>
                            <a:srgbClr val="222222"/>
                          </a:solidFill>
                          <a:effectLst/>
                        </a:rPr>
                        <a:t>moz</a:t>
                      </a:r>
                      <a:r>
                        <a:rPr lang="en-GB" sz="1000" dirty="0">
                          <a:solidFill>
                            <a:srgbClr val="222222"/>
                          </a:solidFill>
                          <a:effectLst/>
                        </a:rPr>
                        <a:t>-device-pixel-ratio: 2),</a:t>
                      </a:r>
                      <a:br>
                        <a:rPr lang="en-GB" sz="1000" dirty="0">
                          <a:solidFill>
                            <a:srgbClr val="222222"/>
                          </a:solidFill>
                          <a:effectLst/>
                        </a:rPr>
                      </a:br>
                      <a:r>
                        <a:rPr lang="en-GB" sz="1000" dirty="0">
                          <a:solidFill>
                            <a:srgbClr val="222222"/>
                          </a:solidFill>
                          <a:effectLst/>
                        </a:rPr>
                        <a:t>only screen and (-o-min-device-pixel-ratio: 2/1),</a:t>
                      </a:r>
                      <a:br>
                        <a:rPr lang="en-GB" sz="1000" dirty="0">
                          <a:solidFill>
                            <a:srgbClr val="222222"/>
                          </a:solidFill>
                          <a:effectLst/>
                        </a:rPr>
                      </a:br>
                      <a:r>
                        <a:rPr lang="en-GB" sz="1000" dirty="0">
                          <a:solidFill>
                            <a:srgbClr val="222222"/>
                          </a:solidFill>
                          <a:effectLst/>
                        </a:rPr>
                        <a:t>only screen and (min-device-pixel-ratio: 2),</a:t>
                      </a:r>
                      <a:br>
                        <a:rPr lang="en-GB" sz="1000" dirty="0">
                          <a:solidFill>
                            <a:srgbClr val="222222"/>
                          </a:solidFill>
                          <a:effectLst/>
                        </a:rPr>
                      </a:br>
                      <a:r>
                        <a:rPr lang="en-GB" sz="1000" dirty="0">
                          <a:solidFill>
                            <a:srgbClr val="222222"/>
                          </a:solidFill>
                          <a:effectLst/>
                        </a:rPr>
                        <a:t>only screen and (min-resolution: 192dpi),</a:t>
                      </a:r>
                      <a:br>
                        <a:rPr lang="en-GB" sz="1000" dirty="0">
                          <a:solidFill>
                            <a:srgbClr val="222222"/>
                          </a:solidFill>
                          <a:effectLst/>
                        </a:rPr>
                      </a:br>
                      <a:r>
                        <a:rPr lang="en-GB" sz="1000" dirty="0">
                          <a:solidFill>
                            <a:srgbClr val="222222"/>
                          </a:solidFill>
                          <a:effectLst/>
                        </a:rPr>
                        <a:t>only screen and (min-resolution: 2dppx)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668683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38698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13727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93062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27174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Javascript is a notoriously tricky language often because of the different and non-standardised way that browsers  process the scripting language. jQuery is a library built by a team that understand the way that browsers work, extracting us from many of the cross and legacy browser issues. jQuery allows us to write javascript once and benefit many times. Just in terms of dealing with the legacy event handling of IE6 vs. the rest of the world is a mammoth time saving functionality. </a:t>
            </a:r>
          </a:p>
          <a:p>
            <a:endParaRPr lang="en-GB" dirty="0"/>
          </a:p>
          <a:p>
            <a:r>
              <a:rPr lang="en-GB" dirty="0"/>
              <a:t>It has a series of key concepts we will be exploring during the course that include CSS3 type selectors. These selectors can be used in jQuery even for browsers that do not support CSS3.</a:t>
            </a:r>
          </a:p>
          <a:p>
            <a:endParaRPr lang="en-GB" dirty="0"/>
          </a:p>
          <a:p>
            <a:r>
              <a:rPr lang="en-GB" dirty="0"/>
              <a:t>We will explore the jQuery UI a sister project put together to provide rapid development of modern WEB2.0 style applications. </a:t>
            </a:r>
          </a:p>
          <a:p>
            <a:endParaRPr lang="en-GB" dirty="0"/>
          </a:p>
          <a:p>
            <a:r>
              <a:rPr lang="en-GB" dirty="0"/>
              <a:t>Plus we will explore the growing number of third party plugins and the principles of how to build your own.</a:t>
            </a:r>
          </a:p>
          <a:p>
            <a:endParaRPr lang="en-GB" dirty="0"/>
          </a:p>
        </p:txBody>
      </p:sp>
      <p:sp>
        <p:nvSpPr>
          <p:cNvPr id="6" name="Slide Image Placeholder 5"/>
          <p:cNvSpPr>
            <a:spLocks noGrp="1" noRot="1" noChangeAspect="1"/>
          </p:cNvSpPr>
          <p:nvPr>
            <p:ph type="sldImg"/>
          </p:nvPr>
        </p:nvSpPr>
        <p:spPr>
          <a:xfrm>
            <a:off x="728663" y="428625"/>
            <a:ext cx="5400675" cy="4049713"/>
          </a:xfrm>
        </p:spPr>
      </p:sp>
    </p:spTree>
    <p:extLst>
      <p:ext uri="{BB962C8B-B14F-4D97-AF65-F5344CB8AC3E}">
        <p14:creationId xmlns:p14="http://schemas.microsoft.com/office/powerpoint/2010/main" val="334786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a:t>Treat adding the jQuery library as you would adding any external javascript file. It is important to note that the jQuery reference must be added before you use any functionality from the library.</a:t>
            </a:r>
          </a:p>
          <a:p>
            <a:endParaRPr lang="en-GB"/>
          </a:p>
          <a:p>
            <a:r>
              <a:rPr lang="en-GB"/>
              <a:t>A standard download involves two files, an uncompressed and commented development version. This offers comments against each function and many development IDE pick up these comments and offer some sort of developer prompts.</a:t>
            </a:r>
          </a:p>
          <a:p>
            <a:endParaRPr lang="en-GB"/>
          </a:p>
          <a:p>
            <a:r>
              <a:rPr lang="en-GB"/>
              <a:t>The release version is compressed and has been minified with all whitespace and comments removed making it almost unreadable by human eyes. </a:t>
            </a:r>
          </a:p>
          <a:p>
            <a:endParaRPr lang="en-GB" dirty="0"/>
          </a:p>
        </p:txBody>
      </p:sp>
      <p:sp>
        <p:nvSpPr>
          <p:cNvPr id="6" name="Slide Image Placeholder 5"/>
          <p:cNvSpPr>
            <a:spLocks noGrp="1" noRot="1" noChangeAspect="1"/>
          </p:cNvSpPr>
          <p:nvPr>
            <p:ph type="sldImg"/>
          </p:nvPr>
        </p:nvSpPr>
        <p:spPr>
          <a:xfrm>
            <a:off x="728663" y="428625"/>
            <a:ext cx="5400675" cy="4049713"/>
          </a:xfrm>
        </p:spPr>
      </p:sp>
    </p:spTree>
    <p:extLst>
      <p:ext uri="{BB962C8B-B14F-4D97-AF65-F5344CB8AC3E}">
        <p14:creationId xmlns:p14="http://schemas.microsoft.com/office/powerpoint/2010/main" val="258201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a:t>As </a:t>
            </a:r>
            <a:r>
              <a:rPr lang="en-US" dirty="0" err="1"/>
              <a:t>jQuery</a:t>
            </a:r>
            <a:r>
              <a:rPr lang="en-US" dirty="0"/>
              <a:t> uses selector syntax it is relatively simple to select any DOM elements we would like.  </a:t>
            </a:r>
            <a:r>
              <a:rPr lang="en-US" dirty="0" err="1"/>
              <a:t>jQuery</a:t>
            </a:r>
            <a:r>
              <a:rPr lang="en-US" dirty="0"/>
              <a:t> is by default aliased to $.  One of the ways we can use this method call is by supplying the selector as a string as the parameter.  The example above of “div p a” simply means all anchors that are within paragraphs that are within divisions of the page.  When we retrieve the set we can apply many useful functions.</a:t>
            </a:r>
          </a:p>
          <a:p>
            <a:endParaRPr lang="en-GB" dirty="0"/>
          </a:p>
        </p:txBody>
      </p:sp>
      <p:sp>
        <p:nvSpPr>
          <p:cNvPr id="6" name="Slide Image Placeholder 5"/>
          <p:cNvSpPr>
            <a:spLocks noGrp="1" noRot="1" noChangeAspect="1"/>
          </p:cNvSpPr>
          <p:nvPr>
            <p:ph type="sldImg"/>
          </p:nvPr>
        </p:nvSpPr>
        <p:spPr>
          <a:xfrm>
            <a:off x="728663" y="428625"/>
            <a:ext cx="5400675" cy="4049713"/>
          </a:xfrm>
        </p:spPr>
      </p:sp>
    </p:spTree>
    <p:extLst>
      <p:ext uri="{BB962C8B-B14F-4D97-AF65-F5344CB8AC3E}">
        <p14:creationId xmlns:p14="http://schemas.microsoft.com/office/powerpoint/2010/main" val="244604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a:t>If we want to fade out all of the div elements with a class of finished we can use the line of code shown in the first example above.</a:t>
            </a:r>
          </a:p>
          <a:p>
            <a:r>
              <a:rPr lang="en-US"/>
              <a:t/>
            </a:r>
            <a:br>
              <a:rPr lang="en-US"/>
            </a:br>
            <a:r>
              <a:rPr lang="en-US"/>
              <a:t>One of the interesting and powerful features of jQuery is that when a function like fadeOut is called it will return the same set as the return type which means we can chain calls as in the second example.</a:t>
            </a:r>
            <a:br>
              <a:rPr lang="en-US"/>
            </a:br>
            <a:endParaRPr lang="en-US"/>
          </a:p>
          <a:p>
            <a:r>
              <a:rPr lang="en-US"/>
              <a:t>The third example shows how we can use the return as an array if we like – the two code lines are equivalent but I’ll let you decide which is more readable.</a:t>
            </a:r>
          </a:p>
          <a:p>
            <a:endParaRPr lang="en-GB" dirty="0"/>
          </a:p>
        </p:txBody>
      </p:sp>
      <p:sp>
        <p:nvSpPr>
          <p:cNvPr id="6" name="Slide Image Placeholder 5"/>
          <p:cNvSpPr>
            <a:spLocks noGrp="1" noRot="1" noChangeAspect="1"/>
          </p:cNvSpPr>
          <p:nvPr>
            <p:ph type="sldImg"/>
          </p:nvPr>
        </p:nvSpPr>
        <p:spPr>
          <a:xfrm>
            <a:off x="728663" y="428625"/>
            <a:ext cx="5400675" cy="4049713"/>
          </a:xfrm>
        </p:spPr>
      </p:sp>
    </p:spTree>
    <p:extLst>
      <p:ext uri="{BB962C8B-B14F-4D97-AF65-F5344CB8AC3E}">
        <p14:creationId xmlns:p14="http://schemas.microsoft.com/office/powerpoint/2010/main" val="412684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51300"/>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rPr>
              <a:t>Almost everything you do in jQuery will need to be done </a:t>
            </a:r>
            <a:r>
              <a:rPr lang="en-GB" sz="1200" b="0" i="1" u="none" strike="noStrike" kern="1200" baseline="0" dirty="0">
                <a:solidFill>
                  <a:schemeClr val="tx1"/>
                </a:solidFill>
              </a:rPr>
              <a:t>after </a:t>
            </a:r>
            <a:r>
              <a:rPr lang="en-GB" sz="1200" b="0" i="0" u="none" strike="noStrike" kern="1200" baseline="0" dirty="0">
                <a:solidFill>
                  <a:schemeClr val="tx1"/>
                </a:solidFill>
              </a:rPr>
              <a:t>the document is ready—so we’ll be using this action a lot. It will be referred to as the document-ready event from now on. Every example unless otherwise stated, needs to be run from inside the document-ready event. You should only need to declare it once per page though. </a:t>
            </a:r>
            <a:endParaRPr lang="en-GB" dirty="0"/>
          </a:p>
        </p:txBody>
      </p:sp>
      <p:grpSp>
        <p:nvGrpSpPr>
          <p:cNvPr id="7" name="Group 6"/>
          <p:cNvGrpSpPr/>
          <p:nvPr/>
        </p:nvGrpSpPr>
        <p:grpSpPr>
          <a:xfrm>
            <a:off x="548680" y="6166628"/>
            <a:ext cx="5976666" cy="2365812"/>
            <a:chOff x="332656" y="5940152"/>
            <a:chExt cx="5976666" cy="2365812"/>
          </a:xfrm>
        </p:grpSpPr>
        <p:sp>
          <p:nvSpPr>
            <p:cNvPr id="8" name="TextBox 7"/>
            <p:cNvSpPr txBox="1"/>
            <p:nvPr/>
          </p:nvSpPr>
          <p:spPr>
            <a:xfrm>
              <a:off x="609088" y="6120750"/>
              <a:ext cx="5700234" cy="2185214"/>
            </a:xfrm>
            <a:prstGeom prst="rect">
              <a:avLst/>
            </a:prstGeom>
            <a:solidFill>
              <a:schemeClr val="bg1">
                <a:lumMod val="85000"/>
              </a:schemeClr>
            </a:solidFill>
          </p:spPr>
          <p:txBody>
            <a:bodyPr wrap="square" rtlCol="0">
              <a:spAutoFit/>
            </a:bodyPr>
            <a:lstStyle/>
            <a:p>
              <a:pPr algn="just"/>
              <a:r>
                <a:rPr lang="en-GB" sz="1200" b="1" dirty="0">
                  <a:latin typeface="Book Antiqua" pitchFamily="18" charset="0"/>
                </a:rPr>
                <a:t>	</a:t>
              </a:r>
              <a:endParaRPr lang="en-GB" sz="1200" dirty="0"/>
            </a:p>
            <a:p>
              <a:pPr lvl="1" algn="just"/>
              <a:r>
                <a:rPr lang="en-GB" sz="1200" dirty="0">
                  <a:latin typeface="Arial" panose="020B0604020202020204" pitchFamily="34" charset="0"/>
                  <a:cs typeface="Arial" panose="020B0604020202020204" pitchFamily="34" charset="0"/>
                </a:rPr>
                <a:t>It is often a good idea to add a similar event handler when a page unloads. This means any global resources you have created can be disposed of or any updates to cookie or state can occur now.</a:t>
              </a:r>
            </a:p>
            <a:p>
              <a:pPr lvl="1" algn="just"/>
              <a:endParaRPr lang="en-GB" sz="1200" dirty="0">
                <a:latin typeface="Book Antiqua" pitchFamily="18" charset="0"/>
              </a:endParaRPr>
            </a:p>
            <a:p>
              <a:pPr lvl="1" algn="just"/>
              <a:r>
                <a:rPr lang="en-GB" sz="1600" b="1" dirty="0">
                  <a:latin typeface="Browallia New" pitchFamily="34" charset="-34"/>
                  <a:cs typeface="Browallia New" pitchFamily="34" charset="-34"/>
                </a:rPr>
                <a:t>$(document).unload(function () {</a:t>
              </a:r>
            </a:p>
            <a:p>
              <a:pPr lvl="1" algn="just"/>
              <a:r>
                <a:rPr lang="en-GB" sz="1600" b="1" dirty="0">
                  <a:latin typeface="Browallia New" pitchFamily="34" charset="-34"/>
                  <a:cs typeface="Browallia New" pitchFamily="34" charset="-34"/>
                </a:rPr>
                <a:t>            //clear up your code here</a:t>
              </a:r>
            </a:p>
            <a:p>
              <a:pPr lvl="1" algn="just"/>
              <a:r>
                <a:rPr lang="en-GB" sz="1600" b="1" dirty="0">
                  <a:latin typeface="Browallia New" pitchFamily="34" charset="-34"/>
                  <a:cs typeface="Browallia New" pitchFamily="34" charset="-34"/>
                </a:rPr>
                <a:t>     }</a:t>
              </a:r>
            </a:p>
            <a:p>
              <a:pPr lvl="1" algn="just"/>
              <a:r>
                <a:rPr lang="en-GB" sz="1600" b="1" dirty="0">
                  <a:latin typeface="Browallia New" pitchFamily="34" charset="-34"/>
                  <a:cs typeface="Browallia New" pitchFamily="34" charset="-34"/>
                </a:rPr>
                <a:t>);</a:t>
              </a:r>
            </a:p>
            <a:p>
              <a:pPr algn="just"/>
              <a:endParaRPr lang="en-GB" sz="1200" dirty="0">
                <a:latin typeface="Book Antiqua"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56" y="5940152"/>
              <a:ext cx="636862" cy="636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14790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16861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7970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3340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a:t>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QAWEBCSS</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a:bodyPr>
          <a:lstStyle/>
          <a:p>
            <a:r>
              <a:rPr lang="en-US" dirty="0">
                <a:latin typeface="Arial" charset="0"/>
                <a:cs typeface="Arial" charset="0"/>
              </a:rPr>
              <a:t>Advanced Bootstrap – </a:t>
            </a:r>
            <a:r>
              <a:rPr lang="en-US" dirty="0" err="1">
                <a:latin typeface="Arial" charset="0"/>
                <a:cs typeface="Arial" charset="0"/>
              </a:rPr>
              <a:t>Javascript</a:t>
            </a:r>
            <a:endParaRPr lang="en-US" dirty="0">
              <a:latin typeface="Arial" charset="0"/>
              <a:cs typeface="Arial" charset="0"/>
            </a:endParaRPr>
          </a:p>
        </p:txBody>
      </p:sp>
      <p:sp>
        <p:nvSpPr>
          <p:cNvPr id="4099" name="Subtitle 2"/>
          <p:cNvSpPr>
            <a:spLocks noGrp="1"/>
          </p:cNvSpPr>
          <p:nvPr>
            <p:ph type="subTitle" idx="1"/>
          </p:nvPr>
        </p:nvSpPr>
        <p:spPr/>
        <p:txBody>
          <a:bodyPr/>
          <a:lstStyle/>
          <a:p>
            <a:r>
              <a:rPr lang="en-US" dirty="0"/>
              <a:t>Developing a Mobile Ready UI using CSS3</a:t>
            </a:r>
            <a:endParaRPr lang="en-GB" dirty="0"/>
          </a:p>
        </p:txBody>
      </p:sp>
    </p:spTree>
    <p:extLst>
      <p:ext uri="{BB962C8B-B14F-4D97-AF65-F5344CB8AC3E}">
        <p14:creationId xmlns:p14="http://schemas.microsoft.com/office/powerpoint/2010/main" val="3376334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Bootstrap plugin’s accept three call patterns</a:t>
            </a:r>
          </a:p>
          <a:p>
            <a:pPr lvl="1"/>
            <a:r>
              <a:rPr lang="en-GB" dirty="0"/>
              <a:t>Initialising the plugin with defaults</a:t>
            </a:r>
          </a:p>
          <a:p>
            <a:pPr lvl="1"/>
            <a:r>
              <a:rPr lang="en-GB" dirty="0"/>
              <a:t>Initialising with an options object</a:t>
            </a:r>
          </a:p>
          <a:p>
            <a:pPr lvl="1"/>
            <a:r>
              <a:rPr lang="en-GB" dirty="0"/>
              <a:t>Initialising with a string which immediately calls one of its methods.</a:t>
            </a:r>
          </a:p>
          <a:p>
            <a:pPr lvl="1"/>
            <a:endParaRPr lang="en-GB" dirty="0"/>
          </a:p>
          <a:p>
            <a:endParaRPr lang="en-GB" dirty="0"/>
          </a:p>
        </p:txBody>
      </p:sp>
      <p:sp>
        <p:nvSpPr>
          <p:cNvPr id="3" name="Title 2"/>
          <p:cNvSpPr>
            <a:spLocks noGrp="1"/>
          </p:cNvSpPr>
          <p:nvPr>
            <p:ph type="title"/>
          </p:nvPr>
        </p:nvSpPr>
        <p:spPr/>
        <p:txBody>
          <a:bodyPr/>
          <a:lstStyle/>
          <a:p>
            <a:r>
              <a:rPr lang="en-GB" dirty="0"/>
              <a:t>How Bootstrap Javascript Works</a:t>
            </a:r>
          </a:p>
        </p:txBody>
      </p:sp>
      <p:sp>
        <p:nvSpPr>
          <p:cNvPr id="4" name="TextBox 3"/>
          <p:cNvSpPr txBox="1"/>
          <p:nvPr/>
        </p:nvSpPr>
        <p:spPr>
          <a:xfrm>
            <a:off x="213157" y="2874437"/>
            <a:ext cx="8646223" cy="2554545"/>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myElement</a:t>
            </a:r>
            <a:r>
              <a:rPr lang="en-GB" sz="2000" dirty="0">
                <a:latin typeface="Courier New" pitchFamily="49" charset="0"/>
                <a:cs typeface="Courier New" pitchFamily="49" charset="0"/>
              </a:rPr>
              <a:t>’).tooltip() 		</a:t>
            </a:r>
            <a:r>
              <a:rPr lang="en-GB" sz="2000" dirty="0">
                <a:solidFill>
                  <a:schemeClr val="accent6">
                    <a:lumMod val="50000"/>
                  </a:schemeClr>
                </a:solidFill>
                <a:latin typeface="Courier New" pitchFamily="49" charset="0"/>
                <a:cs typeface="Courier New" pitchFamily="49" charset="0"/>
              </a:rPr>
              <a:t>//default options</a:t>
            </a:r>
          </a:p>
          <a:p>
            <a:pPr eaLnBrk="0" hangingPunct="0">
              <a:spcBef>
                <a:spcPts val="0"/>
              </a:spcBef>
              <a:defRPr/>
            </a:pPr>
            <a:endParaRPr lang="en-GB" sz="2000" dirty="0">
              <a:latin typeface="Courier New" pitchFamily="49" charset="0"/>
              <a:cs typeface="Courier New" pitchFamily="49" charset="0"/>
            </a:endParaRPr>
          </a:p>
          <a:p>
            <a:pPr eaLnBrk="0" hangingPunct="0">
              <a:spcBef>
                <a:spcPts val="0"/>
              </a:spcBef>
              <a:defRPr/>
            </a:pPr>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myElement</a:t>
            </a:r>
            <a:r>
              <a:rPr lang="en-GB" sz="2000" dirty="0">
                <a:latin typeface="Courier New" pitchFamily="49" charset="0"/>
                <a:cs typeface="Courier New" pitchFamily="49" charset="0"/>
              </a:rPr>
              <a:t>’).tooltip(‘show’)	</a:t>
            </a:r>
            <a:r>
              <a:rPr lang="en-GB" sz="2000" dirty="0">
                <a:solidFill>
                  <a:schemeClr val="accent6">
                    <a:lumMod val="50000"/>
                  </a:schemeClr>
                </a:solidFill>
                <a:latin typeface="Courier New" pitchFamily="49" charset="0"/>
                <a:cs typeface="Courier New" pitchFamily="49" charset="0"/>
              </a:rPr>
              <a:t>//method call</a:t>
            </a:r>
          </a:p>
          <a:p>
            <a:pPr eaLnBrk="0" hangingPunct="0">
              <a:spcBef>
                <a:spcPts val="0"/>
              </a:spcBef>
              <a:defRPr/>
            </a:pPr>
            <a:endParaRPr lang="en-GB" sz="2000" dirty="0">
              <a:latin typeface="Courier New" pitchFamily="49" charset="0"/>
              <a:cs typeface="Courier New" pitchFamily="49" charset="0"/>
            </a:endParaRPr>
          </a:p>
          <a:p>
            <a:pPr eaLnBrk="0" hangingPunct="0">
              <a:spcBef>
                <a:spcPts val="0"/>
              </a:spcBef>
              <a:defRPr/>
            </a:pPr>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myElement</a:t>
            </a:r>
            <a:r>
              <a:rPr lang="en-GB" sz="2000" dirty="0">
                <a:latin typeface="Courier New" pitchFamily="49" charset="0"/>
                <a:cs typeface="Courier New" pitchFamily="49" charset="0"/>
              </a:rPr>
              <a:t>’).tooltip({		</a:t>
            </a:r>
            <a:r>
              <a:rPr lang="en-GB" sz="2000" dirty="0">
                <a:solidFill>
                  <a:schemeClr val="accent6">
                    <a:lumMod val="50000"/>
                  </a:schemeClr>
                </a:solidFill>
                <a:latin typeface="Courier New" pitchFamily="49" charset="0"/>
                <a:cs typeface="Courier New" pitchFamily="49" charset="0"/>
              </a:rPr>
              <a:t>//override defaults</a:t>
            </a:r>
          </a:p>
          <a:p>
            <a:pPr eaLnBrk="0" hangingPunct="0">
              <a:spcBef>
                <a:spcPts val="0"/>
              </a:spcBef>
              <a:defRPr/>
            </a:pPr>
            <a:r>
              <a:rPr lang="en-GB" sz="2000" dirty="0">
                <a:latin typeface="Courier New" pitchFamily="49" charset="0"/>
                <a:cs typeface="Courier New" pitchFamily="49" charset="0"/>
              </a:rPr>
              <a:t>	trigger: ‘click’,</a:t>
            </a:r>
          </a:p>
          <a:p>
            <a:pPr eaLnBrk="0" hangingPunct="0">
              <a:spcBef>
                <a:spcPts val="0"/>
              </a:spcBef>
              <a:defRPr/>
            </a:pPr>
            <a:r>
              <a:rPr lang="en-GB" sz="2000" dirty="0">
                <a:latin typeface="Courier New" pitchFamily="49" charset="0"/>
                <a:cs typeface="Courier New" pitchFamily="49" charset="0"/>
              </a:rPr>
              <a:t>	animation: false</a:t>
            </a:r>
          </a:p>
          <a:p>
            <a:pPr eaLnBrk="0" hangingPunct="0">
              <a:spcBef>
                <a:spcPts val="0"/>
              </a:spcBef>
              <a:defRPr/>
            </a:pPr>
            <a:r>
              <a:rPr lang="en-GB" sz="2000" dirty="0">
                <a:latin typeface="Courier New" pitchFamily="49" charset="0"/>
                <a:cs typeface="Courier New" pitchFamily="49" charset="0"/>
              </a:rPr>
              <a:t>});</a:t>
            </a:r>
          </a:p>
        </p:txBody>
      </p:sp>
    </p:spTree>
    <p:extLst>
      <p:ext uri="{BB962C8B-B14F-4D97-AF65-F5344CB8AC3E}">
        <p14:creationId xmlns:p14="http://schemas.microsoft.com/office/powerpoint/2010/main" val="173113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Provide users with contextual help</a:t>
            </a:r>
          </a:p>
          <a:p>
            <a:r>
              <a:rPr lang="en-GB" dirty="0"/>
              <a:t>Add a data-toggle and a data-placement attribute and you’ve got a tooltip with CSS3 animations and not an image in sight!</a:t>
            </a:r>
          </a:p>
          <a:p>
            <a:endParaRPr lang="en-GB" dirty="0"/>
          </a:p>
          <a:p>
            <a:endParaRPr lang="en-GB" dirty="0"/>
          </a:p>
          <a:p>
            <a:endParaRPr lang="en-GB" dirty="0"/>
          </a:p>
          <a:p>
            <a:endParaRPr lang="en-GB" dirty="0"/>
          </a:p>
          <a:p>
            <a:endParaRPr lang="en-GB" dirty="0"/>
          </a:p>
          <a:p>
            <a:endParaRPr lang="en-GB" dirty="0"/>
          </a:p>
          <a:p>
            <a:endParaRPr lang="en-GB" dirty="0"/>
          </a:p>
          <a:p>
            <a:r>
              <a:rPr lang="en-GB" dirty="0"/>
              <a:t>For performance reasons tooltips break one of Bootstrap’s rules and need initialising in JavaScript:</a:t>
            </a:r>
          </a:p>
          <a:p>
            <a:endParaRPr lang="en-GB" dirty="0"/>
          </a:p>
          <a:p>
            <a:endParaRPr lang="en-GB" dirty="0"/>
          </a:p>
        </p:txBody>
      </p:sp>
      <p:sp>
        <p:nvSpPr>
          <p:cNvPr id="3" name="Title 2"/>
          <p:cNvSpPr>
            <a:spLocks noGrp="1"/>
          </p:cNvSpPr>
          <p:nvPr>
            <p:ph type="title"/>
          </p:nvPr>
        </p:nvSpPr>
        <p:spPr/>
        <p:txBody>
          <a:bodyPr/>
          <a:lstStyle/>
          <a:p>
            <a:r>
              <a:rPr lang="en-GB" dirty="0"/>
              <a:t>Tooltips</a:t>
            </a:r>
          </a:p>
        </p:txBody>
      </p:sp>
      <p:sp>
        <p:nvSpPr>
          <p:cNvPr id="4" name="TextBox 3"/>
          <p:cNvSpPr txBox="1"/>
          <p:nvPr/>
        </p:nvSpPr>
        <p:spPr>
          <a:xfrm>
            <a:off x="391291" y="2157748"/>
            <a:ext cx="8289956" cy="584775"/>
          </a:xfrm>
          <a:prstGeom prst="rect">
            <a:avLst/>
          </a:prstGeom>
          <a:solidFill>
            <a:schemeClr val="accent1">
              <a:lumMod val="60000"/>
              <a:lumOff val="40000"/>
            </a:schemeClr>
          </a:solidFill>
        </p:spPr>
        <p:txBody>
          <a:bodyPr wrap="square">
            <a:spAutoFit/>
          </a:bodyPr>
          <a:lstStyle/>
          <a:p>
            <a:pPr eaLnBrk="0" hangingPunct="0">
              <a:spcBef>
                <a:spcPts val="0"/>
              </a:spcBef>
              <a:defRPr/>
            </a:pPr>
            <a:r>
              <a:rPr lang="pl-PL" sz="1600" dirty="0">
                <a:latin typeface="Courier New" pitchFamily="49" charset="0"/>
                <a:cs typeface="Courier New" pitchFamily="49" charset="0"/>
              </a:rPr>
              <a:t>&lt;span data-toggle="tooltip" data-placement="bottom" title="PSEUDOPSEUDOHYPOPARATHYROIDISM"&gt;answer&lt;/span&gt;</a:t>
            </a:r>
            <a:endParaRPr lang="en-GB" sz="1600" dirty="0">
              <a:latin typeface="Courier New" pitchFamily="49" charset="0"/>
              <a:cs typeface="Courier New" pitchFamily="49" charset="0"/>
            </a:endParaRPr>
          </a:p>
        </p:txBody>
      </p:sp>
      <p:sp>
        <p:nvSpPr>
          <p:cNvPr id="6" name="TextBox 5"/>
          <p:cNvSpPr txBox="1"/>
          <p:nvPr/>
        </p:nvSpPr>
        <p:spPr>
          <a:xfrm>
            <a:off x="391291" y="5312647"/>
            <a:ext cx="8289956" cy="830997"/>
          </a:xfrm>
          <a:prstGeom prst="rect">
            <a:avLst/>
          </a:prstGeom>
          <a:solidFill>
            <a:schemeClr val="accent1">
              <a:lumMod val="60000"/>
              <a:lumOff val="40000"/>
            </a:schemeClr>
          </a:solidFill>
        </p:spPr>
        <p:txBody>
          <a:bodyPr wrap="square">
            <a:spAutoFit/>
          </a:bodyPr>
          <a:lstStyle/>
          <a:p>
            <a:pPr eaLnBrk="0" hangingPunct="0">
              <a:spcBef>
                <a:spcPts val="0"/>
              </a:spcBef>
              <a:defRPr/>
            </a:pPr>
            <a:r>
              <a:rPr lang="pl-PL" sz="1600" dirty="0">
                <a:latin typeface="Courier New" pitchFamily="49" charset="0"/>
                <a:cs typeface="Courier New" pitchFamily="49" charset="0"/>
              </a:rPr>
              <a:t>$(function () {</a:t>
            </a:r>
          </a:p>
          <a:p>
            <a:pPr eaLnBrk="0" hangingPunct="0">
              <a:spcBef>
                <a:spcPts val="0"/>
              </a:spcBef>
              <a:defRPr/>
            </a:pPr>
            <a:r>
              <a:rPr lang="pl-PL" sz="1600" dirty="0">
                <a:latin typeface="Courier New" pitchFamily="49" charset="0"/>
                <a:cs typeface="Courier New" pitchFamily="49" charset="0"/>
              </a:rPr>
              <a:t>  $('[data-toggle="tooltip"]').tooltip()</a:t>
            </a:r>
            <a:r>
              <a:rPr lang="en-GB" sz="1600" dirty="0">
                <a:latin typeface="Courier New" pitchFamily="49" charset="0"/>
                <a:cs typeface="Courier New" pitchFamily="49" charset="0"/>
              </a:rPr>
              <a:t>;</a:t>
            </a:r>
            <a:endParaRPr lang="pl-PL" sz="1600" dirty="0">
              <a:latin typeface="Courier New" pitchFamily="49" charset="0"/>
              <a:cs typeface="Courier New" pitchFamily="49" charset="0"/>
            </a:endParaRPr>
          </a:p>
          <a:p>
            <a:pPr eaLnBrk="0" hangingPunct="0">
              <a:spcBef>
                <a:spcPts val="0"/>
              </a:spcBef>
              <a:defRPr/>
            </a:pPr>
            <a:r>
              <a:rPr lang="pl-PL" sz="1600" dirty="0">
                <a:latin typeface="Courier New" pitchFamily="49" charset="0"/>
                <a:cs typeface="Courier New" pitchFamily="49" charset="0"/>
              </a:rPr>
              <a:t>})</a:t>
            </a:r>
            <a:r>
              <a:rPr lang="en-GB" sz="1600" dirty="0">
                <a:latin typeface="Courier New" pitchFamily="49" charset="0"/>
                <a:cs typeface="Courier New" pitchFamily="49" charset="0"/>
              </a:rPr>
              <a:t>;</a:t>
            </a:r>
            <a:endParaRPr lang="pl-PL" sz="1600" dirty="0">
              <a:latin typeface="Courier New" pitchFamily="49" charset="0"/>
              <a:cs typeface="Courier New" pitchFamily="49" charset="0"/>
            </a:endParaRPr>
          </a:p>
        </p:txBody>
      </p:sp>
      <p:pic>
        <p:nvPicPr>
          <p:cNvPr id="7" name="Picture 6"/>
          <p:cNvPicPr>
            <a:picLocks noChangeAspect="1"/>
          </p:cNvPicPr>
          <p:nvPr/>
        </p:nvPicPr>
        <p:blipFill>
          <a:blip r:embed="rId3"/>
          <a:stretch>
            <a:fillRect/>
          </a:stretch>
        </p:blipFill>
        <p:spPr>
          <a:xfrm>
            <a:off x="1816881" y="3259932"/>
            <a:ext cx="5438775" cy="552450"/>
          </a:xfrm>
          <a:prstGeom prst="rect">
            <a:avLst/>
          </a:prstGeom>
        </p:spPr>
      </p:pic>
    </p:spTree>
    <p:extLst>
      <p:ext uri="{BB962C8B-B14F-4D97-AF65-F5344CB8AC3E}">
        <p14:creationId xmlns:p14="http://schemas.microsoft.com/office/powerpoint/2010/main" val="227061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0" dirty="0"/>
              <a:t>A flexible plugin to easily create collapsible areas</a:t>
            </a:r>
          </a:p>
        </p:txBody>
      </p:sp>
      <p:sp>
        <p:nvSpPr>
          <p:cNvPr id="3" name="Title 2"/>
          <p:cNvSpPr>
            <a:spLocks noGrp="1"/>
          </p:cNvSpPr>
          <p:nvPr>
            <p:ph type="title"/>
          </p:nvPr>
        </p:nvSpPr>
        <p:spPr/>
        <p:txBody>
          <a:bodyPr>
            <a:normAutofit/>
          </a:bodyPr>
          <a:lstStyle/>
          <a:p>
            <a:r>
              <a:rPr lang="en-GB" dirty="0"/>
              <a:t>Collapse</a:t>
            </a:r>
          </a:p>
        </p:txBody>
      </p:sp>
      <p:sp>
        <p:nvSpPr>
          <p:cNvPr id="6" name="TextBox 5"/>
          <p:cNvSpPr txBox="1"/>
          <p:nvPr/>
        </p:nvSpPr>
        <p:spPr>
          <a:xfrm>
            <a:off x="142843" y="1468323"/>
            <a:ext cx="8786847" cy="2800767"/>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1600" dirty="0">
                <a:latin typeface="Courier New" pitchFamily="49" charset="0"/>
                <a:cs typeface="Courier New" pitchFamily="49" charset="0"/>
              </a:rPr>
              <a:t>&lt;p&gt;What's the longest non-coined word to appear in a major dictionary?&lt;/p&gt;</a:t>
            </a:r>
          </a:p>
          <a:p>
            <a:pPr eaLnBrk="0" hangingPunct="0">
              <a:spcBef>
                <a:spcPts val="0"/>
              </a:spcBef>
              <a:defRPr/>
            </a:pPr>
            <a:endParaRPr lang="en-GB" sz="1600" dirty="0">
              <a:latin typeface="Courier New" pitchFamily="49" charset="0"/>
              <a:cs typeface="Courier New" pitchFamily="49" charset="0"/>
            </a:endParaRPr>
          </a:p>
          <a:p>
            <a:pPr eaLnBrk="0" hangingPunct="0">
              <a:spcBef>
                <a:spcPts val="0"/>
              </a:spcBef>
              <a:defRPr/>
            </a:pPr>
            <a:r>
              <a:rPr lang="en-GB" sz="1600" dirty="0">
                <a:latin typeface="Courier New" pitchFamily="49" charset="0"/>
                <a:cs typeface="Courier New" pitchFamily="49" charset="0"/>
              </a:rPr>
              <a:t>&lt;button class="</a:t>
            </a:r>
            <a:r>
              <a:rPr lang="en-GB" sz="1600" dirty="0" err="1">
                <a:latin typeface="Courier New" pitchFamily="49" charset="0"/>
                <a:cs typeface="Courier New" pitchFamily="49" charset="0"/>
              </a:rPr>
              <a:t>btn</a:t>
            </a:r>
            <a:r>
              <a:rPr lang="en-GB" sz="1600" dirty="0">
                <a:latin typeface="Courier New" pitchFamily="49" charset="0"/>
                <a:cs typeface="Courier New" pitchFamily="49" charset="0"/>
              </a:rPr>
              <a:t> </a:t>
            </a:r>
            <a:r>
              <a:rPr lang="en-GB" sz="1600" dirty="0" err="1">
                <a:latin typeface="Courier New" pitchFamily="49" charset="0"/>
                <a:cs typeface="Courier New" pitchFamily="49" charset="0"/>
              </a:rPr>
              <a:t>btn</a:t>
            </a:r>
            <a:r>
              <a:rPr lang="en-GB" sz="1600" dirty="0">
                <a:latin typeface="Courier New" pitchFamily="49" charset="0"/>
                <a:cs typeface="Courier New" pitchFamily="49" charset="0"/>
              </a:rPr>
              <a:t>-default" type="button" data-toggle="collapse" data-target="#answer"&gt;Answer&lt;/button&gt;</a:t>
            </a:r>
          </a:p>
          <a:p>
            <a:pPr eaLnBrk="0" hangingPunct="0">
              <a:spcBef>
                <a:spcPts val="0"/>
              </a:spcBef>
              <a:defRPr/>
            </a:pPr>
            <a:endParaRPr lang="en-GB" sz="1600" dirty="0">
              <a:latin typeface="Courier New" pitchFamily="49" charset="0"/>
              <a:cs typeface="Courier New" pitchFamily="49" charset="0"/>
            </a:endParaRPr>
          </a:p>
          <a:p>
            <a:pPr eaLnBrk="0" hangingPunct="0">
              <a:spcBef>
                <a:spcPts val="0"/>
              </a:spcBef>
              <a:defRPr/>
            </a:pPr>
            <a:r>
              <a:rPr lang="en-GB" sz="1600" dirty="0">
                <a:latin typeface="Courier New" pitchFamily="49" charset="0"/>
                <a:cs typeface="Courier New" pitchFamily="49" charset="0"/>
              </a:rPr>
              <a:t>&lt;div class="collapse" id="answer"&gt;</a:t>
            </a:r>
          </a:p>
          <a:p>
            <a:pPr eaLnBrk="0" hangingPunct="0">
              <a:spcBef>
                <a:spcPts val="0"/>
              </a:spcBef>
              <a:defRPr/>
            </a:pPr>
            <a:r>
              <a:rPr lang="en-GB" sz="1600" dirty="0">
                <a:latin typeface="Courier New" pitchFamily="49" charset="0"/>
                <a:cs typeface="Courier New" pitchFamily="49" charset="0"/>
              </a:rPr>
              <a:t>    &lt;div class="well" id="answer"&gt;</a:t>
            </a:r>
          </a:p>
          <a:p>
            <a:pPr eaLnBrk="0" hangingPunct="0">
              <a:spcBef>
                <a:spcPts val="0"/>
              </a:spcBef>
              <a:defRPr/>
            </a:pPr>
            <a:r>
              <a:rPr lang="en-GB" sz="1600" dirty="0">
                <a:latin typeface="Courier New" pitchFamily="49" charset="0"/>
                <a:cs typeface="Courier New" pitchFamily="49" charset="0"/>
              </a:rPr>
              <a:t>        PSEUDOPSEUDOHYPOPARATHYROIDISM</a:t>
            </a:r>
          </a:p>
          <a:p>
            <a:pPr eaLnBrk="0" hangingPunct="0">
              <a:spcBef>
                <a:spcPts val="0"/>
              </a:spcBef>
              <a:defRPr/>
            </a:pPr>
            <a:r>
              <a:rPr lang="en-GB" sz="1600" dirty="0">
                <a:latin typeface="Courier New" pitchFamily="49" charset="0"/>
                <a:cs typeface="Courier New" pitchFamily="49" charset="0"/>
              </a:rPr>
              <a:t>    &lt;/div&gt;</a:t>
            </a:r>
          </a:p>
          <a:p>
            <a:pPr eaLnBrk="0" hangingPunct="0">
              <a:spcBef>
                <a:spcPts val="0"/>
              </a:spcBef>
              <a:defRPr/>
            </a:pPr>
            <a:r>
              <a:rPr lang="en-GB" sz="1600" dirty="0">
                <a:latin typeface="Courier New" pitchFamily="49" charset="0"/>
                <a:cs typeface="Courier New" pitchFamily="49" charset="0"/>
              </a:rPr>
              <a:t>&lt;/div&gt;</a:t>
            </a:r>
          </a:p>
        </p:txBody>
      </p:sp>
      <p:pic>
        <p:nvPicPr>
          <p:cNvPr id="4" name="Picture 3"/>
          <p:cNvPicPr>
            <a:picLocks noChangeAspect="1"/>
          </p:cNvPicPr>
          <p:nvPr/>
        </p:nvPicPr>
        <p:blipFill>
          <a:blip r:embed="rId3"/>
          <a:stretch>
            <a:fillRect/>
          </a:stretch>
        </p:blipFill>
        <p:spPr>
          <a:xfrm>
            <a:off x="2412191" y="4996904"/>
            <a:ext cx="4248150" cy="752475"/>
          </a:xfrm>
          <a:prstGeom prst="rect">
            <a:avLst/>
          </a:prstGeom>
        </p:spPr>
      </p:pic>
      <p:pic>
        <p:nvPicPr>
          <p:cNvPr id="8" name="Picture 7"/>
          <p:cNvPicPr>
            <a:picLocks noChangeAspect="1"/>
          </p:cNvPicPr>
          <p:nvPr/>
        </p:nvPicPr>
        <p:blipFill>
          <a:blip r:embed="rId4"/>
          <a:stretch>
            <a:fillRect/>
          </a:stretch>
        </p:blipFill>
        <p:spPr>
          <a:xfrm>
            <a:off x="1778778" y="4673053"/>
            <a:ext cx="5514975" cy="1400175"/>
          </a:xfrm>
          <a:prstGeom prst="rect">
            <a:avLst/>
          </a:prstGeom>
        </p:spPr>
      </p:pic>
    </p:spTree>
    <p:extLst>
      <p:ext uri="{BB962C8B-B14F-4D97-AF65-F5344CB8AC3E}">
        <p14:creationId xmlns:p14="http://schemas.microsoft.com/office/powerpoint/2010/main" val="364604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0" dirty="0"/>
              <a:t>Carousel is a plugin that cycles through elements</a:t>
            </a:r>
          </a:p>
          <a:p>
            <a:pPr lvl="1"/>
            <a:r>
              <a:rPr lang="en-GB" dirty="0"/>
              <a:t>Uses inbuilt HTML classes and structure </a:t>
            </a:r>
          </a:p>
          <a:p>
            <a:pPr lvl="1"/>
            <a:r>
              <a:rPr lang="en-GB" dirty="0"/>
              <a:t>You only need to add the </a:t>
            </a:r>
            <a:r>
              <a:rPr lang="en-GB" dirty="0" err="1"/>
              <a:t>markup</a:t>
            </a:r>
            <a:r>
              <a:rPr lang="en-GB" dirty="0"/>
              <a:t> </a:t>
            </a:r>
          </a:p>
          <a:p>
            <a:endParaRPr lang="en-GB" dirty="0"/>
          </a:p>
          <a:p>
            <a:endParaRPr lang="en-GB" dirty="0"/>
          </a:p>
          <a:p>
            <a:endParaRPr lang="en-GB" dirty="0"/>
          </a:p>
          <a:p>
            <a:endParaRPr lang="en-GB" sz="1400" dirty="0"/>
          </a:p>
          <a:p>
            <a:pPr marL="0" indent="0">
              <a:buNone/>
            </a:pPr>
            <a:endParaRPr lang="en-GB" sz="1100" dirty="0"/>
          </a:p>
        </p:txBody>
      </p:sp>
      <p:sp>
        <p:nvSpPr>
          <p:cNvPr id="3" name="Title 2"/>
          <p:cNvSpPr>
            <a:spLocks noGrp="1"/>
          </p:cNvSpPr>
          <p:nvPr>
            <p:ph type="title"/>
          </p:nvPr>
        </p:nvSpPr>
        <p:spPr/>
        <p:txBody>
          <a:bodyPr/>
          <a:lstStyle/>
          <a:p>
            <a:r>
              <a:rPr lang="en-GB" dirty="0"/>
              <a:t>Carousel</a:t>
            </a:r>
          </a:p>
        </p:txBody>
      </p:sp>
      <p:sp>
        <p:nvSpPr>
          <p:cNvPr id="4" name="TextBox 3"/>
          <p:cNvSpPr txBox="1"/>
          <p:nvPr/>
        </p:nvSpPr>
        <p:spPr>
          <a:xfrm>
            <a:off x="142844" y="2110976"/>
            <a:ext cx="8880840" cy="2800767"/>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latin typeface="Courier New" pitchFamily="49" charset="0"/>
                <a:cs typeface="Courier New" pitchFamily="49" charset="0"/>
              </a:defRPr>
            </a:lvl1pPr>
          </a:lstStyle>
          <a:p>
            <a:r>
              <a:rPr lang="en-GB" dirty="0"/>
              <a:t>&lt;div id="</a:t>
            </a:r>
            <a:r>
              <a:rPr lang="en-GB" dirty="0" err="1"/>
              <a:t>qaCarousel</a:t>
            </a:r>
            <a:r>
              <a:rPr lang="en-GB" dirty="0"/>
              <a:t>" class="carousel slide" data-ride="carousel"&gt;</a:t>
            </a:r>
          </a:p>
          <a:p>
            <a:r>
              <a:rPr lang="en-GB" dirty="0"/>
              <a:t>  &lt;div class="carousel-inner" role="</a:t>
            </a:r>
            <a:r>
              <a:rPr lang="en-GB" dirty="0" err="1"/>
              <a:t>listbox</a:t>
            </a:r>
            <a:r>
              <a:rPr lang="en-GB" dirty="0"/>
              <a:t>"&gt;</a:t>
            </a:r>
          </a:p>
          <a:p>
            <a:endParaRPr lang="en-GB" dirty="0"/>
          </a:p>
          <a:p>
            <a:r>
              <a:rPr lang="en-GB" dirty="0"/>
              <a:t>    &lt;div class="item active"&gt;</a:t>
            </a:r>
          </a:p>
          <a:p>
            <a:r>
              <a:rPr lang="da-DK" dirty="0"/>
              <a:t>       &lt;img src="http://placehold.it/1280x350" alt="Placeholder image"&gt;</a:t>
            </a:r>
          </a:p>
          <a:p>
            <a:r>
              <a:rPr lang="da-DK" dirty="0"/>
              <a:t>    </a:t>
            </a:r>
            <a:r>
              <a:rPr lang="en-GB" dirty="0"/>
              <a:t>&lt;/div&gt;  </a:t>
            </a:r>
          </a:p>
          <a:p>
            <a:endParaRPr lang="en-GB" dirty="0"/>
          </a:p>
          <a:p>
            <a:r>
              <a:rPr lang="en-GB" dirty="0"/>
              <a:t>    &lt;div class="item"&gt;</a:t>
            </a:r>
          </a:p>
          <a:p>
            <a:r>
              <a:rPr lang="en-GB" dirty="0"/>
              <a:t>       ...</a:t>
            </a:r>
          </a:p>
          <a:p>
            <a:r>
              <a:rPr lang="en-GB" dirty="0"/>
              <a:t>    &lt;/div&gt;</a:t>
            </a:r>
          </a:p>
          <a:p>
            <a:r>
              <a:rPr lang="en-GB" dirty="0"/>
              <a:t>&lt;/div&gt;</a:t>
            </a:r>
          </a:p>
        </p:txBody>
      </p:sp>
      <p:pic>
        <p:nvPicPr>
          <p:cNvPr id="6" name="Picture 5"/>
          <p:cNvPicPr>
            <a:picLocks noChangeAspect="1"/>
          </p:cNvPicPr>
          <p:nvPr/>
        </p:nvPicPr>
        <p:blipFill>
          <a:blip r:embed="rId3"/>
          <a:stretch>
            <a:fillRect/>
          </a:stretch>
        </p:blipFill>
        <p:spPr>
          <a:xfrm>
            <a:off x="1225830" y="4992641"/>
            <a:ext cx="6620878" cy="1766953"/>
          </a:xfrm>
          <a:prstGeom prst="rect">
            <a:avLst/>
          </a:prstGeom>
        </p:spPr>
      </p:pic>
    </p:spTree>
    <p:extLst>
      <p:ext uri="{BB962C8B-B14F-4D97-AF65-F5344CB8AC3E}">
        <p14:creationId xmlns:p14="http://schemas.microsoft.com/office/powerpoint/2010/main" val="277718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dropdown pattern can be added to almost anything, just follow the </a:t>
            </a:r>
            <a:r>
              <a:rPr lang="en-GB" dirty="0" err="1"/>
              <a:t>markup</a:t>
            </a:r>
            <a:r>
              <a:rPr lang="en-GB" dirty="0"/>
              <a:t>:</a:t>
            </a:r>
          </a:p>
          <a:p>
            <a:endParaRPr lang="en-GB" dirty="0"/>
          </a:p>
          <a:p>
            <a:endParaRPr lang="en-GB" dirty="0"/>
          </a:p>
          <a:p>
            <a:endParaRPr lang="en-GB" dirty="0"/>
          </a:p>
          <a:p>
            <a:endParaRPr lang="en-GB" dirty="0"/>
          </a:p>
          <a:p>
            <a:endParaRPr lang="en-GB" dirty="0"/>
          </a:p>
          <a:p>
            <a:r>
              <a:rPr lang="en-GB" dirty="0"/>
              <a:t>And they’re just super for use with navigation</a:t>
            </a:r>
          </a:p>
        </p:txBody>
      </p:sp>
      <p:sp>
        <p:nvSpPr>
          <p:cNvPr id="3" name="Title 2"/>
          <p:cNvSpPr>
            <a:spLocks noGrp="1"/>
          </p:cNvSpPr>
          <p:nvPr>
            <p:ph type="title"/>
          </p:nvPr>
        </p:nvSpPr>
        <p:spPr/>
        <p:txBody>
          <a:bodyPr/>
          <a:lstStyle/>
          <a:p>
            <a:r>
              <a:rPr lang="en-GB" dirty="0"/>
              <a:t>Dropdowns</a:t>
            </a:r>
          </a:p>
        </p:txBody>
      </p:sp>
      <p:sp>
        <p:nvSpPr>
          <p:cNvPr id="6" name="TextBox 5"/>
          <p:cNvSpPr txBox="1"/>
          <p:nvPr/>
        </p:nvSpPr>
        <p:spPr>
          <a:xfrm>
            <a:off x="142844" y="3205850"/>
            <a:ext cx="8786847" cy="3293209"/>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latin typeface="Courier New" pitchFamily="49" charset="0"/>
                <a:cs typeface="Courier New" pitchFamily="49" charset="0"/>
              </a:defRPr>
            </a:lvl1pPr>
          </a:lstStyle>
          <a:p>
            <a:r>
              <a:rPr lang="en-GB" dirty="0"/>
              <a:t>&lt;div class="dropdown" style="margin: 30px"&gt;</a:t>
            </a:r>
          </a:p>
          <a:p>
            <a:r>
              <a:rPr lang="en-GB" dirty="0"/>
              <a:t>    &lt;button data-toggle="dropdown"&gt;</a:t>
            </a:r>
          </a:p>
          <a:p>
            <a:r>
              <a:rPr lang="en-GB" dirty="0"/>
              <a:t>        DROP!</a:t>
            </a:r>
          </a:p>
          <a:p>
            <a:r>
              <a:rPr lang="en-GB" dirty="0"/>
              <a:t>        &lt;span class="carat"&gt;&lt;/span&gt;</a:t>
            </a:r>
          </a:p>
          <a:p>
            <a:r>
              <a:rPr lang="en-GB" dirty="0"/>
              <a:t>    &lt;/button&gt;</a:t>
            </a:r>
          </a:p>
          <a:p>
            <a:r>
              <a:rPr lang="en-GB" dirty="0"/>
              <a:t>    &lt;</a:t>
            </a:r>
            <a:r>
              <a:rPr lang="en-GB" dirty="0" err="1"/>
              <a:t>ul</a:t>
            </a:r>
            <a:r>
              <a:rPr lang="en-GB" dirty="0"/>
              <a:t> class="dropdown-menu"&gt;</a:t>
            </a:r>
          </a:p>
          <a:p>
            <a:r>
              <a:rPr lang="it-IT" dirty="0"/>
              <a:t>        &lt;li&gt;&lt;a href="#"&gt;Link 1&lt;/a&gt;&lt;/li&gt;</a:t>
            </a:r>
          </a:p>
          <a:p>
            <a:r>
              <a:rPr lang="it-IT" dirty="0"/>
              <a:t>        &lt;li&gt;&lt;a href="#"&gt;Link 2&lt;/a&gt;&lt;/li&gt;</a:t>
            </a:r>
          </a:p>
          <a:p>
            <a:r>
              <a:rPr lang="it-IT" dirty="0"/>
              <a:t>        &lt;li class="divider" role="seperator"&gt;&lt;/li&gt;</a:t>
            </a:r>
          </a:p>
          <a:p>
            <a:r>
              <a:rPr lang="it-IT" dirty="0"/>
              <a:t>        &lt;li&gt;&lt;a href="#"&gt;Link 3&lt;/a&gt;&lt;/li&gt;</a:t>
            </a:r>
          </a:p>
          <a:p>
            <a:r>
              <a:rPr lang="it-IT" dirty="0"/>
              <a:t>        &lt;li&gt;&lt;a href="#"&gt;Link 4&lt;/a&gt;&lt;/li&gt;</a:t>
            </a:r>
          </a:p>
          <a:p>
            <a:r>
              <a:rPr lang="en-GB" dirty="0"/>
              <a:t>    &lt;/</a:t>
            </a:r>
            <a:r>
              <a:rPr lang="en-GB" dirty="0" err="1"/>
              <a:t>ul</a:t>
            </a:r>
            <a:r>
              <a:rPr lang="en-GB" dirty="0"/>
              <a:t>&gt;</a:t>
            </a:r>
          </a:p>
          <a:p>
            <a:r>
              <a:rPr lang="en-GB" dirty="0"/>
              <a:t>&lt;/div&gt;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3705"/>
          <a:stretch/>
        </p:blipFill>
        <p:spPr>
          <a:xfrm>
            <a:off x="6217318" y="1368908"/>
            <a:ext cx="2438400" cy="2396976"/>
          </a:xfrm>
          <a:prstGeom prst="rect">
            <a:avLst/>
          </a:prstGeom>
        </p:spPr>
      </p:pic>
    </p:spTree>
    <p:extLst>
      <p:ext uri="{BB962C8B-B14F-4D97-AF65-F5344CB8AC3E}">
        <p14:creationId xmlns:p14="http://schemas.microsoft.com/office/powerpoint/2010/main" val="246686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And they’re just super for use with navigation</a:t>
            </a:r>
          </a:p>
        </p:txBody>
      </p:sp>
      <p:sp>
        <p:nvSpPr>
          <p:cNvPr id="3" name="Title 2"/>
          <p:cNvSpPr>
            <a:spLocks noGrp="1"/>
          </p:cNvSpPr>
          <p:nvPr>
            <p:ph type="title"/>
          </p:nvPr>
        </p:nvSpPr>
        <p:spPr/>
        <p:txBody>
          <a:bodyPr/>
          <a:lstStyle/>
          <a:p>
            <a:r>
              <a:rPr lang="en-GB" dirty="0"/>
              <a:t>Dropdowns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319" y="2158207"/>
            <a:ext cx="7327900" cy="2755900"/>
          </a:xfrm>
          <a:prstGeom prst="rect">
            <a:avLst/>
          </a:prstGeom>
        </p:spPr>
      </p:pic>
    </p:spTree>
    <p:extLst>
      <p:ext uri="{BB962C8B-B14F-4D97-AF65-F5344CB8AC3E}">
        <p14:creationId xmlns:p14="http://schemas.microsoft.com/office/powerpoint/2010/main" val="2692756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lstStyle/>
          <a:p>
            <a:r>
              <a:rPr lang="en-GB" dirty="0"/>
              <a:t>Exercise</a:t>
            </a:r>
          </a:p>
        </p:txBody>
      </p:sp>
    </p:spTree>
    <p:extLst>
      <p:ext uri="{BB962C8B-B14F-4D97-AF65-F5344CB8AC3E}">
        <p14:creationId xmlns:p14="http://schemas.microsoft.com/office/powerpoint/2010/main" val="397587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928688"/>
            <a:ext cx="8786813" cy="5214937"/>
          </a:xfrm>
        </p:spPr>
        <p:txBody>
          <a:bodyPr/>
          <a:lstStyle/>
          <a:p>
            <a:r>
              <a:rPr lang="en-GB" dirty="0"/>
              <a:t>A freely available javascript library</a:t>
            </a:r>
          </a:p>
          <a:p>
            <a:pPr lvl="1"/>
            <a:r>
              <a:rPr lang="en-GB" dirty="0"/>
              <a:t>http://www.jquery.com</a:t>
            </a:r>
          </a:p>
          <a:p>
            <a:pPr lvl="1"/>
            <a:r>
              <a:rPr lang="en-GB" dirty="0"/>
              <a:t>Developer and release formats</a:t>
            </a:r>
          </a:p>
          <a:p>
            <a:r>
              <a:rPr lang="en-GB" dirty="0"/>
              <a:t>Cross-browser compatibility functionality</a:t>
            </a:r>
          </a:p>
          <a:p>
            <a:pPr lvl="1"/>
            <a:r>
              <a:rPr lang="en-GB" dirty="0"/>
              <a:t>Works almost everywhere (providing javascript is enabled)</a:t>
            </a:r>
          </a:p>
          <a:p>
            <a:r>
              <a:rPr lang="en-GB" dirty="0"/>
              <a:t>Key features include</a:t>
            </a:r>
          </a:p>
          <a:p>
            <a:pPr lvl="1"/>
            <a:r>
              <a:rPr lang="en-GB" dirty="0"/>
              <a:t>CSS3 selector patterns</a:t>
            </a:r>
          </a:p>
          <a:p>
            <a:pPr lvl="1"/>
            <a:r>
              <a:rPr lang="en-GB" dirty="0"/>
              <a:t>Compatibility checking functions</a:t>
            </a:r>
          </a:p>
          <a:p>
            <a:pPr lvl="1"/>
            <a:r>
              <a:rPr lang="en-GB" dirty="0"/>
              <a:t>jQuery UI</a:t>
            </a:r>
          </a:p>
          <a:p>
            <a:pPr lvl="1"/>
            <a:r>
              <a:rPr lang="en-GB" dirty="0"/>
              <a:t>A plethora of plugins!</a:t>
            </a:r>
          </a:p>
          <a:p>
            <a:endParaRPr lang="en-GB" dirty="0"/>
          </a:p>
        </p:txBody>
      </p:sp>
      <p:sp>
        <p:nvSpPr>
          <p:cNvPr id="4" name="Title 3"/>
          <p:cNvSpPr>
            <a:spLocks noGrp="1"/>
          </p:cNvSpPr>
          <p:nvPr>
            <p:ph type="title"/>
          </p:nvPr>
        </p:nvSpPr>
        <p:spPr/>
        <p:txBody>
          <a:bodyPr>
            <a:normAutofit/>
          </a:bodyPr>
          <a:lstStyle/>
          <a:p>
            <a:r>
              <a:rPr lang="en-GB" dirty="0"/>
              <a:t>What is jQuery</a:t>
            </a:r>
          </a:p>
        </p:txBody>
      </p:sp>
    </p:spTree>
    <p:extLst>
      <p:ext uri="{BB962C8B-B14F-4D97-AF65-F5344CB8AC3E}">
        <p14:creationId xmlns:p14="http://schemas.microsoft.com/office/powerpoint/2010/main" val="404171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928688"/>
            <a:ext cx="8786813" cy="5214937"/>
          </a:xfrm>
          <a:effectLst/>
        </p:spPr>
        <p:txBody>
          <a:bodyPr/>
          <a:lstStyle/>
          <a:p>
            <a:r>
              <a:rPr lang="en-GB" dirty="0"/>
              <a:t>jQuery is simply a javascript file</a:t>
            </a:r>
          </a:p>
          <a:p>
            <a:pPr lvl="1"/>
            <a:r>
              <a:rPr lang="en-GB" dirty="0"/>
              <a:t>Add it to the HTML &lt;head&gt; element</a:t>
            </a:r>
          </a:p>
          <a:p>
            <a:pPr marL="457200" lvl="1" indent="0">
              <a:buNone/>
            </a:pPr>
            <a:r>
              <a:rPr lang="en-GB" dirty="0"/>
              <a:t/>
            </a:r>
            <a:br>
              <a:rPr lang="en-GB" dirty="0"/>
            </a:br>
            <a:r>
              <a:rPr lang="en-GB" dirty="0"/>
              <a:t/>
            </a:r>
            <a:br>
              <a:rPr lang="en-GB" dirty="0"/>
            </a:br>
            <a:endParaRPr lang="en-GB" dirty="0"/>
          </a:p>
          <a:p>
            <a:r>
              <a:rPr lang="en-GB" dirty="0"/>
              <a:t>There will be at least two versions of the file</a:t>
            </a:r>
          </a:p>
          <a:p>
            <a:pPr lvl="1"/>
            <a:r>
              <a:rPr lang="en-GB" dirty="0">
                <a:latin typeface="Lucida Console" pitchFamily="49" charset="0"/>
              </a:rPr>
              <a:t>jquery-2.</a:t>
            </a:r>
            <a:r>
              <a:rPr lang="en-GB" i="1" dirty="0">
                <a:latin typeface="Lucida Console" pitchFamily="49" charset="0"/>
              </a:rPr>
              <a:t>x.x</a:t>
            </a:r>
            <a:r>
              <a:rPr lang="en-GB" dirty="0">
                <a:latin typeface="Lucida Console" pitchFamily="49" charset="0"/>
              </a:rPr>
              <a:t>.js</a:t>
            </a:r>
            <a:r>
              <a:rPr lang="en-GB" dirty="0"/>
              <a:t>  -  The development version</a:t>
            </a:r>
          </a:p>
          <a:p>
            <a:pPr lvl="1"/>
            <a:r>
              <a:rPr lang="en-GB" dirty="0">
                <a:latin typeface="Lucida Console" pitchFamily="49" charset="0"/>
              </a:rPr>
              <a:t>jquery-2.</a:t>
            </a:r>
            <a:r>
              <a:rPr lang="en-GB" i="1" dirty="0">
                <a:latin typeface="Lucida Console" pitchFamily="49" charset="0"/>
              </a:rPr>
              <a:t>x.x.</a:t>
            </a:r>
            <a:r>
              <a:rPr lang="en-GB" dirty="0">
                <a:latin typeface="Lucida Console" pitchFamily="49" charset="0"/>
              </a:rPr>
              <a:t>min.js </a:t>
            </a:r>
            <a:r>
              <a:rPr lang="en-GB" dirty="0"/>
              <a:t>-  The release version</a:t>
            </a:r>
          </a:p>
          <a:p>
            <a:r>
              <a:rPr lang="en-GB" dirty="0"/>
              <a:t>The development file is uncompressed and commented</a:t>
            </a:r>
          </a:p>
          <a:p>
            <a:pPr lvl="1"/>
            <a:r>
              <a:rPr lang="en-GB" dirty="0"/>
              <a:t>Easier for development</a:t>
            </a:r>
          </a:p>
          <a:p>
            <a:r>
              <a:rPr lang="en-GB" dirty="0"/>
              <a:t>The release version is compressed </a:t>
            </a:r>
          </a:p>
          <a:p>
            <a:pPr lvl="1"/>
            <a:r>
              <a:rPr lang="en-GB" dirty="0"/>
              <a:t>All whitespace removed</a:t>
            </a:r>
          </a:p>
          <a:p>
            <a:pPr lvl="1"/>
            <a:r>
              <a:rPr lang="en-GB" dirty="0"/>
              <a:t>Much smaller for delivery</a:t>
            </a:r>
          </a:p>
          <a:p>
            <a:endParaRPr lang="en-GB" dirty="0"/>
          </a:p>
        </p:txBody>
      </p:sp>
      <p:sp>
        <p:nvSpPr>
          <p:cNvPr id="5" name="Title 4"/>
          <p:cNvSpPr>
            <a:spLocks noGrp="1"/>
          </p:cNvSpPr>
          <p:nvPr>
            <p:ph type="title"/>
          </p:nvPr>
        </p:nvSpPr>
        <p:spPr/>
        <p:txBody>
          <a:bodyPr>
            <a:normAutofit/>
          </a:bodyPr>
          <a:lstStyle/>
          <a:p>
            <a:r>
              <a:rPr lang="en-GB" dirty="0"/>
              <a:t>Adding jQuery to a web page</a:t>
            </a:r>
          </a:p>
        </p:txBody>
      </p:sp>
      <p:sp>
        <p:nvSpPr>
          <p:cNvPr id="4" name="TextBox 3"/>
          <p:cNvSpPr txBox="1"/>
          <p:nvPr/>
        </p:nvSpPr>
        <p:spPr>
          <a:xfrm>
            <a:off x="142844" y="1818525"/>
            <a:ext cx="8786873" cy="338554"/>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solidFill>
                  <a:schemeClr val="tx1"/>
                </a:solidFill>
                <a:latin typeface="Courier New" pitchFamily="49" charset="0"/>
                <a:cs typeface="Courier New" pitchFamily="49"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r>
              <a:rPr lang="en-GB" dirty="0"/>
              <a:t>&lt;script type="text/javascript" </a:t>
            </a:r>
            <a:r>
              <a:rPr lang="en-GB" dirty="0" err="1"/>
              <a:t>src</a:t>
            </a:r>
            <a:r>
              <a:rPr lang="en-GB" dirty="0"/>
              <a:t>="jquery-1.x.x.min.js"&gt;&lt;/script&gt;</a:t>
            </a:r>
          </a:p>
        </p:txBody>
      </p:sp>
    </p:spTree>
    <p:extLst>
      <p:ext uri="{BB962C8B-B14F-4D97-AF65-F5344CB8AC3E}">
        <p14:creationId xmlns:p14="http://schemas.microsoft.com/office/powerpoint/2010/main" val="37098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928688"/>
            <a:ext cx="8786813" cy="5214937"/>
          </a:xfrm>
        </p:spPr>
        <p:txBody>
          <a:bodyPr>
            <a:normAutofit/>
          </a:bodyPr>
          <a:lstStyle/>
          <a:p>
            <a:r>
              <a:rPr lang="en-GB" dirty="0"/>
              <a:t>jQuery uses selector notation</a:t>
            </a:r>
          </a:p>
          <a:p>
            <a:pPr lvl="1"/>
            <a:r>
              <a:rPr lang="en-GB" dirty="0"/>
              <a:t>Similar to CSS</a:t>
            </a:r>
          </a:p>
          <a:p>
            <a:pPr lvl="2"/>
            <a:r>
              <a:rPr lang="en-GB" dirty="0"/>
              <a:t>Makes it easier to pick up</a:t>
            </a:r>
          </a:p>
          <a:p>
            <a:pPr lvl="2"/>
            <a:endParaRPr lang="en-GB" dirty="0"/>
          </a:p>
          <a:p>
            <a:pPr lvl="2"/>
            <a:endParaRPr lang="en-GB" dirty="0"/>
          </a:p>
          <a:p>
            <a:pPr lvl="1"/>
            <a:r>
              <a:rPr lang="en-GB" dirty="0"/>
              <a:t>In CSS we may define the selector</a:t>
            </a:r>
          </a:p>
          <a:p>
            <a:pPr lvl="1"/>
            <a:endParaRPr lang="en-GB" dirty="0"/>
          </a:p>
          <a:p>
            <a:pPr lvl="2"/>
            <a:r>
              <a:rPr lang="en-GB" dirty="0"/>
              <a:t>Meaning all anchors within a paragraph within a div</a:t>
            </a:r>
          </a:p>
          <a:p>
            <a:pPr lvl="1"/>
            <a:r>
              <a:rPr lang="en-GB" dirty="0"/>
              <a:t>In jQuery we can select the same items using</a:t>
            </a:r>
          </a:p>
          <a:p>
            <a:pPr lvl="1"/>
            <a:endParaRPr lang="en-GB" dirty="0"/>
          </a:p>
          <a:p>
            <a:pPr lvl="2"/>
            <a:r>
              <a:rPr lang="en-GB" dirty="0"/>
              <a:t>Retrieves a JavaScript object containing an array of the DOM elements that match the selector</a:t>
            </a:r>
          </a:p>
          <a:p>
            <a:pPr lvl="2"/>
            <a:r>
              <a:rPr lang="en-GB" dirty="0"/>
              <a:t>Lots of useful functions are attached to the object return from the call</a:t>
            </a:r>
          </a:p>
          <a:p>
            <a:endParaRPr lang="en-GB" dirty="0"/>
          </a:p>
        </p:txBody>
      </p:sp>
      <p:sp>
        <p:nvSpPr>
          <p:cNvPr id="7" name="Title 6"/>
          <p:cNvSpPr>
            <a:spLocks noGrp="1"/>
          </p:cNvSpPr>
          <p:nvPr>
            <p:ph type="title"/>
          </p:nvPr>
        </p:nvSpPr>
        <p:spPr/>
        <p:txBody>
          <a:bodyPr>
            <a:normAutofit/>
          </a:bodyPr>
          <a:lstStyle/>
          <a:p>
            <a:r>
              <a:rPr lang="en-GB" dirty="0"/>
              <a:t>The jQuery wrapper</a:t>
            </a:r>
          </a:p>
        </p:txBody>
      </p:sp>
      <p:sp>
        <p:nvSpPr>
          <p:cNvPr id="4" name="TextBox 3"/>
          <p:cNvSpPr txBox="1"/>
          <p:nvPr/>
        </p:nvSpPr>
        <p:spPr>
          <a:xfrm>
            <a:off x="1331640" y="2124192"/>
            <a:ext cx="5820583" cy="584775"/>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solidFill>
                  <a:schemeClr val="tx1"/>
                </a:solidFill>
                <a:latin typeface="Courier New" pitchFamily="49" charset="0"/>
                <a:cs typeface="Courier New" pitchFamily="49"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r>
              <a:rPr lang="en-GB" dirty="0"/>
              <a:t>$(selector);</a:t>
            </a:r>
            <a:br>
              <a:rPr lang="en-GB" dirty="0"/>
            </a:br>
            <a:r>
              <a:rPr lang="en-GB" dirty="0" err="1"/>
              <a:t>jQuery</a:t>
            </a:r>
            <a:r>
              <a:rPr lang="en-GB" dirty="0"/>
              <a:t>(selector);</a:t>
            </a:r>
          </a:p>
        </p:txBody>
      </p:sp>
      <p:sp>
        <p:nvSpPr>
          <p:cNvPr id="5" name="TextBox 4"/>
          <p:cNvSpPr txBox="1"/>
          <p:nvPr/>
        </p:nvSpPr>
        <p:spPr>
          <a:xfrm>
            <a:off x="1331640" y="3181230"/>
            <a:ext cx="5801730" cy="338554"/>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solidFill>
                  <a:schemeClr val="tx1"/>
                </a:solidFill>
                <a:latin typeface="Courier New" pitchFamily="49" charset="0"/>
                <a:cs typeface="Courier New" pitchFamily="49"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r>
              <a:rPr lang="en-GB" dirty="0"/>
              <a:t>div p a</a:t>
            </a:r>
          </a:p>
        </p:txBody>
      </p:sp>
      <p:sp>
        <p:nvSpPr>
          <p:cNvPr id="6" name="TextBox 5"/>
          <p:cNvSpPr txBox="1"/>
          <p:nvPr/>
        </p:nvSpPr>
        <p:spPr>
          <a:xfrm>
            <a:off x="1331640" y="4284434"/>
            <a:ext cx="5801730" cy="338554"/>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solidFill>
                  <a:schemeClr val="tx1"/>
                </a:solidFill>
                <a:latin typeface="Courier New" pitchFamily="49" charset="0"/>
                <a:cs typeface="Courier New" pitchFamily="49"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r>
              <a:rPr lang="en-GB" dirty="0"/>
              <a:t>$("div p a")</a:t>
            </a:r>
          </a:p>
        </p:txBody>
      </p:sp>
    </p:spTree>
    <p:extLst>
      <p:ext uri="{BB962C8B-B14F-4D97-AF65-F5344CB8AC3E}">
        <p14:creationId xmlns:p14="http://schemas.microsoft.com/office/powerpoint/2010/main" val="199280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928688"/>
            <a:ext cx="8786813" cy="5214937"/>
          </a:xfrm>
        </p:spPr>
        <p:txBody>
          <a:bodyPr/>
          <a:lstStyle/>
          <a:p>
            <a:r>
              <a:rPr lang="en-GB" dirty="0"/>
              <a:t>If we want to fade out all the div elements with class of finished</a:t>
            </a:r>
          </a:p>
          <a:p>
            <a:pPr lvl="1"/>
            <a:endParaRPr lang="en-GB" dirty="0"/>
          </a:p>
          <a:p>
            <a:r>
              <a:rPr lang="en-GB" dirty="0"/>
              <a:t>Special feature of jQuery sets</a:t>
            </a:r>
          </a:p>
          <a:p>
            <a:pPr lvl="1"/>
            <a:r>
              <a:rPr lang="en-GB" dirty="0"/>
              <a:t>When a function (like </a:t>
            </a:r>
            <a:r>
              <a:rPr lang="en-GB" dirty="0" err="1"/>
              <a:t>fadeOut</a:t>
            </a:r>
            <a:r>
              <a:rPr lang="en-GB" dirty="0"/>
              <a:t>) is called </a:t>
            </a:r>
          </a:p>
          <a:p>
            <a:pPr lvl="1"/>
            <a:r>
              <a:rPr lang="en-GB" dirty="0"/>
              <a:t>It returns the same set once is has completed</a:t>
            </a:r>
          </a:p>
          <a:p>
            <a:pPr lvl="1"/>
            <a:r>
              <a:rPr lang="en-GB" dirty="0"/>
              <a:t>Allowing another operation to be executed </a:t>
            </a:r>
          </a:p>
          <a:p>
            <a:pPr lvl="1"/>
            <a:r>
              <a:rPr lang="en-GB" dirty="0"/>
              <a:t>So we can chain the calls together</a:t>
            </a:r>
          </a:p>
          <a:p>
            <a:pPr lvl="3"/>
            <a:endParaRPr lang="en-GB" dirty="0"/>
          </a:p>
          <a:p>
            <a:r>
              <a:rPr lang="en-GB" dirty="0"/>
              <a:t>If using an id selector can treat as an array if we like</a:t>
            </a:r>
          </a:p>
          <a:p>
            <a:endParaRPr lang="en-GB" dirty="0"/>
          </a:p>
        </p:txBody>
      </p:sp>
      <p:sp>
        <p:nvSpPr>
          <p:cNvPr id="7" name="Title 6"/>
          <p:cNvSpPr>
            <a:spLocks noGrp="1"/>
          </p:cNvSpPr>
          <p:nvPr>
            <p:ph type="title"/>
          </p:nvPr>
        </p:nvSpPr>
        <p:spPr/>
        <p:txBody>
          <a:bodyPr>
            <a:normAutofit/>
          </a:bodyPr>
          <a:lstStyle/>
          <a:p>
            <a:r>
              <a:rPr lang="en-GB" dirty="0"/>
              <a:t>jQuery chaining</a:t>
            </a:r>
          </a:p>
        </p:txBody>
      </p:sp>
      <p:sp>
        <p:nvSpPr>
          <p:cNvPr id="4" name="TextBox 3"/>
          <p:cNvSpPr txBox="1"/>
          <p:nvPr/>
        </p:nvSpPr>
        <p:spPr>
          <a:xfrm>
            <a:off x="755576" y="3512041"/>
            <a:ext cx="5801730" cy="338554"/>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solidFill>
                  <a:schemeClr val="tx1"/>
                </a:solidFill>
                <a:latin typeface="Courier New" pitchFamily="49" charset="0"/>
                <a:cs typeface="Courier New" pitchFamily="49"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r>
              <a:rPr lang="en-GB" dirty="0"/>
              <a:t>$("</a:t>
            </a:r>
            <a:r>
              <a:rPr lang="en-GB" dirty="0" err="1"/>
              <a:t>div.finished</a:t>
            </a:r>
            <a:r>
              <a:rPr lang="en-GB" dirty="0"/>
              <a:t>").</a:t>
            </a:r>
            <a:r>
              <a:rPr lang="en-GB" dirty="0" err="1"/>
              <a:t>fadeOut</a:t>
            </a:r>
            <a:r>
              <a:rPr lang="en-GB" dirty="0"/>
              <a:t>().</a:t>
            </a:r>
            <a:r>
              <a:rPr lang="en-GB" dirty="0" err="1"/>
              <a:t>addClass</a:t>
            </a:r>
            <a:r>
              <a:rPr lang="en-GB" dirty="0"/>
              <a:t>("gone");</a:t>
            </a:r>
          </a:p>
        </p:txBody>
      </p:sp>
      <p:sp>
        <p:nvSpPr>
          <p:cNvPr id="5" name="TextBox 4"/>
          <p:cNvSpPr txBox="1"/>
          <p:nvPr/>
        </p:nvSpPr>
        <p:spPr>
          <a:xfrm>
            <a:off x="755576" y="4349368"/>
            <a:ext cx="5801730" cy="830997"/>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solidFill>
                  <a:schemeClr val="tx1"/>
                </a:solidFill>
                <a:latin typeface="Courier New" pitchFamily="49" charset="0"/>
                <a:cs typeface="Courier New" pitchFamily="49"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r>
              <a:rPr lang="en-GB" dirty="0"/>
              <a:t>$("#</a:t>
            </a:r>
            <a:r>
              <a:rPr lang="en-GB" dirty="0" err="1"/>
              <a:t>someElement</a:t>
            </a:r>
            <a:r>
              <a:rPr lang="en-GB" dirty="0"/>
              <a:t>").html("Some text");</a:t>
            </a:r>
            <a:br>
              <a:rPr lang="en-GB" dirty="0"/>
            </a:br>
            <a:r>
              <a:rPr lang="en-GB" dirty="0"/>
              <a:t/>
            </a:r>
            <a:br>
              <a:rPr lang="en-GB" dirty="0"/>
            </a:br>
            <a:r>
              <a:rPr lang="en-GB" dirty="0"/>
              <a:t>$("#</a:t>
            </a:r>
            <a:r>
              <a:rPr lang="en-GB" dirty="0" err="1"/>
              <a:t>someElement</a:t>
            </a:r>
            <a:r>
              <a:rPr lang="en-GB" dirty="0"/>
              <a:t>")[0].</a:t>
            </a:r>
            <a:r>
              <a:rPr lang="en-GB" dirty="0" err="1"/>
              <a:t>innerHTML</a:t>
            </a:r>
            <a:r>
              <a:rPr lang="en-GB" dirty="0"/>
              <a:t> = "Some text";</a:t>
            </a:r>
          </a:p>
        </p:txBody>
      </p:sp>
      <p:sp>
        <p:nvSpPr>
          <p:cNvPr id="6" name="TextBox 5"/>
          <p:cNvSpPr txBox="1"/>
          <p:nvPr/>
        </p:nvSpPr>
        <p:spPr>
          <a:xfrm>
            <a:off x="755576" y="1340768"/>
            <a:ext cx="5801730" cy="338554"/>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solidFill>
                  <a:schemeClr val="tx1"/>
                </a:solidFill>
                <a:latin typeface="Courier New" pitchFamily="49" charset="0"/>
                <a:cs typeface="Courier New" pitchFamily="49"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r>
              <a:rPr lang="en-GB" dirty="0"/>
              <a:t>$("</a:t>
            </a:r>
            <a:r>
              <a:rPr lang="en-GB" dirty="0" err="1"/>
              <a:t>div.finished</a:t>
            </a:r>
            <a:r>
              <a:rPr lang="en-GB" dirty="0"/>
              <a:t>").</a:t>
            </a:r>
            <a:r>
              <a:rPr lang="en-GB" dirty="0" err="1"/>
              <a:t>fadeOut</a:t>
            </a:r>
            <a:r>
              <a:rPr lang="en-GB" dirty="0"/>
              <a:t>();</a:t>
            </a:r>
          </a:p>
        </p:txBody>
      </p:sp>
    </p:spTree>
    <p:extLst>
      <p:ext uri="{BB962C8B-B14F-4D97-AF65-F5344CB8AC3E}">
        <p14:creationId xmlns:p14="http://schemas.microsoft.com/office/powerpoint/2010/main" val="227645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0" y="928688"/>
            <a:ext cx="8786813" cy="5214937"/>
          </a:xfrm>
        </p:spPr>
        <p:txBody>
          <a:bodyPr/>
          <a:lstStyle/>
          <a:p>
            <a:r>
              <a:rPr lang="en-GB" dirty="0"/>
              <a:t>jQuery provides a </a:t>
            </a:r>
            <a:r>
              <a:rPr lang="en-GB" dirty="0">
                <a:solidFill>
                  <a:schemeClr val="tx2"/>
                </a:solidFill>
                <a:latin typeface="Lucida Console" pitchFamily="49" charset="0"/>
              </a:rPr>
              <a:t>ready() </a:t>
            </a:r>
            <a:r>
              <a:rPr lang="en-GB" dirty="0"/>
              <a:t>function which hooks into an event</a:t>
            </a:r>
          </a:p>
          <a:p>
            <a:pPr lvl="1"/>
            <a:r>
              <a:rPr lang="en-GB" dirty="0"/>
              <a:t>jQuery code will execute as soon as is possible</a:t>
            </a:r>
          </a:p>
          <a:p>
            <a:pPr lvl="1"/>
            <a:endParaRPr lang="en-GB" dirty="0"/>
          </a:p>
          <a:p>
            <a:pPr lvl="1"/>
            <a:endParaRPr lang="en-GB" dirty="0"/>
          </a:p>
          <a:p>
            <a:pPr lvl="1"/>
            <a:endParaRPr lang="en-GB" dirty="0"/>
          </a:p>
          <a:p>
            <a:pPr lvl="1"/>
            <a:endParaRPr lang="en-GB" dirty="0"/>
          </a:p>
          <a:p>
            <a:pPr lvl="1"/>
            <a:endParaRPr lang="en-GB" dirty="0"/>
          </a:p>
          <a:p>
            <a:r>
              <a:rPr lang="en-GB" dirty="0"/>
              <a:t>This ensues a DOM object is there before you attempt to access it</a:t>
            </a:r>
          </a:p>
          <a:p>
            <a:pPr lvl="1"/>
            <a:r>
              <a:rPr lang="en-GB" dirty="0"/>
              <a:t>Only needs to be run once per page</a:t>
            </a:r>
          </a:p>
          <a:p>
            <a:pPr lvl="1"/>
            <a:r>
              <a:rPr lang="en-GB" dirty="0"/>
              <a:t>Should be used on most pages</a:t>
            </a:r>
          </a:p>
          <a:p>
            <a:endParaRPr lang="en-GB" dirty="0"/>
          </a:p>
          <a:p>
            <a:endParaRPr lang="en-GB" dirty="0"/>
          </a:p>
          <a:p>
            <a:endParaRPr lang="en-GB" dirty="0"/>
          </a:p>
        </p:txBody>
      </p:sp>
      <p:sp>
        <p:nvSpPr>
          <p:cNvPr id="2" name="Title 1"/>
          <p:cNvSpPr>
            <a:spLocks noGrp="1"/>
          </p:cNvSpPr>
          <p:nvPr>
            <p:ph type="title"/>
          </p:nvPr>
        </p:nvSpPr>
        <p:spPr/>
        <p:txBody>
          <a:bodyPr>
            <a:normAutofit/>
          </a:bodyPr>
          <a:lstStyle/>
          <a:p>
            <a:r>
              <a:rPr lang="en-GB" dirty="0"/>
              <a:t>Are you ready?</a:t>
            </a:r>
          </a:p>
        </p:txBody>
      </p:sp>
      <p:graphicFrame>
        <p:nvGraphicFramePr>
          <p:cNvPr id="5" name="Table 4"/>
          <p:cNvGraphicFramePr>
            <a:graphicFrameLocks noGrp="1"/>
          </p:cNvGraphicFramePr>
          <p:nvPr>
            <p:extLst>
              <p:ext uri="{D42A27DB-BD31-4B8C-83A1-F6EECF244321}">
                <p14:modId xmlns:p14="http://schemas.microsoft.com/office/powerpoint/2010/main" val="1368316003"/>
              </p:ext>
            </p:extLst>
          </p:nvPr>
        </p:nvGraphicFramePr>
        <p:xfrm>
          <a:off x="1475656" y="1916832"/>
          <a:ext cx="6096000" cy="12852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xmlns="" val="20000"/>
                    </a:ext>
                  </a:extLst>
                </a:gridCol>
              </a:tblGrid>
              <a:tr h="370840">
                <a:tc>
                  <a:txBody>
                    <a:bodyPr/>
                    <a:lstStyle/>
                    <a:p>
                      <a:pPr algn="r"/>
                      <a:r>
                        <a:rPr lang="en-GB" dirty="0"/>
                        <a:t>The ready</a:t>
                      </a:r>
                      <a:r>
                        <a:rPr lang="en-GB" baseline="0" dirty="0"/>
                        <a:t> function()</a:t>
                      </a:r>
                      <a:endParaRPr lang="en-GB" dirty="0"/>
                    </a:p>
                  </a:txBody>
                  <a:tcPr/>
                </a:tc>
                <a:extLst>
                  <a:ext uri="{0D108BD9-81ED-4DB2-BD59-A6C34878D82A}">
                    <a16:rowId xmlns:a16="http://schemas.microsoft.com/office/drawing/2014/main" xmlns="" val="10000"/>
                  </a:ext>
                </a:extLst>
              </a:tr>
              <a:tr h="370840">
                <a:tc>
                  <a:txBody>
                    <a:bodyPr/>
                    <a:lstStyle/>
                    <a:p>
                      <a:r>
                        <a:rPr lang="en-GB" b="0" dirty="0"/>
                        <a:t>$(document).ready(function() {</a:t>
                      </a:r>
                    </a:p>
                    <a:p>
                      <a:r>
                        <a:rPr lang="en-GB" b="0" dirty="0"/>
                        <a:t>	alert(</a:t>
                      </a:r>
                      <a:r>
                        <a:rPr lang="en-GB" b="0" i="1" dirty="0"/>
                        <a:t>'Are</a:t>
                      </a:r>
                      <a:r>
                        <a:rPr lang="en-GB" b="0" i="1" baseline="0" dirty="0"/>
                        <a:t> you ready?!'</a:t>
                      </a:r>
                      <a:r>
                        <a:rPr lang="en-GB" b="0" baseline="0" dirty="0"/>
                        <a:t>);</a:t>
                      </a:r>
                      <a:endParaRPr lang="en-GB" b="0" dirty="0"/>
                    </a:p>
                    <a:p>
                      <a:r>
                        <a:rPr lang="en-GB" b="0" dirty="0"/>
                        <a:t>});</a:t>
                      </a:r>
                    </a:p>
                  </a:txBody>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21251343"/>
              </p:ext>
            </p:extLst>
          </p:nvPr>
        </p:nvGraphicFramePr>
        <p:xfrm>
          <a:off x="1331640" y="4725144"/>
          <a:ext cx="6096000" cy="1280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xmlns="" val="20000"/>
                    </a:ext>
                  </a:extLst>
                </a:gridCol>
              </a:tblGrid>
              <a:tr h="126216">
                <a:tc>
                  <a:txBody>
                    <a:bodyPr/>
                    <a:lstStyle/>
                    <a:p>
                      <a:pPr algn="r"/>
                      <a:r>
                        <a:rPr lang="en-GB" dirty="0"/>
                        <a:t>The ready</a:t>
                      </a:r>
                      <a:r>
                        <a:rPr lang="en-GB" baseline="0" dirty="0"/>
                        <a:t> function() in short hand</a:t>
                      </a:r>
                      <a:endParaRPr lang="en-GB" dirty="0"/>
                    </a:p>
                  </a:txBody>
                  <a:tcPr/>
                </a:tc>
                <a:extLst>
                  <a:ext uri="{0D108BD9-81ED-4DB2-BD59-A6C34878D82A}">
                    <a16:rowId xmlns:a16="http://schemas.microsoft.com/office/drawing/2014/main" xmlns="" val="10000"/>
                  </a:ext>
                </a:extLst>
              </a:tr>
              <a:tr h="370840">
                <a:tc>
                  <a:txBody>
                    <a:bodyPr/>
                    <a:lstStyle/>
                    <a:p>
                      <a:r>
                        <a:rPr lang="en-GB" b="0" dirty="0"/>
                        <a:t>$(function() {</a:t>
                      </a:r>
                    </a:p>
                    <a:p>
                      <a:r>
                        <a:rPr lang="en-GB" b="0" dirty="0"/>
                        <a:t>	alert(</a:t>
                      </a:r>
                      <a:r>
                        <a:rPr lang="en-GB" b="0" i="1" dirty="0"/>
                        <a:t>'Are</a:t>
                      </a:r>
                      <a:r>
                        <a:rPr lang="en-GB" b="0" i="1" baseline="0" dirty="0"/>
                        <a:t> you ready?!'</a:t>
                      </a:r>
                      <a:r>
                        <a:rPr lang="en-GB" b="0" baseline="0" dirty="0"/>
                        <a:t>);</a:t>
                      </a:r>
                      <a:endParaRPr lang="en-GB" b="0" dirty="0"/>
                    </a:p>
                    <a:p>
                      <a:r>
                        <a:rPr lang="en-GB" b="0" dirty="0"/>
                        <a:t>});</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6330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Bootstrap’s JavaScript plugins can be included all together, or as individuals.</a:t>
            </a:r>
          </a:p>
          <a:p>
            <a:pPr lvl="1"/>
            <a:r>
              <a:rPr lang="en-GB" dirty="0"/>
              <a:t>All together now:</a:t>
            </a:r>
          </a:p>
          <a:p>
            <a:pPr lvl="1"/>
            <a:endParaRPr lang="en-GB" dirty="0"/>
          </a:p>
          <a:p>
            <a:pPr marL="457200" lvl="1" indent="0">
              <a:buNone/>
            </a:pPr>
            <a:endParaRPr lang="en-GB" dirty="0"/>
          </a:p>
          <a:p>
            <a:pPr lvl="1"/>
            <a:r>
              <a:rPr lang="en-GB" dirty="0"/>
              <a:t>Or as a series of plugins:</a:t>
            </a:r>
          </a:p>
        </p:txBody>
      </p:sp>
      <p:sp>
        <p:nvSpPr>
          <p:cNvPr id="3" name="Title 2"/>
          <p:cNvSpPr>
            <a:spLocks noGrp="1"/>
          </p:cNvSpPr>
          <p:nvPr>
            <p:ph type="title"/>
          </p:nvPr>
        </p:nvSpPr>
        <p:spPr/>
        <p:txBody>
          <a:bodyPr>
            <a:normAutofit/>
          </a:bodyPr>
          <a:lstStyle/>
          <a:p>
            <a:r>
              <a:rPr lang="en-GB" dirty="0"/>
              <a:t>Bootstrap JavaScript Plugins</a:t>
            </a:r>
          </a:p>
        </p:txBody>
      </p:sp>
      <p:sp>
        <p:nvSpPr>
          <p:cNvPr id="4" name="TextBox 3"/>
          <p:cNvSpPr txBox="1"/>
          <p:nvPr/>
        </p:nvSpPr>
        <p:spPr>
          <a:xfrm>
            <a:off x="847495" y="2176642"/>
            <a:ext cx="7377545" cy="338554"/>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1600" dirty="0">
                <a:latin typeface="Courier New" pitchFamily="49" charset="0"/>
                <a:cs typeface="Courier New" pitchFamily="49" charset="0"/>
              </a:rPr>
              <a:t>&lt;script </a:t>
            </a:r>
            <a:r>
              <a:rPr lang="en-GB" sz="1600" dirty="0" err="1">
                <a:latin typeface="Courier New" pitchFamily="49" charset="0"/>
                <a:cs typeface="Courier New" pitchFamily="49" charset="0"/>
              </a:rPr>
              <a:t>src</a:t>
            </a:r>
            <a:r>
              <a:rPr lang="en-GB" sz="1600" dirty="0">
                <a:latin typeface="Courier New" pitchFamily="49" charset="0"/>
                <a:cs typeface="Courier New" pitchFamily="49" charset="0"/>
              </a:rPr>
              <a:t>="</a:t>
            </a:r>
            <a:r>
              <a:rPr lang="en-GB" sz="1600" dirty="0" err="1">
                <a:latin typeface="Courier New" pitchFamily="49" charset="0"/>
                <a:cs typeface="Courier New" pitchFamily="49" charset="0"/>
              </a:rPr>
              <a:t>js</a:t>
            </a:r>
            <a:r>
              <a:rPr lang="en-GB" sz="1600" dirty="0">
                <a:latin typeface="Courier New" pitchFamily="49" charset="0"/>
                <a:cs typeface="Courier New" pitchFamily="49" charset="0"/>
              </a:rPr>
              <a:t>/bootstrap.min.js"&gt;&lt;/script&gt;</a:t>
            </a:r>
          </a:p>
        </p:txBody>
      </p:sp>
      <p:sp>
        <p:nvSpPr>
          <p:cNvPr id="6" name="TextBox 5"/>
          <p:cNvSpPr txBox="1"/>
          <p:nvPr/>
        </p:nvSpPr>
        <p:spPr>
          <a:xfrm>
            <a:off x="847494" y="3243769"/>
            <a:ext cx="7377545" cy="584775"/>
          </a:xfrm>
          <a:prstGeom prst="rect">
            <a:avLst/>
          </a:prstGeom>
          <a:solidFill>
            <a:schemeClr val="accent1">
              <a:lumMod val="60000"/>
              <a:lumOff val="40000"/>
            </a:schemeClr>
          </a:solidFill>
        </p:spPr>
        <p:txBody>
          <a:bodyPr wrap="square">
            <a:spAutoFit/>
          </a:bodyPr>
          <a:lstStyle>
            <a:defPPr>
              <a:defRPr lang="en-GB"/>
            </a:defPPr>
            <a:lvl1pPr eaLnBrk="0" hangingPunct="0">
              <a:spcBef>
                <a:spcPts val="0"/>
              </a:spcBef>
              <a:defRPr sz="1600">
                <a:latin typeface="Courier New" pitchFamily="49" charset="0"/>
                <a:cs typeface="Courier New" pitchFamily="49" charset="0"/>
              </a:defRPr>
            </a:lvl1pPr>
          </a:lstStyle>
          <a:p>
            <a:r>
              <a:rPr lang="en-GB" dirty="0"/>
              <a:t>&lt;script </a:t>
            </a:r>
            <a:r>
              <a:rPr lang="en-GB" dirty="0" err="1"/>
              <a:t>src</a:t>
            </a:r>
            <a:r>
              <a:rPr lang="en-GB" dirty="0"/>
              <a:t>="</a:t>
            </a:r>
            <a:r>
              <a:rPr lang="en-GB" dirty="0" err="1"/>
              <a:t>js</a:t>
            </a:r>
            <a:r>
              <a:rPr lang="en-GB" dirty="0"/>
              <a:t>/popover.js"&gt;&lt;/script&gt;</a:t>
            </a:r>
          </a:p>
          <a:p>
            <a:r>
              <a:rPr lang="en-GB" dirty="0"/>
              <a:t>&lt;script </a:t>
            </a:r>
            <a:r>
              <a:rPr lang="en-GB" dirty="0" err="1"/>
              <a:t>src</a:t>
            </a:r>
            <a:r>
              <a:rPr lang="en-GB" dirty="0"/>
              <a:t>="</a:t>
            </a:r>
            <a:r>
              <a:rPr lang="en-GB" dirty="0" err="1"/>
              <a:t>js</a:t>
            </a:r>
            <a:r>
              <a:rPr lang="en-GB" dirty="0"/>
              <a:t>/scrollspy.js"&gt;&lt;/script&gt;</a:t>
            </a:r>
          </a:p>
        </p:txBody>
      </p:sp>
    </p:spTree>
    <p:extLst>
      <p:ext uri="{BB962C8B-B14F-4D97-AF65-F5344CB8AC3E}">
        <p14:creationId xmlns:p14="http://schemas.microsoft.com/office/powerpoint/2010/main" val="306644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Bootstrap plugins can be used entirely through their data-* attributes</a:t>
            </a:r>
          </a:p>
          <a:p>
            <a:pPr lvl="1"/>
            <a:r>
              <a:rPr lang="en-GB" dirty="0"/>
              <a:t>You only need to add certain classes or </a:t>
            </a:r>
            <a:r>
              <a:rPr lang="en-GB" dirty="0">
                <a:solidFill>
                  <a:schemeClr val="accent4"/>
                </a:solidFill>
              </a:rPr>
              <a:t>data</a:t>
            </a:r>
            <a:r>
              <a:rPr lang="en-GB" dirty="0"/>
              <a:t> attribute to the </a:t>
            </a:r>
            <a:r>
              <a:rPr lang="en-GB" dirty="0" err="1"/>
              <a:t>markup</a:t>
            </a:r>
            <a:endParaRPr lang="en-GB" dirty="0"/>
          </a:p>
          <a:p>
            <a:pPr lvl="1"/>
            <a:endParaRPr lang="en-GB" dirty="0"/>
          </a:p>
          <a:p>
            <a:r>
              <a:rPr lang="en-GB" dirty="0"/>
              <a:t>The </a:t>
            </a:r>
            <a:r>
              <a:rPr lang="en-GB" dirty="0">
                <a:solidFill>
                  <a:schemeClr val="accent4"/>
                </a:solidFill>
              </a:rPr>
              <a:t>data-</a:t>
            </a:r>
            <a:r>
              <a:rPr lang="en-GB" dirty="0"/>
              <a:t> attribute is a global HTML5 attribute used for metadata</a:t>
            </a:r>
          </a:p>
          <a:p>
            <a:pPr lvl="1"/>
            <a:r>
              <a:rPr lang="en-GB" dirty="0"/>
              <a:t>You can create your own terms for your application </a:t>
            </a:r>
          </a:p>
          <a:p>
            <a:pPr lvl="2"/>
            <a:r>
              <a:rPr lang="en-GB" dirty="0"/>
              <a:t>E.G. </a:t>
            </a:r>
            <a:r>
              <a:rPr lang="en-GB" dirty="0">
                <a:solidFill>
                  <a:schemeClr val="accent4"/>
                </a:solidFill>
              </a:rPr>
              <a:t>data-</a:t>
            </a:r>
            <a:r>
              <a:rPr lang="en-GB" dirty="0" err="1">
                <a:solidFill>
                  <a:schemeClr val="accent4"/>
                </a:solidFill>
              </a:rPr>
              <a:t>qa</a:t>
            </a:r>
            <a:r>
              <a:rPr lang="en-GB" dirty="0">
                <a:solidFill>
                  <a:schemeClr val="accent4"/>
                </a:solidFill>
              </a:rPr>
              <a:t>-validate</a:t>
            </a:r>
          </a:p>
          <a:p>
            <a:pPr lvl="1"/>
            <a:r>
              <a:rPr lang="en-GB" dirty="0"/>
              <a:t>Via javascript you can detect these attribute and react accordingly</a:t>
            </a:r>
          </a:p>
          <a:p>
            <a:pPr lvl="2"/>
            <a:r>
              <a:rPr lang="en-GB" dirty="0"/>
              <a:t>Using javascript to add classes, events and other behaviour</a:t>
            </a:r>
          </a:p>
          <a:p>
            <a:pPr lvl="1"/>
            <a:r>
              <a:rPr lang="en-GB" dirty="0"/>
              <a:t>It is an elegant solution but be careful of vocabulary collisions</a:t>
            </a:r>
          </a:p>
          <a:p>
            <a:pPr lvl="2"/>
            <a:r>
              <a:rPr lang="en-GB" dirty="0"/>
              <a:t>If another library uses the same term you would have an issue</a:t>
            </a:r>
          </a:p>
          <a:p>
            <a:endParaRPr lang="en-GB" dirty="0"/>
          </a:p>
        </p:txBody>
      </p:sp>
      <p:sp>
        <p:nvSpPr>
          <p:cNvPr id="3" name="Title 2"/>
          <p:cNvSpPr>
            <a:spLocks noGrp="1"/>
          </p:cNvSpPr>
          <p:nvPr>
            <p:ph type="title"/>
          </p:nvPr>
        </p:nvSpPr>
        <p:spPr/>
        <p:txBody>
          <a:bodyPr/>
          <a:lstStyle/>
          <a:p>
            <a:r>
              <a:rPr lang="en-GB" dirty="0"/>
              <a:t>How Bootstrap Javascript Works</a:t>
            </a:r>
          </a:p>
        </p:txBody>
      </p:sp>
    </p:spTree>
    <p:extLst>
      <p:ext uri="{BB962C8B-B14F-4D97-AF65-F5344CB8AC3E}">
        <p14:creationId xmlns:p14="http://schemas.microsoft.com/office/powerpoint/2010/main" val="19564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Bootstrap plugins can be used entirely through their JavaScript API</a:t>
            </a:r>
          </a:p>
          <a:p>
            <a:endParaRPr lang="en-GB" dirty="0"/>
          </a:p>
          <a:p>
            <a:endParaRPr lang="en-GB" dirty="0"/>
          </a:p>
          <a:p>
            <a:endParaRPr lang="en-GB" dirty="0"/>
          </a:p>
          <a:p>
            <a:endParaRPr lang="en-GB" dirty="0"/>
          </a:p>
          <a:p>
            <a:endParaRPr lang="en-GB" dirty="0"/>
          </a:p>
          <a:p>
            <a:endParaRPr lang="en-GB" dirty="0"/>
          </a:p>
          <a:p>
            <a:r>
              <a:rPr lang="en-GB" dirty="0"/>
              <a:t>Built in the jQuery way, they return the collection acted upon and so are totally chainable</a:t>
            </a:r>
          </a:p>
          <a:p>
            <a:pPr lvl="1"/>
            <a:endParaRPr lang="en-GB" dirty="0"/>
          </a:p>
          <a:p>
            <a:endParaRPr lang="en-GB" dirty="0"/>
          </a:p>
        </p:txBody>
      </p:sp>
      <p:sp>
        <p:nvSpPr>
          <p:cNvPr id="3" name="Title 2"/>
          <p:cNvSpPr>
            <a:spLocks noGrp="1"/>
          </p:cNvSpPr>
          <p:nvPr>
            <p:ph type="title"/>
          </p:nvPr>
        </p:nvSpPr>
        <p:spPr/>
        <p:txBody>
          <a:bodyPr/>
          <a:lstStyle/>
          <a:p>
            <a:r>
              <a:rPr lang="en-GB" dirty="0"/>
              <a:t>How Bootstrap Javascript Works</a:t>
            </a:r>
          </a:p>
        </p:txBody>
      </p:sp>
      <p:sp>
        <p:nvSpPr>
          <p:cNvPr id="4" name="TextBox 3"/>
          <p:cNvSpPr txBox="1"/>
          <p:nvPr/>
        </p:nvSpPr>
        <p:spPr>
          <a:xfrm>
            <a:off x="213157" y="1533963"/>
            <a:ext cx="8646223" cy="1323439"/>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myTabs</a:t>
            </a:r>
            <a:r>
              <a:rPr lang="en-GB" sz="2000" dirty="0">
                <a:latin typeface="Courier New" pitchFamily="49" charset="0"/>
                <a:cs typeface="Courier New" pitchFamily="49" charset="0"/>
              </a:rPr>
              <a:t> a').click(function (e) {  </a:t>
            </a:r>
          </a:p>
          <a:p>
            <a:pPr eaLnBrk="0" hangingPunct="0">
              <a:spcBef>
                <a:spcPts val="0"/>
              </a:spcBef>
              <a:defRPr/>
            </a:pP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e.preventDefault</a:t>
            </a:r>
            <a:r>
              <a:rPr lang="en-GB" sz="2000" dirty="0">
                <a:latin typeface="Courier New" pitchFamily="49" charset="0"/>
                <a:cs typeface="Courier New" pitchFamily="49" charset="0"/>
              </a:rPr>
              <a:t>();  </a:t>
            </a:r>
          </a:p>
          <a:p>
            <a:pPr eaLnBrk="0" hangingPunct="0">
              <a:spcBef>
                <a:spcPts val="0"/>
              </a:spcBef>
              <a:defRPr/>
            </a:pPr>
            <a:r>
              <a:rPr lang="en-GB" sz="2000" dirty="0">
                <a:latin typeface="Courier New" pitchFamily="49" charset="0"/>
                <a:cs typeface="Courier New" pitchFamily="49" charset="0"/>
              </a:rPr>
              <a:t>	$(this).tab('show');</a:t>
            </a:r>
          </a:p>
          <a:p>
            <a:pPr eaLnBrk="0" hangingPunct="0">
              <a:spcBef>
                <a:spcPts val="0"/>
              </a:spcBef>
              <a:defRPr/>
            </a:pPr>
            <a:r>
              <a:rPr lang="en-GB" sz="2000" dirty="0">
                <a:latin typeface="Courier New" pitchFamily="49" charset="0"/>
                <a:cs typeface="Courier New" pitchFamily="49" charset="0"/>
              </a:rPr>
              <a:t>});</a:t>
            </a:r>
          </a:p>
        </p:txBody>
      </p:sp>
      <p:sp>
        <p:nvSpPr>
          <p:cNvPr id="5" name="TextBox 4"/>
          <p:cNvSpPr txBox="1"/>
          <p:nvPr/>
        </p:nvSpPr>
        <p:spPr>
          <a:xfrm>
            <a:off x="213157" y="4300468"/>
            <a:ext cx="8646223" cy="400110"/>
          </a:xfrm>
          <a:prstGeom prst="rect">
            <a:avLst/>
          </a:prstGeom>
          <a:solidFill>
            <a:schemeClr val="accent1">
              <a:lumMod val="60000"/>
              <a:lumOff val="40000"/>
            </a:schemeClr>
          </a:solidFill>
        </p:spPr>
        <p:txBody>
          <a:bodyPr wrap="square">
            <a:spAutoFit/>
          </a:bodyPr>
          <a:lstStyle/>
          <a:p>
            <a:pPr eaLnBrk="0" hangingPunct="0">
              <a:spcBef>
                <a:spcPts val="0"/>
              </a:spcBef>
              <a:defRPr/>
            </a:pPr>
            <a:r>
              <a:rPr lang="en-GB" sz="2000" dirty="0">
                <a:latin typeface="Courier New" pitchFamily="49" charset="0"/>
                <a:cs typeface="Courier New" pitchFamily="49" charset="0"/>
              </a:rPr>
              <a:t>$(this).tab('show').</a:t>
            </a:r>
            <a:r>
              <a:rPr lang="en-GB" sz="2000" dirty="0" err="1">
                <a:latin typeface="Courier New" pitchFamily="49" charset="0"/>
                <a:cs typeface="Courier New" pitchFamily="49" charset="0"/>
              </a:rPr>
              <a:t>addClass</a:t>
            </a:r>
            <a:r>
              <a:rPr lang="en-GB" sz="2000" dirty="0">
                <a:latin typeface="Courier New" pitchFamily="49" charset="0"/>
                <a:cs typeface="Courier New" pitchFamily="49" charset="0"/>
              </a:rPr>
              <a:t>(‘activated’);</a:t>
            </a:r>
          </a:p>
        </p:txBody>
      </p:sp>
    </p:spTree>
    <p:extLst>
      <p:ext uri="{BB962C8B-B14F-4D97-AF65-F5344CB8AC3E}">
        <p14:creationId xmlns:p14="http://schemas.microsoft.com/office/powerpoint/2010/main" val="684718164"/>
      </p:ext>
    </p:extLst>
  </p:cSld>
  <p:clrMapOvr>
    <a:masterClrMapping/>
  </p:clrMapOvr>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2D506C37998DB64A87BD01C59DE91AED" ma:contentTypeVersion="0" ma:contentTypeDescription="Base content type which represents courseware documents" ma:contentTypeScope="" ma:versionID="6cea6b4b705b4d005da547d8f443ff75">
  <xsd:schema xmlns:xsd="http://www.w3.org/2001/XMLSchema" xmlns:xs="http://www.w3.org/2001/XMLSchema" xmlns:p="http://schemas.microsoft.com/office/2006/metadata/properties" xmlns:ns2="C4FF00C5-D397-4B47-8B1C-E974324458AC" targetNamespace="http://schemas.microsoft.com/office/2006/metadata/properties" ma:root="true" ma:fieldsID="d90114217473b88c25c0802c193380bf" ns2:_="">
    <xsd:import namespace="C4FF00C5-D397-4B47-8B1C-E974324458A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FF00C5-D397-4B47-8B1C-E974324458A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sBuildFile xmlns="C4FF00C5-D397-4B47-8B1C-E974324458AC" xsi:nil="true"/>
    <SequenceNumber xmlns="C4FF00C5-D397-4B47-8B1C-E974324458AC">18</SequenceNumber>
    <BookTypeField0 xmlns="C4FF00C5-D397-4B47-8B1C-E974324458A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documentManagement>
</p:properties>
</file>

<file path=customXml/itemProps1.xml><?xml version="1.0" encoding="utf-8"?>
<ds:datastoreItem xmlns:ds="http://schemas.openxmlformats.org/officeDocument/2006/customXml" ds:itemID="{62CD405B-8F68-43AE-8A16-E65003806476}"/>
</file>

<file path=customXml/itemProps2.xml><?xml version="1.0" encoding="utf-8"?>
<ds:datastoreItem xmlns:ds="http://schemas.openxmlformats.org/officeDocument/2006/customXml" ds:itemID="{32DD1E6D-B703-4A80-B8F9-94523382FF3B}"/>
</file>

<file path=customXml/itemProps3.xml><?xml version="1.0" encoding="utf-8"?>
<ds:datastoreItem xmlns:ds="http://schemas.openxmlformats.org/officeDocument/2006/customXml" ds:itemID="{9124281C-45D8-4237-99DF-344B2F39965B}"/>
</file>

<file path=docProps/app.xml><?xml version="1.0" encoding="utf-8"?>
<Properties xmlns="http://schemas.openxmlformats.org/officeDocument/2006/extended-properties" xmlns:vt="http://schemas.openxmlformats.org/officeDocument/2006/docPropsVTypes">
  <Template>IT_Slides_2015_v1.0</Template>
  <TotalTime>908</TotalTime>
  <Words>1546</Words>
  <Application>Microsoft Macintosh PowerPoint</Application>
  <PresentationFormat>On-screen Show (4:3)</PresentationFormat>
  <Paragraphs>266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 Antiqua</vt:lpstr>
      <vt:lpstr>Browallia New</vt:lpstr>
      <vt:lpstr>Courier New</vt:lpstr>
      <vt:lpstr>Lucida Console</vt:lpstr>
      <vt:lpstr>Wingdings</vt:lpstr>
      <vt:lpstr>QA PowerPoint Template_DRAFTMay2012</vt:lpstr>
      <vt:lpstr>Advanced Bootstrap – Javascript</vt:lpstr>
      <vt:lpstr>What is jQuery</vt:lpstr>
      <vt:lpstr>Adding jQuery to a web page</vt:lpstr>
      <vt:lpstr>The jQuery wrapper</vt:lpstr>
      <vt:lpstr>jQuery chaining</vt:lpstr>
      <vt:lpstr>Are you ready?</vt:lpstr>
      <vt:lpstr>Bootstrap JavaScript Plugins</vt:lpstr>
      <vt:lpstr>How Bootstrap Javascript Works</vt:lpstr>
      <vt:lpstr>How Bootstrap Javascript Works</vt:lpstr>
      <vt:lpstr>How Bootstrap Javascript Works</vt:lpstr>
      <vt:lpstr>Tooltips</vt:lpstr>
      <vt:lpstr>Collapse</vt:lpstr>
      <vt:lpstr>Carousel</vt:lpstr>
      <vt:lpstr>Dropdowns</vt:lpstr>
      <vt:lpstr>Dropdowns</vt:lpstr>
      <vt:lpstr>Exercise</vt:lpstr>
    </vt:vector>
  </TitlesOfParts>
  <Company>QA Ltd</Company>
  <LinksUpToDate>false</LinksUpToDate>
  <SharedDoc>false</SharedDoc>
  <HyperlinkBase/>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Grid Based Systems  &amp; Bootstrap</dc:title>
  <dc:creator>Chris Howie</dc:creator>
  <cp:lastModifiedBy>Chris Howie</cp:lastModifiedBy>
  <cp:revision>51</cp:revision>
  <dcterms:created xsi:type="dcterms:W3CDTF">2016-04-22T10:37:52Z</dcterms:created>
  <dcterms:modified xsi:type="dcterms:W3CDTF">2016-06-20T10:55:42Z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0x010100F0967B7CEE8D417F966757887D9466FB002D506C37998DB64A87BD01C59DE91AED</vt:lpwstr>
  </property>
  <property fmtid="{D5CDD505-2E9C-101B-9397-08002B2CF9AE}" pid="4" name="BookType">
    <vt:lpwstr>3</vt:lpwstr>
  </property>
</Properties>
</file>