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1" r:id="rId4"/>
  </p:sldMasterIdLst>
  <p:notesMasterIdLst>
    <p:notesMasterId r:id="rId22"/>
  </p:notesMasterIdLst>
  <p:handoutMasterIdLst>
    <p:handoutMasterId r:id="rId23"/>
  </p:handoutMasterIdLst>
  <p:sldIdLst>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CD"/>
    <a:srgbClr val="C80000"/>
    <a:srgbClr val="0000C8"/>
    <a:srgbClr val="134183"/>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59732" autoAdjust="0"/>
  </p:normalViewPr>
  <p:slideViewPr>
    <p:cSldViewPr snapToGrid="0">
      <p:cViewPr varScale="1">
        <p:scale>
          <a:sx n="54" d="100"/>
          <a:sy n="54" d="100"/>
        </p:scale>
        <p:origin x="2816" y="200"/>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3202" y="53"/>
      </p:cViewPr>
      <p:guideLst>
        <p:guide orient="horz" pos="3125"/>
        <p:guide pos="214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2524919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529912345"/>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659174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The</a:t>
            </a:r>
            <a:r>
              <a:rPr lang="en-GB" baseline="0" dirty="0"/>
              <a:t> section is used to break semantic articles like the &lt;article&gt; or &lt;</a:t>
            </a:r>
            <a:r>
              <a:rPr lang="en-GB" baseline="0" dirty="0" err="1"/>
              <a:t>nav</a:t>
            </a:r>
            <a:r>
              <a:rPr lang="en-GB" baseline="0" dirty="0"/>
              <a:t>&gt; into smaller chunks. There are a few simple rules in their use:</a:t>
            </a:r>
          </a:p>
          <a:p>
            <a:endParaRPr lang="en-GB" baseline="0" dirty="0"/>
          </a:p>
          <a:p>
            <a:pPr marL="171450" indent="-171450">
              <a:buFont typeface="Arial" pitchFamily="34" charset="0"/>
              <a:buChar char="•"/>
            </a:pPr>
            <a:r>
              <a:rPr lang="en-GB" baseline="0" dirty="0"/>
              <a:t>Do not use it as a container for styling to scripting the &lt;div&gt; element should be used.</a:t>
            </a:r>
          </a:p>
          <a:p>
            <a:pPr marL="171450" indent="-171450">
              <a:buFont typeface="Arial" pitchFamily="34" charset="0"/>
              <a:buChar char="•"/>
            </a:pPr>
            <a:r>
              <a:rPr lang="en-GB" baseline="0" dirty="0"/>
              <a:t>Most generic and least meaningful of the other sectioning elements use them when more appropriate</a:t>
            </a:r>
          </a:p>
          <a:p>
            <a:pPr marL="171450" indent="-171450">
              <a:buFont typeface="Arial" pitchFamily="34" charset="0"/>
              <a:buChar char="•"/>
            </a:pPr>
            <a:r>
              <a:rPr lang="en-GB" baseline="0" dirty="0"/>
              <a:t>The section must be followed by a &lt;</a:t>
            </a:r>
            <a:r>
              <a:rPr lang="en-GB" baseline="0" dirty="0" err="1"/>
              <a:t>h</a:t>
            </a:r>
            <a:r>
              <a:rPr lang="en-GB" i="1" baseline="0" dirty="0" err="1"/>
              <a:t>n</a:t>
            </a:r>
            <a:r>
              <a:rPr lang="en-GB" i="0" baseline="0" dirty="0"/>
              <a:t>&gt; element</a:t>
            </a:r>
          </a:p>
          <a:p>
            <a:endParaRPr lang="en-GB" i="0" baseline="0" dirty="0"/>
          </a:p>
          <a:p>
            <a:r>
              <a:rPr lang="en-GB" i="0" baseline="0" dirty="0"/>
              <a:t>&lt;sections&gt; unlike &lt;div&gt; provide a child level in the document outline, they are a structural sub</a:t>
            </a:r>
            <a:r>
              <a:rPr lang="en-GB" i="0" dirty="0"/>
              <a:t> level in the hierarchy. </a:t>
            </a:r>
            <a:r>
              <a:rPr lang="en-GB" dirty="0"/>
              <a:t>A common mistake is new developers to HTML5 think the &lt;div&gt; tag is obsolete. As we will discuss shortly when you are using a &lt;Tag&gt; as a container presentational rather than informational structure the &lt;section&gt; element should not be used.</a:t>
            </a:r>
            <a:endParaRPr lang="en-GB" i="0" baseline="0" dirty="0"/>
          </a:p>
          <a:p>
            <a:endParaRPr lang="en-GB" dirty="0"/>
          </a:p>
        </p:txBody>
      </p:sp>
    </p:spTree>
    <p:extLst>
      <p:ext uri="{BB962C8B-B14F-4D97-AF65-F5344CB8AC3E}">
        <p14:creationId xmlns:p14="http://schemas.microsoft.com/office/powerpoint/2010/main" val="4157361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The new</a:t>
            </a:r>
            <a:r>
              <a:rPr lang="en-GB" baseline="0" dirty="0"/>
              <a:t> semantic elements allow us to replace a lot of &lt;div&gt;'s old functionality. It is not a tag to discount in this new semantic world. The use of &lt;div&gt; is perfectly appropriate if no suitable semantic definition can be found. Its most common purpose is for stylistic functionality where we want the rendered mark-up to look different but not apply meaning. </a:t>
            </a:r>
          </a:p>
          <a:p>
            <a:endParaRPr lang="en-GB" baseline="0" dirty="0"/>
          </a:p>
          <a:p>
            <a:r>
              <a:rPr lang="en-GB" baseline="0" dirty="0"/>
              <a:t>The same is true of the &lt;span&gt; element. There are may more suitable semantic definitions such as &lt;mark&gt; but its use as a generic content wrapper is still very useful.</a:t>
            </a:r>
            <a:endParaRPr lang="en-GB" dirty="0"/>
          </a:p>
        </p:txBody>
      </p:sp>
    </p:spTree>
    <p:extLst>
      <p:ext uri="{BB962C8B-B14F-4D97-AF65-F5344CB8AC3E}">
        <p14:creationId xmlns:p14="http://schemas.microsoft.com/office/powerpoint/2010/main" val="3265389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The HTML5 ethos is straightforward. Semantics options first generic containers last. When looking to surround data with mark-up follow semantic intent. Think what tag you are using and what you want to achieve. For instance rather than using a &lt;div&gt; to surround a block of text use a &lt;p&gt; and control its layout properties with CSS.</a:t>
            </a:r>
          </a:p>
          <a:p>
            <a:endParaRPr lang="en-GB" dirty="0"/>
          </a:p>
          <a:p>
            <a:endParaRPr lang="en-GB" dirty="0"/>
          </a:p>
        </p:txBody>
      </p:sp>
    </p:spTree>
    <p:extLst>
      <p:ext uri="{BB962C8B-B14F-4D97-AF65-F5344CB8AC3E}">
        <p14:creationId xmlns:p14="http://schemas.microsoft.com/office/powerpoint/2010/main" val="3510136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Here we have implied some intent meaning that the correct semantic tag is an &lt;article&gt; specifying a single</a:t>
            </a:r>
            <a:r>
              <a:rPr lang="en-GB" baseline="0" dirty="0"/>
              <a:t> unit of information</a:t>
            </a:r>
            <a:r>
              <a:rPr lang="en-GB" dirty="0"/>
              <a:t>. </a:t>
            </a:r>
            <a:r>
              <a:rPr lang="en-GB" baseline="0" dirty="0"/>
              <a:t>The introductory mater is encapsulated in a header and the footer contains closing navigation. While the main body of the article can go back to using &lt;p&gt; for what it was intended! </a:t>
            </a:r>
          </a:p>
          <a:p>
            <a:endParaRPr lang="en-GB" baseline="0" dirty="0"/>
          </a:p>
          <a:p>
            <a:r>
              <a:rPr lang="en-GB" baseline="0" dirty="0"/>
              <a:t>With the right use of CSS selectors we can easily style these specific articles (more on this later).</a:t>
            </a:r>
          </a:p>
          <a:p>
            <a:endParaRPr lang="en-GB" baseline="0" dirty="0"/>
          </a:p>
          <a:p>
            <a:r>
              <a:rPr lang="en-GB" baseline="0" dirty="0"/>
              <a:t>Still there issues with the article, the data is in a &lt;p&gt; for example which does not emphasis the intent of the data being displayed. </a:t>
            </a:r>
            <a:endParaRPr lang="en-GB" dirty="0"/>
          </a:p>
        </p:txBody>
      </p:sp>
    </p:spTree>
    <p:extLst>
      <p:ext uri="{BB962C8B-B14F-4D97-AF65-F5344CB8AC3E}">
        <p14:creationId xmlns:p14="http://schemas.microsoft.com/office/powerpoint/2010/main" val="4063718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The idea of cross</a:t>
            </a:r>
            <a:r>
              <a:rPr lang="en-GB" baseline="0" dirty="0"/>
              <a:t> </a:t>
            </a:r>
            <a:r>
              <a:rPr lang="en-GB" dirty="0"/>
              <a:t>browser development is critical to good web</a:t>
            </a:r>
            <a:r>
              <a:rPr lang="en-GB" baseline="0" dirty="0"/>
              <a:t> page development and essential to HTML5 website design. </a:t>
            </a:r>
            <a:endParaRPr lang="en-GB" dirty="0"/>
          </a:p>
        </p:txBody>
      </p:sp>
    </p:spTree>
    <p:extLst>
      <p:ext uri="{BB962C8B-B14F-4D97-AF65-F5344CB8AC3E}">
        <p14:creationId xmlns:p14="http://schemas.microsoft.com/office/powerpoint/2010/main" val="3632274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err="1"/>
              <a:t>Modernizr</a:t>
            </a:r>
            <a:r>
              <a:rPr lang="en-GB" dirty="0"/>
              <a:t> is an open source, MIT-licensed JavaScript library that detects support for many HTML5 &amp; CSS3 features. You should always use the latest version. To use it, include the following &lt;script&gt; element in the &lt;head&gt;. It must have loaded before the &lt;body&gt; tries to load.</a:t>
            </a:r>
          </a:p>
          <a:p>
            <a:endParaRPr lang="en-GB" dirty="0"/>
          </a:p>
          <a:p>
            <a:r>
              <a:rPr lang="en-GB" dirty="0" err="1"/>
              <a:t>Modernizr</a:t>
            </a:r>
            <a:r>
              <a:rPr lang="en-GB" dirty="0"/>
              <a:t> requires no code to run, it auto initializes and extends the </a:t>
            </a:r>
            <a:r>
              <a:rPr lang="en-GB" dirty="0" err="1"/>
              <a:t>javascript</a:t>
            </a:r>
            <a:r>
              <a:rPr lang="en-GB" dirty="0"/>
              <a:t> DOM to provide a set of functions that allow you to test for </a:t>
            </a:r>
            <a:r>
              <a:rPr lang="en-GB" dirty="0" err="1"/>
              <a:t>javascript</a:t>
            </a:r>
            <a:r>
              <a:rPr lang="en-GB" dirty="0"/>
              <a:t> API, CSS and HTML5 support. </a:t>
            </a:r>
          </a:p>
          <a:p>
            <a:endParaRPr lang="en-GB" dirty="0"/>
          </a:p>
          <a:p>
            <a:endParaRPr lang="en-GB" dirty="0"/>
          </a:p>
        </p:txBody>
      </p:sp>
    </p:spTree>
    <p:extLst>
      <p:ext uri="{BB962C8B-B14F-4D97-AF65-F5344CB8AC3E}">
        <p14:creationId xmlns:p14="http://schemas.microsoft.com/office/powerpoint/2010/main" val="3155005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14676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997318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21456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If you look at some of the more obscure HTML 4 tage like &lt;kbd&gt;, &lt;samp&gt; and &lt;var&gt; you</a:t>
            </a:r>
            <a:r>
              <a:rPr lang="en-GB" baseline="0" dirty="0"/>
              <a:t> can see the scientific roots of HTML 4. HTML5 is a child of its time for a mainstream information based web. If you consider your own pages they are probably littered with &lt;div&gt; tags with semantically useful id attributes such as header, foot, nav and content.  To</a:t>
            </a:r>
            <a:r>
              <a:rPr lang="en-GB" dirty="0"/>
              <a:t> save us from the swarm of &lt;div&gt; tags more  suitable structural elements have been added.</a:t>
            </a:r>
          </a:p>
          <a:p>
            <a:endParaRPr lang="en-GB" dirty="0"/>
          </a:p>
          <a:p>
            <a:r>
              <a:rPr lang="en-GB" dirty="0"/>
              <a:t>As previously discussed HTML5 introduces a new sectioning set of tags. These allow us to provide semantic description to a page and place the document into a more human readable and </a:t>
            </a:r>
            <a:r>
              <a:rPr lang="en-GB" dirty="0" err="1"/>
              <a:t>categorisable</a:t>
            </a:r>
            <a:r>
              <a:rPr lang="en-GB" dirty="0"/>
              <a:t> document. Over the next pages we will examine these elements and understand how to use them effectively and appropriately.</a:t>
            </a:r>
          </a:p>
          <a:p>
            <a:endParaRPr lang="en-GB" dirty="0"/>
          </a:p>
          <a:p>
            <a:endParaRPr lang="en-GB" dirty="0"/>
          </a:p>
          <a:p>
            <a:endParaRPr lang="en-GB" dirty="0"/>
          </a:p>
        </p:txBody>
      </p:sp>
    </p:spTree>
    <p:extLst>
      <p:ext uri="{BB962C8B-B14F-4D97-AF65-F5344CB8AC3E}">
        <p14:creationId xmlns:p14="http://schemas.microsoft.com/office/powerpoint/2010/main" val="236394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The document outline is the structure of a document, generated by the document’s headings, form titles, table titles, and any other appropriate landmarks to map out the document. The user agent can apply this information to generate a table of contents, for example. This table of contents could then be used by assistive technology to help the user, or be parsed by a machine like a search engine to improve search results.</a:t>
            </a:r>
          </a:p>
          <a:p>
            <a:endParaRPr lang="en-GB" dirty="0"/>
          </a:p>
          <a:p>
            <a:r>
              <a:rPr lang="en-GB" dirty="0"/>
              <a:t>The sectioning elements &lt;section&gt;, &lt;article&gt;, &lt;aside&gt; and &lt;</a:t>
            </a:r>
            <a:r>
              <a:rPr lang="en-GB" dirty="0" err="1"/>
              <a:t>nav</a:t>
            </a:r>
            <a:r>
              <a:rPr lang="en-GB" dirty="0"/>
              <a:t>&gt; can all help to create a more logical structure in the document outline. Let’s go crazy and rewrite our previous example using only &lt;h1&gt; elements for headings.</a:t>
            </a:r>
          </a:p>
          <a:p>
            <a:endParaRPr lang="en-GB" dirty="0"/>
          </a:p>
          <a:p>
            <a:r>
              <a:rPr lang="en-GB" dirty="0"/>
              <a:t>The Above HTML would give the following outline: </a:t>
            </a:r>
          </a:p>
          <a:p>
            <a:r>
              <a:rPr lang="en-GB" dirty="0"/>
              <a:t>	1. My article heading</a:t>
            </a:r>
          </a:p>
          <a:p>
            <a:r>
              <a:rPr lang="en-GB" dirty="0"/>
              <a:t>		1, About me</a:t>
            </a:r>
          </a:p>
          <a:p>
            <a:r>
              <a:rPr lang="en-GB" dirty="0"/>
              <a:t>			1.What I do for a living</a:t>
            </a:r>
          </a:p>
          <a:p>
            <a:r>
              <a:rPr lang="en-GB" dirty="0"/>
              <a:t>		2. Contact</a:t>
            </a:r>
          </a:p>
          <a:p>
            <a:endParaRPr lang="en-GB" dirty="0"/>
          </a:p>
          <a:p>
            <a:r>
              <a:rPr lang="en-GB" dirty="0"/>
              <a:t>The sectioning elements act quite literally as their name suggests: they define sections of the parent element. These sections can be thought of as child nodes whose headings fall under their parent heading, regardless of their rank.</a:t>
            </a:r>
          </a:p>
        </p:txBody>
      </p:sp>
    </p:spTree>
    <p:extLst>
      <p:ext uri="{BB962C8B-B14F-4D97-AF65-F5344CB8AC3E}">
        <p14:creationId xmlns:p14="http://schemas.microsoft.com/office/powerpoint/2010/main" val="2378709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Assuming we are using the</a:t>
            </a:r>
            <a:r>
              <a:rPr lang="en-GB" baseline="0" dirty="0"/>
              <a:t> &lt;h</a:t>
            </a:r>
            <a:r>
              <a:rPr lang="en-GB" i="1" baseline="0" dirty="0"/>
              <a:t>n</a:t>
            </a:r>
            <a:r>
              <a:rPr lang="en-GB" baseline="0" dirty="0"/>
              <a:t>&gt; tags as is appropriate in modern mark-up development the main heading will normally have a &lt;h1&gt; element within. </a:t>
            </a:r>
          </a:p>
          <a:p>
            <a:endParaRPr lang="en-GB" baseline="0" dirty="0"/>
          </a:p>
          <a:p>
            <a:r>
              <a:rPr lang="en-GB" baseline="0" dirty="0"/>
              <a:t>The specification says it should be used to represent a group of introductory or navigational aids. It can contain an optional hgroup element. It can also be used to wrap a section's table of content, search form or similar.</a:t>
            </a:r>
          </a:p>
          <a:p>
            <a:endParaRPr lang="en-GB" dirty="0"/>
          </a:p>
          <a:p>
            <a:r>
              <a:rPr lang="en-GB" baseline="0" dirty="0"/>
              <a:t>Essentially</a:t>
            </a:r>
            <a:r>
              <a:rPr lang="en-GB" dirty="0"/>
              <a:t> when a &lt;</a:t>
            </a:r>
            <a:r>
              <a:rPr lang="en-GB" dirty="0" err="1"/>
              <a:t>h</a:t>
            </a:r>
            <a:r>
              <a:rPr lang="en-GB" i="1" dirty="0" err="1"/>
              <a:t>n</a:t>
            </a:r>
            <a:r>
              <a:rPr lang="en-GB" dirty="0"/>
              <a:t>&gt; element on its own is not suitable, there is other related information that makes up the </a:t>
            </a:r>
            <a:r>
              <a:rPr lang="en-GB" dirty="0" err="1"/>
              <a:t>block,a</a:t>
            </a:r>
            <a:r>
              <a:rPr lang="en-GB" dirty="0"/>
              <a:t> you should use a &lt;header&gt;. </a:t>
            </a:r>
          </a:p>
          <a:p>
            <a:endParaRPr lang="en-GB" baseline="0" dirty="0"/>
          </a:p>
          <a:p>
            <a:r>
              <a:rPr lang="en-GB" dirty="0"/>
              <a:t>Each block element, be that the &lt;html&gt; root or an &lt;article&gt; element for example can contain a &lt;header&gt; element. You may not have more than one &lt;heading&gt; per sectioning block.</a:t>
            </a:r>
            <a:endParaRPr lang="en-GB" baseline="0" dirty="0"/>
          </a:p>
          <a:p>
            <a:endParaRPr lang="en-GB" baseline="0" dirty="0"/>
          </a:p>
          <a:p>
            <a:r>
              <a:rPr lang="en-GB" baseline="0" dirty="0"/>
              <a:t>The optional &lt;</a:t>
            </a:r>
            <a:r>
              <a:rPr lang="en-GB" baseline="0" dirty="0" err="1"/>
              <a:t>hgroup</a:t>
            </a:r>
            <a:r>
              <a:rPr lang="en-GB" baseline="0" dirty="0"/>
              <a:t>&gt; may only contain </a:t>
            </a:r>
            <a:r>
              <a:rPr lang="en-GB" dirty="0"/>
              <a:t>&lt;</a:t>
            </a:r>
            <a:r>
              <a:rPr lang="en-GB" dirty="0" err="1"/>
              <a:t>h</a:t>
            </a:r>
            <a:r>
              <a:rPr lang="en-GB" i="1" dirty="0" err="1"/>
              <a:t>n</a:t>
            </a:r>
            <a:r>
              <a:rPr lang="en-GB" dirty="0"/>
              <a:t>&gt; elements its purpose is to take a heading element, which would normally appear in the outline, out of it!</a:t>
            </a:r>
          </a:p>
        </p:txBody>
      </p:sp>
    </p:spTree>
    <p:extLst>
      <p:ext uri="{BB962C8B-B14F-4D97-AF65-F5344CB8AC3E}">
        <p14:creationId xmlns:p14="http://schemas.microsoft.com/office/powerpoint/2010/main" val="108560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Not all groups of links on a page need to be in a </a:t>
            </a:r>
            <a:r>
              <a:rPr lang="en-GB" dirty="0" err="1"/>
              <a:t>nav</a:t>
            </a:r>
            <a:r>
              <a:rPr lang="en-GB" dirty="0"/>
              <a:t> element – the element is primarily Intended for sections that consist of major navigation blocks. </a:t>
            </a:r>
          </a:p>
          <a:p>
            <a:endParaRPr lang="en-GB" dirty="0"/>
          </a:p>
          <a:p>
            <a:r>
              <a:rPr lang="en-GB" dirty="0"/>
              <a:t>it is common for footers to have a short list of links to various pages of a site, such as the terms of service, the home page, and a copyright page. The footer element alone is sufficient for such cases; while a </a:t>
            </a:r>
            <a:r>
              <a:rPr lang="en-GB" dirty="0" err="1"/>
              <a:t>nav</a:t>
            </a:r>
            <a:r>
              <a:rPr lang="en-GB" dirty="0"/>
              <a:t> element can be used in such cases, it is usually unnecessary.</a:t>
            </a:r>
          </a:p>
          <a:p>
            <a:endParaRPr lang="en-GB" dirty="0"/>
          </a:p>
          <a:p>
            <a:r>
              <a:rPr lang="en-GB" dirty="0"/>
              <a:t>&lt;</a:t>
            </a:r>
            <a:r>
              <a:rPr lang="en-GB" dirty="0" err="1"/>
              <a:t>nav</a:t>
            </a:r>
            <a:r>
              <a:rPr lang="en-GB" dirty="0"/>
              <a:t>&gt; elements can be nested inside other sectioning elements, &lt;footer&gt; and &lt;header&gt; most commonly.</a:t>
            </a:r>
          </a:p>
        </p:txBody>
      </p:sp>
    </p:spTree>
    <p:extLst>
      <p:ext uri="{BB962C8B-B14F-4D97-AF65-F5344CB8AC3E}">
        <p14:creationId xmlns:p14="http://schemas.microsoft.com/office/powerpoint/2010/main" val="386926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The footer element represents a footer for its nearest ancestor sectioning content or sectioning root element. A footer typically contains information about its section such as who wrote it, links to related documents, copyright data, and the like.</a:t>
            </a:r>
          </a:p>
          <a:p>
            <a:endParaRPr lang="en-GB" dirty="0"/>
          </a:p>
          <a:p>
            <a:r>
              <a:rPr lang="en-GB" dirty="0"/>
              <a:t>When the footer element contains entire sections, they represent appendices, indexes, long colophons, verbose license agreements, and other such content.</a:t>
            </a:r>
          </a:p>
          <a:p>
            <a:endParaRPr lang="en-GB" dirty="0"/>
          </a:p>
          <a:p>
            <a:r>
              <a:rPr lang="en-GB" dirty="0"/>
              <a:t>A common use of the &lt;footer&gt; element is to create a so called ‘fat footer’:</a:t>
            </a:r>
          </a:p>
          <a:p>
            <a:endParaRPr lang="en-GB" dirty="0"/>
          </a:p>
          <a:p>
            <a:r>
              <a:rPr lang="en-GB" dirty="0">
                <a:latin typeface="Courier New" panose="02070309020205020404" pitchFamily="49" charset="0"/>
                <a:cs typeface="Courier New" panose="02070309020205020404" pitchFamily="49" charset="0"/>
              </a:rPr>
              <a:t>&lt;FOOTER&gt; </a:t>
            </a:r>
          </a:p>
          <a:p>
            <a:r>
              <a:rPr lang="en-GB" dirty="0">
                <a:latin typeface="Courier New" panose="02070309020205020404" pitchFamily="49" charset="0"/>
                <a:cs typeface="Courier New" panose="02070309020205020404" pitchFamily="49" charset="0"/>
              </a:rPr>
              <a:t> &lt;NAV&gt;</a:t>
            </a:r>
          </a:p>
          <a:p>
            <a:r>
              <a:rPr lang="en-GB" dirty="0">
                <a:latin typeface="Courier New" panose="02070309020205020404" pitchFamily="49" charset="0"/>
                <a:cs typeface="Courier New" panose="02070309020205020404" pitchFamily="49" charset="0"/>
              </a:rPr>
              <a:t>  &lt;P&gt;</a:t>
            </a:r>
          </a:p>
          <a:p>
            <a:r>
              <a:rPr lang="en-GB" dirty="0">
                <a:latin typeface="Courier New" panose="02070309020205020404" pitchFamily="49" charset="0"/>
                <a:cs typeface="Courier New" panose="02070309020205020404" pitchFamily="49" charset="0"/>
              </a:rPr>
              <a:t>	&lt;A HREF="/credits.html"&gt;Credits&lt;/A&gt; —</a:t>
            </a:r>
          </a:p>
          <a:p>
            <a:r>
              <a:rPr lang="en-GB" dirty="0">
                <a:latin typeface="Courier New" panose="02070309020205020404" pitchFamily="49" charset="0"/>
                <a:cs typeface="Courier New" panose="02070309020205020404" pitchFamily="49" charset="0"/>
              </a:rPr>
              <a:t>	&lt;A HREF="/tos.html"&gt;Terms of Service&lt;/A&gt; —</a:t>
            </a:r>
          </a:p>
          <a:p>
            <a:r>
              <a:rPr lang="en-GB" dirty="0">
                <a:latin typeface="Courier New" panose="02070309020205020404" pitchFamily="49" charset="0"/>
                <a:cs typeface="Courier New" panose="02070309020205020404" pitchFamily="49" charset="0"/>
              </a:rPr>
              <a:t>	&lt;A HREF="/index.html"&gt;Blog Index&lt;/A&gt;</a:t>
            </a:r>
          </a:p>
          <a:p>
            <a:r>
              <a:rPr lang="en-GB" dirty="0">
                <a:latin typeface="Courier New" panose="02070309020205020404" pitchFamily="49" charset="0"/>
                <a:cs typeface="Courier New" panose="02070309020205020404" pitchFamily="49" charset="0"/>
              </a:rPr>
              <a:t>&lt;/P&gt;</a:t>
            </a:r>
          </a:p>
          <a:p>
            <a:r>
              <a:rPr lang="en-GB" dirty="0">
                <a:latin typeface="Courier New" panose="02070309020205020404" pitchFamily="49" charset="0"/>
                <a:cs typeface="Courier New" panose="02070309020205020404" pitchFamily="49" charset="0"/>
              </a:rPr>
              <a:t> &lt;/NAV&gt;</a:t>
            </a:r>
          </a:p>
          <a:p>
            <a:r>
              <a:rPr lang="en-GB" dirty="0">
                <a:latin typeface="Courier New" panose="02070309020205020404" pitchFamily="49" charset="0"/>
                <a:cs typeface="Courier New" panose="02070309020205020404" pitchFamily="49" charset="0"/>
              </a:rPr>
              <a:t> &lt;SMALL&gt;Copyright © 2012 QA LTD&lt;/SMALL&gt;</a:t>
            </a:r>
          </a:p>
          <a:p>
            <a:r>
              <a:rPr lang="en-GB" dirty="0">
                <a:latin typeface="Courier New" panose="02070309020205020404" pitchFamily="49" charset="0"/>
                <a:cs typeface="Courier New" panose="02070309020205020404" pitchFamily="49" charset="0"/>
              </a:rPr>
              <a:t>&lt;/FOOTER&gt;</a:t>
            </a:r>
          </a:p>
        </p:txBody>
      </p:sp>
    </p:spTree>
    <p:extLst>
      <p:ext uri="{BB962C8B-B14F-4D97-AF65-F5344CB8AC3E}">
        <p14:creationId xmlns:p14="http://schemas.microsoft.com/office/powerpoint/2010/main" val="964321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The &lt;article&gt; element represents a unit of work that makes up a significant section of data. This may include a &lt;video&gt; element, a blog entry or news story, or results from a  dynamic server page.</a:t>
            </a:r>
          </a:p>
          <a:p>
            <a:endParaRPr lang="en-GB" dirty="0"/>
          </a:p>
          <a:p>
            <a:r>
              <a:rPr lang="en-GB" dirty="0"/>
              <a:t>As is common with all of our sectioning elements the first tag inside an &lt;article&gt; must be a heading. </a:t>
            </a:r>
          </a:p>
        </p:txBody>
      </p:sp>
    </p:spTree>
    <p:extLst>
      <p:ext uri="{BB962C8B-B14F-4D97-AF65-F5344CB8AC3E}">
        <p14:creationId xmlns:p14="http://schemas.microsoft.com/office/powerpoint/2010/main" val="158261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428625"/>
            <a:ext cx="5400675" cy="4049713"/>
          </a:xfrm>
        </p:spPr>
      </p:sp>
      <p:sp>
        <p:nvSpPr>
          <p:cNvPr id="3" name="Notes Placeholder 2"/>
          <p:cNvSpPr>
            <a:spLocks noGrp="1"/>
          </p:cNvSpPr>
          <p:nvPr>
            <p:ph type="body" idx="1"/>
          </p:nvPr>
        </p:nvSpPr>
        <p:spPr/>
        <p:txBody>
          <a:bodyPr/>
          <a:lstStyle/>
          <a:p>
            <a:r>
              <a:rPr lang="en-GB" dirty="0"/>
              <a:t>The &lt;aside&gt; element is an often misused tag in HTML5. Its purpose is to provide data that is tangential to the main block to assist with related but non-essential information. In the first example above it is used to enclose a glossary.</a:t>
            </a:r>
          </a:p>
          <a:p>
            <a:r>
              <a:rPr lang="en-GB" dirty="0"/>
              <a:t>With the new definition of aside, it is important to remain aware of its context. When used within an article element, the contents should be specifically related to that article (e.g., a glossary). </a:t>
            </a:r>
          </a:p>
          <a:p>
            <a:r>
              <a:rPr lang="en-GB" dirty="0"/>
              <a:t> </a:t>
            </a:r>
          </a:p>
          <a:p>
            <a:r>
              <a:rPr lang="en-GB" dirty="0"/>
              <a:t>While in the second example which would exist as a child of the &lt;body&gt;, the contents relate to the site (e.g., a blogroll, groups of additional navigation, and even advertising if that content is related to the page).</a:t>
            </a:r>
          </a:p>
          <a:p>
            <a:endParaRPr lang="en-GB" dirty="0"/>
          </a:p>
          <a:p>
            <a:endParaRPr lang="en-GB" dirty="0"/>
          </a:p>
        </p:txBody>
      </p:sp>
    </p:spTree>
    <p:extLst>
      <p:ext uri="{BB962C8B-B14F-4D97-AF65-F5344CB8AC3E}">
        <p14:creationId xmlns:p14="http://schemas.microsoft.com/office/powerpoint/2010/main" val="140591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687" y="785794"/>
            <a:ext cx="717585" cy="698898"/>
          </a:xfrm>
          <a:prstGeom prst="rect">
            <a:avLst/>
          </a:prstGeom>
        </p:spPr>
      </p:pic>
    </p:spTree>
    <p:extLst>
      <p:ext uri="{BB962C8B-B14F-4D97-AF65-F5344CB8AC3E}">
        <p14:creationId xmlns:p14="http://schemas.microsoft.com/office/powerpoint/2010/main" val="74854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66395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a:t>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3868386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QAWEBCSS</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40108274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html5boilerplate.com/" TargetMode="External"/><Relationship Id="rId4" Type="http://schemas.openxmlformats.org/officeDocument/2006/relationships/hyperlink" Target="http://www.initializr.com/"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HTML5 Primer</a:t>
            </a:r>
          </a:p>
        </p:txBody>
      </p:sp>
      <p:sp>
        <p:nvSpPr>
          <p:cNvPr id="4099" name="Subtitle 2"/>
          <p:cNvSpPr>
            <a:spLocks noGrp="1"/>
          </p:cNvSpPr>
          <p:nvPr>
            <p:ph type="subTitle" idx="1"/>
          </p:nvPr>
        </p:nvSpPr>
        <p:spPr>
          <a:xfrm>
            <a:off x="712519" y="3886200"/>
            <a:ext cx="7778338" cy="1752600"/>
          </a:xfrm>
        </p:spPr>
        <p:txBody>
          <a:bodyPr/>
          <a:lstStyle/>
          <a:p>
            <a:r>
              <a:rPr lang="en-GB"/>
              <a:t>Developing Responsive Web Sites </a:t>
            </a:r>
            <a:endParaRPr lang="en-GB" dirty="0"/>
          </a:p>
        </p:txBody>
      </p:sp>
    </p:spTree>
    <p:extLst>
      <p:ext uri="{BB962C8B-B14F-4D97-AF65-F5344CB8AC3E}">
        <p14:creationId xmlns:p14="http://schemas.microsoft.com/office/powerpoint/2010/main" val="303228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&lt;section&gt; is used to break up semantic elements</a:t>
            </a:r>
          </a:p>
          <a:p>
            <a:pPr lvl="1"/>
            <a:r>
              <a:rPr lang="en-GB" dirty="0"/>
              <a:t>Different parts to a news story or a group of links</a:t>
            </a:r>
          </a:p>
          <a:p>
            <a:r>
              <a:rPr lang="en-GB" dirty="0"/>
              <a:t>Should be used in conjunction with a heading</a:t>
            </a:r>
          </a:p>
          <a:p>
            <a:pPr lvl="1"/>
            <a:r>
              <a:rPr lang="en-GB" dirty="0"/>
              <a:t>Otherwise the &lt;section&gt; is untitled in the HTML outline</a:t>
            </a:r>
          </a:p>
          <a:p>
            <a:pPr lvl="1"/>
            <a:r>
              <a:rPr lang="en-GB" dirty="0"/>
              <a:t>Most generic and easiest to abuse semantic element</a:t>
            </a:r>
          </a:p>
          <a:p>
            <a:pPr lvl="1"/>
            <a:r>
              <a:rPr lang="en-GB" dirty="0"/>
              <a:t>Do not use as a pure stylistic container</a:t>
            </a:r>
          </a:p>
          <a:p>
            <a:pPr lvl="1"/>
            <a:endParaRPr lang="en-GB" dirty="0"/>
          </a:p>
          <a:p>
            <a:pPr lvl="1"/>
            <a:endParaRPr lang="en-GB" dirty="0"/>
          </a:p>
        </p:txBody>
      </p:sp>
      <p:sp>
        <p:nvSpPr>
          <p:cNvPr id="2" name="Title 1"/>
          <p:cNvSpPr>
            <a:spLocks noGrp="1"/>
          </p:cNvSpPr>
          <p:nvPr>
            <p:ph type="title"/>
          </p:nvPr>
        </p:nvSpPr>
        <p:spPr/>
        <p:txBody>
          <a:bodyPr/>
          <a:lstStyle/>
          <a:p>
            <a:r>
              <a:rPr lang="en-GB" dirty="0"/>
              <a:t>The </a:t>
            </a:r>
            <a:r>
              <a:rPr lang="en-GB" dirty="0">
                <a:latin typeface="Lucida Console" pitchFamily="49" charset="0"/>
              </a:rPr>
              <a:t>&lt;section&gt; </a:t>
            </a:r>
            <a:r>
              <a:rPr lang="en-GB" dirty="0"/>
              <a:t>element revisited</a:t>
            </a:r>
          </a:p>
        </p:txBody>
      </p:sp>
      <p:sp>
        <p:nvSpPr>
          <p:cNvPr id="4" name="Text Box 2"/>
          <p:cNvSpPr txBox="1">
            <a:spLocks noChangeArrowheads="1"/>
          </p:cNvSpPr>
          <p:nvPr/>
        </p:nvSpPr>
        <p:spPr bwMode="auto">
          <a:xfrm>
            <a:off x="628656" y="3367317"/>
            <a:ext cx="6249239" cy="2308966"/>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r>
              <a:rPr lang="en-GB" sz="1600" dirty="0">
                <a:solidFill>
                  <a:srgbClr val="0000FF"/>
                </a:solidFill>
                <a:latin typeface="Consolas"/>
              </a:rPr>
              <a:t>&lt;</a:t>
            </a:r>
            <a:r>
              <a:rPr lang="en-GB" sz="1600" dirty="0">
                <a:solidFill>
                  <a:srgbClr val="800000"/>
                </a:solidFill>
                <a:latin typeface="Consolas"/>
              </a:rPr>
              <a:t>article</a:t>
            </a:r>
            <a:r>
              <a:rPr lang="en-GB" sz="1600" dirty="0">
                <a:solidFill>
                  <a:srgbClr val="0000FF"/>
                </a:solidFill>
                <a:latin typeface="Consolas"/>
              </a:rPr>
              <a:t>&gt;</a:t>
            </a:r>
          </a:p>
          <a:p>
            <a:r>
              <a:rPr lang="en-GB" sz="1600" dirty="0">
                <a:solidFill>
                  <a:srgbClr val="0000FF"/>
                </a:solidFill>
                <a:latin typeface="Consolas"/>
              </a:rPr>
              <a:t>  &lt;</a:t>
            </a:r>
            <a:r>
              <a:rPr lang="en-GB" sz="1600" dirty="0">
                <a:solidFill>
                  <a:srgbClr val="800000"/>
                </a:solidFill>
                <a:latin typeface="Consolas"/>
              </a:rPr>
              <a:t>section</a:t>
            </a:r>
            <a:r>
              <a:rPr lang="en-GB" sz="1600" dirty="0">
                <a:solidFill>
                  <a:srgbClr val="0000FF"/>
                </a:solidFill>
                <a:latin typeface="Consolas"/>
              </a:rPr>
              <a:t>&gt;</a:t>
            </a:r>
            <a:endParaRPr lang="en-GB" sz="1600" dirty="0">
              <a:solidFill>
                <a:prstClr val="black"/>
              </a:solidFill>
              <a:latin typeface="Consolas"/>
            </a:endParaRPr>
          </a:p>
          <a:p>
            <a:r>
              <a:rPr lang="en-GB" sz="1600" dirty="0">
                <a:solidFill>
                  <a:srgbClr val="0000FF"/>
                </a:solidFill>
                <a:latin typeface="Consolas"/>
              </a:rPr>
              <a:t>    &lt;</a:t>
            </a:r>
            <a:r>
              <a:rPr lang="en-GB" sz="1600" dirty="0">
                <a:solidFill>
                  <a:srgbClr val="800000"/>
                </a:solidFill>
                <a:latin typeface="Consolas"/>
              </a:rPr>
              <a:t>h2</a:t>
            </a:r>
            <a:r>
              <a:rPr lang="en-GB" sz="1600" dirty="0">
                <a:solidFill>
                  <a:srgbClr val="0000FF"/>
                </a:solidFill>
                <a:latin typeface="Consolas"/>
              </a:rPr>
              <a:t>&gt;</a:t>
            </a:r>
            <a:r>
              <a:rPr lang="en-GB" sz="1600" dirty="0">
                <a:solidFill>
                  <a:prstClr val="black"/>
                </a:solidFill>
                <a:latin typeface="Consolas"/>
              </a:rPr>
              <a:t>Your links</a:t>
            </a:r>
            <a:r>
              <a:rPr lang="en-GB" sz="1600" dirty="0">
                <a:solidFill>
                  <a:srgbClr val="0000FF"/>
                </a:solidFill>
                <a:latin typeface="Consolas"/>
              </a:rPr>
              <a:t>&lt;/</a:t>
            </a:r>
            <a:r>
              <a:rPr lang="en-GB" sz="1600" dirty="0">
                <a:solidFill>
                  <a:srgbClr val="800000"/>
                </a:solidFill>
                <a:latin typeface="Consolas"/>
              </a:rPr>
              <a:t>h2</a:t>
            </a:r>
            <a:r>
              <a:rPr lang="en-GB" sz="1600" dirty="0">
                <a:solidFill>
                  <a:srgbClr val="0000FF"/>
                </a:solidFill>
                <a:latin typeface="Consolas"/>
              </a:rPr>
              <a:t>&gt;</a:t>
            </a:r>
            <a:endParaRPr lang="en-GB" sz="1600" dirty="0">
              <a:solidFill>
                <a:prstClr val="black"/>
              </a:solidFill>
              <a:latin typeface="Consolas"/>
            </a:endParaRPr>
          </a:p>
          <a:p>
            <a:r>
              <a:rPr lang="en-GB" sz="1600" dirty="0">
                <a:solidFill>
                  <a:prstClr val="black"/>
                </a:solidFill>
                <a:latin typeface="Consolas"/>
              </a:rPr>
              <a:t>    </a:t>
            </a:r>
            <a:r>
              <a:rPr lang="en-GB" sz="1600" dirty="0">
                <a:solidFill>
                  <a:srgbClr val="0000FF"/>
                </a:solidFill>
                <a:latin typeface="Consolas"/>
              </a:rPr>
              <a:t>&lt;</a:t>
            </a:r>
            <a:r>
              <a:rPr lang="en-GB" sz="1600" dirty="0">
                <a:solidFill>
                  <a:srgbClr val="800000"/>
                </a:solidFill>
                <a:latin typeface="Consolas"/>
              </a:rPr>
              <a:t>ul</a:t>
            </a:r>
            <a:r>
              <a:rPr lang="en-GB" sz="1600" dirty="0">
                <a:solidFill>
                  <a:srgbClr val="0000FF"/>
                </a:solidFill>
                <a:latin typeface="Consolas"/>
              </a:rPr>
              <a:t>&gt;</a:t>
            </a:r>
            <a:endParaRPr lang="en-GB" sz="1600" dirty="0">
              <a:solidFill>
                <a:prstClr val="black"/>
              </a:solidFill>
              <a:latin typeface="Consolas"/>
            </a:endParaRPr>
          </a:p>
          <a:p>
            <a:r>
              <a:rPr lang="en-GB" sz="1600" dirty="0">
                <a:solidFill>
                  <a:prstClr val="black"/>
                </a:solidFill>
                <a:latin typeface="Consolas"/>
              </a:rPr>
              <a:t>      </a:t>
            </a:r>
            <a:r>
              <a:rPr lang="en-GB" sz="1600" dirty="0">
                <a:solidFill>
                  <a:srgbClr val="0000FF"/>
                </a:solidFill>
                <a:latin typeface="Consolas"/>
              </a:rPr>
              <a:t>&lt;</a:t>
            </a:r>
            <a:r>
              <a:rPr lang="en-GB" sz="1600" dirty="0">
                <a:solidFill>
                  <a:srgbClr val="800000"/>
                </a:solidFill>
                <a:latin typeface="Consolas"/>
              </a:rPr>
              <a:t>li</a:t>
            </a:r>
            <a:r>
              <a:rPr lang="en-GB" sz="1600" dirty="0">
                <a:solidFill>
                  <a:srgbClr val="0000FF"/>
                </a:solidFill>
                <a:latin typeface="Consolas"/>
              </a:rPr>
              <a:t>&gt;&lt;</a:t>
            </a:r>
            <a:r>
              <a:rPr lang="en-GB" sz="1600" dirty="0">
                <a:solidFill>
                  <a:srgbClr val="800000"/>
                </a:solidFill>
                <a:latin typeface="Consolas"/>
              </a:rPr>
              <a:t>a</a:t>
            </a:r>
            <a:r>
              <a:rPr lang="en-GB" sz="1600" dirty="0">
                <a:solidFill>
                  <a:prstClr val="black"/>
                </a:solidFill>
                <a:latin typeface="Consolas"/>
              </a:rPr>
              <a:t> </a:t>
            </a:r>
            <a:r>
              <a:rPr lang="en-GB" sz="1600" dirty="0">
                <a:solidFill>
                  <a:srgbClr val="FF0000"/>
                </a:solidFill>
                <a:latin typeface="Consolas"/>
              </a:rPr>
              <a:t>href</a:t>
            </a:r>
            <a:r>
              <a:rPr lang="en-GB" sz="1600" dirty="0">
                <a:solidFill>
                  <a:srgbClr val="0000FF"/>
                </a:solidFill>
                <a:latin typeface="Consolas"/>
              </a:rPr>
              <a:t>="#"&gt;</a:t>
            </a:r>
            <a:r>
              <a:rPr lang="en-GB" sz="1600" dirty="0">
                <a:solidFill>
                  <a:prstClr val="black"/>
                </a:solidFill>
                <a:latin typeface="Consolas"/>
              </a:rPr>
              <a:t>My Friend</a:t>
            </a:r>
            <a:r>
              <a:rPr lang="en-GB" sz="1600" dirty="0">
                <a:solidFill>
                  <a:srgbClr val="0000FF"/>
                </a:solidFill>
                <a:latin typeface="Consolas"/>
              </a:rPr>
              <a:t>&lt;/</a:t>
            </a:r>
            <a:r>
              <a:rPr lang="en-GB" sz="1600" dirty="0">
                <a:solidFill>
                  <a:srgbClr val="800000"/>
                </a:solidFill>
                <a:latin typeface="Consolas"/>
              </a:rPr>
              <a:t>a</a:t>
            </a:r>
            <a:r>
              <a:rPr lang="en-GB" sz="1600" dirty="0">
                <a:solidFill>
                  <a:srgbClr val="0000FF"/>
                </a:solidFill>
                <a:latin typeface="Consolas"/>
              </a:rPr>
              <a:t>&gt;&lt;/</a:t>
            </a:r>
            <a:r>
              <a:rPr lang="en-GB" sz="1600" dirty="0">
                <a:solidFill>
                  <a:srgbClr val="800000"/>
                </a:solidFill>
                <a:latin typeface="Consolas"/>
              </a:rPr>
              <a:t>li</a:t>
            </a:r>
            <a:r>
              <a:rPr lang="en-GB" sz="1600" dirty="0">
                <a:solidFill>
                  <a:srgbClr val="0000FF"/>
                </a:solidFill>
                <a:latin typeface="Consolas"/>
              </a:rPr>
              <a:t>&gt;</a:t>
            </a:r>
            <a:endParaRPr lang="en-GB" sz="1600" dirty="0">
              <a:solidFill>
                <a:prstClr val="black"/>
              </a:solidFill>
              <a:latin typeface="Consolas"/>
            </a:endParaRPr>
          </a:p>
          <a:p>
            <a:r>
              <a:rPr lang="en-GB" sz="1600" dirty="0">
                <a:solidFill>
                  <a:prstClr val="black"/>
                </a:solidFill>
                <a:latin typeface="Consolas"/>
              </a:rPr>
              <a:t>      </a:t>
            </a:r>
            <a:r>
              <a:rPr lang="en-GB" sz="1600" dirty="0">
                <a:solidFill>
                  <a:srgbClr val="0000FF"/>
                </a:solidFill>
                <a:latin typeface="Consolas"/>
              </a:rPr>
              <a:t>&lt;</a:t>
            </a:r>
            <a:r>
              <a:rPr lang="en-GB" sz="1600" dirty="0">
                <a:solidFill>
                  <a:srgbClr val="800000"/>
                </a:solidFill>
                <a:latin typeface="Consolas"/>
              </a:rPr>
              <a:t>li</a:t>
            </a:r>
            <a:r>
              <a:rPr lang="en-GB" sz="1600" dirty="0">
                <a:solidFill>
                  <a:srgbClr val="0000FF"/>
                </a:solidFill>
                <a:latin typeface="Consolas"/>
              </a:rPr>
              <a:t>&gt;&lt;</a:t>
            </a:r>
            <a:r>
              <a:rPr lang="en-GB" sz="1600" dirty="0">
                <a:solidFill>
                  <a:srgbClr val="800000"/>
                </a:solidFill>
                <a:latin typeface="Consolas"/>
              </a:rPr>
              <a:t>a</a:t>
            </a:r>
            <a:r>
              <a:rPr lang="en-GB" sz="1600" dirty="0">
                <a:solidFill>
                  <a:prstClr val="black"/>
                </a:solidFill>
                <a:latin typeface="Consolas"/>
              </a:rPr>
              <a:t> </a:t>
            </a:r>
            <a:r>
              <a:rPr lang="en-GB" sz="1600" dirty="0">
                <a:solidFill>
                  <a:srgbClr val="FF0000"/>
                </a:solidFill>
                <a:latin typeface="Consolas"/>
              </a:rPr>
              <a:t>href</a:t>
            </a:r>
            <a:r>
              <a:rPr lang="en-GB" sz="1600" dirty="0">
                <a:solidFill>
                  <a:srgbClr val="0000FF"/>
                </a:solidFill>
                <a:latin typeface="Consolas"/>
              </a:rPr>
              <a:t>="#"&gt;</a:t>
            </a:r>
            <a:r>
              <a:rPr lang="en-GB" sz="1600" dirty="0">
                <a:solidFill>
                  <a:prstClr val="black"/>
                </a:solidFill>
                <a:latin typeface="Consolas"/>
              </a:rPr>
              <a:t>My Other Friend</a:t>
            </a:r>
            <a:r>
              <a:rPr lang="en-GB" sz="1600" dirty="0">
                <a:solidFill>
                  <a:srgbClr val="0000FF"/>
                </a:solidFill>
                <a:latin typeface="Consolas"/>
              </a:rPr>
              <a:t>&lt;/</a:t>
            </a:r>
            <a:r>
              <a:rPr lang="en-GB" sz="1600" dirty="0">
                <a:solidFill>
                  <a:srgbClr val="800000"/>
                </a:solidFill>
                <a:latin typeface="Consolas"/>
              </a:rPr>
              <a:t>a</a:t>
            </a:r>
            <a:r>
              <a:rPr lang="en-GB" sz="1600" dirty="0">
                <a:solidFill>
                  <a:srgbClr val="0000FF"/>
                </a:solidFill>
                <a:latin typeface="Consolas"/>
              </a:rPr>
              <a:t>&gt;&lt;/</a:t>
            </a:r>
            <a:r>
              <a:rPr lang="en-GB" sz="1600" dirty="0">
                <a:solidFill>
                  <a:srgbClr val="800000"/>
                </a:solidFill>
                <a:latin typeface="Consolas"/>
              </a:rPr>
              <a:t>li</a:t>
            </a:r>
            <a:r>
              <a:rPr lang="en-GB" sz="1600" dirty="0">
                <a:solidFill>
                  <a:srgbClr val="0000FF"/>
                </a:solidFill>
                <a:latin typeface="Consolas"/>
              </a:rPr>
              <a:t>&gt;</a:t>
            </a:r>
            <a:endParaRPr lang="en-GB" sz="1600" dirty="0">
              <a:solidFill>
                <a:prstClr val="black"/>
              </a:solidFill>
              <a:latin typeface="Consolas"/>
            </a:endParaRPr>
          </a:p>
          <a:p>
            <a:r>
              <a:rPr lang="en-GB" sz="1600" dirty="0">
                <a:solidFill>
                  <a:srgbClr val="0000FF"/>
                </a:solidFill>
                <a:latin typeface="Consolas"/>
              </a:rPr>
              <a:t>    &lt;/</a:t>
            </a:r>
            <a:r>
              <a:rPr lang="en-GB" sz="1600" dirty="0" err="1">
                <a:solidFill>
                  <a:srgbClr val="800000"/>
                </a:solidFill>
                <a:latin typeface="Consolas"/>
              </a:rPr>
              <a:t>ul</a:t>
            </a:r>
            <a:r>
              <a:rPr lang="en-GB" sz="1600" dirty="0">
                <a:solidFill>
                  <a:srgbClr val="0000FF"/>
                </a:solidFill>
                <a:latin typeface="Consolas"/>
              </a:rPr>
              <a:t>&gt;</a:t>
            </a:r>
          </a:p>
          <a:p>
            <a:r>
              <a:rPr lang="en-GB" sz="1600" dirty="0">
                <a:solidFill>
                  <a:srgbClr val="0000FF"/>
                </a:solidFill>
                <a:latin typeface="Consolas"/>
              </a:rPr>
              <a:t>   &lt;/</a:t>
            </a:r>
            <a:r>
              <a:rPr lang="en-GB" sz="1600" dirty="0">
                <a:solidFill>
                  <a:srgbClr val="800000"/>
                </a:solidFill>
                <a:latin typeface="Consolas"/>
              </a:rPr>
              <a:t>section</a:t>
            </a:r>
            <a:r>
              <a:rPr lang="en-GB" sz="1600" dirty="0">
                <a:solidFill>
                  <a:srgbClr val="0000FF"/>
                </a:solidFill>
                <a:latin typeface="Consolas"/>
              </a:rPr>
              <a:t>&gt;</a:t>
            </a:r>
            <a:endParaRPr lang="en-GB" sz="1600" dirty="0">
              <a:solidFill>
                <a:prstClr val="black"/>
              </a:solidFill>
              <a:latin typeface="Consolas"/>
            </a:endParaRPr>
          </a:p>
          <a:p>
            <a:r>
              <a:rPr lang="en-GB" sz="1600" dirty="0">
                <a:solidFill>
                  <a:prstClr val="black"/>
                </a:solidFill>
                <a:latin typeface="Consolas"/>
              </a:rPr>
              <a:t> </a:t>
            </a:r>
            <a:r>
              <a:rPr lang="en-GB" sz="1600" dirty="0">
                <a:solidFill>
                  <a:srgbClr val="0000FF"/>
                </a:solidFill>
                <a:latin typeface="Consolas"/>
              </a:rPr>
              <a:t>&lt;/</a:t>
            </a:r>
            <a:r>
              <a:rPr lang="en-GB" sz="1600" dirty="0">
                <a:solidFill>
                  <a:srgbClr val="800000"/>
                </a:solidFill>
                <a:latin typeface="Consolas"/>
              </a:rPr>
              <a:t>article</a:t>
            </a:r>
            <a:r>
              <a:rPr lang="en-GB" sz="1600" dirty="0">
                <a:solidFill>
                  <a:srgbClr val="0000FF"/>
                </a:solidFill>
                <a:latin typeface="Consolas"/>
              </a:rPr>
              <a:t>&gt;</a:t>
            </a:r>
          </a:p>
        </p:txBody>
      </p:sp>
    </p:spTree>
    <p:extLst>
      <p:ext uri="{BB962C8B-B14F-4D97-AF65-F5344CB8AC3E}">
        <p14:creationId xmlns:p14="http://schemas.microsoft.com/office/powerpoint/2010/main" val="2683385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You can still use the &lt;div&gt; tag no change to it in HTML5</a:t>
            </a:r>
          </a:p>
          <a:p>
            <a:pPr lvl="1"/>
            <a:r>
              <a:rPr lang="en-GB" dirty="0"/>
              <a:t>i.e. A generic element for structuring a page</a:t>
            </a:r>
          </a:p>
          <a:p>
            <a:pPr lvl="1"/>
            <a:r>
              <a:rPr lang="en-GB" dirty="0"/>
              <a:t>Has no semantic meaning except via attributes</a:t>
            </a:r>
          </a:p>
          <a:p>
            <a:r>
              <a:rPr lang="en-GB" dirty="0"/>
              <a:t>Used if no semantic alternative or as a CSS wrapper</a:t>
            </a:r>
          </a:p>
        </p:txBody>
      </p:sp>
      <p:sp>
        <p:nvSpPr>
          <p:cNvPr id="2" name="Title 1"/>
          <p:cNvSpPr>
            <a:spLocks noGrp="1"/>
          </p:cNvSpPr>
          <p:nvPr>
            <p:ph type="title"/>
          </p:nvPr>
        </p:nvSpPr>
        <p:spPr/>
        <p:txBody>
          <a:bodyPr/>
          <a:lstStyle/>
          <a:p>
            <a:r>
              <a:rPr lang="en-GB" dirty="0"/>
              <a:t>&lt;div&gt; is still valid HTML5</a:t>
            </a:r>
          </a:p>
        </p:txBody>
      </p:sp>
      <p:sp>
        <p:nvSpPr>
          <p:cNvPr id="5" name="Text Box 2"/>
          <p:cNvSpPr txBox="1">
            <a:spLocks noChangeArrowheads="1"/>
          </p:cNvSpPr>
          <p:nvPr/>
        </p:nvSpPr>
        <p:spPr bwMode="auto">
          <a:xfrm>
            <a:off x="630123" y="3554280"/>
            <a:ext cx="7769958" cy="1816524"/>
          </a:xfrm>
          <a:prstGeom prst="rect">
            <a:avLst/>
          </a:prstGeom>
          <a:solidFill>
            <a:schemeClr val="accent1"/>
          </a:solidFill>
          <a:ln w="12700">
            <a:solidFill>
              <a:schemeClr val="tx1"/>
            </a:solidFill>
            <a:miter lim="800000"/>
            <a:headEnd/>
            <a:tailEnd/>
          </a:ln>
          <a:effectLst>
            <a:softEdge rad="3175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r>
              <a:rPr lang="en-GB" sz="1600" dirty="0">
                <a:solidFill>
                  <a:srgbClr val="0000FF"/>
                </a:solidFill>
                <a:latin typeface="Consolas"/>
              </a:rPr>
              <a:t>&lt;body&gt;</a:t>
            </a:r>
          </a:p>
          <a:p>
            <a:r>
              <a:rPr lang="en-GB" sz="1600" dirty="0">
                <a:solidFill>
                  <a:srgbClr val="0000FF"/>
                </a:solidFill>
                <a:latin typeface="Consolas"/>
              </a:rPr>
              <a:t>	&lt;div id="wrapper"&gt;</a:t>
            </a:r>
          </a:p>
          <a:p>
            <a:r>
              <a:rPr lang="en-GB" sz="1600" dirty="0">
                <a:solidFill>
                  <a:srgbClr val="0000FF"/>
                </a:solidFill>
                <a:latin typeface="Consolas"/>
              </a:rPr>
              <a:t>		&lt;header&gt;…&lt;/header&gt;</a:t>
            </a:r>
          </a:p>
          <a:p>
            <a:r>
              <a:rPr lang="en-GB" sz="1600" dirty="0">
                <a:solidFill>
                  <a:srgbClr val="0000FF"/>
                </a:solidFill>
                <a:latin typeface="Consolas"/>
              </a:rPr>
              <a:t>		&lt;</a:t>
            </a:r>
            <a:r>
              <a:rPr lang="en-GB" sz="1600" dirty="0" err="1">
                <a:solidFill>
                  <a:srgbClr val="0000FF"/>
                </a:solidFill>
                <a:latin typeface="Consolas"/>
              </a:rPr>
              <a:t>nav</a:t>
            </a:r>
            <a:r>
              <a:rPr lang="en-GB" sz="1600" dirty="0">
                <a:solidFill>
                  <a:srgbClr val="0000FF"/>
                </a:solidFill>
                <a:latin typeface="Consolas"/>
              </a:rPr>
              <a:t>&gt;…&lt;/</a:t>
            </a:r>
            <a:r>
              <a:rPr lang="en-GB" sz="1600" dirty="0" err="1">
                <a:solidFill>
                  <a:srgbClr val="0000FF"/>
                </a:solidFill>
                <a:latin typeface="Consolas"/>
              </a:rPr>
              <a:t>nav</a:t>
            </a:r>
            <a:r>
              <a:rPr lang="en-GB" sz="1600" dirty="0">
                <a:solidFill>
                  <a:srgbClr val="0000FF"/>
                </a:solidFill>
                <a:latin typeface="Consolas"/>
              </a:rPr>
              <a:t>&gt;</a:t>
            </a:r>
          </a:p>
          <a:p>
            <a:r>
              <a:rPr lang="en-GB" sz="1600" dirty="0">
                <a:solidFill>
                  <a:srgbClr val="0000FF"/>
                </a:solidFill>
                <a:latin typeface="Consolas"/>
              </a:rPr>
              <a:t>		...</a:t>
            </a:r>
          </a:p>
          <a:p>
            <a:r>
              <a:rPr lang="en-GB" sz="1600" dirty="0">
                <a:solidFill>
                  <a:srgbClr val="0000FF"/>
                </a:solidFill>
                <a:latin typeface="Consolas"/>
              </a:rPr>
              <a:t>	&lt;/div&gt;</a:t>
            </a:r>
          </a:p>
          <a:p>
            <a:r>
              <a:rPr lang="en-GB" sz="1600" dirty="0">
                <a:solidFill>
                  <a:srgbClr val="0000FF"/>
                </a:solidFill>
                <a:latin typeface="Consolas"/>
              </a:rPr>
              <a:t>&lt;/body&gt;</a:t>
            </a:r>
          </a:p>
        </p:txBody>
      </p:sp>
    </p:spTree>
    <p:extLst>
      <p:ext uri="{BB962C8B-B14F-4D97-AF65-F5344CB8AC3E}">
        <p14:creationId xmlns:p14="http://schemas.microsoft.com/office/powerpoint/2010/main" val="260267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GB"/>
          </a:p>
        </p:txBody>
      </p:sp>
      <p:sp>
        <p:nvSpPr>
          <p:cNvPr id="2" name="Title 1"/>
          <p:cNvSpPr>
            <a:spLocks noGrp="1"/>
          </p:cNvSpPr>
          <p:nvPr>
            <p:ph type="title"/>
          </p:nvPr>
        </p:nvSpPr>
        <p:spPr/>
        <p:txBody>
          <a:bodyPr/>
          <a:lstStyle/>
          <a:p>
            <a:r>
              <a:rPr lang="en-GB" dirty="0"/>
              <a:t>When to use what</a:t>
            </a:r>
          </a:p>
        </p:txBody>
      </p:sp>
      <p:sp>
        <p:nvSpPr>
          <p:cNvPr id="8" name="Flowchart: Decision 7"/>
          <p:cNvSpPr/>
          <p:nvPr/>
        </p:nvSpPr>
        <p:spPr bwMode="auto">
          <a:xfrm>
            <a:off x="2593367" y="2154264"/>
            <a:ext cx="2154265" cy="1100495"/>
          </a:xfrm>
          <a:prstGeom prst="flowChartDecision">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Does it make sense on its own?</a:t>
            </a:r>
          </a:p>
        </p:txBody>
      </p:sp>
      <p:sp>
        <p:nvSpPr>
          <p:cNvPr id="9" name="Flowchart: Decision 8"/>
          <p:cNvSpPr/>
          <p:nvPr/>
        </p:nvSpPr>
        <p:spPr bwMode="auto">
          <a:xfrm>
            <a:off x="4914223" y="2154264"/>
            <a:ext cx="2154265" cy="1100495"/>
          </a:xfrm>
          <a:prstGeom prst="flowChartDecision">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Is it required to understand</a:t>
            </a:r>
            <a:r>
              <a:rPr kumimoji="0" lang="en-GB" sz="1000" b="0" i="0" u="none" strike="noStrike" cap="none" normalizeH="0" dirty="0">
                <a:ln>
                  <a:noFill/>
                </a:ln>
                <a:solidFill>
                  <a:schemeClr val="tx1"/>
                </a:solidFill>
                <a:effectLst/>
                <a:latin typeface="Arial" charset="0"/>
              </a:rPr>
              <a:t> </a:t>
            </a:r>
            <a:r>
              <a:rPr kumimoji="0" lang="en-GB" sz="1000" b="0" i="0" u="none" strike="noStrike" cap="none" normalizeH="0" baseline="0" dirty="0">
                <a:ln>
                  <a:noFill/>
                </a:ln>
                <a:solidFill>
                  <a:schemeClr val="tx1"/>
                </a:solidFill>
                <a:effectLst/>
                <a:latin typeface="Arial" charset="0"/>
              </a:rPr>
              <a:t>the current content</a:t>
            </a:r>
          </a:p>
        </p:txBody>
      </p:sp>
      <p:cxnSp>
        <p:nvCxnSpPr>
          <p:cNvPr id="11" name="Straight Arrow Connector 10"/>
          <p:cNvCxnSpPr>
            <a:stCxn id="7" idx="3"/>
            <a:endCxn id="8" idx="1"/>
          </p:cNvCxnSpPr>
          <p:nvPr/>
        </p:nvCxnSpPr>
        <p:spPr bwMode="auto">
          <a:xfrm>
            <a:off x="2433238" y="2704512"/>
            <a:ext cx="16012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8" idx="3"/>
            <a:endCxn id="9" idx="1"/>
          </p:cNvCxnSpPr>
          <p:nvPr/>
        </p:nvCxnSpPr>
        <p:spPr bwMode="auto">
          <a:xfrm>
            <a:off x="4747632" y="2704512"/>
            <a:ext cx="16659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6" idx="2"/>
            <a:endCxn id="7" idx="0"/>
          </p:cNvCxnSpPr>
          <p:nvPr/>
        </p:nvCxnSpPr>
        <p:spPr bwMode="auto">
          <a:xfrm>
            <a:off x="1356105" y="1772078"/>
            <a:ext cx="1" cy="38218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Flowchart: Connector 21"/>
          <p:cNvSpPr/>
          <p:nvPr/>
        </p:nvSpPr>
        <p:spPr bwMode="auto">
          <a:xfrm>
            <a:off x="3347610" y="3505204"/>
            <a:ext cx="645779" cy="346234"/>
          </a:xfrm>
          <a:prstGeom prst="flowChartConnector">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Yes</a:t>
            </a:r>
          </a:p>
        </p:txBody>
      </p:sp>
      <p:cxnSp>
        <p:nvCxnSpPr>
          <p:cNvPr id="24" name="Straight Arrow Connector 23"/>
          <p:cNvCxnSpPr/>
          <p:nvPr/>
        </p:nvCxnSpPr>
        <p:spPr bwMode="auto">
          <a:xfrm>
            <a:off x="1352230" y="3254759"/>
            <a:ext cx="7750" cy="2504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8" idx="2"/>
            <a:endCxn id="22" idx="0"/>
          </p:cNvCxnSpPr>
          <p:nvPr/>
        </p:nvCxnSpPr>
        <p:spPr bwMode="auto">
          <a:xfrm>
            <a:off x="3670500" y="3254759"/>
            <a:ext cx="0" cy="2504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1" name="Group 60"/>
          <p:cNvGrpSpPr/>
          <p:nvPr/>
        </p:nvGrpSpPr>
        <p:grpSpPr>
          <a:xfrm>
            <a:off x="7068488" y="2531394"/>
            <a:ext cx="1734549" cy="346234"/>
            <a:chOff x="7068488" y="2531394"/>
            <a:chExt cx="1734549" cy="346234"/>
          </a:xfrm>
        </p:grpSpPr>
        <p:sp>
          <p:nvSpPr>
            <p:cNvPr id="20" name="Flowchart: Connector 19"/>
            <p:cNvSpPr/>
            <p:nvPr/>
          </p:nvSpPr>
          <p:spPr bwMode="auto">
            <a:xfrm>
              <a:off x="7271252" y="2531394"/>
              <a:ext cx="511444" cy="346234"/>
            </a:xfrm>
            <a:prstGeom prst="flowChartConnector">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No</a:t>
              </a:r>
            </a:p>
          </p:txBody>
        </p:sp>
        <p:cxnSp>
          <p:nvCxnSpPr>
            <p:cNvPr id="30" name="Straight Arrow Connector 29"/>
            <p:cNvCxnSpPr>
              <a:stCxn id="9" idx="3"/>
              <a:endCxn id="20" idx="2"/>
            </p:cNvCxnSpPr>
            <p:nvPr/>
          </p:nvCxnSpPr>
          <p:spPr bwMode="auto">
            <a:xfrm flipV="1">
              <a:off x="7068488" y="2704511"/>
              <a:ext cx="202764"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Snip Diagonal Corner Rectangle 33"/>
            <p:cNvSpPr/>
            <p:nvPr/>
          </p:nvSpPr>
          <p:spPr bwMode="auto">
            <a:xfrm>
              <a:off x="8059118" y="2557588"/>
              <a:ext cx="743919" cy="293846"/>
            </a:xfrm>
            <a:prstGeom prst="snip2Diag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1" i="0" u="none" strike="noStrike" cap="none" normalizeH="0" baseline="0" dirty="0">
                  <a:ln>
                    <a:noFill/>
                  </a:ln>
                  <a:solidFill>
                    <a:schemeClr val="tx1"/>
                  </a:solidFill>
                  <a:effectLst/>
                  <a:latin typeface="Arial" charset="0"/>
                </a:rPr>
                <a:t>&lt;aside&gt;</a:t>
              </a:r>
            </a:p>
          </p:txBody>
        </p:sp>
        <p:cxnSp>
          <p:nvCxnSpPr>
            <p:cNvPr id="36" name="Straight Arrow Connector 35"/>
            <p:cNvCxnSpPr>
              <a:stCxn id="20" idx="6"/>
              <a:endCxn id="34" idx="2"/>
            </p:cNvCxnSpPr>
            <p:nvPr/>
          </p:nvCxnSpPr>
          <p:spPr bwMode="auto">
            <a:xfrm>
              <a:off x="7782696" y="2704511"/>
              <a:ext cx="27642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4" name="Group 73"/>
          <p:cNvGrpSpPr/>
          <p:nvPr/>
        </p:nvGrpSpPr>
        <p:grpSpPr>
          <a:xfrm>
            <a:off x="278973" y="1425844"/>
            <a:ext cx="2154265" cy="3112323"/>
            <a:chOff x="278973" y="1425844"/>
            <a:chExt cx="2154265" cy="3112323"/>
          </a:xfrm>
          <a:effectLst/>
        </p:grpSpPr>
        <p:sp>
          <p:nvSpPr>
            <p:cNvPr id="6" name="Flowchart: Terminator 5"/>
            <p:cNvSpPr/>
            <p:nvPr/>
          </p:nvSpPr>
          <p:spPr bwMode="auto">
            <a:xfrm>
              <a:off x="898905" y="1425844"/>
              <a:ext cx="914400" cy="346234"/>
            </a:xfrm>
            <a:prstGeom prst="flowChartTerminator">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Start</a:t>
              </a:r>
            </a:p>
          </p:txBody>
        </p:sp>
        <p:sp>
          <p:nvSpPr>
            <p:cNvPr id="7" name="Flowchart: Decision 6"/>
            <p:cNvSpPr/>
            <p:nvPr/>
          </p:nvSpPr>
          <p:spPr bwMode="auto">
            <a:xfrm>
              <a:off x="278973" y="2154264"/>
              <a:ext cx="2154265" cy="1100495"/>
            </a:xfrm>
            <a:prstGeom prst="flowChartDecision">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Is it a major</a:t>
              </a:r>
              <a:r>
                <a:rPr kumimoji="0" lang="en-GB" sz="1000" b="0" i="0" u="none" strike="noStrike" cap="none" normalizeH="0" dirty="0">
                  <a:ln>
                    <a:noFill/>
                  </a:ln>
                  <a:solidFill>
                    <a:schemeClr val="tx1"/>
                  </a:solidFill>
                  <a:effectLst/>
                  <a:latin typeface="Arial" charset="0"/>
                </a:rPr>
                <a:t> navigation block?</a:t>
              </a:r>
              <a:endParaRPr kumimoji="0" lang="en-GB" sz="1000" b="0" i="0" u="none" strike="noStrike" cap="none" normalizeH="0" baseline="0" dirty="0">
                <a:ln>
                  <a:noFill/>
                </a:ln>
                <a:solidFill>
                  <a:schemeClr val="tx1"/>
                </a:solidFill>
                <a:effectLst/>
                <a:latin typeface="Arial" charset="0"/>
              </a:endParaRPr>
            </a:p>
          </p:txBody>
        </p:sp>
        <p:sp>
          <p:nvSpPr>
            <p:cNvPr id="21" name="Flowchart: Connector 20"/>
            <p:cNvSpPr/>
            <p:nvPr/>
          </p:nvSpPr>
          <p:spPr bwMode="auto">
            <a:xfrm>
              <a:off x="999644" y="3505204"/>
              <a:ext cx="712922" cy="346234"/>
            </a:xfrm>
            <a:prstGeom prst="flowChartConnector">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Yes</a:t>
              </a:r>
            </a:p>
          </p:txBody>
        </p:sp>
        <p:sp>
          <p:nvSpPr>
            <p:cNvPr id="39" name="Snip Diagonal Corner Rectangle 38"/>
            <p:cNvSpPr/>
            <p:nvPr/>
          </p:nvSpPr>
          <p:spPr bwMode="auto">
            <a:xfrm>
              <a:off x="984146" y="4244321"/>
              <a:ext cx="743919" cy="293846"/>
            </a:xfrm>
            <a:prstGeom prst="snip2Diag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1" i="0" u="none" strike="noStrike" cap="none" normalizeH="0" baseline="0" dirty="0">
                  <a:ln>
                    <a:noFill/>
                  </a:ln>
                  <a:solidFill>
                    <a:schemeClr val="tx1"/>
                  </a:solidFill>
                  <a:effectLst/>
                  <a:latin typeface="Arial" charset="0"/>
                </a:rPr>
                <a:t>&lt;</a:t>
              </a:r>
              <a:r>
                <a:rPr kumimoji="0" lang="en-GB" sz="1000" b="1" i="0" u="none" strike="noStrike" cap="none" normalizeH="0" baseline="0" dirty="0" err="1">
                  <a:ln>
                    <a:noFill/>
                  </a:ln>
                  <a:solidFill>
                    <a:schemeClr val="tx1"/>
                  </a:solidFill>
                  <a:effectLst/>
                  <a:latin typeface="Arial" charset="0"/>
                </a:rPr>
                <a:t>nav</a:t>
              </a:r>
              <a:r>
                <a:rPr kumimoji="0" lang="en-GB" sz="1000" b="1" i="0" u="none" strike="noStrike" cap="none" normalizeH="0" baseline="0" dirty="0">
                  <a:ln>
                    <a:noFill/>
                  </a:ln>
                  <a:solidFill>
                    <a:schemeClr val="tx1"/>
                  </a:solidFill>
                  <a:effectLst/>
                  <a:latin typeface="Arial" charset="0"/>
                </a:rPr>
                <a:t>&gt;</a:t>
              </a:r>
            </a:p>
          </p:txBody>
        </p:sp>
      </p:grpSp>
      <p:cxnSp>
        <p:nvCxnSpPr>
          <p:cNvPr id="41" name="Straight Arrow Connector 40"/>
          <p:cNvCxnSpPr>
            <a:stCxn id="21" idx="4"/>
            <a:endCxn id="39" idx="3"/>
          </p:cNvCxnSpPr>
          <p:nvPr/>
        </p:nvCxnSpPr>
        <p:spPr bwMode="auto">
          <a:xfrm>
            <a:off x="1356105" y="3851438"/>
            <a:ext cx="1" cy="3928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Snip Diagonal Corner Rectangle 42"/>
          <p:cNvSpPr/>
          <p:nvPr/>
        </p:nvSpPr>
        <p:spPr bwMode="auto">
          <a:xfrm>
            <a:off x="3196501" y="4244321"/>
            <a:ext cx="947996" cy="293846"/>
          </a:xfrm>
          <a:prstGeom prst="snip2Diag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1" i="0" u="none" strike="noStrike" cap="none" normalizeH="0" baseline="0" dirty="0">
                <a:ln>
                  <a:noFill/>
                </a:ln>
                <a:solidFill>
                  <a:schemeClr val="tx1"/>
                </a:solidFill>
                <a:effectLst/>
                <a:latin typeface="Arial" charset="0"/>
              </a:rPr>
              <a:t>&lt;article&gt;</a:t>
            </a:r>
          </a:p>
        </p:txBody>
      </p:sp>
      <p:cxnSp>
        <p:nvCxnSpPr>
          <p:cNvPr id="45" name="Straight Arrow Connector 44"/>
          <p:cNvCxnSpPr>
            <a:stCxn id="22" idx="4"/>
            <a:endCxn id="43" idx="3"/>
          </p:cNvCxnSpPr>
          <p:nvPr/>
        </p:nvCxnSpPr>
        <p:spPr bwMode="auto">
          <a:xfrm flipH="1">
            <a:off x="3670499" y="3851438"/>
            <a:ext cx="1" cy="3928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Flowchart: Decision 48"/>
          <p:cNvSpPr/>
          <p:nvPr/>
        </p:nvSpPr>
        <p:spPr bwMode="auto">
          <a:xfrm>
            <a:off x="4914223" y="3505204"/>
            <a:ext cx="2154265" cy="1100495"/>
          </a:xfrm>
          <a:prstGeom prst="flowChartDecision">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Is it logical to add </a:t>
            </a:r>
            <a:br>
              <a:rPr kumimoji="0" lang="en-GB" sz="1000" b="0" i="0" u="none" strike="noStrike" cap="none" normalizeH="0" baseline="0" dirty="0">
                <a:ln>
                  <a:noFill/>
                </a:ln>
                <a:solidFill>
                  <a:schemeClr val="tx1"/>
                </a:solidFill>
                <a:effectLst/>
                <a:latin typeface="Arial" charset="0"/>
              </a:rPr>
            </a:br>
            <a:r>
              <a:rPr kumimoji="0" lang="en-GB" sz="1000" b="0" i="0" u="none" strike="noStrike" cap="none" normalizeH="0" baseline="0" dirty="0">
                <a:ln>
                  <a:noFill/>
                </a:ln>
                <a:solidFill>
                  <a:schemeClr val="tx1"/>
                </a:solidFill>
                <a:effectLst/>
                <a:latin typeface="Arial" charset="0"/>
              </a:rPr>
              <a:t>a heading?</a:t>
            </a:r>
          </a:p>
        </p:txBody>
      </p:sp>
      <p:sp>
        <p:nvSpPr>
          <p:cNvPr id="50" name="Flowchart: Decision 49"/>
          <p:cNvSpPr/>
          <p:nvPr/>
        </p:nvSpPr>
        <p:spPr bwMode="auto">
          <a:xfrm>
            <a:off x="4914223" y="4990459"/>
            <a:ext cx="2154265" cy="1100495"/>
          </a:xfrm>
          <a:prstGeom prst="flowChartDecision">
            <a:avLst/>
          </a:prstGeom>
          <a:ln>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Does it have any semantic meaning?</a:t>
            </a:r>
          </a:p>
        </p:txBody>
      </p:sp>
      <p:cxnSp>
        <p:nvCxnSpPr>
          <p:cNvPr id="52" name="Straight Arrow Connector 51"/>
          <p:cNvCxnSpPr>
            <a:stCxn id="9" idx="2"/>
            <a:endCxn id="49" idx="0"/>
          </p:cNvCxnSpPr>
          <p:nvPr/>
        </p:nvCxnSpPr>
        <p:spPr bwMode="auto">
          <a:xfrm>
            <a:off x="5991356" y="3254759"/>
            <a:ext cx="0" cy="2504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Snip Diagonal Corner Rectangle 53"/>
          <p:cNvSpPr/>
          <p:nvPr/>
        </p:nvSpPr>
        <p:spPr bwMode="auto">
          <a:xfrm>
            <a:off x="7855041" y="3908528"/>
            <a:ext cx="947996" cy="293846"/>
          </a:xfrm>
          <a:prstGeom prst="snip2Diag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1" i="0" u="none" strike="noStrike" cap="none" normalizeH="0" baseline="0" dirty="0">
                <a:ln>
                  <a:noFill/>
                </a:ln>
                <a:solidFill>
                  <a:schemeClr val="tx1"/>
                </a:solidFill>
                <a:effectLst/>
                <a:latin typeface="Arial" charset="0"/>
              </a:rPr>
              <a:t>&lt;section&gt;</a:t>
            </a:r>
          </a:p>
        </p:txBody>
      </p:sp>
      <p:cxnSp>
        <p:nvCxnSpPr>
          <p:cNvPr id="56" name="Straight Arrow Connector 55"/>
          <p:cNvCxnSpPr>
            <a:stCxn id="49" idx="3"/>
            <a:endCxn id="54" idx="2"/>
          </p:cNvCxnSpPr>
          <p:nvPr/>
        </p:nvCxnSpPr>
        <p:spPr bwMode="auto">
          <a:xfrm flipV="1">
            <a:off x="7068488" y="4055451"/>
            <a:ext cx="786553"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p:cNvCxnSpPr>
            <a:stCxn id="49" idx="2"/>
          </p:cNvCxnSpPr>
          <p:nvPr/>
        </p:nvCxnSpPr>
        <p:spPr bwMode="auto">
          <a:xfrm>
            <a:off x="5991356" y="4605699"/>
            <a:ext cx="0" cy="457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2" name="Group 61"/>
          <p:cNvGrpSpPr/>
          <p:nvPr/>
        </p:nvGrpSpPr>
        <p:grpSpPr>
          <a:xfrm>
            <a:off x="7067859" y="5383087"/>
            <a:ext cx="1734549" cy="346234"/>
            <a:chOff x="7068488" y="2531394"/>
            <a:chExt cx="1734549" cy="346234"/>
          </a:xfrm>
        </p:grpSpPr>
        <p:sp>
          <p:nvSpPr>
            <p:cNvPr id="63" name="Flowchart: Connector 62"/>
            <p:cNvSpPr/>
            <p:nvPr/>
          </p:nvSpPr>
          <p:spPr bwMode="auto">
            <a:xfrm>
              <a:off x="7271252" y="2531394"/>
              <a:ext cx="511444" cy="346234"/>
            </a:xfrm>
            <a:prstGeom prst="flowChartConnector">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0" i="0" u="none" strike="noStrike" cap="none" normalizeH="0" baseline="0" dirty="0">
                  <a:ln>
                    <a:noFill/>
                  </a:ln>
                  <a:solidFill>
                    <a:schemeClr val="tx1"/>
                  </a:solidFill>
                  <a:effectLst/>
                  <a:latin typeface="Arial" charset="0"/>
                </a:rPr>
                <a:t>No</a:t>
              </a:r>
            </a:p>
          </p:txBody>
        </p:sp>
        <p:cxnSp>
          <p:nvCxnSpPr>
            <p:cNvPr id="64" name="Straight Arrow Connector 63"/>
            <p:cNvCxnSpPr>
              <a:endCxn id="63" idx="2"/>
            </p:cNvCxnSpPr>
            <p:nvPr/>
          </p:nvCxnSpPr>
          <p:spPr bwMode="auto">
            <a:xfrm flipV="1">
              <a:off x="7068488" y="2704511"/>
              <a:ext cx="202764"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Snip Diagonal Corner Rectangle 64"/>
            <p:cNvSpPr/>
            <p:nvPr/>
          </p:nvSpPr>
          <p:spPr bwMode="auto">
            <a:xfrm>
              <a:off x="8059118" y="2557588"/>
              <a:ext cx="743919" cy="293846"/>
            </a:xfrm>
            <a:prstGeom prst="snip2Diag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GB" sz="1000" b="1" i="0" u="none" strike="noStrike" cap="none" normalizeH="0" baseline="0" dirty="0">
                  <a:ln>
                    <a:noFill/>
                  </a:ln>
                  <a:solidFill>
                    <a:schemeClr val="tx1"/>
                  </a:solidFill>
                  <a:effectLst/>
                  <a:latin typeface="Arial" charset="0"/>
                </a:rPr>
                <a:t>&lt;div&gt;</a:t>
              </a:r>
            </a:p>
          </p:txBody>
        </p:sp>
        <p:cxnSp>
          <p:nvCxnSpPr>
            <p:cNvPr id="66" name="Straight Arrow Connector 65"/>
            <p:cNvCxnSpPr>
              <a:stCxn id="63" idx="6"/>
              <a:endCxn id="65" idx="2"/>
            </p:cNvCxnSpPr>
            <p:nvPr/>
          </p:nvCxnSpPr>
          <p:spPr bwMode="auto">
            <a:xfrm>
              <a:off x="7782696" y="2704511"/>
              <a:ext cx="27642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0" name="Snip Diagonal Corner Rectangle 69"/>
          <p:cNvSpPr/>
          <p:nvPr/>
        </p:nvSpPr>
        <p:spPr bwMode="auto">
          <a:xfrm>
            <a:off x="2247254" y="5301956"/>
            <a:ext cx="2031546" cy="477500"/>
          </a:xfrm>
          <a:prstGeom prst="snip2DiagRect">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GB" b="1" dirty="0">
                <a:solidFill>
                  <a:schemeClr val="tx1"/>
                </a:solidFill>
                <a:latin typeface="Arial" charset="0"/>
              </a:rPr>
              <a:t>Appropriate element</a:t>
            </a:r>
            <a:br>
              <a:rPr lang="en-GB" b="1" dirty="0">
                <a:solidFill>
                  <a:schemeClr val="tx1"/>
                </a:solidFill>
                <a:latin typeface="Arial" charset="0"/>
              </a:rPr>
            </a:br>
            <a:r>
              <a:rPr lang="en-GB" b="1" dirty="0">
                <a:solidFill>
                  <a:schemeClr val="tx1"/>
                </a:solidFill>
                <a:latin typeface="Arial" charset="0"/>
              </a:rPr>
              <a:t> e.g. &lt;p&gt; &lt;address&gt;</a:t>
            </a:r>
            <a:endParaRPr kumimoji="0" lang="en-GB" sz="1000" b="1" i="0" u="none" strike="noStrike" cap="none" normalizeH="0" baseline="0" dirty="0">
              <a:ln>
                <a:noFill/>
              </a:ln>
              <a:solidFill>
                <a:schemeClr val="tx1"/>
              </a:solidFill>
              <a:effectLst/>
              <a:latin typeface="Arial" charset="0"/>
            </a:endParaRPr>
          </a:p>
        </p:txBody>
      </p:sp>
      <p:cxnSp>
        <p:nvCxnSpPr>
          <p:cNvPr id="72" name="Straight Arrow Connector 71"/>
          <p:cNvCxnSpPr>
            <a:stCxn id="50" idx="1"/>
            <a:endCxn id="70" idx="0"/>
          </p:cNvCxnSpPr>
          <p:nvPr/>
        </p:nvCxnSpPr>
        <p:spPr bwMode="auto">
          <a:xfrm flipH="1" flipV="1">
            <a:off x="4278800" y="5540706"/>
            <a:ext cx="635423"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4927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249101" y="1437779"/>
            <a:ext cx="6249239" cy="3540073"/>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r>
              <a:rPr lang="en-GB" sz="1600" dirty="0">
                <a:latin typeface="Lucida Console" pitchFamily="49" charset="0"/>
              </a:rPr>
              <a:t>&lt;div class="post"&gt;</a:t>
            </a:r>
          </a:p>
          <a:p>
            <a:r>
              <a:rPr lang="en-GB" sz="1600" dirty="0">
                <a:latin typeface="Lucida Console" pitchFamily="49" charset="0"/>
              </a:rPr>
              <a:t>    &lt;h2&gt;</a:t>
            </a:r>
            <a:r>
              <a:rPr lang="en-GB" sz="1600" i="1" dirty="0">
                <a:latin typeface="Lucida Console" pitchFamily="49" charset="0"/>
              </a:rPr>
              <a:t>My HTML4 Blog</a:t>
            </a:r>
            <a:r>
              <a:rPr lang="en-GB" sz="1600" dirty="0">
                <a:latin typeface="Lucida Console" pitchFamily="49" charset="0"/>
              </a:rPr>
              <a:t>&lt;/h2&gt;</a:t>
            </a:r>
          </a:p>
          <a:p>
            <a:r>
              <a:rPr lang="en-GB" sz="1600" dirty="0">
                <a:latin typeface="Lucida Console" pitchFamily="49" charset="0"/>
              </a:rPr>
              <a:t>    &lt;small&gt;</a:t>
            </a:r>
            <a:r>
              <a:rPr lang="en-GB" sz="1600" i="1" dirty="0">
                <a:latin typeface="Lucida Console" pitchFamily="49" charset="0"/>
              </a:rPr>
              <a:t>15th March 2010</a:t>
            </a:r>
            <a:r>
              <a:rPr lang="en-GB" sz="1600" dirty="0">
                <a:latin typeface="Lucida Console" pitchFamily="49" charset="0"/>
              </a:rPr>
              <a:t>&lt;/small&gt;</a:t>
            </a:r>
          </a:p>
          <a:p>
            <a:r>
              <a:rPr lang="en-GB" sz="1600" dirty="0">
                <a:latin typeface="Lucida Console" pitchFamily="49" charset="0"/>
              </a:rPr>
              <a:t>    &lt;div class="entry"&gt;</a:t>
            </a:r>
          </a:p>
          <a:p>
            <a:r>
              <a:rPr lang="en-GB" sz="1600" dirty="0">
                <a:latin typeface="Lucida Console" pitchFamily="49" charset="0"/>
              </a:rPr>
              <a:t>       &lt;p&gt;</a:t>
            </a:r>
          </a:p>
          <a:p>
            <a:r>
              <a:rPr lang="en-GB" sz="1600" dirty="0">
                <a:latin typeface="Lucida Console" pitchFamily="49" charset="0"/>
              </a:rPr>
              <a:t>		</a:t>
            </a:r>
            <a:r>
              <a:rPr lang="en-GB" sz="1600" i="1" dirty="0">
                <a:latin typeface="Lucida Console" pitchFamily="49" charset="0"/>
              </a:rPr>
              <a:t>The problem with this type of HTML </a:t>
            </a:r>
          </a:p>
          <a:p>
            <a:r>
              <a:rPr lang="en-GB" sz="1600" i="1" dirty="0">
                <a:latin typeface="Lucida Console" pitchFamily="49" charset="0"/>
              </a:rPr>
              <a:t>		is 'divitius'</a:t>
            </a:r>
          </a:p>
          <a:p>
            <a:r>
              <a:rPr lang="en-GB" sz="1600" dirty="0">
                <a:latin typeface="Lucida Console" pitchFamily="49" charset="0"/>
              </a:rPr>
              <a:t>	  &lt;/p&gt;</a:t>
            </a:r>
          </a:p>
          <a:p>
            <a:r>
              <a:rPr lang="en-GB" sz="1600" dirty="0">
                <a:latin typeface="Lucida Console" pitchFamily="49" charset="0"/>
              </a:rPr>
              <a:t>        &lt;p&gt;(That is a technical term)&lt;/p&gt;</a:t>
            </a:r>
          </a:p>
          <a:p>
            <a:r>
              <a:rPr lang="en-GB" sz="1600" dirty="0">
                <a:latin typeface="Lucida Console" pitchFamily="49" charset="0"/>
              </a:rPr>
              <a:t>        &lt;p class="metadata"&gt; </a:t>
            </a:r>
          </a:p>
          <a:p>
            <a:r>
              <a:rPr lang="en-GB" sz="1600" dirty="0">
                <a:latin typeface="Lucida Console" pitchFamily="49" charset="0"/>
              </a:rPr>
              <a:t>		&lt;a href=".."&gt;</a:t>
            </a:r>
            <a:r>
              <a:rPr lang="en-GB" sz="1600" i="1" dirty="0">
                <a:latin typeface="Lucida Console" pitchFamily="49" charset="0"/>
              </a:rPr>
              <a:t>Posted in</a:t>
            </a:r>
            <a:r>
              <a:rPr lang="en-GB" sz="1600" dirty="0">
                <a:latin typeface="Lucida Console" pitchFamily="49" charset="0"/>
              </a:rPr>
              <a:t>&lt;/a&gt;</a:t>
            </a:r>
          </a:p>
          <a:p>
            <a:r>
              <a:rPr lang="en-GB" sz="1600" dirty="0">
                <a:latin typeface="Lucida Console" pitchFamily="49" charset="0"/>
              </a:rPr>
              <a:t>	&lt;/p&gt;</a:t>
            </a:r>
          </a:p>
          <a:p>
            <a:r>
              <a:rPr lang="en-GB" sz="1600" dirty="0">
                <a:latin typeface="Lucida Console" pitchFamily="49" charset="0"/>
              </a:rPr>
              <a:t>    &lt;/div&gt;</a:t>
            </a:r>
          </a:p>
          <a:p>
            <a:r>
              <a:rPr lang="en-GB" sz="1600" dirty="0">
                <a:latin typeface="Lucida Console" pitchFamily="49" charset="0"/>
              </a:rPr>
              <a:t>&lt;/div&gt;</a:t>
            </a:r>
          </a:p>
        </p:txBody>
      </p:sp>
      <p:sp>
        <p:nvSpPr>
          <p:cNvPr id="3" name="Content Placeholder 2"/>
          <p:cNvSpPr>
            <a:spLocks noGrp="1"/>
          </p:cNvSpPr>
          <p:nvPr>
            <p:ph type="body" sz="quarter" idx="15"/>
          </p:nvPr>
        </p:nvSpPr>
        <p:spPr/>
        <p:txBody>
          <a:bodyPr/>
          <a:lstStyle/>
          <a:p>
            <a:r>
              <a:rPr lang="en-GB" dirty="0"/>
              <a:t>Each blog entry would be an article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Providing clear semantic intent for the page.</a:t>
            </a:r>
          </a:p>
          <a:p>
            <a:endParaRPr lang="en-GB" dirty="0"/>
          </a:p>
        </p:txBody>
      </p:sp>
      <p:sp>
        <p:nvSpPr>
          <p:cNvPr id="2" name="Title 1"/>
          <p:cNvSpPr>
            <a:spLocks noGrp="1"/>
          </p:cNvSpPr>
          <p:nvPr>
            <p:ph type="title"/>
          </p:nvPr>
        </p:nvSpPr>
        <p:spPr/>
        <p:txBody>
          <a:bodyPr/>
          <a:lstStyle/>
          <a:p>
            <a:r>
              <a:rPr lang="en-GB" dirty="0"/>
              <a:t>Restructuring a blog with HTML5</a:t>
            </a:r>
          </a:p>
        </p:txBody>
      </p:sp>
      <p:sp>
        <p:nvSpPr>
          <p:cNvPr id="4" name="Text Box 2"/>
          <p:cNvSpPr txBox="1">
            <a:spLocks noChangeArrowheads="1"/>
          </p:cNvSpPr>
          <p:nvPr/>
        </p:nvSpPr>
        <p:spPr bwMode="auto">
          <a:xfrm>
            <a:off x="1249884" y="1437780"/>
            <a:ext cx="6249239" cy="3540072"/>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r>
              <a:rPr lang="en-GB" sz="1600" dirty="0">
                <a:solidFill>
                  <a:srgbClr val="0000FF"/>
                </a:solidFill>
                <a:latin typeface="Lucida Console" pitchFamily="49" charset="0"/>
              </a:rPr>
              <a:t>&lt;</a:t>
            </a:r>
            <a:r>
              <a:rPr lang="en-GB" sz="1600" dirty="0">
                <a:solidFill>
                  <a:srgbClr val="800000"/>
                </a:solidFill>
                <a:latin typeface="Lucida Console" pitchFamily="49" charset="0"/>
              </a:rPr>
              <a:t>article</a:t>
            </a:r>
            <a:r>
              <a:rPr lang="en-GB" sz="1600" dirty="0">
                <a:solidFill>
                  <a:srgbClr val="0000FF"/>
                </a:solidFill>
                <a:latin typeface="Lucida Console" pitchFamily="49" charset="0"/>
              </a:rPr>
              <a:t>&gt;</a:t>
            </a:r>
            <a:endParaRPr lang="en-GB" sz="1600" dirty="0">
              <a:solidFill>
                <a:prstClr val="black"/>
              </a:solidFill>
              <a:latin typeface="Lucida Console" pitchFamily="49" charset="0"/>
            </a:endParaRPr>
          </a:p>
          <a:p>
            <a:r>
              <a:rPr lang="en-GB" sz="1600" dirty="0">
                <a:solidFill>
                  <a:prstClr val="black"/>
                </a:solidFill>
                <a:latin typeface="Lucida Console" pitchFamily="49" charset="0"/>
              </a:rPr>
              <a:t>        </a:t>
            </a:r>
            <a:r>
              <a:rPr lang="en-GB" sz="1600" dirty="0">
                <a:solidFill>
                  <a:srgbClr val="0000FF"/>
                </a:solidFill>
                <a:latin typeface="Lucida Console" pitchFamily="49" charset="0"/>
              </a:rPr>
              <a:t>&lt;</a:t>
            </a:r>
            <a:r>
              <a:rPr lang="en-GB" sz="1600" dirty="0">
                <a:solidFill>
                  <a:srgbClr val="800000"/>
                </a:solidFill>
                <a:latin typeface="Lucida Console" pitchFamily="49" charset="0"/>
              </a:rPr>
              <a:t>header</a:t>
            </a:r>
            <a:r>
              <a:rPr lang="en-GB" sz="1600" dirty="0">
                <a:solidFill>
                  <a:srgbClr val="0000FF"/>
                </a:solidFill>
                <a:latin typeface="Lucida Console" pitchFamily="49" charset="0"/>
              </a:rPr>
              <a:t>&gt;</a:t>
            </a:r>
            <a:endParaRPr lang="en-GB" sz="1600" dirty="0">
              <a:solidFill>
                <a:prstClr val="black"/>
              </a:solidFill>
              <a:latin typeface="Lucida Console" pitchFamily="49" charset="0"/>
            </a:endParaRPr>
          </a:p>
          <a:p>
            <a:r>
              <a:rPr lang="en-GB" sz="1600" dirty="0">
                <a:solidFill>
                  <a:prstClr val="black"/>
                </a:solidFill>
                <a:latin typeface="Lucida Console" pitchFamily="49" charset="0"/>
              </a:rPr>
              <a:t>            </a:t>
            </a:r>
            <a:r>
              <a:rPr lang="en-GB" sz="1600" dirty="0">
                <a:solidFill>
                  <a:srgbClr val="0000FF"/>
                </a:solidFill>
                <a:latin typeface="Lucida Console" pitchFamily="49" charset="0"/>
              </a:rPr>
              <a:t>&lt;</a:t>
            </a:r>
            <a:r>
              <a:rPr lang="en-GB" sz="1600" dirty="0">
                <a:solidFill>
                  <a:srgbClr val="800000"/>
                </a:solidFill>
                <a:latin typeface="Lucida Console" pitchFamily="49" charset="0"/>
              </a:rPr>
              <a:t>h2</a:t>
            </a:r>
            <a:r>
              <a:rPr lang="en-GB" sz="1600" dirty="0">
                <a:solidFill>
                  <a:srgbClr val="0000FF"/>
                </a:solidFill>
                <a:latin typeface="Lucida Console" pitchFamily="49" charset="0"/>
              </a:rPr>
              <a:t>&gt;</a:t>
            </a:r>
            <a:r>
              <a:rPr lang="en-GB" sz="1600" dirty="0">
                <a:solidFill>
                  <a:prstClr val="black"/>
                </a:solidFill>
                <a:latin typeface="Lucida Console" pitchFamily="49" charset="0"/>
              </a:rPr>
              <a:t>My HTML5 Blog</a:t>
            </a:r>
            <a:r>
              <a:rPr lang="en-GB" sz="1600" dirty="0">
                <a:solidFill>
                  <a:srgbClr val="0000FF"/>
                </a:solidFill>
                <a:latin typeface="Lucida Console" pitchFamily="49" charset="0"/>
              </a:rPr>
              <a:t>&lt;/</a:t>
            </a:r>
            <a:r>
              <a:rPr lang="en-GB" sz="1600" dirty="0">
                <a:solidFill>
                  <a:srgbClr val="800000"/>
                </a:solidFill>
                <a:latin typeface="Lucida Console" pitchFamily="49" charset="0"/>
              </a:rPr>
              <a:t>h2</a:t>
            </a:r>
            <a:r>
              <a:rPr lang="en-GB" sz="1600" dirty="0">
                <a:solidFill>
                  <a:srgbClr val="0000FF"/>
                </a:solidFill>
                <a:latin typeface="Lucida Console" pitchFamily="49" charset="0"/>
              </a:rPr>
              <a:t>&gt;</a:t>
            </a:r>
            <a:endParaRPr lang="en-GB" sz="1600" dirty="0">
              <a:solidFill>
                <a:prstClr val="black"/>
              </a:solidFill>
              <a:latin typeface="Lucida Console" pitchFamily="49" charset="0"/>
            </a:endParaRPr>
          </a:p>
          <a:p>
            <a:r>
              <a:rPr lang="en-GB" sz="1600" dirty="0">
                <a:solidFill>
                  <a:prstClr val="black"/>
                </a:solidFill>
                <a:latin typeface="Lucida Console" pitchFamily="49" charset="0"/>
              </a:rPr>
              <a:t>            </a:t>
            </a:r>
            <a:r>
              <a:rPr lang="en-GB" sz="1600" dirty="0">
                <a:solidFill>
                  <a:srgbClr val="0000FF"/>
                </a:solidFill>
                <a:latin typeface="Lucida Console" pitchFamily="49" charset="0"/>
              </a:rPr>
              <a:t>&lt;</a:t>
            </a:r>
            <a:r>
              <a:rPr lang="en-GB" sz="1600" dirty="0">
                <a:solidFill>
                  <a:srgbClr val="800000"/>
                </a:solidFill>
                <a:latin typeface="Lucida Console" pitchFamily="49" charset="0"/>
              </a:rPr>
              <a:t>p</a:t>
            </a:r>
            <a:r>
              <a:rPr lang="en-GB" sz="1600" dirty="0">
                <a:solidFill>
                  <a:srgbClr val="0000FF"/>
                </a:solidFill>
                <a:latin typeface="Lucida Console" pitchFamily="49" charset="0"/>
              </a:rPr>
              <a:t>&gt;</a:t>
            </a:r>
            <a:r>
              <a:rPr lang="en-GB" sz="1600" dirty="0">
                <a:solidFill>
                  <a:prstClr val="black"/>
                </a:solidFill>
                <a:latin typeface="Lucida Console" pitchFamily="49" charset="0"/>
              </a:rPr>
              <a:t>March 15th 2010</a:t>
            </a:r>
            <a:r>
              <a:rPr lang="en-GB" sz="1600" dirty="0">
                <a:solidFill>
                  <a:srgbClr val="0000FF"/>
                </a:solidFill>
                <a:latin typeface="Lucida Console" pitchFamily="49" charset="0"/>
              </a:rPr>
              <a:t>&lt;/</a:t>
            </a:r>
            <a:r>
              <a:rPr lang="en-GB" sz="1600" dirty="0">
                <a:solidFill>
                  <a:srgbClr val="800000"/>
                </a:solidFill>
                <a:latin typeface="Lucida Console" pitchFamily="49" charset="0"/>
              </a:rPr>
              <a:t>p</a:t>
            </a:r>
            <a:r>
              <a:rPr lang="en-GB" sz="1600" dirty="0">
                <a:solidFill>
                  <a:srgbClr val="0000FF"/>
                </a:solidFill>
                <a:latin typeface="Lucida Console" pitchFamily="49" charset="0"/>
              </a:rPr>
              <a:t>&gt;</a:t>
            </a:r>
            <a:endParaRPr lang="en-GB" sz="1600" dirty="0">
              <a:solidFill>
                <a:prstClr val="black"/>
              </a:solidFill>
              <a:latin typeface="Lucida Console" pitchFamily="49" charset="0"/>
            </a:endParaRPr>
          </a:p>
          <a:p>
            <a:r>
              <a:rPr lang="en-GB" sz="1600" dirty="0">
                <a:solidFill>
                  <a:prstClr val="black"/>
                </a:solidFill>
                <a:latin typeface="Lucida Console" pitchFamily="49" charset="0"/>
              </a:rPr>
              <a:t>        </a:t>
            </a:r>
            <a:r>
              <a:rPr lang="en-GB" sz="1600" dirty="0">
                <a:solidFill>
                  <a:srgbClr val="0000FF"/>
                </a:solidFill>
                <a:latin typeface="Lucida Console" pitchFamily="49" charset="0"/>
              </a:rPr>
              <a:t>&lt;/</a:t>
            </a:r>
            <a:r>
              <a:rPr lang="en-GB" sz="1600" dirty="0">
                <a:solidFill>
                  <a:srgbClr val="800000"/>
                </a:solidFill>
                <a:latin typeface="Lucida Console" pitchFamily="49" charset="0"/>
              </a:rPr>
              <a:t>header</a:t>
            </a:r>
            <a:r>
              <a:rPr lang="en-GB" sz="1600" dirty="0">
                <a:solidFill>
                  <a:srgbClr val="0000FF"/>
                </a:solidFill>
                <a:latin typeface="Lucida Console" pitchFamily="49" charset="0"/>
              </a:rPr>
              <a:t>&gt;</a:t>
            </a:r>
            <a:br>
              <a:rPr lang="en-GB" sz="1600" dirty="0">
                <a:solidFill>
                  <a:srgbClr val="0000FF"/>
                </a:solidFill>
                <a:latin typeface="Lucida Console" pitchFamily="49" charset="0"/>
              </a:rPr>
            </a:br>
            <a:endParaRPr lang="en-GB" sz="1600" dirty="0">
              <a:solidFill>
                <a:prstClr val="black"/>
              </a:solidFill>
              <a:latin typeface="Lucida Console" pitchFamily="49" charset="0"/>
            </a:endParaRPr>
          </a:p>
          <a:p>
            <a:r>
              <a:rPr lang="en-GB" sz="1600" dirty="0">
                <a:solidFill>
                  <a:prstClr val="black"/>
                </a:solidFill>
                <a:latin typeface="Lucida Console" pitchFamily="49" charset="0"/>
              </a:rPr>
              <a:t>        </a:t>
            </a:r>
            <a:r>
              <a:rPr lang="en-GB" sz="1600" dirty="0">
                <a:solidFill>
                  <a:srgbClr val="0000FF"/>
                </a:solidFill>
                <a:latin typeface="Lucida Console" pitchFamily="49" charset="0"/>
              </a:rPr>
              <a:t>&lt;</a:t>
            </a:r>
            <a:r>
              <a:rPr lang="en-GB" sz="1600" dirty="0">
                <a:solidFill>
                  <a:srgbClr val="800000"/>
                </a:solidFill>
                <a:latin typeface="Lucida Console" pitchFamily="49" charset="0"/>
              </a:rPr>
              <a:t>p</a:t>
            </a:r>
            <a:r>
              <a:rPr lang="en-GB" sz="1600" dirty="0">
                <a:solidFill>
                  <a:srgbClr val="0000FF"/>
                </a:solidFill>
                <a:latin typeface="Lucida Console" pitchFamily="49" charset="0"/>
              </a:rPr>
              <a:t>&gt;</a:t>
            </a:r>
            <a:r>
              <a:rPr lang="en-GB" sz="1600" dirty="0">
                <a:solidFill>
                  <a:prstClr val="black"/>
                </a:solidFill>
                <a:latin typeface="Lucida Console" pitchFamily="49" charset="0"/>
              </a:rPr>
              <a:t>Much less divitius occurs!</a:t>
            </a:r>
            <a:r>
              <a:rPr lang="en-GB" sz="1600" dirty="0">
                <a:solidFill>
                  <a:srgbClr val="0000FF"/>
                </a:solidFill>
                <a:latin typeface="Lucida Console" pitchFamily="49" charset="0"/>
              </a:rPr>
              <a:t>&lt;/</a:t>
            </a:r>
            <a:r>
              <a:rPr lang="en-GB" sz="1600" dirty="0">
                <a:solidFill>
                  <a:srgbClr val="800000"/>
                </a:solidFill>
                <a:latin typeface="Lucida Console" pitchFamily="49" charset="0"/>
              </a:rPr>
              <a:t>p</a:t>
            </a:r>
            <a:r>
              <a:rPr lang="en-GB" sz="1600" dirty="0">
                <a:solidFill>
                  <a:srgbClr val="0000FF"/>
                </a:solidFill>
                <a:latin typeface="Lucida Console" pitchFamily="49" charset="0"/>
              </a:rPr>
              <a:t>&gt;</a:t>
            </a:r>
            <a:br>
              <a:rPr lang="en-GB" sz="1600" dirty="0">
                <a:solidFill>
                  <a:srgbClr val="0000FF"/>
                </a:solidFill>
                <a:latin typeface="Lucida Console" pitchFamily="49" charset="0"/>
              </a:rPr>
            </a:br>
            <a:endParaRPr lang="en-GB" sz="1600" dirty="0">
              <a:solidFill>
                <a:prstClr val="black"/>
              </a:solidFill>
              <a:latin typeface="Lucida Console" pitchFamily="49" charset="0"/>
            </a:endParaRPr>
          </a:p>
          <a:p>
            <a:r>
              <a:rPr lang="en-GB" sz="1600" dirty="0">
                <a:solidFill>
                  <a:prstClr val="black"/>
                </a:solidFill>
                <a:latin typeface="Lucida Console" pitchFamily="49" charset="0"/>
              </a:rPr>
              <a:t>        </a:t>
            </a:r>
            <a:r>
              <a:rPr lang="en-GB" sz="1600" dirty="0">
                <a:solidFill>
                  <a:srgbClr val="0000FF"/>
                </a:solidFill>
                <a:latin typeface="Lucida Console" pitchFamily="49" charset="0"/>
              </a:rPr>
              <a:t>&lt;</a:t>
            </a:r>
            <a:r>
              <a:rPr lang="en-GB" sz="1600" dirty="0">
                <a:solidFill>
                  <a:srgbClr val="800000"/>
                </a:solidFill>
                <a:latin typeface="Lucida Console" pitchFamily="49" charset="0"/>
              </a:rPr>
              <a:t>footer</a:t>
            </a:r>
            <a:r>
              <a:rPr lang="en-GB" sz="1600" dirty="0">
                <a:solidFill>
                  <a:srgbClr val="0000FF"/>
                </a:solidFill>
                <a:latin typeface="Lucida Console" pitchFamily="49" charset="0"/>
              </a:rPr>
              <a:t>&gt;</a:t>
            </a:r>
          </a:p>
          <a:p>
            <a:r>
              <a:rPr lang="en-GB" sz="1600" dirty="0">
                <a:solidFill>
                  <a:srgbClr val="0000FF"/>
                </a:solidFill>
                <a:latin typeface="Lucida Console" pitchFamily="49" charset="0"/>
              </a:rPr>
              <a:t>		&lt;</a:t>
            </a:r>
            <a:r>
              <a:rPr lang="en-GB" sz="1600" dirty="0">
                <a:solidFill>
                  <a:srgbClr val="800000"/>
                </a:solidFill>
                <a:latin typeface="Lucida Console" pitchFamily="49" charset="0"/>
              </a:rPr>
              <a:t>address</a:t>
            </a:r>
            <a:r>
              <a:rPr lang="en-GB" sz="1600" dirty="0">
                <a:solidFill>
                  <a:srgbClr val="0000FF"/>
                </a:solidFill>
                <a:latin typeface="Lucida Console" pitchFamily="49" charset="0"/>
              </a:rPr>
              <a:t>&gt;</a:t>
            </a:r>
            <a:endParaRPr lang="en-GB" sz="1600" dirty="0">
              <a:solidFill>
                <a:prstClr val="black"/>
              </a:solidFill>
              <a:latin typeface="Lucida Console" pitchFamily="49" charset="0"/>
            </a:endParaRPr>
          </a:p>
          <a:p>
            <a:r>
              <a:rPr lang="en-GB" sz="1600" dirty="0">
                <a:solidFill>
                  <a:prstClr val="black"/>
                </a:solidFill>
                <a:latin typeface="Lucida Console" pitchFamily="49" charset="0"/>
              </a:rPr>
              <a:t>            </a:t>
            </a:r>
            <a:r>
              <a:rPr lang="en-GB" sz="1600" dirty="0">
                <a:solidFill>
                  <a:srgbClr val="0000FF"/>
                </a:solidFill>
                <a:latin typeface="Lucida Console" pitchFamily="49" charset="0"/>
              </a:rPr>
              <a:t>&lt;</a:t>
            </a:r>
            <a:r>
              <a:rPr lang="en-GB" sz="1600" dirty="0">
                <a:solidFill>
                  <a:srgbClr val="800000"/>
                </a:solidFill>
                <a:latin typeface="Lucida Console" pitchFamily="49" charset="0"/>
              </a:rPr>
              <a:t>a</a:t>
            </a:r>
            <a:r>
              <a:rPr lang="en-GB" sz="1600" dirty="0">
                <a:solidFill>
                  <a:prstClr val="black"/>
                </a:solidFill>
                <a:latin typeface="Lucida Console" pitchFamily="49" charset="0"/>
              </a:rPr>
              <a:t> </a:t>
            </a:r>
            <a:r>
              <a:rPr lang="en-GB" sz="1600" dirty="0">
                <a:solidFill>
                  <a:srgbClr val="FF0000"/>
                </a:solidFill>
                <a:latin typeface="Lucida Console" pitchFamily="49" charset="0"/>
              </a:rPr>
              <a:t>href</a:t>
            </a:r>
            <a:r>
              <a:rPr lang="en-GB" sz="1600" dirty="0">
                <a:solidFill>
                  <a:srgbClr val="0000FF"/>
                </a:solidFill>
                <a:latin typeface="Lucida Console" pitchFamily="49" charset="0"/>
              </a:rPr>
              <a:t>=".."&gt;</a:t>
            </a:r>
            <a:r>
              <a:rPr lang="en-GB" sz="1600" dirty="0">
                <a:solidFill>
                  <a:prstClr val="black"/>
                </a:solidFill>
                <a:latin typeface="Lucida Console" pitchFamily="49" charset="0"/>
              </a:rPr>
              <a:t>Posted in</a:t>
            </a:r>
            <a:r>
              <a:rPr lang="en-GB" sz="1600" dirty="0">
                <a:solidFill>
                  <a:srgbClr val="0000FF"/>
                </a:solidFill>
                <a:latin typeface="Lucida Console" pitchFamily="49" charset="0"/>
              </a:rPr>
              <a:t>&lt;/</a:t>
            </a:r>
            <a:r>
              <a:rPr lang="en-GB" sz="1600" dirty="0">
                <a:solidFill>
                  <a:srgbClr val="800000"/>
                </a:solidFill>
                <a:latin typeface="Lucida Console" pitchFamily="49" charset="0"/>
              </a:rPr>
              <a:t>a</a:t>
            </a:r>
            <a:r>
              <a:rPr lang="en-GB" sz="1600" dirty="0">
                <a:solidFill>
                  <a:srgbClr val="0000FF"/>
                </a:solidFill>
                <a:latin typeface="Lucida Console" pitchFamily="49" charset="0"/>
              </a:rPr>
              <a:t>&gt;</a:t>
            </a:r>
          </a:p>
          <a:p>
            <a:r>
              <a:rPr lang="en-GB" sz="1600" dirty="0">
                <a:solidFill>
                  <a:srgbClr val="0000FF"/>
                </a:solidFill>
                <a:latin typeface="Lucida Console" pitchFamily="49" charset="0"/>
              </a:rPr>
              <a:t>		&lt;/</a:t>
            </a:r>
            <a:r>
              <a:rPr lang="en-GB" sz="1600" dirty="0">
                <a:solidFill>
                  <a:srgbClr val="800000"/>
                </a:solidFill>
                <a:latin typeface="Lucida Console" pitchFamily="49" charset="0"/>
              </a:rPr>
              <a:t>address</a:t>
            </a:r>
            <a:r>
              <a:rPr lang="en-GB" sz="1600" dirty="0">
                <a:solidFill>
                  <a:srgbClr val="0000FF"/>
                </a:solidFill>
                <a:latin typeface="Lucida Console" pitchFamily="49" charset="0"/>
              </a:rPr>
              <a:t>&gt;</a:t>
            </a:r>
            <a:endParaRPr lang="en-GB" sz="1600" dirty="0">
              <a:solidFill>
                <a:prstClr val="black"/>
              </a:solidFill>
              <a:latin typeface="Lucida Console" pitchFamily="49" charset="0"/>
            </a:endParaRPr>
          </a:p>
          <a:p>
            <a:r>
              <a:rPr lang="en-GB" sz="1600" dirty="0">
                <a:solidFill>
                  <a:prstClr val="black"/>
                </a:solidFill>
                <a:latin typeface="Lucida Console" pitchFamily="49" charset="0"/>
              </a:rPr>
              <a:t>        </a:t>
            </a:r>
            <a:r>
              <a:rPr lang="en-GB" sz="1600" dirty="0">
                <a:solidFill>
                  <a:srgbClr val="0000FF"/>
                </a:solidFill>
                <a:latin typeface="Lucida Console" pitchFamily="49" charset="0"/>
              </a:rPr>
              <a:t>&lt;/</a:t>
            </a:r>
            <a:r>
              <a:rPr lang="en-GB" sz="1600" dirty="0">
                <a:solidFill>
                  <a:srgbClr val="800000"/>
                </a:solidFill>
                <a:latin typeface="Lucida Console" pitchFamily="49" charset="0"/>
              </a:rPr>
              <a:t>footer</a:t>
            </a:r>
            <a:r>
              <a:rPr lang="en-GB" sz="1600" dirty="0">
                <a:solidFill>
                  <a:srgbClr val="0000FF"/>
                </a:solidFill>
                <a:latin typeface="Lucida Console" pitchFamily="49" charset="0"/>
              </a:rPr>
              <a:t>&gt;</a:t>
            </a:r>
            <a:endParaRPr lang="en-GB" sz="1600" dirty="0">
              <a:solidFill>
                <a:prstClr val="black"/>
              </a:solidFill>
              <a:latin typeface="Lucida Console" pitchFamily="49" charset="0"/>
            </a:endParaRPr>
          </a:p>
          <a:p>
            <a:r>
              <a:rPr lang="en-GB" sz="1600" dirty="0">
                <a:solidFill>
                  <a:srgbClr val="0000FF"/>
                </a:solidFill>
                <a:latin typeface="Lucida Console" pitchFamily="49" charset="0"/>
              </a:rPr>
              <a:t>&lt;/</a:t>
            </a:r>
            <a:r>
              <a:rPr lang="en-GB" sz="1600" dirty="0">
                <a:solidFill>
                  <a:srgbClr val="800000"/>
                </a:solidFill>
                <a:latin typeface="Lucida Console" pitchFamily="49" charset="0"/>
              </a:rPr>
              <a:t>article</a:t>
            </a:r>
            <a:r>
              <a:rPr lang="en-GB" sz="1600" dirty="0">
                <a:solidFill>
                  <a:srgbClr val="0000FF"/>
                </a:solidFill>
                <a:latin typeface="Lucida Console" pitchFamily="49" charset="0"/>
              </a:rPr>
              <a:t>&gt;</a:t>
            </a:r>
          </a:p>
        </p:txBody>
      </p:sp>
    </p:spTree>
    <p:extLst>
      <p:ext uri="{BB962C8B-B14F-4D97-AF65-F5344CB8AC3E}">
        <p14:creationId xmlns:p14="http://schemas.microsoft.com/office/powerpoint/2010/main" val="371183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HTML5 </a:t>
            </a:r>
            <a:r>
              <a:rPr lang="en-GB" dirty="0" err="1"/>
              <a:t>polyfills</a:t>
            </a:r>
            <a:r>
              <a:rPr lang="en-GB" dirty="0"/>
              <a:t> and developing cross browser CSS is a vast topic</a:t>
            </a:r>
          </a:p>
          <a:p>
            <a:pPr lvl="1"/>
            <a:r>
              <a:rPr lang="en-GB" dirty="0"/>
              <a:t>Almost a separate course in its own right!</a:t>
            </a:r>
          </a:p>
          <a:p>
            <a:pPr lvl="1"/>
            <a:endParaRPr lang="en-GB" dirty="0"/>
          </a:p>
          <a:p>
            <a:r>
              <a:rPr lang="en-GB" dirty="0" err="1">
                <a:latin typeface="Lucida Console" pitchFamily="49" charset="0"/>
              </a:rPr>
              <a:t>Modernizr</a:t>
            </a:r>
            <a:r>
              <a:rPr lang="en-GB" dirty="0"/>
              <a:t> helps but we need more, thankfully we have some help</a:t>
            </a:r>
          </a:p>
          <a:p>
            <a:pPr lvl="1"/>
            <a:r>
              <a:rPr lang="en-GB" dirty="0"/>
              <a:t>The HTML5 community has created open source boilerplates</a:t>
            </a:r>
          </a:p>
          <a:p>
            <a:pPr lvl="2"/>
            <a:r>
              <a:rPr lang="en-GB" dirty="0"/>
              <a:t>That mitigate the majority of issues</a:t>
            </a:r>
          </a:p>
          <a:p>
            <a:pPr lvl="2"/>
            <a:r>
              <a:rPr lang="en-GB" dirty="0"/>
              <a:t>Provide a template to start developing</a:t>
            </a:r>
          </a:p>
          <a:p>
            <a:pPr lvl="2"/>
            <a:r>
              <a:rPr lang="en-GB" dirty="0"/>
              <a:t>That will work in legacy browsers</a:t>
            </a:r>
          </a:p>
          <a:p>
            <a:pPr marL="914400" lvl="2" indent="0">
              <a:buNone/>
            </a:pPr>
            <a:endParaRPr lang="en-GB" dirty="0"/>
          </a:p>
          <a:p>
            <a:r>
              <a:rPr lang="en-GB" dirty="0"/>
              <a:t>There are a few online resources:</a:t>
            </a:r>
          </a:p>
          <a:p>
            <a:pPr lvl="1"/>
            <a:r>
              <a:rPr lang="en-GB" dirty="0"/>
              <a:t>HTML5 Boilerplate - </a:t>
            </a:r>
            <a:r>
              <a:rPr lang="en-GB" dirty="0">
                <a:hlinkClick r:id="rId3"/>
              </a:rPr>
              <a:t>http://html5boilerplate.com/</a:t>
            </a:r>
            <a:endParaRPr lang="en-GB" dirty="0"/>
          </a:p>
          <a:p>
            <a:pPr lvl="1"/>
            <a:r>
              <a:rPr lang="en-GB" dirty="0" err="1"/>
              <a:t>Initilizr</a:t>
            </a:r>
            <a:r>
              <a:rPr lang="en-GB" dirty="0"/>
              <a:t> </a:t>
            </a:r>
            <a:r>
              <a:rPr lang="en-GB" dirty="0">
                <a:hlinkClick r:id="rId4"/>
              </a:rPr>
              <a:t>http://www.initializr.com/</a:t>
            </a:r>
            <a:endParaRPr lang="en-GB" dirty="0"/>
          </a:p>
        </p:txBody>
      </p:sp>
      <p:sp>
        <p:nvSpPr>
          <p:cNvPr id="2" name="Title 1"/>
          <p:cNvSpPr>
            <a:spLocks noGrp="1"/>
          </p:cNvSpPr>
          <p:nvPr>
            <p:ph type="title"/>
          </p:nvPr>
        </p:nvSpPr>
        <p:spPr/>
        <p:txBody>
          <a:bodyPr/>
          <a:lstStyle/>
          <a:p>
            <a:r>
              <a:rPr lang="en-GB" dirty="0"/>
              <a:t>HTML5 Boilerplates</a:t>
            </a:r>
          </a:p>
        </p:txBody>
      </p:sp>
    </p:spTree>
    <p:extLst>
      <p:ext uri="{BB962C8B-B14F-4D97-AF65-F5344CB8AC3E}">
        <p14:creationId xmlns:p14="http://schemas.microsoft.com/office/powerpoint/2010/main" val="1439785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err="1">
                <a:latin typeface="Lucida Console" pitchFamily="49" charset="0"/>
              </a:rPr>
              <a:t>Modernizr</a:t>
            </a:r>
            <a:r>
              <a:rPr lang="en-GB" dirty="0"/>
              <a:t> is an open source MIT JavaScript library</a:t>
            </a:r>
          </a:p>
          <a:p>
            <a:pPr lvl="1"/>
            <a:r>
              <a:rPr lang="en-GB" dirty="0"/>
              <a:t>Detects a browsers HTML5 and CSS3 feature support</a:t>
            </a:r>
          </a:p>
          <a:p>
            <a:pPr lvl="1"/>
            <a:r>
              <a:rPr lang="en-GB" dirty="0"/>
              <a:t>Download from </a:t>
            </a:r>
            <a:r>
              <a:rPr lang="en-GB" i="1" dirty="0"/>
              <a:t>http://www.modernizr.com/</a:t>
            </a:r>
          </a:p>
          <a:p>
            <a:endParaRPr lang="en-GB" dirty="0"/>
          </a:p>
          <a:p>
            <a:endParaRPr lang="en-GB" dirty="0"/>
          </a:p>
          <a:p>
            <a:r>
              <a:rPr lang="en-GB" dirty="0" err="1"/>
              <a:t>Modernizr</a:t>
            </a:r>
            <a:r>
              <a:rPr lang="en-GB" dirty="0"/>
              <a:t> runs automatically. </a:t>
            </a:r>
          </a:p>
          <a:p>
            <a:pPr lvl="1"/>
            <a:r>
              <a:rPr lang="en-GB" dirty="0"/>
              <a:t>There is no </a:t>
            </a:r>
            <a:r>
              <a:rPr lang="en-GB" dirty="0" err="1">
                <a:latin typeface="Lucida Console" pitchFamily="49" charset="0"/>
              </a:rPr>
              <a:t>modernizr_init</a:t>
            </a:r>
            <a:r>
              <a:rPr lang="en-GB" dirty="0">
                <a:latin typeface="Lucida Console" pitchFamily="49" charset="0"/>
              </a:rPr>
              <a:t>()</a:t>
            </a:r>
            <a:r>
              <a:rPr lang="en-GB" dirty="0"/>
              <a:t> function to call. </a:t>
            </a:r>
          </a:p>
          <a:p>
            <a:pPr lvl="1"/>
            <a:r>
              <a:rPr lang="en-GB" dirty="0"/>
              <a:t>Creates a global object called </a:t>
            </a:r>
            <a:r>
              <a:rPr lang="en-GB" dirty="0" err="1">
                <a:latin typeface="Lucida Console" pitchFamily="49" charset="0"/>
              </a:rPr>
              <a:t>Modernizr</a:t>
            </a:r>
            <a:endParaRPr lang="en-GB" dirty="0"/>
          </a:p>
          <a:p>
            <a:pPr lvl="1"/>
            <a:r>
              <a:rPr lang="en-GB" dirty="0"/>
              <a:t>Contains a set of Boolean properties for supported feature</a:t>
            </a:r>
          </a:p>
        </p:txBody>
      </p:sp>
      <p:sp>
        <p:nvSpPr>
          <p:cNvPr id="2" name="Title 1"/>
          <p:cNvSpPr>
            <a:spLocks noGrp="1"/>
          </p:cNvSpPr>
          <p:nvPr>
            <p:ph type="title"/>
          </p:nvPr>
        </p:nvSpPr>
        <p:spPr/>
        <p:txBody>
          <a:bodyPr/>
          <a:lstStyle/>
          <a:p>
            <a:r>
              <a:rPr lang="en-GB" dirty="0" err="1"/>
              <a:t>Modernizr</a:t>
            </a:r>
            <a:endParaRPr lang="en-GB" dirty="0"/>
          </a:p>
        </p:txBody>
      </p:sp>
      <p:sp>
        <p:nvSpPr>
          <p:cNvPr id="4" name="Text Box 2"/>
          <p:cNvSpPr txBox="1">
            <a:spLocks noChangeArrowheads="1"/>
          </p:cNvSpPr>
          <p:nvPr/>
        </p:nvSpPr>
        <p:spPr bwMode="auto">
          <a:xfrm>
            <a:off x="921877" y="2204018"/>
            <a:ext cx="6629400" cy="369974"/>
          </a:xfrm>
          <a:prstGeom prst="rect">
            <a:avLst/>
          </a:prstGeom>
          <a:solidFill>
            <a:schemeClr val="accent1"/>
          </a:solidFill>
          <a:ln w="12700">
            <a:solidFill>
              <a:schemeClr val="tx1"/>
            </a:solidFill>
            <a:miter lim="800000"/>
            <a:headEnd/>
            <a:tailEnd/>
          </a:ln>
          <a:effectLst>
            <a:softEdge rad="31750"/>
          </a:effectLst>
        </p:spPr>
        <p:txBody>
          <a:bodyPr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pPr algn="ctr"/>
            <a:r>
              <a:rPr lang="en-GB" sz="1800" dirty="0">
                <a:latin typeface="Lucida Console" pitchFamily="49" charset="0"/>
              </a:rPr>
              <a:t>&lt;script </a:t>
            </a:r>
            <a:r>
              <a:rPr lang="en-GB" sz="1800" dirty="0" err="1">
                <a:latin typeface="Lucida Console" pitchFamily="49" charset="0"/>
              </a:rPr>
              <a:t>src</a:t>
            </a:r>
            <a:r>
              <a:rPr lang="en-GB" sz="1800" dirty="0">
                <a:latin typeface="Lucida Console" pitchFamily="49" charset="0"/>
              </a:rPr>
              <a:t>="modernizr.min.js"&gt;&lt;/script</a:t>
            </a:r>
          </a:p>
        </p:txBody>
      </p:sp>
      <p:sp>
        <p:nvSpPr>
          <p:cNvPr id="5" name="Text Box 2"/>
          <p:cNvSpPr txBox="1">
            <a:spLocks noChangeArrowheads="1"/>
          </p:cNvSpPr>
          <p:nvPr/>
        </p:nvSpPr>
        <p:spPr bwMode="auto">
          <a:xfrm>
            <a:off x="921877" y="4667230"/>
            <a:ext cx="6629400" cy="1477970"/>
          </a:xfrm>
          <a:prstGeom prst="rect">
            <a:avLst/>
          </a:prstGeom>
          <a:solidFill>
            <a:schemeClr val="accent1"/>
          </a:solidFill>
          <a:ln w="12700">
            <a:solidFill>
              <a:schemeClr val="tx1"/>
            </a:solidFill>
            <a:miter lim="800000"/>
            <a:headEnd/>
            <a:tailEnd/>
          </a:ln>
          <a:effectLst>
            <a:softEdge rad="31750"/>
          </a:effectLst>
        </p:spPr>
        <p:txBody>
          <a:bodyPr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r>
              <a:rPr lang="en-GB" sz="1800" dirty="0">
                <a:latin typeface="Lucida Console" pitchFamily="49" charset="0"/>
              </a:rPr>
              <a:t>if (</a:t>
            </a:r>
            <a:r>
              <a:rPr lang="en-GB" sz="1800" dirty="0" err="1">
                <a:latin typeface="Lucida Console" pitchFamily="49" charset="0"/>
              </a:rPr>
              <a:t>Modernizr.canvas</a:t>
            </a:r>
            <a:r>
              <a:rPr lang="en-GB" sz="1800" dirty="0">
                <a:latin typeface="Lucida Console" pitchFamily="49" charset="0"/>
              </a:rPr>
              <a:t>) {</a:t>
            </a:r>
          </a:p>
          <a:p>
            <a:r>
              <a:rPr lang="en-GB" sz="1800" dirty="0">
                <a:latin typeface="Lucida Console" pitchFamily="49" charset="0"/>
              </a:rPr>
              <a:t>  //draw some pretty shapes</a:t>
            </a:r>
          </a:p>
          <a:p>
            <a:r>
              <a:rPr lang="en-GB" sz="1800" dirty="0">
                <a:latin typeface="Lucida Console" pitchFamily="49" charset="0"/>
              </a:rPr>
              <a:t>} else {</a:t>
            </a:r>
          </a:p>
          <a:p>
            <a:r>
              <a:rPr lang="en-GB" sz="1800" dirty="0">
                <a:latin typeface="Lucida Console" pitchFamily="49" charset="0"/>
              </a:rPr>
              <a:t>  // maybe a flash or </a:t>
            </a:r>
            <a:r>
              <a:rPr lang="en-GB" sz="1800" dirty="0" err="1">
                <a:latin typeface="Lucida Console" pitchFamily="49" charset="0"/>
              </a:rPr>
              <a:t>silverlight</a:t>
            </a:r>
            <a:r>
              <a:rPr lang="en-GB" sz="1800" dirty="0">
                <a:latin typeface="Lucida Console" pitchFamily="49" charset="0"/>
              </a:rPr>
              <a:t> </a:t>
            </a:r>
            <a:r>
              <a:rPr lang="en-GB" sz="1800" dirty="0" err="1">
                <a:latin typeface="Lucida Console" pitchFamily="49" charset="0"/>
              </a:rPr>
              <a:t>fallback</a:t>
            </a:r>
            <a:r>
              <a:rPr lang="en-GB" sz="1800" dirty="0">
                <a:latin typeface="Lucida Console" pitchFamily="49" charset="0"/>
              </a:rPr>
              <a:t>?</a:t>
            </a:r>
          </a:p>
          <a:p>
            <a:r>
              <a:rPr lang="en-GB" sz="1800" dirty="0">
                <a:latin typeface="Lucida Console" pitchFamily="49" charset="0"/>
              </a:rPr>
              <a:t>}</a:t>
            </a:r>
          </a:p>
        </p:txBody>
      </p:sp>
    </p:spTree>
    <p:extLst>
      <p:ext uri="{BB962C8B-B14F-4D97-AF65-F5344CB8AC3E}">
        <p14:creationId xmlns:p14="http://schemas.microsoft.com/office/powerpoint/2010/main" val="751850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The HTML5 structural tags</a:t>
            </a:r>
          </a:p>
          <a:p>
            <a:pPr lvl="1"/>
            <a:r>
              <a:rPr lang="en-GB" dirty="0"/>
              <a:t>&lt;header&gt;</a:t>
            </a:r>
          </a:p>
          <a:p>
            <a:pPr lvl="1"/>
            <a:r>
              <a:rPr lang="en-GB" dirty="0"/>
              <a:t>&lt;footer&gt;</a:t>
            </a:r>
          </a:p>
          <a:p>
            <a:pPr lvl="1"/>
            <a:r>
              <a:rPr lang="en-GB" dirty="0"/>
              <a:t>&lt;nav&gt;</a:t>
            </a:r>
          </a:p>
          <a:p>
            <a:pPr lvl="1"/>
            <a:r>
              <a:rPr lang="en-GB" dirty="0"/>
              <a:t>&lt;article&gt;</a:t>
            </a:r>
          </a:p>
          <a:p>
            <a:r>
              <a:rPr lang="en-GB" dirty="0"/>
              <a:t>Semantics are the core of HTML5 mark-up</a:t>
            </a:r>
          </a:p>
          <a:p>
            <a:pPr lvl="1"/>
            <a:r>
              <a:rPr lang="en-GB" dirty="0"/>
              <a:t>Intent makes the </a:t>
            </a:r>
            <a:r>
              <a:rPr lang="en-GB" dirty="0" err="1"/>
              <a:t>markup</a:t>
            </a:r>
            <a:r>
              <a:rPr lang="en-GB" dirty="0"/>
              <a:t> easier to maintain</a:t>
            </a:r>
          </a:p>
          <a:p>
            <a:pPr lvl="1"/>
            <a:r>
              <a:rPr lang="en-GB" dirty="0"/>
              <a:t>Plus easier to style with CSS</a:t>
            </a:r>
          </a:p>
        </p:txBody>
      </p:sp>
      <p:sp>
        <p:nvSpPr>
          <p:cNvPr id="2" name="Title 1"/>
          <p:cNvSpPr>
            <a:spLocks noGrp="1"/>
          </p:cNvSpPr>
          <p:nvPr>
            <p:ph type="title"/>
          </p:nvPr>
        </p:nvSpPr>
        <p:spPr/>
        <p:txBody>
          <a:bodyPr/>
          <a:lstStyle/>
          <a:p>
            <a:r>
              <a:rPr lang="en-GB" dirty="0"/>
              <a:t>Review</a:t>
            </a:r>
          </a:p>
        </p:txBody>
      </p:sp>
    </p:spTree>
    <p:extLst>
      <p:ext uri="{BB962C8B-B14F-4D97-AF65-F5344CB8AC3E}">
        <p14:creationId xmlns:p14="http://schemas.microsoft.com/office/powerpoint/2010/main" val="28809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In the following exercise we will examine the HTML5 boilerplate</a:t>
            </a:r>
          </a:p>
          <a:p>
            <a:pPr lvl="1"/>
            <a:r>
              <a:rPr lang="en-GB" dirty="0"/>
              <a:t>Looking at the rather voluminous </a:t>
            </a:r>
            <a:r>
              <a:rPr lang="en-GB" dirty="0" err="1"/>
              <a:t>markup</a:t>
            </a:r>
            <a:r>
              <a:rPr lang="en-GB" dirty="0"/>
              <a:t> and understanding them</a:t>
            </a:r>
          </a:p>
          <a:p>
            <a:pPr lvl="1"/>
            <a:endParaRPr lang="en-GB" dirty="0"/>
          </a:p>
          <a:p>
            <a:r>
              <a:rPr lang="en-GB" dirty="0"/>
              <a:t>Then add HTML5 </a:t>
            </a:r>
            <a:r>
              <a:rPr lang="en-GB" dirty="0" err="1"/>
              <a:t>markup</a:t>
            </a:r>
            <a:r>
              <a:rPr lang="en-GB" dirty="0"/>
              <a:t> and test it in a legacy browser</a:t>
            </a:r>
          </a:p>
        </p:txBody>
      </p:sp>
      <p:sp>
        <p:nvSpPr>
          <p:cNvPr id="2" name="Title 1"/>
          <p:cNvSpPr>
            <a:spLocks noGrp="1"/>
          </p:cNvSpPr>
          <p:nvPr>
            <p:ph type="title"/>
          </p:nvPr>
        </p:nvSpPr>
        <p:spPr/>
        <p:txBody>
          <a:bodyPr/>
          <a:lstStyle/>
          <a:p>
            <a:r>
              <a:rPr lang="en-GB" dirty="0"/>
              <a:t>Exercise  – HTML5 boilerplates</a:t>
            </a:r>
          </a:p>
        </p:txBody>
      </p:sp>
    </p:spTree>
    <p:extLst>
      <p:ext uri="{BB962C8B-B14F-4D97-AF65-F5344CB8AC3E}">
        <p14:creationId xmlns:p14="http://schemas.microsoft.com/office/powerpoint/2010/main" val="27585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HTML5 structural tags</a:t>
            </a:r>
          </a:p>
          <a:p>
            <a:pPr lvl="1"/>
            <a:r>
              <a:rPr lang="en-GB" dirty="0"/>
              <a:t>&lt;header&gt;</a:t>
            </a:r>
          </a:p>
          <a:p>
            <a:pPr lvl="1"/>
            <a:r>
              <a:rPr lang="en-GB" dirty="0"/>
              <a:t>&lt;footer&gt;</a:t>
            </a:r>
          </a:p>
          <a:p>
            <a:pPr lvl="1"/>
            <a:r>
              <a:rPr lang="en-GB" dirty="0"/>
              <a:t>&lt;</a:t>
            </a:r>
            <a:r>
              <a:rPr lang="en-GB" dirty="0" err="1"/>
              <a:t>nav</a:t>
            </a:r>
            <a:r>
              <a:rPr lang="en-GB" dirty="0"/>
              <a:t>&gt;</a:t>
            </a:r>
          </a:p>
          <a:p>
            <a:pPr lvl="1"/>
            <a:r>
              <a:rPr lang="en-GB" dirty="0"/>
              <a:t>&lt;article&gt;</a:t>
            </a:r>
          </a:p>
          <a:p>
            <a:r>
              <a:rPr lang="en-GB" dirty="0"/>
              <a:t>Semantics are the core of HTML5 mark-up</a:t>
            </a:r>
          </a:p>
          <a:p>
            <a:pPr lvl="1"/>
            <a:r>
              <a:rPr lang="en-GB" dirty="0"/>
              <a:t>Intent makes the </a:t>
            </a:r>
            <a:r>
              <a:rPr lang="en-GB" dirty="0" err="1"/>
              <a:t>markup</a:t>
            </a:r>
            <a:r>
              <a:rPr lang="en-GB" dirty="0"/>
              <a:t> easier to maintain</a:t>
            </a:r>
          </a:p>
          <a:p>
            <a:pPr lvl="1"/>
            <a:r>
              <a:rPr lang="en-GB" dirty="0"/>
              <a:t>Plus easier to style with CSS</a:t>
            </a:r>
          </a:p>
          <a:p>
            <a:r>
              <a:rPr lang="en-US" dirty="0"/>
              <a:t>CSS3 is a significant step forward</a:t>
            </a:r>
          </a:p>
          <a:p>
            <a:pPr lvl="1"/>
            <a:r>
              <a:rPr lang="en-US" dirty="0"/>
              <a:t>Selectors</a:t>
            </a:r>
          </a:p>
          <a:p>
            <a:pPr lvl="1"/>
            <a:r>
              <a:rPr lang="en-US" dirty="0"/>
              <a:t>Media queries for multi-device design</a:t>
            </a:r>
          </a:p>
          <a:p>
            <a:endParaRPr lang="en-GB" dirty="0"/>
          </a:p>
        </p:txBody>
      </p:sp>
      <p:sp>
        <p:nvSpPr>
          <p:cNvPr id="3" name="Title 2"/>
          <p:cNvSpPr>
            <a:spLocks noGrp="1"/>
          </p:cNvSpPr>
          <p:nvPr>
            <p:ph type="title"/>
          </p:nvPr>
        </p:nvSpPr>
        <p:spPr/>
        <p:txBody>
          <a:bodyPr/>
          <a:lstStyle/>
          <a:p>
            <a:r>
              <a:rPr lang="en-GB" dirty="0"/>
              <a:t>Introduction</a:t>
            </a:r>
          </a:p>
        </p:txBody>
      </p:sp>
    </p:spTree>
    <p:extLst>
      <p:ext uri="{BB962C8B-B14F-4D97-AF65-F5344CB8AC3E}">
        <p14:creationId xmlns:p14="http://schemas.microsoft.com/office/powerpoint/2010/main" val="357516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5"/>
          </p:nvPr>
        </p:nvSpPr>
        <p:spPr>
          <a:noFill/>
        </p:spPr>
        <p:txBody>
          <a:bodyPr/>
          <a:lstStyle/>
          <a:p>
            <a:r>
              <a:rPr lang="en-GB" dirty="0"/>
              <a:t>HTML5 has a series of new structural elements</a:t>
            </a:r>
          </a:p>
          <a:p>
            <a:pPr lvl="1"/>
            <a:r>
              <a:rPr lang="en-GB" dirty="0"/>
              <a:t>To create a more semantically structured page</a:t>
            </a:r>
          </a:p>
          <a:p>
            <a:r>
              <a:rPr lang="en-GB" dirty="0"/>
              <a:t>The main building blocks of HTML5 are:</a:t>
            </a:r>
          </a:p>
          <a:p>
            <a:pPr lvl="1"/>
            <a:r>
              <a:rPr lang="en-GB" dirty="0">
                <a:latin typeface="Lucida Console" pitchFamily="49" charset="0"/>
              </a:rPr>
              <a:t>&lt;header&gt; </a:t>
            </a:r>
          </a:p>
          <a:p>
            <a:pPr lvl="1"/>
            <a:r>
              <a:rPr lang="en-GB" dirty="0">
                <a:latin typeface="Lucida Console" pitchFamily="49" charset="0"/>
              </a:rPr>
              <a:t>&lt;nav&gt;</a:t>
            </a:r>
          </a:p>
          <a:p>
            <a:pPr lvl="1"/>
            <a:r>
              <a:rPr lang="en-GB" dirty="0">
                <a:latin typeface="Lucida Console" pitchFamily="49" charset="0"/>
              </a:rPr>
              <a:t>&lt;article&gt;</a:t>
            </a:r>
          </a:p>
          <a:p>
            <a:pPr lvl="1"/>
            <a:r>
              <a:rPr lang="en-GB" dirty="0">
                <a:latin typeface="Lucida Console" pitchFamily="49" charset="0"/>
              </a:rPr>
              <a:t>&lt;footer&gt;</a:t>
            </a:r>
          </a:p>
          <a:p>
            <a:pPr lvl="1"/>
            <a:r>
              <a:rPr lang="en-GB" dirty="0">
                <a:latin typeface="Lucida Console" pitchFamily="49" charset="0"/>
              </a:rPr>
              <a:t>&lt;section&gt;</a:t>
            </a:r>
          </a:p>
          <a:p>
            <a:pPr lvl="1"/>
            <a:r>
              <a:rPr lang="en-GB" dirty="0">
                <a:latin typeface="Lucida Console" pitchFamily="49" charset="0"/>
              </a:rPr>
              <a:t>&lt;aside&gt;</a:t>
            </a:r>
          </a:p>
          <a:p>
            <a:pPr lvl="1"/>
            <a:endParaRPr lang="en-GB" dirty="0">
              <a:latin typeface="Lucida Console" pitchFamily="49" charset="0"/>
            </a:endParaRPr>
          </a:p>
          <a:p>
            <a:pPr lvl="1"/>
            <a:endParaRPr lang="en-GB" dirty="0">
              <a:latin typeface="Lucida Console" pitchFamily="49" charset="0"/>
            </a:endParaRPr>
          </a:p>
        </p:txBody>
      </p:sp>
      <p:sp>
        <p:nvSpPr>
          <p:cNvPr id="2" name="Title 1"/>
          <p:cNvSpPr>
            <a:spLocks noGrp="1"/>
          </p:cNvSpPr>
          <p:nvPr>
            <p:ph type="title"/>
          </p:nvPr>
        </p:nvSpPr>
        <p:spPr/>
        <p:txBody>
          <a:bodyPr/>
          <a:lstStyle/>
          <a:p>
            <a:r>
              <a:rPr lang="en-GB" dirty="0"/>
              <a:t>The new HTML5 structural tags</a:t>
            </a:r>
          </a:p>
        </p:txBody>
      </p:sp>
      <p:sp>
        <p:nvSpPr>
          <p:cNvPr id="10" name="Rounded Rectangle 9"/>
          <p:cNvSpPr/>
          <p:nvPr/>
        </p:nvSpPr>
        <p:spPr bwMode="auto">
          <a:xfrm>
            <a:off x="4090219" y="2274529"/>
            <a:ext cx="4581833" cy="570271"/>
          </a:xfrm>
          <a:prstGeom prst="roundRect">
            <a:avLst/>
          </a:prstGeom>
          <a:gradFill>
            <a:gsLst>
              <a:gs pos="40000">
                <a:schemeClr val="tx2">
                  <a:lumMod val="20000"/>
                  <a:lumOff val="80000"/>
                </a:schemeClr>
              </a:gs>
              <a:gs pos="100000">
                <a:schemeClr val="tx1">
                  <a:alpha val="0"/>
                </a:schemeClr>
              </a:gs>
            </a:gsLst>
            <a:lin ang="2700000" scaled="1"/>
          </a:gradFill>
          <a:ln w="9525" cap="flat" cmpd="sng" algn="ctr">
            <a:solidFill>
              <a:schemeClr val="tx1"/>
            </a:solidFill>
            <a:prstDash val="solid"/>
            <a:round/>
            <a:headEnd type="none" w="med" len="med"/>
            <a:tailEnd type="none" w="med" len="med"/>
          </a:ln>
          <a:effectLst>
            <a:glow rad="63500">
              <a:schemeClr val="bg1">
                <a:lumMod val="75000"/>
                <a:alpha val="21000"/>
              </a:schemeClr>
            </a:glow>
          </a:effectLst>
          <a:scene3d>
            <a:camera prst="orthographicFront"/>
            <a:lightRig rig="threePt" dir="t"/>
          </a:scene3d>
          <a:sp3d>
            <a:bevelB w="152400" h="50800" prst="softRound"/>
          </a:sp3d>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p:txBody>
      </p:sp>
      <p:sp>
        <p:nvSpPr>
          <p:cNvPr id="11" name="Rounded Rectangle 10"/>
          <p:cNvSpPr/>
          <p:nvPr/>
        </p:nvSpPr>
        <p:spPr bwMode="auto">
          <a:xfrm>
            <a:off x="4090219" y="5391355"/>
            <a:ext cx="4581833" cy="530942"/>
          </a:xfrm>
          <a:prstGeom prst="roundRect">
            <a:avLst/>
          </a:prstGeom>
          <a:gradFill>
            <a:gsLst>
              <a:gs pos="40000">
                <a:schemeClr val="tx2">
                  <a:lumMod val="20000"/>
                  <a:lumOff val="80000"/>
                </a:schemeClr>
              </a:gs>
              <a:gs pos="100000">
                <a:schemeClr val="tx1">
                  <a:alpha val="0"/>
                </a:schemeClr>
              </a:gs>
            </a:gsLst>
            <a:lin ang="2700000" scaled="1"/>
          </a:gradFill>
          <a:ln w="9525" cap="flat" cmpd="sng" algn="ctr">
            <a:solidFill>
              <a:schemeClr val="tx1"/>
            </a:solidFill>
            <a:prstDash val="solid"/>
            <a:round/>
            <a:headEnd type="none" w="med" len="med"/>
            <a:tailEnd type="none" w="med" len="med"/>
          </a:ln>
          <a:effectLst>
            <a:glow rad="63500">
              <a:schemeClr val="bg1">
                <a:lumMod val="75000"/>
                <a:alpha val="21000"/>
              </a:schemeClr>
            </a:glow>
          </a:effectLst>
          <a:scene3d>
            <a:camera prst="orthographicFront"/>
            <a:lightRig rig="threePt" dir="t"/>
          </a:scene3d>
          <a:sp3d>
            <a:bevelB w="152400" h="50800" prst="softRound"/>
          </a:sp3d>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p:txBody>
      </p:sp>
      <p:sp>
        <p:nvSpPr>
          <p:cNvPr id="12" name="Rounded Rectangle 11"/>
          <p:cNvSpPr/>
          <p:nvPr/>
        </p:nvSpPr>
        <p:spPr bwMode="auto">
          <a:xfrm>
            <a:off x="4090219" y="2952955"/>
            <a:ext cx="943897" cy="2349910"/>
          </a:xfrm>
          <a:prstGeom prst="roundRect">
            <a:avLst/>
          </a:prstGeom>
          <a:gradFill>
            <a:gsLst>
              <a:gs pos="40000">
                <a:schemeClr val="tx2">
                  <a:lumMod val="20000"/>
                  <a:lumOff val="80000"/>
                </a:schemeClr>
              </a:gs>
              <a:gs pos="100000">
                <a:schemeClr val="tx1">
                  <a:alpha val="0"/>
                </a:schemeClr>
              </a:gs>
            </a:gsLst>
            <a:lin ang="2700000" scaled="1"/>
          </a:gradFill>
          <a:ln w="9525" cap="flat" cmpd="sng" algn="ctr">
            <a:solidFill>
              <a:schemeClr val="tx1"/>
            </a:solidFill>
            <a:prstDash val="solid"/>
            <a:round/>
            <a:headEnd type="none" w="med" len="med"/>
            <a:tailEnd type="none" w="med" len="med"/>
          </a:ln>
          <a:effectLst>
            <a:glow rad="63500">
              <a:schemeClr val="bg1">
                <a:lumMod val="75000"/>
                <a:alpha val="21000"/>
              </a:schemeClr>
            </a:glow>
          </a:effectLst>
          <a:scene3d>
            <a:camera prst="orthographicFront"/>
            <a:lightRig rig="threePt" dir="t"/>
          </a:scene3d>
          <a:sp3d>
            <a:bevelB w="152400" h="50800" prst="softRound"/>
          </a:sp3d>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p:txBody>
      </p:sp>
      <p:sp>
        <p:nvSpPr>
          <p:cNvPr id="13" name="Rounded Rectangle 12"/>
          <p:cNvSpPr/>
          <p:nvPr/>
        </p:nvSpPr>
        <p:spPr bwMode="auto">
          <a:xfrm>
            <a:off x="5112774" y="2952955"/>
            <a:ext cx="3470787" cy="1042219"/>
          </a:xfrm>
          <a:prstGeom prst="roundRect">
            <a:avLst/>
          </a:prstGeom>
          <a:solidFill>
            <a:schemeClr val="accent1"/>
          </a:solidFill>
          <a:ln w="9525" cap="flat" cmpd="sng" algn="ctr">
            <a:solidFill>
              <a:schemeClr val="tx1"/>
            </a:solidFill>
            <a:prstDash val="solid"/>
            <a:round/>
            <a:headEnd type="none" w="med" len="med"/>
            <a:tailEnd type="none" w="med" len="med"/>
          </a:ln>
          <a:effectLst>
            <a:glow rad="63500">
              <a:schemeClr val="bg1">
                <a:lumMod val="75000"/>
                <a:alpha val="21000"/>
              </a:schemeClr>
            </a:glow>
          </a:effectLst>
          <a:scene3d>
            <a:camera prst="orthographicFront"/>
            <a:lightRig rig="threePt" dir="t"/>
          </a:scene3d>
          <a:sp3d>
            <a:bevelB w="152400" h="50800" prst="softRound"/>
          </a:sp3d>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p:txBody>
      </p:sp>
      <p:sp>
        <p:nvSpPr>
          <p:cNvPr id="14" name="Rounded Rectangle 13"/>
          <p:cNvSpPr/>
          <p:nvPr/>
        </p:nvSpPr>
        <p:spPr bwMode="auto">
          <a:xfrm>
            <a:off x="5112774" y="4260646"/>
            <a:ext cx="3470787" cy="1042219"/>
          </a:xfrm>
          <a:prstGeom prst="roundRect">
            <a:avLst/>
          </a:prstGeom>
          <a:solidFill>
            <a:schemeClr val="accent1"/>
          </a:solidFill>
          <a:ln w="9525" cap="flat" cmpd="sng" algn="ctr">
            <a:solidFill>
              <a:schemeClr val="tx1"/>
            </a:solidFill>
            <a:prstDash val="solid"/>
            <a:round/>
            <a:headEnd type="none" w="med" len="med"/>
            <a:tailEnd type="none" w="med" len="med"/>
          </a:ln>
          <a:effectLst>
            <a:glow rad="63500">
              <a:schemeClr val="bg1">
                <a:lumMod val="75000"/>
                <a:alpha val="21000"/>
              </a:schemeClr>
            </a:glow>
          </a:effectLst>
          <a:scene3d>
            <a:camera prst="orthographicFront"/>
            <a:lightRig rig="threePt" dir="t"/>
          </a:scene3d>
          <a:sp3d>
            <a:bevelB w="152400" h="50800" prst="softRound"/>
          </a:sp3d>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GB" sz="1000" b="0" i="0" u="none" strike="noStrike" cap="none" normalizeH="0" baseline="0" dirty="0">
              <a:ln>
                <a:noFill/>
              </a:ln>
              <a:solidFill>
                <a:schemeClr val="tx1"/>
              </a:solidFill>
              <a:effectLst/>
              <a:latin typeface="Arial" charset="0"/>
            </a:endParaRPr>
          </a:p>
        </p:txBody>
      </p:sp>
      <p:sp>
        <p:nvSpPr>
          <p:cNvPr id="16" name="TextBox 15"/>
          <p:cNvSpPr txBox="1"/>
          <p:nvPr/>
        </p:nvSpPr>
        <p:spPr>
          <a:xfrm>
            <a:off x="5852785" y="5425993"/>
            <a:ext cx="1056700" cy="461665"/>
          </a:xfrm>
          <a:prstGeom prst="rect">
            <a:avLst/>
          </a:prstGeom>
          <a:noFill/>
          <a:effectLst/>
        </p:spPr>
        <p:txBody>
          <a:bodyPr wrap="none" rtlCol="0">
            <a:spAutoFit/>
          </a:bodyPr>
          <a:lstStyle/>
          <a:p>
            <a:r>
              <a:rPr lang="en-GB" sz="2400" b="1" dirty="0">
                <a:solidFill>
                  <a:srgbClr val="134183"/>
                </a:solidFill>
                <a:latin typeface="+mn-lt"/>
              </a:rPr>
              <a:t>footer</a:t>
            </a:r>
          </a:p>
        </p:txBody>
      </p:sp>
      <p:sp>
        <p:nvSpPr>
          <p:cNvPr id="17" name="TextBox 16"/>
          <p:cNvSpPr txBox="1"/>
          <p:nvPr/>
        </p:nvSpPr>
        <p:spPr>
          <a:xfrm>
            <a:off x="5815782" y="2324143"/>
            <a:ext cx="1194558" cy="461665"/>
          </a:xfrm>
          <a:prstGeom prst="rect">
            <a:avLst/>
          </a:prstGeom>
          <a:noFill/>
          <a:effectLst/>
        </p:spPr>
        <p:txBody>
          <a:bodyPr wrap="none" rtlCol="0">
            <a:spAutoFit/>
          </a:bodyPr>
          <a:lstStyle/>
          <a:p>
            <a:r>
              <a:rPr lang="en-GB" sz="2400" b="1" dirty="0">
                <a:solidFill>
                  <a:srgbClr val="134183"/>
                </a:solidFill>
                <a:latin typeface="+mn-lt"/>
              </a:rPr>
              <a:t>header</a:t>
            </a:r>
          </a:p>
        </p:txBody>
      </p:sp>
      <p:sp>
        <p:nvSpPr>
          <p:cNvPr id="18" name="TextBox 17"/>
          <p:cNvSpPr txBox="1"/>
          <p:nvPr/>
        </p:nvSpPr>
        <p:spPr>
          <a:xfrm>
            <a:off x="4204537" y="3897077"/>
            <a:ext cx="715260" cy="461665"/>
          </a:xfrm>
          <a:prstGeom prst="rect">
            <a:avLst/>
          </a:prstGeom>
          <a:noFill/>
          <a:effectLst/>
        </p:spPr>
        <p:txBody>
          <a:bodyPr wrap="none" rtlCol="0">
            <a:spAutoFit/>
          </a:bodyPr>
          <a:lstStyle/>
          <a:p>
            <a:r>
              <a:rPr lang="en-GB" sz="2400" b="1" dirty="0">
                <a:solidFill>
                  <a:srgbClr val="134183"/>
                </a:solidFill>
                <a:latin typeface="+mn-lt"/>
              </a:rPr>
              <a:t>nav</a:t>
            </a:r>
          </a:p>
        </p:txBody>
      </p:sp>
      <p:sp>
        <p:nvSpPr>
          <p:cNvPr id="19" name="TextBox 18"/>
          <p:cNvSpPr txBox="1"/>
          <p:nvPr/>
        </p:nvSpPr>
        <p:spPr>
          <a:xfrm>
            <a:off x="6228442" y="4550922"/>
            <a:ext cx="1091966" cy="461665"/>
          </a:xfrm>
          <a:prstGeom prst="rect">
            <a:avLst/>
          </a:prstGeom>
          <a:noFill/>
          <a:effectLst/>
        </p:spPr>
        <p:txBody>
          <a:bodyPr wrap="none" rtlCol="0">
            <a:spAutoFit/>
          </a:bodyPr>
          <a:lstStyle/>
          <a:p>
            <a:r>
              <a:rPr lang="en-GB" sz="2400" b="1" dirty="0">
                <a:solidFill>
                  <a:srgbClr val="134183"/>
                </a:solidFill>
                <a:latin typeface="+mn-lt"/>
              </a:rPr>
              <a:t>article</a:t>
            </a:r>
          </a:p>
        </p:txBody>
      </p:sp>
      <p:sp>
        <p:nvSpPr>
          <p:cNvPr id="20" name="TextBox 19"/>
          <p:cNvSpPr txBox="1"/>
          <p:nvPr/>
        </p:nvSpPr>
        <p:spPr>
          <a:xfrm>
            <a:off x="6228442" y="3243231"/>
            <a:ext cx="1091966" cy="461665"/>
          </a:xfrm>
          <a:prstGeom prst="rect">
            <a:avLst/>
          </a:prstGeom>
          <a:noFill/>
          <a:effectLst/>
        </p:spPr>
        <p:txBody>
          <a:bodyPr wrap="none" rtlCol="0">
            <a:spAutoFit/>
          </a:bodyPr>
          <a:lstStyle/>
          <a:p>
            <a:r>
              <a:rPr lang="en-GB" sz="2400" b="1" dirty="0">
                <a:solidFill>
                  <a:srgbClr val="134183"/>
                </a:solidFill>
                <a:latin typeface="+mn-lt"/>
              </a:rPr>
              <a:t>article</a:t>
            </a:r>
          </a:p>
        </p:txBody>
      </p:sp>
    </p:spTree>
    <p:extLst>
      <p:ext uri="{BB962C8B-B14F-4D97-AF65-F5344CB8AC3E}">
        <p14:creationId xmlns:p14="http://schemas.microsoft.com/office/powerpoint/2010/main" val="256470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HTML5 document have an outline</a:t>
            </a:r>
          </a:p>
          <a:p>
            <a:pPr lvl="1"/>
            <a:r>
              <a:rPr lang="en-GB" dirty="0"/>
              <a:t>Generated by headings and form titles</a:t>
            </a:r>
          </a:p>
          <a:p>
            <a:pPr lvl="1"/>
            <a:r>
              <a:rPr lang="en-GB" dirty="0"/>
              <a:t>Important for adaptive technology</a:t>
            </a:r>
          </a:p>
          <a:p>
            <a:pPr lvl="1"/>
            <a:endParaRPr lang="en-GB" dirty="0"/>
          </a:p>
          <a:p>
            <a:r>
              <a:rPr lang="en-GB" dirty="0"/>
              <a:t>Sectioning elements create a logical document outline </a:t>
            </a:r>
          </a:p>
          <a:p>
            <a:pPr lvl="1"/>
            <a:r>
              <a:rPr lang="en-GB" dirty="0"/>
              <a:t>Do not treat them as &lt;div&gt; tags</a:t>
            </a:r>
          </a:p>
          <a:p>
            <a:pPr lvl="1"/>
            <a:endParaRPr lang="en-GB" dirty="0"/>
          </a:p>
          <a:p>
            <a:endParaRPr lang="en-GB" dirty="0"/>
          </a:p>
          <a:p>
            <a:pPr lvl="1"/>
            <a:endParaRPr lang="en-GB" dirty="0"/>
          </a:p>
        </p:txBody>
      </p:sp>
      <p:sp>
        <p:nvSpPr>
          <p:cNvPr id="2" name="Title 1"/>
          <p:cNvSpPr>
            <a:spLocks noGrp="1"/>
          </p:cNvSpPr>
          <p:nvPr>
            <p:ph type="title"/>
          </p:nvPr>
        </p:nvSpPr>
        <p:spPr/>
        <p:txBody>
          <a:bodyPr/>
          <a:lstStyle/>
          <a:p>
            <a:r>
              <a:rPr lang="en-GB" dirty="0"/>
              <a:t>Headings and sectioning elements</a:t>
            </a:r>
          </a:p>
        </p:txBody>
      </p:sp>
      <p:sp>
        <p:nvSpPr>
          <p:cNvPr id="4" name="Text Box 2"/>
          <p:cNvSpPr txBox="1">
            <a:spLocks noChangeArrowheads="1"/>
          </p:cNvSpPr>
          <p:nvPr/>
        </p:nvSpPr>
        <p:spPr bwMode="auto">
          <a:xfrm>
            <a:off x="237112" y="3317860"/>
            <a:ext cx="8717076" cy="2308966"/>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r>
              <a:rPr lang="en-GB" sz="1600" dirty="0">
                <a:latin typeface="Consolas"/>
              </a:rPr>
              <a:t>&lt;h1&gt;My article heading&lt;/h1&gt;</a:t>
            </a:r>
          </a:p>
          <a:p>
            <a:r>
              <a:rPr lang="en-GB" sz="1600" dirty="0">
                <a:latin typeface="Consolas"/>
              </a:rPr>
              <a:t>&lt;section&gt;</a:t>
            </a:r>
          </a:p>
          <a:p>
            <a:r>
              <a:rPr lang="en-GB" sz="1600" dirty="0">
                <a:latin typeface="Consolas"/>
              </a:rPr>
              <a:t>  &lt;h1&gt;About me&lt;/h1&gt;</a:t>
            </a:r>
          </a:p>
          <a:p>
            <a:r>
              <a:rPr lang="en-GB" sz="1600" dirty="0">
                <a:latin typeface="Consolas"/>
              </a:rPr>
              <a:t>  &lt;p&gt;All about me&lt;/p&gt;</a:t>
            </a:r>
          </a:p>
          <a:p>
            <a:r>
              <a:rPr lang="en-GB" sz="1600" dirty="0">
                <a:latin typeface="Consolas"/>
              </a:rPr>
              <a:t>  &lt;section&gt;</a:t>
            </a:r>
          </a:p>
          <a:p>
            <a:r>
              <a:rPr lang="en-GB" sz="1600" dirty="0">
                <a:latin typeface="Consolas"/>
              </a:rPr>
              <a:t>    &lt;h1&gt;What I do for a living&lt;/h1&gt;</a:t>
            </a:r>
          </a:p>
          <a:p>
            <a:r>
              <a:rPr lang="en-GB" sz="1600" dirty="0">
                <a:latin typeface="Consolas"/>
              </a:rPr>
              <a:t>    &lt;p&gt;I talk about web technologies for a living&lt;/p&gt;</a:t>
            </a:r>
          </a:p>
          <a:p>
            <a:r>
              <a:rPr lang="en-GB" sz="1600" dirty="0">
                <a:latin typeface="Consolas"/>
              </a:rPr>
              <a:t>  &lt;/section&gt;</a:t>
            </a:r>
          </a:p>
          <a:p>
            <a:r>
              <a:rPr lang="en-GB" sz="1600" dirty="0">
                <a:latin typeface="Consolas"/>
              </a:rPr>
              <a:t>&lt;/section&gt;</a:t>
            </a:r>
            <a:endParaRPr lang="en-GB" sz="1600" dirty="0">
              <a:solidFill>
                <a:srgbClr val="0000FF"/>
              </a:solidFill>
              <a:latin typeface="Consolas"/>
            </a:endParaRPr>
          </a:p>
        </p:txBody>
      </p:sp>
    </p:spTree>
    <p:extLst>
      <p:ext uri="{BB962C8B-B14F-4D97-AF65-F5344CB8AC3E}">
        <p14:creationId xmlns:p14="http://schemas.microsoft.com/office/powerpoint/2010/main" val="26640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Normally the first element of the document. </a:t>
            </a:r>
          </a:p>
          <a:p>
            <a:pPr lvl="1"/>
            <a:r>
              <a:rPr lang="en-GB" dirty="0"/>
              <a:t>Should act as a container logos, links back to home etc..</a:t>
            </a:r>
          </a:p>
          <a:p>
            <a:pPr lvl="1"/>
            <a:r>
              <a:rPr lang="en-GB" dirty="0"/>
              <a:t>Will usually contain a </a:t>
            </a:r>
            <a:r>
              <a:rPr lang="en-GB" dirty="0">
                <a:latin typeface="Lucida Console" pitchFamily="49" charset="0"/>
              </a:rPr>
              <a:t>&lt;h1&gt;</a:t>
            </a:r>
            <a:r>
              <a:rPr lang="en-GB" dirty="0"/>
              <a:t> to </a:t>
            </a:r>
            <a:r>
              <a:rPr lang="en-GB" dirty="0">
                <a:latin typeface="Lucida Console" pitchFamily="49" charset="0"/>
              </a:rPr>
              <a:t>&lt;h6&gt;</a:t>
            </a:r>
            <a:r>
              <a:rPr lang="en-GB" dirty="0"/>
              <a:t> to denote level of header</a:t>
            </a:r>
          </a:p>
          <a:p>
            <a:pPr lvl="1"/>
            <a:r>
              <a:rPr lang="en-GB" dirty="0"/>
              <a:t>Can contain an optional </a:t>
            </a:r>
            <a:r>
              <a:rPr lang="en-GB" dirty="0">
                <a:latin typeface="Lucida Console" pitchFamily="49" charset="0"/>
              </a:rPr>
              <a:t>&lt;hgroup&gt; </a:t>
            </a:r>
            <a:r>
              <a:rPr lang="en-GB" dirty="0"/>
              <a:t>for grouping elements</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r>
              <a:rPr lang="en-GB" dirty="0"/>
              <a:t>There can be one </a:t>
            </a:r>
            <a:r>
              <a:rPr lang="en-GB" dirty="0">
                <a:latin typeface="Lucida Console" pitchFamily="49" charset="0"/>
              </a:rPr>
              <a:t>&lt;header&gt;</a:t>
            </a:r>
            <a:r>
              <a:rPr lang="en-GB" dirty="0"/>
              <a:t> per sectioning block</a:t>
            </a:r>
          </a:p>
          <a:p>
            <a:pPr lvl="1"/>
            <a:endParaRPr lang="en-GB" dirty="0"/>
          </a:p>
          <a:p>
            <a:pPr lvl="1"/>
            <a:endParaRPr lang="en-GB" dirty="0"/>
          </a:p>
          <a:p>
            <a:endParaRPr lang="en-GB" dirty="0"/>
          </a:p>
        </p:txBody>
      </p:sp>
      <p:sp>
        <p:nvSpPr>
          <p:cNvPr id="2" name="Title 1"/>
          <p:cNvSpPr>
            <a:spLocks noGrp="1"/>
          </p:cNvSpPr>
          <p:nvPr>
            <p:ph type="title"/>
          </p:nvPr>
        </p:nvSpPr>
        <p:spPr/>
        <p:txBody>
          <a:bodyPr/>
          <a:lstStyle/>
          <a:p>
            <a:r>
              <a:rPr lang="en-GB" dirty="0"/>
              <a:t>The </a:t>
            </a:r>
            <a:r>
              <a:rPr lang="en-GB" dirty="0">
                <a:latin typeface="Lucida Console"/>
                <a:cs typeface="Lucida Console"/>
              </a:rPr>
              <a:t>&lt;header&gt;</a:t>
            </a:r>
            <a:r>
              <a:rPr lang="en-GB" dirty="0"/>
              <a:t> element</a:t>
            </a:r>
          </a:p>
        </p:txBody>
      </p:sp>
      <p:sp>
        <p:nvSpPr>
          <p:cNvPr id="4" name="Text Box 2"/>
          <p:cNvSpPr txBox="1">
            <a:spLocks noChangeArrowheads="1"/>
          </p:cNvSpPr>
          <p:nvPr/>
        </p:nvSpPr>
        <p:spPr bwMode="auto">
          <a:xfrm>
            <a:off x="1017250" y="2727410"/>
            <a:ext cx="6629400" cy="2585965"/>
          </a:xfrm>
          <a:prstGeom prst="rect">
            <a:avLst/>
          </a:prstGeom>
          <a:solidFill>
            <a:schemeClr val="accent1"/>
          </a:solidFill>
          <a:ln w="12700">
            <a:solidFill>
              <a:schemeClr val="tx1"/>
            </a:solidFill>
            <a:miter lim="800000"/>
            <a:headEnd/>
            <a:tailEnd/>
          </a:ln>
          <a:effectLst>
            <a:softEdge rad="12700"/>
          </a:effectLst>
        </p:spPr>
        <p:txBody>
          <a:bodyPr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r>
              <a:rPr lang="en-GB" sz="1800" dirty="0">
                <a:latin typeface="Lucida Console" pitchFamily="49" charset="0"/>
              </a:rPr>
              <a:t>&lt;header&gt;</a:t>
            </a:r>
          </a:p>
          <a:p>
            <a:r>
              <a:rPr lang="en-GB" sz="1800" dirty="0">
                <a:latin typeface="Lucida Console" pitchFamily="49" charset="0"/>
              </a:rPr>
              <a:t>	&lt;a href="/"&gt; </a:t>
            </a:r>
          </a:p>
          <a:p>
            <a:r>
              <a:rPr lang="en-GB" sz="1800" dirty="0">
                <a:latin typeface="Lucida Console" pitchFamily="49" charset="0"/>
              </a:rPr>
              <a:t>		&lt;img src="logo.png" alt="QA Home"&gt;</a:t>
            </a:r>
          </a:p>
          <a:p>
            <a:r>
              <a:rPr lang="en-GB" sz="1800" dirty="0">
                <a:latin typeface="Lucida Console" pitchFamily="49" charset="0"/>
              </a:rPr>
              <a:t>	&lt;/a&gt;</a:t>
            </a:r>
          </a:p>
          <a:p>
            <a:r>
              <a:rPr lang="en-GB" sz="1800" dirty="0">
                <a:latin typeface="Lucida Console" pitchFamily="49" charset="0"/>
              </a:rPr>
              <a:t>	</a:t>
            </a:r>
            <a:r>
              <a:rPr lang="en-GB" sz="1800" b="1" dirty="0">
                <a:latin typeface="Lucida Console" pitchFamily="49" charset="0"/>
              </a:rPr>
              <a:t>&lt;hgroup&gt;</a:t>
            </a:r>
          </a:p>
          <a:p>
            <a:r>
              <a:rPr lang="en-GB" sz="1800" dirty="0">
                <a:latin typeface="Lucida Console" pitchFamily="49" charset="0"/>
              </a:rPr>
              <a:t>	     &lt;h1&gt;My Main Title&lt;/h1&gt;</a:t>
            </a:r>
          </a:p>
          <a:p>
            <a:r>
              <a:rPr lang="en-GB" sz="1800" dirty="0">
                <a:latin typeface="Lucida Console" pitchFamily="49" charset="0"/>
              </a:rPr>
              <a:t>     		&lt;h2&gt;My Sub title&gt;&lt;/h2&gt;</a:t>
            </a:r>
          </a:p>
          <a:p>
            <a:r>
              <a:rPr lang="en-GB" sz="1800" dirty="0">
                <a:latin typeface="Lucida Console" pitchFamily="49" charset="0"/>
              </a:rPr>
              <a:t>	</a:t>
            </a:r>
            <a:r>
              <a:rPr lang="en-GB" sz="1800" b="1" dirty="0">
                <a:latin typeface="Lucida Console" pitchFamily="49" charset="0"/>
              </a:rPr>
              <a:t>&lt;/hgroup&gt;</a:t>
            </a:r>
          </a:p>
          <a:p>
            <a:r>
              <a:rPr lang="en-GB" sz="1800" dirty="0">
                <a:latin typeface="Lucida Console" pitchFamily="49" charset="0"/>
              </a:rPr>
              <a:t>&lt;/header&gt;</a:t>
            </a:r>
          </a:p>
        </p:txBody>
      </p:sp>
    </p:spTree>
    <p:extLst>
      <p:ext uri="{BB962C8B-B14F-4D97-AF65-F5344CB8AC3E}">
        <p14:creationId xmlns:p14="http://schemas.microsoft.com/office/powerpoint/2010/main" val="39380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&lt;nav&gt; is used to mark up navigation</a:t>
            </a:r>
          </a:p>
          <a:p>
            <a:r>
              <a:rPr lang="en-GB" dirty="0"/>
              <a:t>Should be limited to links within the page and site</a:t>
            </a:r>
          </a:p>
          <a:p>
            <a:pPr lvl="1"/>
            <a:r>
              <a:rPr lang="en-GB" dirty="0"/>
              <a:t>Not sponsored links for instance</a:t>
            </a:r>
          </a:p>
          <a:p>
            <a:r>
              <a:rPr lang="en-GB" dirty="0"/>
              <a:t>Links normally surrounded by &lt;li&gt; within a &lt;ul&gt;</a:t>
            </a:r>
          </a:p>
          <a:p>
            <a:r>
              <a:rPr lang="en-GB" dirty="0"/>
              <a:t>Multiple &lt;nav&gt; allowed each should contain a related category.</a:t>
            </a:r>
          </a:p>
        </p:txBody>
      </p:sp>
      <p:sp>
        <p:nvSpPr>
          <p:cNvPr id="2" name="Title 1"/>
          <p:cNvSpPr>
            <a:spLocks noGrp="1"/>
          </p:cNvSpPr>
          <p:nvPr>
            <p:ph type="title"/>
          </p:nvPr>
        </p:nvSpPr>
        <p:spPr/>
        <p:txBody>
          <a:bodyPr/>
          <a:lstStyle/>
          <a:p>
            <a:r>
              <a:rPr lang="en-GB" dirty="0"/>
              <a:t>The </a:t>
            </a:r>
            <a:r>
              <a:rPr lang="en-GB" dirty="0">
                <a:latin typeface="Lucida Console"/>
                <a:cs typeface="Lucida Console"/>
              </a:rPr>
              <a:t>&lt;nav&gt;</a:t>
            </a:r>
            <a:r>
              <a:rPr lang="en-GB" dirty="0"/>
              <a:t> element</a:t>
            </a:r>
          </a:p>
        </p:txBody>
      </p:sp>
      <p:sp>
        <p:nvSpPr>
          <p:cNvPr id="4" name="Text Box 2"/>
          <p:cNvSpPr txBox="1">
            <a:spLocks noChangeArrowheads="1"/>
          </p:cNvSpPr>
          <p:nvPr/>
        </p:nvSpPr>
        <p:spPr bwMode="auto">
          <a:xfrm>
            <a:off x="865505" y="3112875"/>
            <a:ext cx="6629400" cy="2585965"/>
          </a:xfrm>
          <a:prstGeom prst="rect">
            <a:avLst/>
          </a:prstGeom>
          <a:solidFill>
            <a:schemeClr val="accent1"/>
          </a:solidFill>
          <a:ln w="12700">
            <a:solidFill>
              <a:schemeClr val="tx1"/>
            </a:solidFill>
            <a:miter lim="800000"/>
            <a:headEnd/>
            <a:tailEnd/>
          </a:ln>
          <a:effectLst>
            <a:softEdge rad="31750"/>
          </a:effectLst>
        </p:spPr>
        <p:txBody>
          <a:bodyPr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r>
              <a:rPr lang="en-GB" sz="1800" dirty="0">
                <a:latin typeface="Lucida Console" pitchFamily="49" charset="0"/>
              </a:rPr>
              <a:t>&lt;</a:t>
            </a:r>
            <a:r>
              <a:rPr lang="en-GB" sz="1800" dirty="0" err="1">
                <a:latin typeface="Lucida Console" pitchFamily="49" charset="0"/>
              </a:rPr>
              <a:t>nav</a:t>
            </a:r>
            <a:r>
              <a:rPr lang="en-GB" sz="1800" dirty="0">
                <a:latin typeface="Lucida Console" pitchFamily="49" charset="0"/>
              </a:rPr>
              <a:t>&gt;</a:t>
            </a:r>
          </a:p>
          <a:p>
            <a:r>
              <a:rPr lang="en-GB" sz="1800" dirty="0">
                <a:latin typeface="Lucida Console" pitchFamily="49" charset="0"/>
              </a:rPr>
              <a:t>  &lt;h2&gt;Main site navigation&lt;/h2&gt;</a:t>
            </a:r>
          </a:p>
          <a:p>
            <a:r>
              <a:rPr lang="en-GB" sz="1800" dirty="0">
                <a:latin typeface="Lucida Console" pitchFamily="49" charset="0"/>
              </a:rPr>
              <a:t>  &lt;ul&gt;</a:t>
            </a:r>
          </a:p>
          <a:p>
            <a:r>
              <a:rPr lang="en-GB" sz="1800" dirty="0">
                <a:latin typeface="Lucida Console" pitchFamily="49" charset="0"/>
              </a:rPr>
              <a:t>  	&lt;li&gt;&lt;a href="/"&gt;Home&lt;/a&gt;&lt;/li&gt;</a:t>
            </a:r>
          </a:p>
          <a:p>
            <a:r>
              <a:rPr lang="en-GB" sz="1800" dirty="0">
                <a:latin typeface="Lucida Console" pitchFamily="49" charset="0"/>
              </a:rPr>
              <a:t>    	&lt;li&gt;</a:t>
            </a:r>
          </a:p>
          <a:p>
            <a:r>
              <a:rPr lang="en-GB" sz="1800" dirty="0">
                <a:latin typeface="Lucida Console" pitchFamily="49" charset="0"/>
              </a:rPr>
              <a:t>	  &lt;a href="/aboutsus.html"&gt;About Us&lt;/a&gt;</a:t>
            </a:r>
          </a:p>
          <a:p>
            <a:r>
              <a:rPr lang="en-GB" sz="1800" dirty="0">
                <a:latin typeface="Lucida Console" pitchFamily="49" charset="0"/>
              </a:rPr>
              <a:t>	&lt;/li&gt;    		</a:t>
            </a:r>
          </a:p>
          <a:p>
            <a:r>
              <a:rPr lang="en-GB" sz="1800" dirty="0">
                <a:latin typeface="Lucida Console" pitchFamily="49" charset="0"/>
              </a:rPr>
              <a:t>  &lt;/ul&gt;    </a:t>
            </a:r>
          </a:p>
          <a:p>
            <a:r>
              <a:rPr lang="en-GB" sz="1800" dirty="0">
                <a:latin typeface="Lucida Console" pitchFamily="49" charset="0"/>
              </a:rPr>
              <a:t>&lt;/nav&gt;</a:t>
            </a:r>
          </a:p>
        </p:txBody>
      </p:sp>
    </p:spTree>
    <p:extLst>
      <p:ext uri="{BB962C8B-B14F-4D97-AF65-F5344CB8AC3E}">
        <p14:creationId xmlns:p14="http://schemas.microsoft.com/office/powerpoint/2010/main" val="234323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Many </a:t>
            </a:r>
            <a:r>
              <a:rPr lang="en-GB" sz="2000" dirty="0">
                <a:solidFill>
                  <a:schemeClr val="accent1">
                    <a:lumMod val="90000"/>
                  </a:schemeClr>
                </a:solidFill>
                <a:latin typeface="Lucida Console" pitchFamily="49" charset="0"/>
              </a:rPr>
              <a:t>&lt;footer&gt; </a:t>
            </a:r>
            <a:r>
              <a:rPr lang="en-GB" dirty="0"/>
              <a:t>elements may occur on a page</a:t>
            </a:r>
          </a:p>
          <a:p>
            <a:r>
              <a:rPr lang="en-GB" dirty="0"/>
              <a:t>Appear at the end of a Sectioning element</a:t>
            </a:r>
          </a:p>
          <a:p>
            <a:pPr lvl="1"/>
            <a:r>
              <a:rPr lang="en-GB" dirty="0">
                <a:latin typeface="Lucida Console" pitchFamily="49" charset="0"/>
              </a:rPr>
              <a:t>blockquote, body, div</a:t>
            </a:r>
            <a:r>
              <a:rPr lang="en-GB" dirty="0"/>
              <a:t> etc..</a:t>
            </a:r>
          </a:p>
          <a:p>
            <a:r>
              <a:rPr lang="en-GB" dirty="0"/>
              <a:t>Contains information about the section or document </a:t>
            </a:r>
            <a:r>
              <a:rPr lang="en-GB" i="1" dirty="0"/>
              <a:t>e.g. the author</a:t>
            </a:r>
          </a:p>
          <a:p>
            <a:endParaRPr lang="en-GB" dirty="0"/>
          </a:p>
          <a:p>
            <a:endParaRPr lang="en-GB" dirty="0"/>
          </a:p>
          <a:p>
            <a:endParaRPr lang="en-GB" dirty="0"/>
          </a:p>
          <a:p>
            <a:endParaRPr lang="en-GB" dirty="0"/>
          </a:p>
          <a:p>
            <a:r>
              <a:rPr lang="en-GB" dirty="0"/>
              <a:t>The </a:t>
            </a:r>
            <a:r>
              <a:rPr lang="en-GB" dirty="0">
                <a:solidFill>
                  <a:schemeClr val="accent1">
                    <a:lumMod val="90000"/>
                  </a:schemeClr>
                </a:solidFill>
              </a:rPr>
              <a:t>&lt;footer&gt; </a:t>
            </a:r>
            <a:r>
              <a:rPr lang="en-GB" dirty="0"/>
              <a:t>element requires no heading element </a:t>
            </a:r>
          </a:p>
          <a:p>
            <a:pPr lvl="1"/>
            <a:r>
              <a:rPr lang="en-GB" dirty="0"/>
              <a:t>Unique in the sectioning element</a:t>
            </a:r>
          </a:p>
          <a:p>
            <a:pPr lvl="1"/>
            <a:r>
              <a:rPr lang="en-GB" dirty="0"/>
              <a:t>It is optional and can be added</a:t>
            </a:r>
          </a:p>
          <a:p>
            <a:r>
              <a:rPr lang="en-GB" dirty="0"/>
              <a:t>The above code is a ‘fat footer’</a:t>
            </a:r>
          </a:p>
          <a:p>
            <a:pPr lvl="1"/>
            <a:r>
              <a:rPr lang="en-GB" dirty="0"/>
              <a:t>The </a:t>
            </a:r>
            <a:r>
              <a:rPr lang="en-GB" dirty="0">
                <a:solidFill>
                  <a:schemeClr val="accent1">
                    <a:lumMod val="90000"/>
                  </a:schemeClr>
                </a:solidFill>
                <a:latin typeface="Lucida Console" pitchFamily="49" charset="0"/>
              </a:rPr>
              <a:t>&lt;small&gt; </a:t>
            </a:r>
            <a:r>
              <a:rPr lang="en-GB" dirty="0"/>
              <a:t>tag represents small print in HTML5</a:t>
            </a:r>
          </a:p>
          <a:p>
            <a:pPr lvl="1"/>
            <a:r>
              <a:rPr lang="en-GB" dirty="0"/>
              <a:t>Add a </a:t>
            </a:r>
            <a:r>
              <a:rPr lang="en-GB" dirty="0">
                <a:solidFill>
                  <a:schemeClr val="accent1">
                    <a:lumMod val="90000"/>
                  </a:schemeClr>
                </a:solidFill>
                <a:latin typeface="Lucida Console" pitchFamily="49" charset="0"/>
              </a:rPr>
              <a:t>&lt;nav&gt; </a:t>
            </a:r>
            <a:r>
              <a:rPr lang="en-GB" dirty="0"/>
              <a:t>element within if links required</a:t>
            </a:r>
          </a:p>
        </p:txBody>
      </p:sp>
      <p:sp>
        <p:nvSpPr>
          <p:cNvPr id="2" name="Title 1"/>
          <p:cNvSpPr>
            <a:spLocks noGrp="1"/>
          </p:cNvSpPr>
          <p:nvPr>
            <p:ph type="title"/>
          </p:nvPr>
        </p:nvSpPr>
        <p:spPr/>
        <p:txBody>
          <a:bodyPr/>
          <a:lstStyle/>
          <a:p>
            <a:r>
              <a:rPr lang="en-GB" dirty="0"/>
              <a:t>The </a:t>
            </a:r>
            <a:r>
              <a:rPr lang="en-GB" dirty="0">
                <a:latin typeface="Lucida Console" pitchFamily="49" charset="0"/>
              </a:rPr>
              <a:t>&lt;footer&gt;</a:t>
            </a:r>
            <a:r>
              <a:rPr lang="en-GB" dirty="0"/>
              <a:t> element</a:t>
            </a:r>
          </a:p>
        </p:txBody>
      </p:sp>
      <p:sp>
        <p:nvSpPr>
          <p:cNvPr id="4" name="Text Box 2"/>
          <p:cNvSpPr txBox="1">
            <a:spLocks noChangeArrowheads="1"/>
          </p:cNvSpPr>
          <p:nvPr/>
        </p:nvSpPr>
        <p:spPr bwMode="auto">
          <a:xfrm>
            <a:off x="784225" y="2613028"/>
            <a:ext cx="6629400" cy="923972"/>
          </a:xfrm>
          <a:prstGeom prst="rect">
            <a:avLst/>
          </a:prstGeom>
          <a:solidFill>
            <a:schemeClr val="accent1"/>
          </a:solidFill>
          <a:ln w="12700">
            <a:solidFill>
              <a:schemeClr val="tx1"/>
            </a:solidFill>
            <a:miter lim="800000"/>
            <a:headEnd/>
            <a:tailEnd/>
          </a:ln>
          <a:effectLst>
            <a:softEdge rad="12700"/>
          </a:effectLst>
        </p:spPr>
        <p:txBody>
          <a:bodyPr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r>
              <a:rPr lang="en-GB" sz="1800" dirty="0">
                <a:latin typeface="Lucida Console" pitchFamily="49" charset="0"/>
              </a:rPr>
              <a:t>&lt;footer&gt;</a:t>
            </a:r>
          </a:p>
          <a:p>
            <a:r>
              <a:rPr lang="en-GB" sz="1800" dirty="0">
                <a:latin typeface="Lucida Console" pitchFamily="49" charset="0"/>
              </a:rPr>
              <a:t>    &lt;small&gt;This tag has been redefined&lt;/small&gt;</a:t>
            </a:r>
          </a:p>
          <a:p>
            <a:r>
              <a:rPr lang="en-GB" sz="1800" dirty="0">
                <a:latin typeface="Lucida Console" pitchFamily="49" charset="0"/>
              </a:rPr>
              <a:t>&lt;/footer&gt;</a:t>
            </a:r>
          </a:p>
        </p:txBody>
      </p:sp>
    </p:spTree>
    <p:extLst>
      <p:ext uri="{BB962C8B-B14F-4D97-AF65-F5344CB8AC3E}">
        <p14:creationId xmlns:p14="http://schemas.microsoft.com/office/powerpoint/2010/main" val="323493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t>Represents a self contained composition on the page</a:t>
            </a:r>
          </a:p>
          <a:p>
            <a:pPr lvl="1"/>
            <a:r>
              <a:rPr lang="en-GB" dirty="0"/>
              <a:t>A blog entry</a:t>
            </a:r>
          </a:p>
          <a:p>
            <a:pPr lvl="1"/>
            <a:r>
              <a:rPr lang="en-GB" dirty="0"/>
              <a:t>Comic strip</a:t>
            </a:r>
          </a:p>
          <a:p>
            <a:pPr lvl="1"/>
            <a:r>
              <a:rPr lang="en-GB" dirty="0"/>
              <a:t>Video</a:t>
            </a:r>
          </a:p>
          <a:p>
            <a:r>
              <a:rPr lang="en-GB" dirty="0"/>
              <a:t>Articles represent indivisible units of work</a:t>
            </a:r>
          </a:p>
          <a:p>
            <a:endParaRPr lang="en-GB" dirty="0"/>
          </a:p>
          <a:p>
            <a:pPr lvl="1"/>
            <a:endParaRPr lang="en-GB" dirty="0"/>
          </a:p>
        </p:txBody>
      </p:sp>
      <p:sp>
        <p:nvSpPr>
          <p:cNvPr id="2" name="Title 1"/>
          <p:cNvSpPr>
            <a:spLocks noGrp="1"/>
          </p:cNvSpPr>
          <p:nvPr>
            <p:ph type="title"/>
          </p:nvPr>
        </p:nvSpPr>
        <p:spPr/>
        <p:txBody>
          <a:bodyPr/>
          <a:lstStyle/>
          <a:p>
            <a:r>
              <a:rPr lang="en-GB" dirty="0"/>
              <a:t>The </a:t>
            </a:r>
            <a:r>
              <a:rPr lang="en-GB" dirty="0">
                <a:latin typeface="Lucida Console" pitchFamily="49" charset="0"/>
              </a:rPr>
              <a:t>&lt;article&gt;</a:t>
            </a:r>
            <a:r>
              <a:rPr lang="en-GB" dirty="0"/>
              <a:t> element</a:t>
            </a:r>
          </a:p>
        </p:txBody>
      </p:sp>
      <p:sp>
        <p:nvSpPr>
          <p:cNvPr id="4" name="Text Box 2"/>
          <p:cNvSpPr txBox="1">
            <a:spLocks noChangeArrowheads="1"/>
          </p:cNvSpPr>
          <p:nvPr/>
        </p:nvSpPr>
        <p:spPr bwMode="auto">
          <a:xfrm>
            <a:off x="572392" y="3066529"/>
            <a:ext cx="7557575" cy="2752165"/>
          </a:xfrm>
          <a:prstGeom prst="rect">
            <a:avLst/>
          </a:prstGeom>
          <a:solidFill>
            <a:schemeClr val="accent1"/>
          </a:solidFill>
          <a:ln w="12700">
            <a:solidFill>
              <a:schemeClr val="tx1"/>
            </a:solidFill>
            <a:miter lim="800000"/>
            <a:headEnd/>
            <a:tailEnd/>
          </a:ln>
          <a:effectLst>
            <a:softEdge rad="31750"/>
          </a:effectLst>
          <a:extLst/>
        </p:spPr>
        <p:txBody>
          <a:bodyPr vert="horz" wrap="square" lIns="92075" tIns="46038" rIns="92075" bIns="46038" numCol="1" anchor="t" anchorCtr="0" compatLnSpc="1">
            <a:prstTxWarp prst="textNoShape">
              <a:avLst/>
            </a:prstTxWarp>
            <a:spAutoFit/>
          </a:bodyPr>
          <a:lstStyle>
            <a:lvl1pPr marL="288925" indent="-288925" algn="l" defTabSz="739775" rtl="0" eaLnBrk="0" fontAlgn="base" hangingPunct="0">
              <a:lnSpc>
                <a:spcPct val="120000"/>
              </a:lnSpc>
              <a:spcBef>
                <a:spcPct val="0"/>
              </a:spcBef>
              <a:spcAft>
                <a:spcPct val="0"/>
              </a:spcAft>
              <a:buClr>
                <a:schemeClr val="bg2"/>
              </a:buClr>
              <a:buChar char="•"/>
              <a:defRPr sz="2400" b="1">
                <a:solidFill>
                  <a:schemeClr val="tx1"/>
                </a:solidFill>
                <a:latin typeface="Times New Roman" pitchFamily="18" charset="0"/>
                <a:ea typeface="+mn-ea"/>
                <a:cs typeface="+mn-cs"/>
              </a:defRPr>
            </a:lvl1pPr>
            <a:lvl2pPr marL="554038" indent="-225425" algn="l" defTabSz="739775" rtl="0" eaLnBrk="0" fontAlgn="base" hangingPunct="0">
              <a:lnSpc>
                <a:spcPct val="110000"/>
              </a:lnSpc>
              <a:spcBef>
                <a:spcPct val="0"/>
              </a:spcBef>
              <a:spcAft>
                <a:spcPct val="10000"/>
              </a:spcAft>
              <a:buClr>
                <a:schemeClr val="bg2"/>
              </a:buClr>
              <a:buChar char="•"/>
              <a:defRPr sz="2400" b="1">
                <a:solidFill>
                  <a:schemeClr val="tx1"/>
                </a:solidFill>
                <a:latin typeface="Times New Roman" pitchFamily="18" charset="0"/>
              </a:defRPr>
            </a:lvl2pPr>
            <a:lvl3pPr marL="1108075" indent="-200025" algn="l" defTabSz="739775" rtl="0" eaLnBrk="0" fontAlgn="base" hangingPunct="0">
              <a:lnSpc>
                <a:spcPct val="110000"/>
              </a:lnSpc>
              <a:spcBef>
                <a:spcPct val="0"/>
              </a:spcBef>
              <a:spcAft>
                <a:spcPct val="15000"/>
              </a:spcAft>
              <a:buClr>
                <a:schemeClr val="bg2"/>
              </a:buClr>
              <a:buChar char="•"/>
              <a:defRPr sz="2400">
                <a:solidFill>
                  <a:schemeClr val="tx1"/>
                </a:solidFill>
                <a:latin typeface="Times New Roman" pitchFamily="18" charset="0"/>
              </a:defRPr>
            </a:lvl3pPr>
            <a:lvl4pPr marL="1663700" indent="-228600" algn="l" defTabSz="739775" rtl="0" eaLnBrk="0" fontAlgn="base" hangingPunct="0">
              <a:spcBef>
                <a:spcPct val="0"/>
              </a:spcBef>
              <a:spcAft>
                <a:spcPct val="0"/>
              </a:spcAft>
              <a:buChar char=" "/>
              <a:defRPr sz="2400">
                <a:solidFill>
                  <a:schemeClr val="tx1"/>
                </a:solidFill>
                <a:latin typeface="Times New Roman" pitchFamily="18" charset="0"/>
              </a:defRPr>
            </a:lvl4pPr>
            <a:lvl5pPr marL="2217738" indent="-228600" algn="l" defTabSz="739775" rtl="0" eaLnBrk="0" fontAlgn="base" hangingPunct="0">
              <a:spcBef>
                <a:spcPct val="0"/>
              </a:spcBef>
              <a:spcAft>
                <a:spcPct val="0"/>
              </a:spcAft>
              <a:buChar char=" "/>
              <a:defRPr sz="2400">
                <a:solidFill>
                  <a:schemeClr val="tx1"/>
                </a:solidFill>
                <a:latin typeface="Times New Roman" pitchFamily="18" charset="0"/>
              </a:defRPr>
            </a:lvl5pPr>
            <a:lvl6pPr marL="2674938" indent="-228600" algn="l" defTabSz="739775" rtl="0" eaLnBrk="0" fontAlgn="base" hangingPunct="0">
              <a:spcBef>
                <a:spcPct val="0"/>
              </a:spcBef>
              <a:spcAft>
                <a:spcPct val="0"/>
              </a:spcAft>
              <a:buChar char=" "/>
              <a:defRPr sz="2400">
                <a:solidFill>
                  <a:schemeClr val="tx1"/>
                </a:solidFill>
                <a:latin typeface="Times New Roman" pitchFamily="18" charset="0"/>
              </a:defRPr>
            </a:lvl6pPr>
            <a:lvl7pPr marL="3132138" indent="-228600" algn="l" defTabSz="739775" rtl="0" eaLnBrk="0" fontAlgn="base" hangingPunct="0">
              <a:spcBef>
                <a:spcPct val="0"/>
              </a:spcBef>
              <a:spcAft>
                <a:spcPct val="0"/>
              </a:spcAft>
              <a:buChar char=" "/>
              <a:defRPr sz="2400">
                <a:solidFill>
                  <a:schemeClr val="tx1"/>
                </a:solidFill>
                <a:latin typeface="Times New Roman" pitchFamily="18" charset="0"/>
              </a:defRPr>
            </a:lvl7pPr>
            <a:lvl8pPr marL="3589338" indent="-228600" algn="l" defTabSz="739775" rtl="0" eaLnBrk="0" fontAlgn="base" hangingPunct="0">
              <a:spcBef>
                <a:spcPct val="0"/>
              </a:spcBef>
              <a:spcAft>
                <a:spcPct val="0"/>
              </a:spcAft>
              <a:buChar char=" "/>
              <a:defRPr sz="2400">
                <a:solidFill>
                  <a:schemeClr val="tx1"/>
                </a:solidFill>
                <a:latin typeface="Times New Roman" pitchFamily="18" charset="0"/>
              </a:defRPr>
            </a:lvl8pPr>
            <a:lvl9pPr marL="4046538" indent="-228600" algn="l" defTabSz="739775" rtl="0" eaLnBrk="0" fontAlgn="base" hangingPunct="0">
              <a:spcBef>
                <a:spcPct val="0"/>
              </a:spcBef>
              <a:spcAft>
                <a:spcPct val="0"/>
              </a:spcAft>
              <a:buChar char=" "/>
              <a:defRPr sz="2400">
                <a:solidFill>
                  <a:schemeClr val="tx1"/>
                </a:solidFill>
                <a:latin typeface="Times New Roman" pitchFamily="18" charset="0"/>
              </a:defRPr>
            </a:lvl9pPr>
          </a:lstStyle>
          <a:p>
            <a:pPr marL="0" indent="0">
              <a:buFontTx/>
              <a:buNone/>
            </a:pPr>
            <a:r>
              <a:rPr lang="en-GB" sz="1800" dirty="0">
                <a:latin typeface="Lucida Console" pitchFamily="49" charset="0"/>
              </a:rPr>
              <a:t>&lt;article&gt;</a:t>
            </a:r>
          </a:p>
          <a:p>
            <a:pPr marL="0" indent="0">
              <a:buFontTx/>
              <a:buNone/>
            </a:pPr>
            <a:r>
              <a:rPr lang="en-GB" sz="1800" dirty="0">
                <a:latin typeface="Lucida Console" pitchFamily="49" charset="0"/>
              </a:rPr>
              <a:t>	&lt;h2&gt;Yesterday&lt;/h2&gt;</a:t>
            </a:r>
          </a:p>
          <a:p>
            <a:pPr marL="0" indent="0">
              <a:buFontTx/>
              <a:buNone/>
            </a:pPr>
            <a:r>
              <a:rPr lang="en-GB" sz="1800" dirty="0">
                <a:latin typeface="Lucida Console" pitchFamily="49" charset="0"/>
              </a:rPr>
              <a:t>     &lt;p&gt;Some stuff goes here&lt;/p&gt;</a:t>
            </a:r>
          </a:p>
          <a:p>
            <a:pPr marL="0" indent="0">
              <a:buFontTx/>
              <a:buNone/>
            </a:pPr>
            <a:r>
              <a:rPr lang="en-GB" sz="1800" dirty="0">
                <a:latin typeface="Lucida Console" pitchFamily="49" charset="0"/>
              </a:rPr>
              <a:t>&lt;/article&gt;</a:t>
            </a:r>
          </a:p>
          <a:p>
            <a:pPr marL="0" indent="0">
              <a:buFontTx/>
              <a:buNone/>
            </a:pPr>
            <a:r>
              <a:rPr lang="en-GB" sz="1800" dirty="0">
                <a:latin typeface="Lucida Console" pitchFamily="49" charset="0"/>
              </a:rPr>
              <a:t>&lt;article&gt;</a:t>
            </a:r>
          </a:p>
          <a:p>
            <a:pPr marL="0" indent="0">
              <a:buFontTx/>
              <a:buNone/>
            </a:pPr>
            <a:r>
              <a:rPr lang="en-GB" sz="1800" dirty="0">
                <a:latin typeface="Lucida Console" pitchFamily="49" charset="0"/>
              </a:rPr>
              <a:t>      &lt;h2&gt;Today&lt;/h2&gt;</a:t>
            </a:r>
          </a:p>
          <a:p>
            <a:pPr marL="0" indent="0">
              <a:buFontTx/>
              <a:buNone/>
            </a:pPr>
            <a:r>
              <a:rPr lang="en-GB" sz="1800" dirty="0">
                <a:latin typeface="Lucida Console" pitchFamily="49" charset="0"/>
              </a:rPr>
              <a:t>      &lt;p&gt;Some more stuff goes here&lt;/p&gt;</a:t>
            </a:r>
          </a:p>
          <a:p>
            <a:pPr marL="0" indent="0">
              <a:buFontTx/>
              <a:buNone/>
            </a:pPr>
            <a:r>
              <a:rPr lang="en-GB" sz="1800" dirty="0">
                <a:latin typeface="Lucida Console" pitchFamily="49" charset="0"/>
              </a:rPr>
              <a:t>&lt;/article&gt;</a:t>
            </a:r>
          </a:p>
        </p:txBody>
      </p:sp>
    </p:spTree>
    <p:extLst>
      <p:ext uri="{BB962C8B-B14F-4D97-AF65-F5344CB8AC3E}">
        <p14:creationId xmlns:p14="http://schemas.microsoft.com/office/powerpoint/2010/main" val="67719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a:solidFill>
                  <a:schemeClr val="accent1">
                    <a:lumMod val="90000"/>
                  </a:schemeClr>
                </a:solidFill>
                <a:latin typeface="Lucida Console" panose="020B0609040504020204" pitchFamily="49" charset="0"/>
              </a:rPr>
              <a:t>&lt;aside&gt; </a:t>
            </a:r>
            <a:r>
              <a:rPr lang="en-GB" dirty="0"/>
              <a:t>provides tangential information to a block </a:t>
            </a:r>
          </a:p>
          <a:p>
            <a:pPr lvl="1"/>
            <a:r>
              <a:rPr lang="en-GB" dirty="0"/>
              <a:t>It should assist but not be essential to the main document</a:t>
            </a:r>
          </a:p>
          <a:p>
            <a:r>
              <a:rPr lang="en-GB" dirty="0"/>
              <a:t>For example nested within an </a:t>
            </a:r>
            <a:r>
              <a:rPr lang="en-GB" dirty="0">
                <a:solidFill>
                  <a:schemeClr val="accent1">
                    <a:lumMod val="90000"/>
                  </a:schemeClr>
                </a:solidFill>
                <a:latin typeface="Lucida Console" panose="020B0609040504020204" pitchFamily="49" charset="0"/>
              </a:rPr>
              <a:t>&lt;article&gt;</a:t>
            </a:r>
          </a:p>
          <a:p>
            <a:endParaRPr lang="en-GB" dirty="0"/>
          </a:p>
          <a:p>
            <a:endParaRPr lang="en-GB" dirty="0"/>
          </a:p>
          <a:p>
            <a:endParaRPr lang="en-GB" dirty="0"/>
          </a:p>
          <a:p>
            <a:endParaRPr lang="en-GB" dirty="0"/>
          </a:p>
          <a:p>
            <a:endParaRPr lang="en-GB" sz="3200" dirty="0"/>
          </a:p>
          <a:p>
            <a:r>
              <a:rPr lang="en-GB" dirty="0"/>
              <a:t>Also used at a page level to denote 'sidebar' content</a:t>
            </a:r>
          </a:p>
          <a:p>
            <a:endParaRPr lang="en-GB" dirty="0"/>
          </a:p>
          <a:p>
            <a:pPr lvl="1"/>
            <a:endParaRPr lang="en-GB" dirty="0"/>
          </a:p>
        </p:txBody>
      </p:sp>
      <p:sp>
        <p:nvSpPr>
          <p:cNvPr id="2" name="Title 1"/>
          <p:cNvSpPr>
            <a:spLocks noGrp="1"/>
          </p:cNvSpPr>
          <p:nvPr>
            <p:ph type="title"/>
          </p:nvPr>
        </p:nvSpPr>
        <p:spPr/>
        <p:txBody>
          <a:bodyPr/>
          <a:lstStyle/>
          <a:p>
            <a:r>
              <a:rPr lang="en-GB" dirty="0"/>
              <a:t>The </a:t>
            </a:r>
            <a:r>
              <a:rPr lang="en-GB" dirty="0">
                <a:latin typeface="Lucida Console" pitchFamily="49" charset="0"/>
              </a:rPr>
              <a:t>&lt;aside&gt; </a:t>
            </a:r>
            <a:r>
              <a:rPr lang="en-GB" dirty="0"/>
              <a:t>element</a:t>
            </a:r>
          </a:p>
        </p:txBody>
      </p:sp>
      <p:sp>
        <p:nvSpPr>
          <p:cNvPr id="4" name="Text Box 2"/>
          <p:cNvSpPr txBox="1">
            <a:spLocks noChangeArrowheads="1"/>
          </p:cNvSpPr>
          <p:nvPr/>
        </p:nvSpPr>
        <p:spPr bwMode="auto">
          <a:xfrm>
            <a:off x="630121" y="2039049"/>
            <a:ext cx="6249239" cy="2062745"/>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r>
              <a:rPr lang="en-GB" sz="1600" dirty="0">
                <a:latin typeface="Consolas"/>
              </a:rPr>
              <a:t> </a:t>
            </a:r>
            <a:r>
              <a:rPr lang="en-GB" sz="1600" dirty="0">
                <a:solidFill>
                  <a:srgbClr val="0000FF"/>
                </a:solidFill>
                <a:latin typeface="Consolas"/>
              </a:rPr>
              <a:t>&lt;</a:t>
            </a:r>
            <a:r>
              <a:rPr lang="en-GB" sz="1600" dirty="0">
                <a:solidFill>
                  <a:srgbClr val="800000"/>
                </a:solidFill>
                <a:latin typeface="Consolas"/>
              </a:rPr>
              <a:t>article</a:t>
            </a:r>
            <a:r>
              <a:rPr lang="en-GB" sz="1600" dirty="0">
                <a:solidFill>
                  <a:srgbClr val="0000FF"/>
                </a:solidFill>
                <a:latin typeface="Consolas"/>
              </a:rPr>
              <a:t>&gt;</a:t>
            </a:r>
            <a:endParaRPr lang="en-GB" sz="1600" dirty="0">
              <a:solidFill>
                <a:prstClr val="black"/>
              </a:solidFill>
              <a:latin typeface="Consolas"/>
            </a:endParaRPr>
          </a:p>
          <a:p>
            <a:r>
              <a:rPr lang="en-GB" sz="1600" dirty="0">
                <a:solidFill>
                  <a:prstClr val="black"/>
                </a:solidFill>
                <a:latin typeface="Consolas"/>
              </a:rPr>
              <a:t>    </a:t>
            </a:r>
            <a:r>
              <a:rPr lang="en-GB" sz="1600" dirty="0">
                <a:solidFill>
                  <a:srgbClr val="0000FF"/>
                </a:solidFill>
                <a:latin typeface="Consolas"/>
              </a:rPr>
              <a:t>&lt;</a:t>
            </a:r>
            <a:r>
              <a:rPr lang="en-GB" sz="1600" dirty="0">
                <a:solidFill>
                  <a:srgbClr val="800000"/>
                </a:solidFill>
                <a:latin typeface="Consolas"/>
              </a:rPr>
              <a:t>h1</a:t>
            </a:r>
            <a:r>
              <a:rPr lang="en-GB" sz="1600" dirty="0">
                <a:solidFill>
                  <a:srgbClr val="0000FF"/>
                </a:solidFill>
                <a:latin typeface="Consolas"/>
              </a:rPr>
              <a:t>&gt;</a:t>
            </a:r>
            <a:r>
              <a:rPr lang="en-GB" sz="1600" dirty="0">
                <a:solidFill>
                  <a:prstClr val="black"/>
                </a:solidFill>
                <a:latin typeface="Consolas"/>
              </a:rPr>
              <a:t>My Blog Post</a:t>
            </a:r>
            <a:r>
              <a:rPr lang="en-GB" sz="1600" dirty="0">
                <a:solidFill>
                  <a:srgbClr val="0000FF"/>
                </a:solidFill>
                <a:latin typeface="Consolas"/>
              </a:rPr>
              <a:t>&lt;/</a:t>
            </a:r>
            <a:r>
              <a:rPr lang="en-GB" sz="1600" dirty="0">
                <a:solidFill>
                  <a:srgbClr val="800000"/>
                </a:solidFill>
                <a:latin typeface="Consolas"/>
              </a:rPr>
              <a:t>h1</a:t>
            </a:r>
            <a:r>
              <a:rPr lang="en-GB" sz="1600" dirty="0">
                <a:solidFill>
                  <a:srgbClr val="0000FF"/>
                </a:solidFill>
                <a:latin typeface="Consolas"/>
              </a:rPr>
              <a:t>&gt;</a:t>
            </a:r>
            <a:endParaRPr lang="en-GB" sz="1600" dirty="0">
              <a:solidFill>
                <a:prstClr val="black"/>
              </a:solidFill>
              <a:latin typeface="Consolas"/>
            </a:endParaRPr>
          </a:p>
          <a:p>
            <a:r>
              <a:rPr lang="en-GB" sz="1600" dirty="0">
                <a:solidFill>
                  <a:prstClr val="black"/>
                </a:solidFill>
                <a:latin typeface="Consolas"/>
              </a:rPr>
              <a:t>    </a:t>
            </a:r>
            <a:r>
              <a:rPr lang="en-GB" sz="1600" dirty="0">
                <a:solidFill>
                  <a:srgbClr val="0000FF"/>
                </a:solidFill>
                <a:latin typeface="Consolas"/>
              </a:rPr>
              <a:t>&lt;</a:t>
            </a:r>
            <a:r>
              <a:rPr lang="en-GB" sz="1600" dirty="0">
                <a:solidFill>
                  <a:srgbClr val="800000"/>
                </a:solidFill>
                <a:latin typeface="Consolas"/>
              </a:rPr>
              <a:t>p</a:t>
            </a:r>
            <a:r>
              <a:rPr lang="en-GB" sz="1600" dirty="0">
                <a:solidFill>
                  <a:srgbClr val="0000FF"/>
                </a:solidFill>
                <a:latin typeface="Consolas"/>
              </a:rPr>
              <a:t>&gt;...&lt;/</a:t>
            </a:r>
            <a:r>
              <a:rPr lang="en-GB" sz="1600" dirty="0">
                <a:solidFill>
                  <a:srgbClr val="800000"/>
                </a:solidFill>
                <a:latin typeface="Consolas"/>
              </a:rPr>
              <a:t>p</a:t>
            </a:r>
            <a:r>
              <a:rPr lang="en-GB" sz="1600" dirty="0">
                <a:solidFill>
                  <a:srgbClr val="0000FF"/>
                </a:solidFill>
                <a:latin typeface="Consolas"/>
              </a:rPr>
              <a:t>&gt;</a:t>
            </a:r>
            <a:endParaRPr lang="en-GB" sz="1600" dirty="0">
              <a:solidFill>
                <a:prstClr val="black"/>
              </a:solidFill>
              <a:latin typeface="Consolas"/>
            </a:endParaRPr>
          </a:p>
          <a:p>
            <a:r>
              <a:rPr lang="en-GB" sz="1600" dirty="0">
                <a:solidFill>
                  <a:prstClr val="black"/>
                </a:solidFill>
                <a:latin typeface="Consolas"/>
              </a:rPr>
              <a:t>    </a:t>
            </a:r>
            <a:r>
              <a:rPr lang="en-GB" sz="1600" dirty="0">
                <a:solidFill>
                  <a:srgbClr val="0000FF"/>
                </a:solidFill>
                <a:latin typeface="Consolas"/>
              </a:rPr>
              <a:t>&lt;</a:t>
            </a:r>
            <a:r>
              <a:rPr lang="en-GB" sz="1600" dirty="0">
                <a:solidFill>
                  <a:srgbClr val="800000"/>
                </a:solidFill>
                <a:latin typeface="Consolas"/>
              </a:rPr>
              <a:t>aside</a:t>
            </a:r>
            <a:r>
              <a:rPr lang="en-GB" sz="1600" dirty="0">
                <a:solidFill>
                  <a:srgbClr val="0000FF"/>
                </a:solidFill>
                <a:latin typeface="Consolas"/>
              </a:rPr>
              <a:t>&gt;</a:t>
            </a:r>
            <a:endParaRPr lang="en-GB" sz="1600" dirty="0">
              <a:solidFill>
                <a:prstClr val="black"/>
              </a:solidFill>
              <a:latin typeface="Consolas"/>
            </a:endParaRPr>
          </a:p>
          <a:p>
            <a:r>
              <a:rPr lang="en-GB" sz="1600" dirty="0">
                <a:solidFill>
                  <a:srgbClr val="0000FF"/>
                </a:solidFill>
                <a:latin typeface="Consolas"/>
              </a:rPr>
              <a:t>	&lt;</a:t>
            </a:r>
            <a:r>
              <a:rPr lang="en-GB" sz="1600" dirty="0">
                <a:solidFill>
                  <a:srgbClr val="800000"/>
                </a:solidFill>
                <a:latin typeface="Consolas"/>
              </a:rPr>
              <a:t>h1</a:t>
            </a:r>
            <a:r>
              <a:rPr lang="en-GB" sz="1600" dirty="0">
                <a:solidFill>
                  <a:srgbClr val="0000FF"/>
                </a:solidFill>
                <a:latin typeface="Consolas"/>
              </a:rPr>
              <a:t>&gt;</a:t>
            </a:r>
            <a:r>
              <a:rPr lang="en-GB" sz="1600" dirty="0">
                <a:solidFill>
                  <a:prstClr val="black"/>
                </a:solidFill>
                <a:latin typeface="Consolas"/>
              </a:rPr>
              <a:t>Glossary</a:t>
            </a:r>
            <a:r>
              <a:rPr lang="en-GB" sz="1600" dirty="0">
                <a:solidFill>
                  <a:srgbClr val="0000FF"/>
                </a:solidFill>
                <a:latin typeface="Consolas"/>
              </a:rPr>
              <a:t>&lt;/</a:t>
            </a:r>
            <a:r>
              <a:rPr lang="en-GB" sz="1600" dirty="0">
                <a:solidFill>
                  <a:srgbClr val="800000"/>
                </a:solidFill>
                <a:latin typeface="Consolas"/>
              </a:rPr>
              <a:t>h1</a:t>
            </a:r>
            <a:r>
              <a:rPr lang="en-GB" sz="1600" dirty="0">
                <a:solidFill>
                  <a:srgbClr val="0000FF"/>
                </a:solidFill>
                <a:latin typeface="Consolas"/>
              </a:rPr>
              <a:t>&gt;</a:t>
            </a:r>
            <a:endParaRPr lang="en-GB" sz="1600" dirty="0">
              <a:solidFill>
                <a:prstClr val="black"/>
              </a:solidFill>
              <a:latin typeface="Consolas"/>
            </a:endParaRPr>
          </a:p>
          <a:p>
            <a:r>
              <a:rPr lang="en-GB" sz="1600" dirty="0">
                <a:solidFill>
                  <a:prstClr val="black"/>
                </a:solidFill>
                <a:latin typeface="Consolas"/>
              </a:rPr>
              <a:t>      	</a:t>
            </a:r>
            <a:r>
              <a:rPr lang="en-GB" sz="1600" dirty="0">
                <a:solidFill>
                  <a:srgbClr val="0000FF"/>
                </a:solidFill>
                <a:latin typeface="Consolas"/>
              </a:rPr>
              <a:t>&lt;</a:t>
            </a:r>
            <a:r>
              <a:rPr lang="en-GB" sz="1600" dirty="0">
                <a:solidFill>
                  <a:srgbClr val="800000"/>
                </a:solidFill>
                <a:latin typeface="Consolas"/>
              </a:rPr>
              <a:t>dl</a:t>
            </a:r>
            <a:r>
              <a:rPr lang="en-GB" sz="1600" dirty="0">
                <a:solidFill>
                  <a:srgbClr val="0000FF"/>
                </a:solidFill>
                <a:latin typeface="Consolas"/>
              </a:rPr>
              <a:t>&gt; .</a:t>
            </a:r>
            <a:r>
              <a:rPr lang="en-GB" sz="1600" dirty="0">
                <a:solidFill>
                  <a:prstClr val="black"/>
                </a:solidFill>
                <a:latin typeface="Consolas"/>
              </a:rPr>
              <a:t>.. </a:t>
            </a:r>
            <a:r>
              <a:rPr lang="en-GB" sz="1600" dirty="0">
                <a:solidFill>
                  <a:srgbClr val="0000FF"/>
                </a:solidFill>
                <a:latin typeface="Consolas"/>
              </a:rPr>
              <a:t>&lt;/</a:t>
            </a:r>
            <a:r>
              <a:rPr lang="en-GB" sz="1600" dirty="0">
                <a:solidFill>
                  <a:srgbClr val="800000"/>
                </a:solidFill>
                <a:latin typeface="Consolas"/>
              </a:rPr>
              <a:t>dl</a:t>
            </a:r>
            <a:r>
              <a:rPr lang="en-GB" sz="1600" dirty="0">
                <a:solidFill>
                  <a:srgbClr val="0000FF"/>
                </a:solidFill>
                <a:latin typeface="Consolas"/>
              </a:rPr>
              <a:t>&gt;</a:t>
            </a:r>
            <a:endParaRPr lang="en-GB" sz="1600" dirty="0">
              <a:solidFill>
                <a:prstClr val="black"/>
              </a:solidFill>
              <a:latin typeface="Consolas"/>
            </a:endParaRPr>
          </a:p>
          <a:p>
            <a:r>
              <a:rPr lang="en-GB" sz="1600" dirty="0">
                <a:solidFill>
                  <a:prstClr val="black"/>
                </a:solidFill>
                <a:latin typeface="Consolas"/>
              </a:rPr>
              <a:t>    </a:t>
            </a:r>
            <a:r>
              <a:rPr lang="en-GB" sz="1600" dirty="0">
                <a:solidFill>
                  <a:srgbClr val="0000FF"/>
                </a:solidFill>
                <a:latin typeface="Consolas"/>
              </a:rPr>
              <a:t>&lt;/</a:t>
            </a:r>
            <a:r>
              <a:rPr lang="en-GB" sz="1600" dirty="0">
                <a:solidFill>
                  <a:srgbClr val="800000"/>
                </a:solidFill>
                <a:latin typeface="Consolas"/>
              </a:rPr>
              <a:t>aside</a:t>
            </a:r>
            <a:r>
              <a:rPr lang="en-GB" sz="1600" dirty="0">
                <a:solidFill>
                  <a:srgbClr val="0000FF"/>
                </a:solidFill>
                <a:latin typeface="Consolas"/>
              </a:rPr>
              <a:t>&gt;</a:t>
            </a:r>
            <a:endParaRPr lang="en-GB" sz="1600" dirty="0">
              <a:solidFill>
                <a:prstClr val="black"/>
              </a:solidFill>
              <a:latin typeface="Consolas"/>
            </a:endParaRPr>
          </a:p>
          <a:p>
            <a:r>
              <a:rPr lang="en-GB" sz="1600" dirty="0">
                <a:solidFill>
                  <a:prstClr val="black"/>
                </a:solidFill>
                <a:latin typeface="Consolas"/>
              </a:rPr>
              <a:t>  </a:t>
            </a:r>
            <a:r>
              <a:rPr lang="en-GB" sz="1600" dirty="0">
                <a:solidFill>
                  <a:srgbClr val="0000FF"/>
                </a:solidFill>
                <a:latin typeface="Consolas"/>
              </a:rPr>
              <a:t>&lt;/</a:t>
            </a:r>
            <a:r>
              <a:rPr lang="en-GB" sz="1600" dirty="0">
                <a:solidFill>
                  <a:srgbClr val="800000"/>
                </a:solidFill>
                <a:latin typeface="Consolas"/>
              </a:rPr>
              <a:t>article</a:t>
            </a:r>
            <a:r>
              <a:rPr lang="en-GB" sz="1600" dirty="0">
                <a:solidFill>
                  <a:srgbClr val="0000FF"/>
                </a:solidFill>
                <a:latin typeface="Consolas"/>
              </a:rPr>
              <a:t>&gt;</a:t>
            </a:r>
          </a:p>
        </p:txBody>
      </p:sp>
      <p:sp>
        <p:nvSpPr>
          <p:cNvPr id="5" name="Text Box 2"/>
          <p:cNvSpPr txBox="1">
            <a:spLocks noChangeArrowheads="1"/>
          </p:cNvSpPr>
          <p:nvPr/>
        </p:nvSpPr>
        <p:spPr bwMode="auto">
          <a:xfrm>
            <a:off x="593728" y="4492156"/>
            <a:ext cx="6249239" cy="1708802"/>
          </a:xfrm>
          <a:prstGeom prst="rect">
            <a:avLst/>
          </a:prstGeom>
          <a:solidFill>
            <a:schemeClr val="accent1"/>
          </a:solidFill>
          <a:ln w="12700">
            <a:solidFill>
              <a:schemeClr val="tx1"/>
            </a:solidFill>
            <a:miter lim="800000"/>
            <a:headEnd/>
            <a:tailEnd/>
          </a:ln>
          <a:effectLst>
            <a:softEdge rad="12700"/>
          </a:effectLst>
        </p:spPr>
        <p:txBody>
          <a:bodyPr wrap="square" lIns="92075" tIns="46038" rIns="92075" bIns="46038">
            <a:spAutoFit/>
          </a:bodyPr>
          <a:lstStyle>
            <a:lvl1pPr defTabSz="739775">
              <a:spcBef>
                <a:spcPct val="0"/>
              </a:spcBef>
              <a:defRPr sz="2400">
                <a:solidFill>
                  <a:schemeClr val="tx1"/>
                </a:solidFill>
                <a:latin typeface="Times New Roman" pitchFamily="18" charset="0"/>
              </a:defRPr>
            </a:lvl1pPr>
            <a:lvl2pPr marL="554038" defTabSz="739775">
              <a:spcBef>
                <a:spcPct val="0"/>
              </a:spcBef>
              <a:defRPr sz="2400">
                <a:solidFill>
                  <a:schemeClr val="tx1"/>
                </a:solidFill>
                <a:latin typeface="Times New Roman" pitchFamily="18" charset="0"/>
              </a:defRPr>
            </a:lvl2pPr>
            <a:lvl3pPr marL="1108075" defTabSz="739775">
              <a:spcBef>
                <a:spcPct val="0"/>
              </a:spcBef>
              <a:defRPr sz="2400">
                <a:solidFill>
                  <a:schemeClr val="tx1"/>
                </a:solidFill>
                <a:latin typeface="Times New Roman" pitchFamily="18" charset="0"/>
              </a:defRPr>
            </a:lvl3pPr>
            <a:lvl4pPr marL="1663700" defTabSz="739775">
              <a:spcBef>
                <a:spcPct val="0"/>
              </a:spcBef>
              <a:defRPr sz="2400">
                <a:solidFill>
                  <a:schemeClr val="tx1"/>
                </a:solidFill>
                <a:latin typeface="Times New Roman" pitchFamily="18" charset="0"/>
              </a:defRPr>
            </a:lvl4pPr>
            <a:lvl5pPr marL="2217738" defTabSz="739775">
              <a:spcBef>
                <a:spcPct val="0"/>
              </a:spcBef>
              <a:defRPr sz="2400">
                <a:solidFill>
                  <a:schemeClr val="tx1"/>
                </a:solidFill>
                <a:latin typeface="Times New Roman" pitchFamily="18" charset="0"/>
              </a:defRPr>
            </a:lvl5pPr>
            <a:lvl6pPr marL="2674938" defTabSz="739775" eaLnBrk="0" fontAlgn="base" hangingPunct="0">
              <a:spcBef>
                <a:spcPct val="0"/>
              </a:spcBef>
              <a:spcAft>
                <a:spcPct val="0"/>
              </a:spcAft>
              <a:defRPr sz="2400">
                <a:solidFill>
                  <a:schemeClr val="tx1"/>
                </a:solidFill>
                <a:latin typeface="Times New Roman" pitchFamily="18" charset="0"/>
              </a:defRPr>
            </a:lvl6pPr>
            <a:lvl7pPr marL="3132138" defTabSz="739775" eaLnBrk="0" fontAlgn="base" hangingPunct="0">
              <a:spcBef>
                <a:spcPct val="0"/>
              </a:spcBef>
              <a:spcAft>
                <a:spcPct val="0"/>
              </a:spcAft>
              <a:defRPr sz="2400">
                <a:solidFill>
                  <a:schemeClr val="tx1"/>
                </a:solidFill>
                <a:latin typeface="Times New Roman" pitchFamily="18" charset="0"/>
              </a:defRPr>
            </a:lvl7pPr>
            <a:lvl8pPr marL="3589338" defTabSz="739775" eaLnBrk="0" fontAlgn="base" hangingPunct="0">
              <a:spcBef>
                <a:spcPct val="0"/>
              </a:spcBef>
              <a:spcAft>
                <a:spcPct val="0"/>
              </a:spcAft>
              <a:defRPr sz="2400">
                <a:solidFill>
                  <a:schemeClr val="tx1"/>
                </a:solidFill>
                <a:latin typeface="Times New Roman" pitchFamily="18" charset="0"/>
              </a:defRPr>
            </a:lvl8pPr>
            <a:lvl9pPr marL="4046538" defTabSz="739775" eaLnBrk="0" fontAlgn="base" hangingPunct="0">
              <a:spcBef>
                <a:spcPct val="0"/>
              </a:spcBef>
              <a:spcAft>
                <a:spcPct val="0"/>
              </a:spcAft>
              <a:defRPr sz="2400">
                <a:solidFill>
                  <a:schemeClr val="tx1"/>
                </a:solidFill>
                <a:latin typeface="Times New Roman" pitchFamily="18" charset="0"/>
              </a:defRPr>
            </a:lvl9pPr>
          </a:lstStyle>
          <a:p>
            <a:r>
              <a:rPr lang="en-GB" sz="1500" dirty="0">
                <a:solidFill>
                  <a:srgbClr val="0000FF"/>
                </a:solidFill>
                <a:latin typeface="Consolas"/>
              </a:rPr>
              <a:t>&lt;</a:t>
            </a:r>
            <a:r>
              <a:rPr lang="en-GB" sz="1500" dirty="0">
                <a:solidFill>
                  <a:srgbClr val="800000"/>
                </a:solidFill>
                <a:latin typeface="Consolas"/>
              </a:rPr>
              <a:t>aside</a:t>
            </a:r>
            <a:r>
              <a:rPr lang="en-GB" sz="1500" dirty="0">
                <a:solidFill>
                  <a:srgbClr val="0000FF"/>
                </a:solidFill>
                <a:latin typeface="Consolas"/>
              </a:rPr>
              <a:t>&gt;</a:t>
            </a:r>
            <a:endParaRPr lang="en-GB" sz="1500" dirty="0">
              <a:solidFill>
                <a:prstClr val="black"/>
              </a:solidFill>
              <a:latin typeface="Consolas"/>
            </a:endParaRPr>
          </a:p>
          <a:p>
            <a:r>
              <a:rPr lang="en-GB" sz="1500" dirty="0">
                <a:solidFill>
                  <a:srgbClr val="0000FF"/>
                </a:solidFill>
                <a:latin typeface="Consolas"/>
              </a:rPr>
              <a:t>    &lt;</a:t>
            </a:r>
            <a:r>
              <a:rPr lang="en-GB" sz="1500" dirty="0">
                <a:solidFill>
                  <a:srgbClr val="800000"/>
                </a:solidFill>
                <a:latin typeface="Consolas"/>
              </a:rPr>
              <a:t>h2</a:t>
            </a:r>
            <a:r>
              <a:rPr lang="en-GB" sz="1500" dirty="0">
                <a:solidFill>
                  <a:srgbClr val="0000FF"/>
                </a:solidFill>
                <a:latin typeface="Consolas"/>
              </a:rPr>
              <a:t>&gt;</a:t>
            </a:r>
            <a:r>
              <a:rPr lang="en-GB" sz="1500" dirty="0">
                <a:solidFill>
                  <a:prstClr val="black"/>
                </a:solidFill>
                <a:latin typeface="Consolas"/>
              </a:rPr>
              <a:t>Blog roll</a:t>
            </a:r>
            <a:r>
              <a:rPr lang="en-GB" sz="1500" dirty="0">
                <a:solidFill>
                  <a:srgbClr val="0000FF"/>
                </a:solidFill>
                <a:latin typeface="Consolas"/>
              </a:rPr>
              <a:t>&lt;/</a:t>
            </a:r>
            <a:r>
              <a:rPr lang="en-GB" sz="1500" dirty="0">
                <a:solidFill>
                  <a:srgbClr val="800000"/>
                </a:solidFill>
                <a:latin typeface="Consolas"/>
              </a:rPr>
              <a:t>h2</a:t>
            </a:r>
            <a:r>
              <a:rPr lang="en-GB" sz="1500" dirty="0">
                <a:solidFill>
                  <a:srgbClr val="0000FF"/>
                </a:solidFill>
                <a:latin typeface="Consolas"/>
              </a:rPr>
              <a:t>&gt;</a:t>
            </a:r>
            <a:endParaRPr lang="en-GB" sz="1500" dirty="0">
              <a:solidFill>
                <a:prstClr val="black"/>
              </a:solidFill>
              <a:latin typeface="Consolas"/>
            </a:endParaRPr>
          </a:p>
          <a:p>
            <a:r>
              <a:rPr lang="en-GB" sz="1500" dirty="0">
                <a:solidFill>
                  <a:prstClr val="black"/>
                </a:solidFill>
                <a:latin typeface="Consolas"/>
              </a:rPr>
              <a:t>    </a:t>
            </a:r>
            <a:r>
              <a:rPr lang="en-GB" sz="1500" dirty="0">
                <a:solidFill>
                  <a:srgbClr val="0000FF"/>
                </a:solidFill>
                <a:latin typeface="Consolas"/>
              </a:rPr>
              <a:t>&lt;</a:t>
            </a:r>
            <a:r>
              <a:rPr lang="en-GB" sz="1500" dirty="0">
                <a:solidFill>
                  <a:srgbClr val="800000"/>
                </a:solidFill>
                <a:latin typeface="Consolas"/>
              </a:rPr>
              <a:t>ul</a:t>
            </a:r>
            <a:r>
              <a:rPr lang="en-GB" sz="1500" dirty="0">
                <a:solidFill>
                  <a:srgbClr val="0000FF"/>
                </a:solidFill>
                <a:latin typeface="Consolas"/>
              </a:rPr>
              <a:t>&gt;</a:t>
            </a:r>
            <a:endParaRPr lang="en-GB" sz="1500" dirty="0">
              <a:solidFill>
                <a:prstClr val="black"/>
              </a:solidFill>
              <a:latin typeface="Consolas"/>
            </a:endParaRPr>
          </a:p>
          <a:p>
            <a:r>
              <a:rPr lang="en-GB" sz="1500" dirty="0">
                <a:solidFill>
                  <a:prstClr val="black"/>
                </a:solidFill>
                <a:latin typeface="Consolas"/>
              </a:rPr>
              <a:t>      </a:t>
            </a:r>
            <a:r>
              <a:rPr lang="en-GB" sz="1500" dirty="0">
                <a:solidFill>
                  <a:srgbClr val="0000FF"/>
                </a:solidFill>
                <a:latin typeface="Consolas"/>
              </a:rPr>
              <a:t>&lt;</a:t>
            </a:r>
            <a:r>
              <a:rPr lang="en-GB" sz="1500" dirty="0">
                <a:solidFill>
                  <a:srgbClr val="800000"/>
                </a:solidFill>
                <a:latin typeface="Consolas"/>
              </a:rPr>
              <a:t>li</a:t>
            </a:r>
            <a:r>
              <a:rPr lang="en-GB" sz="1500" dirty="0">
                <a:solidFill>
                  <a:srgbClr val="0000FF"/>
                </a:solidFill>
                <a:latin typeface="Consolas"/>
              </a:rPr>
              <a:t>&gt;&lt;</a:t>
            </a:r>
            <a:r>
              <a:rPr lang="en-GB" sz="1500" dirty="0">
                <a:solidFill>
                  <a:srgbClr val="800000"/>
                </a:solidFill>
                <a:latin typeface="Consolas"/>
              </a:rPr>
              <a:t>a</a:t>
            </a:r>
            <a:r>
              <a:rPr lang="en-GB" sz="1500" dirty="0">
                <a:solidFill>
                  <a:prstClr val="black"/>
                </a:solidFill>
                <a:latin typeface="Consolas"/>
              </a:rPr>
              <a:t> </a:t>
            </a:r>
            <a:r>
              <a:rPr lang="en-GB" sz="1500" dirty="0">
                <a:solidFill>
                  <a:srgbClr val="FF0000"/>
                </a:solidFill>
                <a:latin typeface="Consolas"/>
              </a:rPr>
              <a:t>href</a:t>
            </a:r>
            <a:r>
              <a:rPr lang="en-GB" sz="1500" dirty="0">
                <a:solidFill>
                  <a:srgbClr val="0000FF"/>
                </a:solidFill>
                <a:latin typeface="Consolas"/>
              </a:rPr>
              <a:t>="#"&gt;</a:t>
            </a:r>
            <a:r>
              <a:rPr lang="en-GB" sz="1500" dirty="0">
                <a:solidFill>
                  <a:prstClr val="black"/>
                </a:solidFill>
                <a:latin typeface="Consolas"/>
              </a:rPr>
              <a:t>My Friend</a:t>
            </a:r>
            <a:r>
              <a:rPr lang="en-GB" sz="1500" dirty="0">
                <a:solidFill>
                  <a:srgbClr val="0000FF"/>
                </a:solidFill>
                <a:latin typeface="Consolas"/>
              </a:rPr>
              <a:t>&lt;/</a:t>
            </a:r>
            <a:r>
              <a:rPr lang="en-GB" sz="1500" dirty="0">
                <a:solidFill>
                  <a:srgbClr val="800000"/>
                </a:solidFill>
                <a:latin typeface="Consolas"/>
              </a:rPr>
              <a:t>a</a:t>
            </a:r>
            <a:r>
              <a:rPr lang="en-GB" sz="1500" dirty="0">
                <a:solidFill>
                  <a:srgbClr val="0000FF"/>
                </a:solidFill>
                <a:latin typeface="Consolas"/>
              </a:rPr>
              <a:t>&gt;&lt;/</a:t>
            </a:r>
            <a:r>
              <a:rPr lang="en-GB" sz="1500" dirty="0">
                <a:solidFill>
                  <a:srgbClr val="800000"/>
                </a:solidFill>
                <a:latin typeface="Consolas"/>
              </a:rPr>
              <a:t>li</a:t>
            </a:r>
            <a:r>
              <a:rPr lang="en-GB" sz="1500" dirty="0">
                <a:solidFill>
                  <a:srgbClr val="0000FF"/>
                </a:solidFill>
                <a:latin typeface="Consolas"/>
              </a:rPr>
              <a:t>&gt;</a:t>
            </a:r>
            <a:endParaRPr lang="en-GB" sz="1500" dirty="0">
              <a:solidFill>
                <a:prstClr val="black"/>
              </a:solidFill>
              <a:latin typeface="Consolas"/>
            </a:endParaRPr>
          </a:p>
          <a:p>
            <a:r>
              <a:rPr lang="en-GB" sz="1500" dirty="0">
                <a:solidFill>
                  <a:prstClr val="black"/>
                </a:solidFill>
                <a:latin typeface="Consolas"/>
              </a:rPr>
              <a:t>      </a:t>
            </a:r>
            <a:r>
              <a:rPr lang="en-GB" sz="1500" dirty="0">
                <a:solidFill>
                  <a:srgbClr val="0000FF"/>
                </a:solidFill>
                <a:latin typeface="Consolas"/>
              </a:rPr>
              <a:t>&lt;</a:t>
            </a:r>
            <a:r>
              <a:rPr lang="en-GB" sz="1500" dirty="0">
                <a:solidFill>
                  <a:srgbClr val="800000"/>
                </a:solidFill>
                <a:latin typeface="Consolas"/>
              </a:rPr>
              <a:t>li</a:t>
            </a:r>
            <a:r>
              <a:rPr lang="en-GB" sz="1500" dirty="0">
                <a:solidFill>
                  <a:srgbClr val="0000FF"/>
                </a:solidFill>
                <a:latin typeface="Consolas"/>
              </a:rPr>
              <a:t>&gt;&lt;</a:t>
            </a:r>
            <a:r>
              <a:rPr lang="en-GB" sz="1500" dirty="0">
                <a:solidFill>
                  <a:srgbClr val="800000"/>
                </a:solidFill>
                <a:latin typeface="Consolas"/>
              </a:rPr>
              <a:t>a</a:t>
            </a:r>
            <a:r>
              <a:rPr lang="en-GB" sz="1500" dirty="0">
                <a:solidFill>
                  <a:prstClr val="black"/>
                </a:solidFill>
                <a:latin typeface="Consolas"/>
              </a:rPr>
              <a:t> </a:t>
            </a:r>
            <a:r>
              <a:rPr lang="en-GB" sz="1500" dirty="0">
                <a:solidFill>
                  <a:srgbClr val="FF0000"/>
                </a:solidFill>
                <a:latin typeface="Consolas"/>
              </a:rPr>
              <a:t>href</a:t>
            </a:r>
            <a:r>
              <a:rPr lang="en-GB" sz="1500" dirty="0">
                <a:solidFill>
                  <a:srgbClr val="0000FF"/>
                </a:solidFill>
                <a:latin typeface="Consolas"/>
              </a:rPr>
              <a:t>="#"&gt;</a:t>
            </a:r>
            <a:r>
              <a:rPr lang="en-GB" sz="1500" dirty="0">
                <a:solidFill>
                  <a:prstClr val="black"/>
                </a:solidFill>
                <a:latin typeface="Consolas"/>
              </a:rPr>
              <a:t>My Other Friend</a:t>
            </a:r>
            <a:r>
              <a:rPr lang="en-GB" sz="1500" dirty="0">
                <a:solidFill>
                  <a:srgbClr val="0000FF"/>
                </a:solidFill>
                <a:latin typeface="Consolas"/>
              </a:rPr>
              <a:t>&lt;/</a:t>
            </a:r>
            <a:r>
              <a:rPr lang="en-GB" sz="1500" dirty="0">
                <a:solidFill>
                  <a:srgbClr val="800000"/>
                </a:solidFill>
                <a:latin typeface="Consolas"/>
              </a:rPr>
              <a:t>a</a:t>
            </a:r>
            <a:r>
              <a:rPr lang="en-GB" sz="1500" dirty="0">
                <a:solidFill>
                  <a:srgbClr val="0000FF"/>
                </a:solidFill>
                <a:latin typeface="Consolas"/>
              </a:rPr>
              <a:t>&gt;&lt;/</a:t>
            </a:r>
            <a:r>
              <a:rPr lang="en-GB" sz="1500" dirty="0">
                <a:solidFill>
                  <a:srgbClr val="800000"/>
                </a:solidFill>
                <a:latin typeface="Consolas"/>
              </a:rPr>
              <a:t>li</a:t>
            </a:r>
            <a:r>
              <a:rPr lang="en-GB" sz="1500" dirty="0">
                <a:solidFill>
                  <a:srgbClr val="0000FF"/>
                </a:solidFill>
                <a:latin typeface="Consolas"/>
              </a:rPr>
              <a:t>&gt;</a:t>
            </a:r>
            <a:endParaRPr lang="en-GB" sz="1500" dirty="0">
              <a:solidFill>
                <a:prstClr val="black"/>
              </a:solidFill>
              <a:latin typeface="Consolas"/>
            </a:endParaRPr>
          </a:p>
          <a:p>
            <a:r>
              <a:rPr lang="en-GB" sz="1500" dirty="0">
                <a:solidFill>
                  <a:srgbClr val="0000FF"/>
                </a:solidFill>
                <a:latin typeface="Consolas"/>
              </a:rPr>
              <a:t>    &lt;/</a:t>
            </a:r>
            <a:r>
              <a:rPr lang="en-GB" sz="1500" dirty="0">
                <a:solidFill>
                  <a:srgbClr val="800000"/>
                </a:solidFill>
                <a:latin typeface="Consolas"/>
              </a:rPr>
              <a:t>ul</a:t>
            </a:r>
            <a:r>
              <a:rPr lang="en-GB" sz="1500" dirty="0">
                <a:solidFill>
                  <a:srgbClr val="0000FF"/>
                </a:solidFill>
                <a:latin typeface="Consolas"/>
              </a:rPr>
              <a:t>&gt;</a:t>
            </a:r>
            <a:endParaRPr lang="en-GB" sz="1500" dirty="0">
              <a:solidFill>
                <a:prstClr val="black"/>
              </a:solidFill>
              <a:latin typeface="Consolas"/>
            </a:endParaRPr>
          </a:p>
          <a:p>
            <a:r>
              <a:rPr lang="en-GB" sz="1500" dirty="0">
                <a:solidFill>
                  <a:prstClr val="black"/>
                </a:solidFill>
                <a:latin typeface="Consolas"/>
              </a:rPr>
              <a:t> </a:t>
            </a:r>
            <a:r>
              <a:rPr lang="en-GB" sz="1500" dirty="0">
                <a:solidFill>
                  <a:srgbClr val="0000FF"/>
                </a:solidFill>
                <a:latin typeface="Consolas"/>
              </a:rPr>
              <a:t>&lt;/</a:t>
            </a:r>
            <a:r>
              <a:rPr lang="en-GB" sz="1500" dirty="0">
                <a:solidFill>
                  <a:srgbClr val="800000"/>
                </a:solidFill>
                <a:latin typeface="Consolas"/>
              </a:rPr>
              <a:t>aside</a:t>
            </a:r>
            <a:r>
              <a:rPr lang="en-GB" sz="1500" dirty="0">
                <a:solidFill>
                  <a:srgbClr val="0000FF"/>
                </a:solidFill>
                <a:latin typeface="Consolas"/>
              </a:rPr>
              <a:t>&gt;</a:t>
            </a:r>
          </a:p>
        </p:txBody>
      </p:sp>
    </p:spTree>
    <p:extLst>
      <p:ext uri="{BB962C8B-B14F-4D97-AF65-F5344CB8AC3E}">
        <p14:creationId xmlns:p14="http://schemas.microsoft.com/office/powerpoint/2010/main" val="421058488"/>
      </p:ext>
    </p:extLst>
  </p:cSld>
  <p:clrMapOvr>
    <a:masterClrMapping/>
  </p:clrMapOvr>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T_Slides_2013_v1.0" id="{EDFA2ECE-6929-4059-9504-0218FE6A5B33}" vid="{9BE96615-04D1-439D-AD35-1C5A7B7D53EB}"/>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BuildFile xmlns="C4FF00C5-D397-4B47-8B1C-E974324458AC" xsi:nil="true"/>
    <SequenceNumber xmlns="C4FF00C5-D397-4B47-8B1C-E974324458AC">2</SequenceNumber>
    <BookTypeField0 xmlns="C4FF00C5-D397-4B47-8B1C-E974324458A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2D506C37998DB64A87BD01C59DE91AED" ma:contentTypeVersion="0" ma:contentTypeDescription="Base content type which represents courseware documents" ma:contentTypeScope="" ma:versionID="6cea6b4b705b4d005da547d8f443ff75">
  <xsd:schema xmlns:xsd="http://www.w3.org/2001/XMLSchema" xmlns:xs="http://www.w3.org/2001/XMLSchema" xmlns:p="http://schemas.microsoft.com/office/2006/metadata/properties" xmlns:ns2="C4FF00C5-D397-4B47-8B1C-E974324458AC" targetNamespace="http://schemas.microsoft.com/office/2006/metadata/properties" ma:root="true" ma:fieldsID="d90114217473b88c25c0802c193380bf" ns2:_="">
    <xsd:import namespace="C4FF00C5-D397-4B47-8B1C-E974324458A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FF00C5-D397-4B47-8B1C-E974324458A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AF7D74-2583-4BC0-8212-4A4F4ED4FD45}">
  <ds:schemaRefs>
    <ds:schemaRef ds:uri="http://purl.org/dc/dcmitype/"/>
    <ds:schemaRef ds:uri="C4FF00C5-D397-4B47-8B1C-E974324458AC"/>
    <ds:schemaRef ds:uri="http://purl.org/dc/elements/1.1/"/>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84A75E1A-1B82-495A-83A4-D474B5E6CDA6}">
  <ds:schemaRefs>
    <ds:schemaRef ds:uri="http://schemas.microsoft.com/sharepoint/v3/contenttype/forms"/>
  </ds:schemaRefs>
</ds:datastoreItem>
</file>

<file path=customXml/itemProps3.xml><?xml version="1.0" encoding="utf-8"?>
<ds:datastoreItem xmlns:ds="http://schemas.openxmlformats.org/officeDocument/2006/customXml" ds:itemID="{40264A43-4CAE-4A52-92FB-BCEED7FFC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FF00C5-D397-4B47-8B1C-E97432445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QA PowerPoint Template_v1.3</Template>
  <TotalTime>114</TotalTime>
  <Words>2527</Words>
  <Application>Microsoft Macintosh PowerPoint</Application>
  <PresentationFormat>On-screen Show (4:3)</PresentationFormat>
  <Paragraphs>343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Consolas</vt:lpstr>
      <vt:lpstr>Courier New</vt:lpstr>
      <vt:lpstr>Lucida Console</vt:lpstr>
      <vt:lpstr>Wingdings</vt:lpstr>
      <vt:lpstr>QA PowerPoint Template_DRAFTMay2012</vt:lpstr>
      <vt:lpstr>HTML5 Primer</vt:lpstr>
      <vt:lpstr>Introduction</vt:lpstr>
      <vt:lpstr>The new HTML5 structural tags</vt:lpstr>
      <vt:lpstr>Headings and sectioning elements</vt:lpstr>
      <vt:lpstr>The &lt;header&gt; element</vt:lpstr>
      <vt:lpstr>The &lt;nav&gt; element</vt:lpstr>
      <vt:lpstr>The &lt;footer&gt; element</vt:lpstr>
      <vt:lpstr>The &lt;article&gt; element</vt:lpstr>
      <vt:lpstr>The &lt;aside&gt; element</vt:lpstr>
      <vt:lpstr>The &lt;section&gt; element revisited</vt:lpstr>
      <vt:lpstr>&lt;div&gt; is still valid HTML5</vt:lpstr>
      <vt:lpstr>When to use what</vt:lpstr>
      <vt:lpstr>Restructuring a blog with HTML5</vt:lpstr>
      <vt:lpstr>HTML5 Boilerplates</vt:lpstr>
      <vt:lpstr>Modernizr</vt:lpstr>
      <vt:lpstr>Review</vt:lpstr>
      <vt:lpstr>Exercise  – HTML5 boilerplates</vt:lpstr>
    </vt:vector>
  </TitlesOfParts>
  <Company>QA Ltd</Company>
  <LinksUpToDate>false</LinksUpToDate>
  <SharedDoc>false</SharedDoc>
  <HyperlinkBase/>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Primer</dc:title>
  <dc:creator>davewalker@fictionauts.org.uk</dc:creator>
  <cp:keywords/>
  <dc:description/>
  <cp:lastModifiedBy>Chris Howie</cp:lastModifiedBy>
  <cp:revision>11</cp:revision>
  <dcterms:created xsi:type="dcterms:W3CDTF">2013-04-10T13:06:51Z</dcterms:created>
  <dcterms:modified xsi:type="dcterms:W3CDTF">2016-06-20T10:59:39Z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randingStandard">
    <vt:lpwstr/>
  </property>
  <property fmtid="{D5CDD505-2E9C-101B-9397-08002B2CF9AE}" pid="3" name="Difficulty">
    <vt:lpwstr/>
  </property>
  <property fmtid="{D5CDD505-2E9C-101B-9397-08002B2CF9AE}" pid="4" name="Duration">
    <vt:lpwstr/>
  </property>
  <property fmtid="{D5CDD505-2E9C-101B-9397-08002B2CF9AE}" pid="5" name="ContentTypeId">
    <vt:lpwstr>0x010100F0967B7CEE8D417F966757887D9466FB002D506C37998DB64A87BD01C59DE91AED</vt:lpwstr>
  </property>
  <property fmtid="{D5CDD505-2E9C-101B-9397-08002B2CF9AE}" pid="6" name="BookType">
    <vt:lpwstr>3</vt:lpwstr>
  </property>
</Properties>
</file>