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50"/>
  </p:notesMasterIdLst>
  <p:sldIdLst>
    <p:sldId id="256" r:id="rId2"/>
    <p:sldId id="258" r:id="rId3"/>
    <p:sldId id="331" r:id="rId4"/>
    <p:sldId id="379" r:id="rId5"/>
    <p:sldId id="265" r:id="rId6"/>
    <p:sldId id="264" r:id="rId7"/>
    <p:sldId id="388" r:id="rId8"/>
    <p:sldId id="446" r:id="rId9"/>
    <p:sldId id="449" r:id="rId10"/>
    <p:sldId id="468" r:id="rId11"/>
    <p:sldId id="469" r:id="rId12"/>
    <p:sldId id="443" r:id="rId13"/>
    <p:sldId id="419" r:id="rId14"/>
    <p:sldId id="329" r:id="rId15"/>
    <p:sldId id="337" r:id="rId16"/>
    <p:sldId id="433" r:id="rId17"/>
    <p:sldId id="442" r:id="rId18"/>
    <p:sldId id="428" r:id="rId19"/>
    <p:sldId id="383" r:id="rId20"/>
    <p:sldId id="341" r:id="rId21"/>
    <p:sldId id="382" r:id="rId22"/>
    <p:sldId id="385" r:id="rId23"/>
    <p:sldId id="429" r:id="rId24"/>
    <p:sldId id="441" r:id="rId25"/>
    <p:sldId id="365" r:id="rId26"/>
    <p:sldId id="344" r:id="rId27"/>
    <p:sldId id="430" r:id="rId28"/>
    <p:sldId id="367" r:id="rId29"/>
    <p:sldId id="368" r:id="rId30"/>
    <p:sldId id="387" r:id="rId31"/>
    <p:sldId id="369" r:id="rId32"/>
    <p:sldId id="370" r:id="rId33"/>
    <p:sldId id="371" r:id="rId34"/>
    <p:sldId id="445" r:id="rId35"/>
    <p:sldId id="444" r:id="rId36"/>
    <p:sldId id="431" r:id="rId37"/>
    <p:sldId id="436" r:id="rId38"/>
    <p:sldId id="330" r:id="rId39"/>
    <p:sldId id="302" r:id="rId40"/>
    <p:sldId id="305" r:id="rId41"/>
    <p:sldId id="421" r:id="rId42"/>
    <p:sldId id="395" r:id="rId43"/>
    <p:sldId id="432" r:id="rId44"/>
    <p:sldId id="308" r:id="rId45"/>
    <p:sldId id="303" r:id="rId46"/>
    <p:sldId id="376" r:id="rId47"/>
    <p:sldId id="434" r:id="rId48"/>
    <p:sldId id="43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6BD"/>
    <a:srgbClr val="8EC182"/>
    <a:srgbClr val="4E8542"/>
    <a:srgbClr val="1B587C"/>
    <a:srgbClr val="14425D"/>
    <a:srgbClr val="000000"/>
    <a:srgbClr val="89C3E5"/>
    <a:srgbClr val="F9B268"/>
    <a:srgbClr val="FBCC9A"/>
    <a:srgbClr val="9F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4"/>
    <p:restoredTop sz="67616"/>
  </p:normalViewPr>
  <p:slideViewPr>
    <p:cSldViewPr snapToGrid="0" snapToObjects="1">
      <p:cViewPr varScale="1">
        <p:scale>
          <a:sx n="76" d="100"/>
          <a:sy n="76" d="100"/>
        </p:scale>
        <p:origin x="2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277989885415147E-2"/>
          <c:y val="0.20556498168229115"/>
          <c:w val="0.23140298835228282"/>
          <c:h val="0.63948695272302791"/>
        </c:manualLayout>
      </c:layout>
      <c:lineChart>
        <c:grouping val="standard"/>
        <c:varyColors val="0"/>
        <c:ser>
          <c:idx val="0"/>
          <c:order val="0"/>
          <c:tx>
            <c:v>Central</c:v>
          </c:tx>
          <c:spPr>
            <a:ln w="508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>
                  <a:lumMod val="75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Data_structures!$J$6:$J$9</c:f>
              <c:numCache>
                <c:formatCode>General</c:formatCode>
                <c:ptCount val="4"/>
                <c:pt idx="0">
                  <c:v>4.72</c:v>
                </c:pt>
                <c:pt idx="1">
                  <c:v>6</c:v>
                </c:pt>
                <c:pt idx="2">
                  <c:v>6.9</c:v>
                </c:pt>
                <c:pt idx="3">
                  <c:v>7.92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B9-BE4C-B90C-CF7C92BEFB49}"/>
            </c:ext>
          </c:extLst>
        </c:ser>
        <c:ser>
          <c:idx val="1"/>
          <c:order val="1"/>
          <c:tx>
            <c:v>Hier</c:v>
          </c:tx>
          <c:spPr>
            <a:ln w="508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Data_structures!$K$6:$K$9</c:f>
              <c:numCache>
                <c:formatCode>General</c:formatCode>
                <c:ptCount val="4"/>
                <c:pt idx="0">
                  <c:v>4.8499999999999996</c:v>
                </c:pt>
                <c:pt idx="1">
                  <c:v>7.2</c:v>
                </c:pt>
                <c:pt idx="2">
                  <c:v>8.3000000000000007</c:v>
                </c:pt>
                <c:pt idx="3">
                  <c:v>9.32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B9-BE4C-B90C-CF7C92BEFB49}"/>
            </c:ext>
          </c:extLst>
        </c:ser>
        <c:ser>
          <c:idx val="2"/>
          <c:order val="2"/>
          <c:tx>
            <c:v>SynCron</c:v>
          </c:tx>
          <c:spPr>
            <a:ln w="5080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>
                  <a:lumMod val="75000"/>
                </a:schemeClr>
              </a:solidFill>
              <a:ln w="76200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Data_structures!$L$6:$L$9</c:f>
              <c:numCache>
                <c:formatCode>General</c:formatCode>
                <c:ptCount val="4"/>
                <c:pt idx="0">
                  <c:v>4.97</c:v>
                </c:pt>
                <c:pt idx="1">
                  <c:v>7.32</c:v>
                </c:pt>
                <c:pt idx="2">
                  <c:v>8.6199999999999992</c:v>
                </c:pt>
                <c:pt idx="3">
                  <c:v>9.9700000000000006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B9-BE4C-B90C-CF7C92BEFB49}"/>
            </c:ext>
          </c:extLst>
        </c:ser>
        <c:ser>
          <c:idx val="3"/>
          <c:order val="3"/>
          <c:tx>
            <c:v>Ideal</c:v>
          </c:tx>
          <c:spPr>
            <a:ln w="50800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20000"/>
                  <a:lumOff val="80000"/>
                </a:schemeClr>
              </a:solidFill>
              <a:ln w="7620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Data_structures!$M$6:$M$9</c:f>
              <c:numCache>
                <c:formatCode>General</c:formatCode>
                <c:ptCount val="4"/>
                <c:pt idx="0">
                  <c:v>6.66</c:v>
                </c:pt>
                <c:pt idx="1">
                  <c:v>9.82</c:v>
                </c:pt>
                <c:pt idx="2">
                  <c:v>11.55</c:v>
                </c:pt>
                <c:pt idx="3">
                  <c:v>13.8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B9-BE4C-B90C-CF7C92BEF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424428842511392"/>
          <c:y val="3.7770166570684632E-2"/>
          <c:w val="0.53784780931455256"/>
          <c:h val="8.5162578377647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unito SemiBold" pitchFamily="2" charset="77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0.12728854018646238"/>
          <c:w val="0.70655224608482892"/>
          <c:h val="0.69873494595362962"/>
        </c:manualLayout>
      </c:layout>
      <c:lineChart>
        <c:grouping val="standard"/>
        <c:varyColors val="0"/>
        <c:ser>
          <c:idx val="1"/>
          <c:order val="0"/>
          <c:tx>
            <c:v>Hier</c:v>
          </c:tx>
          <c:spPr>
            <a:ln w="508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Data_structures!$R$39:$R$42</c:f>
              <c:numCache>
                <c:formatCode>General</c:formatCode>
                <c:ptCount val="4"/>
                <c:pt idx="0">
                  <c:v>6.08</c:v>
                </c:pt>
                <c:pt idx="1">
                  <c:v>11.72</c:v>
                </c:pt>
                <c:pt idx="2">
                  <c:v>17.02</c:v>
                </c:pt>
                <c:pt idx="3">
                  <c:v>20.55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83-9E46-A332-4A834CF275ED}"/>
            </c:ext>
          </c:extLst>
        </c:ser>
        <c:ser>
          <c:idx val="0"/>
          <c:order val="1"/>
          <c:tx>
            <c:v>Central</c:v>
          </c:tx>
          <c:spPr>
            <a:ln w="508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>
                  <a:lumMod val="75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Data_structures!$Q$39:$Q$42</c:f>
              <c:numCache>
                <c:formatCode>General</c:formatCode>
                <c:ptCount val="4"/>
                <c:pt idx="0">
                  <c:v>6.21</c:v>
                </c:pt>
                <c:pt idx="1">
                  <c:v>9.4700000000000006</c:v>
                </c:pt>
                <c:pt idx="2">
                  <c:v>11.63</c:v>
                </c:pt>
                <c:pt idx="3">
                  <c:v>12.85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83-9E46-A332-4A834CF275ED}"/>
            </c:ext>
          </c:extLst>
        </c:ser>
        <c:ser>
          <c:idx val="2"/>
          <c:order val="2"/>
          <c:tx>
            <c:v>SynCron</c:v>
          </c:tx>
          <c:spPr>
            <a:ln w="5080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>
                  <a:lumMod val="75000"/>
                </a:schemeClr>
              </a:solidFill>
              <a:ln w="76200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Data_structures!$S$39:$S$42</c:f>
              <c:numCache>
                <c:formatCode>General</c:formatCode>
                <c:ptCount val="4"/>
                <c:pt idx="0">
                  <c:v>6.57</c:v>
                </c:pt>
                <c:pt idx="1">
                  <c:v>12.67</c:v>
                </c:pt>
                <c:pt idx="2">
                  <c:v>18.38</c:v>
                </c:pt>
                <c:pt idx="3">
                  <c:v>22.88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83-9E46-A332-4A834CF275ED}"/>
            </c:ext>
          </c:extLst>
        </c:ser>
        <c:ser>
          <c:idx val="3"/>
          <c:order val="3"/>
          <c:tx>
            <c:v>Ideal</c:v>
          </c:tx>
          <c:spPr>
            <a:ln w="50800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20000"/>
                  <a:lumOff val="80000"/>
                </a:schemeClr>
              </a:solidFill>
              <a:ln w="7620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Data_structures!$T$39:$T$42</c:f>
              <c:numCache>
                <c:formatCode>General</c:formatCode>
                <c:ptCount val="4"/>
                <c:pt idx="0">
                  <c:v>8.2200000000000006</c:v>
                </c:pt>
                <c:pt idx="1">
                  <c:v>15.86</c:v>
                </c:pt>
                <c:pt idx="2">
                  <c:v>22.99</c:v>
                </c:pt>
                <c:pt idx="3">
                  <c:v>28.27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83-9E46-A332-4A834CF275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0.13865217655009879"/>
          <c:w val="0.6700045884263055"/>
          <c:h val="0.70430157088331191"/>
        </c:manualLayout>
      </c:layout>
      <c:lineChart>
        <c:grouping val="standard"/>
        <c:varyColors val="0"/>
        <c:ser>
          <c:idx val="1"/>
          <c:order val="0"/>
          <c:tx>
            <c:v>Hier</c:v>
          </c:tx>
          <c:spPr>
            <a:ln w="508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Data_structures!$R$66:$R$69</c:f>
              <c:numCache>
                <c:formatCode>General</c:formatCode>
                <c:ptCount val="4"/>
                <c:pt idx="0">
                  <c:v>3.3</c:v>
                </c:pt>
                <c:pt idx="1">
                  <c:v>5.0999999999999996</c:v>
                </c:pt>
                <c:pt idx="2">
                  <c:v>6.26</c:v>
                </c:pt>
                <c:pt idx="3">
                  <c:v>8.1300000000000008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8C-7648-BC81-F37D3C5F8348}"/>
            </c:ext>
          </c:extLst>
        </c:ser>
        <c:ser>
          <c:idx val="0"/>
          <c:order val="1"/>
          <c:tx>
            <c:v>Central</c:v>
          </c:tx>
          <c:spPr>
            <a:ln w="508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>
                  <a:lumMod val="75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Data_structures!$Q$66:$Q$69</c:f>
              <c:numCache>
                <c:formatCode>General</c:formatCode>
                <c:ptCount val="4"/>
                <c:pt idx="0">
                  <c:v>3.3</c:v>
                </c:pt>
                <c:pt idx="1">
                  <c:v>3.63</c:v>
                </c:pt>
                <c:pt idx="2">
                  <c:v>4.38</c:v>
                </c:pt>
                <c:pt idx="3">
                  <c:v>5.73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8C-7648-BC81-F37D3C5F8348}"/>
            </c:ext>
          </c:extLst>
        </c:ser>
        <c:ser>
          <c:idx val="2"/>
          <c:order val="2"/>
          <c:tx>
            <c:v>SynCron</c:v>
          </c:tx>
          <c:spPr>
            <a:ln w="5080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>
                  <a:lumMod val="75000"/>
                </a:schemeClr>
              </a:solidFill>
              <a:ln w="76200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Data_structures!$S$66:$S$69</c:f>
              <c:numCache>
                <c:formatCode>General</c:formatCode>
                <c:ptCount val="4"/>
                <c:pt idx="0">
                  <c:v>4.08</c:v>
                </c:pt>
                <c:pt idx="1">
                  <c:v>6</c:v>
                </c:pt>
                <c:pt idx="2">
                  <c:v>7.49</c:v>
                </c:pt>
                <c:pt idx="3">
                  <c:v>9.65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8C-7648-BC81-F37D3C5F8348}"/>
            </c:ext>
          </c:extLst>
        </c:ser>
        <c:ser>
          <c:idx val="3"/>
          <c:order val="3"/>
          <c:tx>
            <c:v>Ideal</c:v>
          </c:tx>
          <c:spPr>
            <a:ln w="50800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20000"/>
                  <a:lumOff val="80000"/>
                </a:schemeClr>
              </a:solidFill>
              <a:ln w="7620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Data_structures!$T$66:$T$69</c:f>
              <c:numCache>
                <c:formatCode>General</c:formatCode>
                <c:ptCount val="4"/>
                <c:pt idx="0">
                  <c:v>5.53</c:v>
                </c:pt>
                <c:pt idx="1">
                  <c:v>7.97</c:v>
                </c:pt>
                <c:pt idx="2">
                  <c:v>9.66</c:v>
                </c:pt>
                <c:pt idx="3">
                  <c:v>12.57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8C-7648-BC81-F37D3C5F8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277989885415147E-2"/>
          <c:y val="0.20556498168229115"/>
          <c:w val="0.23140298835228282"/>
          <c:h val="0.63948695272302791"/>
        </c:manualLayout>
      </c:layout>
      <c:lineChart>
        <c:grouping val="standard"/>
        <c:varyColors val="0"/>
        <c:ser>
          <c:idx val="0"/>
          <c:order val="0"/>
          <c:tx>
            <c:v>Central</c:v>
          </c:tx>
          <c:spPr>
            <a:ln w="508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>
                  <a:lumMod val="75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Data_structures!$J$6:$J$9</c:f>
              <c:numCache>
                <c:formatCode>General</c:formatCode>
                <c:ptCount val="4"/>
                <c:pt idx="0">
                  <c:v>4.72</c:v>
                </c:pt>
                <c:pt idx="1">
                  <c:v>6</c:v>
                </c:pt>
                <c:pt idx="2">
                  <c:v>6.9</c:v>
                </c:pt>
                <c:pt idx="3">
                  <c:v>7.92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B9-BE4C-B90C-CF7C92BEFB49}"/>
            </c:ext>
          </c:extLst>
        </c:ser>
        <c:ser>
          <c:idx val="1"/>
          <c:order val="1"/>
          <c:tx>
            <c:v>Hier</c:v>
          </c:tx>
          <c:spPr>
            <a:ln w="508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Data_structures!$K$6:$K$9</c:f>
              <c:numCache>
                <c:formatCode>General</c:formatCode>
                <c:ptCount val="4"/>
                <c:pt idx="0">
                  <c:v>4.8499999999999996</c:v>
                </c:pt>
                <c:pt idx="1">
                  <c:v>7.2</c:v>
                </c:pt>
                <c:pt idx="2">
                  <c:v>8.3000000000000007</c:v>
                </c:pt>
                <c:pt idx="3">
                  <c:v>9.32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B9-BE4C-B90C-CF7C92BEFB49}"/>
            </c:ext>
          </c:extLst>
        </c:ser>
        <c:ser>
          <c:idx val="2"/>
          <c:order val="2"/>
          <c:tx>
            <c:v>SynCron</c:v>
          </c:tx>
          <c:spPr>
            <a:ln w="5080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>
                  <a:lumMod val="75000"/>
                </a:schemeClr>
              </a:solidFill>
              <a:ln w="76200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Data_structures!$L$6:$L$9</c:f>
              <c:numCache>
                <c:formatCode>General</c:formatCode>
                <c:ptCount val="4"/>
                <c:pt idx="0">
                  <c:v>4.97</c:v>
                </c:pt>
                <c:pt idx="1">
                  <c:v>7.32</c:v>
                </c:pt>
                <c:pt idx="2">
                  <c:v>8.6199999999999992</c:v>
                </c:pt>
                <c:pt idx="3">
                  <c:v>9.9700000000000006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B9-BE4C-B90C-CF7C92BEFB49}"/>
            </c:ext>
          </c:extLst>
        </c:ser>
        <c:ser>
          <c:idx val="3"/>
          <c:order val="3"/>
          <c:tx>
            <c:v>Ideal</c:v>
          </c:tx>
          <c:spPr>
            <a:ln w="50800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20000"/>
                  <a:lumOff val="80000"/>
                </a:schemeClr>
              </a:solidFill>
              <a:ln w="7620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Data_structures!$M$6:$M$9</c:f>
              <c:numCache>
                <c:formatCode>General</c:formatCode>
                <c:ptCount val="4"/>
                <c:pt idx="0">
                  <c:v>6.66</c:v>
                </c:pt>
                <c:pt idx="1">
                  <c:v>9.82</c:v>
                </c:pt>
                <c:pt idx="2">
                  <c:v>11.55</c:v>
                </c:pt>
                <c:pt idx="3">
                  <c:v>13.8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B9-BE4C-B90C-CF7C92BEF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424428842511392"/>
          <c:y val="3.7770166570684632E-2"/>
          <c:w val="0.53784780931455256"/>
          <c:h val="8.5162578377647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unito SemiBold" pitchFamily="2" charset="77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0.12728854018646238"/>
          <c:w val="0.70655224608482892"/>
          <c:h val="0.69873494595362962"/>
        </c:manualLayout>
      </c:layout>
      <c:lineChart>
        <c:grouping val="standard"/>
        <c:varyColors val="0"/>
        <c:ser>
          <c:idx val="1"/>
          <c:order val="0"/>
          <c:tx>
            <c:v>Hier</c:v>
          </c:tx>
          <c:spPr>
            <a:ln w="508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Data_structures!$R$39:$R$42</c:f>
              <c:numCache>
                <c:formatCode>General</c:formatCode>
                <c:ptCount val="4"/>
                <c:pt idx="0">
                  <c:v>6.08</c:v>
                </c:pt>
                <c:pt idx="1">
                  <c:v>11.72</c:v>
                </c:pt>
                <c:pt idx="2">
                  <c:v>17.02</c:v>
                </c:pt>
                <c:pt idx="3">
                  <c:v>20.55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83-9E46-A332-4A834CF275ED}"/>
            </c:ext>
          </c:extLst>
        </c:ser>
        <c:ser>
          <c:idx val="0"/>
          <c:order val="1"/>
          <c:tx>
            <c:v>Central</c:v>
          </c:tx>
          <c:spPr>
            <a:ln w="508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>
                  <a:lumMod val="75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Data_structures!$Q$39:$Q$42</c:f>
              <c:numCache>
                <c:formatCode>General</c:formatCode>
                <c:ptCount val="4"/>
                <c:pt idx="0">
                  <c:v>6.21</c:v>
                </c:pt>
                <c:pt idx="1">
                  <c:v>9.4700000000000006</c:v>
                </c:pt>
                <c:pt idx="2">
                  <c:v>11.63</c:v>
                </c:pt>
                <c:pt idx="3">
                  <c:v>12.85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83-9E46-A332-4A834CF275ED}"/>
            </c:ext>
          </c:extLst>
        </c:ser>
        <c:ser>
          <c:idx val="2"/>
          <c:order val="2"/>
          <c:tx>
            <c:v>SynCron</c:v>
          </c:tx>
          <c:spPr>
            <a:ln w="5080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>
                  <a:lumMod val="75000"/>
                </a:schemeClr>
              </a:solidFill>
              <a:ln w="76200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Data_structures!$S$39:$S$42</c:f>
              <c:numCache>
                <c:formatCode>General</c:formatCode>
                <c:ptCount val="4"/>
                <c:pt idx="0">
                  <c:v>6.57</c:v>
                </c:pt>
                <c:pt idx="1">
                  <c:v>12.67</c:v>
                </c:pt>
                <c:pt idx="2">
                  <c:v>18.38</c:v>
                </c:pt>
                <c:pt idx="3">
                  <c:v>22.88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83-9E46-A332-4A834CF275ED}"/>
            </c:ext>
          </c:extLst>
        </c:ser>
        <c:ser>
          <c:idx val="3"/>
          <c:order val="3"/>
          <c:tx>
            <c:v>Ideal</c:v>
          </c:tx>
          <c:spPr>
            <a:ln w="50800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20000"/>
                  <a:lumOff val="80000"/>
                </a:schemeClr>
              </a:solidFill>
              <a:ln w="7620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Data_structures!$T$39:$T$42</c:f>
              <c:numCache>
                <c:formatCode>General</c:formatCode>
                <c:ptCount val="4"/>
                <c:pt idx="0">
                  <c:v>8.2200000000000006</c:v>
                </c:pt>
                <c:pt idx="1">
                  <c:v>15.86</c:v>
                </c:pt>
                <c:pt idx="2">
                  <c:v>22.99</c:v>
                </c:pt>
                <c:pt idx="3">
                  <c:v>28.27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83-9E46-A332-4A834CF275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0.13865217655009879"/>
          <c:w val="0.6700045884263055"/>
          <c:h val="0.70430157088331191"/>
        </c:manualLayout>
      </c:layout>
      <c:lineChart>
        <c:grouping val="standard"/>
        <c:varyColors val="0"/>
        <c:ser>
          <c:idx val="1"/>
          <c:order val="0"/>
          <c:tx>
            <c:v>Hier</c:v>
          </c:tx>
          <c:spPr>
            <a:ln w="508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1">
                  <a:lumMod val="50000"/>
                  <a:lumOff val="50000"/>
                </a:schemeClr>
              </a:solidFill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Data_structures!$R$66:$R$69</c:f>
              <c:numCache>
                <c:formatCode>General</c:formatCode>
                <c:ptCount val="4"/>
                <c:pt idx="0">
                  <c:v>3.3</c:v>
                </c:pt>
                <c:pt idx="1">
                  <c:v>5.0999999999999996</c:v>
                </c:pt>
                <c:pt idx="2">
                  <c:v>6.26</c:v>
                </c:pt>
                <c:pt idx="3">
                  <c:v>8.1300000000000008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8C-7648-BC81-F37D3C5F8348}"/>
            </c:ext>
          </c:extLst>
        </c:ser>
        <c:ser>
          <c:idx val="0"/>
          <c:order val="1"/>
          <c:tx>
            <c:v>Central</c:v>
          </c:tx>
          <c:spPr>
            <a:ln w="508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>
                  <a:lumMod val="75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Data_structures!$Q$66:$Q$69</c:f>
              <c:numCache>
                <c:formatCode>General</c:formatCode>
                <c:ptCount val="4"/>
                <c:pt idx="0">
                  <c:v>3.3</c:v>
                </c:pt>
                <c:pt idx="1">
                  <c:v>3.63</c:v>
                </c:pt>
                <c:pt idx="2">
                  <c:v>4.38</c:v>
                </c:pt>
                <c:pt idx="3">
                  <c:v>5.73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8C-7648-BC81-F37D3C5F8348}"/>
            </c:ext>
          </c:extLst>
        </c:ser>
        <c:ser>
          <c:idx val="2"/>
          <c:order val="2"/>
          <c:tx>
            <c:v>SynCron</c:v>
          </c:tx>
          <c:spPr>
            <a:ln w="5080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>
                  <a:lumMod val="75000"/>
                </a:schemeClr>
              </a:solidFill>
              <a:ln w="76200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Data_structures!$S$66:$S$69</c:f>
              <c:numCache>
                <c:formatCode>General</c:formatCode>
                <c:ptCount val="4"/>
                <c:pt idx="0">
                  <c:v>4.08</c:v>
                </c:pt>
                <c:pt idx="1">
                  <c:v>6</c:v>
                </c:pt>
                <c:pt idx="2">
                  <c:v>7.49</c:v>
                </c:pt>
                <c:pt idx="3">
                  <c:v>9.65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8C-7648-BC81-F37D3C5F8348}"/>
            </c:ext>
          </c:extLst>
        </c:ser>
        <c:ser>
          <c:idx val="3"/>
          <c:order val="3"/>
          <c:tx>
            <c:v>Ideal</c:v>
          </c:tx>
          <c:spPr>
            <a:ln w="50800" cap="rnd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20000"/>
                  <a:lumOff val="80000"/>
                </a:schemeClr>
              </a:solidFill>
              <a:ln w="7620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Data_structures!$T$66:$T$69</c:f>
              <c:numCache>
                <c:formatCode>General</c:formatCode>
                <c:ptCount val="4"/>
                <c:pt idx="0">
                  <c:v>5.53</c:v>
                </c:pt>
                <c:pt idx="1">
                  <c:v>7.97</c:v>
                </c:pt>
                <c:pt idx="2">
                  <c:v>9.66</c:v>
                </c:pt>
                <c:pt idx="3">
                  <c:v>12.57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8C-7648-BC81-F37D3C5F8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Central</c:v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Real_world_applications!$G$5:$G$13</c:f>
              <c:strCache>
                <c:ptCount val="9"/>
                <c:pt idx="0">
                  <c:v>bfs.sl</c:v>
                </c:pt>
                <c:pt idx="1">
                  <c:v>cc.sx</c:v>
                </c:pt>
                <c:pt idx="2">
                  <c:v>sssp.co</c:v>
                </c:pt>
                <c:pt idx="3">
                  <c:v>pr.wk</c:v>
                </c:pt>
                <c:pt idx="4">
                  <c:v>tf.sl</c:v>
                </c:pt>
                <c:pt idx="5">
                  <c:v>tc.sx</c:v>
                </c:pt>
                <c:pt idx="6">
                  <c:v>ts.air</c:v>
                </c:pt>
                <c:pt idx="7">
                  <c:v>ts.pow</c:v>
                </c:pt>
                <c:pt idx="8">
                  <c:v>AVG</c:v>
                </c:pt>
              </c:strCache>
            </c:strRef>
          </c:cat>
          <c:val>
            <c:numRef>
              <c:f>(Real_world_applications!$C$6,Real_world_applications!$C$14,Real_world_applications!$C$22,Real_world_applications!$C$30,Real_world_applications!$C$38,Real_world_applications!$C$46,Real_world_applications!$C$54,Real_world_applications!$C$62,Real_world_applications!$C$70)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6-924C-83B6-402429E19D27}"/>
            </c:ext>
          </c:extLst>
        </c:ser>
        <c:ser>
          <c:idx val="1"/>
          <c:order val="1"/>
          <c:tx>
            <c:v>Hier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val>
            <c:numRef>
              <c:f>Real_world_applications!$I$5:$I$13</c:f>
              <c:numCache>
                <c:formatCode>General</c:formatCode>
                <c:ptCount val="9"/>
                <c:pt idx="0">
                  <c:v>1.0900000000000001</c:v>
                </c:pt>
                <c:pt idx="1">
                  <c:v>1.1100000000000001</c:v>
                </c:pt>
                <c:pt idx="2">
                  <c:v>1.07</c:v>
                </c:pt>
                <c:pt idx="3">
                  <c:v>1.25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1.67</c:v>
                </c:pt>
                <c:pt idx="7">
                  <c:v>1.63</c:v>
                </c:pt>
                <c:pt idx="8">
                  <c:v>1.19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6-924C-83B6-402429E19D27}"/>
            </c:ext>
          </c:extLst>
        </c:ser>
        <c:ser>
          <c:idx val="2"/>
          <c:order val="2"/>
          <c:tx>
            <c:v>SynCron</c:v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val>
            <c:numRef>
              <c:f>Real_world_applications!$J$5:$J$13</c:f>
              <c:numCache>
                <c:formatCode>General</c:formatCode>
                <c:ptCount val="9"/>
                <c:pt idx="0">
                  <c:v>1.38</c:v>
                </c:pt>
                <c:pt idx="1">
                  <c:v>1.37</c:v>
                </c:pt>
                <c:pt idx="2">
                  <c:v>1.21</c:v>
                </c:pt>
                <c:pt idx="3">
                  <c:v>1.5</c:v>
                </c:pt>
                <c:pt idx="4">
                  <c:v>1.38</c:v>
                </c:pt>
                <c:pt idx="5">
                  <c:v>1.41</c:v>
                </c:pt>
                <c:pt idx="6">
                  <c:v>2.16</c:v>
                </c:pt>
                <c:pt idx="7">
                  <c:v>2.29</c:v>
                </c:pt>
                <c:pt idx="8">
                  <c:v>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6-924C-83B6-402429E19D27}"/>
            </c:ext>
          </c:extLst>
        </c:ser>
        <c:ser>
          <c:idx val="3"/>
          <c:order val="3"/>
          <c:tx>
            <c:v>Ideal</c:v>
          </c:tx>
          <c:spPr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val>
            <c:numRef>
              <c:f>Real_world_applications!$K$5:$K$13</c:f>
              <c:numCache>
                <c:formatCode>General</c:formatCode>
                <c:ptCount val="9"/>
                <c:pt idx="0">
                  <c:v>1.46</c:v>
                </c:pt>
                <c:pt idx="1">
                  <c:v>1.43</c:v>
                </c:pt>
                <c:pt idx="2">
                  <c:v>1.42</c:v>
                </c:pt>
                <c:pt idx="3">
                  <c:v>1.61</c:v>
                </c:pt>
                <c:pt idx="4">
                  <c:v>1.48</c:v>
                </c:pt>
                <c:pt idx="5">
                  <c:v>1.49</c:v>
                </c:pt>
                <c:pt idx="6">
                  <c:v>2.88</c:v>
                </c:pt>
                <c:pt idx="7">
                  <c:v>2.63</c:v>
                </c:pt>
                <c:pt idx="8">
                  <c:v>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F6-924C-83B6-402429E19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overlap val="-14"/>
        <c:axId val="55198783"/>
        <c:axId val="51454719"/>
      </c:barChart>
      <c:catAx>
        <c:axId val="5519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51454719"/>
        <c:crosses val="autoZero"/>
        <c:auto val="1"/>
        <c:lblAlgn val="ctr"/>
        <c:lblOffset val="100"/>
        <c:noMultiLvlLbl val="0"/>
      </c:catAx>
      <c:valAx>
        <c:axId val="51454719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unito SemiBold" pitchFamily="2" charset="77"/>
                    <a:ea typeface="+mn-ea"/>
                    <a:cs typeface="+mn-cs"/>
                  </a:defRPr>
                </a:pPr>
                <a:r>
                  <a:rPr lang="en-GB" sz="2000" b="1" i="0" dirty="0">
                    <a:latin typeface="Nunito SemiBold" pitchFamily="2" charset="77"/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  <a:ea typeface="+mn-ea"/>
                  <a:cs typeface="+mn-cs"/>
                </a:defRPr>
              </a:pPr>
              <a:endParaRPr lang="en-GR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5519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037323821975023"/>
          <c:y val="2.8008136326846865E-2"/>
          <c:w val="0.52264948089166186"/>
          <c:h val="9.43234638345858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unito SemiBold" pitchFamily="2" charset="77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Real_world_applications!$D$78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Real_world_applications!$B$79:$C$122</c:f>
              <c:multiLvlStrCache>
                <c:ptCount val="44"/>
                <c:lvl>
                  <c:pt idx="0">
                    <c:v>Central</c:v>
                  </c:pt>
                  <c:pt idx="1">
                    <c:v>Hier</c:v>
                  </c:pt>
                  <c:pt idx="2">
                    <c:v>SynCron</c:v>
                  </c:pt>
                  <c:pt idx="3">
                    <c:v>Ideal</c:v>
                  </c:pt>
                  <c:pt idx="5">
                    <c:v>Central</c:v>
                  </c:pt>
                  <c:pt idx="6">
                    <c:v>Hier</c:v>
                  </c:pt>
                  <c:pt idx="7">
                    <c:v>SynCron</c:v>
                  </c:pt>
                  <c:pt idx="8">
                    <c:v>Ideal</c:v>
                  </c:pt>
                  <c:pt idx="10">
                    <c:v>Central</c:v>
                  </c:pt>
                  <c:pt idx="11">
                    <c:v>Hier</c:v>
                  </c:pt>
                  <c:pt idx="12">
                    <c:v>SynCron</c:v>
                  </c:pt>
                  <c:pt idx="13">
                    <c:v>Ideal</c:v>
                  </c:pt>
                  <c:pt idx="15">
                    <c:v>Central</c:v>
                  </c:pt>
                  <c:pt idx="16">
                    <c:v>Hier</c:v>
                  </c:pt>
                  <c:pt idx="17">
                    <c:v>SynCron</c:v>
                  </c:pt>
                  <c:pt idx="18">
                    <c:v>Ideal</c:v>
                  </c:pt>
                  <c:pt idx="20">
                    <c:v>Central</c:v>
                  </c:pt>
                  <c:pt idx="21">
                    <c:v>Hier</c:v>
                  </c:pt>
                  <c:pt idx="22">
                    <c:v>SynCron</c:v>
                  </c:pt>
                  <c:pt idx="23">
                    <c:v>Ideal</c:v>
                  </c:pt>
                  <c:pt idx="25">
                    <c:v>Central</c:v>
                  </c:pt>
                  <c:pt idx="26">
                    <c:v>Hier</c:v>
                  </c:pt>
                  <c:pt idx="27">
                    <c:v>SynCron</c:v>
                  </c:pt>
                  <c:pt idx="28">
                    <c:v>Ideal</c:v>
                  </c:pt>
                  <c:pt idx="30">
                    <c:v>Central</c:v>
                  </c:pt>
                  <c:pt idx="31">
                    <c:v>Hier</c:v>
                  </c:pt>
                  <c:pt idx="32">
                    <c:v>SynCron</c:v>
                  </c:pt>
                  <c:pt idx="33">
                    <c:v>Ideal</c:v>
                  </c:pt>
                  <c:pt idx="35">
                    <c:v>Central</c:v>
                  </c:pt>
                  <c:pt idx="36">
                    <c:v>Hier</c:v>
                  </c:pt>
                  <c:pt idx="37">
                    <c:v>SynCron</c:v>
                  </c:pt>
                  <c:pt idx="38">
                    <c:v>Ideal</c:v>
                  </c:pt>
                  <c:pt idx="40">
                    <c:v>Central</c:v>
                  </c:pt>
                  <c:pt idx="41">
                    <c:v>Hier</c:v>
                  </c:pt>
                  <c:pt idx="42">
                    <c:v>SynCron</c:v>
                  </c:pt>
                  <c:pt idx="43">
                    <c:v>Ideal</c:v>
                  </c:pt>
                </c:lvl>
                <c:lvl>
                  <c:pt idx="0">
                    <c:v>bfs.sl</c:v>
                  </c:pt>
                  <c:pt idx="5">
                    <c:v>cc.sx</c:v>
                  </c:pt>
                  <c:pt idx="10">
                    <c:v>sssp.co</c:v>
                  </c:pt>
                  <c:pt idx="15">
                    <c:v>pr.wk</c:v>
                  </c:pt>
                  <c:pt idx="20">
                    <c:v>tf.sl</c:v>
                  </c:pt>
                  <c:pt idx="25">
                    <c:v>tc.sx</c:v>
                  </c:pt>
                  <c:pt idx="30">
                    <c:v>ts.air</c:v>
                  </c:pt>
                  <c:pt idx="35">
                    <c:v>ts.pow</c:v>
                  </c:pt>
                  <c:pt idx="40">
                    <c:v>AVG</c:v>
                  </c:pt>
                </c:lvl>
              </c:multiLvlStrCache>
            </c:multiLvlStrRef>
          </c:cat>
          <c:val>
            <c:numRef>
              <c:f>Real_world_applications!$D$79:$D$122</c:f>
              <c:numCache>
                <c:formatCode>General</c:formatCode>
                <c:ptCount val="44"/>
                <c:pt idx="0">
                  <c:v>4.7300000000000002E-2</c:v>
                </c:pt>
                <c:pt idx="1">
                  <c:v>4.7199999999999999E-2</c:v>
                </c:pt>
                <c:pt idx="2">
                  <c:v>4.2700000000000002E-2</c:v>
                </c:pt>
                <c:pt idx="3">
                  <c:v>4.3099999999999999E-2</c:v>
                </c:pt>
                <c:pt idx="5">
                  <c:v>0.15229999999999999</c:v>
                </c:pt>
                <c:pt idx="6">
                  <c:v>0.1522</c:v>
                </c:pt>
                <c:pt idx="7">
                  <c:v>0.1411</c:v>
                </c:pt>
                <c:pt idx="8">
                  <c:v>0.14119999999999999</c:v>
                </c:pt>
                <c:pt idx="10">
                  <c:v>5.1400000000000001E-2</c:v>
                </c:pt>
                <c:pt idx="11">
                  <c:v>5.1299999999999998E-2</c:v>
                </c:pt>
                <c:pt idx="12">
                  <c:v>5.04E-2</c:v>
                </c:pt>
                <c:pt idx="13">
                  <c:v>5.0200000000000002E-2</c:v>
                </c:pt>
                <c:pt idx="15">
                  <c:v>4.3200000000000002E-2</c:v>
                </c:pt>
                <c:pt idx="16">
                  <c:v>4.2799999999999998E-2</c:v>
                </c:pt>
                <c:pt idx="17">
                  <c:v>4.2500000000000003E-2</c:v>
                </c:pt>
                <c:pt idx="18">
                  <c:v>4.2599999999999999E-2</c:v>
                </c:pt>
                <c:pt idx="20">
                  <c:v>5.62E-2</c:v>
                </c:pt>
                <c:pt idx="21">
                  <c:v>5.6099999999999997E-2</c:v>
                </c:pt>
                <c:pt idx="22">
                  <c:v>5.4600000000000003E-2</c:v>
                </c:pt>
                <c:pt idx="23">
                  <c:v>5.45E-2</c:v>
                </c:pt>
                <c:pt idx="25">
                  <c:v>4.65E-2</c:v>
                </c:pt>
                <c:pt idx="26">
                  <c:v>4.6199999999999998E-2</c:v>
                </c:pt>
                <c:pt idx="27">
                  <c:v>4.4900000000000002E-2</c:v>
                </c:pt>
                <c:pt idx="28">
                  <c:v>4.4699999999999997E-2</c:v>
                </c:pt>
                <c:pt idx="30">
                  <c:v>1.7399999999999999E-2</c:v>
                </c:pt>
                <c:pt idx="31">
                  <c:v>1.7500000000000002E-2</c:v>
                </c:pt>
                <c:pt idx="32">
                  <c:v>1.7999999999999999E-2</c:v>
                </c:pt>
                <c:pt idx="33">
                  <c:v>1.7600000000000001E-2</c:v>
                </c:pt>
                <c:pt idx="35">
                  <c:v>1.5800000000000002E-2</c:v>
                </c:pt>
                <c:pt idx="36">
                  <c:v>1.5800000000000002E-2</c:v>
                </c:pt>
                <c:pt idx="37">
                  <c:v>1.5900000000000001E-2</c:v>
                </c:pt>
                <c:pt idx="38">
                  <c:v>1.5800000000000002E-2</c:v>
                </c:pt>
                <c:pt idx="40">
                  <c:v>6.0260723340000003E-2</c:v>
                </c:pt>
                <c:pt idx="41">
                  <c:v>5.9413251319999999E-2</c:v>
                </c:pt>
                <c:pt idx="42">
                  <c:v>5.5141817529999998E-2</c:v>
                </c:pt>
                <c:pt idx="43">
                  <c:v>4.3095753680000001E-2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B-314D-87D1-6334E207E8DD}"/>
            </c:ext>
          </c:extLst>
        </c:ser>
        <c:ser>
          <c:idx val="1"/>
          <c:order val="1"/>
          <c:tx>
            <c:strRef>
              <c:f>Real_world_applications!$E$78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Real_world_applications!$B$79:$C$122</c:f>
              <c:multiLvlStrCache>
                <c:ptCount val="44"/>
                <c:lvl>
                  <c:pt idx="0">
                    <c:v>Central</c:v>
                  </c:pt>
                  <c:pt idx="1">
                    <c:v>Hier</c:v>
                  </c:pt>
                  <c:pt idx="2">
                    <c:v>SynCron</c:v>
                  </c:pt>
                  <c:pt idx="3">
                    <c:v>Ideal</c:v>
                  </c:pt>
                  <c:pt idx="5">
                    <c:v>Central</c:v>
                  </c:pt>
                  <c:pt idx="6">
                    <c:v>Hier</c:v>
                  </c:pt>
                  <c:pt idx="7">
                    <c:v>SynCron</c:v>
                  </c:pt>
                  <c:pt idx="8">
                    <c:v>Ideal</c:v>
                  </c:pt>
                  <c:pt idx="10">
                    <c:v>Central</c:v>
                  </c:pt>
                  <c:pt idx="11">
                    <c:v>Hier</c:v>
                  </c:pt>
                  <c:pt idx="12">
                    <c:v>SynCron</c:v>
                  </c:pt>
                  <c:pt idx="13">
                    <c:v>Ideal</c:v>
                  </c:pt>
                  <c:pt idx="15">
                    <c:v>Central</c:v>
                  </c:pt>
                  <c:pt idx="16">
                    <c:v>Hier</c:v>
                  </c:pt>
                  <c:pt idx="17">
                    <c:v>SynCron</c:v>
                  </c:pt>
                  <c:pt idx="18">
                    <c:v>Ideal</c:v>
                  </c:pt>
                  <c:pt idx="20">
                    <c:v>Central</c:v>
                  </c:pt>
                  <c:pt idx="21">
                    <c:v>Hier</c:v>
                  </c:pt>
                  <c:pt idx="22">
                    <c:v>SynCron</c:v>
                  </c:pt>
                  <c:pt idx="23">
                    <c:v>Ideal</c:v>
                  </c:pt>
                  <c:pt idx="25">
                    <c:v>Central</c:v>
                  </c:pt>
                  <c:pt idx="26">
                    <c:v>Hier</c:v>
                  </c:pt>
                  <c:pt idx="27">
                    <c:v>SynCron</c:v>
                  </c:pt>
                  <c:pt idx="28">
                    <c:v>Ideal</c:v>
                  </c:pt>
                  <c:pt idx="30">
                    <c:v>Central</c:v>
                  </c:pt>
                  <c:pt idx="31">
                    <c:v>Hier</c:v>
                  </c:pt>
                  <c:pt idx="32">
                    <c:v>SynCron</c:v>
                  </c:pt>
                  <c:pt idx="33">
                    <c:v>Ideal</c:v>
                  </c:pt>
                  <c:pt idx="35">
                    <c:v>Central</c:v>
                  </c:pt>
                  <c:pt idx="36">
                    <c:v>Hier</c:v>
                  </c:pt>
                  <c:pt idx="37">
                    <c:v>SynCron</c:v>
                  </c:pt>
                  <c:pt idx="38">
                    <c:v>Ideal</c:v>
                  </c:pt>
                  <c:pt idx="40">
                    <c:v>Central</c:v>
                  </c:pt>
                  <c:pt idx="41">
                    <c:v>Hier</c:v>
                  </c:pt>
                  <c:pt idx="42">
                    <c:v>SynCron</c:v>
                  </c:pt>
                  <c:pt idx="43">
                    <c:v>Ideal</c:v>
                  </c:pt>
                </c:lvl>
                <c:lvl>
                  <c:pt idx="0">
                    <c:v>bfs.sl</c:v>
                  </c:pt>
                  <c:pt idx="5">
                    <c:v>cc.sx</c:v>
                  </c:pt>
                  <c:pt idx="10">
                    <c:v>sssp.co</c:v>
                  </c:pt>
                  <c:pt idx="15">
                    <c:v>pr.wk</c:v>
                  </c:pt>
                  <c:pt idx="20">
                    <c:v>tf.sl</c:v>
                  </c:pt>
                  <c:pt idx="25">
                    <c:v>tc.sx</c:v>
                  </c:pt>
                  <c:pt idx="30">
                    <c:v>ts.air</c:v>
                  </c:pt>
                  <c:pt idx="35">
                    <c:v>ts.pow</c:v>
                  </c:pt>
                  <c:pt idx="40">
                    <c:v>AVG</c:v>
                  </c:pt>
                </c:lvl>
              </c:multiLvlStrCache>
            </c:multiLvlStrRef>
          </c:cat>
          <c:val>
            <c:numRef>
              <c:f>Real_world_applications!$E$79:$E$122</c:f>
              <c:numCache>
                <c:formatCode>General</c:formatCode>
                <c:ptCount val="44"/>
                <c:pt idx="0">
                  <c:v>0.13239999999999999</c:v>
                </c:pt>
                <c:pt idx="1">
                  <c:v>6.4500000000000002E-2</c:v>
                </c:pt>
                <c:pt idx="2">
                  <c:v>4.7699999999999999E-2</c:v>
                </c:pt>
                <c:pt idx="3">
                  <c:v>3.3500000000000002E-2</c:v>
                </c:pt>
                <c:pt idx="5">
                  <c:v>0.15429999999999999</c:v>
                </c:pt>
                <c:pt idx="6">
                  <c:v>8.3099999999999993E-2</c:v>
                </c:pt>
                <c:pt idx="7">
                  <c:v>6.9699999999999998E-2</c:v>
                </c:pt>
                <c:pt idx="8">
                  <c:v>5.7099999999999998E-2</c:v>
                </c:pt>
                <c:pt idx="10">
                  <c:v>0.16450000000000001</c:v>
                </c:pt>
                <c:pt idx="11">
                  <c:v>7.1400000000000005E-2</c:v>
                </c:pt>
                <c:pt idx="12">
                  <c:v>5.4300000000000001E-2</c:v>
                </c:pt>
                <c:pt idx="13">
                  <c:v>3.8199999999999998E-2</c:v>
                </c:pt>
                <c:pt idx="15">
                  <c:v>0.1769</c:v>
                </c:pt>
                <c:pt idx="16">
                  <c:v>8.7400000000000005E-2</c:v>
                </c:pt>
                <c:pt idx="17">
                  <c:v>7.3200000000000001E-2</c:v>
                </c:pt>
                <c:pt idx="18">
                  <c:v>5.96E-2</c:v>
                </c:pt>
                <c:pt idx="20">
                  <c:v>0.1658</c:v>
                </c:pt>
                <c:pt idx="21">
                  <c:v>8.6699999999999999E-2</c:v>
                </c:pt>
                <c:pt idx="22">
                  <c:v>6.8400000000000002E-2</c:v>
                </c:pt>
                <c:pt idx="23">
                  <c:v>5.2400000000000002E-2</c:v>
                </c:pt>
                <c:pt idx="25">
                  <c:v>0.17</c:v>
                </c:pt>
                <c:pt idx="26">
                  <c:v>8.5999999999999993E-2</c:v>
                </c:pt>
                <c:pt idx="27">
                  <c:v>7.0999999999999994E-2</c:v>
                </c:pt>
                <c:pt idx="28">
                  <c:v>5.5800000000000002E-2</c:v>
                </c:pt>
                <c:pt idx="30">
                  <c:v>0.27839999999999998</c:v>
                </c:pt>
                <c:pt idx="31">
                  <c:v>8.1799999999999998E-2</c:v>
                </c:pt>
                <c:pt idx="32">
                  <c:v>6.0400000000000002E-2</c:v>
                </c:pt>
                <c:pt idx="33">
                  <c:v>3.1699999999999999E-2</c:v>
                </c:pt>
                <c:pt idx="35">
                  <c:v>0.24410000000000001</c:v>
                </c:pt>
                <c:pt idx="36">
                  <c:v>6.7100000000000007E-2</c:v>
                </c:pt>
                <c:pt idx="37">
                  <c:v>4.7399999999999998E-2</c:v>
                </c:pt>
                <c:pt idx="38">
                  <c:v>2.07E-2</c:v>
                </c:pt>
                <c:pt idx="40">
                  <c:v>0.17129213600000001</c:v>
                </c:pt>
                <c:pt idx="41">
                  <c:v>7.9854988279999997E-2</c:v>
                </c:pt>
                <c:pt idx="42">
                  <c:v>6.5467238570000003E-2</c:v>
                </c:pt>
                <c:pt idx="43">
                  <c:v>3.8031120850000003E-2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B-314D-87D1-6334E207E8DD}"/>
            </c:ext>
          </c:extLst>
        </c:ser>
        <c:ser>
          <c:idx val="2"/>
          <c:order val="2"/>
          <c:tx>
            <c:strRef>
              <c:f>Real_world_applications!$F$78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Real_world_applications!$B$79:$C$122</c:f>
              <c:multiLvlStrCache>
                <c:ptCount val="44"/>
                <c:lvl>
                  <c:pt idx="0">
                    <c:v>Central</c:v>
                  </c:pt>
                  <c:pt idx="1">
                    <c:v>Hier</c:v>
                  </c:pt>
                  <c:pt idx="2">
                    <c:v>SynCron</c:v>
                  </c:pt>
                  <c:pt idx="3">
                    <c:v>Ideal</c:v>
                  </c:pt>
                  <c:pt idx="5">
                    <c:v>Central</c:v>
                  </c:pt>
                  <c:pt idx="6">
                    <c:v>Hier</c:v>
                  </c:pt>
                  <c:pt idx="7">
                    <c:v>SynCron</c:v>
                  </c:pt>
                  <c:pt idx="8">
                    <c:v>Ideal</c:v>
                  </c:pt>
                  <c:pt idx="10">
                    <c:v>Central</c:v>
                  </c:pt>
                  <c:pt idx="11">
                    <c:v>Hier</c:v>
                  </c:pt>
                  <c:pt idx="12">
                    <c:v>SynCron</c:v>
                  </c:pt>
                  <c:pt idx="13">
                    <c:v>Ideal</c:v>
                  </c:pt>
                  <c:pt idx="15">
                    <c:v>Central</c:v>
                  </c:pt>
                  <c:pt idx="16">
                    <c:v>Hier</c:v>
                  </c:pt>
                  <c:pt idx="17">
                    <c:v>SynCron</c:v>
                  </c:pt>
                  <c:pt idx="18">
                    <c:v>Ideal</c:v>
                  </c:pt>
                  <c:pt idx="20">
                    <c:v>Central</c:v>
                  </c:pt>
                  <c:pt idx="21">
                    <c:v>Hier</c:v>
                  </c:pt>
                  <c:pt idx="22">
                    <c:v>SynCron</c:v>
                  </c:pt>
                  <c:pt idx="23">
                    <c:v>Ideal</c:v>
                  </c:pt>
                  <c:pt idx="25">
                    <c:v>Central</c:v>
                  </c:pt>
                  <c:pt idx="26">
                    <c:v>Hier</c:v>
                  </c:pt>
                  <c:pt idx="27">
                    <c:v>SynCron</c:v>
                  </c:pt>
                  <c:pt idx="28">
                    <c:v>Ideal</c:v>
                  </c:pt>
                  <c:pt idx="30">
                    <c:v>Central</c:v>
                  </c:pt>
                  <c:pt idx="31">
                    <c:v>Hier</c:v>
                  </c:pt>
                  <c:pt idx="32">
                    <c:v>SynCron</c:v>
                  </c:pt>
                  <c:pt idx="33">
                    <c:v>Ideal</c:v>
                  </c:pt>
                  <c:pt idx="35">
                    <c:v>Central</c:v>
                  </c:pt>
                  <c:pt idx="36">
                    <c:v>Hier</c:v>
                  </c:pt>
                  <c:pt idx="37">
                    <c:v>SynCron</c:v>
                  </c:pt>
                  <c:pt idx="38">
                    <c:v>Ideal</c:v>
                  </c:pt>
                  <c:pt idx="40">
                    <c:v>Central</c:v>
                  </c:pt>
                  <c:pt idx="41">
                    <c:v>Hier</c:v>
                  </c:pt>
                  <c:pt idx="42">
                    <c:v>SynCron</c:v>
                  </c:pt>
                  <c:pt idx="43">
                    <c:v>Ideal</c:v>
                  </c:pt>
                </c:lvl>
                <c:lvl>
                  <c:pt idx="0">
                    <c:v>bfs.sl</c:v>
                  </c:pt>
                  <c:pt idx="5">
                    <c:v>cc.sx</c:v>
                  </c:pt>
                  <c:pt idx="10">
                    <c:v>sssp.co</c:v>
                  </c:pt>
                  <c:pt idx="15">
                    <c:v>pr.wk</c:v>
                  </c:pt>
                  <c:pt idx="20">
                    <c:v>tf.sl</c:v>
                  </c:pt>
                  <c:pt idx="25">
                    <c:v>tc.sx</c:v>
                  </c:pt>
                  <c:pt idx="30">
                    <c:v>ts.air</c:v>
                  </c:pt>
                  <c:pt idx="35">
                    <c:v>ts.pow</c:v>
                  </c:pt>
                  <c:pt idx="40">
                    <c:v>AVG</c:v>
                  </c:pt>
                </c:lvl>
              </c:multiLvlStrCache>
            </c:multiLvlStrRef>
          </c:cat>
          <c:val>
            <c:numRef>
              <c:f>Real_world_applications!$F$79:$F$122</c:f>
              <c:numCache>
                <c:formatCode>General</c:formatCode>
                <c:ptCount val="44"/>
                <c:pt idx="0">
                  <c:v>0.82030000000000003</c:v>
                </c:pt>
                <c:pt idx="1">
                  <c:v>0.81120000000000003</c:v>
                </c:pt>
                <c:pt idx="2">
                  <c:v>0.39019999999999999</c:v>
                </c:pt>
                <c:pt idx="3">
                  <c:v>0.3891</c:v>
                </c:pt>
                <c:pt idx="5">
                  <c:v>0.69350000000000001</c:v>
                </c:pt>
                <c:pt idx="6">
                  <c:v>0.67800000000000005</c:v>
                </c:pt>
                <c:pt idx="7">
                  <c:v>0.35010000000000002</c:v>
                </c:pt>
                <c:pt idx="8">
                  <c:v>0.34079999999999999</c:v>
                </c:pt>
                <c:pt idx="10">
                  <c:v>0.78410000000000002</c:v>
                </c:pt>
                <c:pt idx="11">
                  <c:v>0.76539999999999997</c:v>
                </c:pt>
                <c:pt idx="12">
                  <c:v>0.34089999999999998</c:v>
                </c:pt>
                <c:pt idx="13">
                  <c:v>0.3251</c:v>
                </c:pt>
                <c:pt idx="15">
                  <c:v>0.78</c:v>
                </c:pt>
                <c:pt idx="16">
                  <c:v>0.72750000000000004</c:v>
                </c:pt>
                <c:pt idx="17">
                  <c:v>0.37340000000000001</c:v>
                </c:pt>
                <c:pt idx="18">
                  <c:v>0.36280000000000001</c:v>
                </c:pt>
                <c:pt idx="20">
                  <c:v>0.77800000000000002</c:v>
                </c:pt>
                <c:pt idx="21">
                  <c:v>0.76249999999999996</c:v>
                </c:pt>
                <c:pt idx="22">
                  <c:v>0.30549999999999999</c:v>
                </c:pt>
                <c:pt idx="23">
                  <c:v>0.29799999999999999</c:v>
                </c:pt>
                <c:pt idx="25">
                  <c:v>0.78349999999999997</c:v>
                </c:pt>
                <c:pt idx="26">
                  <c:v>0.7349</c:v>
                </c:pt>
                <c:pt idx="27">
                  <c:v>0.35970000000000002</c:v>
                </c:pt>
                <c:pt idx="28">
                  <c:v>0.33710000000000001</c:v>
                </c:pt>
                <c:pt idx="30">
                  <c:v>0.70420000000000005</c:v>
                </c:pt>
                <c:pt idx="31">
                  <c:v>0.69169999999999998</c:v>
                </c:pt>
                <c:pt idx="32">
                  <c:v>0.15679999999999999</c:v>
                </c:pt>
                <c:pt idx="33">
                  <c:v>0.1565</c:v>
                </c:pt>
                <c:pt idx="35">
                  <c:v>0.74009999999999998</c:v>
                </c:pt>
                <c:pt idx="36">
                  <c:v>0.72470000000000001</c:v>
                </c:pt>
                <c:pt idx="37">
                  <c:v>0.2334</c:v>
                </c:pt>
                <c:pt idx="38">
                  <c:v>0.23200000000000001</c:v>
                </c:pt>
                <c:pt idx="40">
                  <c:v>0.76844714069999998</c:v>
                </c:pt>
                <c:pt idx="41">
                  <c:v>0.7402740673</c:v>
                </c:pt>
                <c:pt idx="42">
                  <c:v>0.33961030809999998</c:v>
                </c:pt>
                <c:pt idx="43">
                  <c:v>0.32773350839999998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BB-314D-87D1-6334E207E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76828143"/>
        <c:axId val="76679199"/>
      </c:barChart>
      <c:catAx>
        <c:axId val="7682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76679199"/>
        <c:crosses val="autoZero"/>
        <c:auto val="1"/>
        <c:lblAlgn val="ctr"/>
        <c:lblOffset val="100"/>
        <c:noMultiLvlLbl val="0"/>
      </c:catAx>
      <c:valAx>
        <c:axId val="7667919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unito SemiBold" pitchFamily="2" charset="77"/>
                    <a:ea typeface="+mn-ea"/>
                    <a:cs typeface="+mn-cs"/>
                  </a:defRPr>
                </a:pPr>
                <a:r>
                  <a:rPr lang="en-GB" sz="1800" b="1" i="0" dirty="0">
                    <a:latin typeface="Nunito SemiBold" pitchFamily="2" charset="77"/>
                  </a:rPr>
                  <a:t>Energy</a:t>
                </a:r>
                <a:r>
                  <a:rPr lang="en-GB" sz="1800" b="1" i="0" baseline="0" dirty="0">
                    <a:latin typeface="Nunito SemiBold" pitchFamily="2" charset="77"/>
                  </a:rPr>
                  <a:t> Breakdown</a:t>
                </a:r>
                <a:endParaRPr lang="en-GB" sz="1800" b="1" i="0" dirty="0">
                  <a:latin typeface="Nunito SemiBold" pitchFamily="2" charset="7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  <a:ea typeface="+mn-ea"/>
                  <a:cs typeface="+mn-cs"/>
                </a:defRPr>
              </a:pPr>
              <a:endParaRPr lang="en-GR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  <a:ea typeface="+mn-ea"/>
                <a:cs typeface="+mn-cs"/>
              </a:defRPr>
            </a:pPr>
            <a:endParaRPr lang="en-GR"/>
          </a:p>
        </c:txPr>
        <c:crossAx val="7682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unito SemiBold" pitchFamily="2" charset="77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C46F1-CA16-F545-A912-284390387BF9}" type="datetimeFigureOut">
              <a:rPr lang="en-GR" smtClean="0"/>
              <a:t>24/2/21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E170B-F3DD-2444-9313-30B484567F7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05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255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86584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R" sz="1200" b="0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36029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R" sz="1200" b="0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0346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Nunito" pitchFamily="2" charset="77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1935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15907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37463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84926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17924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75139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9986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91141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01835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62191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9529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80352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8338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61605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22463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68424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67848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4790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sz="1400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59503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82502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03673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65317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39440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15425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625660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37536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415378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926972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4505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97378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756236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650758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58422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474413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01417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18579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396123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615711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3415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Nunito" pitchFamily="2" charset="77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5846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7765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Nunito" pitchFamily="2" charset="77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1425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4675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5143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6C45-5116-0A45-A791-A6553C6E25ED}" type="datetime1">
              <a:rPr lang="en-US" smtClean="0"/>
              <a:t>2/24/21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6219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5F38-B3BE-C747-A907-0F5D4C362283}" type="datetime1">
              <a:rPr lang="en-US" smtClean="0"/>
              <a:t>2/24/21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793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59B5-99C9-3B42-A953-0581646B9FF8}" type="datetime1">
              <a:rPr lang="en-US" smtClean="0"/>
              <a:t>2/24/21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49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4DF-D368-BA47-B6EB-EDA44C072B34}" type="datetime1">
              <a:rPr lang="en-US" smtClean="0"/>
              <a:t>2/24/21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210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F750-DCED-674B-A358-D6F087F8B78E}" type="datetime1">
              <a:rPr lang="en-US" smtClean="0"/>
              <a:t>2/24/21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851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67DF-ADE1-114E-BF5F-472C11C13A7E}" type="datetime1">
              <a:rPr lang="en-US" smtClean="0"/>
              <a:t>2/24/21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711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6E05-2989-034A-8463-96AC875A570A}" type="datetime1">
              <a:rPr lang="en-US" smtClean="0"/>
              <a:t>2/24/21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4881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26A5-9A1E-164E-A536-C43CF41F2EA7}" type="datetime1">
              <a:rPr lang="en-US" smtClean="0"/>
              <a:t>2/24/21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7277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524B-BC97-0E4A-9813-E00CF4939917}" type="datetime1">
              <a:rPr lang="en-US" smtClean="0"/>
              <a:t>2/24/21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1769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BAC-6D1D-2546-8E5E-F4E62E7F6FDF}" type="datetime1">
              <a:rPr lang="en-US" smtClean="0"/>
              <a:t>2/24/21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5872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0CD9-5DB9-4D4C-B9F8-360C7ABF92B4}" type="datetime1">
              <a:rPr lang="en-US" smtClean="0"/>
              <a:t>2/24/21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848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86F2-4F57-314E-9C03-9014849FF2B9}" type="datetime1">
              <a:rPr lang="en-US" smtClean="0"/>
              <a:t>2/24/21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5984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C5E94-2E2E-4843-8FDF-3D7D9747DAA1}"/>
              </a:ext>
            </a:extLst>
          </p:cNvPr>
          <p:cNvSpPr/>
          <p:nvPr/>
        </p:nvSpPr>
        <p:spPr>
          <a:xfrm>
            <a:off x="0" y="1"/>
            <a:ext cx="9144000" cy="3174123"/>
          </a:xfrm>
          <a:prstGeom prst="rect">
            <a:avLst/>
          </a:prstGeom>
          <a:solidFill>
            <a:schemeClr val="bg2">
              <a:alpha val="4431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4400" b="1" dirty="0">
                <a:solidFill>
                  <a:schemeClr val="accent3"/>
                </a:solidFill>
                <a:latin typeface="Nunito" pitchFamily="2" charset="77"/>
              </a:rPr>
              <a:t>SynCron</a:t>
            </a:r>
          </a:p>
          <a:p>
            <a:pPr algn="ctr"/>
            <a:r>
              <a:rPr lang="en-GR" sz="3400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Efficient Synchronization Support</a:t>
            </a:r>
          </a:p>
          <a:p>
            <a:pPr algn="ctr"/>
            <a:r>
              <a:rPr lang="en-GB" sz="3400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for Near-Data-Processing Architectures</a:t>
            </a:r>
            <a:endParaRPr lang="en-GR" sz="3400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5AAC1-9C58-5C42-ACE1-1764E3D5E829}"/>
              </a:ext>
            </a:extLst>
          </p:cNvPr>
          <p:cNvGrpSpPr/>
          <p:nvPr/>
        </p:nvGrpSpPr>
        <p:grpSpPr>
          <a:xfrm>
            <a:off x="3663873" y="4971129"/>
            <a:ext cx="2072211" cy="1720785"/>
            <a:chOff x="6512175" y="4863763"/>
            <a:chExt cx="2072211" cy="17207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A9BF2F-F5DD-374A-9A7D-FF8497DE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1121" y="5540548"/>
              <a:ext cx="1044000" cy="1044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65C4B6-4457-D446-92FE-693CC2AD7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2175" y="4863763"/>
              <a:ext cx="2072211" cy="612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D7E57C-565C-8A48-85AA-AB06925127B4}"/>
              </a:ext>
            </a:extLst>
          </p:cNvPr>
          <p:cNvGrpSpPr/>
          <p:nvPr/>
        </p:nvGrpSpPr>
        <p:grpSpPr>
          <a:xfrm>
            <a:off x="74965" y="5060947"/>
            <a:ext cx="3024523" cy="1582581"/>
            <a:chOff x="-102834" y="4802762"/>
            <a:chExt cx="3024523" cy="158258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74F50C1-57C9-3643-93EB-1575F8905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822" y="4802762"/>
              <a:ext cx="2452321" cy="46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09A5C1-3D74-914F-B1CB-8FD3EABB4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2834" y="5269343"/>
              <a:ext cx="3024523" cy="1116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E20F96-DBD7-9748-89E6-C37DD5B27689}"/>
              </a:ext>
            </a:extLst>
          </p:cNvPr>
          <p:cNvGrpSpPr/>
          <p:nvPr/>
        </p:nvGrpSpPr>
        <p:grpSpPr>
          <a:xfrm>
            <a:off x="6560604" y="4818441"/>
            <a:ext cx="2054161" cy="1754685"/>
            <a:chOff x="3649086" y="4547131"/>
            <a:chExt cx="2054161" cy="175468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F00BAC3-FD37-A741-823F-A112496B9E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13"/>
            <a:stretch/>
          </p:blipFill>
          <p:spPr bwMode="auto">
            <a:xfrm>
              <a:off x="3649086" y="4547131"/>
              <a:ext cx="2054161" cy="9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oogle Shape;45;p7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0ED5079A-B538-894F-952E-75C83ECB235C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675048" y="5581816"/>
              <a:ext cx="1939546" cy="72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24BAED-2336-7F42-A6C9-C1119B19A586}"/>
              </a:ext>
            </a:extLst>
          </p:cNvPr>
          <p:cNvSpPr txBox="1"/>
          <p:nvPr/>
        </p:nvSpPr>
        <p:spPr>
          <a:xfrm>
            <a:off x="1075690" y="3320780"/>
            <a:ext cx="6992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2200" b="1" dirty="0">
                <a:solidFill>
                  <a:schemeClr val="accent2"/>
                </a:solidFill>
                <a:latin typeface="Nunito" pitchFamily="2" charset="77"/>
              </a:rPr>
              <a:t>Christina Giannoula</a:t>
            </a:r>
          </a:p>
          <a:p>
            <a:pPr algn="ctr"/>
            <a:endParaRPr lang="en-GR" sz="400" b="1" dirty="0">
              <a:latin typeface="Nunito SemiBold" pitchFamily="2" charset="77"/>
            </a:endParaRPr>
          </a:p>
          <a:p>
            <a:pPr algn="ctr"/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Nandita Vijaykumar,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Nikela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Papadopoulou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Vasileios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Karakostas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  <a:p>
            <a:pPr algn="ctr"/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Ivan Fernandez, Juan Gómez Luna, Lois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Orosa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</a:p>
          <a:p>
            <a:pPr algn="ctr"/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Nectarios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Koziris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Georgios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Goumas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Onur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Mutlu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 </a:t>
            </a:r>
            <a:endParaRPr lang="en-GR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022E79-AC40-794C-9E44-0F9C829E0A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27000" y="2417821"/>
            <a:ext cx="1512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6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10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B6FC7614-90A6-AD40-8D20-B301629A427E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5E732B5-8007-4748-A168-D7BFB15835D2}"/>
              </a:ext>
            </a:extLst>
          </p:cNvPr>
          <p:cNvSpPr/>
          <p:nvPr/>
        </p:nvSpPr>
        <p:spPr>
          <a:xfrm>
            <a:off x="1656021" y="5926961"/>
            <a:ext cx="5831958" cy="663741"/>
          </a:xfrm>
          <a:prstGeom prst="roundRect">
            <a:avLst>
              <a:gd name="adj" fmla="val 16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Nunito" pitchFamily="2" charset="77"/>
              </a:rPr>
              <a:t>Expensive</a:t>
            </a:r>
            <a:r>
              <a:rPr lang="en-GB" sz="2000" dirty="0">
                <a:solidFill>
                  <a:schemeClr val="bg1"/>
                </a:solidFill>
                <a:latin typeface="Nunito" pitchFamily="2" charset="77"/>
              </a:rPr>
              <a:t> communication across NDP units</a:t>
            </a:r>
            <a:endParaRPr lang="en-GR" sz="2000" dirty="0">
              <a:solidFill>
                <a:schemeClr val="bg1"/>
              </a:solidFill>
              <a:latin typeface="Nunito" pitchFamily="2" charset="77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7303B6-6577-204D-9C27-B19339A4454C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883A54C-6D14-004B-B3B0-77BCD291202A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85D1D2-75E9-494D-BDF5-956D71FF369A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22D27D0-501E-314F-959B-77D8FDB63044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8517E28-2F12-8048-B3AF-F4EEFF6CF03B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5CEE57C-0248-2A4B-ADC9-032374B89612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6F7C1D-934C-F24A-BC3D-BF1ABEC911FC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CD2AB0-1F99-FE48-993D-1805763EBE66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5E0D42F8-D61D-0A43-B7D1-A7595F749DD2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8C361B-8DD7-B841-A7A0-690B96FDD49C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3500B6-485C-F444-A068-AB47256F3AA4}"/>
              </a:ext>
            </a:extLst>
          </p:cNvPr>
          <p:cNvCxnSpPr>
            <a:cxnSpLocks/>
          </p:cNvCxnSpPr>
          <p:nvPr/>
        </p:nvCxnSpPr>
        <p:spPr>
          <a:xfrm flipH="1">
            <a:off x="1224643" y="3492482"/>
            <a:ext cx="552003" cy="47897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173319-8A05-C748-888E-5DF273578C3D}"/>
              </a:ext>
            </a:extLst>
          </p:cNvPr>
          <p:cNvCxnSpPr>
            <a:cxnSpLocks/>
          </p:cNvCxnSpPr>
          <p:nvPr/>
        </p:nvCxnSpPr>
        <p:spPr>
          <a:xfrm>
            <a:off x="2931280" y="3479157"/>
            <a:ext cx="0" cy="49230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ABEE0AA-87AF-354D-889E-722A03659EDA}"/>
              </a:ext>
            </a:extLst>
          </p:cNvPr>
          <p:cNvSpPr/>
          <p:nvPr/>
        </p:nvSpPr>
        <p:spPr>
          <a:xfrm>
            <a:off x="1092530" y="3902015"/>
            <a:ext cx="1910939" cy="1717375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GPUs: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Fermi GF100 [IEEE Micro’10] </a:t>
            </a:r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…</a:t>
            </a:r>
            <a:endParaRPr lang="en-GR" sz="1300" dirty="0">
              <a:solidFill>
                <a:schemeClr val="tx1"/>
              </a:solidFill>
              <a:latin typeface="Nunito" pitchFamily="2" charset="77"/>
            </a:endParaRPr>
          </a:p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MPPs: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SGI Origin [ISCA’97]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Cray T3E [ASPLOS’96] … 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3FBD7B2-F117-314D-8F4A-049AEBB34956}"/>
              </a:ext>
            </a:extLst>
          </p:cNvPr>
          <p:cNvSpPr/>
          <p:nvPr/>
        </p:nvSpPr>
        <p:spPr>
          <a:xfrm>
            <a:off x="3115227" y="3902014"/>
            <a:ext cx="1435172" cy="1717375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CPUs</a:t>
            </a:r>
            <a:r>
              <a:rPr lang="en-GR" sz="1300" dirty="0">
                <a:solidFill>
                  <a:srgbClr val="940204"/>
                </a:solidFill>
                <a:latin typeface="Nunito" pitchFamily="2" charset="77"/>
              </a:rPr>
              <a:t>: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SSB [ISCA’07]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Lock Cache [CASES’01]  …</a:t>
            </a:r>
            <a:endParaRPr lang="en-GR" sz="1300" dirty="0">
              <a:solidFill>
                <a:schemeClr val="tx1"/>
              </a:solidFill>
              <a:latin typeface="Nunito" pitchFamily="2" charset="77"/>
            </a:endParaRPr>
          </a:p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MPPs: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Full/Empty Bits [ISCA’83] …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0D2ACF-E74E-6C47-B3B1-F6556D172122}"/>
              </a:ext>
            </a:extLst>
          </p:cNvPr>
          <p:cNvCxnSpPr>
            <a:cxnSpLocks/>
          </p:cNvCxnSpPr>
          <p:nvPr/>
        </p:nvCxnSpPr>
        <p:spPr>
          <a:xfrm>
            <a:off x="3091790" y="3525140"/>
            <a:ext cx="23438" cy="5210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A261CC2-CB6D-4F42-9977-0B0454A3A6F2}"/>
              </a:ext>
            </a:extLst>
          </p:cNvPr>
          <p:cNvCxnSpPr>
            <a:cxnSpLocks/>
          </p:cNvCxnSpPr>
          <p:nvPr/>
        </p:nvCxnSpPr>
        <p:spPr>
          <a:xfrm>
            <a:off x="4471830" y="3479157"/>
            <a:ext cx="23438" cy="49230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22CBBDBB-6851-214B-BA25-355C9087A63F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811466D-5B77-5544-A6F0-F5B26B11D0B0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8E3ECFD-68C8-7345-880D-9A507349A908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F019AC-7A7E-484E-9857-1D92AE208726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E421F74-71DA-E640-A954-ABCE955B870F}"/>
              </a:ext>
            </a:extLst>
          </p:cNvPr>
          <p:cNvSpPr/>
          <p:nvPr/>
        </p:nvSpPr>
        <p:spPr>
          <a:xfrm>
            <a:off x="7364040" y="3902014"/>
            <a:ext cx="1612312" cy="1717375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CPUs: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MiSAR [ISCA’15]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LCU [MICRO’10]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Glocks [IPDPS’11]</a:t>
            </a:r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 …</a:t>
            </a:r>
          </a:p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GPUs: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HQL [IPDPS’13</a:t>
            </a:r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] … 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08ED18B-27D7-FC43-81EA-793B672AE313}"/>
              </a:ext>
            </a:extLst>
          </p:cNvPr>
          <p:cNvSpPr/>
          <p:nvPr/>
        </p:nvSpPr>
        <p:spPr>
          <a:xfrm>
            <a:off x="5970568" y="3934094"/>
            <a:ext cx="1239722" cy="915480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NDPs: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Tesseract [ISCA’15]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5198DF-2129-5D4D-8512-EE8B5EADC37B}"/>
              </a:ext>
            </a:extLst>
          </p:cNvPr>
          <p:cNvCxnSpPr>
            <a:cxnSpLocks/>
          </p:cNvCxnSpPr>
          <p:nvPr/>
        </p:nvCxnSpPr>
        <p:spPr>
          <a:xfrm>
            <a:off x="5927259" y="3502864"/>
            <a:ext cx="121932" cy="5162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1D7AE0-0AA6-6B4E-A0B0-F2C8D6F6D31E}"/>
              </a:ext>
            </a:extLst>
          </p:cNvPr>
          <p:cNvCxnSpPr>
            <a:cxnSpLocks/>
          </p:cNvCxnSpPr>
          <p:nvPr/>
        </p:nvCxnSpPr>
        <p:spPr>
          <a:xfrm flipH="1">
            <a:off x="7194196" y="3469529"/>
            <a:ext cx="101949" cy="5496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4110EC-9B50-D842-90DD-5E1C170F0AF7}"/>
              </a:ext>
            </a:extLst>
          </p:cNvPr>
          <p:cNvCxnSpPr>
            <a:cxnSpLocks/>
          </p:cNvCxnSpPr>
          <p:nvPr/>
        </p:nvCxnSpPr>
        <p:spPr>
          <a:xfrm flipH="1">
            <a:off x="7446552" y="3492482"/>
            <a:ext cx="23438" cy="52667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9EBAF5-355F-E049-84C6-CE259CAC984C}"/>
              </a:ext>
            </a:extLst>
          </p:cNvPr>
          <p:cNvCxnSpPr>
            <a:cxnSpLocks/>
          </p:cNvCxnSpPr>
          <p:nvPr/>
        </p:nvCxnSpPr>
        <p:spPr>
          <a:xfrm>
            <a:off x="8853393" y="3495486"/>
            <a:ext cx="81503" cy="54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7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0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6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9" grpId="0" animBg="1"/>
      <p:bldP spid="79" grpId="1" animBg="1"/>
      <p:bldP spid="88" grpId="0" animBg="1"/>
      <p:bldP spid="88" grpId="1" animBg="1"/>
      <p:bldP spid="35" grpId="0" animBg="1"/>
      <p:bldP spid="35" grpId="1" animBg="1"/>
      <p:bldP spid="35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11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624E5CE-D88C-D040-80B1-1C52C990344C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4DF66CF-EF51-F441-8EA3-9991E81DE77B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7EFEAB9-B335-5A42-A103-9658216F5655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6B51B6-F93B-5446-82FA-05FD93E70DF6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8697CE0-23B4-2649-B98C-80CFA2ACEC90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E1685B7-7B24-9B4B-B3A7-C4C3FB4F8AF8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8E8B09-F0A7-604C-974A-1CCDC106A4AB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1619B6-69DE-014D-ABA3-403B6968893E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9AE5E7-0375-5E41-8B3D-81CFE8211222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28F9045-FD8E-524E-A4E9-94E45CC73DE3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0DE478-29A1-C64B-8AE1-C9A3FEE443E5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E851CF9-143F-9846-9304-661ACF892930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108544-4381-0B47-B1BF-30DF7FB654ED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F47EF5B-4890-9E45-AA3B-BC9605988C6C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ECDEC2-0C70-4841-A618-898D906FC2EA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B49E1D0-D71C-BA48-B156-999E398D8FEB}"/>
              </a:ext>
            </a:extLst>
          </p:cNvPr>
          <p:cNvSpPr/>
          <p:nvPr/>
        </p:nvSpPr>
        <p:spPr>
          <a:xfrm>
            <a:off x="3103745" y="3902016"/>
            <a:ext cx="1327917" cy="1523282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CPUs: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SSB [ISCA’07]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Lock Cache [CASES’01]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BarrierFilter [</a:t>
            </a:r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MICRO’06] </a:t>
            </a:r>
            <a:endParaRPr lang="en-GR" sz="1300" dirty="0">
              <a:solidFill>
                <a:schemeClr val="tx1"/>
              </a:solidFill>
              <a:latin typeface="Nunito" pitchFamily="2" charset="77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C692FB-0902-DD4E-9B1D-E4547B90FBBF}"/>
              </a:ext>
            </a:extLst>
          </p:cNvPr>
          <p:cNvCxnSpPr>
            <a:cxnSpLocks/>
          </p:cNvCxnSpPr>
          <p:nvPr/>
        </p:nvCxnSpPr>
        <p:spPr>
          <a:xfrm>
            <a:off x="3103745" y="3502864"/>
            <a:ext cx="0" cy="50155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995519-4F10-5848-A9C1-197A30F7D4A4}"/>
              </a:ext>
            </a:extLst>
          </p:cNvPr>
          <p:cNvCxnSpPr>
            <a:cxnSpLocks/>
          </p:cNvCxnSpPr>
          <p:nvPr/>
        </p:nvCxnSpPr>
        <p:spPr>
          <a:xfrm flipV="1">
            <a:off x="4361899" y="3502865"/>
            <a:ext cx="69763" cy="3991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28CB602-DEF3-4741-97A5-2437DBEEFAD9}"/>
              </a:ext>
            </a:extLst>
          </p:cNvPr>
          <p:cNvSpPr/>
          <p:nvPr/>
        </p:nvSpPr>
        <p:spPr>
          <a:xfrm>
            <a:off x="7635646" y="3914584"/>
            <a:ext cx="1182594" cy="1510714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CPUs: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MiSAR [ISCA’15]</a:t>
            </a:r>
          </a:p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GPUs: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HQL [IPDPS’13</a:t>
            </a:r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]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C2D29D0-8579-EA43-8DE9-6F2910D07325}"/>
              </a:ext>
            </a:extLst>
          </p:cNvPr>
          <p:cNvCxnSpPr>
            <a:cxnSpLocks/>
          </p:cNvCxnSpPr>
          <p:nvPr/>
        </p:nvCxnSpPr>
        <p:spPr>
          <a:xfrm>
            <a:off x="7503007" y="3476797"/>
            <a:ext cx="172807" cy="49992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019D68-A3C9-AC48-8312-554B27462A84}"/>
              </a:ext>
            </a:extLst>
          </p:cNvPr>
          <p:cNvCxnSpPr>
            <a:cxnSpLocks/>
          </p:cNvCxnSpPr>
          <p:nvPr/>
        </p:nvCxnSpPr>
        <p:spPr>
          <a:xfrm flipV="1">
            <a:off x="8778069" y="3429001"/>
            <a:ext cx="117904" cy="54771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95A1A11-A1E4-4A42-8E47-0309AA402040}"/>
              </a:ext>
            </a:extLst>
          </p:cNvPr>
          <p:cNvSpPr/>
          <p:nvPr/>
        </p:nvSpPr>
        <p:spPr>
          <a:xfrm>
            <a:off x="5543391" y="3905277"/>
            <a:ext cx="1980000" cy="1520021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NDPs: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Tesseract [ISCA’15], </a:t>
            </a:r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Near-Data Processing for In-memory Analytics </a:t>
            </a:r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[PACT’15]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B1A8618-A9CD-3F40-A769-C1B00458AB90}"/>
              </a:ext>
            </a:extLst>
          </p:cNvPr>
          <p:cNvCxnSpPr>
            <a:cxnSpLocks/>
          </p:cNvCxnSpPr>
          <p:nvPr/>
        </p:nvCxnSpPr>
        <p:spPr>
          <a:xfrm flipV="1">
            <a:off x="5696206" y="3444139"/>
            <a:ext cx="239230" cy="51986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C6CC2A7-FD7A-3641-87C5-158B920B91A3}"/>
              </a:ext>
            </a:extLst>
          </p:cNvPr>
          <p:cNvCxnSpPr>
            <a:cxnSpLocks/>
          </p:cNvCxnSpPr>
          <p:nvPr/>
        </p:nvCxnSpPr>
        <p:spPr>
          <a:xfrm flipH="1" flipV="1">
            <a:off x="7331121" y="3411482"/>
            <a:ext cx="41932" cy="53257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967572-B61C-A845-99A4-F1DCE0D37C76}"/>
              </a:ext>
            </a:extLst>
          </p:cNvPr>
          <p:cNvSpPr/>
          <p:nvPr/>
        </p:nvSpPr>
        <p:spPr>
          <a:xfrm>
            <a:off x="1656021" y="5926961"/>
            <a:ext cx="5831958" cy="663741"/>
          </a:xfrm>
          <a:prstGeom prst="roundRect">
            <a:avLst>
              <a:gd name="adj" fmla="val 1666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Nunito" pitchFamily="2" charset="77"/>
              </a:rPr>
              <a:t>Lack of a shared level of cache memory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699DA3D0-B62E-544B-952C-76D88E40C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4186" y="4853945"/>
            <a:ext cx="1212266" cy="12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1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4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3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0" grpId="0" animBg="1"/>
      <p:bldP spid="90" grpId="0" animBg="1"/>
      <p:bldP spid="9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12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624E5CE-D88C-D040-80B1-1C52C990344C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4DF66CF-EF51-F441-8EA3-9991E81DE77B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7EFEAB9-B335-5A42-A103-9658216F5655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6B51B6-F93B-5446-82FA-05FD93E70DF6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8697CE0-23B4-2649-B98C-80CFA2ACEC90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E1685B7-7B24-9B4B-B3A7-C4C3FB4F8AF8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8E8B09-F0A7-604C-974A-1CCDC106A4AB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1619B6-69DE-014D-ABA3-403B6968893E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9AE5E7-0375-5E41-8B3D-81CFE8211222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28F9045-FD8E-524E-A4E9-94E45CC73DE3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0DE478-29A1-C64B-8AE1-C9A3FEE443E5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E851CF9-143F-9846-9304-661ACF892930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108544-4381-0B47-B1BF-30DF7FB654ED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F47EF5B-4890-9E45-AA3B-BC9605988C6C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ECDEC2-0C70-4841-A618-898D906FC2EA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6CEC90D-6DF7-424A-9C49-7D330579E79D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u="sng" dirty="0">
              <a:solidFill>
                <a:schemeClr val="bg1"/>
              </a:solidFill>
              <a:effectLst/>
              <a:latin typeface="Nunito" pitchFamily="2" charset="7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4834E0D-DE34-444E-AC28-1085C2CF69C0}"/>
              </a:ext>
            </a:extLst>
          </p:cNvPr>
          <p:cNvSpPr/>
          <p:nvPr/>
        </p:nvSpPr>
        <p:spPr>
          <a:xfrm>
            <a:off x="3881" y="4747809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algn="ctr"/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/>
                <a:latin typeface="Nunito SemiBold" pitchFamily="2" charset="77"/>
              </a:rPr>
              <a:t>Prior schemes are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Nunito SemiBold" pitchFamily="2" charset="77"/>
              </a:rPr>
              <a:t>not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/>
                <a:latin typeface="Nunito SemiBold" pitchFamily="2" charset="77"/>
              </a:rPr>
              <a:t>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Nunito SemiBold" pitchFamily="2" charset="77"/>
              </a:rPr>
              <a:t>suitable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/>
                <a:latin typeface="Nunito SemiBold" pitchFamily="2" charset="77"/>
              </a:rPr>
              <a:t> or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Nunito SemiBold" pitchFamily="2" charset="77"/>
              </a:rPr>
              <a:t>efficient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/>
                <a:latin typeface="Nunito SemiBold" pitchFamily="2" charset="77"/>
              </a:rPr>
              <a:t> </a:t>
            </a:r>
          </a:p>
          <a:p>
            <a:pPr algn="ctr"/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/>
                <a:latin typeface="Nunito SemiBold" pitchFamily="2" charset="77"/>
              </a:rPr>
              <a:t>for NDP systems </a:t>
            </a:r>
          </a:p>
        </p:txBody>
      </p:sp>
    </p:spTree>
    <p:extLst>
      <p:ext uri="{BB962C8B-B14F-4D97-AF65-F5344CB8AC3E}">
        <p14:creationId xmlns:p14="http://schemas.microsoft.com/office/powerpoint/2010/main" val="22860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13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49A6298-6EA3-104D-BF70-BCD2C9183F2B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E9EC84-E30E-3946-8790-14D9C96157E6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BE0A301-D5E8-CE48-BFC8-65E8BAD634C4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rgbClr val="8EC182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3495DE-D204-CE4B-83DE-14AC4117E1AC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E5B8E24-6C14-E14F-BAAD-40D324045094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656D6-243E-2740-B5ED-197A60EFA8D2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7B57F2-2FC6-284E-8DC6-54373315DBE0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A3D3D2-4EB8-CE43-9D51-17FEF6DDE1D4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4937BB-A3C2-DB49-8AED-22ECEA794C4C}"/>
              </a:ext>
            </a:extLst>
          </p:cNvPr>
          <p:cNvCxnSpPr>
            <a:cxnSpLocks/>
          </p:cNvCxnSpPr>
          <p:nvPr/>
        </p:nvCxnSpPr>
        <p:spPr>
          <a:xfrm flipH="1">
            <a:off x="6991802" y="3437548"/>
            <a:ext cx="460001" cy="54771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C3E1B2-AE82-1B4F-8C8C-A612AB911A7C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EFE7A38-AEA8-9C4E-B728-B25B57BB56E9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65EDBD-7BA1-B845-A426-FBF5513AA87A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B04653A-3D48-6F48-A99F-629D854AB5CB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2187EA-BA66-5947-B285-FC05C9C29CB2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FE77914-F17A-0F44-BE88-A7581D1015CE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rgbClr val="E6D6BD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E9FD40-373A-D141-96A8-BF95E0A2B95A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435F85A-13DC-2246-9F56-B57672107127}"/>
              </a:ext>
            </a:extLst>
          </p:cNvPr>
          <p:cNvSpPr/>
          <p:nvPr/>
        </p:nvSpPr>
        <p:spPr>
          <a:xfrm>
            <a:off x="6869197" y="3914584"/>
            <a:ext cx="2137490" cy="1704806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accent2"/>
                </a:solidFill>
                <a:latin typeface="Nunito" pitchFamily="2" charset="77"/>
              </a:rPr>
              <a:t>NDPs:</a:t>
            </a:r>
          </a:p>
          <a:p>
            <a:endParaRPr lang="en-GR" sz="1500" dirty="0">
              <a:solidFill>
                <a:schemeClr val="tx1"/>
              </a:solidFill>
              <a:latin typeface="Nunito" pitchFamily="2" charset="77"/>
            </a:endParaRPr>
          </a:p>
          <a:p>
            <a:endParaRPr lang="en-US" sz="1500" dirty="0">
              <a:solidFill>
                <a:schemeClr val="accent2"/>
              </a:solidFill>
              <a:latin typeface="Nunito" pitchFamily="2" charset="77"/>
            </a:endParaRPr>
          </a:p>
          <a:p>
            <a:endParaRPr lang="en-GR" sz="1500" dirty="0">
              <a:solidFill>
                <a:schemeClr val="tx1"/>
              </a:solidFill>
              <a:latin typeface="Nunito" pitchFamily="2" charset="7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BCA5F-FE7D-424D-B216-88454CAE564F}"/>
              </a:ext>
            </a:extLst>
          </p:cNvPr>
          <p:cNvCxnSpPr>
            <a:cxnSpLocks/>
          </p:cNvCxnSpPr>
          <p:nvPr/>
        </p:nvCxnSpPr>
        <p:spPr>
          <a:xfrm flipH="1" flipV="1">
            <a:off x="8895973" y="3429000"/>
            <a:ext cx="1058" cy="54771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1772C0-DE40-304B-B5BB-23A0884BE5EE}"/>
              </a:ext>
            </a:extLst>
          </p:cNvPr>
          <p:cNvGrpSpPr/>
          <p:nvPr/>
        </p:nvGrpSpPr>
        <p:grpSpPr>
          <a:xfrm>
            <a:off x="6734957" y="4993060"/>
            <a:ext cx="2162073" cy="1167028"/>
            <a:chOff x="255751" y="5567223"/>
            <a:chExt cx="2162073" cy="116702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9620C9EE-1692-1645-91B7-0A0468CFEE85}"/>
                </a:ext>
              </a:extLst>
            </p:cNvPr>
            <p:cNvSpPr/>
            <p:nvPr/>
          </p:nvSpPr>
          <p:spPr>
            <a:xfrm>
              <a:off x="512596" y="5567223"/>
              <a:ext cx="1905228" cy="547716"/>
            </a:xfrm>
            <a:prstGeom prst="roundRect">
              <a:avLst>
                <a:gd name="adj" fmla="val 33192"/>
              </a:avLst>
            </a:prstGeom>
            <a:solidFill>
              <a:schemeClr val="accent3">
                <a:lumMod val="75000"/>
                <a:alpha val="90196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b="1" dirty="0">
                  <a:solidFill>
                    <a:schemeClr val="bg1"/>
                  </a:solidFill>
                  <a:latin typeface="Nunito SemiBold" pitchFamily="2" charset="77"/>
                </a:rPr>
                <a:t>SynCron </a:t>
              </a:r>
              <a:r>
                <a:rPr lang="en-GR" sz="1600" b="1" dirty="0">
                  <a:solidFill>
                    <a:schemeClr val="bg1"/>
                  </a:solidFill>
                  <a:latin typeface="Nunito SemiBold" pitchFamily="2" charset="77"/>
                </a:rPr>
                <a:t>[HPCA’21]</a:t>
              </a:r>
              <a:endParaRPr lang="en-GR" b="1" dirty="0">
                <a:solidFill>
                  <a:schemeClr val="bg1"/>
                </a:solidFill>
                <a:latin typeface="Nunito SemiBold" pitchFamily="2" charset="77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680AD65-B64D-BA4A-A6B1-21253ABFB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751" y="5818772"/>
              <a:ext cx="915479" cy="915479"/>
            </a:xfrm>
            <a:prstGeom prst="rect">
              <a:avLst/>
            </a:prstGeom>
          </p:spPr>
        </p:pic>
      </p:grpSp>
      <p:pic>
        <p:nvPicPr>
          <p:cNvPr id="5" name="Graphic 4" descr="Tick">
            <a:extLst>
              <a:ext uri="{FF2B5EF4-FFF2-40B4-BE49-F238E27FC236}">
                <a16:creationId xmlns:a16="http://schemas.microsoft.com/office/drawing/2014/main" id="{B7F392E3-070B-D641-97E6-BE21D0B53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1404" y="4067317"/>
            <a:ext cx="914400" cy="914400"/>
          </a:xfrm>
          <a:prstGeom prst="rect">
            <a:avLst/>
          </a:prstGeom>
        </p:spPr>
      </p:pic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71F2B00-46E3-6946-9F7D-0B14CFCF1578}"/>
              </a:ext>
            </a:extLst>
          </p:cNvPr>
          <p:cNvSpPr/>
          <p:nvPr/>
        </p:nvSpPr>
        <p:spPr>
          <a:xfrm>
            <a:off x="560262" y="4235757"/>
            <a:ext cx="5497638" cy="630472"/>
          </a:xfrm>
          <a:prstGeom prst="roundRect">
            <a:avLst>
              <a:gd name="adj" fmla="val 16666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Nunito" pitchFamily="2" charset="77"/>
              </a:rPr>
              <a:t>Hardware Message-passing </a:t>
            </a:r>
          </a:p>
          <a:p>
            <a:pPr algn="ctr"/>
            <a:r>
              <a:rPr lang="en-G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Nunito" pitchFamily="2" charset="77"/>
              </a:rPr>
              <a:t>to Avoid Synchronization via Shared Memory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3C47E46-2BAC-E44E-AAF5-6147D87A51B6}"/>
              </a:ext>
            </a:extLst>
          </p:cNvPr>
          <p:cNvSpPr/>
          <p:nvPr/>
        </p:nvSpPr>
        <p:spPr>
          <a:xfrm>
            <a:off x="560262" y="4950995"/>
            <a:ext cx="5497638" cy="630472"/>
          </a:xfrm>
          <a:prstGeom prst="roundRect">
            <a:avLst>
              <a:gd name="adj" fmla="val 16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Nunito" pitchFamily="2" charset="77"/>
              </a:rPr>
              <a:t>Hierarchical Communication </a:t>
            </a:r>
          </a:p>
          <a:p>
            <a:pPr algn="ctr"/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Nunito" pitchFamily="2" charset="77"/>
              </a:rPr>
              <a:t>to Eliminate Expensive Network Traffic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87B2E76-0260-324B-9CD0-2F5FC3423057}"/>
              </a:ext>
            </a:extLst>
          </p:cNvPr>
          <p:cNvSpPr/>
          <p:nvPr/>
        </p:nvSpPr>
        <p:spPr>
          <a:xfrm>
            <a:off x="560262" y="5670853"/>
            <a:ext cx="5497638" cy="630472"/>
          </a:xfrm>
          <a:prstGeom prst="roundRect">
            <a:avLst>
              <a:gd name="adj" fmla="val 1666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Nunito" pitchFamily="2" charset="77"/>
              </a:rPr>
              <a:t>Specialized Cache Structure </a:t>
            </a:r>
          </a:p>
          <a:p>
            <a:pPr algn="ctr"/>
            <a:r>
              <a:rPr lang="en-GB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Nunito" pitchFamily="2" charset="77"/>
              </a:rPr>
              <a:t>to Minimize Latency Costs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79BF2-76BD-564B-9A35-96D9CB221681}"/>
              </a:ext>
            </a:extLst>
          </p:cNvPr>
          <p:cNvSpPr txBox="1"/>
          <p:nvPr/>
        </p:nvSpPr>
        <p:spPr>
          <a:xfrm>
            <a:off x="1242416" y="3774092"/>
            <a:ext cx="413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SynCron’s Design Choices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BB127EC-0AF9-AC4D-9122-06924B21E01E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rgbClr val="E6D6BD">
              <a:alpha val="60000"/>
            </a:srgbClr>
          </a:solidFill>
          <a:ln w="28575">
            <a:solidFill>
              <a:srgbClr val="E6D6BD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2200" dirty="0">
              <a:solidFill>
                <a:schemeClr val="tx1">
                  <a:lumMod val="95000"/>
                  <a:lumOff val="5000"/>
                </a:schemeClr>
              </a:solidFill>
              <a:latin typeface="Nunito" pitchFamily="2" charset="77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19A17F1-0194-C04C-A7CE-A3A5A126FDC6}"/>
              </a:ext>
            </a:extLst>
          </p:cNvPr>
          <p:cNvSpPr/>
          <p:nvPr/>
        </p:nvSpPr>
        <p:spPr>
          <a:xfrm>
            <a:off x="250329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rgbClr val="E6D6BD">
              <a:alpha val="6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7F4A40-5797-5443-A3D1-6FF53DBF923A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rgbClr val="E6D6BD">
              <a:alpha val="6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41B194B-1210-FE4A-BCD5-4BF1AD3580DF}"/>
              </a:ext>
            </a:extLst>
          </p:cNvPr>
          <p:cNvSpPr/>
          <p:nvPr/>
        </p:nvSpPr>
        <p:spPr>
          <a:xfrm>
            <a:off x="3027875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rgbClr val="E6D6BD">
              <a:alpha val="6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B03157D-2551-A041-A726-9C922AA67FE9}"/>
              </a:ext>
            </a:extLst>
          </p:cNvPr>
          <p:cNvSpPr/>
          <p:nvPr/>
        </p:nvSpPr>
        <p:spPr>
          <a:xfrm>
            <a:off x="5902448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rgbClr val="E6D6BD">
              <a:alpha val="6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081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14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21FFBE-F3E1-3C45-8363-503F73E9D716}"/>
              </a:ext>
            </a:extLst>
          </p:cNvPr>
          <p:cNvSpPr/>
          <p:nvPr/>
        </p:nvSpPr>
        <p:spPr>
          <a:xfrm>
            <a:off x="755650" y="1487489"/>
            <a:ext cx="7488000" cy="11310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3100" dirty="0">
                <a:solidFill>
                  <a:schemeClr val="tx1"/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BB6A2B3-34DB-074C-B1A9-55633248AC24}"/>
              </a:ext>
            </a:extLst>
          </p:cNvPr>
          <p:cNvSpPr/>
          <p:nvPr/>
        </p:nvSpPr>
        <p:spPr>
          <a:xfrm>
            <a:off x="755650" y="2977864"/>
            <a:ext cx="7488000" cy="11310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3100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Nunito" pitchFamily="2" charset="77"/>
              </a:rPr>
              <a:t>Our Mechanism: SynCron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2A65633-DA97-434F-9016-5927FD79215B}"/>
              </a:ext>
            </a:extLst>
          </p:cNvPr>
          <p:cNvSpPr/>
          <p:nvPr/>
        </p:nvSpPr>
        <p:spPr>
          <a:xfrm>
            <a:off x="755650" y="4482094"/>
            <a:ext cx="7488000" cy="11310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3100" dirty="0">
                <a:solidFill>
                  <a:schemeClr val="tx1"/>
                </a:solidFill>
                <a:latin typeface="Nunito" pitchFamily="2" charset="77"/>
              </a:rPr>
              <a:t>Evaluation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5FE521-A8CD-794C-A68E-98FA576E9086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2927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33" y="1181099"/>
            <a:ext cx="8156121" cy="50196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GR" dirty="0">
              <a:latin typeface="Nunito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R" dirty="0">
                <a:latin typeface="Nunito" pitchFamily="2" charset="77"/>
              </a:rPr>
              <a:t>SynCron consists of </a:t>
            </a:r>
            <a:r>
              <a:rPr lang="en-GR" b="1" dirty="0">
                <a:solidFill>
                  <a:schemeClr val="accent4"/>
                </a:solidFill>
                <a:latin typeface="Nunito SemiBold" pitchFamily="2" charset="77"/>
              </a:rPr>
              <a:t>four key techniques</a:t>
            </a:r>
            <a:r>
              <a:rPr lang="en-GR" dirty="0">
                <a:latin typeface="Nunito" pitchFamily="2" charset="77"/>
              </a:rPr>
              <a:t>:</a:t>
            </a:r>
            <a:endParaRPr lang="en-GR" dirty="0">
              <a:solidFill>
                <a:srgbClr val="008F00"/>
              </a:solidFill>
              <a:latin typeface="Nunito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Nunito" pitchFamily="2" charset="77"/>
              </a:rPr>
              <a:t>1.  </a:t>
            </a:r>
            <a:r>
              <a:rPr lang="en-US" b="1" dirty="0">
                <a:solidFill>
                  <a:schemeClr val="accent4"/>
                </a:solidFill>
                <a:latin typeface="Nunito SemiBold" pitchFamily="2" charset="77"/>
              </a:rPr>
              <a:t>Hardware </a:t>
            </a:r>
            <a:r>
              <a:rPr lang="en-GR" b="1" dirty="0">
                <a:solidFill>
                  <a:schemeClr val="accent4"/>
                </a:solidFill>
                <a:latin typeface="Nunito SemiBold" pitchFamily="2" charset="77"/>
              </a:rPr>
              <a:t>support </a:t>
            </a:r>
            <a:r>
              <a:rPr lang="en-GR" dirty="0">
                <a:latin typeface="Nunito" pitchFamily="2" charset="77"/>
              </a:rPr>
              <a:t>for synchronization </a:t>
            </a:r>
            <a:r>
              <a:rPr lang="en-US" dirty="0">
                <a:latin typeface="Nunito" pitchFamily="2" charset="77"/>
              </a:rPr>
              <a:t>acceleration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Nunito" pitchFamily="2" charset="77"/>
              </a:rPr>
              <a:t>2.  </a:t>
            </a:r>
            <a:r>
              <a:rPr lang="en-US" b="1" dirty="0">
                <a:solidFill>
                  <a:schemeClr val="accent4"/>
                </a:solidFill>
                <a:latin typeface="Nunito SemiBold" pitchFamily="2" charset="77"/>
              </a:rPr>
              <a:t>Direct buffering </a:t>
            </a:r>
            <a:r>
              <a:rPr lang="en-GR" dirty="0">
                <a:latin typeface="Nunito" pitchFamily="2" charset="77"/>
              </a:rPr>
              <a:t>of synchronization variables</a:t>
            </a:r>
            <a:endParaRPr lang="en-US" dirty="0">
              <a:solidFill>
                <a:srgbClr val="009900"/>
              </a:solidFill>
              <a:latin typeface="Nunito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Nunito" pitchFamily="2" charset="77"/>
              </a:rPr>
              <a:t>3.  </a:t>
            </a:r>
            <a:r>
              <a:rPr lang="en-US" b="1" dirty="0">
                <a:solidFill>
                  <a:schemeClr val="accent4"/>
                </a:solidFill>
                <a:latin typeface="Nunito SemiBold" pitchFamily="2" charset="77"/>
              </a:rPr>
              <a:t>Hierarchical</a:t>
            </a:r>
            <a:r>
              <a:rPr lang="en-US" dirty="0">
                <a:solidFill>
                  <a:srgbClr val="009900"/>
                </a:solidFill>
                <a:latin typeface="Nunito" pitchFamily="2" charset="77"/>
              </a:rPr>
              <a:t> </a:t>
            </a:r>
            <a:r>
              <a:rPr lang="en-GR" dirty="0">
                <a:latin typeface="Nunito" pitchFamily="2" charset="77"/>
              </a:rPr>
              <a:t>message-passing </a:t>
            </a:r>
            <a:r>
              <a:rPr lang="en-US" b="1" dirty="0">
                <a:solidFill>
                  <a:schemeClr val="accent4"/>
                </a:solidFill>
                <a:latin typeface="Nunito SemiBold" pitchFamily="2" charset="77"/>
              </a:rPr>
              <a:t>communication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Nunito" pitchFamily="2" charset="77"/>
              </a:rPr>
              <a:t>4.  Integrated</a:t>
            </a:r>
            <a:r>
              <a:rPr lang="en-US" dirty="0">
                <a:solidFill>
                  <a:srgbClr val="009900"/>
                </a:solidFill>
                <a:latin typeface="Nunito" pitchFamily="2" charset="77"/>
              </a:rPr>
              <a:t> </a:t>
            </a:r>
            <a:r>
              <a:rPr lang="en-GR" dirty="0">
                <a:latin typeface="Nunito" pitchFamily="2" charset="77"/>
              </a:rPr>
              <a:t>hardware-only</a:t>
            </a:r>
            <a:r>
              <a:rPr lang="en-US" dirty="0">
                <a:solidFill>
                  <a:srgbClr val="009900"/>
                </a:solidFill>
                <a:latin typeface="Nunito" pitchFamily="2" charset="77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Nunito SemiBold" pitchFamily="2" charset="77"/>
              </a:rPr>
              <a:t>overflow</a:t>
            </a:r>
            <a:r>
              <a:rPr lang="en-GR" b="1" dirty="0">
                <a:solidFill>
                  <a:schemeClr val="accent4"/>
                </a:solidFill>
                <a:latin typeface="Nunito SemiBold" pitchFamily="2" charset="77"/>
              </a:rPr>
              <a:t> management</a:t>
            </a:r>
          </a:p>
          <a:p>
            <a:pPr marL="0" indent="0">
              <a:buNone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15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3536C0-A4CA-7348-9175-80065B16779E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SynCron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: Overview</a:t>
            </a:r>
          </a:p>
        </p:txBody>
      </p:sp>
    </p:spTree>
    <p:extLst>
      <p:ext uri="{BB962C8B-B14F-4D97-AF65-F5344CB8AC3E}">
        <p14:creationId xmlns:p14="http://schemas.microsoft.com/office/powerpoint/2010/main" val="118760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16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4604FD-090B-504F-87D2-3D73C5DA56A9}"/>
              </a:ext>
            </a:extLst>
          </p:cNvPr>
          <p:cNvGrpSpPr/>
          <p:nvPr/>
        </p:nvGrpSpPr>
        <p:grpSpPr>
          <a:xfrm>
            <a:off x="129937" y="1941664"/>
            <a:ext cx="864446" cy="1214622"/>
            <a:chOff x="129937" y="1941664"/>
            <a:chExt cx="864446" cy="1214622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80E30AE-58B5-5A42-B11B-A4C5E20931E2}"/>
                </a:ext>
              </a:extLst>
            </p:cNvPr>
            <p:cNvSpPr/>
            <p:nvPr/>
          </p:nvSpPr>
          <p:spPr>
            <a:xfrm>
              <a:off x="475996" y="1941664"/>
              <a:ext cx="229360" cy="1214622"/>
            </a:xfrm>
            <a:custGeom>
              <a:avLst/>
              <a:gdLst>
                <a:gd name="connsiteX0" fmla="*/ 228600 w 228600"/>
                <a:gd name="connsiteY0" fmla="*/ 0 h 1028700"/>
                <a:gd name="connsiteX1" fmla="*/ 0 w 228600"/>
                <a:gd name="connsiteY1" fmla="*/ 482600 h 1028700"/>
                <a:gd name="connsiteX2" fmla="*/ 228600 w 228600"/>
                <a:gd name="connsiteY2" fmla="*/ 1028700 h 1028700"/>
                <a:gd name="connsiteX3" fmla="*/ 228600 w 228600"/>
                <a:gd name="connsiteY3" fmla="*/ 1028700 h 1028700"/>
                <a:gd name="connsiteX4" fmla="*/ 228600 w 228600"/>
                <a:gd name="connsiteY4" fmla="*/ 1028700 h 1028700"/>
                <a:gd name="connsiteX5" fmla="*/ 228600 w 22860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1028700">
                  <a:moveTo>
                    <a:pt x="228600" y="0"/>
                  </a:moveTo>
                  <a:cubicBezTo>
                    <a:pt x="114300" y="155575"/>
                    <a:pt x="0" y="311150"/>
                    <a:pt x="0" y="482600"/>
                  </a:cubicBezTo>
                  <a:cubicBezTo>
                    <a:pt x="0" y="654050"/>
                    <a:pt x="228600" y="1028700"/>
                    <a:pt x="228600" y="1028700"/>
                  </a:cubicBezTo>
                  <a:lnTo>
                    <a:pt x="228600" y="1028700"/>
                  </a:lnTo>
                  <a:lnTo>
                    <a:pt x="228600" y="1028700"/>
                  </a:lnTo>
                  <a:lnTo>
                    <a:pt x="228600" y="102870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Nunito" pitchFamily="2" charset="77"/>
                </a:rPr>
                <a:t>`````</a:t>
              </a:r>
            </a:p>
          </p:txBody>
        </p:sp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AE2875D7-A4B0-1E44-8062-1E87F9DAA8BA}"/>
                </a:ext>
              </a:extLst>
            </p:cNvPr>
            <p:cNvSpPr/>
            <p:nvPr/>
          </p:nvSpPr>
          <p:spPr>
            <a:xfrm>
              <a:off x="129937" y="2055978"/>
              <a:ext cx="864446" cy="530777"/>
            </a:xfrm>
            <a:prstGeom prst="cloud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Nunito" pitchFamily="2" charset="77"/>
                </a:rPr>
                <a:t>ISA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B98AECF-8D47-1942-9170-711CA7CB176F}"/>
              </a:ext>
            </a:extLst>
          </p:cNvPr>
          <p:cNvGrpSpPr/>
          <p:nvPr/>
        </p:nvGrpSpPr>
        <p:grpSpPr>
          <a:xfrm>
            <a:off x="-107905" y="1683643"/>
            <a:ext cx="1179781" cy="625174"/>
            <a:chOff x="2469770" y="4192062"/>
            <a:chExt cx="1179781" cy="625174"/>
          </a:xfrm>
        </p:grpSpPr>
        <p:pic>
          <p:nvPicPr>
            <p:cNvPr id="4" name="Graphic 3" descr="Envelope">
              <a:extLst>
                <a:ext uri="{FF2B5EF4-FFF2-40B4-BE49-F238E27FC236}">
                  <a16:creationId xmlns:a16="http://schemas.microsoft.com/office/drawing/2014/main" id="{8AC67394-9E29-E44A-B16C-8E5F46E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F9CDD7-B9A5-4547-9D8B-9BF8BACC9E2A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477BD64-B606-0F41-A135-A4B3FBB7256E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>
              <a:alpha val="5019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dirty="0">
              <a:solidFill>
                <a:schemeClr val="accent3">
                  <a:lumMod val="50000"/>
                </a:schemeClr>
              </a:solidFill>
              <a:effectLst/>
              <a:latin typeface="Nunito" pitchFamily="2" charset="77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1C91150-DF8E-FE42-A2CF-AFF5DA56C592}"/>
              </a:ext>
            </a:extLst>
          </p:cNvPr>
          <p:cNvSpPr/>
          <p:nvPr/>
        </p:nvSpPr>
        <p:spPr>
          <a:xfrm>
            <a:off x="0" y="4744841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 No Complex Cache Coherence Protocols</a:t>
            </a:r>
          </a:p>
          <a:p>
            <a:pPr marL="971550" lvl="1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No Expensive Atomic Operations</a:t>
            </a:r>
          </a:p>
          <a:p>
            <a:pPr marL="971550" lvl="1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Low Hardware Cost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2EC5076-0B2E-8348-8999-6CD455109E65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985354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1. Hardware Synchronization Support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67E996-14BF-E340-AEB5-531A0D110F41}"/>
              </a:ext>
            </a:extLst>
          </p:cNvPr>
          <p:cNvGrpSpPr/>
          <p:nvPr/>
        </p:nvGrpSpPr>
        <p:grpSpPr>
          <a:xfrm>
            <a:off x="129937" y="3960734"/>
            <a:ext cx="1892471" cy="584775"/>
            <a:chOff x="2663517" y="4185453"/>
            <a:chExt cx="1892471" cy="584775"/>
          </a:xfrm>
        </p:grpSpPr>
        <p:pic>
          <p:nvPicPr>
            <p:cNvPr id="39" name="Graphic 38" descr="Envelope">
              <a:extLst>
                <a:ext uri="{FF2B5EF4-FFF2-40B4-BE49-F238E27FC236}">
                  <a16:creationId xmlns:a16="http://schemas.microsoft.com/office/drawing/2014/main" id="{D99EBC5C-035F-9548-A7B3-724229D8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87BDFF-A844-C141-A63F-EE302FB6F3D5}"/>
                </a:ext>
              </a:extLst>
            </p:cNvPr>
            <p:cNvSpPr txBox="1"/>
            <p:nvPr/>
          </p:nvSpPr>
          <p:spPr>
            <a:xfrm>
              <a:off x="3245693" y="4185453"/>
              <a:ext cx="1310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Local</a:t>
              </a:r>
            </a:p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lock acquire</a:t>
              </a:r>
              <a:endParaRPr lang="en-GR" sz="1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-2.22222E-6 L 0.00712 0.00023 C 0.0066 0.00324 0.00608 0.00625 0.00573 0.01019 C 0.00539 0.0125 0.00504 0.01829 0.00504 0.01852 C 0.00417 0.04422 0.00556 0.00278 0.00452 0.03056 C 0.00434 0.03334 0.00434 0.03611 0.00417 0.03889 C 0.004 0.05185 0.004 0.05139 0.004 0.06759 C 0.004 0.08982 0.00382 0.10417 0.00417 0.12292 C 0.00434 0.125 0.00434 0.12732 0.00452 0.12917 C 0.00487 0.13959 0.00504 0.13935 0.00556 0.1456 C 0.00591 0.16088 0.00521 0.14051 0.00643 0.15996 C 0.00643 0.16204 0.0066 0.16412 0.00678 0.16597 C 0.00712 0.1706 0.00782 0.17709 0.00816 0.17847 C 0.00868 0.18056 0.00851 0.18033 0.00903 0.18033 L 0.00903 0.18056 " pathEditMode="relative" rAng="0" ptsTypes="AAAAAAAAAAAAA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902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17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B564A-FEE3-BD42-BAC2-2C72EE2E88CA}"/>
              </a:ext>
            </a:extLst>
          </p:cNvPr>
          <p:cNvGrpSpPr/>
          <p:nvPr/>
        </p:nvGrpSpPr>
        <p:grpSpPr>
          <a:xfrm>
            <a:off x="146389" y="3872012"/>
            <a:ext cx="4603478" cy="2238373"/>
            <a:chOff x="146389" y="3872012"/>
            <a:chExt cx="4603478" cy="223837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D114320-679A-9446-A18F-102D187EAF73}"/>
                </a:ext>
              </a:extLst>
            </p:cNvPr>
            <p:cNvSpPr/>
            <p:nvPr/>
          </p:nvSpPr>
          <p:spPr>
            <a:xfrm>
              <a:off x="146389" y="3872012"/>
              <a:ext cx="4603478" cy="2238373"/>
            </a:xfrm>
            <a:prstGeom prst="roundRect">
              <a:avLst>
                <a:gd name="adj" fmla="val 9345"/>
              </a:avLst>
            </a:prstGeom>
            <a:solidFill>
              <a:schemeClr val="accent4">
                <a:lumMod val="75000"/>
                <a:alpha val="49804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latin typeface="Nunito" pitchFamily="2" charset="77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5463F0-CA25-9945-9EB3-5F35938FFAE1}"/>
                </a:ext>
              </a:extLst>
            </p:cNvPr>
            <p:cNvCxnSpPr>
              <a:cxnSpLocks/>
            </p:cNvCxnSpPr>
            <p:nvPr/>
          </p:nvCxnSpPr>
          <p:spPr>
            <a:xfrm>
              <a:off x="2360199" y="4504334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C5803C9-6D5B-7044-AE62-3AC1D0C7D5E9}"/>
                </a:ext>
              </a:extLst>
            </p:cNvPr>
            <p:cNvSpPr/>
            <p:nvPr/>
          </p:nvSpPr>
          <p:spPr>
            <a:xfrm>
              <a:off x="2830141" y="5075564"/>
              <a:ext cx="1713082" cy="90648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Nunito" pitchFamily="2" charset="77"/>
                </a:rPr>
                <a:t>Indexing Counters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A8720-0D96-4649-961B-00C5E5D40E7F}"/>
                </a:ext>
              </a:extLst>
            </p:cNvPr>
            <p:cNvCxnSpPr>
              <a:cxnSpLocks/>
            </p:cNvCxnSpPr>
            <p:nvPr/>
          </p:nvCxnSpPr>
          <p:spPr>
            <a:xfrm>
              <a:off x="2360199" y="5386509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0649F87-279A-594E-82D2-8AF9E3BEA683}"/>
                </a:ext>
              </a:extLst>
            </p:cNvPr>
            <p:cNvSpPr/>
            <p:nvPr/>
          </p:nvSpPr>
          <p:spPr>
            <a:xfrm>
              <a:off x="311069" y="4054185"/>
              <a:ext cx="2049130" cy="1717226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Processing Unit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30A467-7066-4C44-999F-3AE3032C5BB2}"/>
              </a:ext>
            </a:extLst>
          </p:cNvPr>
          <p:cNvGrpSpPr/>
          <p:nvPr/>
        </p:nvGrpSpPr>
        <p:grpSpPr>
          <a:xfrm>
            <a:off x="5202561" y="4052827"/>
            <a:ext cx="1508916" cy="2025686"/>
            <a:chOff x="4879003" y="4052827"/>
            <a:chExt cx="1508916" cy="202568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3380C92-7CCE-7C4A-AD31-12D891B99461}"/>
                </a:ext>
              </a:extLst>
            </p:cNvPr>
            <p:cNvGrpSpPr/>
            <p:nvPr/>
          </p:nvGrpSpPr>
          <p:grpSpPr>
            <a:xfrm>
              <a:off x="4879003" y="4052827"/>
              <a:ext cx="1508915" cy="526979"/>
              <a:chOff x="1169991" y="2885100"/>
              <a:chExt cx="1560272" cy="60022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F2BCC38-361C-4049-A6AF-874309A84CE6}"/>
                  </a:ext>
                </a:extLst>
              </p:cNvPr>
              <p:cNvSpPr/>
              <p:nvPr/>
            </p:nvSpPr>
            <p:spPr>
              <a:xfrm>
                <a:off x="1169991" y="2885326"/>
                <a:ext cx="913830" cy="5999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Address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172D0D-2929-874B-AB93-96922EBFAFCF}"/>
                  </a:ext>
                </a:extLst>
              </p:cNvPr>
              <p:cNvSpPr/>
              <p:nvPr/>
            </p:nvSpPr>
            <p:spPr>
              <a:xfrm>
                <a:off x="2087972" y="2885100"/>
                <a:ext cx="642291" cy="5960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DF086AE-2C5C-864F-A510-B9A7D2EAF575}"/>
                </a:ext>
              </a:extLst>
            </p:cNvPr>
            <p:cNvGrpSpPr/>
            <p:nvPr/>
          </p:nvGrpSpPr>
          <p:grpSpPr>
            <a:xfrm>
              <a:off x="4879003" y="4576170"/>
              <a:ext cx="1508916" cy="378039"/>
              <a:chOff x="1169991" y="3054741"/>
              <a:chExt cx="1560273" cy="430581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260B56-997A-894A-8CF4-A826F9FBF784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20DA61-B2F8-AA42-8C5D-A8970F390A14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EC73DB7-B231-9A43-9553-C70315D613B4}"/>
                </a:ext>
              </a:extLst>
            </p:cNvPr>
            <p:cNvGrpSpPr/>
            <p:nvPr/>
          </p:nvGrpSpPr>
          <p:grpSpPr>
            <a:xfrm>
              <a:off x="4879003" y="4950373"/>
              <a:ext cx="1508916" cy="378039"/>
              <a:chOff x="1169991" y="3054741"/>
              <a:chExt cx="1560273" cy="43058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33941B4-7658-0149-89C1-1AE690028E3A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0D6CFD3-6D72-E847-8DFC-F07EB9B45C1B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8C38A0B-806F-154F-8106-41871E6E816B}"/>
                </a:ext>
              </a:extLst>
            </p:cNvPr>
            <p:cNvGrpSpPr/>
            <p:nvPr/>
          </p:nvGrpSpPr>
          <p:grpSpPr>
            <a:xfrm>
              <a:off x="4879003" y="5321136"/>
              <a:ext cx="1508916" cy="378039"/>
              <a:chOff x="1169991" y="3054741"/>
              <a:chExt cx="1560273" cy="430581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C00A51B-6C24-BA4F-B5FF-0ED3DCE211B2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F3C873E-BFCA-8D49-BF9E-CB7887B2FC14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46B56FA-1A34-314E-AC15-7C0D959CC984}"/>
                </a:ext>
              </a:extLst>
            </p:cNvPr>
            <p:cNvGrpSpPr/>
            <p:nvPr/>
          </p:nvGrpSpPr>
          <p:grpSpPr>
            <a:xfrm>
              <a:off x="4879003" y="5700468"/>
              <a:ext cx="1508916" cy="378045"/>
              <a:chOff x="1169991" y="3073007"/>
              <a:chExt cx="1560273" cy="430587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88BD8CA-3FE3-F64F-82C8-BC3C301BFF0C}"/>
                  </a:ext>
                </a:extLst>
              </p:cNvPr>
              <p:cNvSpPr/>
              <p:nvPr/>
            </p:nvSpPr>
            <p:spPr>
              <a:xfrm>
                <a:off x="1169991" y="3073239"/>
                <a:ext cx="913830" cy="430355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250AA43-123E-8145-9930-C94F81A54D3B}"/>
                  </a:ext>
                </a:extLst>
              </p:cNvPr>
              <p:cNvSpPr/>
              <p:nvPr/>
            </p:nvSpPr>
            <p:spPr>
              <a:xfrm>
                <a:off x="2087973" y="3073007"/>
                <a:ext cx="642291" cy="43053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0966E1F-B96A-7D4C-B153-1B52CFB281D3}"/>
              </a:ext>
            </a:extLst>
          </p:cNvPr>
          <p:cNvCxnSpPr>
            <a:cxnSpLocks/>
          </p:cNvCxnSpPr>
          <p:nvPr/>
        </p:nvCxnSpPr>
        <p:spPr>
          <a:xfrm>
            <a:off x="2037357" y="3305490"/>
            <a:ext cx="2534643" cy="56652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7BBF98-25CF-CA43-9A1A-228D5DB4A611}"/>
              </a:ext>
            </a:extLst>
          </p:cNvPr>
          <p:cNvCxnSpPr>
            <a:cxnSpLocks/>
          </p:cNvCxnSpPr>
          <p:nvPr/>
        </p:nvCxnSpPr>
        <p:spPr>
          <a:xfrm flipH="1">
            <a:off x="146389" y="3305490"/>
            <a:ext cx="558968" cy="67804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DD29D5F-5416-4244-8C8F-D4B4383425D4}"/>
              </a:ext>
            </a:extLst>
          </p:cNvPr>
          <p:cNvGrpSpPr/>
          <p:nvPr/>
        </p:nvGrpSpPr>
        <p:grpSpPr>
          <a:xfrm>
            <a:off x="-107905" y="1683643"/>
            <a:ext cx="1179781" cy="840617"/>
            <a:chOff x="2469770" y="4192062"/>
            <a:chExt cx="1179781" cy="840617"/>
          </a:xfrm>
        </p:grpSpPr>
        <p:pic>
          <p:nvPicPr>
            <p:cNvPr id="85" name="Graphic 84" descr="Envelope">
              <a:extLst>
                <a:ext uri="{FF2B5EF4-FFF2-40B4-BE49-F238E27FC236}">
                  <a16:creationId xmlns:a16="http://schemas.microsoft.com/office/drawing/2014/main" id="{13B9B863-93CA-C34F-B846-F0D4E2D3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2DEF40-0D81-2B4A-9E67-7FA368FFE643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122422B-24C2-454E-8936-945A4EBFA75C}"/>
              </a:ext>
            </a:extLst>
          </p:cNvPr>
          <p:cNvCxnSpPr>
            <a:cxnSpLocks/>
          </p:cNvCxnSpPr>
          <p:nvPr/>
        </p:nvCxnSpPr>
        <p:spPr>
          <a:xfrm flipV="1">
            <a:off x="4543223" y="4047868"/>
            <a:ext cx="659338" cy="1023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0A4A98B-9AED-0644-A474-B7ED90C31B64}"/>
              </a:ext>
            </a:extLst>
          </p:cNvPr>
          <p:cNvCxnSpPr>
            <a:cxnSpLocks/>
          </p:cNvCxnSpPr>
          <p:nvPr/>
        </p:nvCxnSpPr>
        <p:spPr>
          <a:xfrm>
            <a:off x="4543223" y="4891477"/>
            <a:ext cx="633626" cy="118703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059B41F-BABD-3544-8157-3BC943EA8131}"/>
              </a:ext>
            </a:extLst>
          </p:cNvPr>
          <p:cNvSpPr/>
          <p:nvPr/>
        </p:nvSpPr>
        <p:spPr>
          <a:xfrm>
            <a:off x="2830141" y="4150202"/>
            <a:ext cx="1746139" cy="7412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Synchronization</a:t>
            </a:r>
          </a:p>
          <a:p>
            <a:pPr algn="ctr"/>
            <a:r>
              <a:rPr lang="en-GR" sz="1600" dirty="0">
                <a:latin typeface="Nunito" pitchFamily="2" charset="77"/>
              </a:rPr>
              <a:t>Table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A0EC7A12-8C9B-D543-B552-6E410B72586C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2. Direct Buffering of Variables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7003552-2F01-C94B-B815-A50E2565CFFC}"/>
              </a:ext>
            </a:extLst>
          </p:cNvPr>
          <p:cNvGrpSpPr/>
          <p:nvPr/>
        </p:nvGrpSpPr>
        <p:grpSpPr>
          <a:xfrm>
            <a:off x="6908855" y="4478696"/>
            <a:ext cx="1892471" cy="584775"/>
            <a:chOff x="2663517" y="4185453"/>
            <a:chExt cx="1892471" cy="584775"/>
          </a:xfrm>
        </p:grpSpPr>
        <p:pic>
          <p:nvPicPr>
            <p:cNvPr id="105" name="Graphic 104" descr="Envelope">
              <a:extLst>
                <a:ext uri="{FF2B5EF4-FFF2-40B4-BE49-F238E27FC236}">
                  <a16:creationId xmlns:a16="http://schemas.microsoft.com/office/drawing/2014/main" id="{2EFCA1DB-390B-EF43-900A-2760A6C22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09F782B-FC14-6847-8C21-A56FA992CFFE}"/>
                </a:ext>
              </a:extLst>
            </p:cNvPr>
            <p:cNvSpPr txBox="1"/>
            <p:nvPr/>
          </p:nvSpPr>
          <p:spPr>
            <a:xfrm>
              <a:off x="3245693" y="4185453"/>
              <a:ext cx="1310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Local</a:t>
              </a:r>
            </a:p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lock acquire</a:t>
              </a:r>
              <a:endParaRPr lang="en-GR" sz="1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02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2.96296E-6 L 0.00035 0.00023 C -0.00104 0.00556 -0.00243 0.01181 -0.00364 0.01829 C -0.00816 0.04352 -0.00312 0.01945 -0.00711 0.03866 C -0.00677 0.04977 -0.00694 0.06088 -0.00555 0.07199 C -0.00486 0.07616 -0.00295 0.08033 -0.00173 0.08426 L 0.00209 0.09699 C 0.00261 0.09885 0.00278 0.10116 0.004 0.10278 C 0.00521 0.1051 0.00695 0.10672 0.00782 0.10926 C 0.01268 0.12199 0.00834 0.12037 0.01719 0.12755 C 0.02084 0.13079 0.02448 0.13449 0.02882 0.13611 L 0.04011 0.14051 C 0.04184 0.14098 0.04375 0.1419 0.04584 0.14236 C 0.04809 0.14329 0.0507 0.14352 0.05348 0.14445 C 0.05712 0.14584 0.06094 0.14723 0.06493 0.14861 L 0.07049 0.15093 C 0.08386 0.16019 0.07934 0.15463 0.08559 0.16505 L 0.08959 0.17778 C 0.09011 0.17963 0.09098 0.18125 0.09132 0.1838 C 0.09705 0.21505 0.08976 0.17616 0.09497 0.20232 C 0.1 0.22616 0.09428 0.20093 0.09896 0.22107 C 0.09948 0.22662 0.10018 0.23195 0.10087 0.2375 C 0.10139 0.24236 0.10243 0.24723 0.10296 0.25209 C 0.10313 0.25996 0.10296 0.26736 0.10296 0.275 L 0.10296 0.2757 " pathEditMode="relative" rAng="0" ptsTypes="AAAAAAAAAAAAAAAAAAAAAAAAA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18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B564A-FEE3-BD42-BAC2-2C72EE2E88CA}"/>
              </a:ext>
            </a:extLst>
          </p:cNvPr>
          <p:cNvGrpSpPr/>
          <p:nvPr/>
        </p:nvGrpSpPr>
        <p:grpSpPr>
          <a:xfrm>
            <a:off x="146389" y="3872012"/>
            <a:ext cx="4603478" cy="2238373"/>
            <a:chOff x="146389" y="3872012"/>
            <a:chExt cx="4603478" cy="223837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D114320-679A-9446-A18F-102D187EAF73}"/>
                </a:ext>
              </a:extLst>
            </p:cNvPr>
            <p:cNvSpPr/>
            <p:nvPr/>
          </p:nvSpPr>
          <p:spPr>
            <a:xfrm>
              <a:off x="146389" y="3872012"/>
              <a:ext cx="4603478" cy="2238373"/>
            </a:xfrm>
            <a:prstGeom prst="roundRect">
              <a:avLst>
                <a:gd name="adj" fmla="val 9345"/>
              </a:avLst>
            </a:prstGeom>
            <a:solidFill>
              <a:srgbClr val="3B6431">
                <a:alpha val="50196"/>
              </a:srgb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latin typeface="Nunito" pitchFamily="2" charset="77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5463F0-CA25-9945-9EB3-5F35938FFAE1}"/>
                </a:ext>
              </a:extLst>
            </p:cNvPr>
            <p:cNvCxnSpPr>
              <a:cxnSpLocks/>
            </p:cNvCxnSpPr>
            <p:nvPr/>
          </p:nvCxnSpPr>
          <p:spPr>
            <a:xfrm>
              <a:off x="2360199" y="4504334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C5803C9-6D5B-7044-AE62-3AC1D0C7D5E9}"/>
                </a:ext>
              </a:extLst>
            </p:cNvPr>
            <p:cNvSpPr/>
            <p:nvPr/>
          </p:nvSpPr>
          <p:spPr>
            <a:xfrm>
              <a:off x="2830141" y="5075564"/>
              <a:ext cx="1713082" cy="90648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Nunito" pitchFamily="2" charset="77"/>
                </a:rPr>
                <a:t>Indexing Counters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A8720-0D96-4649-961B-00C5E5D40E7F}"/>
                </a:ext>
              </a:extLst>
            </p:cNvPr>
            <p:cNvCxnSpPr>
              <a:cxnSpLocks/>
            </p:cNvCxnSpPr>
            <p:nvPr/>
          </p:nvCxnSpPr>
          <p:spPr>
            <a:xfrm>
              <a:off x="2360199" y="5386509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0649F87-279A-594E-82D2-8AF9E3BEA683}"/>
                </a:ext>
              </a:extLst>
            </p:cNvPr>
            <p:cNvSpPr/>
            <p:nvPr/>
          </p:nvSpPr>
          <p:spPr>
            <a:xfrm>
              <a:off x="311069" y="4054185"/>
              <a:ext cx="2049130" cy="1717226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Processing Unit</a:t>
              </a:r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0966E1F-B96A-7D4C-B153-1B52CFB281D3}"/>
              </a:ext>
            </a:extLst>
          </p:cNvPr>
          <p:cNvCxnSpPr>
            <a:cxnSpLocks/>
          </p:cNvCxnSpPr>
          <p:nvPr/>
        </p:nvCxnSpPr>
        <p:spPr>
          <a:xfrm>
            <a:off x="2037357" y="3305490"/>
            <a:ext cx="2534643" cy="56652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7BBF98-25CF-CA43-9A1A-228D5DB4A611}"/>
              </a:ext>
            </a:extLst>
          </p:cNvPr>
          <p:cNvCxnSpPr>
            <a:cxnSpLocks/>
          </p:cNvCxnSpPr>
          <p:nvPr/>
        </p:nvCxnSpPr>
        <p:spPr>
          <a:xfrm flipH="1">
            <a:off x="146389" y="3305490"/>
            <a:ext cx="558968" cy="67804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122422B-24C2-454E-8936-945A4EBFA75C}"/>
              </a:ext>
            </a:extLst>
          </p:cNvPr>
          <p:cNvCxnSpPr>
            <a:cxnSpLocks/>
          </p:cNvCxnSpPr>
          <p:nvPr/>
        </p:nvCxnSpPr>
        <p:spPr>
          <a:xfrm flipV="1">
            <a:off x="4543223" y="4047868"/>
            <a:ext cx="659338" cy="1023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0A4A98B-9AED-0644-A474-B7ED90C31B64}"/>
              </a:ext>
            </a:extLst>
          </p:cNvPr>
          <p:cNvCxnSpPr>
            <a:cxnSpLocks/>
          </p:cNvCxnSpPr>
          <p:nvPr/>
        </p:nvCxnSpPr>
        <p:spPr>
          <a:xfrm>
            <a:off x="4543223" y="4891477"/>
            <a:ext cx="633626" cy="118703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059B41F-BABD-3544-8157-3BC943EA8131}"/>
              </a:ext>
            </a:extLst>
          </p:cNvPr>
          <p:cNvSpPr/>
          <p:nvPr/>
        </p:nvSpPr>
        <p:spPr>
          <a:xfrm>
            <a:off x="2830141" y="4150202"/>
            <a:ext cx="1746139" cy="7412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Synchronization</a:t>
            </a:r>
          </a:p>
          <a:p>
            <a:pPr algn="ctr"/>
            <a:r>
              <a:rPr lang="en-GR" sz="1600" dirty="0">
                <a:latin typeface="Nunito" pitchFamily="2" charset="77"/>
              </a:rPr>
              <a:t>Table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7C40C82-CAD9-8C49-9E45-24DCF062EA03}"/>
              </a:ext>
            </a:extLst>
          </p:cNvPr>
          <p:cNvGrpSpPr/>
          <p:nvPr/>
        </p:nvGrpSpPr>
        <p:grpSpPr>
          <a:xfrm>
            <a:off x="834474" y="3579553"/>
            <a:ext cx="1179781" cy="840617"/>
            <a:chOff x="2469770" y="4192062"/>
            <a:chExt cx="1179781" cy="840617"/>
          </a:xfrm>
        </p:grpSpPr>
        <p:pic>
          <p:nvPicPr>
            <p:cNvPr id="68" name="Graphic 67" descr="Envelope">
              <a:extLst>
                <a:ext uri="{FF2B5EF4-FFF2-40B4-BE49-F238E27FC236}">
                  <a16:creationId xmlns:a16="http://schemas.microsoft.com/office/drawing/2014/main" id="{90C09FB2-93F5-7A4D-8E9A-180E2C048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77F6E4E-3F40-584D-A55C-C0FEC559B91E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F0ED2A65-FBB8-CC4D-9C05-4CF905412EE6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2. Direct Buffering of Variables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FCCE1D-061C-B044-A522-B08792F0D774}"/>
              </a:ext>
            </a:extLst>
          </p:cNvPr>
          <p:cNvGrpSpPr/>
          <p:nvPr/>
        </p:nvGrpSpPr>
        <p:grpSpPr>
          <a:xfrm>
            <a:off x="6908855" y="4478696"/>
            <a:ext cx="1892471" cy="584775"/>
            <a:chOff x="2663517" y="4185453"/>
            <a:chExt cx="1892471" cy="584775"/>
          </a:xfrm>
        </p:grpSpPr>
        <p:pic>
          <p:nvPicPr>
            <p:cNvPr id="117" name="Graphic 116" descr="Envelope">
              <a:extLst>
                <a:ext uri="{FF2B5EF4-FFF2-40B4-BE49-F238E27FC236}">
                  <a16:creationId xmlns:a16="http://schemas.microsoft.com/office/drawing/2014/main" id="{7C1FA7BA-E91F-114A-A4E9-6C9E1EE08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BEB4B57-C93A-4C47-AE23-3D47E57473D0}"/>
                </a:ext>
              </a:extLst>
            </p:cNvPr>
            <p:cNvSpPr txBox="1"/>
            <p:nvPr/>
          </p:nvSpPr>
          <p:spPr>
            <a:xfrm>
              <a:off x="3245693" y="4185453"/>
              <a:ext cx="1310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Local</a:t>
              </a:r>
            </a:p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lock acquire</a:t>
              </a:r>
              <a:endParaRPr lang="en-GR" sz="1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6D1DB70-2FF7-254E-BE66-FAD7220ADB24}"/>
              </a:ext>
            </a:extLst>
          </p:cNvPr>
          <p:cNvGrpSpPr/>
          <p:nvPr/>
        </p:nvGrpSpPr>
        <p:grpSpPr>
          <a:xfrm>
            <a:off x="5202561" y="4052827"/>
            <a:ext cx="1508916" cy="2025686"/>
            <a:chOff x="4879003" y="4052827"/>
            <a:chExt cx="1508916" cy="202568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856F005-DB6F-364D-9F4C-C29B676BBBDC}"/>
                </a:ext>
              </a:extLst>
            </p:cNvPr>
            <p:cNvGrpSpPr/>
            <p:nvPr/>
          </p:nvGrpSpPr>
          <p:grpSpPr>
            <a:xfrm>
              <a:off x="4879003" y="4052827"/>
              <a:ext cx="1508916" cy="526979"/>
              <a:chOff x="1169991" y="2885100"/>
              <a:chExt cx="1560273" cy="60022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592C555-EDAC-5F49-B677-AB641EC0923C}"/>
                  </a:ext>
                </a:extLst>
              </p:cNvPr>
              <p:cNvSpPr/>
              <p:nvPr/>
            </p:nvSpPr>
            <p:spPr>
              <a:xfrm>
                <a:off x="1169991" y="2885326"/>
                <a:ext cx="913830" cy="5999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Address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69838F3-5DBC-1C4D-84FA-CC5A5B34DADE}"/>
                  </a:ext>
                </a:extLst>
              </p:cNvPr>
              <p:cNvSpPr/>
              <p:nvPr/>
            </p:nvSpPr>
            <p:spPr>
              <a:xfrm>
                <a:off x="2087973" y="2885100"/>
                <a:ext cx="642291" cy="5960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4E0EA4A-F745-D541-ADB8-94DBCBC89DB7}"/>
                </a:ext>
              </a:extLst>
            </p:cNvPr>
            <p:cNvGrpSpPr/>
            <p:nvPr/>
          </p:nvGrpSpPr>
          <p:grpSpPr>
            <a:xfrm>
              <a:off x="4879003" y="4576170"/>
              <a:ext cx="1508916" cy="378039"/>
              <a:chOff x="1169991" y="3054741"/>
              <a:chExt cx="1560273" cy="430581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07B8256-938D-154C-B94B-45D610F77571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0x33A9</a:t>
                </a:r>
                <a:endParaRPr lang="en-GR" b="1" dirty="0">
                  <a:solidFill>
                    <a:schemeClr val="accent2">
                      <a:lumMod val="50000"/>
                    </a:schemeClr>
                  </a:solidFill>
                  <a:latin typeface="Nunito SemiBold" pitchFamily="2" charset="77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B97E6F5-48CB-7043-87BB-19DB17CAD6FC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BDF86FC-CD00-504A-A43D-0187D8DA21F8}"/>
                </a:ext>
              </a:extLst>
            </p:cNvPr>
            <p:cNvGrpSpPr/>
            <p:nvPr/>
          </p:nvGrpSpPr>
          <p:grpSpPr>
            <a:xfrm>
              <a:off x="4879003" y="4950373"/>
              <a:ext cx="1508916" cy="378039"/>
              <a:chOff x="1169991" y="3054741"/>
              <a:chExt cx="1560273" cy="430581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DB175F2-D3CF-A947-826D-D87733D237A6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1D2D467-1293-7B47-B199-81F77F0A8E13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14A63D0-B208-074A-B41E-5B94A958A291}"/>
                </a:ext>
              </a:extLst>
            </p:cNvPr>
            <p:cNvGrpSpPr/>
            <p:nvPr/>
          </p:nvGrpSpPr>
          <p:grpSpPr>
            <a:xfrm>
              <a:off x="4879003" y="5321136"/>
              <a:ext cx="1508916" cy="378039"/>
              <a:chOff x="1169991" y="3054741"/>
              <a:chExt cx="1560273" cy="43058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8650A3A-F604-3A45-A516-4A5CA4FA338F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458EC1-87F5-A542-9DDE-476CBF98EAAC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E9CEBBA-7B57-8C40-B75A-E890EF172D0A}"/>
                </a:ext>
              </a:extLst>
            </p:cNvPr>
            <p:cNvGrpSpPr/>
            <p:nvPr/>
          </p:nvGrpSpPr>
          <p:grpSpPr>
            <a:xfrm>
              <a:off x="4879003" y="5700468"/>
              <a:ext cx="1508916" cy="378045"/>
              <a:chOff x="1169991" y="3073007"/>
              <a:chExt cx="1560273" cy="430587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6ABEEB6-0F0E-0F40-A30E-B67AD3463C59}"/>
                  </a:ext>
                </a:extLst>
              </p:cNvPr>
              <p:cNvSpPr/>
              <p:nvPr/>
            </p:nvSpPr>
            <p:spPr>
              <a:xfrm>
                <a:off x="1169991" y="3073239"/>
                <a:ext cx="913830" cy="430355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B302F-66C2-E648-B83D-976C42461F7C}"/>
                  </a:ext>
                </a:extLst>
              </p:cNvPr>
              <p:cNvSpPr/>
              <p:nvPr/>
            </p:nvSpPr>
            <p:spPr>
              <a:xfrm>
                <a:off x="2087973" y="3073007"/>
                <a:ext cx="642291" cy="43053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</p:grp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ABB5FB1E-FDAA-4846-970C-93EB8E83584B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b="1" dirty="0">
              <a:solidFill>
                <a:schemeClr val="bg1"/>
              </a:solidFill>
              <a:effectLst/>
              <a:latin typeface="Nunito SemiBold" pitchFamily="2" charset="77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3E66D1BE-B772-6542-86D3-CC23DBE9E0F7}"/>
              </a:ext>
            </a:extLst>
          </p:cNvPr>
          <p:cNvSpPr/>
          <p:nvPr/>
        </p:nvSpPr>
        <p:spPr>
          <a:xfrm>
            <a:off x="3881" y="4731480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marL="1885950" lvl="3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No Costly Memory Accesses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Low Latency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22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19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157940-6D76-4046-9B0A-6FFBE348EF60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>
            <a:off x="4217169" y="5104218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142012-BCD3-7545-AA03-787EF634C284}"/>
              </a:ext>
            </a:extLst>
          </p:cNvPr>
          <p:cNvGrpSpPr/>
          <p:nvPr/>
        </p:nvGrpSpPr>
        <p:grpSpPr>
          <a:xfrm>
            <a:off x="529995" y="3683481"/>
            <a:ext cx="3687174" cy="2424420"/>
            <a:chOff x="529996" y="1370192"/>
            <a:chExt cx="3687174" cy="24244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BAF388-E3F7-B440-A8FF-BD533B80C7D3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2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6EB9F8-2861-AD49-81D2-6756D1C9B9E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F5074B1-4C12-CC4B-83B9-301B578000AD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E44048-1944-8B41-91ED-B3464F6711F6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B54A176-DFEA-5F44-8BC8-05C6DF665A3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EF0436F6-EDBF-204A-82D6-C965BC6B45A2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2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57CD7D1-F97C-F34F-8811-BFB680231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9BB44AA-2ED6-1C44-8FB6-6E2385817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905B4396-8D02-1747-9105-801EA246577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A0990E-BAAA-324C-83B9-954EF685FA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67BA891-E647-4747-A096-96A9C5E478AB}"/>
              </a:ext>
            </a:extLst>
          </p:cNvPr>
          <p:cNvCxnSpPr>
            <a:cxnSpLocks/>
          </p:cNvCxnSpPr>
          <p:nvPr/>
        </p:nvCxnSpPr>
        <p:spPr>
          <a:xfrm>
            <a:off x="4181580" y="3521266"/>
            <a:ext cx="745250" cy="59618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B3343-5611-C648-8EC5-FB1885E2E544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4828177" y="1100106"/>
            <a:chExt cx="3687174" cy="242442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12BD71-CBC8-3E48-B88E-5DF547DC3797}"/>
                </a:ext>
              </a:extLst>
            </p:cNvPr>
            <p:cNvGrpSpPr/>
            <p:nvPr/>
          </p:nvGrpSpPr>
          <p:grpSpPr>
            <a:xfrm>
              <a:off x="4828177" y="1100106"/>
              <a:ext cx="3687174" cy="2424420"/>
              <a:chOff x="529996" y="1370192"/>
              <a:chExt cx="3687174" cy="24244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5C6CA6-6299-464D-8307-463BD57F0AC7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1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D558EE5-0C00-924A-9528-45CC29B89EDE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BF2513CA-7B1D-DE4B-B771-C9A53DC756D6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6E7ECBC5-7219-1A40-80CA-2458288BD215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A5A82309-70E1-704A-97CE-4E11729221D7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E9CAF7B-AECA-334B-9929-53905E474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0F2D1B1-94A4-2E4F-B705-1958313E0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BC7FF8DB-531E-894F-BDB6-66667E92FB30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586BB57-0BD7-5740-8788-E9D556092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AD2AEFD0-BBA8-614D-91A1-69A24EA469BE}"/>
                </a:ext>
              </a:extLst>
            </p:cNvPr>
            <p:cNvSpPr/>
            <p:nvPr/>
          </p:nvSpPr>
          <p:spPr>
            <a:xfrm>
              <a:off x="5003538" y="2984118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rgbClr val="4E854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1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B0C9DD-2D5F-5C42-BFAE-691FD68639E2}"/>
              </a:ext>
            </a:extLst>
          </p:cNvPr>
          <p:cNvCxnSpPr>
            <a:cxnSpLocks/>
          </p:cNvCxnSpPr>
          <p:nvPr/>
        </p:nvCxnSpPr>
        <p:spPr>
          <a:xfrm flipV="1">
            <a:off x="4217169" y="3508803"/>
            <a:ext cx="709661" cy="60551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B019A83-61DB-E845-B256-852BDD73EC90}"/>
              </a:ext>
            </a:extLst>
          </p:cNvPr>
          <p:cNvSpPr/>
          <p:nvPr/>
        </p:nvSpPr>
        <p:spPr>
          <a:xfrm>
            <a:off x="6926435" y="2901879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7532E-F303-7544-A3C0-842890081D36}"/>
              </a:ext>
            </a:extLst>
          </p:cNvPr>
          <p:cNvGrpSpPr/>
          <p:nvPr/>
        </p:nvGrpSpPr>
        <p:grpSpPr>
          <a:xfrm>
            <a:off x="4828176" y="3686109"/>
            <a:ext cx="3687174" cy="2424420"/>
            <a:chOff x="4828176" y="3686109"/>
            <a:chExt cx="3687174" cy="242442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A0D0A92-0939-5945-8302-CF34427C8F75}"/>
                </a:ext>
              </a:extLst>
            </p:cNvPr>
            <p:cNvGrpSpPr/>
            <p:nvPr/>
          </p:nvGrpSpPr>
          <p:grpSpPr>
            <a:xfrm>
              <a:off x="4828176" y="3686109"/>
              <a:ext cx="3687174" cy="2424420"/>
              <a:chOff x="529996" y="1370192"/>
              <a:chExt cx="3687174" cy="242442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9224FB2-D56B-6847-92B0-CC2AC5E73119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3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3A718BD-16A4-B542-BBF2-83E18E487773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B79207C5-0EF4-054E-A708-334AA97B0CD5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6F0A0B5F-A9FA-FD44-99EE-7C2A1CBEEA2A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AA3F7845-37FB-BB4F-AB8E-E29C2DBD87AA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DA7B247-57F1-3544-B139-53AA668FD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D8A1018-46DC-8640-8F9A-B4FB0B63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3047606A-8000-D24A-9C58-2EB51C33211C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F244F1C-44F7-034F-8B49-B44630AE5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8909CED-74F1-8B41-9160-9F30A513F916}"/>
                </a:ext>
              </a:extLst>
            </p:cNvPr>
            <p:cNvSpPr/>
            <p:nvPr/>
          </p:nvSpPr>
          <p:spPr>
            <a:xfrm>
              <a:off x="5003538" y="5606060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rgbClr val="4E854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3</a:t>
              </a:r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A96A31D6-2405-8545-8A13-D68437AE31DB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3. Hierarchical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275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26562C0-78EA-2443-92B6-E898FC5FDA81}"/>
              </a:ext>
            </a:extLst>
          </p:cNvPr>
          <p:cNvGrpSpPr/>
          <p:nvPr/>
        </p:nvGrpSpPr>
        <p:grpSpPr>
          <a:xfrm>
            <a:off x="6228691" y="1406366"/>
            <a:ext cx="1652810" cy="1520800"/>
            <a:chOff x="7084790" y="1876221"/>
            <a:chExt cx="1652810" cy="138254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2AA6BB5-2214-3B47-8D57-359F5BEA9AC3}"/>
                </a:ext>
              </a:extLst>
            </p:cNvPr>
            <p:cNvGrpSpPr/>
            <p:nvPr/>
          </p:nvGrpSpPr>
          <p:grpSpPr>
            <a:xfrm>
              <a:off x="7084790" y="1876221"/>
              <a:ext cx="1652810" cy="1382545"/>
              <a:chOff x="7135590" y="2155621"/>
              <a:chExt cx="1652810" cy="1382545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904A6DE1-357F-AE43-AB7B-C2ABA53234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000" t="17963" r="19400" b="25555"/>
              <a:stretch/>
            </p:blipFill>
            <p:spPr>
              <a:xfrm>
                <a:off x="7135590" y="2155621"/>
                <a:ext cx="1652810" cy="1382545"/>
              </a:xfrm>
              <a:prstGeom prst="rect">
                <a:avLst/>
              </a:prstGeom>
            </p:spPr>
          </p:pic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06C7ABE-584F-A44C-8AC8-ED088888670C}"/>
                  </a:ext>
                </a:extLst>
              </p:cNvPr>
              <p:cNvSpPr/>
              <p:nvPr/>
            </p:nvSpPr>
            <p:spPr>
              <a:xfrm>
                <a:off x="7452802" y="2411201"/>
                <a:ext cx="1018386" cy="8732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46DC32-4C88-E149-BCF9-4D8986169915}"/>
                </a:ext>
              </a:extLst>
            </p:cNvPr>
            <p:cNvSpPr txBox="1"/>
            <p:nvPr/>
          </p:nvSpPr>
          <p:spPr>
            <a:xfrm>
              <a:off x="7472327" y="2154931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b="1" dirty="0">
                  <a:solidFill>
                    <a:schemeClr val="bg1"/>
                  </a:solidFill>
                  <a:latin typeface="Nunito SemiBold" pitchFamily="2" charset="77"/>
                </a:rPr>
                <a:t>NDP</a:t>
              </a:r>
            </a:p>
            <a:p>
              <a:r>
                <a:rPr lang="en-GR" sz="2400" b="1" dirty="0">
                  <a:solidFill>
                    <a:schemeClr val="bg1"/>
                  </a:solidFill>
                  <a:latin typeface="Nunito SemiBold" pitchFamily="2" charset="77"/>
                </a:rPr>
                <a:t>Logic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E910F8D-ADAD-F04D-AFDA-0C0E57A6B5AB}"/>
              </a:ext>
            </a:extLst>
          </p:cNvPr>
          <p:cNvGrpSpPr/>
          <p:nvPr/>
        </p:nvGrpSpPr>
        <p:grpSpPr>
          <a:xfrm>
            <a:off x="594260" y="1514156"/>
            <a:ext cx="6005572" cy="1226822"/>
            <a:chOff x="628650" y="1892232"/>
            <a:chExt cx="6005572" cy="1115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A8A5BFF-3DE6-9C4A-BFC3-AF05513BE71C}"/>
                </a:ext>
              </a:extLst>
            </p:cNvPr>
            <p:cNvGrpSpPr/>
            <p:nvPr/>
          </p:nvGrpSpPr>
          <p:grpSpPr>
            <a:xfrm>
              <a:off x="628650" y="1892232"/>
              <a:ext cx="4431624" cy="1115293"/>
              <a:chOff x="400319" y="1995788"/>
              <a:chExt cx="4431624" cy="111529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605C6ED-DBD3-894C-B715-795B5D5F1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542" y="2595038"/>
                <a:ext cx="975010" cy="51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B0F6E0C-E410-E442-AABC-7A89665E2A4E}"/>
                  </a:ext>
                </a:extLst>
              </p:cNvPr>
              <p:cNvGrpSpPr/>
              <p:nvPr/>
            </p:nvGrpSpPr>
            <p:grpSpPr>
              <a:xfrm>
                <a:off x="400319" y="2047505"/>
                <a:ext cx="2336800" cy="923876"/>
                <a:chOff x="4305300" y="3676994"/>
                <a:chExt cx="2336800" cy="598298"/>
              </a:xfrm>
            </p:grpSpPr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0A9D0E4C-915E-9D45-BEBB-2B176CD524A2}"/>
                    </a:ext>
                  </a:extLst>
                </p:cNvPr>
                <p:cNvSpPr/>
                <p:nvPr/>
              </p:nvSpPr>
              <p:spPr>
                <a:xfrm>
                  <a:off x="4305300" y="3676994"/>
                  <a:ext cx="2336800" cy="598298"/>
                </a:xfrm>
                <a:prstGeom prst="cube">
                  <a:avLst>
                    <a:gd name="adj" fmla="val 80693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3200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D04B05-CE6F-B641-9A48-F595191DFF41}"/>
                    </a:ext>
                  </a:extLst>
                </p:cNvPr>
                <p:cNvSpPr txBox="1"/>
                <p:nvPr/>
              </p:nvSpPr>
              <p:spPr>
                <a:xfrm>
                  <a:off x="5064773" y="3813627"/>
                  <a:ext cx="8178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R" sz="2400" b="1" i="1" dirty="0">
                      <a:latin typeface="Nunito SemiBold" pitchFamily="2" charset="77"/>
                    </a:rPr>
                    <a:t>CPU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6AC85A4-2805-7E49-AFF8-7647554CADA3}"/>
                  </a:ext>
                </a:extLst>
              </p:cNvPr>
              <p:cNvGrpSpPr/>
              <p:nvPr/>
            </p:nvGrpSpPr>
            <p:grpSpPr>
              <a:xfrm>
                <a:off x="3180452" y="1995788"/>
                <a:ext cx="1651491" cy="1115293"/>
                <a:chOff x="4407222" y="3730015"/>
                <a:chExt cx="1651491" cy="1115293"/>
              </a:xfrm>
            </p:grpSpPr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AAD68198-75B4-F94C-BB9A-AF408F476BCF}"/>
                    </a:ext>
                  </a:extLst>
                </p:cNvPr>
                <p:cNvSpPr/>
                <p:nvPr/>
              </p:nvSpPr>
              <p:spPr>
                <a:xfrm>
                  <a:off x="4407222" y="3816695"/>
                  <a:ext cx="1651491" cy="1028613"/>
                </a:xfrm>
                <a:prstGeom prst="cube">
                  <a:avLst>
                    <a:gd name="adj" fmla="val 9169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32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3EC742-DF14-724A-9065-359249B37442}"/>
                    </a:ext>
                  </a:extLst>
                </p:cNvPr>
                <p:cNvSpPr txBox="1"/>
                <p:nvPr/>
              </p:nvSpPr>
              <p:spPr>
                <a:xfrm rot="18877389">
                  <a:off x="4697057" y="4053982"/>
                  <a:ext cx="11095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R" sz="2400" b="1" dirty="0">
                      <a:latin typeface="Nunito SemiBold" pitchFamily="2" charset="77"/>
                    </a:rPr>
                    <a:t>DRAM</a:t>
                  </a:r>
                </a:p>
              </p:txBody>
            </p:sp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5E83B1E-3E58-8241-A0B2-26BA3576751A}"/>
                </a:ext>
              </a:extLst>
            </p:cNvPr>
            <p:cNvCxnSpPr>
              <a:cxnSpLocks/>
              <a:stCxn id="26" idx="5"/>
            </p:cNvCxnSpPr>
            <p:nvPr/>
          </p:nvCxnSpPr>
          <p:spPr>
            <a:xfrm>
              <a:off x="5060274" y="2021641"/>
              <a:ext cx="1520019" cy="102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410B3-5230-0C4D-B05B-2509309AD666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>
              <a:off x="4117118" y="2964796"/>
              <a:ext cx="2517104" cy="1408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3D19F72D-A906-9241-AEC0-C078D2DF3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11" t="5851" r="13674" b="14813"/>
          <a:stretch/>
        </p:blipFill>
        <p:spPr>
          <a:xfrm>
            <a:off x="263459" y="4147375"/>
            <a:ext cx="2078948" cy="145946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E978174-EBBC-4441-8BC3-56FE81F62F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31" t="7423" r="18600" b="27408"/>
          <a:stretch/>
        </p:blipFill>
        <p:spPr>
          <a:xfrm>
            <a:off x="2551001" y="4147376"/>
            <a:ext cx="1356792" cy="1506976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ED66FA5-5124-F94F-8923-A31A8B0A79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66" r="9167" b="5860"/>
          <a:stretch/>
        </p:blipFill>
        <p:spPr>
          <a:xfrm>
            <a:off x="4116387" y="4141763"/>
            <a:ext cx="2751472" cy="172913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C165A15-B48B-9943-891A-CFBD93BCBA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7000" y="4013701"/>
            <a:ext cx="1723525" cy="1723525"/>
          </a:xfrm>
          <a:prstGeom prst="rect">
            <a:avLst/>
          </a:prstGeom>
        </p:spPr>
      </p:pic>
      <p:sp>
        <p:nvSpPr>
          <p:cNvPr id="105" name="Slide Number Placeholder 104">
            <a:extLst>
              <a:ext uri="{FF2B5EF4-FFF2-40B4-BE49-F238E27FC236}">
                <a16:creationId xmlns:a16="http://schemas.microsoft.com/office/drawing/2014/main" id="{2E323AC0-AB3D-784F-840A-6F35A137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F441FF-654B-224E-8B25-DA7137CEF94C}"/>
              </a:ext>
            </a:extLst>
          </p:cNvPr>
          <p:cNvSpPr txBox="1"/>
          <p:nvPr/>
        </p:nvSpPr>
        <p:spPr>
          <a:xfrm>
            <a:off x="263459" y="360189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latin typeface="Nunito" pitchFamily="2" charset="77"/>
              </a:rPr>
              <a:t>Graph Analytics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1340DDC-FA66-1A4A-BEEC-D0A5F08A83F6}"/>
              </a:ext>
            </a:extLst>
          </p:cNvPr>
          <p:cNvSpPr txBox="1"/>
          <p:nvPr/>
        </p:nvSpPr>
        <p:spPr>
          <a:xfrm>
            <a:off x="2104014" y="5822889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latin typeface="Nunito" pitchFamily="2" charset="77"/>
              </a:rPr>
              <a:t>Neural Networks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882CFCF-FB24-8C46-B08B-EAF241BB492E}"/>
              </a:ext>
            </a:extLst>
          </p:cNvPr>
          <p:cNvSpPr txBox="1"/>
          <p:nvPr/>
        </p:nvSpPr>
        <p:spPr>
          <a:xfrm>
            <a:off x="7113512" y="5822889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latin typeface="Nunito" pitchFamily="2" charset="77"/>
              </a:rPr>
              <a:t>Bioinformatics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9A4AA2-6AB9-F346-BE21-54A8A049BA8B}"/>
              </a:ext>
            </a:extLst>
          </p:cNvPr>
          <p:cNvSpPr txBox="1"/>
          <p:nvPr/>
        </p:nvSpPr>
        <p:spPr>
          <a:xfrm>
            <a:off x="3993870" y="3599235"/>
            <a:ext cx="3280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latin typeface="Nunito" pitchFamily="2" charset="77"/>
              </a:rPr>
              <a:t>Recommendation Systems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7CA256F-5B72-5046-9A4D-B7A9534527F9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8107136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Near-Data-Processing (</a:t>
            </a:r>
            <a:r>
              <a:rPr lang="en-GB" sz="3600" b="1" dirty="0">
                <a:solidFill>
                  <a:schemeClr val="accent2"/>
                </a:solidFill>
                <a:latin typeface="Nunito SemiBold" pitchFamily="2" charset="77"/>
              </a:rPr>
              <a:t>NDP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) Systems</a:t>
            </a:r>
          </a:p>
        </p:txBody>
      </p:sp>
    </p:spTree>
    <p:extLst>
      <p:ext uri="{BB962C8B-B14F-4D97-AF65-F5344CB8AC3E}">
        <p14:creationId xmlns:p14="http://schemas.microsoft.com/office/powerpoint/2010/main" val="230467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20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C0306F5-0281-4D46-B3E2-D6AE2F7EBED2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4828177" y="1100106"/>
            <a:chExt cx="3687174" cy="242442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12BD71-CBC8-3E48-B88E-5DF547DC3797}"/>
                </a:ext>
              </a:extLst>
            </p:cNvPr>
            <p:cNvGrpSpPr/>
            <p:nvPr/>
          </p:nvGrpSpPr>
          <p:grpSpPr>
            <a:xfrm>
              <a:off x="4828177" y="1100106"/>
              <a:ext cx="3687174" cy="2424420"/>
              <a:chOff x="529996" y="1370192"/>
              <a:chExt cx="3687174" cy="24244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5C6CA6-6299-464D-8307-463BD57F0AC7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1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D558EE5-0C00-924A-9528-45CC29B89EDE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BF2513CA-7B1D-DE4B-B771-C9A53DC756D6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6E7ECBC5-7219-1A40-80CA-2458288BD215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A5A82309-70E1-704A-97CE-4E11729221D7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E9CAF7B-AECA-334B-9929-53905E474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0F2D1B1-94A4-2E4F-B705-1958313E0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BC7FF8DB-531E-894F-BDB6-66667E92FB30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586BB57-0BD7-5740-8788-E9D556092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C4D324E3-5F65-A247-9D85-215D1FCDCFA0}"/>
                </a:ext>
              </a:extLst>
            </p:cNvPr>
            <p:cNvSpPr/>
            <p:nvPr/>
          </p:nvSpPr>
          <p:spPr>
            <a:xfrm>
              <a:off x="5003538" y="2984118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157940-6D76-4046-9B0A-6FFBE348EF60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>
            <a:off x="4217169" y="5104218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142012-BCD3-7545-AA03-787EF634C284}"/>
              </a:ext>
            </a:extLst>
          </p:cNvPr>
          <p:cNvGrpSpPr/>
          <p:nvPr/>
        </p:nvGrpSpPr>
        <p:grpSpPr>
          <a:xfrm>
            <a:off x="529995" y="3683481"/>
            <a:ext cx="3687174" cy="2424420"/>
            <a:chOff x="529996" y="1370192"/>
            <a:chExt cx="3687174" cy="24244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BAF388-E3F7-B440-A8FF-BD533B80C7D3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2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6EB9F8-2861-AD49-81D2-6756D1C9B9E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F5074B1-4C12-CC4B-83B9-301B578000AD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E44048-1944-8B41-91ED-B3464F6711F6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B54A176-DFEA-5F44-8BC8-05C6DF665A3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EF0436F6-EDBF-204A-82D6-C965BC6B45A2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2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57CD7D1-F97C-F34F-8811-BFB680231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9BB44AA-2ED6-1C44-8FB6-6E2385817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905B4396-8D02-1747-9105-801EA246577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A0990E-BAAA-324C-83B9-954EF685FA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67BA891-E647-4747-A096-96A9C5E478AB}"/>
              </a:ext>
            </a:extLst>
          </p:cNvPr>
          <p:cNvCxnSpPr>
            <a:cxnSpLocks/>
          </p:cNvCxnSpPr>
          <p:nvPr/>
        </p:nvCxnSpPr>
        <p:spPr>
          <a:xfrm>
            <a:off x="4181580" y="3521266"/>
            <a:ext cx="745250" cy="59618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B0C9DD-2D5F-5C42-BFAE-691FD68639E2}"/>
              </a:ext>
            </a:extLst>
          </p:cNvPr>
          <p:cNvCxnSpPr>
            <a:cxnSpLocks/>
          </p:cNvCxnSpPr>
          <p:nvPr/>
        </p:nvCxnSpPr>
        <p:spPr>
          <a:xfrm flipV="1">
            <a:off x="4217169" y="3508803"/>
            <a:ext cx="709661" cy="60551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B019A83-61DB-E845-B256-852BDD73EC90}"/>
              </a:ext>
            </a:extLst>
          </p:cNvPr>
          <p:cNvSpPr/>
          <p:nvPr/>
        </p:nvSpPr>
        <p:spPr>
          <a:xfrm>
            <a:off x="6926435" y="2901879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CEA72B-967A-A444-8158-479237CF4054}"/>
              </a:ext>
            </a:extLst>
          </p:cNvPr>
          <p:cNvSpPr txBox="1"/>
          <p:nvPr/>
        </p:nvSpPr>
        <p:spPr>
          <a:xfrm>
            <a:off x="6469972" y="3590105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CB49B8-26C0-D644-85B1-916A101FFFC3}"/>
              </a:ext>
            </a:extLst>
          </p:cNvPr>
          <p:cNvCxnSpPr>
            <a:cxnSpLocks/>
          </p:cNvCxnSpPr>
          <p:nvPr/>
        </p:nvCxnSpPr>
        <p:spPr>
          <a:xfrm flipH="1" flipV="1">
            <a:off x="6335537" y="3336880"/>
            <a:ext cx="494130" cy="18764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9A17F0-926A-B543-A602-0946869D01D2}"/>
              </a:ext>
            </a:extLst>
          </p:cNvPr>
          <p:cNvGrpSpPr/>
          <p:nvPr/>
        </p:nvGrpSpPr>
        <p:grpSpPr>
          <a:xfrm>
            <a:off x="-107905" y="1557032"/>
            <a:ext cx="1179781" cy="840617"/>
            <a:chOff x="2469770" y="4192062"/>
            <a:chExt cx="1179781" cy="840617"/>
          </a:xfrm>
        </p:grpSpPr>
        <p:pic>
          <p:nvPicPr>
            <p:cNvPr id="107" name="Graphic 106" descr="Envelope">
              <a:extLst>
                <a:ext uri="{FF2B5EF4-FFF2-40B4-BE49-F238E27FC236}">
                  <a16:creationId xmlns:a16="http://schemas.microsoft.com/office/drawing/2014/main" id="{83609E25-FBB0-414A-BA20-9C13930A0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DA1BB8-2A22-774F-BB1F-101D492BCA17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3BF6B9D-DDD9-054D-A820-5EDE9CF0D72C}"/>
              </a:ext>
            </a:extLst>
          </p:cNvPr>
          <p:cNvGrpSpPr/>
          <p:nvPr/>
        </p:nvGrpSpPr>
        <p:grpSpPr>
          <a:xfrm>
            <a:off x="-107906" y="2260022"/>
            <a:ext cx="1179781" cy="840617"/>
            <a:chOff x="2469770" y="4192062"/>
            <a:chExt cx="1179781" cy="840617"/>
          </a:xfrm>
        </p:grpSpPr>
        <p:pic>
          <p:nvPicPr>
            <p:cNvPr id="112" name="Graphic 111" descr="Envelope">
              <a:extLst>
                <a:ext uri="{FF2B5EF4-FFF2-40B4-BE49-F238E27FC236}">
                  <a16:creationId xmlns:a16="http://schemas.microsoft.com/office/drawing/2014/main" id="{020BD9DD-E416-D240-B20B-CBC2E5419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66F4AE5-F03A-4F4A-9307-B3833FBF0BF2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7532E-F303-7544-A3C0-842890081D36}"/>
              </a:ext>
            </a:extLst>
          </p:cNvPr>
          <p:cNvGrpSpPr/>
          <p:nvPr/>
        </p:nvGrpSpPr>
        <p:grpSpPr>
          <a:xfrm>
            <a:off x="4828176" y="3686109"/>
            <a:ext cx="3687174" cy="2424420"/>
            <a:chOff x="4828176" y="3686109"/>
            <a:chExt cx="3687174" cy="242442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A0D0A92-0939-5945-8302-CF34427C8F75}"/>
                </a:ext>
              </a:extLst>
            </p:cNvPr>
            <p:cNvGrpSpPr/>
            <p:nvPr/>
          </p:nvGrpSpPr>
          <p:grpSpPr>
            <a:xfrm>
              <a:off x="4828176" y="3686109"/>
              <a:ext cx="3687174" cy="2424420"/>
              <a:chOff x="529996" y="1370192"/>
              <a:chExt cx="3687174" cy="242442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9224FB2-D56B-6847-92B0-CC2AC5E73119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3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3A718BD-16A4-B542-BBF2-83E18E487773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B79207C5-0EF4-054E-A708-334AA97B0CD5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6F0A0B5F-A9FA-FD44-99EE-7C2A1CBEEA2A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AA3F7845-37FB-BB4F-AB8E-E29C2DBD87AA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DA7B247-57F1-3544-B139-53AA668FD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D8A1018-46DC-8640-8F9A-B4FB0B63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3047606A-8000-D24A-9C58-2EB51C33211C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F244F1C-44F7-034F-8B49-B44630AE5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8909CED-74F1-8B41-9160-9F30A513F916}"/>
                </a:ext>
              </a:extLst>
            </p:cNvPr>
            <p:cNvSpPr/>
            <p:nvPr/>
          </p:nvSpPr>
          <p:spPr>
            <a:xfrm>
              <a:off x="5003538" y="5606060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rgbClr val="4E8542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3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CB42608-181E-E847-A7FE-5EADE120A39D}"/>
              </a:ext>
            </a:extLst>
          </p:cNvPr>
          <p:cNvGrpSpPr/>
          <p:nvPr/>
        </p:nvGrpSpPr>
        <p:grpSpPr>
          <a:xfrm>
            <a:off x="-129076" y="4149533"/>
            <a:ext cx="1179781" cy="840617"/>
            <a:chOff x="2469770" y="4192062"/>
            <a:chExt cx="1179781" cy="840617"/>
          </a:xfrm>
        </p:grpSpPr>
        <p:pic>
          <p:nvPicPr>
            <p:cNvPr id="121" name="Graphic 120" descr="Envelope">
              <a:extLst>
                <a:ext uri="{FF2B5EF4-FFF2-40B4-BE49-F238E27FC236}">
                  <a16:creationId xmlns:a16="http://schemas.microsoft.com/office/drawing/2014/main" id="{99848342-EA7C-794A-9E95-C029B9D2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12F9436-9EDD-FB4D-9578-8BF807D759CC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7E1CEFD-A2EC-A345-960F-37E09AFAB7FC}"/>
              </a:ext>
            </a:extLst>
          </p:cNvPr>
          <p:cNvGrpSpPr/>
          <p:nvPr/>
        </p:nvGrpSpPr>
        <p:grpSpPr>
          <a:xfrm>
            <a:off x="-129077" y="4852523"/>
            <a:ext cx="1179781" cy="840617"/>
            <a:chOff x="2469770" y="4192062"/>
            <a:chExt cx="1179781" cy="840617"/>
          </a:xfrm>
        </p:grpSpPr>
        <p:pic>
          <p:nvPicPr>
            <p:cNvPr id="124" name="Graphic 123" descr="Envelope">
              <a:extLst>
                <a:ext uri="{FF2B5EF4-FFF2-40B4-BE49-F238E27FC236}">
                  <a16:creationId xmlns:a16="http://schemas.microsoft.com/office/drawing/2014/main" id="{F272278D-85DE-9449-96AD-4E01BE93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714BB53-9063-F74C-ABD2-E38AB5ACC3EC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F63C568-EC40-074F-B072-2950ADD43995}"/>
              </a:ext>
            </a:extLst>
          </p:cNvPr>
          <p:cNvGrpSpPr/>
          <p:nvPr/>
        </p:nvGrpSpPr>
        <p:grpSpPr>
          <a:xfrm>
            <a:off x="4183237" y="1557032"/>
            <a:ext cx="1179781" cy="840617"/>
            <a:chOff x="2469770" y="4192062"/>
            <a:chExt cx="1179781" cy="840617"/>
          </a:xfrm>
        </p:grpSpPr>
        <p:pic>
          <p:nvPicPr>
            <p:cNvPr id="127" name="Graphic 126" descr="Envelope">
              <a:extLst>
                <a:ext uri="{FF2B5EF4-FFF2-40B4-BE49-F238E27FC236}">
                  <a16:creationId xmlns:a16="http://schemas.microsoft.com/office/drawing/2014/main" id="{93B021D0-D8B0-9246-849F-D350715D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9B8BB35-7F5F-B643-B381-CCCF6FAF6BDA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5595B1D-DB22-304D-BBDF-B255CEE8F0F0}"/>
              </a:ext>
            </a:extLst>
          </p:cNvPr>
          <p:cNvGrpSpPr/>
          <p:nvPr/>
        </p:nvGrpSpPr>
        <p:grpSpPr>
          <a:xfrm>
            <a:off x="4183236" y="2260022"/>
            <a:ext cx="1179781" cy="840617"/>
            <a:chOff x="2469770" y="4192062"/>
            <a:chExt cx="1179781" cy="840617"/>
          </a:xfrm>
        </p:grpSpPr>
        <p:pic>
          <p:nvPicPr>
            <p:cNvPr id="130" name="Graphic 129" descr="Envelope">
              <a:extLst>
                <a:ext uri="{FF2B5EF4-FFF2-40B4-BE49-F238E27FC236}">
                  <a16:creationId xmlns:a16="http://schemas.microsoft.com/office/drawing/2014/main" id="{B365E122-581D-EA40-8B71-0BBA037DD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C330BF8-2254-7D43-981B-A90B92E01A11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199EE3F-917F-2A4B-BEE0-3BF58E3D9F7B}"/>
              </a:ext>
            </a:extLst>
          </p:cNvPr>
          <p:cNvGrpSpPr/>
          <p:nvPr/>
        </p:nvGrpSpPr>
        <p:grpSpPr>
          <a:xfrm>
            <a:off x="4162066" y="4149533"/>
            <a:ext cx="1179781" cy="840617"/>
            <a:chOff x="2469770" y="4192062"/>
            <a:chExt cx="1179781" cy="840617"/>
          </a:xfrm>
        </p:grpSpPr>
        <p:pic>
          <p:nvPicPr>
            <p:cNvPr id="133" name="Graphic 132" descr="Envelope">
              <a:extLst>
                <a:ext uri="{FF2B5EF4-FFF2-40B4-BE49-F238E27FC236}">
                  <a16:creationId xmlns:a16="http://schemas.microsoft.com/office/drawing/2014/main" id="{233E60CF-351B-1F4E-B34C-C63A1C19E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55888F-31BA-6E40-98A3-4D52B089B6A7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7DEF468-E694-BF4B-B106-1EFA40B38155}"/>
              </a:ext>
            </a:extLst>
          </p:cNvPr>
          <p:cNvGrpSpPr/>
          <p:nvPr/>
        </p:nvGrpSpPr>
        <p:grpSpPr>
          <a:xfrm>
            <a:off x="4162065" y="4852523"/>
            <a:ext cx="1179781" cy="840617"/>
            <a:chOff x="2469770" y="4192062"/>
            <a:chExt cx="1179781" cy="840617"/>
          </a:xfrm>
        </p:grpSpPr>
        <p:pic>
          <p:nvPicPr>
            <p:cNvPr id="136" name="Graphic 135" descr="Envelope">
              <a:extLst>
                <a:ext uri="{FF2B5EF4-FFF2-40B4-BE49-F238E27FC236}">
                  <a16:creationId xmlns:a16="http://schemas.microsoft.com/office/drawing/2014/main" id="{BD0D9795-795D-DE4A-9712-5E36D10E5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3288F06-7B97-9447-81F8-7D0DC04914FA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86" name="Title 1">
            <a:extLst>
              <a:ext uri="{FF2B5EF4-FFF2-40B4-BE49-F238E27FC236}">
                <a16:creationId xmlns:a16="http://schemas.microsoft.com/office/drawing/2014/main" id="{FD68DA73-0DE5-5742-B69D-AAF0CF10A0AD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3. Hierarchical Communication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AE7143E-BECD-2043-A780-3D0915CE2EE1}"/>
              </a:ext>
            </a:extLst>
          </p:cNvPr>
          <p:cNvGrpSpPr/>
          <p:nvPr/>
        </p:nvGrpSpPr>
        <p:grpSpPr>
          <a:xfrm>
            <a:off x="7032482" y="805090"/>
            <a:ext cx="1892471" cy="584775"/>
            <a:chOff x="2663517" y="4185453"/>
            <a:chExt cx="1892471" cy="584775"/>
          </a:xfrm>
        </p:grpSpPr>
        <p:pic>
          <p:nvPicPr>
            <p:cNvPr id="88" name="Graphic 87" descr="Envelope">
              <a:extLst>
                <a:ext uri="{FF2B5EF4-FFF2-40B4-BE49-F238E27FC236}">
                  <a16:creationId xmlns:a16="http://schemas.microsoft.com/office/drawing/2014/main" id="{78E5EE52-6F3E-874D-974F-AD72E1E8B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F158D21-1918-C048-A50C-BDC1078E10B9}"/>
                </a:ext>
              </a:extLst>
            </p:cNvPr>
            <p:cNvSpPr txBox="1"/>
            <p:nvPr/>
          </p:nvSpPr>
          <p:spPr>
            <a:xfrm>
              <a:off x="3245693" y="4185453"/>
              <a:ext cx="1310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Local</a:t>
              </a:r>
            </a:p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lock acquire</a:t>
              </a:r>
              <a:endParaRPr lang="en-GR" sz="1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7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1944 L -0.00347 -0.01944 C -0.00399 -0.01273 -0.00451 -0.00578 -0.00503 0.00093 C -0.00555 0.00973 -0.0059 0.01875 -0.00659 0.02755 C -0.00746 0.03866 -0.00954 0.06042 -0.00954 0.06042 C -0.00798 0.11112 -0.01076 0.09098 -0.00503 0.122 C -0.00416 0.12639 -0.00191 0.13936 -0.00034 0.14237 C 0.0066 0.15625 0.00313 0.15116 0.00886 0.1588 C 0.00938 0.16088 0.00903 0.16366 0.01042 0.16505 C 0.01441 0.16875 0.02605 0.17037 0.03039 0.17107 C 0.03143 0.1713 0.03247 0.17107 0.03351 0.17107 L 0.03351 0.17107 " pathEditMode="relative" ptsTypes="AAAAAAAAAAAA">
                                      <p:cBhvr>
                                        <p:cTn id="2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-0.03171 L -0.00816 -0.03171 C -0.00868 -0.02569 -0.00954 -0.01968 -0.00954 -0.01343 C -0.00954 -0.00995 -0.00711 0.00509 -0.00659 0.00926 C -0.00625 0.01088 -0.00503 0.02778 -0.00347 0.03171 C -0.00277 0.03333 -0.00121 0.03426 -0.00034 0.03588 C 0.00174 0.03982 0.00313 0.04468 0.00573 0.04815 C 0.00678 0.04954 0.00799 0.0507 0.00886 0.05232 C 0.0099 0.05417 0.01059 0.05671 0.01198 0.05833 C 0.0132 0.06019 0.01493 0.06111 0.0165 0.0625 C 0.01702 0.06458 0.01684 0.06713 0.01806 0.06852 C 0.02136 0.07292 0.02535 0.06921 0.02882 0.06852 C 0.03039 0.06829 0.03195 0.06852 0.03351 0.06852 L 0.03351 0.06852 " pathEditMode="relative" ptsTypes="AAAAAAAAAAAAAA">
                                      <p:cBhvr>
                                        <p:cTn id="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3171 L -0.00035 -0.03171 C -0.00295 -0.02129 -0.00487 -0.01296 -0.00815 -0.00324 C -0.00902 -0.00023 -0.01024 0.00232 -0.01112 0.0051 C -0.01493 0.01667 -0.01042 0.00556 -0.01423 0.01945 C -0.0151 0.02223 -0.0165 0.02477 -0.01737 0.02755 C -0.02118 0.03959 -0.01598 0.02801 -0.02188 0.03982 C -0.02534 0.06274 -0.02499 0.05649 -0.02188 0.09537 C -0.02153 0.09954 -0.01997 0.10348 -0.01893 0.10764 L -0.01737 0.11366 C -0.01685 0.11575 -0.01667 0.11806 -0.0158 0.11991 C -0.01476 0.122 -0.01388 0.12408 -0.01268 0.12593 C -0.00989 0.13033 -0.00607 0.13565 -0.0019 0.13843 C 0.00468 0.1426 0.00105 0.1375 0.0073 0.14445 C 0.00955 0.147 0.01077 0.15139 0.01337 0.15278 L 0.02275 0.15672 C 0.02414 0.15811 0.0257 0.15973 0.02726 0.16088 C 0.02882 0.16181 0.03056 0.16181 0.03195 0.16297 C 0.03316 0.16389 0.03507 0.16713 0.03507 0.16713 L 0.03507 0.16713 " pathEditMode="relative" ptsTypes="AAAAAAAAAAAAAAAAAAAA">
                                      <p:cBhvr>
                                        <p:cTn id="2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2778 L -0.00035 -0.02778 C 5E-6 -0.00671 -0.00087 0.01458 0.00105 0.03565 C 0.00138 0.0382 0.00435 0.03796 0.00573 0.03982 C 0.00921 0.04445 0.00938 0.05162 0.01494 0.05417 C 0.0165 0.05486 0.01823 0.05509 0.01962 0.05625 C 0.029 0.0632 0.02587 0.06389 0.03351 0.06644 C 0.03386 0.06667 0.03455 0.06644 0.03507 0.06644 L 0.03507 0.06644 L 0.03351 0.06644 " pathEditMode="relative" ptsTypes="AAAAAAAAAA">
                                      <p:cBhvr>
                                        <p:cTn id="3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2199 L 0.00034 -0.02199 C -0.00018 -0.01597 -0.00035 -0.00972 -0.00122 -0.0037 C -0.00139 -0.00162 -0.00226 0.00047 -0.00278 0.00255 C -0.0033 0.00579 -0.00382 0.00926 -0.00417 0.01274 C -0.00382 0.03334 -0.00365 0.05371 -0.00278 0.07431 C -0.00261 0.07848 -0.00174 0.08241 -0.00122 0.08658 C -0.00018 0.09514 0.00069 0.10463 0.00191 0.1132 C 0.00347 0.12385 0.00295 0.11852 0.00503 0.12755 C 0.00694 0.13681 0.00573 0.13542 0.00955 0.14399 C 0.01146 0.14815 0.01215 0.15533 0.0158 0.15625 C 0.025 0.1588 0.021 0.15718 0.02812 0.16042 L 0.02968 0.16667 L 0.02968 0.16667 " pathEditMode="relative" ptsTypes="AAAAAAAAAAAAAA">
                                      <p:cBhvr>
                                        <p:cTn id="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2824 L -0.00261 -0.02824 C -0.00174 -0.0081 -0.00295 -0.00208 0.00034 0.01273 C 0.00139 0.0169 0.00121 0.02199 0.00347 0.025 C 0.00555 0.02778 0.00798 0.03009 0.00955 0.03333 L 0.0158 0.0456 C 0.01632 0.04769 0.01649 0.04977 0.01736 0.05162 C 0.01996 0.05741 0.02083 0.05509 0.025 0.05787 C 0.02847 0.06019 0.02899 0.06111 0.03125 0.06412 L 0.03125 0.06412 " pathEditMode="relative" ptsTypes="AAAAAAAAAA">
                                      <p:cBhvr>
                                        <p:cTn id="3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2615 L 0.00191 -0.02615 C 0.00139 -0.02314 -0.00139 -0.00578 -0.00278 0.00047 C -0.00313 0.00255 -0.00382 0.0044 -0.00417 0.00649 C -0.0066 0.02848 -0.00695 0.02524 -0.00417 0.05579 C -0.00382 0.06135 -0.00226 0.06667 -0.00122 0.07223 C -0.0007 0.07477 -0.00035 0.07778 0.00035 0.08033 C 0.00087 0.08241 0.00156 0.08449 0.00191 0.08658 C 0.0026 0.08982 0.00278 0.09329 0.00347 0.09676 C 0.00434 0.10232 0.00555 0.10764 0.00642 0.1132 C 0.00694 0.11598 0.00764 0.11852 0.00798 0.1213 C 0.00903 0.12848 0.00972 0.13311 0.01111 0.13982 C 0.01441 0.15556 0.01041 0.13588 0.0158 0.15209 C 0.01701 0.15579 0.01753 0.16598 0.02187 0.16852 C 0.0243 0.16991 0.02708 0.16968 0.02951 0.17061 C 0.03107 0.17107 0.03298 0.17107 0.0342 0.17269 C 0.03489 0.17361 0.03212 0.17269 0.03107 0.17269 L 0.03107 0.17269 " pathEditMode="relative" ptsTypes="AAAAAAAAAAAAAAAAAA">
                                      <p:cBhvr>
                                        <p:cTn id="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2616 L -0.00122 -0.02616 C -0.00087 -0.0125 -0.0007 0.00116 0.00017 0.01481 C 0.00035 0.0169 0.00139 0.01875 0.00173 0.02083 C 0.00295 0.02639 0.00347 0.03194 0.00486 0.03727 C 0.0059 0.04144 0.00521 0.04722 0.00798 0.04954 C 0.00955 0.05093 0.01111 0.05208 0.0125 0.0537 C 0.01423 0.05556 0.01545 0.0581 0.01719 0.05972 C 0.01857 0.06088 0.02031 0.06111 0.02187 0.06181 C 0.02465 0.06574 0.02569 0.06736 0.02951 0.07014 C 0.03663 0.07477 0.03455 0.07245 0.03264 0.07014 L 0.03264 0.07014 " pathEditMode="relative" ptsTypes="AAAAAAAAAAAA">
                                      <p:cBhvr>
                                        <p:cTn id="3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21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rgbClr val="008F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157940-6D76-4046-9B0A-6FFBE348EF60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>
            <a:off x="4217169" y="5104218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142012-BCD3-7545-AA03-787EF634C284}"/>
              </a:ext>
            </a:extLst>
          </p:cNvPr>
          <p:cNvGrpSpPr/>
          <p:nvPr/>
        </p:nvGrpSpPr>
        <p:grpSpPr>
          <a:xfrm>
            <a:off x="529995" y="3683481"/>
            <a:ext cx="3687174" cy="2424420"/>
            <a:chOff x="529996" y="1370192"/>
            <a:chExt cx="3687174" cy="24244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BAF388-E3F7-B440-A8FF-BD533B80C7D3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2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6EB9F8-2861-AD49-81D2-6756D1C9B9E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F5074B1-4C12-CC4B-83B9-301B578000AD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E44048-1944-8B41-91ED-B3464F6711F6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B54A176-DFEA-5F44-8BC8-05C6DF665A3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EF0436F6-EDBF-204A-82D6-C965BC6B45A2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rgbClr val="008F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2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57CD7D1-F97C-F34F-8811-BFB680231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9BB44AA-2ED6-1C44-8FB6-6E2385817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905B4396-8D02-1747-9105-801EA246577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A0990E-BAAA-324C-83B9-954EF685FA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92B5925-FB6D-2F4D-AE28-294FFDD9931B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4828177" y="1100106"/>
            <a:chExt cx="3687174" cy="242442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12BD71-CBC8-3E48-B88E-5DF547DC3797}"/>
                </a:ext>
              </a:extLst>
            </p:cNvPr>
            <p:cNvGrpSpPr/>
            <p:nvPr/>
          </p:nvGrpSpPr>
          <p:grpSpPr>
            <a:xfrm>
              <a:off x="4828177" y="1100106"/>
              <a:ext cx="3687174" cy="2424420"/>
              <a:chOff x="529996" y="1370192"/>
              <a:chExt cx="3687174" cy="24244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5C6CA6-6299-464D-8307-463BD57F0AC7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1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D558EE5-0C00-924A-9528-45CC29B89EDE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BF2513CA-7B1D-DE4B-B771-C9A53DC756D6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6E7ECBC5-7219-1A40-80CA-2458288BD215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A5A82309-70E1-704A-97CE-4E11729221D7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E9CAF7B-AECA-334B-9929-53905E474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0F2D1B1-94A4-2E4F-B705-1958313E0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BC7FF8DB-531E-894F-BDB6-66667E92FB30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586BB57-0BD7-5740-8788-E9D556092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B07BC089-3EBE-444A-9DF0-648C4136E6D7}"/>
                </a:ext>
              </a:extLst>
            </p:cNvPr>
            <p:cNvSpPr/>
            <p:nvPr/>
          </p:nvSpPr>
          <p:spPr>
            <a:xfrm>
              <a:off x="5003538" y="2984118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1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67BA891-E647-4747-A096-96A9C5E478AB}"/>
              </a:ext>
            </a:extLst>
          </p:cNvPr>
          <p:cNvCxnSpPr>
            <a:cxnSpLocks/>
          </p:cNvCxnSpPr>
          <p:nvPr/>
        </p:nvCxnSpPr>
        <p:spPr>
          <a:xfrm>
            <a:off x="4181580" y="3521266"/>
            <a:ext cx="745250" cy="59618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B0C9DD-2D5F-5C42-BFAE-691FD68639E2}"/>
              </a:ext>
            </a:extLst>
          </p:cNvPr>
          <p:cNvCxnSpPr>
            <a:cxnSpLocks/>
          </p:cNvCxnSpPr>
          <p:nvPr/>
        </p:nvCxnSpPr>
        <p:spPr>
          <a:xfrm flipV="1">
            <a:off x="4217169" y="3508803"/>
            <a:ext cx="709661" cy="60551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B019A83-61DB-E845-B256-852BDD73EC90}"/>
              </a:ext>
            </a:extLst>
          </p:cNvPr>
          <p:cNvSpPr/>
          <p:nvPr/>
        </p:nvSpPr>
        <p:spPr>
          <a:xfrm>
            <a:off x="6926435" y="2901879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CEA72B-967A-A444-8158-479237CF4054}"/>
              </a:ext>
            </a:extLst>
          </p:cNvPr>
          <p:cNvSpPr txBox="1"/>
          <p:nvPr/>
        </p:nvSpPr>
        <p:spPr>
          <a:xfrm>
            <a:off x="6469972" y="3590105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CB49B8-26C0-D644-85B1-916A101FFFC3}"/>
              </a:ext>
            </a:extLst>
          </p:cNvPr>
          <p:cNvCxnSpPr>
            <a:cxnSpLocks/>
          </p:cNvCxnSpPr>
          <p:nvPr/>
        </p:nvCxnSpPr>
        <p:spPr>
          <a:xfrm flipH="1" flipV="1">
            <a:off x="6335537" y="3336880"/>
            <a:ext cx="494130" cy="18764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7532E-F303-7544-A3C0-842890081D36}"/>
              </a:ext>
            </a:extLst>
          </p:cNvPr>
          <p:cNvGrpSpPr/>
          <p:nvPr/>
        </p:nvGrpSpPr>
        <p:grpSpPr>
          <a:xfrm>
            <a:off x="4828176" y="3686109"/>
            <a:ext cx="3687174" cy="2424420"/>
            <a:chOff x="4828176" y="3686109"/>
            <a:chExt cx="3687174" cy="242442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A0D0A92-0939-5945-8302-CF34427C8F75}"/>
                </a:ext>
              </a:extLst>
            </p:cNvPr>
            <p:cNvGrpSpPr/>
            <p:nvPr/>
          </p:nvGrpSpPr>
          <p:grpSpPr>
            <a:xfrm>
              <a:off x="4828176" y="3686109"/>
              <a:ext cx="3687174" cy="2424420"/>
              <a:chOff x="529996" y="1370192"/>
              <a:chExt cx="3687174" cy="242442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9224FB2-D56B-6847-92B0-CC2AC5E73119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3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3A718BD-16A4-B542-BBF2-83E18E487773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B79207C5-0EF4-054E-A708-334AA97B0CD5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6F0A0B5F-A9FA-FD44-99EE-7C2A1CBEEA2A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AA3F7845-37FB-BB4F-AB8E-E29C2DBD87AA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DA7B247-57F1-3544-B139-53AA668FD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D8A1018-46DC-8640-8F9A-B4FB0B63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3047606A-8000-D24A-9C58-2EB51C33211C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F244F1C-44F7-034F-8B49-B44630AE5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8909CED-74F1-8B41-9160-9F30A513F916}"/>
                </a:ext>
              </a:extLst>
            </p:cNvPr>
            <p:cNvSpPr/>
            <p:nvPr/>
          </p:nvSpPr>
          <p:spPr>
            <a:xfrm>
              <a:off x="5003538" y="5606060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rgbClr val="4E8542"/>
            </a:solidFill>
            <a:ln>
              <a:solidFill>
                <a:srgbClr val="008F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096624-E875-C348-94B9-DF7DE0183661}"/>
              </a:ext>
            </a:extLst>
          </p:cNvPr>
          <p:cNvGrpSpPr/>
          <p:nvPr/>
        </p:nvGrpSpPr>
        <p:grpSpPr>
          <a:xfrm>
            <a:off x="1663060" y="2921535"/>
            <a:ext cx="1179781" cy="840617"/>
            <a:chOff x="2469770" y="4192062"/>
            <a:chExt cx="1179781" cy="840617"/>
          </a:xfrm>
        </p:grpSpPr>
        <p:pic>
          <p:nvPicPr>
            <p:cNvPr id="85" name="Graphic 84" descr="Envelope">
              <a:extLst>
                <a:ext uri="{FF2B5EF4-FFF2-40B4-BE49-F238E27FC236}">
                  <a16:creationId xmlns:a16="http://schemas.microsoft.com/office/drawing/2014/main" id="{A9DB87FC-008F-C44F-9460-959B3B2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C924ABD-B346-C84A-9FC0-FB89711184EF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0FE4330-1D5C-E240-BE32-7848D5885C52}"/>
              </a:ext>
            </a:extLst>
          </p:cNvPr>
          <p:cNvGrpSpPr/>
          <p:nvPr/>
        </p:nvGrpSpPr>
        <p:grpSpPr>
          <a:xfrm>
            <a:off x="1667661" y="5509751"/>
            <a:ext cx="1179781" cy="840617"/>
            <a:chOff x="2469770" y="4192062"/>
            <a:chExt cx="1179781" cy="840617"/>
          </a:xfrm>
        </p:grpSpPr>
        <p:pic>
          <p:nvPicPr>
            <p:cNvPr id="91" name="Graphic 90" descr="Envelope">
              <a:extLst>
                <a:ext uri="{FF2B5EF4-FFF2-40B4-BE49-F238E27FC236}">
                  <a16:creationId xmlns:a16="http://schemas.microsoft.com/office/drawing/2014/main" id="{473704D3-CD6E-6049-BCE9-1B187365C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DF009E2-5B98-9342-BF2F-283A06617476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984DCDC-75F5-D04B-83B5-87D42B3F3490}"/>
              </a:ext>
            </a:extLst>
          </p:cNvPr>
          <p:cNvGrpSpPr/>
          <p:nvPr/>
        </p:nvGrpSpPr>
        <p:grpSpPr>
          <a:xfrm>
            <a:off x="4156792" y="5533889"/>
            <a:ext cx="1179781" cy="840617"/>
            <a:chOff x="2469770" y="4192062"/>
            <a:chExt cx="1179781" cy="840617"/>
          </a:xfrm>
        </p:grpSpPr>
        <p:pic>
          <p:nvPicPr>
            <p:cNvPr id="94" name="Graphic 93" descr="Envelope">
              <a:extLst>
                <a:ext uri="{FF2B5EF4-FFF2-40B4-BE49-F238E27FC236}">
                  <a16:creationId xmlns:a16="http://schemas.microsoft.com/office/drawing/2014/main" id="{72322166-1833-A44D-AA2B-3991CBE78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BD050A-F721-A349-9868-495FF00E8BC2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sp>
        <p:nvSpPr>
          <p:cNvPr id="87" name="Title 1">
            <a:extLst>
              <a:ext uri="{FF2B5EF4-FFF2-40B4-BE49-F238E27FC236}">
                <a16:creationId xmlns:a16="http://schemas.microsoft.com/office/drawing/2014/main" id="{D96F382B-7163-0048-8E63-66B664380E82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3. Hierarchical Communication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C95A08-63B6-B440-AF8B-9B303FDFD6DA}"/>
              </a:ext>
            </a:extLst>
          </p:cNvPr>
          <p:cNvGrpSpPr/>
          <p:nvPr/>
        </p:nvGrpSpPr>
        <p:grpSpPr>
          <a:xfrm>
            <a:off x="7032482" y="805090"/>
            <a:ext cx="1892471" cy="584775"/>
            <a:chOff x="2663517" y="4185453"/>
            <a:chExt cx="1892471" cy="584775"/>
          </a:xfrm>
        </p:grpSpPr>
        <p:pic>
          <p:nvPicPr>
            <p:cNvPr id="89" name="Graphic 88" descr="Envelope">
              <a:extLst>
                <a:ext uri="{FF2B5EF4-FFF2-40B4-BE49-F238E27FC236}">
                  <a16:creationId xmlns:a16="http://schemas.microsoft.com/office/drawing/2014/main" id="{59446849-C69A-4E4F-8123-C931C841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8D9CD56-EB6F-7A4C-B300-8659EEEF994A}"/>
                </a:ext>
              </a:extLst>
            </p:cNvPr>
            <p:cNvSpPr txBox="1"/>
            <p:nvPr/>
          </p:nvSpPr>
          <p:spPr>
            <a:xfrm>
              <a:off x="3245693" y="4185453"/>
              <a:ext cx="1310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2"/>
                  </a:solidFill>
                  <a:latin typeface="Nunito SemiBold" pitchFamily="2" charset="77"/>
                </a:rPr>
                <a:t>Global</a:t>
              </a:r>
            </a:p>
            <a:p>
              <a:pPr algn="ctr"/>
              <a:r>
                <a:rPr lang="en-GB" sz="1600" b="1" dirty="0">
                  <a:solidFill>
                    <a:schemeClr val="accent2"/>
                  </a:solidFill>
                  <a:latin typeface="Nunito SemiBold" pitchFamily="2" charset="77"/>
                </a:rPr>
                <a:t>lock acquire</a:t>
              </a:r>
              <a:endParaRPr lang="en-GR" sz="16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4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27327 0.002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13612 -3.33333E-6 C 0.1974 -3.33333E-6 0.27275 -0.10347 0.27275 -0.1875 L 0.27275 -0.3743 " pathEditMode="relative" rAng="0" ptsTypes="AAAA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8" y="-18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00052 -0.3796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D04FF1A-6480-EB47-8B85-47519703366A}"/>
              </a:ext>
            </a:extLst>
          </p:cNvPr>
          <p:cNvCxnSpPr>
            <a:cxnSpLocks/>
            <a:stCxn id="91" idx="3"/>
            <a:endCxn id="151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D645AF-A441-2948-AB1B-81EF19B1DBFE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EDF59F7-876A-FC48-8912-6E60A7041D35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EDBD7D-7875-8441-9075-7E3606205C06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4D415735-403D-414F-A257-76D48276644B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95CA56F5-9F55-314A-8EB2-798B639E1E87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E59281C1-0FE4-2A43-9399-306FFF8ED0ED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BDA20F4B-0EA6-614D-9DE3-E7DB9085BD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rgbClr val="008F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E9CADA1-20A6-A542-AFCD-1B5F67513D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6F9CEC0-2330-F645-84C2-3B587195C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2EEC6A9F-3B6E-9C49-8D7F-1F34A47E3C7D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47C6802-A69A-804B-97D2-A6AFFE02C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34DAECD-9638-C947-8D70-ADF8610E13E3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4828177" y="1100106"/>
            <a:chExt cx="3687174" cy="242442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5299D86-58B6-1045-94EE-F6687685EB29}"/>
                </a:ext>
              </a:extLst>
            </p:cNvPr>
            <p:cNvGrpSpPr/>
            <p:nvPr/>
          </p:nvGrpSpPr>
          <p:grpSpPr>
            <a:xfrm>
              <a:off x="4828177" y="1100106"/>
              <a:ext cx="3687174" cy="2424420"/>
              <a:chOff x="529996" y="1370192"/>
              <a:chExt cx="3687174" cy="2424420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D441713-B932-5846-8FEE-8883BC033F99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1</a:t>
                </a:r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AA2C7B60-0534-444F-85E3-0169D3757AB9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FCC6A92B-39B9-4345-83EC-86753BFB4EEF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0E50EB00-CDC3-A64B-8519-616F0C0BCB75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C385CFF3-989E-7049-9D48-0EB5C01080C7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BD265226-ADB2-944A-A862-73815DA6C6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CAABD62-BBF5-2741-B590-79BE55994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Rounded Rectangle 155">
                  <a:extLst>
                    <a:ext uri="{FF2B5EF4-FFF2-40B4-BE49-F238E27FC236}">
                      <a16:creationId xmlns:a16="http://schemas.microsoft.com/office/drawing/2014/main" id="{A79D6900-0B93-474C-A50E-CCBEA6CA5CBE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B08553D7-8D36-0340-9359-9DE08D58F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F2A90258-687D-CF43-8EC5-7E299B7FE44B}"/>
                </a:ext>
              </a:extLst>
            </p:cNvPr>
            <p:cNvSpPr/>
            <p:nvPr/>
          </p:nvSpPr>
          <p:spPr>
            <a:xfrm>
              <a:off x="5003538" y="2984118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1</a:t>
              </a:r>
            </a:p>
          </p:txBody>
        </p: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22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CEA72B-967A-A444-8158-479237CF4054}"/>
              </a:ext>
            </a:extLst>
          </p:cNvPr>
          <p:cNvSpPr txBox="1"/>
          <p:nvPr/>
        </p:nvSpPr>
        <p:spPr>
          <a:xfrm>
            <a:off x="6469972" y="3590105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CB49B8-26C0-D644-85B1-916A101FFFC3}"/>
              </a:ext>
            </a:extLst>
          </p:cNvPr>
          <p:cNvCxnSpPr>
            <a:cxnSpLocks/>
          </p:cNvCxnSpPr>
          <p:nvPr/>
        </p:nvCxnSpPr>
        <p:spPr>
          <a:xfrm flipH="1" flipV="1">
            <a:off x="6335537" y="3336880"/>
            <a:ext cx="494130" cy="18764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79BAE8-E9B5-F14E-8952-4223651725D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DD2D47-1390-9D40-A68B-5D1F01D38AEB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A1374B5-8FAB-D54C-80D5-6B4CE2FD47A5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-417015" y="4176972"/>
            <a:chExt cx="4484005" cy="229797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CE6D197-B805-8A44-AC17-A5C13B90F447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4FDAFCC-2898-F644-8D8D-80343E53B0FC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AC92FEE4-8C03-AB4E-8AA4-B6659F5CCC69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4">
                    <a:lumMod val="75000"/>
                    <a:alpha val="49804"/>
                  </a:schemeClr>
                </a:solidFill>
                <a:ln w="19050">
                  <a:solidFill>
                    <a:srgbClr val="008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D45C988C-F71A-4F4E-9524-3E8A8319B14A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F27D2C8-DE08-0F41-8165-D35F89BC05C4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A587776-EABE-594B-9209-210209907B8E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02" name="Rounded Rectangle 101">
                  <a:extLst>
                    <a:ext uri="{FF2B5EF4-FFF2-40B4-BE49-F238E27FC236}">
                      <a16:creationId xmlns:a16="http://schemas.microsoft.com/office/drawing/2014/main" id="{A555C476-A5B3-A945-99D4-9F3D05CAAA4F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0</a:t>
                  </a: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5CECA234-6AA8-3746-BDB5-64F519F673C2}"/>
                    </a:ext>
                  </a:extLst>
                </p:cNvPr>
                <p:cNvGrpSpPr/>
                <p:nvPr/>
              </p:nvGrpSpPr>
              <p:grpSpPr>
                <a:xfrm>
                  <a:off x="666125" y="5075511"/>
                  <a:ext cx="2777308" cy="818210"/>
                  <a:chOff x="4922921" y="4135999"/>
                  <a:chExt cx="2777308" cy="818210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10B4F442-52BD-4C41-A3BE-57D04D1B1677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5999"/>
                    <a:ext cx="2777308" cy="443810"/>
                    <a:chOff x="1215403" y="2979829"/>
                    <a:chExt cx="2871840" cy="505493"/>
                  </a:xfrm>
                </p:grpSpPr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E7E96908-E5E3-1D4E-A91E-4C438D014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188BF5FD-F1D9-7F41-83C5-6AFF60A05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A0DD5859-8509-F945-BF95-7AAFB3E0F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4953B917-20A3-A640-8289-8E4F45CE85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247" y="2979829"/>
                      <a:ext cx="226996" cy="50135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36B4BE5C-A877-4945-BAC7-A4F90F01D1AD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29D2E691-1D8F-CB41-ABE5-D58D71020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3423B09D-134E-1145-8C6D-2196E23970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0000</a:t>
                      </a: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361331C4-8F0F-164C-99AC-C71FB2E6CB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11</a:t>
                      </a:r>
                    </a:p>
                  </p:txBody>
                </p:sp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7E596A28-67D9-BD47-9F0F-E1F1B2611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AF6190A-F690-E24A-B1D8-6D33DB7BECBD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BB4687D-2939-8B40-A735-37C8B0D05142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286F48-E843-C147-9080-DA91AFD55A32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1EEAF2C-0091-EA43-AA9B-6E94DADECA30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03F5FCA-F722-F742-98EA-42F8C1B71AA0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-417015" y="4176972"/>
            <a:chExt cx="4484005" cy="2297973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5389EC0-9117-1F45-B024-B503FE60EBEF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C9BF2824-F450-B740-B5A5-E62CA49ECAA8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637B85D7-8C54-7949-A77E-371278F926E3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5">
                    <a:alpha val="50196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31DE4A29-8CCC-5247-BB86-16625F30B9CC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36863E80-8080-8B47-A642-8D429AD806C0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08447718-43C7-8C46-8903-A2ECA68FC809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11D3B74B-7426-1E45-A88D-43A77E71003E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1</a:t>
                  </a:r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8B891AD3-57EF-9347-A89D-57A913BEA69C}"/>
                    </a:ext>
                  </a:extLst>
                </p:cNvPr>
                <p:cNvGrpSpPr/>
                <p:nvPr/>
              </p:nvGrpSpPr>
              <p:grpSpPr>
                <a:xfrm>
                  <a:off x="666125" y="5079145"/>
                  <a:ext cx="2777308" cy="814576"/>
                  <a:chOff x="4922921" y="4139633"/>
                  <a:chExt cx="2777308" cy="814576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BC94B89F-516F-9545-B188-69CA735D3D62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9633"/>
                    <a:ext cx="2777308" cy="440173"/>
                    <a:chOff x="1215403" y="2983971"/>
                    <a:chExt cx="2871840" cy="501351"/>
                  </a:xfrm>
                </p:grpSpPr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A0894496-5E9A-1B42-AB4D-CCE5CCBF8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A2628971-7741-FF4D-9106-1E5CC0657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67CCBB26-D8B3-954C-9B80-A927FDF58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19BDF19D-DE38-AC4D-81BA-DDE698ECAC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2988116"/>
                      <a:ext cx="223352" cy="49306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E05F4D33-7A1E-1941-A8DC-EA459EEE02CD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3B02E5D8-6661-A748-A546-35B40F3AB6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94865CFE-01E8-8A42-A30C-6B0CD015E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a:t>1101</a:t>
                      </a:r>
                    </a:p>
                  </p:txBody>
                </p:sp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B7BE67DF-EA9E-3546-A3B6-6A490CFB0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11</a:t>
                      </a:r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23A13A02-840F-0549-AD9E-02436EEAD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A86CAED0-D3E1-F643-9709-E640B7D9127C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69D7BEA-460C-6D4C-9AE2-50DC9B712B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E7F15E3F-F080-7D4D-A375-09F53BB5B41E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3. Hierarchical Communication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2EB09C-DDF3-514C-B17D-3AA7E31D6FE4}"/>
              </a:ext>
            </a:extLst>
          </p:cNvPr>
          <p:cNvSpPr/>
          <p:nvPr/>
        </p:nvSpPr>
        <p:spPr>
          <a:xfrm>
            <a:off x="7984529" y="4478402"/>
            <a:ext cx="708850" cy="917946"/>
          </a:xfrm>
          <a:prstGeom prst="roundRect">
            <a:avLst/>
          </a:prstGeom>
          <a:noFill/>
          <a:ln w="3810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708850"/>
                      <a:gd name="connsiteY0" fmla="*/ 118144 h 917946"/>
                      <a:gd name="connsiteX1" fmla="*/ 118144 w 708850"/>
                      <a:gd name="connsiteY1" fmla="*/ 0 h 917946"/>
                      <a:gd name="connsiteX2" fmla="*/ 590706 w 708850"/>
                      <a:gd name="connsiteY2" fmla="*/ 0 h 917946"/>
                      <a:gd name="connsiteX3" fmla="*/ 708850 w 708850"/>
                      <a:gd name="connsiteY3" fmla="*/ 118144 h 917946"/>
                      <a:gd name="connsiteX4" fmla="*/ 708850 w 708850"/>
                      <a:gd name="connsiteY4" fmla="*/ 799802 h 917946"/>
                      <a:gd name="connsiteX5" fmla="*/ 590706 w 708850"/>
                      <a:gd name="connsiteY5" fmla="*/ 917946 h 917946"/>
                      <a:gd name="connsiteX6" fmla="*/ 118144 w 708850"/>
                      <a:gd name="connsiteY6" fmla="*/ 917946 h 917946"/>
                      <a:gd name="connsiteX7" fmla="*/ 0 w 708850"/>
                      <a:gd name="connsiteY7" fmla="*/ 799802 h 917946"/>
                      <a:gd name="connsiteX8" fmla="*/ 0 w 708850"/>
                      <a:gd name="connsiteY8" fmla="*/ 118144 h 917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8850" h="917946" extrusionOk="0">
                        <a:moveTo>
                          <a:pt x="0" y="118144"/>
                        </a:moveTo>
                        <a:cubicBezTo>
                          <a:pt x="2843" y="47543"/>
                          <a:pt x="53205" y="3819"/>
                          <a:pt x="118144" y="0"/>
                        </a:cubicBezTo>
                        <a:cubicBezTo>
                          <a:pt x="328322" y="-10984"/>
                          <a:pt x="376802" y="18509"/>
                          <a:pt x="590706" y="0"/>
                        </a:cubicBezTo>
                        <a:cubicBezTo>
                          <a:pt x="657575" y="-6676"/>
                          <a:pt x="699272" y="51367"/>
                          <a:pt x="708850" y="118144"/>
                        </a:cubicBezTo>
                        <a:cubicBezTo>
                          <a:pt x="726448" y="418122"/>
                          <a:pt x="708361" y="460728"/>
                          <a:pt x="708850" y="799802"/>
                        </a:cubicBezTo>
                        <a:cubicBezTo>
                          <a:pt x="710406" y="849608"/>
                          <a:pt x="643215" y="924219"/>
                          <a:pt x="590706" y="917946"/>
                        </a:cubicBezTo>
                        <a:cubicBezTo>
                          <a:pt x="495212" y="934680"/>
                          <a:pt x="291945" y="933986"/>
                          <a:pt x="118144" y="917946"/>
                        </a:cubicBezTo>
                        <a:cubicBezTo>
                          <a:pt x="66132" y="926312"/>
                          <a:pt x="4377" y="865522"/>
                          <a:pt x="0" y="799802"/>
                        </a:cubicBezTo>
                        <a:cubicBezTo>
                          <a:pt x="18740" y="557384"/>
                          <a:pt x="14322" y="400480"/>
                          <a:pt x="0" y="118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DE60EBF9-E19E-BB48-861D-0A81FA6B704E}"/>
              </a:ext>
            </a:extLst>
          </p:cNvPr>
          <p:cNvSpPr/>
          <p:nvPr/>
        </p:nvSpPr>
        <p:spPr>
          <a:xfrm>
            <a:off x="7137730" y="4478402"/>
            <a:ext cx="708850" cy="890694"/>
          </a:xfrm>
          <a:prstGeom prst="round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708850"/>
                      <a:gd name="connsiteY0" fmla="*/ 118144 h 890694"/>
                      <a:gd name="connsiteX1" fmla="*/ 118144 w 708850"/>
                      <a:gd name="connsiteY1" fmla="*/ 0 h 890694"/>
                      <a:gd name="connsiteX2" fmla="*/ 590706 w 708850"/>
                      <a:gd name="connsiteY2" fmla="*/ 0 h 890694"/>
                      <a:gd name="connsiteX3" fmla="*/ 708850 w 708850"/>
                      <a:gd name="connsiteY3" fmla="*/ 118144 h 890694"/>
                      <a:gd name="connsiteX4" fmla="*/ 708850 w 708850"/>
                      <a:gd name="connsiteY4" fmla="*/ 772550 h 890694"/>
                      <a:gd name="connsiteX5" fmla="*/ 590706 w 708850"/>
                      <a:gd name="connsiteY5" fmla="*/ 890694 h 890694"/>
                      <a:gd name="connsiteX6" fmla="*/ 118144 w 708850"/>
                      <a:gd name="connsiteY6" fmla="*/ 890694 h 890694"/>
                      <a:gd name="connsiteX7" fmla="*/ 0 w 708850"/>
                      <a:gd name="connsiteY7" fmla="*/ 772550 h 890694"/>
                      <a:gd name="connsiteX8" fmla="*/ 0 w 708850"/>
                      <a:gd name="connsiteY8" fmla="*/ 118144 h 890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8850" h="890694" extrusionOk="0">
                        <a:moveTo>
                          <a:pt x="0" y="118144"/>
                        </a:moveTo>
                        <a:cubicBezTo>
                          <a:pt x="2843" y="47543"/>
                          <a:pt x="53205" y="3819"/>
                          <a:pt x="118144" y="0"/>
                        </a:cubicBezTo>
                        <a:cubicBezTo>
                          <a:pt x="328322" y="-10984"/>
                          <a:pt x="376802" y="18509"/>
                          <a:pt x="590706" y="0"/>
                        </a:cubicBezTo>
                        <a:cubicBezTo>
                          <a:pt x="657575" y="-6676"/>
                          <a:pt x="699272" y="51367"/>
                          <a:pt x="708850" y="118144"/>
                        </a:cubicBezTo>
                        <a:cubicBezTo>
                          <a:pt x="676578" y="337956"/>
                          <a:pt x="705707" y="500668"/>
                          <a:pt x="708850" y="772550"/>
                        </a:cubicBezTo>
                        <a:cubicBezTo>
                          <a:pt x="710406" y="822356"/>
                          <a:pt x="643215" y="896967"/>
                          <a:pt x="590706" y="890694"/>
                        </a:cubicBezTo>
                        <a:cubicBezTo>
                          <a:pt x="495212" y="907428"/>
                          <a:pt x="291945" y="906734"/>
                          <a:pt x="118144" y="890694"/>
                        </a:cubicBezTo>
                        <a:cubicBezTo>
                          <a:pt x="66132" y="899060"/>
                          <a:pt x="4377" y="838270"/>
                          <a:pt x="0" y="772550"/>
                        </a:cubicBezTo>
                        <a:cubicBezTo>
                          <a:pt x="31696" y="462487"/>
                          <a:pt x="30715" y="344716"/>
                          <a:pt x="0" y="118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DF74CB9-670B-124F-95C5-4C16833598BA}"/>
              </a:ext>
            </a:extLst>
          </p:cNvPr>
          <p:cNvSpPr/>
          <p:nvPr/>
        </p:nvSpPr>
        <p:spPr>
          <a:xfrm>
            <a:off x="3434291" y="4478403"/>
            <a:ext cx="708850" cy="890694"/>
          </a:xfrm>
          <a:prstGeom prst="roundRect">
            <a:avLst/>
          </a:prstGeom>
          <a:noFill/>
          <a:ln w="3810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708850"/>
                      <a:gd name="connsiteY0" fmla="*/ 118144 h 890694"/>
                      <a:gd name="connsiteX1" fmla="*/ 118144 w 708850"/>
                      <a:gd name="connsiteY1" fmla="*/ 0 h 890694"/>
                      <a:gd name="connsiteX2" fmla="*/ 590706 w 708850"/>
                      <a:gd name="connsiteY2" fmla="*/ 0 h 890694"/>
                      <a:gd name="connsiteX3" fmla="*/ 708850 w 708850"/>
                      <a:gd name="connsiteY3" fmla="*/ 118144 h 890694"/>
                      <a:gd name="connsiteX4" fmla="*/ 708850 w 708850"/>
                      <a:gd name="connsiteY4" fmla="*/ 772550 h 890694"/>
                      <a:gd name="connsiteX5" fmla="*/ 590706 w 708850"/>
                      <a:gd name="connsiteY5" fmla="*/ 890694 h 890694"/>
                      <a:gd name="connsiteX6" fmla="*/ 118144 w 708850"/>
                      <a:gd name="connsiteY6" fmla="*/ 890694 h 890694"/>
                      <a:gd name="connsiteX7" fmla="*/ 0 w 708850"/>
                      <a:gd name="connsiteY7" fmla="*/ 772550 h 890694"/>
                      <a:gd name="connsiteX8" fmla="*/ 0 w 708850"/>
                      <a:gd name="connsiteY8" fmla="*/ 118144 h 890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8850" h="890694" extrusionOk="0">
                        <a:moveTo>
                          <a:pt x="0" y="118144"/>
                        </a:moveTo>
                        <a:cubicBezTo>
                          <a:pt x="2843" y="47543"/>
                          <a:pt x="53205" y="3819"/>
                          <a:pt x="118144" y="0"/>
                        </a:cubicBezTo>
                        <a:cubicBezTo>
                          <a:pt x="328322" y="-10984"/>
                          <a:pt x="376802" y="18509"/>
                          <a:pt x="590706" y="0"/>
                        </a:cubicBezTo>
                        <a:cubicBezTo>
                          <a:pt x="657575" y="-6676"/>
                          <a:pt x="699272" y="51367"/>
                          <a:pt x="708850" y="118144"/>
                        </a:cubicBezTo>
                        <a:cubicBezTo>
                          <a:pt x="676578" y="337956"/>
                          <a:pt x="705707" y="500668"/>
                          <a:pt x="708850" y="772550"/>
                        </a:cubicBezTo>
                        <a:cubicBezTo>
                          <a:pt x="710406" y="822356"/>
                          <a:pt x="643215" y="896967"/>
                          <a:pt x="590706" y="890694"/>
                        </a:cubicBezTo>
                        <a:cubicBezTo>
                          <a:pt x="495212" y="907428"/>
                          <a:pt x="291945" y="906734"/>
                          <a:pt x="118144" y="890694"/>
                        </a:cubicBezTo>
                        <a:cubicBezTo>
                          <a:pt x="66132" y="899060"/>
                          <a:pt x="4377" y="838270"/>
                          <a:pt x="0" y="772550"/>
                        </a:cubicBezTo>
                        <a:cubicBezTo>
                          <a:pt x="31696" y="462487"/>
                          <a:pt x="30715" y="344716"/>
                          <a:pt x="0" y="118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2A63187-76EF-2043-B98B-F4DA55F7C234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u="sng" dirty="0">
              <a:solidFill>
                <a:schemeClr val="bg1"/>
              </a:solidFill>
              <a:effectLst/>
              <a:latin typeface="Nunito" pitchFamily="2" charset="77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C62C17CE-42CD-9C4D-83DA-7000551CFF0E}"/>
              </a:ext>
            </a:extLst>
          </p:cNvPr>
          <p:cNvSpPr/>
          <p:nvPr/>
        </p:nvSpPr>
        <p:spPr>
          <a:xfrm>
            <a:off x="3881" y="4747809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marL="514350" indent="-514350" algn="ctr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Minimize Expensive Traffic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4A9B1DC-A588-8B46-8B63-EF5EDBA63459}"/>
              </a:ext>
            </a:extLst>
          </p:cNvPr>
          <p:cNvSpPr/>
          <p:nvPr/>
        </p:nvSpPr>
        <p:spPr>
          <a:xfrm>
            <a:off x="6926435" y="2901879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15019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 animBg="1"/>
      <p:bldP spid="80" grpId="0" animBg="1"/>
      <p:bldP spid="99" grpId="0" animBg="1"/>
      <p:bldP spid="10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23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Freeform 55">
            <a:extLst>
              <a:ext uri="{FF2B5EF4-FFF2-40B4-BE49-F238E27FC236}">
                <a16:creationId xmlns:a16="http://schemas.microsoft.com/office/drawing/2014/main" id="{4438FBA2-4D26-8F4C-8F9E-C0B1DA4FFA2B}"/>
              </a:ext>
            </a:extLst>
          </p:cNvPr>
          <p:cNvSpPr/>
          <p:nvPr/>
        </p:nvSpPr>
        <p:spPr>
          <a:xfrm rot="16200000">
            <a:off x="6465067" y="3048462"/>
            <a:ext cx="246752" cy="563675"/>
          </a:xfrm>
          <a:custGeom>
            <a:avLst/>
            <a:gdLst>
              <a:gd name="connsiteX0" fmla="*/ 228600 w 228600"/>
              <a:gd name="connsiteY0" fmla="*/ 0 h 1028700"/>
              <a:gd name="connsiteX1" fmla="*/ 0 w 228600"/>
              <a:gd name="connsiteY1" fmla="*/ 482600 h 1028700"/>
              <a:gd name="connsiteX2" fmla="*/ 228600 w 228600"/>
              <a:gd name="connsiteY2" fmla="*/ 1028700 h 1028700"/>
              <a:gd name="connsiteX3" fmla="*/ 228600 w 228600"/>
              <a:gd name="connsiteY3" fmla="*/ 1028700 h 1028700"/>
              <a:gd name="connsiteX4" fmla="*/ 228600 w 228600"/>
              <a:gd name="connsiteY4" fmla="*/ 1028700 h 1028700"/>
              <a:gd name="connsiteX5" fmla="*/ 228600 w 228600"/>
              <a:gd name="connsiteY5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" h="1028700">
                <a:moveTo>
                  <a:pt x="228600" y="0"/>
                </a:moveTo>
                <a:cubicBezTo>
                  <a:pt x="114300" y="155575"/>
                  <a:pt x="0" y="311150"/>
                  <a:pt x="0" y="482600"/>
                </a:cubicBezTo>
                <a:cubicBezTo>
                  <a:pt x="0" y="654050"/>
                  <a:pt x="228600" y="1028700"/>
                  <a:pt x="228600" y="1028700"/>
                </a:cubicBezTo>
                <a:lnTo>
                  <a:pt x="228600" y="1028700"/>
                </a:lnTo>
                <a:lnTo>
                  <a:pt x="228600" y="1028700"/>
                </a:lnTo>
                <a:lnTo>
                  <a:pt x="228600" y="10287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atin typeface="Nunito" pitchFamily="2" charset="77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E369C4-ECCE-6245-8D73-974A726C96E8}"/>
              </a:ext>
            </a:extLst>
          </p:cNvPr>
          <p:cNvCxnSpPr>
            <a:cxnSpLocks/>
          </p:cNvCxnSpPr>
          <p:nvPr/>
        </p:nvCxnSpPr>
        <p:spPr>
          <a:xfrm flipH="1">
            <a:off x="4608434" y="3272402"/>
            <a:ext cx="1693346" cy="127190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D4A1AB-CFDF-3E45-9EC3-AA4AEC47F9F0}"/>
              </a:ext>
            </a:extLst>
          </p:cNvPr>
          <p:cNvCxnSpPr>
            <a:cxnSpLocks/>
          </p:cNvCxnSpPr>
          <p:nvPr/>
        </p:nvCxnSpPr>
        <p:spPr>
          <a:xfrm flipH="1">
            <a:off x="222388" y="3303178"/>
            <a:ext cx="4812152" cy="122240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EA988D4-F4DE-FD49-BF87-DEA2F9F1F9F3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AAA1F-67A4-4B4A-BA5E-0359F7256238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1DF740-8633-C14A-A028-3F4E87A64030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A528E1A-8B57-8448-8A3D-53D5A92E75DC}"/>
              </a:ext>
            </a:extLst>
          </p:cNvPr>
          <p:cNvGrpSpPr/>
          <p:nvPr/>
        </p:nvGrpSpPr>
        <p:grpSpPr>
          <a:xfrm>
            <a:off x="120619" y="4499263"/>
            <a:ext cx="4603478" cy="2238373"/>
            <a:chOff x="2911061" y="4254500"/>
            <a:chExt cx="4603478" cy="2238373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4D07277-3E27-3D4A-A53B-A820E5FAEE6B}"/>
                </a:ext>
              </a:extLst>
            </p:cNvPr>
            <p:cNvSpPr/>
            <p:nvPr/>
          </p:nvSpPr>
          <p:spPr>
            <a:xfrm>
              <a:off x="2911061" y="4254500"/>
              <a:ext cx="4603478" cy="2238373"/>
            </a:xfrm>
            <a:prstGeom prst="roundRect">
              <a:avLst>
                <a:gd name="adj" fmla="val 9345"/>
              </a:avLst>
            </a:prstGeom>
            <a:solidFill>
              <a:schemeClr val="accent5">
                <a:alpha val="49804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latin typeface="Nunito" pitchFamily="2" charset="77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948E8B2-6373-3D43-8EC4-26A55B4C5433}"/>
                </a:ext>
              </a:extLst>
            </p:cNvPr>
            <p:cNvSpPr/>
            <p:nvPr/>
          </p:nvSpPr>
          <p:spPr>
            <a:xfrm>
              <a:off x="3075741" y="4436673"/>
              <a:ext cx="2049130" cy="1717226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Processing Unit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08296E-1EF2-2245-8F73-2C7420639B0B}"/>
                </a:ext>
              </a:extLst>
            </p:cNvPr>
            <p:cNvCxnSpPr>
              <a:cxnSpLocks/>
            </p:cNvCxnSpPr>
            <p:nvPr/>
          </p:nvCxnSpPr>
          <p:spPr>
            <a:xfrm>
              <a:off x="5124871" y="4886822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77C3F5B-6C15-6E4D-BFF3-451DE859C0C5}"/>
                </a:ext>
              </a:extLst>
            </p:cNvPr>
            <p:cNvCxnSpPr>
              <a:cxnSpLocks/>
            </p:cNvCxnSpPr>
            <p:nvPr/>
          </p:nvCxnSpPr>
          <p:spPr>
            <a:xfrm>
              <a:off x="5124871" y="5768997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D9251A0A-8DF7-3A47-8F6C-57148DCC1379}"/>
                </a:ext>
              </a:extLst>
            </p:cNvPr>
            <p:cNvSpPr/>
            <p:nvPr/>
          </p:nvSpPr>
          <p:spPr>
            <a:xfrm>
              <a:off x="5594813" y="4532690"/>
              <a:ext cx="1746139" cy="741275"/>
            </a:xfrm>
            <a:prstGeom prst="roundRect">
              <a:avLst/>
            </a:prstGeom>
            <a:solidFill>
              <a:srgbClr val="9F2936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600" dirty="0">
                  <a:latin typeface="Nunito" pitchFamily="2" charset="77"/>
                </a:rPr>
                <a:t>Table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92632A1-2DD0-4248-BDC2-9D2800FC50E2}"/>
              </a:ext>
            </a:extLst>
          </p:cNvPr>
          <p:cNvSpPr/>
          <p:nvPr/>
        </p:nvSpPr>
        <p:spPr>
          <a:xfrm>
            <a:off x="2804371" y="5618449"/>
            <a:ext cx="1713082" cy="90648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latin typeface="Nunito" pitchFamily="2" charset="77"/>
              </a:rPr>
              <a:t>Indexing Counters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32D71F-4AED-B84B-9E6E-F19629692AFF}"/>
              </a:ext>
            </a:extLst>
          </p:cNvPr>
          <p:cNvGrpSpPr/>
          <p:nvPr/>
        </p:nvGrpSpPr>
        <p:grpSpPr>
          <a:xfrm>
            <a:off x="4517453" y="5729345"/>
            <a:ext cx="2772149" cy="887113"/>
            <a:chOff x="5525922" y="5513120"/>
            <a:chExt cx="2772149" cy="8871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5E0FC3-649A-CA40-BCE0-AA2596012879}"/>
                </a:ext>
              </a:extLst>
            </p:cNvPr>
            <p:cNvGrpSpPr/>
            <p:nvPr/>
          </p:nvGrpSpPr>
          <p:grpSpPr>
            <a:xfrm>
              <a:off x="5640225" y="5513120"/>
              <a:ext cx="2657846" cy="887113"/>
              <a:chOff x="3104411" y="5064941"/>
              <a:chExt cx="2657846" cy="88711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7DF3694-A5E5-5C43-845E-DE253320EC01}"/>
                  </a:ext>
                </a:extLst>
              </p:cNvPr>
              <p:cNvGrpSpPr/>
              <p:nvPr/>
            </p:nvGrpSpPr>
            <p:grpSpPr>
              <a:xfrm>
                <a:off x="4437457" y="5064941"/>
                <a:ext cx="1324800" cy="887113"/>
                <a:chOff x="7599724" y="669583"/>
                <a:chExt cx="1324800" cy="887113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D7B08457-C8EB-B848-A4C0-8154D70242AC}"/>
                    </a:ext>
                  </a:extLst>
                </p:cNvPr>
                <p:cNvSpPr/>
                <p:nvPr/>
              </p:nvSpPr>
              <p:spPr>
                <a:xfrm>
                  <a:off x="7599724" y="669583"/>
                  <a:ext cx="1324800" cy="21600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400" dirty="0">
                      <a:solidFill>
                        <a:schemeClr val="bg1"/>
                      </a:solidFill>
                      <a:latin typeface="Nunito" pitchFamily="2" charset="77"/>
                    </a:rPr>
                    <a:t>Counter0 = 0</a:t>
                  </a: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AD714F9F-624D-8C47-AA22-B45886FBE173}"/>
                    </a:ext>
                  </a:extLst>
                </p:cNvPr>
                <p:cNvSpPr/>
                <p:nvPr/>
              </p:nvSpPr>
              <p:spPr>
                <a:xfrm>
                  <a:off x="7599724" y="896773"/>
                  <a:ext cx="1324800" cy="21600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400" dirty="0">
                      <a:solidFill>
                        <a:srgbClr val="FFFF00"/>
                      </a:solidFill>
                      <a:latin typeface="Nunito" pitchFamily="2" charset="77"/>
                    </a:rPr>
                    <a:t>Counter1 &gt; 0</a:t>
                  </a:r>
                </a:p>
              </p:txBody>
            </p:sp>
            <p:sp>
              <p:nvSpPr>
                <p:cNvPr id="73" name="Rounded Rectangle 72">
                  <a:extLst>
                    <a:ext uri="{FF2B5EF4-FFF2-40B4-BE49-F238E27FC236}">
                      <a16:creationId xmlns:a16="http://schemas.microsoft.com/office/drawing/2014/main" id="{0D9D2643-5B0F-D049-957F-02D5A2E3BCC0}"/>
                    </a:ext>
                  </a:extLst>
                </p:cNvPr>
                <p:cNvSpPr/>
                <p:nvPr/>
              </p:nvSpPr>
              <p:spPr>
                <a:xfrm>
                  <a:off x="7599724" y="1113505"/>
                  <a:ext cx="1324800" cy="21600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400" dirty="0">
                      <a:solidFill>
                        <a:schemeClr val="bg1"/>
                      </a:solidFill>
                      <a:latin typeface="Nunito" pitchFamily="2" charset="77"/>
                    </a:rPr>
                    <a:t>Counter2 = 0</a:t>
                  </a:r>
                </a:p>
              </p:txBody>
            </p: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A5814946-23A7-CB4C-A578-9E81D7D98099}"/>
                    </a:ext>
                  </a:extLst>
                </p:cNvPr>
                <p:cNvSpPr/>
                <p:nvPr/>
              </p:nvSpPr>
              <p:spPr>
                <a:xfrm>
                  <a:off x="7599725" y="1340696"/>
                  <a:ext cx="1320948" cy="216000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400" dirty="0">
                      <a:solidFill>
                        <a:schemeClr val="bg1"/>
                      </a:solidFill>
                      <a:latin typeface="Nunito" pitchFamily="2" charset="77"/>
                    </a:rPr>
                    <a:t>Counter3 = 0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2F7C54-4363-AF48-AE3D-D8FEE523D1EE}"/>
                  </a:ext>
                </a:extLst>
              </p:cNvPr>
              <p:cNvSpPr txBox="1"/>
              <p:nvPr/>
            </p:nvSpPr>
            <p:spPr>
              <a:xfrm>
                <a:off x="3104411" y="5094346"/>
                <a:ext cx="13685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1600" dirty="0">
                    <a:latin typeface="Nunito" pitchFamily="2" charset="77"/>
                  </a:rPr>
                  <a:t>syncronVar</a:t>
                </a:r>
              </a:p>
              <a:p>
                <a:pPr algn="ctr"/>
                <a:r>
                  <a:rPr lang="en-GR" sz="1600" dirty="0">
                    <a:latin typeface="Nunito" pitchFamily="2" charset="77"/>
                  </a:rPr>
                  <a:t>Address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5DFFCC-5E2E-414F-9F54-972621B4FCD9}"/>
                </a:ext>
              </a:extLst>
            </p:cNvPr>
            <p:cNvCxnSpPr>
              <a:cxnSpLocks/>
            </p:cNvCxnSpPr>
            <p:nvPr/>
          </p:nvCxnSpPr>
          <p:spPr>
            <a:xfrm>
              <a:off x="5525922" y="5842107"/>
              <a:ext cx="14466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itle 1">
            <a:extLst>
              <a:ext uri="{FF2B5EF4-FFF2-40B4-BE49-F238E27FC236}">
                <a16:creationId xmlns:a16="http://schemas.microsoft.com/office/drawing/2014/main" id="{2A43C365-1208-1B44-8DD4-F5E9687D8DCB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4. Integrated Overflow Management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4B4E01E-C297-5F42-8F7A-7DABA781CBB0}"/>
              </a:ext>
            </a:extLst>
          </p:cNvPr>
          <p:cNvGrpSpPr/>
          <p:nvPr/>
        </p:nvGrpSpPr>
        <p:grpSpPr>
          <a:xfrm>
            <a:off x="5860496" y="4212341"/>
            <a:ext cx="1508916" cy="1393628"/>
            <a:chOff x="4879003" y="4052821"/>
            <a:chExt cx="1508916" cy="139362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DCABF84-16D0-DD4D-8009-528E9B26599B}"/>
                </a:ext>
              </a:extLst>
            </p:cNvPr>
            <p:cNvGrpSpPr/>
            <p:nvPr/>
          </p:nvGrpSpPr>
          <p:grpSpPr>
            <a:xfrm>
              <a:off x="4879003" y="4052821"/>
              <a:ext cx="1508916" cy="396198"/>
              <a:chOff x="1169991" y="2885100"/>
              <a:chExt cx="1560272" cy="451265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7DA4C95-9D6D-704D-AA23-B2BE89EEFBE2}"/>
                  </a:ext>
                </a:extLst>
              </p:cNvPr>
              <p:cNvSpPr/>
              <p:nvPr/>
            </p:nvSpPr>
            <p:spPr>
              <a:xfrm>
                <a:off x="1169991" y="2885326"/>
                <a:ext cx="913830" cy="4510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Address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84C6C8C-9EC3-B041-8EFB-658D2BEDEC93}"/>
                  </a:ext>
                </a:extLst>
              </p:cNvPr>
              <p:cNvSpPr/>
              <p:nvPr/>
            </p:nvSpPr>
            <p:spPr>
              <a:xfrm>
                <a:off x="2087972" y="2885100"/>
                <a:ext cx="642291" cy="4510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469DE50-B27C-CF42-B9B0-361367E6A912}"/>
                </a:ext>
              </a:extLst>
            </p:cNvPr>
            <p:cNvGrpSpPr/>
            <p:nvPr/>
          </p:nvGrpSpPr>
          <p:grpSpPr>
            <a:xfrm>
              <a:off x="4879003" y="4445530"/>
              <a:ext cx="1508916" cy="252190"/>
              <a:chOff x="1169991" y="2905959"/>
              <a:chExt cx="1560272" cy="28724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63C8D46-E3AF-B741-B547-92484280FD21}"/>
                  </a:ext>
                </a:extLst>
              </p:cNvPr>
              <p:cNvSpPr/>
              <p:nvPr/>
            </p:nvSpPr>
            <p:spPr>
              <a:xfrm>
                <a:off x="1169991" y="2906177"/>
                <a:ext cx="913830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0x33A9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0C72B8B-B591-8E42-8ED3-EF041594BAF0}"/>
                  </a:ext>
                </a:extLst>
              </p:cNvPr>
              <p:cNvSpPr/>
              <p:nvPr/>
            </p:nvSpPr>
            <p:spPr>
              <a:xfrm>
                <a:off x="2087972" y="2905959"/>
                <a:ext cx="642291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8276E3D-7482-A444-BFE0-EE606898EEC3}"/>
                </a:ext>
              </a:extLst>
            </p:cNvPr>
            <p:cNvGrpSpPr/>
            <p:nvPr/>
          </p:nvGrpSpPr>
          <p:grpSpPr>
            <a:xfrm>
              <a:off x="4879003" y="4689069"/>
              <a:ext cx="1508916" cy="252225"/>
              <a:chOff x="1169991" y="2757159"/>
              <a:chExt cx="1560272" cy="28728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54E7450-12AB-D945-AB7A-CD066953B8EB}"/>
                  </a:ext>
                </a:extLst>
              </p:cNvPr>
              <p:cNvSpPr/>
              <p:nvPr/>
            </p:nvSpPr>
            <p:spPr>
              <a:xfrm>
                <a:off x="1169991" y="2757419"/>
                <a:ext cx="913829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0x2241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ACC7EB4-39D0-9C47-87AE-064232C578E8}"/>
                  </a:ext>
                </a:extLst>
              </p:cNvPr>
              <p:cNvSpPr/>
              <p:nvPr/>
            </p:nvSpPr>
            <p:spPr>
              <a:xfrm>
                <a:off x="2087972" y="2757159"/>
                <a:ext cx="642291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90BA879-B03E-994F-8A27-551AC207545A}"/>
                </a:ext>
              </a:extLst>
            </p:cNvPr>
            <p:cNvGrpSpPr/>
            <p:nvPr/>
          </p:nvGrpSpPr>
          <p:grpSpPr>
            <a:xfrm>
              <a:off x="4879003" y="4945524"/>
              <a:ext cx="1508916" cy="252228"/>
              <a:chOff x="1169991" y="2626970"/>
              <a:chExt cx="1560272" cy="28728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8EAAAE-FBB1-9A44-9F2C-CB409BEB2FE8}"/>
                  </a:ext>
                </a:extLst>
              </p:cNvPr>
              <p:cNvSpPr/>
              <p:nvPr/>
            </p:nvSpPr>
            <p:spPr>
              <a:xfrm>
                <a:off x="1169991" y="2627236"/>
                <a:ext cx="913829" cy="287023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0x438C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D0FA282-26AD-BC4B-AAD2-B800E39F32EC}"/>
                  </a:ext>
                </a:extLst>
              </p:cNvPr>
              <p:cNvSpPr/>
              <p:nvPr/>
            </p:nvSpPr>
            <p:spPr>
              <a:xfrm>
                <a:off x="2087972" y="2626970"/>
                <a:ext cx="642291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544DD6-6698-194D-906D-8E2AE695EED2}"/>
                </a:ext>
              </a:extLst>
            </p:cNvPr>
            <p:cNvGrpSpPr/>
            <p:nvPr/>
          </p:nvGrpSpPr>
          <p:grpSpPr>
            <a:xfrm>
              <a:off x="4879003" y="5194206"/>
              <a:ext cx="1508916" cy="252243"/>
              <a:chOff x="1169991" y="2496447"/>
              <a:chExt cx="1560272" cy="28730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6BBF738-42AC-6647-AA07-862BE9933F87}"/>
                  </a:ext>
                </a:extLst>
              </p:cNvPr>
              <p:cNvSpPr/>
              <p:nvPr/>
            </p:nvSpPr>
            <p:spPr>
              <a:xfrm>
                <a:off x="1169991" y="2496731"/>
                <a:ext cx="913829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0x6B4A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182E70E-32F8-9C4C-8FA5-9F27974DF152}"/>
                  </a:ext>
                </a:extLst>
              </p:cNvPr>
              <p:cNvSpPr/>
              <p:nvPr/>
            </p:nvSpPr>
            <p:spPr>
              <a:xfrm>
                <a:off x="2087972" y="2496447"/>
                <a:ext cx="642291" cy="287026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9FC1AD-DF9C-6C40-9B61-9ABB130F94A7}"/>
              </a:ext>
            </a:extLst>
          </p:cNvPr>
          <p:cNvCxnSpPr>
            <a:cxnSpLocks/>
          </p:cNvCxnSpPr>
          <p:nvPr/>
        </p:nvCxnSpPr>
        <p:spPr>
          <a:xfrm flipH="1">
            <a:off x="4523342" y="4212341"/>
            <a:ext cx="1337154" cy="5963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F6946C9-EA34-584C-9590-D84E686334BA}"/>
              </a:ext>
            </a:extLst>
          </p:cNvPr>
          <p:cNvCxnSpPr>
            <a:cxnSpLocks/>
          </p:cNvCxnSpPr>
          <p:nvPr/>
        </p:nvCxnSpPr>
        <p:spPr>
          <a:xfrm flipH="1" flipV="1">
            <a:off x="4517456" y="5500688"/>
            <a:ext cx="1277724" cy="1050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3F04A40-118C-2145-B83B-3D69E26CDCAC}"/>
              </a:ext>
            </a:extLst>
          </p:cNvPr>
          <p:cNvSpPr txBox="1"/>
          <p:nvPr/>
        </p:nvSpPr>
        <p:spPr>
          <a:xfrm>
            <a:off x="6900079" y="3622083"/>
            <a:ext cx="1693346" cy="36933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Nunito" pitchFamily="2" charset="77"/>
              </a:rPr>
              <a:t>Fully Occupied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AC6BC70-1317-1144-9AC3-1CAD94279933}"/>
              </a:ext>
            </a:extLst>
          </p:cNvPr>
          <p:cNvCxnSpPr>
            <a:cxnSpLocks/>
          </p:cNvCxnSpPr>
          <p:nvPr/>
        </p:nvCxnSpPr>
        <p:spPr>
          <a:xfrm flipH="1">
            <a:off x="7297775" y="4012569"/>
            <a:ext cx="197038" cy="190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1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24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Freeform 55">
            <a:extLst>
              <a:ext uri="{FF2B5EF4-FFF2-40B4-BE49-F238E27FC236}">
                <a16:creationId xmlns:a16="http://schemas.microsoft.com/office/drawing/2014/main" id="{4438FBA2-4D26-8F4C-8F9E-C0B1DA4FFA2B}"/>
              </a:ext>
            </a:extLst>
          </p:cNvPr>
          <p:cNvSpPr/>
          <p:nvPr/>
        </p:nvSpPr>
        <p:spPr>
          <a:xfrm rot="16200000">
            <a:off x="6465067" y="3048462"/>
            <a:ext cx="246752" cy="563675"/>
          </a:xfrm>
          <a:custGeom>
            <a:avLst/>
            <a:gdLst>
              <a:gd name="connsiteX0" fmla="*/ 228600 w 228600"/>
              <a:gd name="connsiteY0" fmla="*/ 0 h 1028700"/>
              <a:gd name="connsiteX1" fmla="*/ 0 w 228600"/>
              <a:gd name="connsiteY1" fmla="*/ 482600 h 1028700"/>
              <a:gd name="connsiteX2" fmla="*/ 228600 w 228600"/>
              <a:gd name="connsiteY2" fmla="*/ 1028700 h 1028700"/>
              <a:gd name="connsiteX3" fmla="*/ 228600 w 228600"/>
              <a:gd name="connsiteY3" fmla="*/ 1028700 h 1028700"/>
              <a:gd name="connsiteX4" fmla="*/ 228600 w 228600"/>
              <a:gd name="connsiteY4" fmla="*/ 1028700 h 1028700"/>
              <a:gd name="connsiteX5" fmla="*/ 228600 w 228600"/>
              <a:gd name="connsiteY5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" h="1028700">
                <a:moveTo>
                  <a:pt x="228600" y="0"/>
                </a:moveTo>
                <a:cubicBezTo>
                  <a:pt x="114300" y="155575"/>
                  <a:pt x="0" y="311150"/>
                  <a:pt x="0" y="482600"/>
                </a:cubicBezTo>
                <a:cubicBezTo>
                  <a:pt x="0" y="654050"/>
                  <a:pt x="228600" y="1028700"/>
                  <a:pt x="228600" y="1028700"/>
                </a:cubicBezTo>
                <a:lnTo>
                  <a:pt x="228600" y="1028700"/>
                </a:lnTo>
                <a:lnTo>
                  <a:pt x="228600" y="1028700"/>
                </a:lnTo>
                <a:lnTo>
                  <a:pt x="228600" y="102870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atin typeface="Nunito" pitchFamily="2" charset="77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EA988D4-F4DE-FD49-BF87-DEA2F9F1F9F3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AAA1F-67A4-4B4A-BA5E-0359F7256238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1DF740-8633-C14A-A028-3F4E87A64030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3A927E-BC7E-FE44-871C-CF2CE880F8D5}"/>
              </a:ext>
            </a:extLst>
          </p:cNvPr>
          <p:cNvCxnSpPr>
            <a:cxnSpLocks/>
          </p:cNvCxnSpPr>
          <p:nvPr/>
        </p:nvCxnSpPr>
        <p:spPr>
          <a:xfrm>
            <a:off x="2037357" y="3305490"/>
            <a:ext cx="2534643" cy="119377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CD334A6-AA56-784C-9CEA-D7D27AC45F0E}"/>
              </a:ext>
            </a:extLst>
          </p:cNvPr>
          <p:cNvCxnSpPr>
            <a:cxnSpLocks/>
          </p:cNvCxnSpPr>
          <p:nvPr/>
        </p:nvCxnSpPr>
        <p:spPr>
          <a:xfrm flipH="1">
            <a:off x="285299" y="3305490"/>
            <a:ext cx="420058" cy="119377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0BB607B-C810-3641-BD41-BC28C5FD9663}"/>
              </a:ext>
            </a:extLst>
          </p:cNvPr>
          <p:cNvGrpSpPr/>
          <p:nvPr/>
        </p:nvGrpSpPr>
        <p:grpSpPr>
          <a:xfrm>
            <a:off x="1663060" y="2921535"/>
            <a:ext cx="1179781" cy="1056061"/>
            <a:chOff x="2469770" y="4192062"/>
            <a:chExt cx="1179781" cy="1056061"/>
          </a:xfrm>
        </p:grpSpPr>
        <p:pic>
          <p:nvPicPr>
            <p:cNvPr id="74" name="Graphic 73" descr="Envelope">
              <a:extLst>
                <a:ext uri="{FF2B5EF4-FFF2-40B4-BE49-F238E27FC236}">
                  <a16:creationId xmlns:a16="http://schemas.microsoft.com/office/drawing/2014/main" id="{818CBA8F-1A9F-8E43-BB0B-0678A2FC3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35BC1B8-44AB-4D41-B6C4-383DC9F1F770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C4D0494E-0217-314F-B44E-B64476A0711E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4. Integrated Overflow Management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65273E-CC71-174B-9216-6652A3D54193}"/>
              </a:ext>
            </a:extLst>
          </p:cNvPr>
          <p:cNvSpPr txBox="1"/>
          <p:nvPr/>
        </p:nvSpPr>
        <p:spPr>
          <a:xfrm>
            <a:off x="6900079" y="3622083"/>
            <a:ext cx="1693346" cy="36933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Nunito" pitchFamily="2" charset="77"/>
              </a:rPr>
              <a:t>Fully Occupied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D21F4E8-D022-1342-85AA-351D3535295D}"/>
              </a:ext>
            </a:extLst>
          </p:cNvPr>
          <p:cNvCxnSpPr>
            <a:cxnSpLocks/>
          </p:cNvCxnSpPr>
          <p:nvPr/>
        </p:nvCxnSpPr>
        <p:spPr>
          <a:xfrm flipH="1">
            <a:off x="7297775" y="4012569"/>
            <a:ext cx="197038" cy="190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E1F608A-8203-2C45-A996-30A0134DDDB2}"/>
              </a:ext>
            </a:extLst>
          </p:cNvPr>
          <p:cNvGrpSpPr/>
          <p:nvPr/>
        </p:nvGrpSpPr>
        <p:grpSpPr>
          <a:xfrm>
            <a:off x="120619" y="4499263"/>
            <a:ext cx="4603478" cy="2238373"/>
            <a:chOff x="2911061" y="4254500"/>
            <a:chExt cx="4603478" cy="2238373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09DA755-7EBE-0641-A48E-6B343B53FC03}"/>
                </a:ext>
              </a:extLst>
            </p:cNvPr>
            <p:cNvSpPr/>
            <p:nvPr/>
          </p:nvSpPr>
          <p:spPr>
            <a:xfrm>
              <a:off x="2911061" y="4254500"/>
              <a:ext cx="4603478" cy="2238373"/>
            </a:xfrm>
            <a:prstGeom prst="roundRect">
              <a:avLst>
                <a:gd name="adj" fmla="val 9345"/>
              </a:avLst>
            </a:prstGeom>
            <a:solidFill>
              <a:schemeClr val="accent4">
                <a:alpha val="49804"/>
              </a:schemeClr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latin typeface="Nunito" pitchFamily="2" charset="77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AE99DAE2-3F02-3A41-BF7D-40BBC5287BBE}"/>
                </a:ext>
              </a:extLst>
            </p:cNvPr>
            <p:cNvSpPr/>
            <p:nvPr/>
          </p:nvSpPr>
          <p:spPr>
            <a:xfrm>
              <a:off x="3075741" y="4436673"/>
              <a:ext cx="2049130" cy="1717226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Processing Unit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CA2885E-6563-2349-8034-09C2855C74BF}"/>
                </a:ext>
              </a:extLst>
            </p:cNvPr>
            <p:cNvCxnSpPr>
              <a:cxnSpLocks/>
            </p:cNvCxnSpPr>
            <p:nvPr/>
          </p:nvCxnSpPr>
          <p:spPr>
            <a:xfrm>
              <a:off x="5124871" y="4886822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C606E73-5E8D-864C-90A0-5921C3D2BAA5}"/>
                </a:ext>
              </a:extLst>
            </p:cNvPr>
            <p:cNvCxnSpPr>
              <a:cxnSpLocks/>
            </p:cNvCxnSpPr>
            <p:nvPr/>
          </p:nvCxnSpPr>
          <p:spPr>
            <a:xfrm>
              <a:off x="5124871" y="5768997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B3C88322-3708-544E-AAB2-130737C54114}"/>
                </a:ext>
              </a:extLst>
            </p:cNvPr>
            <p:cNvSpPr/>
            <p:nvPr/>
          </p:nvSpPr>
          <p:spPr>
            <a:xfrm>
              <a:off x="5594813" y="4532690"/>
              <a:ext cx="1746139" cy="741275"/>
            </a:xfrm>
            <a:prstGeom prst="roundRect">
              <a:avLst/>
            </a:prstGeom>
            <a:solidFill>
              <a:srgbClr val="9F2936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600" dirty="0">
                  <a:latin typeface="Nunito" pitchFamily="2" charset="77"/>
                </a:rPr>
                <a:t>Table</a:t>
              </a:r>
            </a:p>
          </p:txBody>
        </p:sp>
      </p:grp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0C2E8EE5-84D4-3C4A-BBA5-0528BBC27EA4}"/>
              </a:ext>
            </a:extLst>
          </p:cNvPr>
          <p:cNvSpPr/>
          <p:nvPr/>
        </p:nvSpPr>
        <p:spPr>
          <a:xfrm>
            <a:off x="2804371" y="5618449"/>
            <a:ext cx="1713082" cy="90648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latin typeface="Nunito" pitchFamily="2" charset="77"/>
              </a:rPr>
              <a:t>Indexing Counters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573489-084A-EB4E-8623-DF3B2D2A3592}"/>
              </a:ext>
            </a:extLst>
          </p:cNvPr>
          <p:cNvCxnSpPr>
            <a:cxnSpLocks/>
          </p:cNvCxnSpPr>
          <p:nvPr/>
        </p:nvCxnSpPr>
        <p:spPr>
          <a:xfrm flipH="1">
            <a:off x="4523342" y="4212341"/>
            <a:ext cx="1337154" cy="5963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48EABC-F2DD-2540-9ABF-2411C23C0CD1}"/>
              </a:ext>
            </a:extLst>
          </p:cNvPr>
          <p:cNvCxnSpPr>
            <a:cxnSpLocks/>
          </p:cNvCxnSpPr>
          <p:nvPr/>
        </p:nvCxnSpPr>
        <p:spPr>
          <a:xfrm flipH="1" flipV="1">
            <a:off x="4517456" y="5500688"/>
            <a:ext cx="1277724" cy="1050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1FCD9C-4ECF-AC40-9C34-5955BCD5941A}"/>
              </a:ext>
            </a:extLst>
          </p:cNvPr>
          <p:cNvGrpSpPr/>
          <p:nvPr/>
        </p:nvGrpSpPr>
        <p:grpSpPr>
          <a:xfrm>
            <a:off x="5860496" y="4212341"/>
            <a:ext cx="1508916" cy="1393628"/>
            <a:chOff x="4879003" y="4052821"/>
            <a:chExt cx="1508916" cy="139362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7D90004-BEEC-6C47-906D-CF38E4018D58}"/>
                </a:ext>
              </a:extLst>
            </p:cNvPr>
            <p:cNvGrpSpPr/>
            <p:nvPr/>
          </p:nvGrpSpPr>
          <p:grpSpPr>
            <a:xfrm>
              <a:off x="4879003" y="4052821"/>
              <a:ext cx="1508916" cy="396198"/>
              <a:chOff x="1169991" y="2885100"/>
              <a:chExt cx="1560272" cy="451265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5320148-BC48-E347-9634-C0668019DD90}"/>
                  </a:ext>
                </a:extLst>
              </p:cNvPr>
              <p:cNvSpPr/>
              <p:nvPr/>
            </p:nvSpPr>
            <p:spPr>
              <a:xfrm>
                <a:off x="1169991" y="2885326"/>
                <a:ext cx="913830" cy="4510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Address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D0A3FB3-BE63-384A-A407-4D7FEBDBB9EC}"/>
                  </a:ext>
                </a:extLst>
              </p:cNvPr>
              <p:cNvSpPr/>
              <p:nvPr/>
            </p:nvSpPr>
            <p:spPr>
              <a:xfrm>
                <a:off x="2087972" y="2885100"/>
                <a:ext cx="642291" cy="4510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5581D9A-4F62-5747-A785-A45A2F0B00D0}"/>
                </a:ext>
              </a:extLst>
            </p:cNvPr>
            <p:cNvGrpSpPr/>
            <p:nvPr/>
          </p:nvGrpSpPr>
          <p:grpSpPr>
            <a:xfrm>
              <a:off x="4879003" y="4445530"/>
              <a:ext cx="1508916" cy="252190"/>
              <a:chOff x="1169991" y="2905959"/>
              <a:chExt cx="1560272" cy="28724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394307D-D31F-C94C-82FF-0D295836FD7E}"/>
                  </a:ext>
                </a:extLst>
              </p:cNvPr>
              <p:cNvSpPr/>
              <p:nvPr/>
            </p:nvSpPr>
            <p:spPr>
              <a:xfrm>
                <a:off x="1169991" y="2906177"/>
                <a:ext cx="913830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0x33A9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73A7EC7-D15C-914E-A31E-653FA3B1A958}"/>
                  </a:ext>
                </a:extLst>
              </p:cNvPr>
              <p:cNvSpPr/>
              <p:nvPr/>
            </p:nvSpPr>
            <p:spPr>
              <a:xfrm>
                <a:off x="2087972" y="2905959"/>
                <a:ext cx="642291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1C95EFF-3CAA-3540-88A5-50FEE45235E2}"/>
                </a:ext>
              </a:extLst>
            </p:cNvPr>
            <p:cNvGrpSpPr/>
            <p:nvPr/>
          </p:nvGrpSpPr>
          <p:grpSpPr>
            <a:xfrm>
              <a:off x="4879003" y="4689069"/>
              <a:ext cx="1508916" cy="252225"/>
              <a:chOff x="1169991" y="2757159"/>
              <a:chExt cx="1560272" cy="287285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D774C07-18C9-5B4A-AFA9-3884896E8A5A}"/>
                  </a:ext>
                </a:extLst>
              </p:cNvPr>
              <p:cNvSpPr/>
              <p:nvPr/>
            </p:nvSpPr>
            <p:spPr>
              <a:xfrm>
                <a:off x="1169991" y="2757419"/>
                <a:ext cx="913829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0x2241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2122216-D6FC-0744-A2C5-6980FDB73166}"/>
                  </a:ext>
                </a:extLst>
              </p:cNvPr>
              <p:cNvSpPr/>
              <p:nvPr/>
            </p:nvSpPr>
            <p:spPr>
              <a:xfrm>
                <a:off x="2087972" y="2757159"/>
                <a:ext cx="642291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DF8EDDD-332B-F544-97C1-5A69A119401E}"/>
                </a:ext>
              </a:extLst>
            </p:cNvPr>
            <p:cNvGrpSpPr/>
            <p:nvPr/>
          </p:nvGrpSpPr>
          <p:grpSpPr>
            <a:xfrm>
              <a:off x="4879003" y="4945524"/>
              <a:ext cx="1508916" cy="252228"/>
              <a:chOff x="1169991" y="2626970"/>
              <a:chExt cx="1560272" cy="28728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122CC45-95CF-7E4B-8B00-55A6981A3568}"/>
                  </a:ext>
                </a:extLst>
              </p:cNvPr>
              <p:cNvSpPr/>
              <p:nvPr/>
            </p:nvSpPr>
            <p:spPr>
              <a:xfrm>
                <a:off x="1169991" y="2627236"/>
                <a:ext cx="913829" cy="287023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0x438C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A31150A-EE5D-8E45-931A-C8D7D6780897}"/>
                  </a:ext>
                </a:extLst>
              </p:cNvPr>
              <p:cNvSpPr/>
              <p:nvPr/>
            </p:nvSpPr>
            <p:spPr>
              <a:xfrm>
                <a:off x="2087972" y="2626970"/>
                <a:ext cx="642291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93CE30-B1E4-3C4D-A94B-9A0DF5C0D571}"/>
                </a:ext>
              </a:extLst>
            </p:cNvPr>
            <p:cNvGrpSpPr/>
            <p:nvPr/>
          </p:nvGrpSpPr>
          <p:grpSpPr>
            <a:xfrm>
              <a:off x="4879003" y="5194206"/>
              <a:ext cx="1508916" cy="252243"/>
              <a:chOff x="1169991" y="2496447"/>
              <a:chExt cx="1560272" cy="28730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0E04BC-6A66-B749-984B-FBC4890F9582}"/>
                  </a:ext>
                </a:extLst>
              </p:cNvPr>
              <p:cNvSpPr/>
              <p:nvPr/>
            </p:nvSpPr>
            <p:spPr>
              <a:xfrm>
                <a:off x="1169991" y="2496731"/>
                <a:ext cx="913829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0x6B4A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9C22EC5A-4C9E-8B41-B807-C2A548E80FCC}"/>
                  </a:ext>
                </a:extLst>
              </p:cNvPr>
              <p:cNvSpPr/>
              <p:nvPr/>
            </p:nvSpPr>
            <p:spPr>
              <a:xfrm>
                <a:off x="2087972" y="2496447"/>
                <a:ext cx="642291" cy="287026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</p:grp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45C0391E-E44E-6A46-BDC0-3B385616DF32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dirty="0">
              <a:solidFill>
                <a:schemeClr val="bg1"/>
              </a:solidFill>
              <a:effectLst/>
              <a:latin typeface="Nunito" pitchFamily="2" charset="77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7D4F82FB-F84B-AB4A-B548-28332D7BE121}"/>
              </a:ext>
            </a:extLst>
          </p:cNvPr>
          <p:cNvSpPr/>
          <p:nvPr/>
        </p:nvSpPr>
        <p:spPr>
          <a:xfrm>
            <a:off x="3881" y="4747809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marL="1885950" lvl="3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Low Performance Degradation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High Programming Ease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88D74F0-448D-5644-A47E-F1930B96BA22}"/>
              </a:ext>
            </a:extLst>
          </p:cNvPr>
          <p:cNvGrpSpPr/>
          <p:nvPr/>
        </p:nvGrpSpPr>
        <p:grpSpPr>
          <a:xfrm>
            <a:off x="644662" y="3597459"/>
            <a:ext cx="1892471" cy="830997"/>
            <a:chOff x="2663517" y="4185453"/>
            <a:chExt cx="1892471" cy="830997"/>
          </a:xfrm>
        </p:grpSpPr>
        <p:pic>
          <p:nvPicPr>
            <p:cNvPr id="136" name="Graphic 135" descr="Envelope">
              <a:extLst>
                <a:ext uri="{FF2B5EF4-FFF2-40B4-BE49-F238E27FC236}">
                  <a16:creationId xmlns:a16="http://schemas.microsoft.com/office/drawing/2014/main" id="{85325992-350E-AA49-BC3A-261EF06E9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56000EB-DD76-2841-B68F-74535A9E88A9}"/>
                </a:ext>
              </a:extLst>
            </p:cNvPr>
            <p:cNvSpPr txBox="1"/>
            <p:nvPr/>
          </p:nvSpPr>
          <p:spPr>
            <a:xfrm>
              <a:off x="3245693" y="4185453"/>
              <a:ext cx="1310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2"/>
                  </a:solidFill>
                  <a:latin typeface="Nunito SemiBold" pitchFamily="2" charset="77"/>
                </a:rPr>
                <a:t>Global</a:t>
              </a:r>
            </a:p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overflow</a:t>
              </a:r>
            </a:p>
            <a:p>
              <a:pPr algn="ctr"/>
              <a:r>
                <a:rPr lang="en-GB" sz="1600" b="1" dirty="0">
                  <a:solidFill>
                    <a:schemeClr val="accent2"/>
                  </a:solidFill>
                  <a:latin typeface="Nunito SemiBold" pitchFamily="2" charset="77"/>
                </a:rPr>
                <a:t>lock acquire</a:t>
              </a:r>
              <a:endParaRPr lang="en-GR" sz="16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55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0046 C 0.02674 -0.03125 -0.00347 0.00162 0.01684 -0.0162 C 0.0198 -0.01875 0.02223 -0.02338 0.02535 -0.02523 C 0.029 -0.02732 0.03334 -0.0294 0.03681 -0.03218 C 0.03837 -0.0331 0.03941 -0.03542 0.04115 -0.03657 C 0.04237 -0.0375 0.04393 -0.03796 0.04514 -0.03889 C 0.04688 -0.04028 0.04809 -0.04213 0.04948 -0.04352 C 0.06164 -0.05324 0.04184 -0.02986 0.06511 -0.05486 C 0.06667 -0.05648 0.06789 -0.05857 0.06945 -0.05949 C 0.07118 -0.06088 0.07344 -0.06088 0.075 -0.06181 C 0.07796 -0.0632 0.08056 -0.06528 0.08386 -0.06644 C 0.10139 -0.07338 0.07952 -0.06435 0.09358 -0.07083 C 0.09549 -0.07199 0.0974 -0.07245 0.09931 -0.07315 C 0.10226 -0.07477 0.10521 -0.0757 0.10782 -0.07778 C 0.1099 -0.0794 0.11146 -0.08125 0.11355 -0.08241 C 0.11598 -0.08357 0.11823 -0.0838 0.12066 -0.08449 C 0.12275 -0.08542 0.12431 -0.08634 0.12622 -0.08681 C 0.15 -0.09329 0.13959 -0.08982 0.15782 -0.09398 C 0.16059 -0.09445 0.16337 -0.09491 0.16632 -0.0963 C 0.1691 -0.09722 0.17466 -0.10046 0.17466 -0.10023 C 0.18855 -0.1 0.20226 -0.09954 0.21615 -0.09861 C 0.2198 -0.09792 0.23039 -0.09491 0.23455 -0.09398 C 0.23837 -0.09306 0.24219 -0.09236 0.24584 -0.09144 C 0.24966 -0.09005 0.25348 -0.08889 0.2573 -0.08681 L 0.2658 -0.08241 C 0.27292 -0.07083 0.26372 -0.08449 0.27292 -0.07546 C 0.27414 -0.07454 0.27466 -0.07245 0.2757 -0.07083 C 0.27934 -0.0537 0.27466 -0.075 0.28004 -0.05718 C 0.28108 -0.05394 0.28247 -0.04398 0.28299 -0.0412 C 0.28178 -0.02107 0.27987 -0.01898 0.28299 -0.00463 C 0.28334 -0.00301 0.28403 -0.00139 0.28455 7.40741E-7 L 0.28455 0.00046 " pathEditMode="relative" rAng="0" ptsTypes="AAAAAAAAAAAAAAAAAAAAAAAAAAAAAAAAA">
                                      <p:cBhvr>
                                        <p:cTn id="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099"/>
            <a:ext cx="7886700" cy="501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R" sz="2200" dirty="0">
                <a:solidFill>
                  <a:schemeClr val="accent4"/>
                </a:solidFill>
                <a:latin typeface="Nunito" pitchFamily="2" charset="77"/>
              </a:rPr>
              <a:t>Lock</a:t>
            </a:r>
            <a:r>
              <a:rPr lang="en-GR" sz="2200" dirty="0">
                <a:solidFill>
                  <a:schemeClr val="accent5">
                    <a:lumMod val="75000"/>
                  </a:schemeClr>
                </a:solidFill>
                <a:latin typeface="Nunito" pitchFamily="2" charset="77"/>
              </a:rPr>
              <a:t> </a:t>
            </a:r>
            <a:r>
              <a:rPr lang="en-GR" sz="2200" dirty="0">
                <a:latin typeface="Nunito" pitchFamily="2" charset="77"/>
              </a:rPr>
              <a:t>primitive</a:t>
            </a:r>
            <a:endParaRPr lang="en-GR" sz="1800" dirty="0">
              <a:latin typeface="Nunito" pitchFamily="2" charset="77"/>
            </a:endParaRPr>
          </a:p>
          <a:p>
            <a:pPr marL="457200" indent="-457200">
              <a:buFont typeface="+mj-lt"/>
              <a:buAutoNum type="arabicPeriod"/>
            </a:pPr>
            <a:endParaRPr lang="en-GR" sz="1800" dirty="0">
              <a:latin typeface="Nunito" pitchFamily="2" charset="77"/>
            </a:endParaRPr>
          </a:p>
          <a:p>
            <a:pPr marL="457200" indent="-457200">
              <a:buFont typeface="+mj-lt"/>
              <a:buAutoNum type="arabicPeriod"/>
            </a:pPr>
            <a:endParaRPr lang="en-GR" sz="1800" dirty="0">
              <a:latin typeface="Nunito" pitchFamily="2" charset="77"/>
            </a:endParaRPr>
          </a:p>
          <a:p>
            <a:pPr marL="0" indent="0">
              <a:buNone/>
            </a:pPr>
            <a:r>
              <a:rPr lang="en-GR" sz="2200" dirty="0">
                <a:solidFill>
                  <a:schemeClr val="accent3"/>
                </a:solidFill>
                <a:latin typeface="Nunito" pitchFamily="2" charset="77"/>
              </a:rPr>
              <a:t>Barrier</a:t>
            </a:r>
            <a:r>
              <a:rPr lang="en-GR" sz="2200" dirty="0">
                <a:solidFill>
                  <a:schemeClr val="accent5">
                    <a:lumMod val="75000"/>
                  </a:schemeClr>
                </a:solidFill>
                <a:latin typeface="Nunito" pitchFamily="2" charset="77"/>
              </a:rPr>
              <a:t> </a:t>
            </a:r>
            <a:r>
              <a:rPr lang="en-GR" sz="2200" dirty="0">
                <a:latin typeface="Nunito" pitchFamily="2" charset="77"/>
              </a:rPr>
              <a:t>primitive</a:t>
            </a:r>
          </a:p>
          <a:p>
            <a:pPr marL="457200" indent="-457200">
              <a:buFont typeface="+mj-lt"/>
              <a:buAutoNum type="arabicPeriod"/>
            </a:pPr>
            <a:endParaRPr lang="en-GR" sz="1800" dirty="0">
              <a:latin typeface="Nunito" pitchFamily="2" charset="77"/>
            </a:endParaRPr>
          </a:p>
          <a:p>
            <a:pPr marL="457200" indent="-457200">
              <a:buFont typeface="+mj-lt"/>
              <a:buAutoNum type="arabicPeriod"/>
            </a:pPr>
            <a:endParaRPr lang="en-GR" sz="1800" dirty="0">
              <a:latin typeface="Nunito" pitchFamily="2" charset="77"/>
            </a:endParaRPr>
          </a:p>
          <a:p>
            <a:pPr marL="0" indent="0">
              <a:buNone/>
            </a:pPr>
            <a:r>
              <a:rPr lang="en-GR" sz="22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Semaphore</a:t>
            </a:r>
            <a:r>
              <a:rPr lang="en-GR" sz="2200" dirty="0">
                <a:solidFill>
                  <a:schemeClr val="accent5">
                    <a:lumMod val="75000"/>
                  </a:schemeClr>
                </a:solidFill>
                <a:latin typeface="Nunito" pitchFamily="2" charset="77"/>
              </a:rPr>
              <a:t> </a:t>
            </a:r>
            <a:r>
              <a:rPr lang="en-GR" sz="2200" dirty="0">
                <a:latin typeface="Nunito" pitchFamily="2" charset="77"/>
              </a:rPr>
              <a:t>primitive</a:t>
            </a:r>
          </a:p>
          <a:p>
            <a:pPr marL="457200" indent="-457200">
              <a:buFont typeface="+mj-lt"/>
              <a:buAutoNum type="arabicPeriod"/>
            </a:pPr>
            <a:endParaRPr lang="en-GR" sz="1800" dirty="0">
              <a:latin typeface="Nunito" pitchFamily="2" charset="77"/>
            </a:endParaRPr>
          </a:p>
          <a:p>
            <a:pPr marL="457200" indent="-457200">
              <a:buFont typeface="+mj-lt"/>
              <a:buAutoNum type="arabicPeriod"/>
            </a:pPr>
            <a:endParaRPr lang="en-GR" sz="1800" dirty="0">
              <a:latin typeface="Nunito" pitchFamily="2" charset="77"/>
            </a:endParaRPr>
          </a:p>
          <a:p>
            <a:pPr marL="0" indent="0">
              <a:buNone/>
            </a:pPr>
            <a:r>
              <a:rPr lang="en-GR" sz="2200" dirty="0">
                <a:solidFill>
                  <a:schemeClr val="accent2"/>
                </a:solidFill>
                <a:latin typeface="Nunito" pitchFamily="2" charset="77"/>
              </a:rPr>
              <a:t>Condition variable </a:t>
            </a:r>
            <a:r>
              <a:rPr lang="en-GR" sz="2200" dirty="0">
                <a:latin typeface="Nunito" pitchFamily="2" charset="77"/>
              </a:rPr>
              <a:t>primitive</a:t>
            </a:r>
          </a:p>
          <a:p>
            <a:pPr marL="0" indent="0">
              <a:buNone/>
            </a:pPr>
            <a:endParaRPr lang="en-GR" sz="2200" dirty="0">
              <a:latin typeface="Nunito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35352B-BFB7-6E4D-9E8A-DB5999A45070}"/>
              </a:ext>
            </a:extLst>
          </p:cNvPr>
          <p:cNvSpPr txBox="1"/>
          <p:nvPr/>
        </p:nvSpPr>
        <p:spPr>
          <a:xfrm>
            <a:off x="1099122" y="1495428"/>
            <a:ext cx="446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4"/>
                </a:solidFill>
                <a:latin typeface="Nunito" pitchFamily="2" charset="77"/>
              </a:rPr>
              <a:t>lock_acquire</a:t>
            </a:r>
            <a:r>
              <a:rPr lang="en-GB" dirty="0">
                <a:solidFill>
                  <a:schemeClr val="accent4"/>
                </a:solidFill>
                <a:latin typeface="Nunito" pitchFamily="2" charset="77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4"/>
                </a:solidFill>
                <a:latin typeface="Nunito" pitchFamily="2" charset="77"/>
              </a:rPr>
              <a:t>lock_release</a:t>
            </a:r>
            <a:r>
              <a:rPr lang="en-GB" dirty="0">
                <a:solidFill>
                  <a:schemeClr val="accent4"/>
                </a:solidFill>
                <a:latin typeface="Nunito" pitchFamily="2" charset="77"/>
              </a:rPr>
              <a:t> ()</a:t>
            </a:r>
            <a:endParaRPr lang="en-GR" dirty="0">
              <a:solidFill>
                <a:schemeClr val="accent4"/>
              </a:solidFill>
              <a:latin typeface="Nunito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598DB-4F26-4645-9362-E8C29F42258B}"/>
              </a:ext>
            </a:extLst>
          </p:cNvPr>
          <p:cNvSpPr txBox="1"/>
          <p:nvPr/>
        </p:nvSpPr>
        <p:spPr>
          <a:xfrm>
            <a:off x="1099122" y="2649735"/>
            <a:ext cx="705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3"/>
                </a:solidFill>
                <a:latin typeface="Nunito" pitchFamily="2" charset="77"/>
              </a:rPr>
              <a:t>barrier_wait_within_NDP_unit</a:t>
            </a:r>
            <a:r>
              <a:rPr lang="en-GB" dirty="0">
                <a:solidFill>
                  <a:schemeClr val="accent3"/>
                </a:solidFill>
                <a:latin typeface="Nunito" pitchFamily="2" charset="7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3"/>
                </a:solidFill>
                <a:latin typeface="Nunito" pitchFamily="2" charset="77"/>
              </a:rPr>
              <a:t>barrier_wait_across_NDP_units</a:t>
            </a:r>
            <a:r>
              <a:rPr lang="en-GB" dirty="0">
                <a:solidFill>
                  <a:schemeClr val="accent3"/>
                </a:solidFill>
                <a:latin typeface="Nunito" pitchFamily="2" charset="77"/>
              </a:rPr>
              <a:t>() </a:t>
            </a:r>
            <a:endParaRPr lang="en-GR" dirty="0">
              <a:solidFill>
                <a:schemeClr val="accent3"/>
              </a:solidFill>
              <a:latin typeface="Nunito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B349F-2AAE-F543-BD30-F7F614527D42}"/>
              </a:ext>
            </a:extLst>
          </p:cNvPr>
          <p:cNvSpPr txBox="1"/>
          <p:nvPr/>
        </p:nvSpPr>
        <p:spPr>
          <a:xfrm>
            <a:off x="1099122" y="3839613"/>
            <a:ext cx="581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sem_wait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sem_post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()</a:t>
            </a:r>
            <a:endParaRPr lang="en-GR" dirty="0">
              <a:solidFill>
                <a:schemeClr val="bg2">
                  <a:lumMod val="25000"/>
                </a:schemeClr>
              </a:solidFill>
              <a:latin typeface="Nunito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B2D98D-D759-5246-B5FF-5F68E4C1B95E}"/>
              </a:ext>
            </a:extLst>
          </p:cNvPr>
          <p:cNvSpPr txBox="1"/>
          <p:nvPr/>
        </p:nvSpPr>
        <p:spPr>
          <a:xfrm>
            <a:off x="1099122" y="4990854"/>
            <a:ext cx="5916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Nunito" pitchFamily="2" charset="77"/>
              </a:rPr>
              <a:t>cond_wait</a:t>
            </a:r>
            <a:r>
              <a:rPr lang="en-GB" dirty="0">
                <a:solidFill>
                  <a:schemeClr val="accent2"/>
                </a:solidFill>
                <a:latin typeface="Nunito" pitchFamily="2" charset="77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Nunito" pitchFamily="2" charset="77"/>
              </a:rPr>
              <a:t>cond_signal</a:t>
            </a:r>
            <a:r>
              <a:rPr lang="en-GB" dirty="0">
                <a:solidFill>
                  <a:schemeClr val="accent2"/>
                </a:solidFill>
                <a:latin typeface="Nunito" pitchFamily="2" charset="77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Nunito" pitchFamily="2" charset="77"/>
              </a:rPr>
              <a:t>cond_broadcast</a:t>
            </a:r>
            <a:r>
              <a:rPr lang="en-GB" dirty="0">
                <a:solidFill>
                  <a:schemeClr val="accent2"/>
                </a:solidFill>
                <a:latin typeface="Nunito" pitchFamily="2" charset="77"/>
              </a:rPr>
              <a:t>()</a:t>
            </a:r>
            <a:endParaRPr lang="en-GR" dirty="0">
              <a:solidFill>
                <a:schemeClr val="accent2"/>
              </a:solidFill>
              <a:latin typeface="Nunito" pitchFamily="2" charset="77"/>
            </a:endParaRPr>
          </a:p>
        </p:txBody>
      </p:sp>
      <p:sp>
        <p:nvSpPr>
          <p:cNvPr id="8" name="Slide Number Placeholder 104">
            <a:extLst>
              <a:ext uri="{FF2B5EF4-FFF2-40B4-BE49-F238E27FC236}">
                <a16:creationId xmlns:a16="http://schemas.microsoft.com/office/drawing/2014/main" id="{BCAB7829-BB49-C248-8FE6-D80F490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25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9C105C-01A2-ED49-BD75-D14FF0657D35}"/>
              </a:ext>
            </a:extLst>
          </p:cNvPr>
          <p:cNvSpPr/>
          <p:nvPr/>
        </p:nvSpPr>
        <p:spPr>
          <a:xfrm>
            <a:off x="547793" y="1166313"/>
            <a:ext cx="2675092" cy="103022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atin typeface="Nunito" pitchFamily="2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0F511B-DF6A-9C41-BE97-7428DB52F0F2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SynCron’s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 Supported Primitives</a:t>
            </a:r>
          </a:p>
        </p:txBody>
      </p:sp>
    </p:spTree>
    <p:extLst>
      <p:ext uri="{BB962C8B-B14F-4D97-AF65-F5344CB8AC3E}">
        <p14:creationId xmlns:p14="http://schemas.microsoft.com/office/powerpoint/2010/main" val="33857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26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5C62B4-C217-7D46-8B23-07D59EE704CD}"/>
              </a:ext>
            </a:extLst>
          </p:cNvPr>
          <p:cNvSpPr/>
          <p:nvPr/>
        </p:nvSpPr>
        <p:spPr>
          <a:xfrm>
            <a:off x="591095" y="4266491"/>
            <a:ext cx="72430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sz="2200" dirty="0">
                <a:solidFill>
                  <a:schemeClr val="accent4"/>
                </a:solidFill>
                <a:latin typeface="Nunito" pitchFamily="2" charset="77"/>
              </a:rPr>
              <a:t>All</a:t>
            </a:r>
            <a:r>
              <a:rPr lang="en-GR" sz="2200" dirty="0">
                <a:latin typeface="Nunito" pitchFamily="2" charset="77"/>
              </a:rPr>
              <a:t> NDP cores compete for the same lock variable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32B22F-3A18-0D4B-A77E-84BB79580127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6DC56A-7EE2-F544-B3EA-35C38F931497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4A63BE-BFBA-A541-A905-4D8A76AEAA46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01200B1-36FC-C044-8DD7-29602A94782B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5F3E7B04-AB27-8A40-9160-47A1198B1AF0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634E641-8E60-9C44-AF0D-A59B84464534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8C8DEBB-615D-9049-8988-FC51024EF8FE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0564534E-095F-374B-B107-406803A2CC1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FE140F4-8360-3142-90B9-F466A6CBF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070082B-DBC9-8A4A-A360-7707132DE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A94EACD5-796C-BB47-8AD4-F3B2FD0701CD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57079CF-CF41-264E-92D8-558399BB1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E55B9F-A7EF-F840-B09A-07EAF7B3ECEE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899F31-2001-9447-9A40-4E87F2B1F70C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28171B6-A19D-044C-B223-5F07563A81A1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2079D45F-8101-854A-9DE9-4A72EDFF783B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0ACF8E76-CFE4-FA47-9650-FDC434B76813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2B2AB3E-40A7-834D-8AEC-6EE34B4327D3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3AD412EC-DFB8-924A-8A9B-9107838E135B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2CE3482-9383-0F41-AD7B-E49207EF5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9404C54-76A6-1C43-88DC-75BB643DE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FF7FFF10-4255-1D4E-802B-B96F9A96D389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26F5960-49BF-214B-B0CF-3D640D4A15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17DFE7-FC8E-BC4D-8302-1C8FB0218BB3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2B5731-798C-7142-8D8D-B585A2D412E8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7DA627-2834-D047-A5B4-4929E746E026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08C8F33-9781-F04C-85E2-5756C2CD7817}"/>
              </a:ext>
            </a:extLst>
          </p:cNvPr>
          <p:cNvSpPr txBox="1"/>
          <p:nvPr/>
        </p:nvSpPr>
        <p:spPr>
          <a:xfrm>
            <a:off x="4280657" y="1649043"/>
            <a:ext cx="7920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 SemiBold" pitchFamily="2" charset="77"/>
              </a:rPr>
              <a:t>lock </a:t>
            </a:r>
          </a:p>
          <a:p>
            <a:r>
              <a:rPr lang="en-GB" sz="1400" b="1" dirty="0">
                <a:latin typeface="Nunito SemiBold" pitchFamily="2" charset="77"/>
              </a:rPr>
              <a:t>acquire</a:t>
            </a:r>
            <a:endParaRPr lang="en-GR" sz="1400" b="1" dirty="0">
              <a:latin typeface="Nunito SemiBold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68254E-5109-CC4A-9BB8-E0373B715878}"/>
              </a:ext>
            </a:extLst>
          </p:cNvPr>
          <p:cNvSpPr txBox="1"/>
          <p:nvPr/>
        </p:nvSpPr>
        <p:spPr>
          <a:xfrm>
            <a:off x="4276784" y="2269378"/>
            <a:ext cx="7920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 SemiBold" pitchFamily="2" charset="77"/>
              </a:rPr>
              <a:t>lock </a:t>
            </a:r>
          </a:p>
          <a:p>
            <a:r>
              <a:rPr lang="en-GB" sz="1400" b="1" dirty="0">
                <a:latin typeface="Nunito SemiBold" pitchFamily="2" charset="77"/>
              </a:rPr>
              <a:t>acquire</a:t>
            </a:r>
            <a:endParaRPr lang="en-GR" sz="1400" b="1" dirty="0">
              <a:latin typeface="Nunito SemiBold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BB172D-BE05-AC4D-B2FB-D57022E2F5B3}"/>
              </a:ext>
            </a:extLst>
          </p:cNvPr>
          <p:cNvSpPr txBox="1"/>
          <p:nvPr/>
        </p:nvSpPr>
        <p:spPr>
          <a:xfrm>
            <a:off x="5080" y="1653821"/>
            <a:ext cx="7920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 SemiBold" pitchFamily="2" charset="77"/>
              </a:rPr>
              <a:t>lock </a:t>
            </a:r>
          </a:p>
          <a:p>
            <a:r>
              <a:rPr lang="en-GB" sz="1400" b="1" dirty="0">
                <a:latin typeface="Nunito SemiBold" pitchFamily="2" charset="77"/>
              </a:rPr>
              <a:t>acquire</a:t>
            </a:r>
            <a:endParaRPr lang="en-GR" sz="1400" b="1" dirty="0">
              <a:latin typeface="Nunito SemiBold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08E6AD-D326-E248-8789-19D51FDCFFC2}"/>
              </a:ext>
            </a:extLst>
          </p:cNvPr>
          <p:cNvSpPr txBox="1"/>
          <p:nvPr/>
        </p:nvSpPr>
        <p:spPr>
          <a:xfrm>
            <a:off x="1204" y="2274156"/>
            <a:ext cx="79200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 SemiBold" pitchFamily="2" charset="77"/>
              </a:rPr>
              <a:t>lock </a:t>
            </a:r>
          </a:p>
          <a:p>
            <a:r>
              <a:rPr lang="en-GB" sz="1400" b="1" dirty="0">
                <a:latin typeface="Nunito SemiBold" pitchFamily="2" charset="77"/>
              </a:rPr>
              <a:t>acquire</a:t>
            </a:r>
            <a:endParaRPr lang="en-GR" sz="1400" b="1" dirty="0">
              <a:latin typeface="Nunito SemiBold" pitchFamily="2" charset="77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3256E83-2D25-0141-86DF-1CC8E6713F27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</p:spTree>
    <p:extLst>
      <p:ext uri="{BB962C8B-B14F-4D97-AF65-F5344CB8AC3E}">
        <p14:creationId xmlns:p14="http://schemas.microsoft.com/office/powerpoint/2010/main" val="1195642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27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7491F16-5CEF-5D4F-B952-4267E091742B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105DA7-12A6-8A41-88C9-E29D3E2D7936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74E74-19BB-BE41-91AD-D5D6438AFD57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55911" y="4031345"/>
            <a:chExt cx="4484005" cy="229797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5338BE1-1615-FA49-B0D4-E66DC640CE9D}"/>
                </a:ext>
              </a:extLst>
            </p:cNvPr>
            <p:cNvGrpSpPr/>
            <p:nvPr/>
          </p:nvGrpSpPr>
          <p:grpSpPr>
            <a:xfrm>
              <a:off x="55911" y="4031345"/>
              <a:ext cx="4484005" cy="2297973"/>
              <a:chOff x="234968" y="3920804"/>
              <a:chExt cx="6189980" cy="2562421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75251093-657E-714D-B79C-00F86458904F}"/>
                  </a:ext>
                </a:extLst>
              </p:cNvPr>
              <p:cNvSpPr/>
              <p:nvPr/>
            </p:nvSpPr>
            <p:spPr>
              <a:xfrm>
                <a:off x="234968" y="3920804"/>
                <a:ext cx="6189980" cy="2562421"/>
              </a:xfrm>
              <a:prstGeom prst="roundRect">
                <a:avLst>
                  <a:gd name="adj" fmla="val 9345"/>
                </a:avLst>
              </a:prstGeom>
              <a:solidFill>
                <a:schemeClr val="accent4">
                  <a:alpha val="50196"/>
                </a:schemeClr>
              </a:solidFill>
              <a:ln w="190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>
                  <a:latin typeface="Nunito" pitchFamily="2" charset="77"/>
                </a:endParaRP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16634C17-B6C2-D443-B065-21558A137717}"/>
                  </a:ext>
                </a:extLst>
              </p:cNvPr>
              <p:cNvSpPr/>
              <p:nvPr/>
            </p:nvSpPr>
            <p:spPr>
              <a:xfrm>
                <a:off x="288923" y="4054184"/>
                <a:ext cx="1758988" cy="229679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bg1"/>
                    </a:solidFill>
                    <a:latin typeface="Nunito" pitchFamily="2" charset="77"/>
                  </a:rPr>
                  <a:t>Synchro-nization</a:t>
                </a:r>
              </a:p>
              <a:p>
                <a:pPr algn="ctr"/>
                <a:r>
                  <a:rPr lang="en-GR" dirty="0">
                    <a:solidFill>
                      <a:schemeClr val="bg1"/>
                    </a:solidFill>
                    <a:latin typeface="Nunito" pitchFamily="2" charset="77"/>
                  </a:rPr>
                  <a:t>Process-ing Unit</a:t>
                </a: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263D9FD9-7A0A-9D46-90CD-5C5D5019F877}"/>
                  </a:ext>
                </a:extLst>
              </p:cNvPr>
              <p:cNvSpPr/>
              <p:nvPr/>
            </p:nvSpPr>
            <p:spPr>
              <a:xfrm>
                <a:off x="2413758" y="5686589"/>
                <a:ext cx="1713082" cy="664386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latin typeface="Nunito" pitchFamily="2" charset="77"/>
                  </a:rPr>
                  <a:t>Indexing Counters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CBBC63-25FE-3B48-9BC6-1A629FAD5E59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80" y="4945825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327DCF-6B5C-414E-8973-99B741B25EE3}"/>
                </a:ext>
              </a:extLst>
            </p:cNvPr>
            <p:cNvCxnSpPr>
              <a:cxnSpLocks/>
            </p:cNvCxnSpPr>
            <p:nvPr/>
          </p:nvCxnSpPr>
          <p:spPr>
            <a:xfrm>
              <a:off x="1353105" y="5868246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4782EE-0783-1A4A-AF5C-B0C032D7E63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FE71A-0EE0-4744-9CE1-CFD738CB01A9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8BE30A2-0E20-DF47-B052-6CED1059E7CC}"/>
              </a:ext>
            </a:extLst>
          </p:cNvPr>
          <p:cNvSpPr/>
          <p:nvPr/>
        </p:nvSpPr>
        <p:spPr>
          <a:xfrm>
            <a:off x="1626631" y="4208211"/>
            <a:ext cx="2844000" cy="1307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R" sz="1600" dirty="0">
                <a:latin typeface="Nunito" pitchFamily="2" charset="77"/>
              </a:rPr>
              <a:t>Synchronization Table 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A68A55-B2B9-CD4E-8FA5-AFF7265B5036}"/>
              </a:ext>
            </a:extLst>
          </p:cNvPr>
          <p:cNvGrpSpPr/>
          <p:nvPr/>
        </p:nvGrpSpPr>
        <p:grpSpPr>
          <a:xfrm>
            <a:off x="1653182" y="4505648"/>
            <a:ext cx="2777308" cy="818216"/>
            <a:chOff x="4922921" y="4135993"/>
            <a:chExt cx="2777308" cy="81821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9F2CC-981D-5245-9D5E-623DF77B789C}"/>
                </a:ext>
              </a:extLst>
            </p:cNvPr>
            <p:cNvGrpSpPr/>
            <p:nvPr/>
          </p:nvGrpSpPr>
          <p:grpSpPr>
            <a:xfrm>
              <a:off x="4922921" y="4135993"/>
              <a:ext cx="2777308" cy="443812"/>
              <a:chOff x="1215403" y="2979826"/>
              <a:chExt cx="2871840" cy="50549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2FE3587-DDAF-0F4F-9491-FA0B749DFAF2}"/>
                  </a:ext>
                </a:extLst>
              </p:cNvPr>
              <p:cNvSpPr/>
              <p:nvPr/>
            </p:nvSpPr>
            <p:spPr>
              <a:xfrm>
                <a:off x="1215403" y="2983971"/>
                <a:ext cx="906641" cy="5013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Address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6BCDA26-4D7B-B345-BC9C-DAA78D9C2ACD}"/>
                  </a:ext>
                </a:extLst>
              </p:cNvPr>
              <p:cNvSpPr/>
              <p:nvPr/>
            </p:nvSpPr>
            <p:spPr>
              <a:xfrm>
                <a:off x="2129232" y="2988115"/>
                <a:ext cx="863686" cy="4972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Global </a:t>
                </a:r>
              </a:p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Waitlist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2DCC76A-9912-4A4E-896A-5141A450D9A2}"/>
                  </a:ext>
                </a:extLst>
              </p:cNvPr>
              <p:cNvSpPr/>
              <p:nvPr/>
            </p:nvSpPr>
            <p:spPr>
              <a:xfrm>
                <a:off x="2996561" y="2983971"/>
                <a:ext cx="863686" cy="4972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Local </a:t>
                </a:r>
              </a:p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Waitlist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586B2C2-C785-B84E-A41A-8944B721ECE6}"/>
                  </a:ext>
                </a:extLst>
              </p:cNvPr>
              <p:cNvSpPr/>
              <p:nvPr/>
            </p:nvSpPr>
            <p:spPr>
              <a:xfrm>
                <a:off x="3860247" y="2979826"/>
                <a:ext cx="226996" cy="5013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E3AD501-7092-AA4D-8BB4-FE1ACE7FCAE5}"/>
                </a:ext>
              </a:extLst>
            </p:cNvPr>
            <p:cNvGrpSpPr/>
            <p:nvPr/>
          </p:nvGrpSpPr>
          <p:grpSpPr>
            <a:xfrm>
              <a:off x="4922921" y="4576170"/>
              <a:ext cx="2777308" cy="378039"/>
              <a:chOff x="1215403" y="3054741"/>
              <a:chExt cx="2871840" cy="43058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2EF5DA9-298F-C943-AF8A-13133C2103EF}"/>
                  </a:ext>
                </a:extLst>
              </p:cNvPr>
              <p:cNvSpPr/>
              <p:nvPr/>
            </p:nvSpPr>
            <p:spPr>
              <a:xfrm>
                <a:off x="1215403" y="3054967"/>
                <a:ext cx="913830" cy="4303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accent2"/>
                    </a:solidFill>
                    <a:latin typeface="Nunito" pitchFamily="2" charset="77"/>
                  </a:rPr>
                  <a:t>0x33A9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574E8D7-18DE-5E46-B079-579CF1261F6B}"/>
                  </a:ext>
                </a:extLst>
              </p:cNvPr>
              <p:cNvSpPr/>
              <p:nvPr/>
            </p:nvSpPr>
            <p:spPr>
              <a:xfrm>
                <a:off x="2129236" y="3054967"/>
                <a:ext cx="863686" cy="4303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accent2"/>
                    </a:solidFill>
                    <a:latin typeface="Nunito" pitchFamily="2" charset="77"/>
                  </a:rPr>
                  <a:t>00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E230399-920C-EA4D-9EC2-A29F7222E776}"/>
                  </a:ext>
                </a:extLst>
              </p:cNvPr>
              <p:cNvSpPr/>
              <p:nvPr/>
            </p:nvSpPr>
            <p:spPr>
              <a:xfrm>
                <a:off x="2996561" y="3054741"/>
                <a:ext cx="863686" cy="4264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rgbClr val="940204"/>
                    </a:solidFill>
                    <a:latin typeface="Nunito" pitchFamily="2" charset="77"/>
                  </a:rPr>
                  <a:t>11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36D0628-A817-284F-AFA0-A66527FB7E45}"/>
                  </a:ext>
                </a:extLst>
              </p:cNvPr>
              <p:cNvSpPr/>
              <p:nvPr/>
            </p:nvSpPr>
            <p:spPr>
              <a:xfrm>
                <a:off x="3863891" y="3054741"/>
                <a:ext cx="223352" cy="4264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000" dirty="0">
                    <a:solidFill>
                      <a:schemeClr val="accent2"/>
                    </a:solidFill>
                    <a:latin typeface="Nunito" pitchFamily="2" charset="77"/>
                  </a:rPr>
                  <a:t>…</a:t>
                </a:r>
                <a:endParaRPr lang="en-GR" sz="800" dirty="0">
                  <a:solidFill>
                    <a:schemeClr val="accent2"/>
                  </a:solidFill>
                  <a:latin typeface="Nunito" pitchFamily="2" charset="77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CBEB42-BA3E-ED40-95A2-688696323A10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4604084" y="4043490"/>
            <a:chExt cx="4484005" cy="229797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03EDB3A-F2DB-0342-A311-E8F1B2BC8E6D}"/>
                </a:ext>
              </a:extLst>
            </p:cNvPr>
            <p:cNvGrpSpPr/>
            <p:nvPr/>
          </p:nvGrpSpPr>
          <p:grpSpPr>
            <a:xfrm>
              <a:off x="4604084" y="4043490"/>
              <a:ext cx="4484005" cy="2297973"/>
              <a:chOff x="234968" y="3920804"/>
              <a:chExt cx="6189980" cy="2562421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C3219CDB-1554-154D-BF76-06FB8D7FF6B7}"/>
                  </a:ext>
                </a:extLst>
              </p:cNvPr>
              <p:cNvSpPr/>
              <p:nvPr/>
            </p:nvSpPr>
            <p:spPr>
              <a:xfrm>
                <a:off x="234968" y="3920804"/>
                <a:ext cx="6189980" cy="2562421"/>
              </a:xfrm>
              <a:prstGeom prst="roundRect">
                <a:avLst>
                  <a:gd name="adj" fmla="val 9345"/>
                </a:avLst>
              </a:prstGeom>
              <a:solidFill>
                <a:schemeClr val="accent5">
                  <a:alpha val="50196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>
                  <a:latin typeface="Nunito" pitchFamily="2" charset="77"/>
                </a:endParaRP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9F1C3E19-9CE8-5740-BE3C-B9DB8C9B0CC1}"/>
                  </a:ext>
                </a:extLst>
              </p:cNvPr>
              <p:cNvSpPr/>
              <p:nvPr/>
            </p:nvSpPr>
            <p:spPr>
              <a:xfrm>
                <a:off x="288923" y="4054184"/>
                <a:ext cx="1758988" cy="229679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bg1"/>
                    </a:solidFill>
                    <a:latin typeface="Nunito" pitchFamily="2" charset="77"/>
                  </a:rPr>
                  <a:t>Synchro-nization</a:t>
                </a:r>
              </a:p>
              <a:p>
                <a:pPr algn="ctr"/>
                <a:r>
                  <a:rPr lang="en-GR" dirty="0">
                    <a:solidFill>
                      <a:schemeClr val="bg1"/>
                    </a:solidFill>
                    <a:latin typeface="Nunito" pitchFamily="2" charset="77"/>
                  </a:rPr>
                  <a:t>Process-ing Unit</a:t>
                </a: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D205654E-D3E7-FF4B-B92E-2C2F2737FBEF}"/>
                  </a:ext>
                </a:extLst>
              </p:cNvPr>
              <p:cNvSpPr/>
              <p:nvPr/>
            </p:nvSpPr>
            <p:spPr>
              <a:xfrm>
                <a:off x="2413758" y="5686589"/>
                <a:ext cx="1713082" cy="664386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latin typeface="Nunito" pitchFamily="2" charset="77"/>
                  </a:rPr>
                  <a:t>Indexing Counters</a:t>
                </a:r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E1D81ED-6699-B549-AE4D-D1AE9A0E943D}"/>
                </a:ext>
              </a:extLst>
            </p:cNvPr>
            <p:cNvCxnSpPr>
              <a:cxnSpLocks/>
            </p:cNvCxnSpPr>
            <p:nvPr/>
          </p:nvCxnSpPr>
          <p:spPr>
            <a:xfrm>
              <a:off x="5879853" y="4957970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D2FF929-B578-434D-BE17-AAFD4C33FF7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278" y="5880391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DD0B7F-D7AB-2646-AE58-C5167F26FBD5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824C-7A91-A249-BD85-B33B65706027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25A9F55-7BEF-1A4E-A092-A2C7B5C8A802}"/>
              </a:ext>
            </a:extLst>
          </p:cNvPr>
          <p:cNvSpPr/>
          <p:nvPr/>
        </p:nvSpPr>
        <p:spPr>
          <a:xfrm>
            <a:off x="6174804" y="4220356"/>
            <a:ext cx="2844000" cy="1307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R" sz="1600" dirty="0">
                <a:latin typeface="Nunito" pitchFamily="2" charset="77"/>
              </a:rPr>
              <a:t>Synchronization Table 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7F308EA-C122-A849-9B87-462E6FB4A038}"/>
              </a:ext>
            </a:extLst>
          </p:cNvPr>
          <p:cNvGrpSpPr/>
          <p:nvPr/>
        </p:nvGrpSpPr>
        <p:grpSpPr>
          <a:xfrm>
            <a:off x="6201355" y="4521433"/>
            <a:ext cx="2777308" cy="819404"/>
            <a:chOff x="4922921" y="4139633"/>
            <a:chExt cx="2777308" cy="81940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6A43E58-17F9-8445-9242-419798DB5D1F}"/>
                </a:ext>
              </a:extLst>
            </p:cNvPr>
            <p:cNvGrpSpPr/>
            <p:nvPr/>
          </p:nvGrpSpPr>
          <p:grpSpPr>
            <a:xfrm>
              <a:off x="4922921" y="4139633"/>
              <a:ext cx="2777308" cy="440173"/>
              <a:chOff x="1215403" y="2983971"/>
              <a:chExt cx="2871840" cy="50135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E79907A-5BDC-5140-B21B-1369F1645FAC}"/>
                  </a:ext>
                </a:extLst>
              </p:cNvPr>
              <p:cNvSpPr/>
              <p:nvPr/>
            </p:nvSpPr>
            <p:spPr>
              <a:xfrm>
                <a:off x="1215403" y="2983971"/>
                <a:ext cx="906641" cy="5013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Address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7A452BD-62E8-CC41-AF85-A02A84DF1B7F}"/>
                  </a:ext>
                </a:extLst>
              </p:cNvPr>
              <p:cNvSpPr/>
              <p:nvPr/>
            </p:nvSpPr>
            <p:spPr>
              <a:xfrm>
                <a:off x="2129232" y="2988115"/>
                <a:ext cx="863686" cy="4972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Global </a:t>
                </a:r>
              </a:p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Waitlist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BD7DF30-396E-9142-980B-27C4F2CD58EC}"/>
                  </a:ext>
                </a:extLst>
              </p:cNvPr>
              <p:cNvSpPr/>
              <p:nvPr/>
            </p:nvSpPr>
            <p:spPr>
              <a:xfrm>
                <a:off x="2996561" y="2983971"/>
                <a:ext cx="863686" cy="49720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Local </a:t>
                </a:r>
              </a:p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Waitlist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1BA7436-C4FB-8341-9D52-B12FDF7F2220}"/>
                  </a:ext>
                </a:extLst>
              </p:cNvPr>
              <p:cNvSpPr/>
              <p:nvPr/>
            </p:nvSpPr>
            <p:spPr>
              <a:xfrm>
                <a:off x="3863891" y="2988116"/>
                <a:ext cx="223352" cy="49306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10F9D2B-CDDD-0D4E-867F-1B35B2FEAE16}"/>
                </a:ext>
              </a:extLst>
            </p:cNvPr>
            <p:cNvGrpSpPr/>
            <p:nvPr/>
          </p:nvGrpSpPr>
          <p:grpSpPr>
            <a:xfrm>
              <a:off x="4922921" y="4576166"/>
              <a:ext cx="2777308" cy="382871"/>
              <a:chOff x="1215403" y="3054741"/>
              <a:chExt cx="2871840" cy="43608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D4E333A-DAA0-A144-ACE5-5AF281610EDE}"/>
                  </a:ext>
                </a:extLst>
              </p:cNvPr>
              <p:cNvSpPr/>
              <p:nvPr/>
            </p:nvSpPr>
            <p:spPr>
              <a:xfrm>
                <a:off x="1215403" y="3054967"/>
                <a:ext cx="913830" cy="4303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accent2"/>
                    </a:solidFill>
                    <a:latin typeface="Nunito" pitchFamily="2" charset="77"/>
                  </a:rPr>
                  <a:t>0x33A9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DF9EAE2-08D7-AF43-B3BF-30EA3BBE0C93}"/>
                  </a:ext>
                </a:extLst>
              </p:cNvPr>
              <p:cNvSpPr/>
              <p:nvPr/>
            </p:nvSpPr>
            <p:spPr>
              <a:xfrm>
                <a:off x="2129236" y="3054967"/>
                <a:ext cx="863686" cy="4303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accent2"/>
                    </a:solidFill>
                    <a:latin typeface="Nunito" pitchFamily="2" charset="77"/>
                  </a:rPr>
                  <a:t>00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11011EC-7ABC-1543-860C-C5DF30EF8C40}"/>
                  </a:ext>
                </a:extLst>
              </p:cNvPr>
              <p:cNvSpPr/>
              <p:nvPr/>
            </p:nvSpPr>
            <p:spPr>
              <a:xfrm>
                <a:off x="2996561" y="3054741"/>
                <a:ext cx="863686" cy="4360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rgbClr val="940204"/>
                    </a:solidFill>
                    <a:latin typeface="Nunito" pitchFamily="2" charset="77"/>
                  </a:rPr>
                  <a:t>11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0B60F8-5005-4C47-B45C-DF0D0B6896A0}"/>
                  </a:ext>
                </a:extLst>
              </p:cNvPr>
              <p:cNvSpPr/>
              <p:nvPr/>
            </p:nvSpPr>
            <p:spPr>
              <a:xfrm>
                <a:off x="3863891" y="3054744"/>
                <a:ext cx="223352" cy="430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000" dirty="0">
                    <a:solidFill>
                      <a:schemeClr val="accent2"/>
                    </a:solidFill>
                    <a:latin typeface="Nunito" pitchFamily="2" charset="77"/>
                  </a:rPr>
                  <a:t>…</a:t>
                </a:r>
                <a:endParaRPr lang="en-GR" sz="800" dirty="0">
                  <a:solidFill>
                    <a:schemeClr val="accent2"/>
                  </a:solidFill>
                  <a:latin typeface="Nunito" pitchFamily="2" charset="77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9E88D2-479C-954A-B4EF-35948E08B88F}"/>
              </a:ext>
            </a:extLst>
          </p:cNvPr>
          <p:cNvGrpSpPr/>
          <p:nvPr/>
        </p:nvGrpSpPr>
        <p:grpSpPr>
          <a:xfrm>
            <a:off x="-107905" y="1557032"/>
            <a:ext cx="1179781" cy="840617"/>
            <a:chOff x="2469770" y="4192062"/>
            <a:chExt cx="1179781" cy="840617"/>
          </a:xfrm>
        </p:grpSpPr>
        <p:pic>
          <p:nvPicPr>
            <p:cNvPr id="107" name="Graphic 106" descr="Envelope">
              <a:extLst>
                <a:ext uri="{FF2B5EF4-FFF2-40B4-BE49-F238E27FC236}">
                  <a16:creationId xmlns:a16="http://schemas.microsoft.com/office/drawing/2014/main" id="{7B53AF98-CDDF-614C-9067-B0A1CE1B4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65048E9-C916-4A40-A5AF-340188DE1947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40B84B9-8A18-9444-A39F-9206A3D45356}"/>
              </a:ext>
            </a:extLst>
          </p:cNvPr>
          <p:cNvGrpSpPr/>
          <p:nvPr/>
        </p:nvGrpSpPr>
        <p:grpSpPr>
          <a:xfrm>
            <a:off x="4183237" y="1557032"/>
            <a:ext cx="1179781" cy="840617"/>
            <a:chOff x="2469770" y="4192062"/>
            <a:chExt cx="1179781" cy="840617"/>
          </a:xfrm>
        </p:grpSpPr>
        <p:pic>
          <p:nvPicPr>
            <p:cNvPr id="115" name="Graphic 114" descr="Envelope">
              <a:extLst>
                <a:ext uri="{FF2B5EF4-FFF2-40B4-BE49-F238E27FC236}">
                  <a16:creationId xmlns:a16="http://schemas.microsoft.com/office/drawing/2014/main" id="{C5B65E72-C75E-2948-91F3-CE06932CE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BA129A1-72B4-9F4A-8660-514113650CFE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38A5489-609E-6048-8F93-8DD180379B87}"/>
              </a:ext>
            </a:extLst>
          </p:cNvPr>
          <p:cNvGrpSpPr/>
          <p:nvPr/>
        </p:nvGrpSpPr>
        <p:grpSpPr>
          <a:xfrm>
            <a:off x="4183236" y="2260022"/>
            <a:ext cx="1179781" cy="840617"/>
            <a:chOff x="2469770" y="4192062"/>
            <a:chExt cx="1179781" cy="840617"/>
          </a:xfrm>
        </p:grpSpPr>
        <p:pic>
          <p:nvPicPr>
            <p:cNvPr id="118" name="Graphic 117" descr="Envelope">
              <a:extLst>
                <a:ext uri="{FF2B5EF4-FFF2-40B4-BE49-F238E27FC236}">
                  <a16:creationId xmlns:a16="http://schemas.microsoft.com/office/drawing/2014/main" id="{CCC72DAB-B46F-984A-9E19-2BC95F916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C7BEA0C-1B9C-A74B-A0FA-3261C75ED55F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D4D5648A-1114-5B41-848B-B2E914CD2C9A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E27ECF40-C5B0-254A-AC78-54F68DCC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508"/>
            <a:ext cx="7886700" cy="100647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71C3825-C4B9-2947-B741-CAFFD4CB9456}"/>
              </a:ext>
            </a:extLst>
          </p:cNvPr>
          <p:cNvGrpSpPr/>
          <p:nvPr/>
        </p:nvGrpSpPr>
        <p:grpSpPr>
          <a:xfrm>
            <a:off x="6482179" y="543218"/>
            <a:ext cx="2098618" cy="646331"/>
            <a:chOff x="2663517" y="4185453"/>
            <a:chExt cx="2098618" cy="646331"/>
          </a:xfrm>
        </p:grpSpPr>
        <p:pic>
          <p:nvPicPr>
            <p:cNvPr id="125" name="Graphic 124" descr="Envelope">
              <a:extLst>
                <a:ext uri="{FF2B5EF4-FFF2-40B4-BE49-F238E27FC236}">
                  <a16:creationId xmlns:a16="http://schemas.microsoft.com/office/drawing/2014/main" id="{73C8AF55-1DC1-7249-A18C-59214695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1B240B5-878B-A24C-8406-677D1A3AD320}"/>
                </a:ext>
              </a:extLst>
            </p:cNvPr>
            <p:cNvSpPr txBox="1"/>
            <p:nvPr/>
          </p:nvSpPr>
          <p:spPr>
            <a:xfrm>
              <a:off x="3245693" y="4185453"/>
              <a:ext cx="1516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3"/>
                  </a:solidFill>
                  <a:latin typeface="Nunito SemiBold" pitchFamily="2" charset="77"/>
                </a:rPr>
                <a:t>Local</a:t>
              </a:r>
            </a:p>
            <a:p>
              <a:pPr algn="ctr"/>
              <a:r>
                <a:rPr lang="en-GB" b="1" dirty="0">
                  <a:solidFill>
                    <a:schemeClr val="accent3"/>
                  </a:solidFill>
                  <a:latin typeface="Nunito SemiBold" pitchFamily="2" charset="77"/>
                </a:rPr>
                <a:t>lock acquire</a:t>
              </a:r>
              <a:endParaRPr lang="en-GR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9AF64461-CCCB-994E-A359-324D5E76BF01}"/>
              </a:ext>
            </a:extLst>
          </p:cNvPr>
          <p:cNvSpPr/>
          <p:nvPr/>
        </p:nvSpPr>
        <p:spPr>
          <a:xfrm>
            <a:off x="7984529" y="4505648"/>
            <a:ext cx="708850" cy="863447"/>
          </a:xfrm>
          <a:prstGeom prst="roundRect">
            <a:avLst/>
          </a:prstGeom>
          <a:noFill/>
          <a:ln w="3810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708850"/>
                      <a:gd name="connsiteY0" fmla="*/ 118144 h 863447"/>
                      <a:gd name="connsiteX1" fmla="*/ 118144 w 708850"/>
                      <a:gd name="connsiteY1" fmla="*/ 0 h 863447"/>
                      <a:gd name="connsiteX2" fmla="*/ 590706 w 708850"/>
                      <a:gd name="connsiteY2" fmla="*/ 0 h 863447"/>
                      <a:gd name="connsiteX3" fmla="*/ 708850 w 708850"/>
                      <a:gd name="connsiteY3" fmla="*/ 118144 h 863447"/>
                      <a:gd name="connsiteX4" fmla="*/ 708850 w 708850"/>
                      <a:gd name="connsiteY4" fmla="*/ 745303 h 863447"/>
                      <a:gd name="connsiteX5" fmla="*/ 590706 w 708850"/>
                      <a:gd name="connsiteY5" fmla="*/ 863447 h 863447"/>
                      <a:gd name="connsiteX6" fmla="*/ 118144 w 708850"/>
                      <a:gd name="connsiteY6" fmla="*/ 863447 h 863447"/>
                      <a:gd name="connsiteX7" fmla="*/ 0 w 708850"/>
                      <a:gd name="connsiteY7" fmla="*/ 745303 h 863447"/>
                      <a:gd name="connsiteX8" fmla="*/ 0 w 708850"/>
                      <a:gd name="connsiteY8" fmla="*/ 118144 h 863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8850" h="863447" extrusionOk="0">
                        <a:moveTo>
                          <a:pt x="0" y="118144"/>
                        </a:moveTo>
                        <a:cubicBezTo>
                          <a:pt x="2843" y="47543"/>
                          <a:pt x="53205" y="3819"/>
                          <a:pt x="118144" y="0"/>
                        </a:cubicBezTo>
                        <a:cubicBezTo>
                          <a:pt x="328322" y="-10984"/>
                          <a:pt x="376802" y="18509"/>
                          <a:pt x="590706" y="0"/>
                        </a:cubicBezTo>
                        <a:cubicBezTo>
                          <a:pt x="657575" y="-6676"/>
                          <a:pt x="699272" y="51367"/>
                          <a:pt x="708850" y="118144"/>
                        </a:cubicBezTo>
                        <a:cubicBezTo>
                          <a:pt x="694335" y="284395"/>
                          <a:pt x="723987" y="600487"/>
                          <a:pt x="708850" y="745303"/>
                        </a:cubicBezTo>
                        <a:cubicBezTo>
                          <a:pt x="710406" y="795109"/>
                          <a:pt x="643215" y="869720"/>
                          <a:pt x="590706" y="863447"/>
                        </a:cubicBezTo>
                        <a:cubicBezTo>
                          <a:pt x="495212" y="880181"/>
                          <a:pt x="291945" y="879487"/>
                          <a:pt x="118144" y="863447"/>
                        </a:cubicBezTo>
                        <a:cubicBezTo>
                          <a:pt x="66132" y="871813"/>
                          <a:pt x="4377" y="811023"/>
                          <a:pt x="0" y="745303"/>
                        </a:cubicBezTo>
                        <a:cubicBezTo>
                          <a:pt x="27038" y="438889"/>
                          <a:pt x="9231" y="304156"/>
                          <a:pt x="0" y="118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FEE28223-83EE-D646-969F-1D8B6D94649F}"/>
              </a:ext>
            </a:extLst>
          </p:cNvPr>
          <p:cNvSpPr/>
          <p:nvPr/>
        </p:nvSpPr>
        <p:spPr>
          <a:xfrm>
            <a:off x="3431979" y="4505647"/>
            <a:ext cx="708850" cy="853931"/>
          </a:xfrm>
          <a:prstGeom prst="roundRect">
            <a:avLst/>
          </a:prstGeom>
          <a:noFill/>
          <a:ln w="3810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708850"/>
                      <a:gd name="connsiteY0" fmla="*/ 118144 h 853931"/>
                      <a:gd name="connsiteX1" fmla="*/ 118144 w 708850"/>
                      <a:gd name="connsiteY1" fmla="*/ 0 h 853931"/>
                      <a:gd name="connsiteX2" fmla="*/ 590706 w 708850"/>
                      <a:gd name="connsiteY2" fmla="*/ 0 h 853931"/>
                      <a:gd name="connsiteX3" fmla="*/ 708850 w 708850"/>
                      <a:gd name="connsiteY3" fmla="*/ 118144 h 853931"/>
                      <a:gd name="connsiteX4" fmla="*/ 708850 w 708850"/>
                      <a:gd name="connsiteY4" fmla="*/ 735787 h 853931"/>
                      <a:gd name="connsiteX5" fmla="*/ 590706 w 708850"/>
                      <a:gd name="connsiteY5" fmla="*/ 853931 h 853931"/>
                      <a:gd name="connsiteX6" fmla="*/ 118144 w 708850"/>
                      <a:gd name="connsiteY6" fmla="*/ 853931 h 853931"/>
                      <a:gd name="connsiteX7" fmla="*/ 0 w 708850"/>
                      <a:gd name="connsiteY7" fmla="*/ 735787 h 853931"/>
                      <a:gd name="connsiteX8" fmla="*/ 0 w 708850"/>
                      <a:gd name="connsiteY8" fmla="*/ 118144 h 853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8850" h="853931" extrusionOk="0">
                        <a:moveTo>
                          <a:pt x="0" y="118144"/>
                        </a:moveTo>
                        <a:cubicBezTo>
                          <a:pt x="2843" y="47543"/>
                          <a:pt x="53205" y="3819"/>
                          <a:pt x="118144" y="0"/>
                        </a:cubicBezTo>
                        <a:cubicBezTo>
                          <a:pt x="328322" y="-10984"/>
                          <a:pt x="376802" y="18509"/>
                          <a:pt x="590706" y="0"/>
                        </a:cubicBezTo>
                        <a:cubicBezTo>
                          <a:pt x="657575" y="-6676"/>
                          <a:pt x="699272" y="51367"/>
                          <a:pt x="708850" y="118144"/>
                        </a:cubicBezTo>
                        <a:cubicBezTo>
                          <a:pt x="688236" y="289537"/>
                          <a:pt x="682791" y="589364"/>
                          <a:pt x="708850" y="735787"/>
                        </a:cubicBezTo>
                        <a:cubicBezTo>
                          <a:pt x="710406" y="785593"/>
                          <a:pt x="643215" y="860204"/>
                          <a:pt x="590706" y="853931"/>
                        </a:cubicBezTo>
                        <a:cubicBezTo>
                          <a:pt x="495212" y="870665"/>
                          <a:pt x="291945" y="869971"/>
                          <a:pt x="118144" y="853931"/>
                        </a:cubicBezTo>
                        <a:cubicBezTo>
                          <a:pt x="66132" y="862297"/>
                          <a:pt x="4377" y="801507"/>
                          <a:pt x="0" y="735787"/>
                        </a:cubicBezTo>
                        <a:cubicBezTo>
                          <a:pt x="20954" y="447606"/>
                          <a:pt x="29148" y="296837"/>
                          <a:pt x="0" y="118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48432D-DD0D-2243-B168-D7967C24E3EF}"/>
              </a:ext>
            </a:extLst>
          </p:cNvPr>
          <p:cNvGrpSpPr/>
          <p:nvPr/>
        </p:nvGrpSpPr>
        <p:grpSpPr>
          <a:xfrm>
            <a:off x="-118504" y="2344662"/>
            <a:ext cx="1179781" cy="840617"/>
            <a:chOff x="2469770" y="4192062"/>
            <a:chExt cx="1179781" cy="840617"/>
          </a:xfrm>
        </p:grpSpPr>
        <p:pic>
          <p:nvPicPr>
            <p:cNvPr id="122" name="Graphic 121" descr="Envelope">
              <a:extLst>
                <a:ext uri="{FF2B5EF4-FFF2-40B4-BE49-F238E27FC236}">
                  <a16:creationId xmlns:a16="http://schemas.microsoft.com/office/drawing/2014/main" id="{468C2E96-4CAD-0E4B-8FFC-38166B3C2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EEAAA8F-80B3-FC4B-9B42-24D6E23F0A15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0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4.16667E-6 -4.44444E-6 C -0.01649 0.00602 -0.01857 0.00278 -0.02673 0.01389 C -0.02812 0.01598 -0.02899 0.01852 -0.03038 0.02037 C -0.03142 0.022 -0.03281 0.02292 -0.03385 0.02477 C -0.03645 0.02848 -0.04097 0.03727 -0.04097 0.0375 C -0.04166 0.03912 -0.04184 0.04121 -0.04288 0.04306 C -0.04375 0.04491 -0.04635 0.04537 -0.04635 0.04746 C -0.04757 0.07153 -0.046 0.07338 -0.04097 0.09098 C -0.04045 0.09283 -0.04062 0.09561 -0.03923 0.09723 C -0.0375 0.09931 -0.03541 0.10116 -0.03385 0.10348 C -0.02795 0.11204 -0.02829 0.11598 -0.02135 0.122 C -0.01805 0.125 -0.01475 0.12894 -0.01059 0.13033 L 0.00539 0.13658 L 0.01077 0.13866 L 0.01615 0.14075 C 0.01737 0.14237 0.01823 0.14422 0.0198 0.14468 C 0.02188 0.14607 0.02448 0.14607 0.02691 0.147 C 0.03039 0.14815 0.03403 0.14954 0.0375 0.15116 L 0.04289 0.15301 L 0.04827 0.17176 L 0.05018 0.17801 C 0.04896 0.18218 0.04862 0.18681 0.04653 0.19051 C 0.04532 0.1926 0.04306 0.19422 0.04289 0.19676 C 0.04184 0.23635 0.04289 0.2757 0.04289 0.31528 L 0.04289 0.31551 " pathEditMode="relative" rAng="0" ptsTypes="AAAAAAAAAAAAAAAAAAAAAAAAAA">
                                      <p:cBhvr>
                                        <p:cTn id="1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576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7.40741E-7 L -0.00364 0.00023 C -0.01857 0.00255 -0.02066 0.00046 -0.02778 0.00718 C -0.02916 0.00833 -0.02986 0.01042 -0.03125 0.01157 C -0.03212 0.0125 -0.03333 0.01296 -0.03437 0.01435 C -0.03663 0.01667 -0.0408 0.02176 -0.0408 0.02199 C -0.04132 0.02268 -0.04149 0.02454 -0.04253 0.02523 C -0.04323 0.02639 -0.04566 0.02662 -0.04566 0.02778 C -0.0467 0.04259 -0.04531 0.04352 -0.0408 0.0544 C -0.04028 0.05532 -0.04045 0.05741 -0.03923 0.0581 C -0.03767 0.05926 -0.03576 0.06065 -0.03437 0.06204 C -0.02899 0.06713 -0.02934 0.06968 -0.02291 0.07315 C -0.01996 0.075 -0.01701 0.07731 -0.01319 0.07801 L 0.00122 0.08218 L 0.00608 0.08333 L 0.01094 0.08449 C 0.01198 0.08518 0.01285 0.08704 0.01424 0.08727 C 0.01615 0.08773 0.01858 0.08773 0.02066 0.08819 C 0.02396 0.08889 0.02709 0.09028 0.03038 0.09097 L 0.03507 0.0919 L 0.04028 0.10324 C 0.0408 0.10463 0.04132 0.10602 0.04202 0.10741 C 0.0408 0.10995 0.04045 0.11296 0.03854 0.11505 C 0.03733 0.11597 0.03542 0.11736 0.03507 0.11829 C 0.03438 0.14282 0.03507 0.16643 0.03507 0.1912 C 0.03507 0.19143 0.0441 0.20093 0.0441 0.20116 " pathEditMode="relative" rAng="0" ptsTypes="AAAAAAAAAAAAAAAAAAAAAAAAAA">
                                      <p:cBhvr>
                                        <p:cTn id="1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00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-4.44444E-6 C 0.00035 0.02014 0.00052 0.04075 0.00122 0.06112 C 0.00138 0.07037 0.00191 0.0801 0.00243 0.08936 C 0.00278 0.09306 0.004 0.10394 0.00521 0.10834 C 0.00643 0.1125 0.0085 0.11713 0.0106 0.11991 C 0.01251 0.12292 0.01563 0.12662 0.01858 0.12732 C 0.02553 0.12848 0.03264 0.12871 0.03976 0.12963 C 0.04098 0.13056 0.04237 0.13079 0.04376 0.13195 C 0.04827 0.13588 0.05053 0.14005 0.05053 0.1507 L 0.05053 0.31621 L 0.05053 0.31667 " pathEditMode="relative" rAng="0" ptsTypes="AAAAAAAAAAAA">
                                      <p:cBhvr>
                                        <p:cTn id="2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1583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-0.02222 L -0.00747 -0.02199 C 0.00678 -0.0213 0.02153 -0.02477 0.03525 -0.01991 C 0.03889 -0.01852 0.03768 -0.01018 0.03889 -0.00555 L 0.04237 0.0088 C 0.04306 0.01111 0.04376 0.01343 0.0441 0.01597 C 0.04862 0.04514 0.04688 0.03171 0.04948 0.05648 C 0.05018 0.09282 0.05139 0.1294 0.05139 0.16597 C 0.05139 0.18009 0.05001 0.19445 0.04948 0.2088 C 0.04948 0.21111 0.04948 0.21343 0.04948 0.21597 L 0.04948 0.2162 " pathEditMode="relative" rAng="0" ptsTypes="AAAAAAAAAAA">
                                      <p:cBhvr>
                                        <p:cTn id="2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28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rgbClr val="940204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7491F16-5CEF-5D4F-B952-4267E091742B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4F644-E95F-4C43-9262-7D3BC067218C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105DA7-12A6-8A41-88C9-E29D3E2D7936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4782EE-0783-1A4A-AF5C-B0C032D7E63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FE71A-0EE0-4744-9CE1-CFD738CB01A9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DD0B7F-D7AB-2646-AE58-C5167F26FBD5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824C-7A91-A249-BD85-B33B65706027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1936D9F-2031-C64F-B495-CD4D8DDE52B0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-417015" y="4176972"/>
            <a:chExt cx="4484005" cy="229797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BFDCB78-4814-8840-BF77-EF222394323F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B3DCFBC-B7C9-6C41-B65B-460256819864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30" name="Rounded Rectangle 129">
                  <a:extLst>
                    <a:ext uri="{FF2B5EF4-FFF2-40B4-BE49-F238E27FC236}">
                      <a16:creationId xmlns:a16="http://schemas.microsoft.com/office/drawing/2014/main" id="{5576671A-1811-3C43-8DEC-3525CF12D73C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4">
                    <a:alpha val="50196"/>
                  </a:schemeClr>
                </a:solidFill>
                <a:ln w="19050">
                  <a:solidFill>
                    <a:srgbClr val="008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31" name="Rounded Rectangle 130">
                  <a:extLst>
                    <a:ext uri="{FF2B5EF4-FFF2-40B4-BE49-F238E27FC236}">
                      <a16:creationId xmlns:a16="http://schemas.microsoft.com/office/drawing/2014/main" id="{F4D806BC-0477-9141-9F58-FCA60B4C1C9F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DC01FF64-428F-3F47-9BA4-A0CA89FACB55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0A7FD2E-C5EA-F049-B6D6-DC7892836FD2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F933590D-9C98-5B43-9207-1A400E0E8D0E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0</a:t>
                  </a:r>
                </a:p>
              </p:txBody>
            </p: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37998893-BAB9-3C49-8F57-B07DD00BFDB3}"/>
                    </a:ext>
                  </a:extLst>
                </p:cNvPr>
                <p:cNvGrpSpPr/>
                <p:nvPr/>
              </p:nvGrpSpPr>
              <p:grpSpPr>
                <a:xfrm>
                  <a:off x="666125" y="5075505"/>
                  <a:ext cx="2777308" cy="818216"/>
                  <a:chOff x="4922921" y="4135993"/>
                  <a:chExt cx="2777308" cy="818216"/>
                </a:xfrm>
              </p:grpSpPr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F196E9C4-FBBD-1A49-88EE-AD2213E7AF8C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5993"/>
                    <a:ext cx="2777308" cy="443812"/>
                    <a:chOff x="1215403" y="2979826"/>
                    <a:chExt cx="2871840" cy="505496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0B0C2252-537D-B045-9FD7-0842136C1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1A8A898F-A426-4A4B-805C-D765AC238A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03AE6139-9006-4447-A54F-2C7F7D89A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E3D1FE1A-13BF-8648-BCA5-E6185C5B7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247" y="2979826"/>
                      <a:ext cx="226996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AA8D2114-DA5F-F34F-98D3-7877A15DF5FE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F68247E3-A7B6-3543-981A-48C236EA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AA2082B5-4B62-F047-92BE-FAD92D7D1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2D47A187-798F-9745-871A-A640BDD17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11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F04152BE-855E-EB4A-BD2A-0A94A42F3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AF679C2-30A3-0D4F-8F0E-0679F967076D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92AE81D-12F4-AC41-9E64-B7AF1A915E67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D2C3222-39AF-734C-A387-57612DCDFD0B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-417015" y="4176972"/>
            <a:chExt cx="4484005" cy="229797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C005719-D45A-CE45-82CC-C5B6381E8C92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78D132F-3BD5-CA4E-91E5-1AEDF69174ED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33E4666C-8795-294A-BA76-F5435042CA86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5">
                    <a:alpha val="50196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9BDEF3CE-610E-F945-8416-9064D8D2EFF6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54844BC0-55AE-4B4E-BD68-FA506B7FAAA5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9419E38-6521-5344-8CED-89BFC4E0F3A0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1882D1AB-D22A-6942-89C4-FE4B9A548321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7429B797-3D6F-8A41-94AD-68EEB9878411}"/>
                    </a:ext>
                  </a:extLst>
                </p:cNvPr>
                <p:cNvGrpSpPr/>
                <p:nvPr/>
              </p:nvGrpSpPr>
              <p:grpSpPr>
                <a:xfrm>
                  <a:off x="666125" y="5079145"/>
                  <a:ext cx="2777308" cy="819404"/>
                  <a:chOff x="4922921" y="4139633"/>
                  <a:chExt cx="2777308" cy="819404"/>
                </a:xfrm>
              </p:grpSpPr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859202FB-D91D-4042-AB2A-C5A66714A2F5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9633"/>
                    <a:ext cx="2777308" cy="440173"/>
                    <a:chOff x="1215403" y="2983971"/>
                    <a:chExt cx="2871840" cy="501351"/>
                  </a:xfrm>
                </p:grpSpPr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36045ED0-182E-494C-82E2-5BAE5282F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7C7FA499-6919-AF40-B09D-8DE4920D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F0301306-F686-204E-9875-1C82B4B2B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5E4F1EFB-AEDC-4748-BDE7-7591E9555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2988116"/>
                      <a:ext cx="223352" cy="49306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3529B998-92DB-F84F-89F6-B379110F7F71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66"/>
                    <a:ext cx="2777308" cy="382871"/>
                    <a:chOff x="1215403" y="3054741"/>
                    <a:chExt cx="2871840" cy="436085"/>
                  </a:xfrm>
                </p:grpSpPr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8CF95C78-8E63-0345-BFA4-2BD3AFA78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8CF01214-C75C-2E4D-9F12-D17BFCDEEC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5AA71A86-CC72-3948-89E3-8EFF9469E1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360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11</a:t>
                      </a: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F0C06DFA-BD8B-CE45-B3D7-B2DC67ED7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4"/>
                      <a:ext cx="223352" cy="4305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C78506AF-BE2F-574D-9EF1-0E9E4D563A8A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AB2613-9F8F-1648-B1C7-25FF4938E189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itle 1">
            <a:extLst>
              <a:ext uri="{FF2B5EF4-FFF2-40B4-BE49-F238E27FC236}">
                <a16:creationId xmlns:a16="http://schemas.microsoft.com/office/drawing/2014/main" id="{B4B58AA1-F939-ED45-8FE6-20E586D6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508"/>
            <a:ext cx="7886700" cy="100647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7E8DB21-A15A-0944-ABA4-0F0EDE7A9950}"/>
              </a:ext>
            </a:extLst>
          </p:cNvPr>
          <p:cNvGrpSpPr/>
          <p:nvPr/>
        </p:nvGrpSpPr>
        <p:grpSpPr>
          <a:xfrm>
            <a:off x="454440" y="3770200"/>
            <a:ext cx="1179781" cy="840617"/>
            <a:chOff x="2469770" y="4192062"/>
            <a:chExt cx="1179781" cy="840617"/>
          </a:xfrm>
        </p:grpSpPr>
        <p:pic>
          <p:nvPicPr>
            <p:cNvPr id="121" name="Graphic 120" descr="Envelope">
              <a:extLst>
                <a:ext uri="{FF2B5EF4-FFF2-40B4-BE49-F238E27FC236}">
                  <a16:creationId xmlns:a16="http://schemas.microsoft.com/office/drawing/2014/main" id="{C99BB426-8721-5C40-AEC9-6128A41C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F8FB40F-DE0D-D644-B05E-39D09F2D0006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3FE076D-8930-6942-A1F4-7BD733BF9A77}"/>
              </a:ext>
            </a:extLst>
          </p:cNvPr>
          <p:cNvGrpSpPr/>
          <p:nvPr/>
        </p:nvGrpSpPr>
        <p:grpSpPr>
          <a:xfrm>
            <a:off x="6482179" y="543218"/>
            <a:ext cx="2098618" cy="646331"/>
            <a:chOff x="2663517" y="4185453"/>
            <a:chExt cx="2098618" cy="646331"/>
          </a:xfrm>
        </p:grpSpPr>
        <p:pic>
          <p:nvPicPr>
            <p:cNvPr id="83" name="Graphic 82" descr="Envelope">
              <a:extLst>
                <a:ext uri="{FF2B5EF4-FFF2-40B4-BE49-F238E27FC236}">
                  <a16:creationId xmlns:a16="http://schemas.microsoft.com/office/drawing/2014/main" id="{1C5841C9-ED46-F04F-88A0-94FD42279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0DCAE-8266-3141-895C-2640768E251B}"/>
                </a:ext>
              </a:extLst>
            </p:cNvPr>
            <p:cNvSpPr txBox="1"/>
            <p:nvPr/>
          </p:nvSpPr>
          <p:spPr>
            <a:xfrm>
              <a:off x="3245693" y="4185453"/>
              <a:ext cx="1516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2"/>
                  </a:solidFill>
                  <a:latin typeface="Nunito SemiBold" pitchFamily="2" charset="77"/>
                </a:rPr>
                <a:t>Global</a:t>
              </a:r>
            </a:p>
            <a:p>
              <a:pPr algn="ctr"/>
              <a:r>
                <a:rPr lang="en-GB" b="1" dirty="0">
                  <a:solidFill>
                    <a:schemeClr val="accent2"/>
                  </a:solidFill>
                  <a:latin typeface="Nunito SemiBold" pitchFamily="2" charset="77"/>
                </a:rPr>
                <a:t>lock acquire</a:t>
              </a:r>
              <a:endParaRPr lang="en-GR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66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56 -0.03472 L -0.00156 -0.03472 C 0.0007 -0.0412 0.00469 -0.04676 0.00556 -0.05394 C 0.00782 -0.07593 0.00625 -0.09838 0.00729 -0.1206 C 0.00747 -0.12616 0.00955 -0.12917 0.01268 -0.13241 C 0.01424 -0.13426 0.01597 -0.13611 0.01806 -0.13727 C 0.02136 -0.13912 0.025 -0.14074 0.02865 -0.1419 C 0.03872 -0.14537 0.03351 -0.14375 0.04479 -0.14676 C 0.05608 -0.14583 0.06736 -0.14583 0.07865 -0.14421 C 0.08594 -0.14329 0.09288 -0.14074 0.10018 -0.13958 L 0.11615 -0.13727 C 0.13282 -0.13796 0.14966 -0.1375 0.16615 -0.13958 C 0.16997 -0.14005 0.17327 -0.14282 0.17691 -0.14421 L 0.19288 -0.15139 C 0.19479 -0.15232 0.19653 -0.15324 0.19827 -0.15394 C 0.2007 -0.15463 0.20313 -0.15556 0.20538 -0.15625 C 0.21667 -0.15926 0.21858 -0.1581 0.23038 -0.16343 C 0.23889 -0.16713 0.24045 -0.16644 0.24653 -0.17292 C 0.25018 -0.17685 0.25104 -0.1794 0.25365 -0.18472 L 0.25903 -0.20625 C 0.25955 -0.20857 0.25972 -0.21134 0.26077 -0.21343 C 0.26198 -0.21574 0.26354 -0.21782 0.26441 -0.2206 C 0.26511 -0.22292 0.26771 -0.24144 0.27327 -0.2419 C 0.30243 -0.24491 0.3316 -0.24352 0.36077 -0.24421 C 0.3757 -0.24352 0.39063 -0.24329 0.40538 -0.2419 C 0.40782 -0.24167 0.41025 -0.24028 0.4125 -0.23958 C 0.41615 -0.23866 0.41979 -0.23819 0.42327 -0.23727 C 0.42813 -0.23588 0.43282 -0.2338 0.4375 -0.23241 C 0.44375 -0.23079 0.44775 -0.22986 0.45365 -0.22755 C 0.45538 -0.22708 0.45729 -0.22616 0.45903 -0.22523 C 0.46025 -0.22361 0.46129 -0.22199 0.4625 -0.2206 C 0.46424 -0.21875 0.4665 -0.21806 0.46788 -0.21574 C 0.4691 -0.21389 0.4691 -0.21088 0.46979 -0.20857 C 0.46754 -0.17732 0.46997 -0.19074 0.46441 -0.16806 L 0.46077 -0.15394 L 0.45903 -0.14676 C 0.45834 -0.1412 0.45799 -0.13565 0.45729 -0.13009 C 0.45677 -0.12755 0.45538 -0.12546 0.45538 -0.12292 C 0.45538 -0.09745 0.45677 -0.07222 0.45729 -0.04676 C 0.45747 -0.03472 0.45729 -0.02292 0.45729 -0.01088 L 0.45729 -0.01088 " pathEditMode="relative" ptsTypes="AAAAAAAAAAAAAAAAAAAAAAAAAAAAAAAAAAAAAAAAA">
                                      <p:cBhvr>
                                        <p:cTn id="1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29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7491F16-5CEF-5D4F-B952-4267E091742B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4782EE-0783-1A4A-AF5C-B0C032D7E63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FE71A-0EE0-4744-9CE1-CFD738CB01A9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DD0B7F-D7AB-2646-AE58-C5167F26FBD5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824C-7A91-A249-BD85-B33B65706027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D4DB061-5598-B243-9DC4-515A133249C6}"/>
              </a:ext>
            </a:extLst>
          </p:cNvPr>
          <p:cNvGrpSpPr/>
          <p:nvPr/>
        </p:nvGrpSpPr>
        <p:grpSpPr>
          <a:xfrm>
            <a:off x="4648683" y="3704967"/>
            <a:ext cx="1179781" cy="840617"/>
            <a:chOff x="2469770" y="4192062"/>
            <a:chExt cx="1179781" cy="840617"/>
          </a:xfrm>
        </p:grpSpPr>
        <p:pic>
          <p:nvPicPr>
            <p:cNvPr id="112" name="Graphic 111" descr="Envelope">
              <a:extLst>
                <a:ext uri="{FF2B5EF4-FFF2-40B4-BE49-F238E27FC236}">
                  <a16:creationId xmlns:a16="http://schemas.microsoft.com/office/drawing/2014/main" id="{F16B28DD-697B-F747-A78E-8A0E0AB9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306AEA-9EE6-8F49-B61B-9063B8CE781F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B57D3F0C-0F0C-194F-970B-36EB308EA065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8D050F2-E863-624E-945F-26229F8A18F0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A6EC39B-8720-4545-ABEB-7EF272586C38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-417015" y="4176972"/>
            <a:chExt cx="4484005" cy="2297973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275BFAA-5193-9547-B0C5-DD400B8E6E74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5C7923C-E3E4-CD49-B6E1-3602D391A637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76" name="Rounded Rectangle 175">
                  <a:extLst>
                    <a:ext uri="{FF2B5EF4-FFF2-40B4-BE49-F238E27FC236}">
                      <a16:creationId xmlns:a16="http://schemas.microsoft.com/office/drawing/2014/main" id="{BDDA0E9B-25F0-9849-B3E1-3788F35DB40D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4">
                    <a:alpha val="50196"/>
                  </a:schemeClr>
                </a:solidFill>
                <a:ln w="19050">
                  <a:solidFill>
                    <a:srgbClr val="008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77" name="Rounded Rectangle 176">
                  <a:extLst>
                    <a:ext uri="{FF2B5EF4-FFF2-40B4-BE49-F238E27FC236}">
                      <a16:creationId xmlns:a16="http://schemas.microsoft.com/office/drawing/2014/main" id="{0F9F0882-5655-F048-8D4A-E6AE620D4CCC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78" name="Rounded Rectangle 177">
                  <a:extLst>
                    <a:ext uri="{FF2B5EF4-FFF2-40B4-BE49-F238E27FC236}">
                      <a16:creationId xmlns:a16="http://schemas.microsoft.com/office/drawing/2014/main" id="{80047FC3-B036-A340-9217-7F9E7F39CE1D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E57524A1-8A94-5844-A99B-52FF2BBD6BB1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BCDDEF93-A88E-C74B-9D12-89F5AAEC4FDA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0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92F2BC13-8657-DE4A-B4DD-950C0590978C}"/>
                    </a:ext>
                  </a:extLst>
                </p:cNvPr>
                <p:cNvGrpSpPr/>
                <p:nvPr/>
              </p:nvGrpSpPr>
              <p:grpSpPr>
                <a:xfrm>
                  <a:off x="666125" y="5075505"/>
                  <a:ext cx="2777308" cy="818216"/>
                  <a:chOff x="4922921" y="4135993"/>
                  <a:chExt cx="2777308" cy="818216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F0CDCEF4-FA93-9548-9679-FE41F66D7B36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5993"/>
                    <a:ext cx="2777308" cy="443812"/>
                    <a:chOff x="1215403" y="2979826"/>
                    <a:chExt cx="2871840" cy="505496"/>
                  </a:xfrm>
                </p:grpSpPr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562EADC2-4C47-154D-ACCA-35AC70977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25754C36-8C73-0846-84B6-1B417BD62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90DB4C0E-EFD8-0B40-A5AC-E2DC54058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3CB540AC-F339-634E-A8C1-B974FFE756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247" y="2979826"/>
                      <a:ext cx="226996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31CC334C-F75B-704B-A42D-ABEAC69438CC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69807715-4194-E748-99DA-B622FC5B8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FFF890BD-7D17-5F4B-AB92-9C081E4CD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14E1D51F-A7C9-524F-BD3F-72DAD069A4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11</a:t>
                      </a:r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567422DB-650B-CA4F-9EE4-AA0E9F14F6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826C4D1-8338-6744-960D-88B21ADC84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73A8443-ED7F-104B-8B29-A2BF9A963574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14A8AB-6F33-3B47-A636-61EAAC8F3E19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-417015" y="4176972"/>
            <a:chExt cx="4484005" cy="2297973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8033BD7-B295-B945-9020-579607408537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8C506172-448C-B64D-96B7-530B422C396F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97" name="Rounded Rectangle 196">
                  <a:extLst>
                    <a:ext uri="{FF2B5EF4-FFF2-40B4-BE49-F238E27FC236}">
                      <a16:creationId xmlns:a16="http://schemas.microsoft.com/office/drawing/2014/main" id="{2D0C9FEF-D3AE-384C-8FFE-CC764A755860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5">
                    <a:alpha val="50196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8E7C42B0-7788-7344-936F-B2AF1EDBA4B9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5D643B0A-7B70-E94F-976D-7278BC8231C0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645F4A6-04F8-F04C-9D3F-6687F267D2BE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85" name="Rounded Rectangle 184">
                  <a:extLst>
                    <a:ext uri="{FF2B5EF4-FFF2-40B4-BE49-F238E27FC236}">
                      <a16:creationId xmlns:a16="http://schemas.microsoft.com/office/drawing/2014/main" id="{9F101155-7699-0140-8BEC-FCB680782AEC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1</a:t>
                  </a:r>
                </a:p>
              </p:txBody>
            </p: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0272970C-65C9-C945-90ED-044D99DE3452}"/>
                    </a:ext>
                  </a:extLst>
                </p:cNvPr>
                <p:cNvGrpSpPr/>
                <p:nvPr/>
              </p:nvGrpSpPr>
              <p:grpSpPr>
                <a:xfrm>
                  <a:off x="666125" y="5079145"/>
                  <a:ext cx="2777308" cy="819404"/>
                  <a:chOff x="4922921" y="4139633"/>
                  <a:chExt cx="2777308" cy="819404"/>
                </a:xfrm>
              </p:grpSpPr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5698F6F0-A899-5849-B190-A033202C10E6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9633"/>
                    <a:ext cx="2777308" cy="440173"/>
                    <a:chOff x="1215403" y="2983971"/>
                    <a:chExt cx="2871840" cy="501351"/>
                  </a:xfrm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C4FD57AC-DF8F-BD45-AD06-474CD1D33A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A7A004AC-B3FE-6942-9B3B-03C41546B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1F55E16E-3958-8646-A2C4-86DFEA11EC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0F68C9F2-5D84-4A40-A3A1-262E7F6D4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2988116"/>
                      <a:ext cx="223352" cy="49306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DAEB1F32-6ACF-1549-8B0E-1B1245E18CA3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66"/>
                    <a:ext cx="2777308" cy="382871"/>
                    <a:chOff x="1215403" y="3054741"/>
                    <a:chExt cx="2871840" cy="436085"/>
                  </a:xfrm>
                </p:grpSpPr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B978917D-01F5-EB48-9E20-4D986681F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B6088B65-21CE-CE48-BAF8-82629DB1D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a:t>01</a:t>
                      </a: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C5D34ECF-C931-BD41-B142-9FCFA66E6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360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11</a:t>
                      </a: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0D4D4A60-D675-CC48-9786-6297D4ABA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4"/>
                      <a:ext cx="223352" cy="4305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D00BC851-A610-DE49-8761-35DA7971499C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BA299F0-DDCE-5644-A55B-079E747970A4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itle 1">
            <a:extLst>
              <a:ext uri="{FF2B5EF4-FFF2-40B4-BE49-F238E27FC236}">
                <a16:creationId xmlns:a16="http://schemas.microsoft.com/office/drawing/2014/main" id="{033F373E-8597-9346-8B51-90BA71CC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508"/>
            <a:ext cx="7886700" cy="100647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923781-B63D-2E4B-8A8C-FA54741B02A4}"/>
              </a:ext>
            </a:extLst>
          </p:cNvPr>
          <p:cNvGrpSpPr/>
          <p:nvPr/>
        </p:nvGrpSpPr>
        <p:grpSpPr>
          <a:xfrm>
            <a:off x="6482179" y="543218"/>
            <a:ext cx="2098618" cy="646331"/>
            <a:chOff x="2663517" y="4185453"/>
            <a:chExt cx="2098618" cy="646331"/>
          </a:xfrm>
        </p:grpSpPr>
        <p:pic>
          <p:nvPicPr>
            <p:cNvPr id="83" name="Graphic 82" descr="Envelope">
              <a:extLst>
                <a:ext uri="{FF2B5EF4-FFF2-40B4-BE49-F238E27FC236}">
                  <a16:creationId xmlns:a16="http://schemas.microsoft.com/office/drawing/2014/main" id="{3861FA75-9D62-FA44-ACEE-A0DD98645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39236A-5CC6-1940-A630-A338BA0EED16}"/>
                </a:ext>
              </a:extLst>
            </p:cNvPr>
            <p:cNvSpPr txBox="1"/>
            <p:nvPr/>
          </p:nvSpPr>
          <p:spPr>
            <a:xfrm>
              <a:off x="3245693" y="4185453"/>
              <a:ext cx="1516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2"/>
                  </a:solidFill>
                  <a:latin typeface="Nunito SemiBold" pitchFamily="2" charset="77"/>
                </a:rPr>
                <a:t>Global</a:t>
              </a:r>
            </a:p>
            <a:p>
              <a:pPr algn="ctr"/>
              <a:r>
                <a:rPr lang="en-GB" b="1" dirty="0">
                  <a:solidFill>
                    <a:schemeClr val="accent2"/>
                  </a:solidFill>
                  <a:latin typeface="Nunito SemiBold" pitchFamily="2" charset="77"/>
                </a:rPr>
                <a:t>lock acquire</a:t>
              </a:r>
              <a:endParaRPr lang="en-GR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4FAAB05-53EE-9E45-A6B1-C8E055A078B7}"/>
              </a:ext>
            </a:extLst>
          </p:cNvPr>
          <p:cNvSpPr/>
          <p:nvPr/>
        </p:nvSpPr>
        <p:spPr>
          <a:xfrm>
            <a:off x="7138565" y="4505648"/>
            <a:ext cx="708850" cy="863447"/>
          </a:xfrm>
          <a:prstGeom prst="round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708850"/>
                      <a:gd name="connsiteY0" fmla="*/ 118144 h 863447"/>
                      <a:gd name="connsiteX1" fmla="*/ 118144 w 708850"/>
                      <a:gd name="connsiteY1" fmla="*/ 0 h 863447"/>
                      <a:gd name="connsiteX2" fmla="*/ 590706 w 708850"/>
                      <a:gd name="connsiteY2" fmla="*/ 0 h 863447"/>
                      <a:gd name="connsiteX3" fmla="*/ 708850 w 708850"/>
                      <a:gd name="connsiteY3" fmla="*/ 118144 h 863447"/>
                      <a:gd name="connsiteX4" fmla="*/ 708850 w 708850"/>
                      <a:gd name="connsiteY4" fmla="*/ 745303 h 863447"/>
                      <a:gd name="connsiteX5" fmla="*/ 590706 w 708850"/>
                      <a:gd name="connsiteY5" fmla="*/ 863447 h 863447"/>
                      <a:gd name="connsiteX6" fmla="*/ 118144 w 708850"/>
                      <a:gd name="connsiteY6" fmla="*/ 863447 h 863447"/>
                      <a:gd name="connsiteX7" fmla="*/ 0 w 708850"/>
                      <a:gd name="connsiteY7" fmla="*/ 745303 h 863447"/>
                      <a:gd name="connsiteX8" fmla="*/ 0 w 708850"/>
                      <a:gd name="connsiteY8" fmla="*/ 118144 h 863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8850" h="863447" extrusionOk="0">
                        <a:moveTo>
                          <a:pt x="0" y="118144"/>
                        </a:moveTo>
                        <a:cubicBezTo>
                          <a:pt x="2843" y="47543"/>
                          <a:pt x="53205" y="3819"/>
                          <a:pt x="118144" y="0"/>
                        </a:cubicBezTo>
                        <a:cubicBezTo>
                          <a:pt x="328322" y="-10984"/>
                          <a:pt x="376802" y="18509"/>
                          <a:pt x="590706" y="0"/>
                        </a:cubicBezTo>
                        <a:cubicBezTo>
                          <a:pt x="657575" y="-6676"/>
                          <a:pt x="699272" y="51367"/>
                          <a:pt x="708850" y="118144"/>
                        </a:cubicBezTo>
                        <a:cubicBezTo>
                          <a:pt x="694335" y="284395"/>
                          <a:pt x="723987" y="600487"/>
                          <a:pt x="708850" y="745303"/>
                        </a:cubicBezTo>
                        <a:cubicBezTo>
                          <a:pt x="710406" y="795109"/>
                          <a:pt x="643215" y="869720"/>
                          <a:pt x="590706" y="863447"/>
                        </a:cubicBezTo>
                        <a:cubicBezTo>
                          <a:pt x="495212" y="880181"/>
                          <a:pt x="291945" y="879487"/>
                          <a:pt x="118144" y="863447"/>
                        </a:cubicBezTo>
                        <a:cubicBezTo>
                          <a:pt x="66132" y="871813"/>
                          <a:pt x="4377" y="811023"/>
                          <a:pt x="0" y="745303"/>
                        </a:cubicBezTo>
                        <a:cubicBezTo>
                          <a:pt x="27038" y="438889"/>
                          <a:pt x="9231" y="304156"/>
                          <a:pt x="0" y="118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5133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BA8119-88A3-6442-B043-AB76DE46A65E}"/>
              </a:ext>
            </a:extLst>
          </p:cNvPr>
          <p:cNvSpPr txBox="1"/>
          <p:nvPr/>
        </p:nvSpPr>
        <p:spPr>
          <a:xfrm>
            <a:off x="482420" y="4178691"/>
            <a:ext cx="5021035" cy="240065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R" sz="1500" b="1" u="sng" dirty="0">
                <a:solidFill>
                  <a:schemeClr val="accent2"/>
                </a:solidFill>
                <a:latin typeface="Nunito SemiBold" pitchFamily="2" charset="77"/>
              </a:rPr>
              <a:t>Single Source Shortest Path (SSSP)</a:t>
            </a:r>
          </a:p>
          <a:p>
            <a:endParaRPr lang="en-GR" sz="1500" u="sng" dirty="0">
              <a:latin typeface="Nunito" pitchFamily="2" charset="77"/>
            </a:endParaRPr>
          </a:p>
          <a:p>
            <a:endParaRPr lang="en-GR" sz="1500" u="sng" dirty="0">
              <a:latin typeface="Nunito" pitchFamily="2" charset="77"/>
            </a:endParaRPr>
          </a:p>
          <a:p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f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or</a:t>
            </a:r>
            <a:r>
              <a:rPr lang="en-GR" sz="1500" dirty="0">
                <a:latin typeface="Nunito" pitchFamily="2" charset="77"/>
              </a:rPr>
              <a:t> v 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in</a:t>
            </a:r>
            <a:r>
              <a:rPr lang="en-GR" sz="1500" dirty="0">
                <a:latin typeface="Nunito" pitchFamily="2" charset="77"/>
              </a:rPr>
              <a:t> Graph:</a:t>
            </a:r>
          </a:p>
          <a:p>
            <a:r>
              <a:rPr lang="en-GR" sz="1500" dirty="0">
                <a:latin typeface="Nunito" pitchFamily="2" charset="77"/>
              </a:rPr>
              <a:t>    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for</a:t>
            </a:r>
            <a:r>
              <a:rPr lang="en-GR" sz="1500" dirty="0">
                <a:latin typeface="Nunito" pitchFamily="2" charset="77"/>
              </a:rPr>
              <a:t> u 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in</a:t>
            </a:r>
            <a:r>
              <a:rPr lang="en-GR" sz="1500" dirty="0">
                <a:latin typeface="Nunito" pitchFamily="2" charset="77"/>
              </a:rPr>
              <a:t> neighbors[v]:</a:t>
            </a:r>
          </a:p>
          <a:p>
            <a:r>
              <a:rPr lang="en-GR" sz="1500" dirty="0">
                <a:latin typeface="Nunito" pitchFamily="2" charset="77"/>
              </a:rPr>
              <a:t>        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if</a:t>
            </a:r>
            <a:r>
              <a:rPr lang="en-GR" sz="1500" dirty="0">
                <a:latin typeface="Nunito" pitchFamily="2" charset="77"/>
              </a:rPr>
              <a:t> distance[v] + edge_weight[v, u] &lt; distance[u]</a:t>
            </a:r>
          </a:p>
          <a:p>
            <a:r>
              <a:rPr lang="en-GR" sz="1500" b="1" dirty="0">
                <a:solidFill>
                  <a:schemeClr val="accent5"/>
                </a:solidFill>
                <a:latin typeface="Nunito SemiBold" pitchFamily="2" charset="77"/>
              </a:rPr>
              <a:t>             </a:t>
            </a:r>
          </a:p>
          <a:p>
            <a:r>
              <a:rPr lang="en-GR" sz="1500" dirty="0">
                <a:latin typeface="Nunito" pitchFamily="2" charset="77"/>
              </a:rPr>
              <a:t>            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if</a:t>
            </a:r>
            <a:r>
              <a:rPr lang="en-GR" sz="1500" dirty="0">
                <a:latin typeface="Nunito" pitchFamily="2" charset="77"/>
              </a:rPr>
              <a:t> distance[v] + edge_weight[v, u] &lt; distance[u]</a:t>
            </a:r>
          </a:p>
          <a:p>
            <a:r>
              <a:rPr lang="en-GR" sz="1500" dirty="0">
                <a:latin typeface="Nunito" pitchFamily="2" charset="77"/>
              </a:rPr>
              <a:t>                 distance[u] = distance[v] + edge_weight[v, u]</a:t>
            </a:r>
          </a:p>
          <a:p>
            <a:r>
              <a:rPr lang="en-GR" sz="1500" dirty="0">
                <a:latin typeface="Nunito" pitchFamily="2" charset="77"/>
              </a:rPr>
              <a:t> </a:t>
            </a:r>
          </a:p>
        </p:txBody>
      </p:sp>
      <p:sp>
        <p:nvSpPr>
          <p:cNvPr id="105" name="Slide Number Placeholder 104">
            <a:extLst>
              <a:ext uri="{FF2B5EF4-FFF2-40B4-BE49-F238E27FC236}">
                <a16:creationId xmlns:a16="http://schemas.microsoft.com/office/drawing/2014/main" id="{2E323AC0-AB3D-784F-840A-6F35A137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</a:t>
            </a:fld>
            <a:endParaRPr lang="en-GR" sz="2400" b="1" dirty="0">
              <a:latin typeface="Nunito SemiBold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877177-DA08-F142-AC31-0E076FA4430A}"/>
              </a:ext>
            </a:extLst>
          </p:cNvPr>
          <p:cNvGrpSpPr/>
          <p:nvPr/>
        </p:nvGrpSpPr>
        <p:grpSpPr>
          <a:xfrm>
            <a:off x="3544135" y="4234305"/>
            <a:ext cx="944117" cy="1024377"/>
            <a:chOff x="1908130" y="1506552"/>
            <a:chExt cx="944117" cy="12349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6B6A54B-A72E-6448-9BA1-03B9A571E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8130" y="1860992"/>
              <a:ext cx="944117" cy="8804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B554AB-0936-E546-B614-976EC3544E2E}"/>
                </a:ext>
              </a:extLst>
            </p:cNvPr>
            <p:cNvSpPr txBox="1"/>
            <p:nvPr/>
          </p:nvSpPr>
          <p:spPr>
            <a:xfrm>
              <a:off x="1988894" y="1506552"/>
              <a:ext cx="782587" cy="44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b="1" dirty="0">
                  <a:solidFill>
                    <a:schemeClr val="accent5"/>
                  </a:solidFill>
                  <a:latin typeface="Nunito SemiBold" pitchFamily="2" charset="77"/>
                </a:rPr>
                <a:t>Locks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8DD5033-12F5-4347-B979-BEEEC899588D}"/>
              </a:ext>
            </a:extLst>
          </p:cNvPr>
          <p:cNvGrpSpPr/>
          <p:nvPr/>
        </p:nvGrpSpPr>
        <p:grpSpPr>
          <a:xfrm>
            <a:off x="4394624" y="4213606"/>
            <a:ext cx="1257871" cy="1074649"/>
            <a:chOff x="5289493" y="1484230"/>
            <a:chExt cx="1521614" cy="12646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668171-1A2C-8842-8485-B3FDEF78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9493" y="1818987"/>
              <a:ext cx="1521614" cy="9298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5ECBE5-2DAD-354C-9D28-D5352AEF49A8}"/>
                </a:ext>
              </a:extLst>
            </p:cNvPr>
            <p:cNvSpPr txBox="1"/>
            <p:nvPr/>
          </p:nvSpPr>
          <p:spPr>
            <a:xfrm>
              <a:off x="5478653" y="1484230"/>
              <a:ext cx="1220088" cy="43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b="1" dirty="0">
                  <a:solidFill>
                    <a:schemeClr val="accent2"/>
                  </a:solidFill>
                  <a:latin typeface="Nunito SemiBold" pitchFamily="2" charset="77"/>
                </a:rPr>
                <a:t>Barriers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48EB92-FE8F-F447-9396-A4560DC68F13}"/>
              </a:ext>
            </a:extLst>
          </p:cNvPr>
          <p:cNvGrpSpPr/>
          <p:nvPr/>
        </p:nvGrpSpPr>
        <p:grpSpPr>
          <a:xfrm>
            <a:off x="138230" y="1800201"/>
            <a:ext cx="1669047" cy="1887389"/>
            <a:chOff x="834055" y="2728860"/>
            <a:chExt cx="1669047" cy="188738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5B1EDB2-39F7-EA49-A63C-320AE542114A}"/>
                </a:ext>
              </a:extLst>
            </p:cNvPr>
            <p:cNvGrpSpPr/>
            <p:nvPr/>
          </p:nvGrpSpPr>
          <p:grpSpPr>
            <a:xfrm>
              <a:off x="1036176" y="2728860"/>
              <a:ext cx="1235872" cy="1503088"/>
              <a:chOff x="1036176" y="2728860"/>
              <a:chExt cx="1235872" cy="150308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3702842-E1C4-E74D-9DB2-CABE754F6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176" y="2728860"/>
                <a:ext cx="1235872" cy="150308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7077CEB4-2F36-AD45-8882-5E4F6EF3BB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850" r="8799" b="12422"/>
              <a:stretch/>
            </p:blipFill>
            <p:spPr>
              <a:xfrm rot="5400000">
                <a:off x="1111984" y="3182426"/>
                <a:ext cx="1113191" cy="855219"/>
              </a:xfrm>
              <a:prstGeom prst="ellipse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D5530A-EAA9-F344-8EF2-5239AABF09C8}"/>
                </a:ext>
              </a:extLst>
            </p:cNvPr>
            <p:cNvSpPr txBox="1"/>
            <p:nvPr/>
          </p:nvSpPr>
          <p:spPr>
            <a:xfrm>
              <a:off x="834055" y="4277695"/>
              <a:ext cx="166904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R" sz="1600" dirty="0">
                  <a:latin typeface="Nunito" pitchFamily="2" charset="77"/>
                </a:rPr>
                <a:t>Graph Analytics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36AFC3-469E-2047-BFC6-237EC303146A}"/>
              </a:ext>
            </a:extLst>
          </p:cNvPr>
          <p:cNvCxnSpPr>
            <a:cxnSpLocks/>
          </p:cNvCxnSpPr>
          <p:nvPr/>
        </p:nvCxnSpPr>
        <p:spPr>
          <a:xfrm>
            <a:off x="179066" y="3711056"/>
            <a:ext cx="303354" cy="5025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9AB090-400A-B54C-98A2-7C1A288177FC}"/>
              </a:ext>
            </a:extLst>
          </p:cNvPr>
          <p:cNvCxnSpPr>
            <a:cxnSpLocks/>
          </p:cNvCxnSpPr>
          <p:nvPr/>
        </p:nvCxnSpPr>
        <p:spPr>
          <a:xfrm>
            <a:off x="1797158" y="3694256"/>
            <a:ext cx="3706297" cy="4844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900386-803E-594C-A30D-6A9464D69A37}"/>
              </a:ext>
            </a:extLst>
          </p:cNvPr>
          <p:cNvGrpSpPr/>
          <p:nvPr/>
        </p:nvGrpSpPr>
        <p:grpSpPr>
          <a:xfrm>
            <a:off x="2354692" y="1185421"/>
            <a:ext cx="1510791" cy="1842609"/>
            <a:chOff x="3441043" y="2383039"/>
            <a:chExt cx="1510791" cy="184260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B973C6-E2D1-6F4B-9E43-FA41A3A9A6F3}"/>
                </a:ext>
              </a:extLst>
            </p:cNvPr>
            <p:cNvGrpSpPr/>
            <p:nvPr/>
          </p:nvGrpSpPr>
          <p:grpSpPr>
            <a:xfrm>
              <a:off x="3441043" y="2383039"/>
              <a:ext cx="1510791" cy="1842609"/>
              <a:chOff x="6848813" y="2591796"/>
              <a:chExt cx="1510791" cy="1842609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BF0410F-B31A-7040-A36A-2D06D4DBB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1611" y="2591796"/>
                <a:ext cx="1184664" cy="1440808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2C951F-2E6F-C849-9F3B-9812508C7ABA}"/>
                  </a:ext>
                </a:extLst>
              </p:cNvPr>
              <p:cNvSpPr txBox="1"/>
              <p:nvPr/>
            </p:nvSpPr>
            <p:spPr>
              <a:xfrm>
                <a:off x="6848813" y="4095851"/>
                <a:ext cx="151079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R" sz="1600" dirty="0">
                    <a:latin typeface="Nunito" pitchFamily="2" charset="77"/>
                  </a:rPr>
                  <a:t>Bioinformatics</a:t>
                </a:r>
              </a:p>
            </p:txBody>
          </p:sp>
        </p:grpSp>
        <p:pic>
          <p:nvPicPr>
            <p:cNvPr id="47" name="Graphic 46" descr="DNA">
              <a:extLst>
                <a:ext uri="{FF2B5EF4-FFF2-40B4-BE49-F238E27FC236}">
                  <a16:creationId xmlns:a16="http://schemas.microsoft.com/office/drawing/2014/main" id="{11A2A58B-62FC-4D4C-9B9C-23A8D15A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362702">
              <a:off x="3748455" y="2758493"/>
              <a:ext cx="999920" cy="99992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A713603-B038-4B4D-B7BB-B1CCE29F8B0C}"/>
              </a:ext>
            </a:extLst>
          </p:cNvPr>
          <p:cNvGrpSpPr/>
          <p:nvPr/>
        </p:nvGrpSpPr>
        <p:grpSpPr>
          <a:xfrm>
            <a:off x="6198768" y="3518313"/>
            <a:ext cx="1669047" cy="2180824"/>
            <a:chOff x="5846259" y="2459287"/>
            <a:chExt cx="1669047" cy="218082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FB2A39C-7BFB-A349-B2D0-CA2826F08B81}"/>
                </a:ext>
              </a:extLst>
            </p:cNvPr>
            <p:cNvGrpSpPr/>
            <p:nvPr/>
          </p:nvGrpSpPr>
          <p:grpSpPr>
            <a:xfrm>
              <a:off x="5846259" y="2459287"/>
              <a:ext cx="1669047" cy="2180824"/>
              <a:chOff x="6769685" y="2529516"/>
              <a:chExt cx="1669047" cy="2180824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510DFD19-9468-9A40-8D2E-519F255B8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3676" y="2529516"/>
                <a:ext cx="1383807" cy="150308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FCB6DF-8797-6B4C-8E39-683A3EA1B411}"/>
                  </a:ext>
                </a:extLst>
              </p:cNvPr>
              <p:cNvSpPr txBox="1"/>
              <p:nvPr/>
            </p:nvSpPr>
            <p:spPr>
              <a:xfrm>
                <a:off x="6769685" y="4125565"/>
                <a:ext cx="1669047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R" sz="1600" dirty="0">
                    <a:latin typeface="Nunito" pitchFamily="2" charset="77"/>
                  </a:rPr>
                  <a:t>Concurrent </a:t>
                </a:r>
              </a:p>
              <a:p>
                <a:r>
                  <a:rPr lang="en-GR" sz="1600" dirty="0">
                    <a:latin typeface="Nunito" pitchFamily="2" charset="77"/>
                  </a:rPr>
                  <a:t>Data Structures</a:t>
                </a:r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BF973AD-E73B-894B-BE43-C22B146B5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2499" t="28495" r="20996" b="33675"/>
            <a:stretch/>
          </p:blipFill>
          <p:spPr>
            <a:xfrm>
              <a:off x="6168497" y="3152406"/>
              <a:ext cx="1063569" cy="50219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90212F-3D96-6245-94F1-95521F5AF185}"/>
              </a:ext>
            </a:extLst>
          </p:cNvPr>
          <p:cNvGrpSpPr/>
          <p:nvPr/>
        </p:nvGrpSpPr>
        <p:grpSpPr>
          <a:xfrm>
            <a:off x="4555561" y="1812266"/>
            <a:ext cx="1209157" cy="1875324"/>
            <a:chOff x="3501010" y="2391915"/>
            <a:chExt cx="1209157" cy="187532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3DE8BC3-6591-724D-9A68-9CBD7E4C6C95}"/>
                </a:ext>
              </a:extLst>
            </p:cNvPr>
            <p:cNvGrpSpPr/>
            <p:nvPr/>
          </p:nvGrpSpPr>
          <p:grpSpPr>
            <a:xfrm>
              <a:off x="3501010" y="2391915"/>
              <a:ext cx="1209157" cy="1875324"/>
              <a:chOff x="6521938" y="4272568"/>
              <a:chExt cx="1209157" cy="187532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13AECF3-CD5B-0042-BAC4-0535A68496D7}"/>
                  </a:ext>
                </a:extLst>
              </p:cNvPr>
              <p:cNvSpPr txBox="1"/>
              <p:nvPr/>
            </p:nvSpPr>
            <p:spPr>
              <a:xfrm>
                <a:off x="6521938" y="5809338"/>
                <a:ext cx="117644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R" sz="1600" dirty="0">
                    <a:latin typeface="Nunito" pitchFamily="2" charset="77"/>
                  </a:rPr>
                  <a:t>Databases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50A1387F-0BFD-C64A-96C8-6D1B531C1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6431" y="4272568"/>
                <a:ext cx="1184664" cy="1440808"/>
              </a:xfrm>
              <a:prstGeom prst="rect">
                <a:avLst/>
              </a:prstGeom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CF51028-7A22-2F45-973C-403259B17483}"/>
                </a:ext>
              </a:extLst>
            </p:cNvPr>
            <p:cNvGrpSpPr/>
            <p:nvPr/>
          </p:nvGrpSpPr>
          <p:grpSpPr>
            <a:xfrm>
              <a:off x="3672977" y="2942423"/>
              <a:ext cx="893722" cy="702195"/>
              <a:chOff x="3672977" y="2958752"/>
              <a:chExt cx="893722" cy="702195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D4029075-E64C-5B4B-8A57-FAA4785AC8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8000" t="7379" r="26596" b="7474"/>
              <a:stretch/>
            </p:blipFill>
            <p:spPr>
              <a:xfrm>
                <a:off x="3672977" y="2999990"/>
                <a:ext cx="531370" cy="624664"/>
              </a:xfrm>
              <a:prstGeom prst="round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2EC6C02D-C9D1-2241-A1BD-AD144C86B2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8000" t="7379" r="26596" b="7474"/>
              <a:stretch/>
            </p:blipFill>
            <p:spPr>
              <a:xfrm>
                <a:off x="3969377" y="2958752"/>
                <a:ext cx="597322" cy="702195"/>
              </a:xfrm>
              <a:prstGeom prst="roundRect">
                <a:avLst>
                  <a:gd name="adj" fmla="val 29250"/>
                </a:avLst>
              </a:prstGeom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87EF41E-5562-4741-B549-CE70A9EA5B7D}"/>
              </a:ext>
            </a:extLst>
          </p:cNvPr>
          <p:cNvGrpSpPr/>
          <p:nvPr/>
        </p:nvGrpSpPr>
        <p:grpSpPr>
          <a:xfrm>
            <a:off x="6520319" y="995796"/>
            <a:ext cx="1884031" cy="1859763"/>
            <a:chOff x="4915160" y="1520333"/>
            <a:chExt cx="1884031" cy="185976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2A2D56A-25C4-2F49-AF1F-FF24B02EBFD9}"/>
                </a:ext>
              </a:extLst>
            </p:cNvPr>
            <p:cNvGrpSpPr/>
            <p:nvPr/>
          </p:nvGrpSpPr>
          <p:grpSpPr>
            <a:xfrm>
              <a:off x="4915160" y="1520333"/>
              <a:ext cx="1884031" cy="1859763"/>
              <a:chOff x="6964848" y="1769831"/>
              <a:chExt cx="1884031" cy="185976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BB1E089-0309-D245-A5EE-E79B3C2432B4}"/>
                  </a:ext>
                </a:extLst>
              </p:cNvPr>
              <p:cNvSpPr txBox="1"/>
              <p:nvPr/>
            </p:nvSpPr>
            <p:spPr>
              <a:xfrm>
                <a:off x="6964848" y="3291040"/>
                <a:ext cx="188403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R" sz="1600" dirty="0">
                    <a:latin typeface="Nunito" pitchFamily="2" charset="77"/>
                  </a:rPr>
                  <a:t>Image Processing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AAEF5358-12B7-9745-85DE-1EC099684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4532" y="1769831"/>
                <a:ext cx="1184664" cy="1440808"/>
              </a:xfrm>
              <a:prstGeom prst="rect">
                <a:avLst/>
              </a:prstGeom>
            </p:spPr>
          </p:pic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98F17514-CA88-6E4B-8D2A-5CBBF2DB2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0891" t="21189" r="20735" b="19654"/>
            <a:stretch/>
          </p:blipFill>
          <p:spPr>
            <a:xfrm>
              <a:off x="5431929" y="2066722"/>
              <a:ext cx="852404" cy="684000"/>
            </a:xfrm>
            <a:prstGeom prst="roundRect">
              <a:avLst>
                <a:gd name="adj" fmla="val 25383"/>
              </a:avLst>
            </a:prstGeom>
          </p:spPr>
        </p:pic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1E8B3287-1328-0D41-855F-0AD55BB3A6D7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Synchronization is Necessary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8A770FA-77AD-C342-8EEC-7061588AA41F}"/>
              </a:ext>
            </a:extLst>
          </p:cNvPr>
          <p:cNvSpPr/>
          <p:nvPr/>
        </p:nvSpPr>
        <p:spPr>
          <a:xfrm>
            <a:off x="1152372" y="5562961"/>
            <a:ext cx="1620000" cy="25920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Nunito SemiBold" pitchFamily="2" charset="77"/>
              </a:rPr>
              <a:t>lock_acquire</a:t>
            </a:r>
            <a:r>
              <a:rPr lang="en-GB" sz="1600" b="1" dirty="0">
                <a:latin typeface="Nunito SemiBold" pitchFamily="2" charset="77"/>
              </a:rPr>
              <a:t>(u)</a:t>
            </a:r>
            <a:endParaRPr lang="en-GR" sz="1600" b="1" dirty="0">
              <a:latin typeface="Nunito SemiBold" pitchFamily="2" charset="77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72F33BF-4FFE-854D-B6A6-B16A871106AD}"/>
              </a:ext>
            </a:extLst>
          </p:cNvPr>
          <p:cNvSpPr/>
          <p:nvPr/>
        </p:nvSpPr>
        <p:spPr>
          <a:xfrm>
            <a:off x="1152372" y="6257138"/>
            <a:ext cx="1584000" cy="25920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Nunito SemiBold" pitchFamily="2" charset="77"/>
              </a:rPr>
              <a:t>lock_release</a:t>
            </a:r>
            <a:r>
              <a:rPr lang="en-GB" sz="1600" b="1" dirty="0">
                <a:latin typeface="Nunito SemiBold" pitchFamily="2" charset="77"/>
              </a:rPr>
              <a:t>(u)</a:t>
            </a:r>
            <a:endParaRPr lang="en-GR" sz="1600" b="1" dirty="0"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8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30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7491F16-5CEF-5D4F-B952-4267E091742B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4782EE-0783-1A4A-AF5C-B0C032D7E63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FE71A-0EE0-4744-9CE1-CFD738CB01A9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DD0B7F-D7AB-2646-AE58-C5167F26FBD5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824C-7A91-A249-BD85-B33B65706027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5AF45C6-8FD6-DC49-B592-6CE2C9C13347}"/>
              </a:ext>
            </a:extLst>
          </p:cNvPr>
          <p:cNvGrpSpPr/>
          <p:nvPr/>
        </p:nvGrpSpPr>
        <p:grpSpPr>
          <a:xfrm>
            <a:off x="4648497" y="3701038"/>
            <a:ext cx="1179781" cy="840617"/>
            <a:chOff x="2469770" y="4192062"/>
            <a:chExt cx="1179781" cy="840617"/>
          </a:xfrm>
        </p:grpSpPr>
        <p:pic>
          <p:nvPicPr>
            <p:cNvPr id="107" name="Graphic 106" descr="Envelope">
              <a:extLst>
                <a:ext uri="{FF2B5EF4-FFF2-40B4-BE49-F238E27FC236}">
                  <a16:creationId xmlns:a16="http://schemas.microsoft.com/office/drawing/2014/main" id="{AD0D36C2-2A72-B942-9C4B-4D761CEFE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3C47E68-DDAE-C243-98EA-B11FE300116D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72808962-B85A-2C4C-A866-3D3FD96749A3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4C5BFF0-418D-0A4F-AECF-30A57128B6D1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12DB64F-9EA5-BD44-BC26-876DC66A3A6A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-417015" y="4176972"/>
            <a:chExt cx="4484005" cy="229797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ACD335F-5AB7-F14C-9B71-2AABB0128941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3F1416-C154-1049-B676-82D80B9AEAD2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BBD41CE-E314-A44D-8757-292020E93BA0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4">
                    <a:alpha val="50196"/>
                  </a:schemeClr>
                </a:solidFill>
                <a:ln w="19050">
                  <a:solidFill>
                    <a:srgbClr val="008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CD277FEF-1565-324F-A9B0-47963176CE78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48488D4A-546E-B048-8FD1-1AAC2969B5B7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62CC618-B8C9-594D-B358-80E02124D168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B1A8AD94-CF8A-3643-82BD-8A6D4344DCF0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0</a:t>
                  </a: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B7CD0457-03F2-5145-ADC1-2A0AD7F99726}"/>
                    </a:ext>
                  </a:extLst>
                </p:cNvPr>
                <p:cNvGrpSpPr/>
                <p:nvPr/>
              </p:nvGrpSpPr>
              <p:grpSpPr>
                <a:xfrm>
                  <a:off x="666125" y="5075505"/>
                  <a:ext cx="2777308" cy="818216"/>
                  <a:chOff x="4922921" y="4135993"/>
                  <a:chExt cx="2777308" cy="818216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F269A60E-A6BF-D24F-8B83-4BF4049BD396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5993"/>
                    <a:ext cx="2777308" cy="443812"/>
                    <a:chOff x="1215403" y="2979826"/>
                    <a:chExt cx="2871840" cy="505496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00EBFDA2-9108-DB42-AFBA-0E39A1328F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AC298F9B-03E1-184E-82D0-5E560B0E27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3AD058A2-2D63-224B-A51A-A0060CE84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67843F1A-BF3C-B444-A4F9-B6C354804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247" y="2979826"/>
                      <a:ext cx="226996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30F63A66-6CDE-2243-9DF3-5C184C96953E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BC3E9FED-C45F-E64A-B075-4B2E975E9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1086FF1F-5803-524A-8780-6CF94F1CB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DCCC4F28-CDF4-7A43-89CF-B3E83C320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11</a:t>
                      </a: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C8A3683B-D7C8-E549-ADDD-55E8694A6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70C787D-1469-D744-894E-2566EDCE27FD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056B7EB-F68A-C341-B19D-C8C0657034C3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BD2A93-5B0E-BD49-B9E9-E22366B32E39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-417015" y="4176972"/>
            <a:chExt cx="4484005" cy="229797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0767E6D-F5F7-6641-B2E8-BEC140FD1FD8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765B9644-45FB-E147-B5D3-FC8B0EA23333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76063FD5-BB5B-F349-AE02-383F4BAB4983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5">
                    <a:alpha val="50196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54" name="Rounded Rectangle 153">
                  <a:extLst>
                    <a:ext uri="{FF2B5EF4-FFF2-40B4-BE49-F238E27FC236}">
                      <a16:creationId xmlns:a16="http://schemas.microsoft.com/office/drawing/2014/main" id="{7B12FEB8-38F0-0E43-810B-5DF7B880BECD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55" name="Rounded Rectangle 154">
                  <a:extLst>
                    <a:ext uri="{FF2B5EF4-FFF2-40B4-BE49-F238E27FC236}">
                      <a16:creationId xmlns:a16="http://schemas.microsoft.com/office/drawing/2014/main" id="{4E1D8C11-9251-624C-9ADF-B1D14C0B3F88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C8FC6B6-5A16-0B41-80A5-0898EF80A362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3D78AC3A-FD10-C54F-A234-119F27C0B56F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943C5D65-A43A-F946-AB05-E99DCAC960EC}"/>
                    </a:ext>
                  </a:extLst>
                </p:cNvPr>
                <p:cNvGrpSpPr/>
                <p:nvPr/>
              </p:nvGrpSpPr>
              <p:grpSpPr>
                <a:xfrm>
                  <a:off x="666125" y="5079145"/>
                  <a:ext cx="2777308" cy="819404"/>
                  <a:chOff x="4922921" y="4139633"/>
                  <a:chExt cx="2777308" cy="819404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DD5A92CC-3ABC-3045-A901-415A6C1B498A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9633"/>
                    <a:ext cx="2777308" cy="440173"/>
                    <a:chOff x="1215403" y="2983971"/>
                    <a:chExt cx="2871840" cy="50135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DB98377C-5814-7341-B901-637BCD3C0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8EF984ED-2FC6-AB46-8332-E2EC96A05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F779271F-4528-374B-A49F-3F76718AD2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35BFEF5C-22FB-5D41-BA84-110C4967E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2988116"/>
                      <a:ext cx="223352" cy="49306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7E3803BF-AE54-E845-90F7-D1766A2DC84B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66"/>
                    <a:ext cx="2777308" cy="382871"/>
                    <a:chOff x="1215403" y="3054741"/>
                    <a:chExt cx="2871840" cy="436085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2ACE4247-C50A-4246-B853-A7A106CAF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A272EDE3-805E-3E42-823F-345BCB75D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a:t>01</a:t>
                      </a: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2299AC8F-AE8A-CF43-B63D-CDD1F25D4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360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11</a:t>
                      </a: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23910BC7-E10C-2945-88F7-A089280584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4"/>
                      <a:ext cx="223352" cy="4305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7CB93943-FA08-2847-8EE1-C6D56AED6696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DCFFC36-47E9-4B45-9F3A-8BA5A40D2A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itle 1">
            <a:extLst>
              <a:ext uri="{FF2B5EF4-FFF2-40B4-BE49-F238E27FC236}">
                <a16:creationId xmlns:a16="http://schemas.microsoft.com/office/drawing/2014/main" id="{A179666F-7CB4-3043-8A0B-33763F15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508"/>
            <a:ext cx="7886700" cy="100647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219D695-E443-EA46-A090-F29FC38844D2}"/>
              </a:ext>
            </a:extLst>
          </p:cNvPr>
          <p:cNvGrpSpPr/>
          <p:nvPr/>
        </p:nvGrpSpPr>
        <p:grpSpPr>
          <a:xfrm>
            <a:off x="6482179" y="543218"/>
            <a:ext cx="2098618" cy="646331"/>
            <a:chOff x="2663517" y="4185453"/>
            <a:chExt cx="2098618" cy="646331"/>
          </a:xfrm>
        </p:grpSpPr>
        <p:pic>
          <p:nvPicPr>
            <p:cNvPr id="83" name="Graphic 82" descr="Envelope">
              <a:extLst>
                <a:ext uri="{FF2B5EF4-FFF2-40B4-BE49-F238E27FC236}">
                  <a16:creationId xmlns:a16="http://schemas.microsoft.com/office/drawing/2014/main" id="{DE3B0B46-1897-754A-8857-4B96E15FC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68A2717-7CC1-8349-9E3A-6C51A64537F7}"/>
                </a:ext>
              </a:extLst>
            </p:cNvPr>
            <p:cNvSpPr txBox="1"/>
            <p:nvPr/>
          </p:nvSpPr>
          <p:spPr>
            <a:xfrm>
              <a:off x="3245693" y="4185453"/>
              <a:ext cx="1516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3"/>
                  </a:solidFill>
                  <a:latin typeface="Nunito SemiBold" pitchFamily="2" charset="77"/>
                </a:rPr>
                <a:t>Local</a:t>
              </a:r>
            </a:p>
            <a:p>
              <a:pPr algn="ctr"/>
              <a:r>
                <a:rPr lang="en-GB" b="1" dirty="0">
                  <a:solidFill>
                    <a:schemeClr val="accent3"/>
                  </a:solidFill>
                  <a:latin typeface="Nunito SemiBold" pitchFamily="2" charset="77"/>
                </a:rPr>
                <a:t>lock </a:t>
              </a:r>
              <a:r>
                <a:rPr lang="en-US" b="1" dirty="0">
                  <a:solidFill>
                    <a:schemeClr val="accent3"/>
                  </a:solidFill>
                  <a:latin typeface="Nunito SemiBold" pitchFamily="2" charset="77"/>
                </a:rPr>
                <a:t>grant</a:t>
              </a:r>
              <a:endParaRPr lang="en-GR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4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-0.02732 L 0.00747 -0.02732 C 0.00816 -0.04468 0.00834 -0.06227 0.00938 -0.07963 C 0.01007 -0.09237 0.01285 -0.1176 0.01285 -0.1176 C 0.01233 -0.12477 0.01302 -0.13241 0.01111 -0.13912 C 0.01042 -0.14144 0.00764 -0.14098 0.00573 -0.14144 C 0.00104 -0.1426 -0.00382 -0.14306 -0.0085 -0.14399 C -0.01215 -0.14537 -0.01614 -0.14584 -0.01927 -0.14862 L -0.03003 -0.15811 C -0.03472 -0.17732 -0.03003 -0.15348 -0.03003 -0.17246 C -0.03003 -0.18588 -0.03142 -0.19769 -0.0335 -0.21042 C -0.03402 -0.21366 -0.03472 -0.2169 -0.03541 -0.22014 C -0.0375 -0.25093 -0.03819 -0.24584 -0.03541 -0.27963 C -0.03489 -0.28449 -0.03333 -0.29283 -0.03003 -0.2963 C -0.02847 -0.29769 -0.02639 -0.29792 -0.02465 -0.29862 L -0.021 -0.30324 C -0.0217 -0.30093 -0.02187 -0.29838 -0.02291 -0.2963 C -0.025 -0.29121 -0.02864 -0.28727 -0.03003 -0.28195 L -0.0335 -0.2676 C -0.0342 -0.26528 -0.03489 -0.26297 -0.03541 -0.26042 L -0.03889 -0.24144 L -0.04062 -0.23195 C -0.0401 -0.20973 -0.04045 -0.1875 -0.03889 -0.16528 C -0.03836 -0.15695 -0.03385 -0.15834 -0.03003 -0.15579 C -0.02812 -0.1544 -0.02656 -0.15232 -0.02465 -0.15093 C -0.02291 -0.15 -0.021 -0.14977 -0.01927 -0.14862 C -0.00538 -0.13936 -0.02205 -0.14746 -0.0085 -0.14144 C -0.00677 -0.13982 -0.00486 -0.13866 -0.00312 -0.13681 C 0.01198 -0.11945 -0.00295 -0.13334 0.00938 -0.12246 C 0.01042 -0.1176 0.01302 -0.1132 0.01285 -0.10811 C 0.01094 -0.04468 0.01407 -0.06806 0.00938 -0.03681 C 0.0099 -0.03195 0.00782 -0.02454 0.01111 -0.02246 C 0.01389 -0.02061 0.0125 -0.03033 0.01285 -0.03449 C 0.01372 -0.04306 0.01407 -0.05186 0.01476 -0.06065 C 0.01407 -0.07639 0.01511 -0.0926 0.01285 -0.10811 C 0.0125 -0.11065 0.0092 -0.10949 0.00747 -0.11065 C 0.00556 -0.11181 0.00382 -0.11343 0.00209 -0.11528 C -0.00104 -0.11899 -0.0033 -0.12408 -0.00677 -0.12732 C -0.0085 -0.12871 -0.01041 -0.1301 -0.01215 -0.13195 C -0.021 -0.14144 -0.01007 -0.13149 -0.01927 -0.14399 C -0.02083 -0.14584 -0.02291 -0.14699 -0.02465 -0.14862 C -0.02517 -0.15093 -0.02552 -0.15371 -0.02639 -0.15579 C -0.02847 -0.16088 -0.03229 -0.16459 -0.0335 -0.17014 L -0.03715 -0.18426 C -0.03646 -0.18982 -0.03663 -0.19561 -0.03541 -0.20093 C -0.03472 -0.20371 -0.03281 -0.20556 -0.03177 -0.20811 C -0.02448 -0.22755 -0.03576 -0.20463 -0.02639 -0.22014 C -0.025 -0.22223 -0.025 -0.22709 -0.02291 -0.22709 C -0.021 -0.22709 -0.02361 -0.22223 -0.02465 -0.22014 C -0.02552 -0.21806 -0.02708 -0.2169 -0.02812 -0.21528 L -0.03177 -0.20093 L -0.0335 -0.19399 C -0.02708 -0.16783 -0.0375 -0.20718 -0.02812 -0.17963 C -0.02673 -0.175 -0.02673 -0.16945 -0.02465 -0.16528 L -0.01753 -0.15093 C -0.01406 -0.13704 -0.0184 -0.15 -0.01041 -0.13912 C -0.00885 -0.13704 -0.0085 -0.1338 -0.00677 -0.13195 C -0.00486 -0.1301 0.00712 -0.12732 0.00747 -0.12732 C 0.00938 -0.12477 0.0125 -0.12338 0.01285 -0.12014 C 0.01372 -0.11227 0.01077 -0.09399 0.00938 -0.08449 C 0.01146 -0.01528 0.01111 -0.0463 0.01111 0.00856 L 0.01111 0.00856 " pathEditMode="relative" ptsTypes="AAAAAAAAAAAAAAAAAAAAAAAAAAAAAAAAAAAAAAAAAAAAAAAAAAAAAAAAAAAAAA">
                                      <p:cBhvr>
                                        <p:cTn id="11"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31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7491F16-5CEF-5D4F-B952-4267E091742B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4782EE-0783-1A4A-AF5C-B0C032D7E63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FE71A-0EE0-4744-9CE1-CFD738CB01A9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DD0B7F-D7AB-2646-AE58-C5167F26FBD5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824C-7A91-A249-BD85-B33B65706027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EB88159-18F1-0846-97A9-0E9978E38FE4}"/>
              </a:ext>
            </a:extLst>
          </p:cNvPr>
          <p:cNvGrpSpPr/>
          <p:nvPr/>
        </p:nvGrpSpPr>
        <p:grpSpPr>
          <a:xfrm>
            <a:off x="4687121" y="3674544"/>
            <a:ext cx="1179781" cy="840617"/>
            <a:chOff x="2469770" y="4192062"/>
            <a:chExt cx="1179781" cy="840617"/>
          </a:xfrm>
        </p:grpSpPr>
        <p:pic>
          <p:nvPicPr>
            <p:cNvPr id="112" name="Graphic 111" descr="Envelope">
              <a:extLst>
                <a:ext uri="{FF2B5EF4-FFF2-40B4-BE49-F238E27FC236}">
                  <a16:creationId xmlns:a16="http://schemas.microsoft.com/office/drawing/2014/main" id="{0C3235AD-B260-8F46-B044-D8B72708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28701F-B2F9-7D41-8044-E771C1FE81D4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sp>
        <p:nvSpPr>
          <p:cNvPr id="105" name="Title 1">
            <a:extLst>
              <a:ext uri="{FF2B5EF4-FFF2-40B4-BE49-F238E27FC236}">
                <a16:creationId xmlns:a16="http://schemas.microsoft.com/office/drawing/2014/main" id="{58E1959D-C45F-D14D-9F7A-7585491E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508"/>
            <a:ext cx="7886700" cy="100647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5AB5CE-4C91-ED43-A160-0FD0D8B0CAB2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08F7437-3E35-3F42-B879-376848F93F1D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795FC2-90A9-5A40-8A0B-D4EF67AB5D60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-417015" y="4176972"/>
            <a:chExt cx="4484005" cy="229797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15381E1-6CC9-E84D-9470-8AFD36DBCD77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5D7C6F5-1DCD-3044-A8F3-98CED937FED8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D383B3A9-81DB-8944-9986-A65E1856BA58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4">
                    <a:alpha val="50196"/>
                  </a:schemeClr>
                </a:solidFill>
                <a:ln w="19050">
                  <a:solidFill>
                    <a:srgbClr val="008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6369E61D-FC2D-E24D-934A-881DC63FAC16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AFB0B368-BE22-2E47-8E53-8286A75E8CE1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D4E672F-08D4-0F4B-9AA6-6A41E26DEE6A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3761C96-F8CF-7A44-9185-DC094B01CC06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0</a:t>
                  </a: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22B5C451-857E-A54B-85A5-5F174BBA9164}"/>
                    </a:ext>
                  </a:extLst>
                </p:cNvPr>
                <p:cNvGrpSpPr/>
                <p:nvPr/>
              </p:nvGrpSpPr>
              <p:grpSpPr>
                <a:xfrm>
                  <a:off x="666125" y="5075505"/>
                  <a:ext cx="2777308" cy="818216"/>
                  <a:chOff x="4922921" y="4135993"/>
                  <a:chExt cx="2777308" cy="818216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64057000-8C6E-5848-9939-4BA67FD534E7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5993"/>
                    <a:ext cx="2777308" cy="443812"/>
                    <a:chOff x="1215403" y="2979826"/>
                    <a:chExt cx="2871840" cy="505496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B305E361-C34D-D042-9AE7-0EFA59750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D0C3A489-AC28-FB4B-B1F3-D10ADEDE3B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E5C77D07-A3CD-B543-B897-B47E98B31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FC07D5B1-0CF9-7345-9336-A31729781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247" y="2979826"/>
                      <a:ext cx="226996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9499F5B8-C157-EA45-8284-418175F934CF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682823A2-58F1-F349-BB08-85C492ED0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9D3DE841-E9A7-9845-9F66-D8B24BE22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D5AA6084-A70C-0144-96D3-3E332F43B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11</a:t>
                      </a: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CC215823-B6F8-314F-B069-6622E1BCB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32E421B-8930-5947-955F-A10FBE3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0A740A0-C893-A042-90F9-F85ABFBF9475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3204A25-621C-DE43-BE21-2E9106540DC4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-417015" y="4176972"/>
            <a:chExt cx="4484005" cy="229797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B675410-DA14-7B4B-B86E-4F3CB6DFD581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9B6DDEA4-D331-9D41-A685-765D5EF6BFA8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199DA19C-BBF1-0E4E-9AD9-5AB576060170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5">
                    <a:alpha val="50196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54" name="Rounded Rectangle 153">
                  <a:extLst>
                    <a:ext uri="{FF2B5EF4-FFF2-40B4-BE49-F238E27FC236}">
                      <a16:creationId xmlns:a16="http://schemas.microsoft.com/office/drawing/2014/main" id="{D311E7CB-83CC-DA4E-82E4-48D7A0B34B5C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55" name="Rounded Rectangle 154">
                  <a:extLst>
                    <a:ext uri="{FF2B5EF4-FFF2-40B4-BE49-F238E27FC236}">
                      <a16:creationId xmlns:a16="http://schemas.microsoft.com/office/drawing/2014/main" id="{30A848D9-2306-834C-B83E-FFE265E4646D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D2350B7-17AF-F745-9907-631F61CC66D9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D53847E3-2330-6445-AA29-CCD35DBFEF68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55EDC8B0-A89A-7841-A0F6-48307D6F053E}"/>
                    </a:ext>
                  </a:extLst>
                </p:cNvPr>
                <p:cNvGrpSpPr/>
                <p:nvPr/>
              </p:nvGrpSpPr>
              <p:grpSpPr>
                <a:xfrm>
                  <a:off x="666125" y="5079145"/>
                  <a:ext cx="2777308" cy="819404"/>
                  <a:chOff x="4922921" y="4139633"/>
                  <a:chExt cx="2777308" cy="819404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A6E6D0E2-CC93-A24A-AC88-7BE80A670397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9633"/>
                    <a:ext cx="2777308" cy="440173"/>
                    <a:chOff x="1215403" y="2983971"/>
                    <a:chExt cx="2871840" cy="50135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12753BCB-6DF5-8249-842D-193ED7C42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26B3A3CF-9FF6-614F-A245-0EED677C9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5E6D0C3A-851B-9C40-8E5B-DAF18EDC4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8416BFDB-ED38-CB44-8C55-B2BE9D23B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2988116"/>
                      <a:ext cx="223352" cy="49306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C0A907DC-5306-F64A-B266-D3F6ED7D80F5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66"/>
                    <a:ext cx="2777308" cy="382871"/>
                    <a:chOff x="1215403" y="3054741"/>
                    <a:chExt cx="2871840" cy="436085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CDED4F9F-C2FB-6A4E-9B03-78BC7A856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8EE4345B-5871-7D40-A90A-A7C45A258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a:t>01</a:t>
                      </a: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3D3E8023-30D0-4B4D-B922-25349F489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360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1FB6D7DC-1B47-B34A-AF4E-6603F8D00E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4"/>
                      <a:ext cx="223352" cy="4305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BD1A7E8F-8F0D-1C43-A845-AC7D744F346D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32FAAFB-CC0D-C648-B09B-CD8F7A3F97AC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E3EFF04-06DA-6C42-AEE0-9C74F4811D85}"/>
              </a:ext>
            </a:extLst>
          </p:cNvPr>
          <p:cNvSpPr/>
          <p:nvPr/>
        </p:nvSpPr>
        <p:spPr>
          <a:xfrm>
            <a:off x="7984529" y="4505648"/>
            <a:ext cx="708850" cy="908726"/>
          </a:xfrm>
          <a:prstGeom prst="roundRect">
            <a:avLst/>
          </a:prstGeom>
          <a:noFill/>
          <a:ln w="3810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708850"/>
                      <a:gd name="connsiteY0" fmla="*/ 118144 h 908726"/>
                      <a:gd name="connsiteX1" fmla="*/ 118144 w 708850"/>
                      <a:gd name="connsiteY1" fmla="*/ 0 h 908726"/>
                      <a:gd name="connsiteX2" fmla="*/ 590706 w 708850"/>
                      <a:gd name="connsiteY2" fmla="*/ 0 h 908726"/>
                      <a:gd name="connsiteX3" fmla="*/ 708850 w 708850"/>
                      <a:gd name="connsiteY3" fmla="*/ 118144 h 908726"/>
                      <a:gd name="connsiteX4" fmla="*/ 708850 w 708850"/>
                      <a:gd name="connsiteY4" fmla="*/ 790582 h 908726"/>
                      <a:gd name="connsiteX5" fmla="*/ 590706 w 708850"/>
                      <a:gd name="connsiteY5" fmla="*/ 908726 h 908726"/>
                      <a:gd name="connsiteX6" fmla="*/ 118144 w 708850"/>
                      <a:gd name="connsiteY6" fmla="*/ 908726 h 908726"/>
                      <a:gd name="connsiteX7" fmla="*/ 0 w 708850"/>
                      <a:gd name="connsiteY7" fmla="*/ 790582 h 908726"/>
                      <a:gd name="connsiteX8" fmla="*/ 0 w 708850"/>
                      <a:gd name="connsiteY8" fmla="*/ 118144 h 908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8850" h="908726" extrusionOk="0">
                        <a:moveTo>
                          <a:pt x="0" y="118144"/>
                        </a:moveTo>
                        <a:cubicBezTo>
                          <a:pt x="2843" y="47543"/>
                          <a:pt x="53205" y="3819"/>
                          <a:pt x="118144" y="0"/>
                        </a:cubicBezTo>
                        <a:cubicBezTo>
                          <a:pt x="328322" y="-10984"/>
                          <a:pt x="376802" y="18509"/>
                          <a:pt x="590706" y="0"/>
                        </a:cubicBezTo>
                        <a:cubicBezTo>
                          <a:pt x="657575" y="-6676"/>
                          <a:pt x="699272" y="51367"/>
                          <a:pt x="708850" y="118144"/>
                        </a:cubicBezTo>
                        <a:cubicBezTo>
                          <a:pt x="682232" y="278715"/>
                          <a:pt x="692243" y="565041"/>
                          <a:pt x="708850" y="790582"/>
                        </a:cubicBezTo>
                        <a:cubicBezTo>
                          <a:pt x="710406" y="840388"/>
                          <a:pt x="643215" y="914999"/>
                          <a:pt x="590706" y="908726"/>
                        </a:cubicBezTo>
                        <a:cubicBezTo>
                          <a:pt x="495212" y="925460"/>
                          <a:pt x="291945" y="924766"/>
                          <a:pt x="118144" y="908726"/>
                        </a:cubicBezTo>
                        <a:cubicBezTo>
                          <a:pt x="66132" y="917092"/>
                          <a:pt x="4377" y="856302"/>
                          <a:pt x="0" y="790582"/>
                        </a:cubicBezTo>
                        <a:cubicBezTo>
                          <a:pt x="12477" y="632622"/>
                          <a:pt x="-31671" y="315518"/>
                          <a:pt x="0" y="118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FC6345F-61A9-5142-A481-8F47CDD6BCE3}"/>
              </a:ext>
            </a:extLst>
          </p:cNvPr>
          <p:cNvGrpSpPr/>
          <p:nvPr/>
        </p:nvGrpSpPr>
        <p:grpSpPr>
          <a:xfrm>
            <a:off x="6482179" y="543218"/>
            <a:ext cx="2098618" cy="646331"/>
            <a:chOff x="2663517" y="4185453"/>
            <a:chExt cx="2098618" cy="646331"/>
          </a:xfrm>
        </p:grpSpPr>
        <p:pic>
          <p:nvPicPr>
            <p:cNvPr id="82" name="Graphic 81" descr="Envelope">
              <a:extLst>
                <a:ext uri="{FF2B5EF4-FFF2-40B4-BE49-F238E27FC236}">
                  <a16:creationId xmlns:a16="http://schemas.microsoft.com/office/drawing/2014/main" id="{275A2CE9-681B-7F4D-A28D-77FB7DDD0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EFAD5F-43C9-7042-86B6-FDBDB0CEA8A3}"/>
                </a:ext>
              </a:extLst>
            </p:cNvPr>
            <p:cNvSpPr txBox="1"/>
            <p:nvPr/>
          </p:nvSpPr>
          <p:spPr>
            <a:xfrm>
              <a:off x="3245693" y="4185453"/>
              <a:ext cx="1516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2"/>
                  </a:solidFill>
                  <a:latin typeface="Nunito SemiBold" pitchFamily="2" charset="77"/>
                </a:rPr>
                <a:t>Global</a:t>
              </a:r>
            </a:p>
            <a:p>
              <a:pPr algn="ctr"/>
              <a:r>
                <a:rPr lang="en-GB" b="1" dirty="0">
                  <a:solidFill>
                    <a:schemeClr val="accent2"/>
                  </a:solidFill>
                  <a:latin typeface="Nunito SemiBold" pitchFamily="2" charset="77"/>
                </a:rPr>
                <a:t>lock grant</a:t>
              </a:r>
              <a:endParaRPr lang="en-GR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0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4236 L -0.00034 -0.04236 C -0.00573 -0.10694 -0.00191 -0.03866 -0.00034 -0.07338 C 0.00417 -0.17176 -0.00156 -0.11366 0.0033 -0.15903 C 0.00261 -0.1662 0.00313 -0.17361 0.00139 -0.18032 C -3.33333E-6 -0.18588 -0.00434 -0.18935 -0.00573 -0.19468 C -0.00625 -0.19699 -0.00642 -0.19977 -0.00746 -0.20185 C -0.00972 -0.20579 -0.01718 -0.21574 -0.02187 -0.21852 C -0.02517 -0.2206 -0.02899 -0.22176 -0.03246 -0.22338 C -0.03628 -0.225 -0.04114 -0.22731 -0.04496 -0.22801 C -0.05086 -0.22917 -0.05694 -0.22963 -0.06284 -0.23032 C -0.06718 -0.23009 -0.10486 -0.2294 -0.11823 -0.22569 C -0.11823 -0.22569 -0.13159 -0.21968 -0.13437 -0.21852 L -0.13958 -0.2162 C -0.14427 -0.20995 -0.14913 -0.20486 -0.15208 -0.19699 C -0.15364 -0.19329 -0.15503 -0.18403 -0.15573 -0.18032 C -0.15625 -0.17801 -0.15677 -0.17546 -0.15746 -0.17338 C -0.1585 -0.17083 -0.1592 -0.16759 -0.16111 -0.1662 C -0.16493 -0.16296 -0.17795 -0.15926 -0.18246 -0.15903 C -0.20399 -0.15764 -0.22534 -0.15741 -0.24687 -0.15671 L -0.25937 -0.15417 C -0.26284 -0.15347 -0.26649 -0.15208 -0.26996 -0.15185 C -0.29392 -0.15046 -0.3177 -0.15023 -0.34149 -0.14954 C -0.35347 -0.14421 -0.33871 -0.15023 -0.35764 -0.14468 C -0.3625 -0.14329 -0.36475 -0.14028 -0.37014 -0.14005 C -0.38732 -0.13866 -0.40451 -0.13843 -0.42187 -0.1375 C -0.42604 -0.1368 -0.4302 -0.13634 -0.43437 -0.13518 C -0.43628 -0.13472 -0.43784 -0.13356 -0.43975 -0.13287 C -0.44201 -0.13194 -0.44444 -0.13125 -0.44687 -0.13032 C -0.45052 -0.12893 -0.45764 -0.12569 -0.45764 -0.12569 C -0.45816 -0.12176 -0.45885 -0.11782 -0.45937 -0.11366 C -0.46007 -0.10833 -0.4618 -0.09352 -0.46284 -0.0875 C -0.46389 -0.08264 -0.46527 -0.07801 -0.46649 -0.07338 L -0.46823 -0.0662 C -0.46892 -0.06366 -0.46961 -0.06134 -0.47014 -0.05903 L -0.47361 -0.03981 C -0.47309 -0.03356 -0.47187 -0.02731 -0.47187 -0.02083 C -0.47187 0.00972 -0.47135 0.00903 -0.47534 -0.00185 L -0.47534 -0.00185 " pathEditMode="relative" ptsTypes="AAAAAAAAAAAAAAAAAAAAAAAAAAAAAAAAAAAAAAA">
                                      <p:cBhvr>
                                        <p:cTn id="11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32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7491F16-5CEF-5D4F-B952-4267E091742B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4782EE-0783-1A4A-AF5C-B0C032D7E63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FE71A-0EE0-4744-9CE1-CFD738CB01A9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DD0B7F-D7AB-2646-AE58-C5167F26FBD5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824C-7A91-A249-BD85-B33B65706027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92FDFE5-B3A3-0C4A-9013-B1AC33F982D4}"/>
              </a:ext>
            </a:extLst>
          </p:cNvPr>
          <p:cNvGrpSpPr/>
          <p:nvPr/>
        </p:nvGrpSpPr>
        <p:grpSpPr>
          <a:xfrm>
            <a:off x="222923" y="3670391"/>
            <a:ext cx="1179781" cy="840617"/>
            <a:chOff x="2469770" y="4192062"/>
            <a:chExt cx="1179781" cy="840617"/>
          </a:xfrm>
        </p:grpSpPr>
        <p:pic>
          <p:nvPicPr>
            <p:cNvPr id="107" name="Graphic 106" descr="Envelope">
              <a:extLst>
                <a:ext uri="{FF2B5EF4-FFF2-40B4-BE49-F238E27FC236}">
                  <a16:creationId xmlns:a16="http://schemas.microsoft.com/office/drawing/2014/main" id="{751A7D63-6A5F-3340-9AAE-4F83329E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A97865-E98D-6C45-AAD6-A06B450A4536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93804986-04F4-9548-9C18-5EF315D3D28F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45F722C-A4B1-BF4D-9958-85C00DA28C73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2ED27A0-C831-B94C-B8B7-134EC0CE92A9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-417015" y="4176972"/>
            <a:chExt cx="4484005" cy="229797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B0C2198-1A52-3247-AE9B-EEF1F75E578E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D9BB29B0-59AD-6445-B566-0954F5B34190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0C28BF34-D718-3341-94AE-AEF8169CF987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4">
                    <a:alpha val="50196"/>
                  </a:schemeClr>
                </a:solidFill>
                <a:ln w="19050">
                  <a:solidFill>
                    <a:srgbClr val="008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CE6FEE3C-A26F-F546-82D6-F6ABE7AA5573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CB33CDBF-1DEA-B04F-B46A-9F558960F890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6A400A8-F383-C149-BCFB-75CFAD094F60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680DAC7B-13BD-EE49-AF8D-8369247C23B2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0</a:t>
                  </a: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7C80EC4-5E5A-6942-9EC7-F15BADC82B11}"/>
                    </a:ext>
                  </a:extLst>
                </p:cNvPr>
                <p:cNvGrpSpPr/>
                <p:nvPr/>
              </p:nvGrpSpPr>
              <p:grpSpPr>
                <a:xfrm>
                  <a:off x="666125" y="5075505"/>
                  <a:ext cx="2777308" cy="818216"/>
                  <a:chOff x="4922921" y="4135993"/>
                  <a:chExt cx="2777308" cy="818216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543D3E53-5D44-8D40-ABD0-C309A0947B7A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5993"/>
                    <a:ext cx="2777308" cy="443812"/>
                    <a:chOff x="1215403" y="2979826"/>
                    <a:chExt cx="2871840" cy="505496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788B6B58-0856-5740-A59C-C1038BA28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5DD9776F-042C-A240-B17C-BB7A7735C7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D7F8069A-F40F-3F46-B352-6E4A57F1A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B627789B-6323-C449-A446-92C686106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247" y="2979826"/>
                      <a:ext cx="226996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811A6000-B90E-A34B-9A57-72EE22CD7A1A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A135ECBE-CC1A-464C-9B02-2783B879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6F55B2B4-6DC4-3649-A710-55D3F0301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1DC22D79-F285-0248-8451-7B9F07E08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11</a:t>
                      </a: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3D385BC6-0928-A340-8218-C223276F17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BEA5BC1-CF55-5C45-8079-9BCD2724790E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F96BF34-AFBC-7345-A74E-867A781B8880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D531BE8-C64C-7D4A-8B12-CBC7CAFA07F3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-417015" y="4176972"/>
            <a:chExt cx="4484005" cy="229797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013BC7B-3521-804C-964B-491DE623735C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CA3CE40-805B-E44D-B21E-8E4EEC65B499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C6C9BEEB-4294-174F-8E73-C722FBA451E3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5">
                    <a:alpha val="50196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54" name="Rounded Rectangle 153">
                  <a:extLst>
                    <a:ext uri="{FF2B5EF4-FFF2-40B4-BE49-F238E27FC236}">
                      <a16:creationId xmlns:a16="http://schemas.microsoft.com/office/drawing/2014/main" id="{B2A0FA3C-1017-B249-82D3-84A2E9ABCBCD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55" name="Rounded Rectangle 154">
                  <a:extLst>
                    <a:ext uri="{FF2B5EF4-FFF2-40B4-BE49-F238E27FC236}">
                      <a16:creationId xmlns:a16="http://schemas.microsoft.com/office/drawing/2014/main" id="{A7F559D1-674D-A945-BBD0-6D016C363626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FD87931-46EB-9045-80B0-B63FABCF65BB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8584EC13-D78A-FC40-97CD-2FA4EFDF6D2D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67460431-C75D-FF47-ACCF-C63F5E8B76F4}"/>
                    </a:ext>
                  </a:extLst>
                </p:cNvPr>
                <p:cNvGrpSpPr/>
                <p:nvPr/>
              </p:nvGrpSpPr>
              <p:grpSpPr>
                <a:xfrm>
                  <a:off x="666125" y="5079145"/>
                  <a:ext cx="2777308" cy="819404"/>
                  <a:chOff x="4922921" y="4139633"/>
                  <a:chExt cx="2777308" cy="819404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E5E4C356-83DF-A543-88C0-8CCC30EB33D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9633"/>
                    <a:ext cx="2777308" cy="440173"/>
                    <a:chOff x="1215403" y="2983971"/>
                    <a:chExt cx="2871840" cy="50135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30C95A77-8166-BA44-85B0-712D16A41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FA21AACF-7253-A749-B6CD-6B69226C2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D0779BDF-4810-0D4D-8BAE-EBCD1083BF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EA2478A4-B28A-5E45-B005-D84E28371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2988116"/>
                      <a:ext cx="223352" cy="49306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DAD4147B-1DF4-E248-8CF1-74D7B48A9B9A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66"/>
                    <a:ext cx="2777308" cy="382871"/>
                    <a:chOff x="1215403" y="3054741"/>
                    <a:chExt cx="2871840" cy="436085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543A3631-FFE3-6D47-B4BE-F292D1370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63720580-D9FF-AD47-8921-55E86162F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a:t>01</a:t>
                      </a: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24FCFAFC-3D55-2B4B-BB75-A0AC76BF58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360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4A21FFED-C037-4C49-889C-DBA424C7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4"/>
                      <a:ext cx="223352" cy="4305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43AA4CCD-8115-114D-BA68-7DD5C6D3A759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6755DD9-9D38-4544-B36E-92CFB4DB6F67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itle 1">
            <a:extLst>
              <a:ext uri="{FF2B5EF4-FFF2-40B4-BE49-F238E27FC236}">
                <a16:creationId xmlns:a16="http://schemas.microsoft.com/office/drawing/2014/main" id="{82D831C5-B7F7-C548-8F5F-5BC24DD8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508"/>
            <a:ext cx="7886700" cy="100647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7DEBFD3-7C7B-4F42-98CC-EE139F46D446}"/>
              </a:ext>
            </a:extLst>
          </p:cNvPr>
          <p:cNvGrpSpPr/>
          <p:nvPr/>
        </p:nvGrpSpPr>
        <p:grpSpPr>
          <a:xfrm>
            <a:off x="6482179" y="543218"/>
            <a:ext cx="2098618" cy="646331"/>
            <a:chOff x="2663517" y="4185453"/>
            <a:chExt cx="2098618" cy="646331"/>
          </a:xfrm>
        </p:grpSpPr>
        <p:pic>
          <p:nvPicPr>
            <p:cNvPr id="83" name="Graphic 82" descr="Envelope">
              <a:extLst>
                <a:ext uri="{FF2B5EF4-FFF2-40B4-BE49-F238E27FC236}">
                  <a16:creationId xmlns:a16="http://schemas.microsoft.com/office/drawing/2014/main" id="{41605C39-63DE-214C-905B-769987B61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E863C9-9B0C-CF42-B7F9-CF2D13B27505}"/>
                </a:ext>
              </a:extLst>
            </p:cNvPr>
            <p:cNvSpPr txBox="1"/>
            <p:nvPr/>
          </p:nvSpPr>
          <p:spPr>
            <a:xfrm>
              <a:off x="3245693" y="4185453"/>
              <a:ext cx="1516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3"/>
                  </a:solidFill>
                  <a:latin typeface="Nunito SemiBold" pitchFamily="2" charset="77"/>
                </a:rPr>
                <a:t>Local</a:t>
              </a:r>
            </a:p>
            <a:p>
              <a:pPr algn="ctr"/>
              <a:r>
                <a:rPr lang="en-GB" b="1" dirty="0">
                  <a:solidFill>
                    <a:schemeClr val="accent3"/>
                  </a:solidFill>
                  <a:latin typeface="Nunito SemiBold" pitchFamily="2" charset="77"/>
                </a:rPr>
                <a:t>lock </a:t>
              </a:r>
              <a:r>
                <a:rPr lang="en-US" b="1" dirty="0">
                  <a:solidFill>
                    <a:schemeClr val="accent3"/>
                  </a:solidFill>
                  <a:latin typeface="Nunito SemiBold" pitchFamily="2" charset="77"/>
                </a:rPr>
                <a:t>grant</a:t>
              </a:r>
              <a:endParaRPr lang="en-GR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4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-0.01806 L 0.00573 -0.01806 C 0.00399 -0.04028 0.00243 -0.03681 0.00573 -0.05371 C 0.00608 -0.05625 0.00642 -0.0588 0.00746 -0.06088 C 0.00833 -0.06273 0.00989 -0.06412 0.01094 -0.06574 C 0.01215 -0.07037 0.0125 -0.0757 0.01458 -0.07986 C 0.01927 -0.08912 0.01753 -0.08449 0.01996 -0.09422 C 0.01927 -0.09908 0.01979 -0.10417 0.01823 -0.10857 C 0.01719 -0.11111 0.01441 -0.11158 0.01285 -0.1132 C 0.00573 -0.12084 0.01319 -0.11621 0.00382 -0.12037 C 0.0026 -0.12292 0.00191 -0.1257 0.00035 -0.12755 C -0.00122 -0.12917 -0.00382 -0.12824 -0.00504 -0.12986 C -0.00642 -0.13172 -0.00573 -0.13519 -0.00695 -0.13704 C -0.00816 -0.13935 -0.01059 -0.14005 -0.01215 -0.1419 C -0.025 -0.15533 -0.00469 -0.13681 -0.02118 -0.15139 L -0.03004 -0.18704 L -0.03195 -0.19422 L -0.03368 -0.20139 C -0.03576 -0.23773 -0.03663 -0.23426 -0.03368 -0.27523 C -0.03351 -0.27778 -0.03264 -0.28009 -0.03195 -0.28241 C -0.03021 -0.28658 -0.02379 -0.29792 -0.02118 -0.29908 L -0.01042 -0.30371 L -0.00504 -0.30602 L -0.0158 -0.30139 C -0.01754 -0.29908 -0.01979 -0.29699 -0.02118 -0.29422 C -0.02222 -0.29213 -0.0217 -0.28912 -0.02292 -0.28704 C -0.02431 -0.28496 -0.02656 -0.28403 -0.0283 -0.28241 C -0.02969 -0.28102 -0.03073 -0.27917 -0.03195 -0.27755 L -0.03542 -0.2632 L -0.03715 -0.25625 C -0.03629 -0.23287 -0.03646 -0.21945 -0.03368 -0.19908 C -0.03264 -0.19097 -0.03021 -0.18264 -0.0283 -0.17523 L -0.02656 -0.16806 C -0.02587 -0.16574 -0.0257 -0.16297 -0.02465 -0.16088 L -0.01754 -0.14653 C -0.01632 -0.14422 -0.01597 -0.14028 -0.01406 -0.13959 L -0.0033 -0.13472 C -0.00208 -0.1331 -0.00052 -0.13195 0.00035 -0.12986 C 0.00191 -0.12547 0.00174 -0.11991 0.00382 -0.11574 L 0.00746 -0.10857 C 0.00799 -0.10625 0.00833 -0.10347 0.0092 -0.10139 C 0.01007 -0.09954 0.01267 -0.09884 0.01285 -0.09653 C 0.01337 -0.07847 0.01198 -0.06019 0.01094 -0.0419 C 0.01076 -0.03542 0.0092 -0.02917 0.0092 -0.02292 C 0.0092 -0.01806 0.01007 -0.03241 0.01094 -0.03704 C 0.01198 -0.0419 0.01337 -0.04653 0.01458 -0.05139 L 0.01996 -0.07292 C 0.02049 -0.07523 0.02135 -0.07755 0.0217 -0.07986 L 0.02361 -0.0919 C 0.02292 -0.09584 0.02361 -0.1007 0.0217 -0.10371 C 0.0191 -0.10834 0.01094 -0.1132 0.01094 -0.1132 C 0.00989 -0.11574 0.00903 -0.11852 0.00746 -0.12037 C 0.0059 -0.12246 0.00347 -0.12292 0.00208 -0.12523 C 0.00087 -0.12709 0.00121 -0.13009 0.00035 -0.13241 C -0.00052 -0.13426 -0.00226 -0.13542 -0.0033 -0.13704 C -0.00469 -0.13935 -0.00556 -0.1419 -0.00695 -0.14422 C -0.00799 -0.14607 -0.00903 -0.14769 -0.01042 -0.14908 C -0.01389 -0.15255 -0.02118 -0.15857 -0.02118 -0.15857 C -0.0217 -0.16088 -0.02205 -0.16343 -0.02292 -0.16574 C -0.02396 -0.16829 -0.02639 -0.16991 -0.02656 -0.17292 C -0.02761 -0.19236 -0.02917 -0.19722 -0.01945 -0.20371 C -0.01771 -0.20486 -0.0158 -0.20533 -0.01406 -0.20625 C -0.01215 -0.20764 -0.01024 -0.21297 -0.00868 -0.21088 C -0.00712 -0.2088 -0.01059 -0.20556 -0.01215 -0.20371 C -0.01337 -0.20255 -0.02431 -0.19908 -0.02465 -0.19908 C -0.02951 -0.17986 -0.02761 -0.19028 -0.02465 -0.15139 C -0.02448 -0.14815 -0.02153 -0.13866 -0.01945 -0.13704 C -0.01667 -0.13519 -0.01337 -0.13542 -0.01042 -0.13472 C -0.00868 -0.1331 -0.00642 -0.13218 -0.00504 -0.12986 C -0.00382 -0.12801 -0.00417 -0.125 -0.0033 -0.12292 C -0.00243 -0.12084 -0.00087 -0.11968 0.00035 -0.11806 L 0.00573 -0.09653 L 0.00746 -0.08959 C 0.00972 -0.02685 0.0092 -0.05787 0.0092 0.00347 L 0.0092 0.00347 " pathEditMode="relative" ptsTypes="AAAAAAAAAAAAAAAAAAAAAAAAAAAAAAAAAAAAAAAAAAAAAAAAAAAAAAAAAAAAAAAAAAAAAAAAAAA">
                                      <p:cBhvr>
                                        <p:cTn id="11"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33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7491F16-5CEF-5D4F-B952-4267E091742B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4782EE-0783-1A4A-AF5C-B0C032D7E63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FE71A-0EE0-4744-9CE1-CFD738CB01A9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DD0B7F-D7AB-2646-AE58-C5167F26FBD5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824C-7A91-A249-BD85-B33B65706027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1DF211F-0471-0C46-A372-A45D9AE09F5B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92DA740-CCCF-7844-9C59-C5C6B9FC705C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933F94A-A7EC-6547-BADD-2125BEE65AE5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-417015" y="4176972"/>
            <a:chExt cx="4484005" cy="229797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6189EE4-E7BC-6F4E-B831-823246E2E856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06EF88C-54EE-1E4B-86E1-46D557613589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C585688E-ABD7-9649-9CC7-DD8E849DDF20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4">
                    <a:alpha val="50196"/>
                  </a:schemeClr>
                </a:solidFill>
                <a:ln w="19050">
                  <a:solidFill>
                    <a:srgbClr val="008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C4102E70-7CED-A149-8321-56AC333C5D87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13DFB3A8-6E45-7548-A73D-75C15CF507B9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43F9B47E-3C02-134D-9E9A-7D2ACBB1D89D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CB650B1-0814-7A42-BE92-FCD855D138C7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0</a:t>
                  </a: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6EF17FF6-4AB0-9D47-99E7-4A111879D425}"/>
                    </a:ext>
                  </a:extLst>
                </p:cNvPr>
                <p:cNvGrpSpPr/>
                <p:nvPr/>
              </p:nvGrpSpPr>
              <p:grpSpPr>
                <a:xfrm>
                  <a:off x="666125" y="5075505"/>
                  <a:ext cx="2777308" cy="818216"/>
                  <a:chOff x="4922921" y="4135993"/>
                  <a:chExt cx="2777308" cy="818216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498F4011-5C14-3242-B851-812151E6284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5993"/>
                    <a:ext cx="2777308" cy="443812"/>
                    <a:chOff x="1215403" y="2979826"/>
                    <a:chExt cx="2871840" cy="505496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CEBCAEF0-A558-FF49-A7F4-C461E47A19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E5B66617-C567-D946-BAA8-CCE302B71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E11363E2-EA02-6640-B965-48047D37CA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AE5EF8F5-AF90-E94A-8BA0-E5E75122A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247" y="2979826"/>
                      <a:ext cx="226996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ADF4F3F9-00F6-C44E-9C80-BFF7523A2BB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B8CD11F7-55D1-DB4A-A440-01E10ADF9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  <a:endParaRPr lang="en-GR" sz="140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446961FF-4EEB-CD45-8B69-3FE8A24BF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00</a:t>
                      </a:r>
                      <a:endParaRPr lang="en-GR" sz="140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9A9873D7-8EBC-C549-9A8A-270BAE418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00</a:t>
                      </a:r>
                      <a:endParaRPr lang="en-GR" sz="140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F7983A64-D03E-884B-85E0-0B398C9B4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C77E663-17DB-4248-A05C-DDBA2BDC3FEB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18A6071-3983-3148-BDFA-0E6DD6EE8D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B1E5AEC-9E30-744B-96A9-6B021DDD94FE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-417015" y="4176972"/>
            <a:chExt cx="4484005" cy="229797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0E52C14-2C49-EE41-A46B-D23CD144AC46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A06883-2104-7849-AD82-4BE0FD7C4546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96D77F8B-D732-DB43-9B53-DAD7611DFA65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5">
                    <a:alpha val="50196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54" name="Rounded Rectangle 153">
                  <a:extLst>
                    <a:ext uri="{FF2B5EF4-FFF2-40B4-BE49-F238E27FC236}">
                      <a16:creationId xmlns:a16="http://schemas.microsoft.com/office/drawing/2014/main" id="{7489AE7E-1869-8E40-83DC-39FC54510904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55" name="Rounded Rectangle 154">
                  <a:extLst>
                    <a:ext uri="{FF2B5EF4-FFF2-40B4-BE49-F238E27FC236}">
                      <a16:creationId xmlns:a16="http://schemas.microsoft.com/office/drawing/2014/main" id="{9800ED8E-AE6A-7349-84E3-16E3CA3F6586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C633FF9-EA46-4648-BF3E-D94BEF42C0A8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75E46421-F6EB-FA4F-AED3-5DCE4325F0FA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C4C1785F-741A-934C-A671-CA763901833F}"/>
                    </a:ext>
                  </a:extLst>
                </p:cNvPr>
                <p:cNvGrpSpPr/>
                <p:nvPr/>
              </p:nvGrpSpPr>
              <p:grpSpPr>
                <a:xfrm>
                  <a:off x="666125" y="5079145"/>
                  <a:ext cx="2777308" cy="819404"/>
                  <a:chOff x="4922921" y="4139633"/>
                  <a:chExt cx="2777308" cy="819404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2CC16F8F-C37C-AE43-A7F4-2BCEBA2B9EFD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9633"/>
                    <a:ext cx="2777308" cy="440173"/>
                    <a:chOff x="1215403" y="2983971"/>
                    <a:chExt cx="2871840" cy="50135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4F34E525-F1BC-E147-A2D2-0BAA66BEE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F19B5E1A-7B23-3348-8342-D8516D8A7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BC5F603D-A7D2-B144-A35D-6A133C39C5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82FBBC33-1B10-D141-95E4-F139EA76A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2988116"/>
                      <a:ext cx="223352" cy="49306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BB65E9E-97B8-1947-954A-9C7091D8B54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66"/>
                    <a:ext cx="2777308" cy="382871"/>
                    <a:chOff x="1215403" y="3054741"/>
                    <a:chExt cx="2871840" cy="436085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FA6FDED1-3990-5840-A2FB-D66D14E06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540CABEF-468D-C642-AF0E-4FAFC8B92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a:t>01</a:t>
                      </a: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9FBB6549-DC73-7E40-9149-16F6E4AD1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360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D8A4A66A-5A9E-A84A-BBCF-C0FB75451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4"/>
                      <a:ext cx="223352" cy="4305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6491432F-8AC3-E04F-BE33-3EB2360305BA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32D074-D43C-4B48-A7D2-D36D67680DF3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itle 1">
            <a:extLst>
              <a:ext uri="{FF2B5EF4-FFF2-40B4-BE49-F238E27FC236}">
                <a16:creationId xmlns:a16="http://schemas.microsoft.com/office/drawing/2014/main" id="{A0CBB61C-D86C-4249-93E2-A0D730D4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508"/>
            <a:ext cx="7886700" cy="100647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640C374-4374-584D-97E4-9E8D98FF6C3B}"/>
              </a:ext>
            </a:extLst>
          </p:cNvPr>
          <p:cNvSpPr/>
          <p:nvPr/>
        </p:nvSpPr>
        <p:spPr>
          <a:xfrm rot="16200000">
            <a:off x="2783838" y="3671281"/>
            <a:ext cx="504000" cy="2952000"/>
          </a:xfrm>
          <a:prstGeom prst="roundRect">
            <a:avLst/>
          </a:prstGeom>
          <a:noFill/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504000"/>
                      <a:gd name="connsiteY0" fmla="*/ 84002 h 2952000"/>
                      <a:gd name="connsiteX1" fmla="*/ 84002 w 504000"/>
                      <a:gd name="connsiteY1" fmla="*/ 0 h 2952000"/>
                      <a:gd name="connsiteX2" fmla="*/ 419998 w 504000"/>
                      <a:gd name="connsiteY2" fmla="*/ 0 h 2952000"/>
                      <a:gd name="connsiteX3" fmla="*/ 504000 w 504000"/>
                      <a:gd name="connsiteY3" fmla="*/ 84002 h 2952000"/>
                      <a:gd name="connsiteX4" fmla="*/ 504000 w 504000"/>
                      <a:gd name="connsiteY4" fmla="*/ 724321 h 2952000"/>
                      <a:gd name="connsiteX5" fmla="*/ 504000 w 504000"/>
                      <a:gd name="connsiteY5" fmla="*/ 1420320 h 2952000"/>
                      <a:gd name="connsiteX6" fmla="*/ 504000 w 504000"/>
                      <a:gd name="connsiteY6" fmla="*/ 2060639 h 2952000"/>
                      <a:gd name="connsiteX7" fmla="*/ 504000 w 504000"/>
                      <a:gd name="connsiteY7" fmla="*/ 2867998 h 2952000"/>
                      <a:gd name="connsiteX8" fmla="*/ 419998 w 504000"/>
                      <a:gd name="connsiteY8" fmla="*/ 2952000 h 2952000"/>
                      <a:gd name="connsiteX9" fmla="*/ 84002 w 504000"/>
                      <a:gd name="connsiteY9" fmla="*/ 2952000 h 2952000"/>
                      <a:gd name="connsiteX10" fmla="*/ 0 w 504000"/>
                      <a:gd name="connsiteY10" fmla="*/ 2867998 h 2952000"/>
                      <a:gd name="connsiteX11" fmla="*/ 0 w 504000"/>
                      <a:gd name="connsiteY11" fmla="*/ 2116319 h 2952000"/>
                      <a:gd name="connsiteX12" fmla="*/ 0 w 504000"/>
                      <a:gd name="connsiteY12" fmla="*/ 1392480 h 2952000"/>
                      <a:gd name="connsiteX13" fmla="*/ 0 w 504000"/>
                      <a:gd name="connsiteY13" fmla="*/ 780001 h 2952000"/>
                      <a:gd name="connsiteX14" fmla="*/ 0 w 504000"/>
                      <a:gd name="connsiteY14" fmla="*/ 84002 h 29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04000" h="2952000" extrusionOk="0">
                        <a:moveTo>
                          <a:pt x="0" y="84002"/>
                        </a:moveTo>
                        <a:cubicBezTo>
                          <a:pt x="2436" y="33023"/>
                          <a:pt x="38018" y="5035"/>
                          <a:pt x="84002" y="0"/>
                        </a:cubicBezTo>
                        <a:cubicBezTo>
                          <a:pt x="186407" y="-418"/>
                          <a:pt x="300695" y="9703"/>
                          <a:pt x="419998" y="0"/>
                        </a:cubicBezTo>
                        <a:cubicBezTo>
                          <a:pt x="468497" y="-8679"/>
                          <a:pt x="501659" y="37235"/>
                          <a:pt x="504000" y="84002"/>
                        </a:cubicBezTo>
                        <a:cubicBezTo>
                          <a:pt x="526880" y="220767"/>
                          <a:pt x="530615" y="415529"/>
                          <a:pt x="504000" y="724321"/>
                        </a:cubicBezTo>
                        <a:cubicBezTo>
                          <a:pt x="477385" y="1033113"/>
                          <a:pt x="500973" y="1218521"/>
                          <a:pt x="504000" y="1420320"/>
                        </a:cubicBezTo>
                        <a:cubicBezTo>
                          <a:pt x="507027" y="1622119"/>
                          <a:pt x="514804" y="1770365"/>
                          <a:pt x="504000" y="2060639"/>
                        </a:cubicBezTo>
                        <a:cubicBezTo>
                          <a:pt x="493196" y="2350913"/>
                          <a:pt x="524939" y="2477924"/>
                          <a:pt x="504000" y="2867998"/>
                        </a:cubicBezTo>
                        <a:cubicBezTo>
                          <a:pt x="505990" y="2915649"/>
                          <a:pt x="477372" y="2953181"/>
                          <a:pt x="419998" y="2952000"/>
                        </a:cubicBezTo>
                        <a:cubicBezTo>
                          <a:pt x="261928" y="2952433"/>
                          <a:pt x="189772" y="2966324"/>
                          <a:pt x="84002" y="2952000"/>
                        </a:cubicBezTo>
                        <a:cubicBezTo>
                          <a:pt x="28299" y="2949944"/>
                          <a:pt x="5411" y="2913304"/>
                          <a:pt x="0" y="2867998"/>
                        </a:cubicBezTo>
                        <a:cubicBezTo>
                          <a:pt x="2564" y="2657189"/>
                          <a:pt x="20514" y="2327554"/>
                          <a:pt x="0" y="2116319"/>
                        </a:cubicBezTo>
                        <a:cubicBezTo>
                          <a:pt x="-20514" y="1905084"/>
                          <a:pt x="-6672" y="1750352"/>
                          <a:pt x="0" y="1392480"/>
                        </a:cubicBezTo>
                        <a:cubicBezTo>
                          <a:pt x="6672" y="1034608"/>
                          <a:pt x="8533" y="1059090"/>
                          <a:pt x="0" y="780001"/>
                        </a:cubicBezTo>
                        <a:cubicBezTo>
                          <a:pt x="-8533" y="500912"/>
                          <a:pt x="10863" y="301687"/>
                          <a:pt x="0" y="8400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82248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34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7491F16-5CEF-5D4F-B952-4267E091742B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4782EE-0783-1A4A-AF5C-B0C032D7E63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FE71A-0EE0-4744-9CE1-CFD738CB01A9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DD0B7F-D7AB-2646-AE58-C5167F26FBD5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824C-7A91-A249-BD85-B33B65706027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202B15-CE69-CF47-8AA3-1134B3EAEEDB}"/>
              </a:ext>
            </a:extLst>
          </p:cNvPr>
          <p:cNvGrpSpPr/>
          <p:nvPr/>
        </p:nvGrpSpPr>
        <p:grpSpPr>
          <a:xfrm>
            <a:off x="291250" y="3670440"/>
            <a:ext cx="1179781" cy="840617"/>
            <a:chOff x="2469770" y="4192062"/>
            <a:chExt cx="1179781" cy="840617"/>
          </a:xfrm>
        </p:grpSpPr>
        <p:pic>
          <p:nvPicPr>
            <p:cNvPr id="112" name="Graphic 111" descr="Envelope">
              <a:extLst>
                <a:ext uri="{FF2B5EF4-FFF2-40B4-BE49-F238E27FC236}">
                  <a16:creationId xmlns:a16="http://schemas.microsoft.com/office/drawing/2014/main" id="{696E47E0-CA34-9A49-9374-ABD201465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56DE6FC-9E7F-5144-9768-DF8E7A91B20E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1DF211F-0471-0C46-A372-A45D9AE09F5B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92DA740-CCCF-7844-9C59-C5C6B9FC705C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933F94A-A7EC-6547-BADD-2125BEE65AE5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-417015" y="4176972"/>
            <a:chExt cx="4484005" cy="229797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6189EE4-E7BC-6F4E-B831-823246E2E856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06EF88C-54EE-1E4B-86E1-46D557613589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C585688E-ABD7-9649-9CC7-DD8E849DDF20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4">
                    <a:alpha val="50196"/>
                  </a:schemeClr>
                </a:solidFill>
                <a:ln w="19050">
                  <a:solidFill>
                    <a:srgbClr val="008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C4102E70-7CED-A149-8321-56AC333C5D87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13DFB3A8-6E45-7548-A73D-75C15CF507B9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43F9B47E-3C02-134D-9E9A-7D2ACBB1D89D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CB650B1-0814-7A42-BE92-FCD855D138C7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0</a:t>
                  </a: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6EF17FF6-4AB0-9D47-99E7-4A111879D425}"/>
                    </a:ext>
                  </a:extLst>
                </p:cNvPr>
                <p:cNvGrpSpPr/>
                <p:nvPr/>
              </p:nvGrpSpPr>
              <p:grpSpPr>
                <a:xfrm>
                  <a:off x="666125" y="5075505"/>
                  <a:ext cx="2777308" cy="818216"/>
                  <a:chOff x="4922921" y="4135993"/>
                  <a:chExt cx="2777308" cy="818216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498F4011-5C14-3242-B851-812151E6284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5993"/>
                    <a:ext cx="2777308" cy="443812"/>
                    <a:chOff x="1215403" y="2979826"/>
                    <a:chExt cx="2871840" cy="505496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CEBCAEF0-A558-FF49-A7F4-C461E47A19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E5B66617-C567-D946-BAA8-CCE302B71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E11363E2-EA02-6640-B965-48047D37CA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AE5EF8F5-AF90-E94A-8BA0-E5E75122A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247" y="2979826"/>
                      <a:ext cx="226996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ADF4F3F9-00F6-C44E-9C80-BFF7523A2BB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B8CD11F7-55D1-DB4A-A440-01E10ADF9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446961FF-4EEB-CD45-8B69-3FE8A24BF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9A9873D7-8EBC-C549-9A8A-270BAE418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F7983A64-D03E-884B-85E0-0B398C9B4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C77E663-17DB-4248-A05C-DDBA2BDC3FEB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18A6071-3983-3148-BDFA-0E6DD6EE8D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B1E5AEC-9E30-744B-96A9-6B021DDD94FE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-417015" y="4176972"/>
            <a:chExt cx="4484005" cy="229797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0E52C14-2C49-EE41-A46B-D23CD144AC46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A06883-2104-7849-AD82-4BE0FD7C4546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96D77F8B-D732-DB43-9B53-DAD7611DFA65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5">
                    <a:alpha val="50196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54" name="Rounded Rectangle 153">
                  <a:extLst>
                    <a:ext uri="{FF2B5EF4-FFF2-40B4-BE49-F238E27FC236}">
                      <a16:creationId xmlns:a16="http://schemas.microsoft.com/office/drawing/2014/main" id="{7489AE7E-1869-8E40-83DC-39FC54510904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55" name="Rounded Rectangle 154">
                  <a:extLst>
                    <a:ext uri="{FF2B5EF4-FFF2-40B4-BE49-F238E27FC236}">
                      <a16:creationId xmlns:a16="http://schemas.microsoft.com/office/drawing/2014/main" id="{9800ED8E-AE6A-7349-84E3-16E3CA3F6586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C633FF9-EA46-4648-BF3E-D94BEF42C0A8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75E46421-F6EB-FA4F-AED3-5DCE4325F0FA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C4C1785F-741A-934C-A671-CA763901833F}"/>
                    </a:ext>
                  </a:extLst>
                </p:cNvPr>
                <p:cNvGrpSpPr/>
                <p:nvPr/>
              </p:nvGrpSpPr>
              <p:grpSpPr>
                <a:xfrm>
                  <a:off x="666125" y="5079145"/>
                  <a:ext cx="2777308" cy="819404"/>
                  <a:chOff x="4922921" y="4139633"/>
                  <a:chExt cx="2777308" cy="819404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2CC16F8F-C37C-AE43-A7F4-2BCEBA2B9EFD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9633"/>
                    <a:ext cx="2777308" cy="440173"/>
                    <a:chOff x="1215403" y="2983971"/>
                    <a:chExt cx="2871840" cy="50135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4F34E525-F1BC-E147-A2D2-0BAA66BEE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F19B5E1A-7B23-3348-8342-D8516D8A7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BC5F603D-A7D2-B144-A35D-6A133C39C5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82FBBC33-1B10-D141-95E4-F139EA76A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2988116"/>
                      <a:ext cx="223352" cy="49306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BB65E9E-97B8-1947-954A-9C7091D8B54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66"/>
                    <a:ext cx="2777308" cy="382871"/>
                    <a:chOff x="1215403" y="3054741"/>
                    <a:chExt cx="2871840" cy="436085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FA6FDED1-3990-5840-A2FB-D66D14E06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540CABEF-468D-C642-AF0E-4FAFC8B92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a:t>01</a:t>
                      </a: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9FBB6549-DC73-7E40-9149-16F6E4AD1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360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D8A4A66A-5A9E-A84A-BBCF-C0FB75451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4"/>
                      <a:ext cx="223352" cy="4305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6491432F-8AC3-E04F-BE33-3EB2360305BA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32D074-D43C-4B48-A7D2-D36D67680DF3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itle 1">
            <a:extLst>
              <a:ext uri="{FF2B5EF4-FFF2-40B4-BE49-F238E27FC236}">
                <a16:creationId xmlns:a16="http://schemas.microsoft.com/office/drawing/2014/main" id="{A0CBB61C-D86C-4249-93E2-A0D730D4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508"/>
            <a:ext cx="7886700" cy="100647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640C374-4374-584D-97E4-9E8D98FF6C3B}"/>
              </a:ext>
            </a:extLst>
          </p:cNvPr>
          <p:cNvSpPr/>
          <p:nvPr/>
        </p:nvSpPr>
        <p:spPr>
          <a:xfrm rot="16200000">
            <a:off x="2783838" y="3671281"/>
            <a:ext cx="504000" cy="2952000"/>
          </a:xfrm>
          <a:prstGeom prst="roundRect">
            <a:avLst/>
          </a:prstGeom>
          <a:noFill/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504000"/>
                      <a:gd name="connsiteY0" fmla="*/ 84002 h 2952000"/>
                      <a:gd name="connsiteX1" fmla="*/ 84002 w 504000"/>
                      <a:gd name="connsiteY1" fmla="*/ 0 h 2952000"/>
                      <a:gd name="connsiteX2" fmla="*/ 419998 w 504000"/>
                      <a:gd name="connsiteY2" fmla="*/ 0 h 2952000"/>
                      <a:gd name="connsiteX3" fmla="*/ 504000 w 504000"/>
                      <a:gd name="connsiteY3" fmla="*/ 84002 h 2952000"/>
                      <a:gd name="connsiteX4" fmla="*/ 504000 w 504000"/>
                      <a:gd name="connsiteY4" fmla="*/ 724321 h 2952000"/>
                      <a:gd name="connsiteX5" fmla="*/ 504000 w 504000"/>
                      <a:gd name="connsiteY5" fmla="*/ 1420320 h 2952000"/>
                      <a:gd name="connsiteX6" fmla="*/ 504000 w 504000"/>
                      <a:gd name="connsiteY6" fmla="*/ 2060639 h 2952000"/>
                      <a:gd name="connsiteX7" fmla="*/ 504000 w 504000"/>
                      <a:gd name="connsiteY7" fmla="*/ 2867998 h 2952000"/>
                      <a:gd name="connsiteX8" fmla="*/ 419998 w 504000"/>
                      <a:gd name="connsiteY8" fmla="*/ 2952000 h 2952000"/>
                      <a:gd name="connsiteX9" fmla="*/ 84002 w 504000"/>
                      <a:gd name="connsiteY9" fmla="*/ 2952000 h 2952000"/>
                      <a:gd name="connsiteX10" fmla="*/ 0 w 504000"/>
                      <a:gd name="connsiteY10" fmla="*/ 2867998 h 2952000"/>
                      <a:gd name="connsiteX11" fmla="*/ 0 w 504000"/>
                      <a:gd name="connsiteY11" fmla="*/ 2116319 h 2952000"/>
                      <a:gd name="connsiteX12" fmla="*/ 0 w 504000"/>
                      <a:gd name="connsiteY12" fmla="*/ 1392480 h 2952000"/>
                      <a:gd name="connsiteX13" fmla="*/ 0 w 504000"/>
                      <a:gd name="connsiteY13" fmla="*/ 780001 h 2952000"/>
                      <a:gd name="connsiteX14" fmla="*/ 0 w 504000"/>
                      <a:gd name="connsiteY14" fmla="*/ 84002 h 29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04000" h="2952000" extrusionOk="0">
                        <a:moveTo>
                          <a:pt x="0" y="84002"/>
                        </a:moveTo>
                        <a:cubicBezTo>
                          <a:pt x="2436" y="33023"/>
                          <a:pt x="38018" y="5035"/>
                          <a:pt x="84002" y="0"/>
                        </a:cubicBezTo>
                        <a:cubicBezTo>
                          <a:pt x="186407" y="-418"/>
                          <a:pt x="300695" y="9703"/>
                          <a:pt x="419998" y="0"/>
                        </a:cubicBezTo>
                        <a:cubicBezTo>
                          <a:pt x="468497" y="-8679"/>
                          <a:pt x="501659" y="37235"/>
                          <a:pt x="504000" y="84002"/>
                        </a:cubicBezTo>
                        <a:cubicBezTo>
                          <a:pt x="526880" y="220767"/>
                          <a:pt x="530615" y="415529"/>
                          <a:pt x="504000" y="724321"/>
                        </a:cubicBezTo>
                        <a:cubicBezTo>
                          <a:pt x="477385" y="1033113"/>
                          <a:pt x="500973" y="1218521"/>
                          <a:pt x="504000" y="1420320"/>
                        </a:cubicBezTo>
                        <a:cubicBezTo>
                          <a:pt x="507027" y="1622119"/>
                          <a:pt x="514804" y="1770365"/>
                          <a:pt x="504000" y="2060639"/>
                        </a:cubicBezTo>
                        <a:cubicBezTo>
                          <a:pt x="493196" y="2350913"/>
                          <a:pt x="524939" y="2477924"/>
                          <a:pt x="504000" y="2867998"/>
                        </a:cubicBezTo>
                        <a:cubicBezTo>
                          <a:pt x="505990" y="2915649"/>
                          <a:pt x="477372" y="2953181"/>
                          <a:pt x="419998" y="2952000"/>
                        </a:cubicBezTo>
                        <a:cubicBezTo>
                          <a:pt x="261928" y="2952433"/>
                          <a:pt x="189772" y="2966324"/>
                          <a:pt x="84002" y="2952000"/>
                        </a:cubicBezTo>
                        <a:cubicBezTo>
                          <a:pt x="28299" y="2949944"/>
                          <a:pt x="5411" y="2913304"/>
                          <a:pt x="0" y="2867998"/>
                        </a:cubicBezTo>
                        <a:cubicBezTo>
                          <a:pt x="2564" y="2657189"/>
                          <a:pt x="20514" y="2327554"/>
                          <a:pt x="0" y="2116319"/>
                        </a:cubicBezTo>
                        <a:cubicBezTo>
                          <a:pt x="-20514" y="1905084"/>
                          <a:pt x="-6672" y="1750352"/>
                          <a:pt x="0" y="1392480"/>
                        </a:cubicBezTo>
                        <a:cubicBezTo>
                          <a:pt x="6672" y="1034608"/>
                          <a:pt x="8533" y="1059090"/>
                          <a:pt x="0" y="780001"/>
                        </a:cubicBezTo>
                        <a:cubicBezTo>
                          <a:pt x="-8533" y="500912"/>
                          <a:pt x="10863" y="301687"/>
                          <a:pt x="0" y="8400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D9E038D-DDA9-4B46-93EE-2F322EB0FF51}"/>
              </a:ext>
            </a:extLst>
          </p:cNvPr>
          <p:cNvGrpSpPr/>
          <p:nvPr/>
        </p:nvGrpSpPr>
        <p:grpSpPr>
          <a:xfrm>
            <a:off x="6482179" y="543218"/>
            <a:ext cx="2098618" cy="646331"/>
            <a:chOff x="2663517" y="4185453"/>
            <a:chExt cx="2098618" cy="646331"/>
          </a:xfrm>
        </p:grpSpPr>
        <p:pic>
          <p:nvPicPr>
            <p:cNvPr id="84" name="Graphic 83" descr="Envelope">
              <a:extLst>
                <a:ext uri="{FF2B5EF4-FFF2-40B4-BE49-F238E27FC236}">
                  <a16:creationId xmlns:a16="http://schemas.microsoft.com/office/drawing/2014/main" id="{40364E01-1F33-1A44-BE3E-DCE728137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995B8DD-597C-D64D-80CA-74DDBB76537F}"/>
                </a:ext>
              </a:extLst>
            </p:cNvPr>
            <p:cNvSpPr txBox="1"/>
            <p:nvPr/>
          </p:nvSpPr>
          <p:spPr>
            <a:xfrm>
              <a:off x="3245693" y="4185453"/>
              <a:ext cx="1516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2"/>
                  </a:solidFill>
                  <a:latin typeface="Nunito SemiBold" pitchFamily="2" charset="77"/>
                </a:rPr>
                <a:t>Global</a:t>
              </a:r>
            </a:p>
            <a:p>
              <a:pPr algn="ctr"/>
              <a:r>
                <a:rPr lang="en-GB" b="1" dirty="0">
                  <a:solidFill>
                    <a:schemeClr val="accent2"/>
                  </a:solidFill>
                  <a:latin typeface="Nunito SemiBold" pitchFamily="2" charset="77"/>
                </a:rPr>
                <a:t>lock release</a:t>
              </a:r>
              <a:endParaRPr lang="en-GR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3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03009 L 0.00903 -0.03009 C 0.00834 -0.03727 0.0073 -0.04422 0.0073 -0.05139 C 0.0073 -0.0838 0.00695 -0.09236 0.01077 -0.11574 C 0.01129 -0.11898 0.01181 -0.12222 0.0125 -0.12523 C 0.01372 -0.13009 0.01355 -0.13611 0.01615 -0.13959 L 0.02691 -0.15394 C 0.02813 -0.15556 0.02882 -0.15787 0.03039 -0.15857 L 0.03577 -0.16111 C 0.04462 -0.16019 0.05365 -0.15972 0.0625 -0.15857 C 0.06754 -0.1581 0.07379 -0.15533 0.07865 -0.15394 C 0.0816 -0.15301 0.08455 -0.15255 0.0875 -0.15139 C 0.09115 -0.15023 0.09462 -0.14792 0.09827 -0.14676 C 0.10591 -0.14422 0.10608 -0.14398 0.11441 -0.1419 C 0.11789 -0.14121 0.12153 -0.14051 0.125 -0.13959 C 0.14428 -0.13496 0.12257 -0.13935 0.14653 -0.13472 C 0.15955 -0.13565 0.17275 -0.13588 0.18577 -0.13727 C 0.19011 -0.13773 0.2007 -0.14097 0.20539 -0.1419 C 0.21198 -0.14352 0.22223 -0.1456 0.22865 -0.14676 C 0.24046 -0.14884 0.25434 -0.15047 0.26615 -0.15139 C 0.27674 -0.15255 0.2875 -0.15301 0.29827 -0.15394 L 0.30886 -0.15857 L 0.31424 -0.16111 C 0.32917 -0.17431 0.32205 -0.16644 0.33577 -0.18472 C 0.3375 -0.18727 0.33959 -0.18912 0.34115 -0.1919 C 0.34601 -0.20185 0.34723 -0.20648 0.35365 -0.21343 C 0.35521 -0.21528 0.3573 -0.21644 0.35886 -0.21806 C 0.36094 -0.22037 0.36216 -0.22361 0.36424 -0.22523 C 0.36754 -0.22778 0.37136 -0.22847 0.375 -0.23009 C 0.3849 -0.23449 0.37848 -0.23218 0.39462 -0.23472 C 0.40764 -0.23403 0.42084 -0.2338 0.43386 -0.23241 C 0.44323 -0.23148 0.43577 -0.22986 0.44289 -0.22523 C 0.45053 -0.22014 0.45469 -0.22084 0.4625 -0.21806 C 0.46424 -0.21759 0.46598 -0.21667 0.46789 -0.21574 C 0.47084 -0.21181 0.47309 -0.20926 0.475 -0.20394 C 0.47657 -0.19931 0.47743 -0.19445 0.47848 -0.18959 C 0.47917 -0.18727 0.479 -0.18426 0.48039 -0.18241 L 0.48386 -0.17778 C 0.48455 -0.17523 0.48577 -0.17315 0.48577 -0.1706 C 0.48577 -0.16644 0.48473 -0.1625 0.48386 -0.15857 C 0.48073 -0.14352 0.48247 -0.14722 0.47674 -0.13959 C 0.47171 -0.11945 0.47882 -0.14398 0.47136 -0.12778 C 0.47049 -0.12547 0.46962 -0.12315 0.46962 -0.1206 C 0.4691 -0.08079 0.46962 -0.04121 0.46962 -0.00139 L 0.46962 -0.00139 " pathEditMode="relative" ptsTypes="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35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7491F16-5CEF-5D4F-B952-4267E091742B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4782EE-0783-1A4A-AF5C-B0C032D7E63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FE71A-0EE0-4744-9CE1-CFD738CB01A9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DD0B7F-D7AB-2646-AE58-C5167F26FBD5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824C-7A91-A249-BD85-B33B65706027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D4DB061-5598-B243-9DC4-515A133249C6}"/>
              </a:ext>
            </a:extLst>
          </p:cNvPr>
          <p:cNvGrpSpPr/>
          <p:nvPr/>
        </p:nvGrpSpPr>
        <p:grpSpPr>
          <a:xfrm>
            <a:off x="4583367" y="3655980"/>
            <a:ext cx="1179781" cy="840617"/>
            <a:chOff x="2469770" y="4192062"/>
            <a:chExt cx="1179781" cy="840617"/>
          </a:xfrm>
        </p:grpSpPr>
        <p:pic>
          <p:nvPicPr>
            <p:cNvPr id="112" name="Graphic 111" descr="Envelope">
              <a:extLst>
                <a:ext uri="{FF2B5EF4-FFF2-40B4-BE49-F238E27FC236}">
                  <a16:creationId xmlns:a16="http://schemas.microsoft.com/office/drawing/2014/main" id="{F16B28DD-697B-F747-A78E-8A0E0AB9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306AEA-9EE6-8F49-B61B-9063B8CE781F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B57D3F0C-0F0C-194F-970B-36EB308EA065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8D050F2-E863-624E-945F-26229F8A18F0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A6EC39B-8720-4545-ABEB-7EF272586C38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-417015" y="4176972"/>
            <a:chExt cx="4484005" cy="2297973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275BFAA-5193-9547-B0C5-DD400B8E6E74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5C7923C-E3E4-CD49-B6E1-3602D391A637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76" name="Rounded Rectangle 175">
                  <a:extLst>
                    <a:ext uri="{FF2B5EF4-FFF2-40B4-BE49-F238E27FC236}">
                      <a16:creationId xmlns:a16="http://schemas.microsoft.com/office/drawing/2014/main" id="{BDDA0E9B-25F0-9849-B3E1-3788F35DB40D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4">
                    <a:alpha val="50196"/>
                  </a:schemeClr>
                </a:solidFill>
                <a:ln w="19050">
                  <a:solidFill>
                    <a:srgbClr val="008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77" name="Rounded Rectangle 176">
                  <a:extLst>
                    <a:ext uri="{FF2B5EF4-FFF2-40B4-BE49-F238E27FC236}">
                      <a16:creationId xmlns:a16="http://schemas.microsoft.com/office/drawing/2014/main" id="{0F9F0882-5655-F048-8D4A-E6AE620D4CCC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78" name="Rounded Rectangle 177">
                  <a:extLst>
                    <a:ext uri="{FF2B5EF4-FFF2-40B4-BE49-F238E27FC236}">
                      <a16:creationId xmlns:a16="http://schemas.microsoft.com/office/drawing/2014/main" id="{80047FC3-B036-A340-9217-7F9E7F39CE1D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E57524A1-8A94-5844-A99B-52FF2BBD6BB1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BCDDEF93-A88E-C74B-9D12-89F5AAEC4FDA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0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92F2BC13-8657-DE4A-B4DD-950C0590978C}"/>
                    </a:ext>
                  </a:extLst>
                </p:cNvPr>
                <p:cNvGrpSpPr/>
                <p:nvPr/>
              </p:nvGrpSpPr>
              <p:grpSpPr>
                <a:xfrm>
                  <a:off x="666125" y="5075505"/>
                  <a:ext cx="2777308" cy="818216"/>
                  <a:chOff x="4922921" y="4135993"/>
                  <a:chExt cx="2777308" cy="818216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F0CDCEF4-FA93-9548-9679-FE41F66D7B36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5993"/>
                    <a:ext cx="2777308" cy="443812"/>
                    <a:chOff x="1215403" y="2979826"/>
                    <a:chExt cx="2871840" cy="505496"/>
                  </a:xfrm>
                </p:grpSpPr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562EADC2-4C47-154D-ACCA-35AC70977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25754C36-8C73-0846-84B6-1B417BD62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90DB4C0E-EFD8-0B40-A5AC-E2DC54058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3CB540AC-F339-634E-A8C1-B974FFE756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247" y="2979826"/>
                      <a:ext cx="226996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31CC334C-F75B-704B-A42D-ABEAC69438CC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69807715-4194-E748-99DA-B622FC5B8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FFF890BD-7D17-5F4B-AB92-9C081E4CD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14E1D51F-A7C9-524F-BD3F-72DAD069A4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567422DB-650B-CA4F-9EE4-AA0E9F14F6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826C4D1-8338-6744-960D-88B21ADC84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73A8443-ED7F-104B-8B29-A2BF9A963574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14A8AB-6F33-3B47-A636-61EAAC8F3E19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-417015" y="4176972"/>
            <a:chExt cx="4484005" cy="2297973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8033BD7-B295-B945-9020-579607408537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8C506172-448C-B64D-96B7-530B422C396F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97" name="Rounded Rectangle 196">
                  <a:extLst>
                    <a:ext uri="{FF2B5EF4-FFF2-40B4-BE49-F238E27FC236}">
                      <a16:creationId xmlns:a16="http://schemas.microsoft.com/office/drawing/2014/main" id="{2D0C9FEF-D3AE-384C-8FFE-CC764A755860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5">
                    <a:alpha val="50196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8E7C42B0-7788-7344-936F-B2AF1EDBA4B9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5D643B0A-7B70-E94F-976D-7278BC8231C0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645F4A6-04F8-F04C-9D3F-6687F267D2BE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85" name="Rounded Rectangle 184">
                  <a:extLst>
                    <a:ext uri="{FF2B5EF4-FFF2-40B4-BE49-F238E27FC236}">
                      <a16:creationId xmlns:a16="http://schemas.microsoft.com/office/drawing/2014/main" id="{9F101155-7699-0140-8BEC-FCB680782AEC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1</a:t>
                  </a:r>
                </a:p>
              </p:txBody>
            </p: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0272970C-65C9-C945-90ED-044D99DE3452}"/>
                    </a:ext>
                  </a:extLst>
                </p:cNvPr>
                <p:cNvGrpSpPr/>
                <p:nvPr/>
              </p:nvGrpSpPr>
              <p:grpSpPr>
                <a:xfrm>
                  <a:off x="666125" y="5079145"/>
                  <a:ext cx="2777308" cy="819404"/>
                  <a:chOff x="4922921" y="4139633"/>
                  <a:chExt cx="2777308" cy="819404"/>
                </a:xfrm>
              </p:grpSpPr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5698F6F0-A899-5849-B190-A033202C10E6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9633"/>
                    <a:ext cx="2777308" cy="440173"/>
                    <a:chOff x="1215403" y="2983971"/>
                    <a:chExt cx="2871840" cy="501351"/>
                  </a:xfrm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C4FD57AC-DF8F-BD45-AD06-474CD1D33A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A7A004AC-B3FE-6942-9B3B-03C41546B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1F55E16E-3958-8646-A2C4-86DFEA11EC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0F68C9F2-5D84-4A40-A3A1-262E7F6D4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2988116"/>
                      <a:ext cx="223352" cy="49306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DAEB1F32-6ACF-1549-8B0E-1B1245E18CA3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66"/>
                    <a:ext cx="2777308" cy="382871"/>
                    <a:chOff x="1215403" y="3054741"/>
                    <a:chExt cx="2871840" cy="436085"/>
                  </a:xfrm>
                </p:grpSpPr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B978917D-01F5-EB48-9E20-4D986681F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0x33A9</a:t>
                      </a: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B6088B65-21CE-CE48-BAF8-82629DB1D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C5D34ECF-C931-BD41-B142-9FCFA66E6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360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rgbClr val="940204"/>
                          </a:solidFill>
                          <a:latin typeface="Nunito" pitchFamily="2" charset="77"/>
                        </a:rPr>
                        <a:t>00</a:t>
                      </a: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0D4D4A60-D675-CC48-9786-6297D4ABA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4"/>
                      <a:ext cx="223352" cy="4305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accent2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D00BC851-A610-DE49-8761-35DA7971499C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BA299F0-DDCE-5644-A55B-079E747970A4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itle 1">
            <a:extLst>
              <a:ext uri="{FF2B5EF4-FFF2-40B4-BE49-F238E27FC236}">
                <a16:creationId xmlns:a16="http://schemas.microsoft.com/office/drawing/2014/main" id="{033F373E-8597-9346-8B51-90BA71CC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508"/>
            <a:ext cx="7886700" cy="100647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923781-B63D-2E4B-8A8C-FA54741B02A4}"/>
              </a:ext>
            </a:extLst>
          </p:cNvPr>
          <p:cNvGrpSpPr/>
          <p:nvPr/>
        </p:nvGrpSpPr>
        <p:grpSpPr>
          <a:xfrm>
            <a:off x="6482179" y="543218"/>
            <a:ext cx="2098618" cy="646331"/>
            <a:chOff x="2663517" y="4185453"/>
            <a:chExt cx="2098618" cy="646331"/>
          </a:xfrm>
        </p:grpSpPr>
        <p:pic>
          <p:nvPicPr>
            <p:cNvPr id="83" name="Graphic 82" descr="Envelope">
              <a:extLst>
                <a:ext uri="{FF2B5EF4-FFF2-40B4-BE49-F238E27FC236}">
                  <a16:creationId xmlns:a16="http://schemas.microsoft.com/office/drawing/2014/main" id="{3861FA75-9D62-FA44-ACEE-A0DD98645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39236A-5CC6-1940-A630-A338BA0EED16}"/>
                </a:ext>
              </a:extLst>
            </p:cNvPr>
            <p:cNvSpPr txBox="1"/>
            <p:nvPr/>
          </p:nvSpPr>
          <p:spPr>
            <a:xfrm>
              <a:off x="3245693" y="4185453"/>
              <a:ext cx="1516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2"/>
                  </a:solidFill>
                  <a:latin typeface="Nunito SemiBold" pitchFamily="2" charset="77"/>
                </a:rPr>
                <a:t>Global</a:t>
              </a:r>
            </a:p>
            <a:p>
              <a:pPr algn="ctr"/>
              <a:r>
                <a:rPr lang="en-GB" b="1" dirty="0">
                  <a:solidFill>
                    <a:schemeClr val="accent2"/>
                  </a:solidFill>
                  <a:latin typeface="Nunito SemiBold" pitchFamily="2" charset="77"/>
                </a:rPr>
                <a:t>lock release</a:t>
              </a:r>
              <a:endParaRPr lang="en-GR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4FAAB05-53EE-9E45-A6B1-C8E055A078B7}"/>
              </a:ext>
            </a:extLst>
          </p:cNvPr>
          <p:cNvSpPr/>
          <p:nvPr/>
        </p:nvSpPr>
        <p:spPr>
          <a:xfrm>
            <a:off x="7138565" y="4505648"/>
            <a:ext cx="708850" cy="863447"/>
          </a:xfrm>
          <a:prstGeom prst="round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708850"/>
                      <a:gd name="connsiteY0" fmla="*/ 118144 h 863447"/>
                      <a:gd name="connsiteX1" fmla="*/ 118144 w 708850"/>
                      <a:gd name="connsiteY1" fmla="*/ 0 h 863447"/>
                      <a:gd name="connsiteX2" fmla="*/ 590706 w 708850"/>
                      <a:gd name="connsiteY2" fmla="*/ 0 h 863447"/>
                      <a:gd name="connsiteX3" fmla="*/ 708850 w 708850"/>
                      <a:gd name="connsiteY3" fmla="*/ 118144 h 863447"/>
                      <a:gd name="connsiteX4" fmla="*/ 708850 w 708850"/>
                      <a:gd name="connsiteY4" fmla="*/ 745303 h 863447"/>
                      <a:gd name="connsiteX5" fmla="*/ 590706 w 708850"/>
                      <a:gd name="connsiteY5" fmla="*/ 863447 h 863447"/>
                      <a:gd name="connsiteX6" fmla="*/ 118144 w 708850"/>
                      <a:gd name="connsiteY6" fmla="*/ 863447 h 863447"/>
                      <a:gd name="connsiteX7" fmla="*/ 0 w 708850"/>
                      <a:gd name="connsiteY7" fmla="*/ 745303 h 863447"/>
                      <a:gd name="connsiteX8" fmla="*/ 0 w 708850"/>
                      <a:gd name="connsiteY8" fmla="*/ 118144 h 863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8850" h="863447" extrusionOk="0">
                        <a:moveTo>
                          <a:pt x="0" y="118144"/>
                        </a:moveTo>
                        <a:cubicBezTo>
                          <a:pt x="2843" y="47543"/>
                          <a:pt x="53205" y="3819"/>
                          <a:pt x="118144" y="0"/>
                        </a:cubicBezTo>
                        <a:cubicBezTo>
                          <a:pt x="328322" y="-10984"/>
                          <a:pt x="376802" y="18509"/>
                          <a:pt x="590706" y="0"/>
                        </a:cubicBezTo>
                        <a:cubicBezTo>
                          <a:pt x="657575" y="-6676"/>
                          <a:pt x="699272" y="51367"/>
                          <a:pt x="708850" y="118144"/>
                        </a:cubicBezTo>
                        <a:cubicBezTo>
                          <a:pt x="694335" y="284395"/>
                          <a:pt x="723987" y="600487"/>
                          <a:pt x="708850" y="745303"/>
                        </a:cubicBezTo>
                        <a:cubicBezTo>
                          <a:pt x="710406" y="795109"/>
                          <a:pt x="643215" y="869720"/>
                          <a:pt x="590706" y="863447"/>
                        </a:cubicBezTo>
                        <a:cubicBezTo>
                          <a:pt x="495212" y="880181"/>
                          <a:pt x="291945" y="879487"/>
                          <a:pt x="118144" y="863447"/>
                        </a:cubicBezTo>
                        <a:cubicBezTo>
                          <a:pt x="66132" y="871813"/>
                          <a:pt x="4377" y="811023"/>
                          <a:pt x="0" y="745303"/>
                        </a:cubicBezTo>
                        <a:cubicBezTo>
                          <a:pt x="27038" y="438889"/>
                          <a:pt x="9231" y="304156"/>
                          <a:pt x="0" y="118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57898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36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7491F16-5CEF-5D4F-B952-4267E091742B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4782EE-0783-1A4A-AF5C-B0C032D7E63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FE71A-0EE0-4744-9CE1-CFD738CB01A9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DD0B7F-D7AB-2646-AE58-C5167F26FBD5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824C-7A91-A249-BD85-B33B65706027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1DF211F-0471-0C46-A372-A45D9AE09F5B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92DA740-CCCF-7844-9C59-C5C6B9FC705C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933F94A-A7EC-6547-BADD-2125BEE65AE5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-417015" y="4176972"/>
            <a:chExt cx="4484005" cy="229797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6189EE4-E7BC-6F4E-B831-823246E2E856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06EF88C-54EE-1E4B-86E1-46D557613589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C585688E-ABD7-9649-9CC7-DD8E849DDF20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4">
                    <a:alpha val="50196"/>
                  </a:schemeClr>
                </a:solidFill>
                <a:ln w="19050">
                  <a:solidFill>
                    <a:srgbClr val="008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C4102E70-7CED-A149-8321-56AC333C5D87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13DFB3A8-6E45-7548-A73D-75C15CF507B9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43F9B47E-3C02-134D-9E9A-7D2ACBB1D89D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CB650B1-0814-7A42-BE92-FCD855D138C7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0</a:t>
                  </a: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6EF17FF6-4AB0-9D47-99E7-4A111879D425}"/>
                    </a:ext>
                  </a:extLst>
                </p:cNvPr>
                <p:cNvGrpSpPr/>
                <p:nvPr/>
              </p:nvGrpSpPr>
              <p:grpSpPr>
                <a:xfrm>
                  <a:off x="666125" y="5075505"/>
                  <a:ext cx="2777308" cy="818216"/>
                  <a:chOff x="4922921" y="4135993"/>
                  <a:chExt cx="2777308" cy="818216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498F4011-5C14-3242-B851-812151E6284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5993"/>
                    <a:ext cx="2777308" cy="443812"/>
                    <a:chOff x="1215403" y="2979826"/>
                    <a:chExt cx="2871840" cy="505496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CEBCAEF0-A558-FF49-A7F4-C461E47A19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E5B66617-C567-D946-BAA8-CCE302B71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E11363E2-EA02-6640-B965-48047D37CA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AE5EF8F5-AF90-E94A-8BA0-E5E75122A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247" y="2979826"/>
                      <a:ext cx="226996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ADF4F3F9-00F6-C44E-9C80-BFF7523A2BB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B8CD11F7-55D1-DB4A-A440-01E10ADF9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446961FF-4EEB-CD45-8B69-3FE8A24BF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9A9873D7-8EBC-C549-9A8A-270BAE418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F7983A64-D03E-884B-85E0-0B398C9B4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C77E663-17DB-4248-A05C-DDBA2BDC3FEB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18A6071-3983-3148-BDFA-0E6DD6EE8D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B1E5AEC-9E30-744B-96A9-6B021DDD94FE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-417015" y="4176972"/>
            <a:chExt cx="4484005" cy="229797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0E52C14-2C49-EE41-A46B-D23CD144AC46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A06883-2104-7849-AD82-4BE0FD7C4546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96D77F8B-D732-DB43-9B53-DAD7611DFA65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5">
                    <a:alpha val="50196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54" name="Rounded Rectangle 153">
                  <a:extLst>
                    <a:ext uri="{FF2B5EF4-FFF2-40B4-BE49-F238E27FC236}">
                      <a16:creationId xmlns:a16="http://schemas.microsoft.com/office/drawing/2014/main" id="{7489AE7E-1869-8E40-83DC-39FC54510904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55" name="Rounded Rectangle 154">
                  <a:extLst>
                    <a:ext uri="{FF2B5EF4-FFF2-40B4-BE49-F238E27FC236}">
                      <a16:creationId xmlns:a16="http://schemas.microsoft.com/office/drawing/2014/main" id="{9800ED8E-AE6A-7349-84E3-16E3CA3F6586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C633FF9-EA46-4648-BF3E-D94BEF42C0A8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75E46421-F6EB-FA4F-AED3-5DCE4325F0FA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C4C1785F-741A-934C-A671-CA763901833F}"/>
                    </a:ext>
                  </a:extLst>
                </p:cNvPr>
                <p:cNvGrpSpPr/>
                <p:nvPr/>
              </p:nvGrpSpPr>
              <p:grpSpPr>
                <a:xfrm>
                  <a:off x="666125" y="5079145"/>
                  <a:ext cx="2777308" cy="819404"/>
                  <a:chOff x="4922921" y="4139633"/>
                  <a:chExt cx="2777308" cy="819404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2CC16F8F-C37C-AE43-A7F4-2BCEBA2B9EFD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9633"/>
                    <a:ext cx="2777308" cy="440173"/>
                    <a:chOff x="1215403" y="2983971"/>
                    <a:chExt cx="2871840" cy="50135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4F34E525-F1BC-E147-A2D2-0BAA66BEE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F19B5E1A-7B23-3348-8342-D8516D8A7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BC5F603D-A7D2-B144-A35D-6A133C39C5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82FBBC33-1B10-D141-95E4-F139EA76A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2988116"/>
                      <a:ext cx="223352" cy="49306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BB65E9E-97B8-1947-954A-9C7091D8B54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66"/>
                    <a:ext cx="2777308" cy="382871"/>
                    <a:chOff x="1215403" y="3054741"/>
                    <a:chExt cx="2871840" cy="436085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FA6FDED1-3990-5840-A2FB-D66D14E06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540CABEF-468D-C642-AF0E-4FAFC8B92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9FBB6549-DC73-7E40-9149-16F6E4AD1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360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D8A4A66A-5A9E-A84A-BBCF-C0FB75451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4"/>
                      <a:ext cx="223352" cy="4305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6491432F-8AC3-E04F-BE33-3EB2360305BA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32D074-D43C-4B48-A7D2-D36D67680DF3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81D2E359-0AFB-EA46-9AED-6ED369AC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508"/>
            <a:ext cx="7886700" cy="100647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4D9952D-01C1-9F49-89C2-6214C04D1AE8}"/>
              </a:ext>
            </a:extLst>
          </p:cNvPr>
          <p:cNvSpPr/>
          <p:nvPr/>
        </p:nvSpPr>
        <p:spPr>
          <a:xfrm rot="16200000">
            <a:off x="7323187" y="3671281"/>
            <a:ext cx="504000" cy="2952000"/>
          </a:xfrm>
          <a:prstGeom prst="roundRect">
            <a:avLst/>
          </a:prstGeom>
          <a:noFill/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432359896">
                  <a:custGeom>
                    <a:avLst/>
                    <a:gdLst>
                      <a:gd name="connsiteX0" fmla="*/ 0 w 504000"/>
                      <a:gd name="connsiteY0" fmla="*/ 84002 h 2952000"/>
                      <a:gd name="connsiteX1" fmla="*/ 84002 w 504000"/>
                      <a:gd name="connsiteY1" fmla="*/ 0 h 2952000"/>
                      <a:gd name="connsiteX2" fmla="*/ 419998 w 504000"/>
                      <a:gd name="connsiteY2" fmla="*/ 0 h 2952000"/>
                      <a:gd name="connsiteX3" fmla="*/ 504000 w 504000"/>
                      <a:gd name="connsiteY3" fmla="*/ 84002 h 2952000"/>
                      <a:gd name="connsiteX4" fmla="*/ 504000 w 504000"/>
                      <a:gd name="connsiteY4" fmla="*/ 724321 h 2952000"/>
                      <a:gd name="connsiteX5" fmla="*/ 504000 w 504000"/>
                      <a:gd name="connsiteY5" fmla="*/ 1420320 h 2952000"/>
                      <a:gd name="connsiteX6" fmla="*/ 504000 w 504000"/>
                      <a:gd name="connsiteY6" fmla="*/ 2060639 h 2952000"/>
                      <a:gd name="connsiteX7" fmla="*/ 504000 w 504000"/>
                      <a:gd name="connsiteY7" fmla="*/ 2867998 h 2952000"/>
                      <a:gd name="connsiteX8" fmla="*/ 419998 w 504000"/>
                      <a:gd name="connsiteY8" fmla="*/ 2952000 h 2952000"/>
                      <a:gd name="connsiteX9" fmla="*/ 84002 w 504000"/>
                      <a:gd name="connsiteY9" fmla="*/ 2952000 h 2952000"/>
                      <a:gd name="connsiteX10" fmla="*/ 0 w 504000"/>
                      <a:gd name="connsiteY10" fmla="*/ 2867998 h 2952000"/>
                      <a:gd name="connsiteX11" fmla="*/ 0 w 504000"/>
                      <a:gd name="connsiteY11" fmla="*/ 2116319 h 2952000"/>
                      <a:gd name="connsiteX12" fmla="*/ 0 w 504000"/>
                      <a:gd name="connsiteY12" fmla="*/ 1392480 h 2952000"/>
                      <a:gd name="connsiteX13" fmla="*/ 0 w 504000"/>
                      <a:gd name="connsiteY13" fmla="*/ 780001 h 2952000"/>
                      <a:gd name="connsiteX14" fmla="*/ 0 w 504000"/>
                      <a:gd name="connsiteY14" fmla="*/ 84002 h 29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04000" h="2952000" extrusionOk="0">
                        <a:moveTo>
                          <a:pt x="0" y="84002"/>
                        </a:moveTo>
                        <a:cubicBezTo>
                          <a:pt x="2436" y="33023"/>
                          <a:pt x="38018" y="5035"/>
                          <a:pt x="84002" y="0"/>
                        </a:cubicBezTo>
                        <a:cubicBezTo>
                          <a:pt x="186407" y="-418"/>
                          <a:pt x="300695" y="9703"/>
                          <a:pt x="419998" y="0"/>
                        </a:cubicBezTo>
                        <a:cubicBezTo>
                          <a:pt x="468497" y="-8679"/>
                          <a:pt x="501659" y="37235"/>
                          <a:pt x="504000" y="84002"/>
                        </a:cubicBezTo>
                        <a:cubicBezTo>
                          <a:pt x="526880" y="220767"/>
                          <a:pt x="530615" y="415529"/>
                          <a:pt x="504000" y="724321"/>
                        </a:cubicBezTo>
                        <a:cubicBezTo>
                          <a:pt x="477385" y="1033113"/>
                          <a:pt x="500973" y="1218521"/>
                          <a:pt x="504000" y="1420320"/>
                        </a:cubicBezTo>
                        <a:cubicBezTo>
                          <a:pt x="507027" y="1622119"/>
                          <a:pt x="514804" y="1770365"/>
                          <a:pt x="504000" y="2060639"/>
                        </a:cubicBezTo>
                        <a:cubicBezTo>
                          <a:pt x="493196" y="2350913"/>
                          <a:pt x="524939" y="2477924"/>
                          <a:pt x="504000" y="2867998"/>
                        </a:cubicBezTo>
                        <a:cubicBezTo>
                          <a:pt x="505990" y="2915649"/>
                          <a:pt x="477372" y="2953181"/>
                          <a:pt x="419998" y="2952000"/>
                        </a:cubicBezTo>
                        <a:cubicBezTo>
                          <a:pt x="261928" y="2952433"/>
                          <a:pt x="189772" y="2966324"/>
                          <a:pt x="84002" y="2952000"/>
                        </a:cubicBezTo>
                        <a:cubicBezTo>
                          <a:pt x="28299" y="2949944"/>
                          <a:pt x="5411" y="2913304"/>
                          <a:pt x="0" y="2867998"/>
                        </a:cubicBezTo>
                        <a:cubicBezTo>
                          <a:pt x="2564" y="2657189"/>
                          <a:pt x="20514" y="2327554"/>
                          <a:pt x="0" y="2116319"/>
                        </a:cubicBezTo>
                        <a:cubicBezTo>
                          <a:pt x="-20514" y="1905084"/>
                          <a:pt x="-6672" y="1750352"/>
                          <a:pt x="0" y="1392480"/>
                        </a:cubicBezTo>
                        <a:cubicBezTo>
                          <a:pt x="6672" y="1034608"/>
                          <a:pt x="8533" y="1059090"/>
                          <a:pt x="0" y="780001"/>
                        </a:cubicBezTo>
                        <a:cubicBezTo>
                          <a:pt x="-8533" y="500912"/>
                          <a:pt x="10863" y="301687"/>
                          <a:pt x="0" y="8400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55251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37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7491F16-5CEF-5D4F-B952-4267E091742B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4782EE-0783-1A4A-AF5C-B0C032D7E63E}"/>
              </a:ext>
            </a:extLst>
          </p:cNvPr>
          <p:cNvCxnSpPr>
            <a:cxnSpLocks/>
          </p:cNvCxnSpPr>
          <p:nvPr/>
        </p:nvCxnSpPr>
        <p:spPr>
          <a:xfrm flipH="1" flipV="1">
            <a:off x="2037357" y="3303178"/>
            <a:ext cx="2347444" cy="7344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FE71A-0EE0-4744-9CE1-CFD738CB01A9}"/>
              </a:ext>
            </a:extLst>
          </p:cNvPr>
          <p:cNvCxnSpPr>
            <a:cxnSpLocks/>
          </p:cNvCxnSpPr>
          <p:nvPr/>
        </p:nvCxnSpPr>
        <p:spPr>
          <a:xfrm flipV="1">
            <a:off x="172102" y="3303178"/>
            <a:ext cx="533255" cy="7771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DD0B7F-D7AB-2646-AE58-C5167F26FBD5}"/>
              </a:ext>
            </a:extLst>
          </p:cNvPr>
          <p:cNvCxnSpPr>
            <a:cxnSpLocks/>
          </p:cNvCxnSpPr>
          <p:nvPr/>
        </p:nvCxnSpPr>
        <p:spPr>
          <a:xfrm flipH="1" flipV="1">
            <a:off x="6328252" y="3303178"/>
            <a:ext cx="2604722" cy="74657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1824C-7A91-A249-BD85-B33B65706027}"/>
              </a:ext>
            </a:extLst>
          </p:cNvPr>
          <p:cNvCxnSpPr>
            <a:cxnSpLocks/>
          </p:cNvCxnSpPr>
          <p:nvPr/>
        </p:nvCxnSpPr>
        <p:spPr>
          <a:xfrm flipV="1">
            <a:off x="4720275" y="3303178"/>
            <a:ext cx="332991" cy="78927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1DF211F-0471-0C46-A372-A45D9AE09F5B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92DA740-CCCF-7844-9C59-C5C6B9FC705C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933F94A-A7EC-6547-BADD-2125BEE65AE5}"/>
              </a:ext>
            </a:extLst>
          </p:cNvPr>
          <p:cNvGrpSpPr/>
          <p:nvPr/>
        </p:nvGrpSpPr>
        <p:grpSpPr>
          <a:xfrm>
            <a:off x="55911" y="4031345"/>
            <a:ext cx="4484005" cy="2297973"/>
            <a:chOff x="-417015" y="4176972"/>
            <a:chExt cx="4484005" cy="229797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6189EE4-E7BC-6F4E-B831-823246E2E856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06EF88C-54EE-1E4B-86E1-46D557613589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C585688E-ABD7-9649-9CC7-DD8E849DDF20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4">
                    <a:alpha val="50196"/>
                  </a:schemeClr>
                </a:solidFill>
                <a:ln w="19050">
                  <a:solidFill>
                    <a:srgbClr val="008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C4102E70-7CED-A149-8321-56AC333C5D87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13DFB3A8-6E45-7548-A73D-75C15CF507B9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43F9B47E-3C02-134D-9E9A-7D2ACBB1D89D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CB650B1-0814-7A42-BE92-FCD855D138C7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0</a:t>
                  </a: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6EF17FF6-4AB0-9D47-99E7-4A111879D425}"/>
                    </a:ext>
                  </a:extLst>
                </p:cNvPr>
                <p:cNvGrpSpPr/>
                <p:nvPr/>
              </p:nvGrpSpPr>
              <p:grpSpPr>
                <a:xfrm>
                  <a:off x="666125" y="5075505"/>
                  <a:ext cx="2777308" cy="818216"/>
                  <a:chOff x="4922921" y="4135993"/>
                  <a:chExt cx="2777308" cy="818216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498F4011-5C14-3242-B851-812151E6284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5993"/>
                    <a:ext cx="2777308" cy="443812"/>
                    <a:chOff x="1215403" y="2979826"/>
                    <a:chExt cx="2871840" cy="505496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CEBCAEF0-A558-FF49-A7F4-C461E47A19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E5B66617-C567-D946-BAA8-CCE302B71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E11363E2-EA02-6640-B965-48047D37CA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AE5EF8F5-AF90-E94A-8BA0-E5E75122A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247" y="2979826"/>
                      <a:ext cx="226996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ADF4F3F9-00F6-C44E-9C80-BFF7523A2BB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70"/>
                    <a:ext cx="2777308" cy="378039"/>
                    <a:chOff x="1215403" y="3054741"/>
                    <a:chExt cx="2871840" cy="4305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B8CD11F7-55D1-DB4A-A440-01E10ADF9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446961FF-4EEB-CD45-8B69-3FE8A24BF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9A9873D7-8EBC-C549-9A8A-270BAE418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F7983A64-D03E-884B-85E0-0B398C9B4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1"/>
                      <a:ext cx="223352" cy="4264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C77E663-17DB-4248-A05C-DDBA2BDC3FEB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18A6071-3983-3148-BDFA-0E6DD6EE8D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B1E5AEC-9E30-744B-96A9-6B021DDD94FE}"/>
              </a:ext>
            </a:extLst>
          </p:cNvPr>
          <p:cNvGrpSpPr/>
          <p:nvPr/>
        </p:nvGrpSpPr>
        <p:grpSpPr>
          <a:xfrm>
            <a:off x="4604084" y="4043490"/>
            <a:ext cx="4484005" cy="2297973"/>
            <a:chOff x="-417015" y="4176972"/>
            <a:chExt cx="4484005" cy="229797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0E52C14-2C49-EE41-A46B-D23CD144AC46}"/>
                </a:ext>
              </a:extLst>
            </p:cNvPr>
            <p:cNvGrpSpPr/>
            <p:nvPr/>
          </p:nvGrpSpPr>
          <p:grpSpPr>
            <a:xfrm>
              <a:off x="-417015" y="4176972"/>
              <a:ext cx="4484005" cy="2297973"/>
              <a:chOff x="-417015" y="4176972"/>
              <a:chExt cx="4484005" cy="229797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A06883-2104-7849-AD82-4BE0FD7C4546}"/>
                  </a:ext>
                </a:extLst>
              </p:cNvPr>
              <p:cNvGrpSpPr/>
              <p:nvPr/>
            </p:nvGrpSpPr>
            <p:grpSpPr>
              <a:xfrm>
                <a:off x="-417015" y="4176972"/>
                <a:ext cx="4484005" cy="2297973"/>
                <a:chOff x="234968" y="3920804"/>
                <a:chExt cx="6189980" cy="2562421"/>
              </a:xfrm>
            </p:grpSpPr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96D77F8B-D732-DB43-9B53-DAD7611DFA65}"/>
                    </a:ext>
                  </a:extLst>
                </p:cNvPr>
                <p:cNvSpPr/>
                <p:nvPr/>
              </p:nvSpPr>
              <p:spPr>
                <a:xfrm>
                  <a:off x="234968" y="3920804"/>
                  <a:ext cx="6189980" cy="2562421"/>
                </a:xfrm>
                <a:prstGeom prst="roundRect">
                  <a:avLst>
                    <a:gd name="adj" fmla="val 9345"/>
                  </a:avLst>
                </a:prstGeom>
                <a:solidFill>
                  <a:schemeClr val="accent5">
                    <a:alpha val="50196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Nunito" pitchFamily="2" charset="77"/>
                  </a:endParaRPr>
                </a:p>
              </p:txBody>
            </p:sp>
            <p:sp>
              <p:nvSpPr>
                <p:cNvPr id="154" name="Rounded Rectangle 153">
                  <a:extLst>
                    <a:ext uri="{FF2B5EF4-FFF2-40B4-BE49-F238E27FC236}">
                      <a16:creationId xmlns:a16="http://schemas.microsoft.com/office/drawing/2014/main" id="{7489AE7E-1869-8E40-83DC-39FC54510904}"/>
                    </a:ext>
                  </a:extLst>
                </p:cNvPr>
                <p:cNvSpPr/>
                <p:nvPr/>
              </p:nvSpPr>
              <p:spPr>
                <a:xfrm>
                  <a:off x="288923" y="4054184"/>
                  <a:ext cx="1758988" cy="229679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Synchro-nization</a:t>
                  </a:r>
                </a:p>
                <a:p>
                  <a:pPr algn="ctr"/>
                  <a:r>
                    <a:rPr lang="en-GR" dirty="0">
                      <a:solidFill>
                        <a:schemeClr val="bg1"/>
                      </a:solidFill>
                      <a:latin typeface="Nunito" pitchFamily="2" charset="77"/>
                    </a:rPr>
                    <a:t>Process-ing Unit</a:t>
                  </a:r>
                </a:p>
              </p:txBody>
            </p:sp>
            <p:sp>
              <p:nvSpPr>
                <p:cNvPr id="155" name="Rounded Rectangle 154">
                  <a:extLst>
                    <a:ext uri="{FF2B5EF4-FFF2-40B4-BE49-F238E27FC236}">
                      <a16:creationId xmlns:a16="http://schemas.microsoft.com/office/drawing/2014/main" id="{9800ED8E-AE6A-7349-84E3-16E3CA3F6586}"/>
                    </a:ext>
                  </a:extLst>
                </p:cNvPr>
                <p:cNvSpPr/>
                <p:nvPr/>
              </p:nvSpPr>
              <p:spPr>
                <a:xfrm>
                  <a:off x="2413758" y="5686589"/>
                  <a:ext cx="1713082" cy="664386"/>
                </a:xfrm>
                <a:prstGeom prst="round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Indexing Counters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C633FF9-EA46-4648-BF3E-D94BEF42C0A8}"/>
                  </a:ext>
                </a:extLst>
              </p:cNvPr>
              <p:cNvGrpSpPr/>
              <p:nvPr/>
            </p:nvGrpSpPr>
            <p:grpSpPr>
              <a:xfrm>
                <a:off x="1153705" y="4353838"/>
                <a:ext cx="2844000" cy="1307518"/>
                <a:chOff x="639574" y="4778068"/>
                <a:chExt cx="2844000" cy="1307518"/>
              </a:xfrm>
            </p:grpSpPr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75E46421-F6EB-FA4F-AED3-5DCE4325F0FA}"/>
                    </a:ext>
                  </a:extLst>
                </p:cNvPr>
                <p:cNvSpPr/>
                <p:nvPr/>
              </p:nvSpPr>
              <p:spPr>
                <a:xfrm>
                  <a:off x="639574" y="4778068"/>
                  <a:ext cx="2844000" cy="130751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/>
                <a:lstStyle/>
                <a:p>
                  <a:pPr algn="ctr"/>
                  <a:r>
                    <a:rPr lang="en-GR" sz="1600" dirty="0">
                      <a:latin typeface="Nunito" pitchFamily="2" charset="77"/>
                    </a:rPr>
                    <a:t>Synchronization Table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C4C1785F-741A-934C-A671-CA763901833F}"/>
                    </a:ext>
                  </a:extLst>
                </p:cNvPr>
                <p:cNvGrpSpPr/>
                <p:nvPr/>
              </p:nvGrpSpPr>
              <p:grpSpPr>
                <a:xfrm>
                  <a:off x="666125" y="5079145"/>
                  <a:ext cx="2777308" cy="819404"/>
                  <a:chOff x="4922921" y="4139633"/>
                  <a:chExt cx="2777308" cy="819404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2CC16F8F-C37C-AE43-A7F4-2BCEBA2B9EFD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139633"/>
                    <a:ext cx="2777308" cy="440173"/>
                    <a:chOff x="1215403" y="2983971"/>
                    <a:chExt cx="2871840" cy="50135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4F34E525-F1BC-E147-A2D2-0BAA66BEE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2983971"/>
                      <a:ext cx="906641" cy="50135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Address</a:t>
                      </a:r>
                      <a:endParaRPr lang="en-GR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F19B5E1A-7B23-3348-8342-D8516D8A7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2" y="2988115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Global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BC5F603D-A7D2-B144-A35D-6A133C39C5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2983971"/>
                      <a:ext cx="863686" cy="49720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Local </a:t>
                      </a:r>
                    </a:p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Waitlist</a:t>
                      </a: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82FBBC33-1B10-D141-95E4-F139EA76A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2988116"/>
                      <a:ext cx="223352" cy="493061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BB65E9E-97B8-1947-954A-9C7091D8B548}"/>
                      </a:ext>
                    </a:extLst>
                  </p:cNvPr>
                  <p:cNvGrpSpPr/>
                  <p:nvPr/>
                </p:nvGrpSpPr>
                <p:grpSpPr>
                  <a:xfrm>
                    <a:off x="4922921" y="4576166"/>
                    <a:ext cx="2777308" cy="382871"/>
                    <a:chOff x="1215403" y="3054741"/>
                    <a:chExt cx="2871840" cy="436085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FA6FDED1-3990-5840-A2FB-D66D14E06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5403" y="3054967"/>
                      <a:ext cx="913830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540CABEF-468D-C642-AF0E-4FAFC8B92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36" y="3054967"/>
                      <a:ext cx="863686" cy="43035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9FBB6549-DC73-7E40-9149-16F6E4AD1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6561" y="3054741"/>
                      <a:ext cx="863686" cy="4360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4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--</a:t>
                      </a: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D8A4A66A-5A9E-A84A-BBCF-C0FB75451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3891" y="3054744"/>
                      <a:ext cx="223352" cy="43053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…</a:t>
                      </a:r>
                      <a:endParaRPr lang="en-GR" sz="80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p:txBody>
                </p:sp>
              </p:grpSp>
            </p:grpSp>
          </p:grp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6491432F-8AC3-E04F-BE33-3EB2360305BA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" y="5091452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32D074-D43C-4B48-A7D2-D36D67680DF3}"/>
                </a:ext>
              </a:extLst>
            </p:cNvPr>
            <p:cNvCxnSpPr>
              <a:cxnSpLocks/>
            </p:cNvCxnSpPr>
            <p:nvPr/>
          </p:nvCxnSpPr>
          <p:spPr>
            <a:xfrm>
              <a:off x="880179" y="6013873"/>
              <a:ext cx="288000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7860C41-9A88-5740-BF0A-02BF74D4DBB2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dirty="0">
              <a:solidFill>
                <a:schemeClr val="bg1"/>
              </a:solidFill>
              <a:effectLst/>
              <a:latin typeface="Nunito" pitchFamily="2" charset="77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2AF22DF-5760-C248-805E-A0CD10A45E15}"/>
              </a:ext>
            </a:extLst>
          </p:cNvPr>
          <p:cNvSpPr/>
          <p:nvPr/>
        </p:nvSpPr>
        <p:spPr>
          <a:xfrm>
            <a:off x="3881" y="4747809"/>
            <a:ext cx="9144000" cy="1354311"/>
          </a:xfrm>
          <a:prstGeom prst="roundRect">
            <a:avLst>
              <a:gd name="adj" fmla="val 0"/>
            </a:avLst>
          </a:prstGeom>
          <a:solidFill>
            <a:srgbClr val="1B587C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algn="ctr"/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More details in the paper 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BE79DB94-A82E-164D-A6CD-237F45F0E218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Lock Operation</a:t>
            </a:r>
          </a:p>
        </p:txBody>
      </p:sp>
    </p:spTree>
    <p:extLst>
      <p:ext uri="{BB962C8B-B14F-4D97-AF65-F5344CB8AC3E}">
        <p14:creationId xmlns:p14="http://schemas.microsoft.com/office/powerpoint/2010/main" val="4087391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38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21FFBE-F3E1-3C45-8363-503F73E9D716}"/>
              </a:ext>
            </a:extLst>
          </p:cNvPr>
          <p:cNvSpPr/>
          <p:nvPr/>
        </p:nvSpPr>
        <p:spPr>
          <a:xfrm>
            <a:off x="755650" y="1487489"/>
            <a:ext cx="7488000" cy="11310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3100" dirty="0">
                <a:solidFill>
                  <a:schemeClr val="tx1"/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BB6A2B3-34DB-074C-B1A9-55633248AC24}"/>
              </a:ext>
            </a:extLst>
          </p:cNvPr>
          <p:cNvSpPr/>
          <p:nvPr/>
        </p:nvSpPr>
        <p:spPr>
          <a:xfrm>
            <a:off x="755650" y="2977864"/>
            <a:ext cx="7488000" cy="11310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3100" dirty="0">
                <a:solidFill>
                  <a:sysClr val="windowText" lastClr="000000"/>
                </a:solidFill>
                <a:latin typeface="Nunito" pitchFamily="2" charset="77"/>
              </a:rPr>
              <a:t>Our Mechanism: SynCron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2A65633-DA97-434F-9016-5927FD79215B}"/>
              </a:ext>
            </a:extLst>
          </p:cNvPr>
          <p:cNvSpPr/>
          <p:nvPr/>
        </p:nvSpPr>
        <p:spPr>
          <a:xfrm>
            <a:off x="755650" y="4482094"/>
            <a:ext cx="7488000" cy="11310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3100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Nunito" pitchFamily="2" charset="77"/>
              </a:rPr>
              <a:t>Evaluation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CD3822-E0E4-8F4E-B5A1-8208AFFF8484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45534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098"/>
            <a:ext cx="7886700" cy="5311775"/>
          </a:xfrm>
        </p:spPr>
        <p:txBody>
          <a:bodyPr>
            <a:normAutofit lnSpcReduction="10000"/>
          </a:bodyPr>
          <a:lstStyle/>
          <a:p>
            <a:r>
              <a:rPr lang="en-GR" sz="2200" dirty="0">
                <a:latin typeface="Nunito" pitchFamily="2" charset="77"/>
              </a:rPr>
              <a:t>Simulators: </a:t>
            </a:r>
          </a:p>
          <a:p>
            <a:pPr lvl="1"/>
            <a:r>
              <a:rPr lang="en-GR" sz="1800" b="1" dirty="0">
                <a:solidFill>
                  <a:schemeClr val="accent4"/>
                </a:solidFill>
                <a:latin typeface="Nunito SemiBold" pitchFamily="2" charset="77"/>
              </a:rPr>
              <a:t>Zsim</a:t>
            </a:r>
            <a:r>
              <a:rPr lang="en-GR" sz="1800" dirty="0">
                <a:latin typeface="Nunito" pitchFamily="2" charset="77"/>
              </a:rPr>
              <a:t> [</a:t>
            </a:r>
            <a:r>
              <a:rPr lang="en-GR" sz="18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Sanchez+, ISCA’13</a:t>
            </a:r>
            <a:r>
              <a:rPr lang="en-GR" sz="1800" dirty="0">
                <a:latin typeface="Nunito" pitchFamily="2" charset="77"/>
              </a:rPr>
              <a:t>]</a:t>
            </a:r>
          </a:p>
          <a:p>
            <a:pPr lvl="1"/>
            <a:r>
              <a:rPr lang="en-GR" sz="1800" b="1" dirty="0">
                <a:solidFill>
                  <a:schemeClr val="accent4"/>
                </a:solidFill>
                <a:latin typeface="Nunito SemiBold" pitchFamily="2" charset="77"/>
              </a:rPr>
              <a:t>Ramulator</a:t>
            </a:r>
            <a:r>
              <a:rPr lang="en-GR" sz="1800" dirty="0">
                <a:latin typeface="Nunito" pitchFamily="2" charset="77"/>
              </a:rPr>
              <a:t> [</a:t>
            </a:r>
            <a:r>
              <a:rPr lang="en-GR" sz="18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Kim+, CAL’15</a:t>
            </a:r>
            <a:r>
              <a:rPr lang="en-GR" sz="1800" dirty="0">
                <a:latin typeface="Nunito" pitchFamily="2" charset="77"/>
              </a:rPr>
              <a:t>]</a:t>
            </a:r>
          </a:p>
          <a:p>
            <a:r>
              <a:rPr lang="en-GR" sz="2200" dirty="0">
                <a:latin typeface="Nunito" pitchFamily="2" charset="77"/>
              </a:rPr>
              <a:t>System Configuration:</a:t>
            </a:r>
          </a:p>
          <a:p>
            <a:pPr lvl="1"/>
            <a:r>
              <a:rPr lang="en-GR" sz="1800" b="1" dirty="0">
                <a:solidFill>
                  <a:schemeClr val="accent4"/>
                </a:solidFill>
                <a:latin typeface="Nunito SemiBold" pitchFamily="2" charset="77"/>
              </a:rPr>
              <a:t>4x NDP units of 16 in-order cores</a:t>
            </a:r>
          </a:p>
          <a:p>
            <a:pPr lvl="1"/>
            <a:r>
              <a:rPr lang="en-GR" sz="1800" dirty="0">
                <a:latin typeface="Nunito" pitchFamily="2" charset="77"/>
              </a:rPr>
              <a:t>16KB L1 Data + Instr. Cache</a:t>
            </a:r>
          </a:p>
          <a:p>
            <a:pPr lvl="1"/>
            <a:r>
              <a:rPr lang="en-GR" sz="1800" b="1" dirty="0">
                <a:solidFill>
                  <a:schemeClr val="accent4"/>
                </a:solidFill>
                <a:latin typeface="Nunito SemiBold" pitchFamily="2" charset="77"/>
              </a:rPr>
              <a:t>4GB HBM memory</a:t>
            </a:r>
          </a:p>
          <a:p>
            <a:r>
              <a:rPr lang="en-GR" sz="2200" dirty="0">
                <a:latin typeface="Nunito" pitchFamily="2" charset="77"/>
              </a:rPr>
              <a:t>SynCron’s Default Parameters:</a:t>
            </a:r>
          </a:p>
          <a:p>
            <a:pPr lvl="1"/>
            <a:r>
              <a:rPr lang="en-GR" sz="1800" dirty="0">
                <a:latin typeface="Nunito" pitchFamily="2" charset="77"/>
              </a:rPr>
              <a:t>Synchronization Processing Unit @1GHz</a:t>
            </a:r>
          </a:p>
          <a:p>
            <a:pPr lvl="1"/>
            <a:r>
              <a:rPr lang="en-GR" sz="1800" dirty="0">
                <a:latin typeface="Nunito" pitchFamily="2" charset="77"/>
              </a:rPr>
              <a:t>12-cycle worst-case latency for a </a:t>
            </a:r>
            <a:r>
              <a:rPr lang="en-GB" sz="1800" dirty="0">
                <a:latin typeface="Nunito" pitchFamily="2" charset="77"/>
              </a:rPr>
              <a:t>message to be served [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Aladdin</a:t>
            </a:r>
            <a:r>
              <a:rPr lang="en-GB" sz="1800" dirty="0">
                <a:latin typeface="Nunito" pitchFamily="2" charset="77"/>
              </a:rPr>
              <a:t>]</a:t>
            </a:r>
            <a:endParaRPr lang="en-GR" sz="1800" dirty="0">
              <a:latin typeface="Nunito" pitchFamily="2" charset="77"/>
            </a:endParaRPr>
          </a:p>
          <a:p>
            <a:pPr lvl="1"/>
            <a:r>
              <a:rPr lang="en-GR" sz="1800" dirty="0">
                <a:latin typeface="Nunito" pitchFamily="2" charset="77"/>
              </a:rPr>
              <a:t>64 entries in Synchronization Table, 1-cycle latency [</a:t>
            </a:r>
            <a:r>
              <a:rPr lang="en-GR" sz="18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CACTI</a:t>
            </a:r>
            <a:r>
              <a:rPr lang="en-GR" sz="1800" dirty="0">
                <a:latin typeface="Nunito" pitchFamily="2" charset="77"/>
              </a:rPr>
              <a:t>]</a:t>
            </a:r>
          </a:p>
          <a:p>
            <a:pPr lvl="1"/>
            <a:r>
              <a:rPr lang="en-GR" sz="1800" dirty="0">
                <a:latin typeface="Nunito" pitchFamily="2" charset="77"/>
              </a:rPr>
              <a:t>256 entries in indexing counters 2-cycle latency [</a:t>
            </a:r>
            <a:r>
              <a:rPr lang="en-GR" sz="18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CACTI</a:t>
            </a:r>
            <a:r>
              <a:rPr lang="en-GR" sz="1800" dirty="0">
                <a:latin typeface="Nunito" pitchFamily="2" charset="77"/>
              </a:rPr>
              <a:t>]</a:t>
            </a:r>
          </a:p>
          <a:p>
            <a:r>
              <a:rPr lang="en-GR" sz="2200" dirty="0">
                <a:latin typeface="Nunito" pitchFamily="2" charset="77"/>
              </a:rPr>
              <a:t>Workloads: </a:t>
            </a:r>
          </a:p>
          <a:p>
            <a:pPr lvl="1"/>
            <a:r>
              <a:rPr lang="en-GR" sz="1800" dirty="0">
                <a:latin typeface="Nunito" pitchFamily="2" charset="77"/>
              </a:rPr>
              <a:t>9x </a:t>
            </a:r>
            <a:r>
              <a:rPr lang="en-GR" sz="1800" b="1" dirty="0">
                <a:solidFill>
                  <a:schemeClr val="accent4"/>
                </a:solidFill>
                <a:latin typeface="Nunito SemiBold" pitchFamily="2" charset="77"/>
              </a:rPr>
              <a:t>Pointer-chasing</a:t>
            </a:r>
            <a:r>
              <a:rPr lang="en-GR" sz="1800" dirty="0">
                <a:latin typeface="Nunito" pitchFamily="2" charset="77"/>
              </a:rPr>
              <a:t> Data Structures from ASCYLIB [</a:t>
            </a:r>
            <a:r>
              <a:rPr lang="en-GR" sz="18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David+, ASPLOS’15</a:t>
            </a:r>
            <a:r>
              <a:rPr lang="en-GR" sz="1800" dirty="0">
                <a:latin typeface="Nunito" pitchFamily="2" charset="77"/>
              </a:rPr>
              <a:t>]</a:t>
            </a:r>
          </a:p>
          <a:p>
            <a:pPr lvl="1"/>
            <a:r>
              <a:rPr lang="en-GR" sz="1800" dirty="0">
                <a:latin typeface="Nunito" pitchFamily="2" charset="77"/>
              </a:rPr>
              <a:t>6x </a:t>
            </a:r>
            <a:r>
              <a:rPr lang="en-GR" sz="1800" b="1" dirty="0">
                <a:solidFill>
                  <a:schemeClr val="accent4"/>
                </a:solidFill>
                <a:latin typeface="Nunito SemiBold" pitchFamily="2" charset="77"/>
              </a:rPr>
              <a:t>Graph Applications </a:t>
            </a:r>
            <a:r>
              <a:rPr lang="en-GR" sz="1800" dirty="0">
                <a:latin typeface="Nunito" pitchFamily="2" charset="77"/>
              </a:rPr>
              <a:t>from Crono [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Ahmad+, IISWC’15</a:t>
            </a:r>
            <a:r>
              <a:rPr lang="en-GB" sz="1800" dirty="0">
                <a:latin typeface="Nunito" pitchFamily="2" charset="77"/>
              </a:rPr>
              <a:t>]</a:t>
            </a:r>
          </a:p>
          <a:p>
            <a:pPr lvl="1"/>
            <a:r>
              <a:rPr lang="en-GB" sz="1800" b="1" dirty="0">
                <a:solidFill>
                  <a:schemeClr val="accent4"/>
                </a:solidFill>
                <a:latin typeface="Nunito SemiBold" pitchFamily="2" charset="77"/>
              </a:rPr>
              <a:t>Time Series Analysis </a:t>
            </a:r>
            <a:r>
              <a:rPr lang="en-GB" sz="1800" dirty="0">
                <a:latin typeface="Nunito" pitchFamily="2" charset="77"/>
              </a:rPr>
              <a:t>from Matrix Profile [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Yeh+, ICDM’16</a:t>
            </a:r>
            <a:r>
              <a:rPr lang="en-GB" sz="1800" dirty="0">
                <a:latin typeface="Nunito" pitchFamily="2" charset="77"/>
              </a:rPr>
              <a:t>]</a:t>
            </a:r>
          </a:p>
        </p:txBody>
      </p:sp>
      <p:sp>
        <p:nvSpPr>
          <p:cNvPr id="8" name="Slide Number Placeholder 104">
            <a:extLst>
              <a:ext uri="{FF2B5EF4-FFF2-40B4-BE49-F238E27FC236}">
                <a16:creationId xmlns:a16="http://schemas.microsoft.com/office/drawing/2014/main" id="{D954519C-19AB-2E45-8317-0FDF9E1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39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C60029-26FC-A144-9FF4-7F66898D20ED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Evaluation Methodology</a:t>
            </a:r>
          </a:p>
        </p:txBody>
      </p:sp>
    </p:spTree>
    <p:extLst>
      <p:ext uri="{BB962C8B-B14F-4D97-AF65-F5344CB8AC3E}">
        <p14:creationId xmlns:p14="http://schemas.microsoft.com/office/powerpoint/2010/main" val="26381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3199"/>
            <a:ext cx="7886700" cy="5019674"/>
          </a:xfrm>
        </p:spPr>
        <p:txBody>
          <a:bodyPr>
            <a:normAutofit/>
          </a:bodyPr>
          <a:lstStyle/>
          <a:p>
            <a:endParaRPr lang="en-GR" dirty="0"/>
          </a:p>
          <a:p>
            <a:endParaRPr lang="en-GR" dirty="0"/>
          </a:p>
          <a:p>
            <a:endParaRPr lang="en-GR" dirty="0"/>
          </a:p>
          <a:p>
            <a:endParaRPr lang="en-GR" dirty="0"/>
          </a:p>
          <a:p>
            <a:endParaRPr lang="en-G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B46E8F-D8AD-B447-A54B-7BB23DE49C75}"/>
              </a:ext>
            </a:extLst>
          </p:cNvPr>
          <p:cNvGrpSpPr>
            <a:grpSpLocks noChangeAspect="1"/>
          </p:cNvGrpSpPr>
          <p:nvPr/>
        </p:nvGrpSpPr>
        <p:grpSpPr>
          <a:xfrm>
            <a:off x="626970" y="1485492"/>
            <a:ext cx="3411126" cy="2088000"/>
            <a:chOff x="1790700" y="1816815"/>
            <a:chExt cx="3505200" cy="214558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80DBDA0-3703-AD4F-8B35-CD784E01E6AF}"/>
                </a:ext>
              </a:extLst>
            </p:cNvPr>
            <p:cNvSpPr/>
            <p:nvPr/>
          </p:nvSpPr>
          <p:spPr>
            <a:xfrm>
              <a:off x="1790700" y="2260600"/>
              <a:ext cx="3505200" cy="1701800"/>
            </a:xfrm>
            <a:prstGeom prst="roundRect">
              <a:avLst>
                <a:gd name="adj" fmla="val 43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5EB515-CEB2-A34D-880A-2D38E7EDD1D2}"/>
                </a:ext>
              </a:extLst>
            </p:cNvPr>
            <p:cNvSpPr/>
            <p:nvPr/>
          </p:nvSpPr>
          <p:spPr>
            <a:xfrm>
              <a:off x="3678238" y="2403074"/>
              <a:ext cx="1423987" cy="1397399"/>
            </a:xfrm>
            <a:prstGeom prst="roundRect">
              <a:avLst>
                <a:gd name="adj" fmla="val 7572"/>
              </a:avLst>
            </a:prstGeom>
            <a:solidFill>
              <a:srgbClr val="F9B268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Main Memory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9E818C0-4BD2-1E43-A6EB-819C413D1C4B}"/>
                </a:ext>
              </a:extLst>
            </p:cNvPr>
            <p:cNvSpPr/>
            <p:nvPr/>
          </p:nvSpPr>
          <p:spPr>
            <a:xfrm>
              <a:off x="1973263" y="2403075"/>
              <a:ext cx="1423987" cy="390926"/>
            </a:xfrm>
            <a:prstGeom prst="roundRect">
              <a:avLst>
                <a:gd name="adj" fmla="val 2035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NDP Core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D4BCC4D-1D0B-554B-B839-6D03B0059212}"/>
                </a:ext>
              </a:extLst>
            </p:cNvPr>
            <p:cNvSpPr/>
            <p:nvPr/>
          </p:nvSpPr>
          <p:spPr>
            <a:xfrm>
              <a:off x="1973262" y="2906311"/>
              <a:ext cx="1423987" cy="390926"/>
            </a:xfrm>
            <a:prstGeom prst="roundRect">
              <a:avLst>
                <a:gd name="adj" fmla="val 2035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NDP Core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B67C178-FD9A-4243-AC7E-725A3FB9BAB2}"/>
                </a:ext>
              </a:extLst>
            </p:cNvPr>
            <p:cNvSpPr/>
            <p:nvPr/>
          </p:nvSpPr>
          <p:spPr>
            <a:xfrm>
              <a:off x="1990726" y="3409547"/>
              <a:ext cx="1423987" cy="390926"/>
            </a:xfrm>
            <a:prstGeom prst="roundRect">
              <a:avLst>
                <a:gd name="adj" fmla="val 2035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NDP Core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EBA45E-8E5E-8B4D-81E9-794B50B826A8}"/>
                </a:ext>
              </a:extLst>
            </p:cNvPr>
            <p:cNvCxnSpPr/>
            <p:nvPr/>
          </p:nvCxnSpPr>
          <p:spPr>
            <a:xfrm>
              <a:off x="3414713" y="2590800"/>
              <a:ext cx="2635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DDA289-972D-A44C-BA3F-458F3100A28B}"/>
                </a:ext>
              </a:extLst>
            </p:cNvPr>
            <p:cNvCxnSpPr/>
            <p:nvPr/>
          </p:nvCxnSpPr>
          <p:spPr>
            <a:xfrm>
              <a:off x="3409949" y="3098800"/>
              <a:ext cx="2635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DD2F2C-45A3-874C-AED2-5FA76357649C}"/>
                </a:ext>
              </a:extLst>
            </p:cNvPr>
            <p:cNvCxnSpPr/>
            <p:nvPr/>
          </p:nvCxnSpPr>
          <p:spPr>
            <a:xfrm>
              <a:off x="3414713" y="3606800"/>
              <a:ext cx="2635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743F7C-FAC4-FB44-AD6C-11C494006102}"/>
                </a:ext>
              </a:extLst>
            </p:cNvPr>
            <p:cNvSpPr txBox="1"/>
            <p:nvPr/>
          </p:nvSpPr>
          <p:spPr>
            <a:xfrm>
              <a:off x="1790700" y="1816815"/>
              <a:ext cx="1403755" cy="442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05C6ED-DBD3-894C-B715-795B5D5F1B31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038096" y="2745429"/>
            <a:ext cx="82718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4</a:t>
            </a:fld>
            <a:endParaRPr lang="en-GR" sz="2400" b="1" dirty="0">
              <a:latin typeface="Nunito SemiBold" pitchFamily="2" charset="77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8E09A5-41D4-7D45-847B-23BDE50F2665}"/>
              </a:ext>
            </a:extLst>
          </p:cNvPr>
          <p:cNvGrpSpPr>
            <a:grpSpLocks noChangeAspect="1"/>
          </p:cNvGrpSpPr>
          <p:nvPr/>
        </p:nvGrpSpPr>
        <p:grpSpPr>
          <a:xfrm>
            <a:off x="4865277" y="1485492"/>
            <a:ext cx="3411126" cy="2088000"/>
            <a:chOff x="1790700" y="1816815"/>
            <a:chExt cx="3505200" cy="214558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B567A49-F703-974F-AE15-C31F232C19F1}"/>
                </a:ext>
              </a:extLst>
            </p:cNvPr>
            <p:cNvSpPr/>
            <p:nvPr/>
          </p:nvSpPr>
          <p:spPr>
            <a:xfrm>
              <a:off x="1790700" y="2260600"/>
              <a:ext cx="3505200" cy="1701800"/>
            </a:xfrm>
            <a:prstGeom prst="roundRect">
              <a:avLst>
                <a:gd name="adj" fmla="val 43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638AD11-0ADF-C147-AACD-CB1C35B3DBC0}"/>
                </a:ext>
              </a:extLst>
            </p:cNvPr>
            <p:cNvSpPr/>
            <p:nvPr/>
          </p:nvSpPr>
          <p:spPr>
            <a:xfrm>
              <a:off x="3678238" y="2403074"/>
              <a:ext cx="1423987" cy="1397399"/>
            </a:xfrm>
            <a:prstGeom prst="roundRect">
              <a:avLst>
                <a:gd name="adj" fmla="val 757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Main Memory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270F947-E537-B742-BC20-14EF0D1B3D27}"/>
                </a:ext>
              </a:extLst>
            </p:cNvPr>
            <p:cNvSpPr/>
            <p:nvPr/>
          </p:nvSpPr>
          <p:spPr>
            <a:xfrm>
              <a:off x="1973263" y="2403075"/>
              <a:ext cx="1423987" cy="390926"/>
            </a:xfrm>
            <a:prstGeom prst="roundRect">
              <a:avLst>
                <a:gd name="adj" fmla="val 2035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NDP 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0C38592-243F-2B4F-988F-436EB9A01E16}"/>
                </a:ext>
              </a:extLst>
            </p:cNvPr>
            <p:cNvSpPr/>
            <p:nvPr/>
          </p:nvSpPr>
          <p:spPr>
            <a:xfrm>
              <a:off x="1973262" y="2906311"/>
              <a:ext cx="1423987" cy="390926"/>
            </a:xfrm>
            <a:prstGeom prst="roundRect">
              <a:avLst>
                <a:gd name="adj" fmla="val 2035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NDP 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4F42C58-DF8E-AE4B-9499-0238A838E9AE}"/>
                </a:ext>
              </a:extLst>
            </p:cNvPr>
            <p:cNvSpPr/>
            <p:nvPr/>
          </p:nvSpPr>
          <p:spPr>
            <a:xfrm>
              <a:off x="1990726" y="3409547"/>
              <a:ext cx="1423987" cy="390926"/>
            </a:xfrm>
            <a:prstGeom prst="roundRect">
              <a:avLst>
                <a:gd name="adj" fmla="val 2035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NDP Core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36F3A4-8699-B944-BB3F-830B10268F88}"/>
                </a:ext>
              </a:extLst>
            </p:cNvPr>
            <p:cNvCxnSpPr/>
            <p:nvPr/>
          </p:nvCxnSpPr>
          <p:spPr>
            <a:xfrm>
              <a:off x="3414713" y="2590800"/>
              <a:ext cx="2635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2C2B7D-E6DF-0D45-98E7-5D32B8BD7483}"/>
                </a:ext>
              </a:extLst>
            </p:cNvPr>
            <p:cNvCxnSpPr/>
            <p:nvPr/>
          </p:nvCxnSpPr>
          <p:spPr>
            <a:xfrm>
              <a:off x="3409949" y="3098800"/>
              <a:ext cx="2635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CB08FC-3EC1-984B-A47A-076D654D2B5F}"/>
                </a:ext>
              </a:extLst>
            </p:cNvPr>
            <p:cNvCxnSpPr/>
            <p:nvPr/>
          </p:nvCxnSpPr>
          <p:spPr>
            <a:xfrm>
              <a:off x="3414713" y="3606800"/>
              <a:ext cx="2635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B43A4-107A-374C-BC70-19E1014C81A0}"/>
                </a:ext>
              </a:extLst>
            </p:cNvPr>
            <p:cNvSpPr txBox="1"/>
            <p:nvPr/>
          </p:nvSpPr>
          <p:spPr>
            <a:xfrm>
              <a:off x="1790700" y="1816815"/>
              <a:ext cx="1420227" cy="442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EDBA76-BD66-C442-9FBE-AD245D2C3175}"/>
              </a:ext>
            </a:extLst>
          </p:cNvPr>
          <p:cNvCxnSpPr>
            <a:cxnSpLocks/>
          </p:cNvCxnSpPr>
          <p:nvPr/>
        </p:nvCxnSpPr>
        <p:spPr>
          <a:xfrm>
            <a:off x="2156893" y="3398698"/>
            <a:ext cx="617312" cy="116352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42BE61-84D6-464C-BF5B-A09FECEE1481}"/>
              </a:ext>
            </a:extLst>
          </p:cNvPr>
          <p:cNvCxnSpPr>
            <a:cxnSpLocks/>
          </p:cNvCxnSpPr>
          <p:nvPr/>
        </p:nvCxnSpPr>
        <p:spPr>
          <a:xfrm flipH="1">
            <a:off x="649420" y="3415910"/>
            <a:ext cx="188444" cy="122387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557436-C333-2746-B76A-16A317B78F22}"/>
              </a:ext>
            </a:extLst>
          </p:cNvPr>
          <p:cNvGrpSpPr/>
          <p:nvPr/>
        </p:nvGrpSpPr>
        <p:grpSpPr>
          <a:xfrm>
            <a:off x="619002" y="4480462"/>
            <a:ext cx="2225777" cy="1656126"/>
            <a:chOff x="5849088" y="3977763"/>
            <a:chExt cx="2329711" cy="182613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0635D1F-EA54-9D41-B8E6-8D8E14391965}"/>
                </a:ext>
              </a:extLst>
            </p:cNvPr>
            <p:cNvSpPr/>
            <p:nvPr/>
          </p:nvSpPr>
          <p:spPr>
            <a:xfrm>
              <a:off x="5849088" y="3977763"/>
              <a:ext cx="2329711" cy="1826137"/>
            </a:xfrm>
            <a:prstGeom prst="roundRect">
              <a:avLst>
                <a:gd name="adj" fmla="val 134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R" sz="2000" b="1" dirty="0">
                <a:latin typeface="Nunito SemiBold" pitchFamily="2" charset="77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5080B12-6390-E345-B996-644962E56C93}"/>
                </a:ext>
              </a:extLst>
            </p:cNvPr>
            <p:cNvSpPr/>
            <p:nvPr/>
          </p:nvSpPr>
          <p:spPr>
            <a:xfrm>
              <a:off x="6048695" y="4075222"/>
              <a:ext cx="1962335" cy="887929"/>
            </a:xfrm>
            <a:prstGeom prst="roundRect">
              <a:avLst>
                <a:gd name="adj" fmla="val 9315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Programmable Core / Accelerator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AC933EC-9B59-474D-9882-909AED81D984}"/>
                </a:ext>
              </a:extLst>
            </p:cNvPr>
            <p:cNvSpPr/>
            <p:nvPr/>
          </p:nvSpPr>
          <p:spPr>
            <a:xfrm>
              <a:off x="6428708" y="5028738"/>
              <a:ext cx="1263674" cy="703140"/>
            </a:xfrm>
            <a:prstGeom prst="roundRect">
              <a:avLst>
                <a:gd name="adj" fmla="val 20355"/>
              </a:avLst>
            </a:prstGeom>
            <a:solidFill>
              <a:srgbClr val="F9B268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solidFill>
                    <a:schemeClr val="tx1"/>
                  </a:solidFill>
                  <a:latin typeface="Nunito" pitchFamily="2" charset="77"/>
                </a:rPr>
                <a:t>PrivateCache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D06B372-B556-6244-ADD2-E6BFD4D89117}"/>
              </a:ext>
            </a:extLst>
          </p:cNvPr>
          <p:cNvSpPr txBox="1"/>
          <p:nvPr/>
        </p:nvSpPr>
        <p:spPr>
          <a:xfrm>
            <a:off x="3368419" y="3621339"/>
            <a:ext cx="2516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000" b="1" dirty="0">
                <a:solidFill>
                  <a:schemeClr val="accent2"/>
                </a:solidFill>
                <a:latin typeface="Nunito SemiBold" pitchFamily="2" charset="77"/>
              </a:rPr>
              <a:t>Expensive </a:t>
            </a:r>
          </a:p>
          <a:p>
            <a:r>
              <a:rPr lang="en-GR" sz="2000" b="1" dirty="0">
                <a:solidFill>
                  <a:schemeClr val="accent2"/>
                </a:solidFill>
                <a:latin typeface="Nunito SemiBold" pitchFamily="2" charset="77"/>
              </a:rPr>
              <a:t>Communication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C72CDA-A8BA-0047-A206-023A19AE2EAD}"/>
              </a:ext>
            </a:extLst>
          </p:cNvPr>
          <p:cNvCxnSpPr>
            <a:cxnSpLocks/>
          </p:cNvCxnSpPr>
          <p:nvPr/>
        </p:nvCxnSpPr>
        <p:spPr>
          <a:xfrm flipH="1">
            <a:off x="4263645" y="2857949"/>
            <a:ext cx="198259" cy="76339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AABCA6-C6ED-564E-8BFD-6766BEC55D11}"/>
              </a:ext>
            </a:extLst>
          </p:cNvPr>
          <p:cNvSpPr txBox="1"/>
          <p:nvPr/>
        </p:nvSpPr>
        <p:spPr>
          <a:xfrm>
            <a:off x="5577903" y="4102774"/>
            <a:ext cx="293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000" b="1" dirty="0">
                <a:solidFill>
                  <a:schemeClr val="accent2"/>
                </a:solidFill>
                <a:latin typeface="Nunito SemiBold" pitchFamily="2" charset="77"/>
              </a:rPr>
              <a:t>No Shared Caches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CB718D-876A-F543-AA20-A416339686EA}"/>
              </a:ext>
            </a:extLst>
          </p:cNvPr>
          <p:cNvCxnSpPr>
            <a:cxnSpLocks/>
          </p:cNvCxnSpPr>
          <p:nvPr/>
        </p:nvCxnSpPr>
        <p:spPr>
          <a:xfrm>
            <a:off x="6600848" y="3651144"/>
            <a:ext cx="204686" cy="45163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E615757-56B1-5E42-80D3-7551BCC60E1B}"/>
              </a:ext>
            </a:extLst>
          </p:cNvPr>
          <p:cNvSpPr txBox="1"/>
          <p:nvPr/>
        </p:nvSpPr>
        <p:spPr>
          <a:xfrm>
            <a:off x="3167931" y="5582910"/>
            <a:ext cx="222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000" b="1" dirty="0">
                <a:solidFill>
                  <a:schemeClr val="accent2"/>
                </a:solidFill>
                <a:latin typeface="Nunito SemiBold" pitchFamily="2" charset="77"/>
              </a:rPr>
              <a:t>No Hardware Cache Coherence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C077B3-34B3-5543-A7B3-7F58058A9B64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606934" y="5713784"/>
            <a:ext cx="560997" cy="223069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50A21571-B64D-6246-9560-686CB42943C0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Challenge: Efficient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1375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91" y="1181098"/>
            <a:ext cx="8139793" cy="54449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b="1" u="sng" dirty="0" err="1">
                <a:solidFill>
                  <a:schemeClr val="accent3"/>
                </a:solidFill>
                <a:latin typeface="Nunito SemiBold" pitchFamily="2" charset="77"/>
              </a:rPr>
              <a:t>SynCron</a:t>
            </a:r>
            <a:endParaRPr lang="en-GB" sz="2400" b="1" u="sng" dirty="0">
              <a:solidFill>
                <a:schemeClr val="accent3"/>
              </a:solidFill>
              <a:latin typeface="Nunito SemiBold" pitchFamily="2" charset="7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b="1" u="sng" dirty="0">
                <a:solidFill>
                  <a:schemeClr val="accent4"/>
                </a:solidFill>
                <a:latin typeface="Nunito SemiBold" pitchFamily="2" charset="77"/>
              </a:rPr>
              <a:t>Central</a:t>
            </a:r>
            <a:r>
              <a:rPr lang="en-GB" sz="2400" b="1" dirty="0">
                <a:latin typeface="Nunito SemiBold" pitchFamily="2" charset="77"/>
              </a:rPr>
              <a:t> </a:t>
            </a:r>
            <a:r>
              <a:rPr lang="en-GB" sz="2400" dirty="0">
                <a:latin typeface="Nunito" pitchFamily="2" charset="77"/>
              </a:rPr>
              <a:t>[</a:t>
            </a:r>
            <a:r>
              <a:rPr lang="en-GB" sz="2200" dirty="0" err="1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Ahn</a:t>
            </a:r>
            <a:r>
              <a:rPr lang="en-GB" sz="22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+, ISCA’15</a:t>
            </a:r>
            <a:r>
              <a:rPr lang="en-GB" sz="2400" dirty="0">
                <a:latin typeface="Nunito" pitchFamily="2" charset="77"/>
              </a:rPr>
              <a:t>]:</a:t>
            </a:r>
          </a:p>
          <a:p>
            <a:pPr lvl="1"/>
            <a:r>
              <a:rPr lang="en-GB" sz="2200" dirty="0">
                <a:latin typeface="Nunito" pitchFamily="2" charset="77"/>
              </a:rPr>
              <a:t>Synchronization Server:</a:t>
            </a:r>
            <a:r>
              <a:rPr lang="en-GB" sz="2200" dirty="0">
                <a:solidFill>
                  <a:srgbClr val="00B050"/>
                </a:solidFill>
                <a:latin typeface="Nunito" pitchFamily="2" charset="77"/>
              </a:rPr>
              <a:t> </a:t>
            </a:r>
            <a:r>
              <a:rPr lang="en-GB" sz="2200" dirty="0">
                <a:solidFill>
                  <a:schemeClr val="accent2"/>
                </a:solidFill>
                <a:latin typeface="Nunito" pitchFamily="2" charset="77"/>
              </a:rPr>
              <a:t>One NDP core of the NDP system</a:t>
            </a:r>
          </a:p>
          <a:p>
            <a:pPr lvl="1"/>
            <a:r>
              <a:rPr lang="en-GB" sz="2200" dirty="0">
                <a:solidFill>
                  <a:schemeClr val="accent2"/>
                </a:solidFill>
                <a:latin typeface="Nunito" pitchFamily="2" charset="77"/>
              </a:rPr>
              <a:t>Centralized </a:t>
            </a:r>
            <a:r>
              <a:rPr lang="en-GB" sz="2200" dirty="0">
                <a:latin typeface="Nunito" pitchFamily="2" charset="77"/>
              </a:rPr>
              <a:t>hardware message-passing communication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R" sz="2400" b="1" u="sng" dirty="0">
                <a:solidFill>
                  <a:schemeClr val="accent4"/>
                </a:solidFill>
                <a:latin typeface="Nunito SemiBold" pitchFamily="2" charset="77"/>
              </a:rPr>
              <a:t>Hier</a:t>
            </a:r>
            <a:r>
              <a:rPr lang="en-GR" sz="2400" dirty="0">
                <a:solidFill>
                  <a:schemeClr val="accent4"/>
                </a:solidFill>
                <a:latin typeface="Nunito" pitchFamily="2" charset="77"/>
              </a:rPr>
              <a:t> </a:t>
            </a:r>
            <a:r>
              <a:rPr lang="en-GB" sz="2400" dirty="0">
                <a:latin typeface="Nunito" pitchFamily="2" charset="77"/>
              </a:rPr>
              <a:t>[</a:t>
            </a:r>
            <a:r>
              <a:rPr lang="en-GB" sz="22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Gao+, PACT’15 / Tang+, ASPLOS’19</a:t>
            </a:r>
            <a:r>
              <a:rPr lang="en-GB" sz="2400" dirty="0">
                <a:latin typeface="Nunito" pitchFamily="2" charset="77"/>
              </a:rPr>
              <a:t>]</a:t>
            </a:r>
            <a:r>
              <a:rPr lang="en-GR" sz="2400" dirty="0">
                <a:latin typeface="Nunito" pitchFamily="2" charset="77"/>
              </a:rPr>
              <a:t>:</a:t>
            </a:r>
          </a:p>
          <a:p>
            <a:pPr lvl="1"/>
            <a:r>
              <a:rPr lang="en-GB" sz="2200" dirty="0">
                <a:latin typeface="Nunito" pitchFamily="2" charset="77"/>
              </a:rPr>
              <a:t>Synchronization Servers:</a:t>
            </a:r>
            <a:r>
              <a:rPr lang="en-GB" sz="2200" dirty="0">
                <a:solidFill>
                  <a:srgbClr val="00B050"/>
                </a:solidFill>
                <a:latin typeface="Nunito" pitchFamily="2" charset="77"/>
              </a:rPr>
              <a:t> </a:t>
            </a:r>
            <a:r>
              <a:rPr lang="en-GB" sz="2200" dirty="0">
                <a:solidFill>
                  <a:schemeClr val="accent2"/>
                </a:solidFill>
                <a:latin typeface="Nunito" pitchFamily="2" charset="77"/>
              </a:rPr>
              <a:t>One NDP core per NDP unit</a:t>
            </a:r>
          </a:p>
          <a:p>
            <a:pPr lvl="1"/>
            <a:r>
              <a:rPr lang="en-GB" sz="2200" dirty="0">
                <a:solidFill>
                  <a:schemeClr val="accent2"/>
                </a:solidFill>
                <a:latin typeface="Nunito" pitchFamily="2" charset="77"/>
              </a:rPr>
              <a:t>Hierarchical</a:t>
            </a:r>
            <a:r>
              <a:rPr lang="en-GB" sz="2200" dirty="0">
                <a:latin typeface="Nunito" pitchFamily="2" charset="77"/>
              </a:rPr>
              <a:t> hardware message-passing communication</a:t>
            </a:r>
            <a:endParaRPr lang="en-GB" sz="2200" dirty="0">
              <a:solidFill>
                <a:srgbClr val="00B050"/>
              </a:solidFill>
              <a:latin typeface="Nunito" pitchFamily="2" charset="7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R" sz="2400" b="1" u="sng" dirty="0">
                <a:solidFill>
                  <a:schemeClr val="accent4"/>
                </a:solidFill>
                <a:latin typeface="Nunito SemiBold" pitchFamily="2" charset="77"/>
              </a:rPr>
              <a:t>Ideal</a:t>
            </a:r>
            <a:endParaRPr lang="en-GR" sz="2400" dirty="0">
              <a:solidFill>
                <a:schemeClr val="accent4"/>
              </a:solidFill>
              <a:latin typeface="Nunito" pitchFamily="2" charset="77"/>
            </a:endParaRPr>
          </a:p>
          <a:p>
            <a:pPr lvl="1"/>
            <a:r>
              <a:rPr lang="en-GR" sz="2200" dirty="0">
                <a:solidFill>
                  <a:schemeClr val="accent2"/>
                </a:solidFill>
                <a:latin typeface="Nunito" pitchFamily="2" charset="77"/>
              </a:rPr>
              <a:t>Zero overhead </a:t>
            </a:r>
            <a:r>
              <a:rPr lang="en-GR" sz="2200" dirty="0">
                <a:latin typeface="Nunito" pitchFamily="2" charset="77"/>
              </a:rPr>
              <a:t>for synchronization</a:t>
            </a:r>
          </a:p>
          <a:p>
            <a:pPr marL="0" indent="0">
              <a:buNone/>
            </a:pPr>
            <a:endParaRPr lang="en-GR" sz="2200" dirty="0">
              <a:latin typeface="Nunito" pitchFamily="2" charset="77"/>
            </a:endParaRPr>
          </a:p>
          <a:p>
            <a:pPr marL="0" indent="0">
              <a:buNone/>
            </a:pPr>
            <a:endParaRPr lang="en-GR" sz="2200" dirty="0">
              <a:latin typeface="Nunito" pitchFamily="2" charset="77"/>
            </a:endParaRPr>
          </a:p>
        </p:txBody>
      </p:sp>
      <p:sp>
        <p:nvSpPr>
          <p:cNvPr id="8" name="Slide Number Placeholder 104">
            <a:extLst>
              <a:ext uri="{FF2B5EF4-FFF2-40B4-BE49-F238E27FC236}">
                <a16:creationId xmlns:a16="http://schemas.microsoft.com/office/drawing/2014/main" id="{D954519C-19AB-2E45-8317-0FDF9E1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40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E9291A-4742-8243-8660-A8F9B269B5E9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Comparison Points for </a:t>
            </a:r>
            <a:r>
              <a:rPr lang="en-GB" sz="3600" dirty="0" err="1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SynCron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184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78EF96-AC40-7644-B9E2-03A934EC4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349481"/>
              </p:ext>
            </p:extLst>
          </p:nvPr>
        </p:nvGraphicFramePr>
        <p:xfrm>
          <a:off x="438775" y="960906"/>
          <a:ext cx="8560905" cy="451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88CDECD-8946-E945-B2EC-0CEF39AEB11B}"/>
              </a:ext>
            </a:extLst>
          </p:cNvPr>
          <p:cNvGrpSpPr/>
          <p:nvPr/>
        </p:nvGrpSpPr>
        <p:grpSpPr>
          <a:xfrm>
            <a:off x="3070225" y="1363440"/>
            <a:ext cx="3150115" cy="4133025"/>
            <a:chOff x="3070225" y="1363440"/>
            <a:chExt cx="3150115" cy="41330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2201CB-7C97-904F-A23D-279BBF57D274}"/>
                </a:ext>
              </a:extLst>
            </p:cNvPr>
            <p:cNvSpPr txBox="1"/>
            <p:nvPr/>
          </p:nvSpPr>
          <p:spPr>
            <a:xfrm rot="16200000">
              <a:off x="2504205" y="3054918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</a:rPr>
                <a:t>Operations / </a:t>
              </a:r>
              <a:r>
                <a:rPr lang="el-G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itchFamily="2" charset="77"/>
                </a:rPr>
                <a:t>μ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</a:rPr>
                <a:t>s</a:t>
              </a:r>
              <a:endParaRPr lang="en-G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22A9BF-6308-1645-B585-5AA3EAC1B0FC}"/>
                </a:ext>
              </a:extLst>
            </p:cNvPr>
            <p:cNvGrpSpPr/>
            <p:nvPr/>
          </p:nvGrpSpPr>
          <p:grpSpPr>
            <a:xfrm>
              <a:off x="3374232" y="1363440"/>
              <a:ext cx="2846108" cy="4133025"/>
              <a:chOff x="3374232" y="1363440"/>
              <a:chExt cx="2846108" cy="4133025"/>
            </a:xfrm>
          </p:grpSpPr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01F5B6F-E8F6-0E42-BF86-ABDADE7A359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42758940"/>
                  </p:ext>
                </p:extLst>
              </p:nvPr>
            </p:nvGraphicFramePr>
            <p:xfrm>
              <a:off x="3374232" y="1363440"/>
              <a:ext cx="2846108" cy="41330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1DE018-E996-5644-9027-ABAB816F15E3}"/>
                  </a:ext>
                </a:extLst>
              </p:cNvPr>
              <p:cNvSpPr txBox="1"/>
              <p:nvPr/>
            </p:nvSpPr>
            <p:spPr>
              <a:xfrm rot="10800000" flipH="1" flipV="1">
                <a:off x="3784829" y="5162353"/>
                <a:ext cx="2024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unito SemiBold" pitchFamily="2" charset="77"/>
                  </a:rPr>
                  <a:t>Number of NDP Cores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9F82A8-DF02-6F43-814D-67B6B6A3164A}"/>
                  </a:ext>
                </a:extLst>
              </p:cNvPr>
              <p:cNvSpPr txBox="1"/>
              <p:nvPr/>
            </p:nvSpPr>
            <p:spPr>
              <a:xfrm rot="10800000" flipH="1" flipV="1">
                <a:off x="3946537" y="1535823"/>
                <a:ext cx="17091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unito SemiBold" pitchFamily="2" charset="77"/>
                  </a:rPr>
                  <a:t>Hash Table – 1K</a:t>
                </a: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098"/>
            <a:ext cx="7886700" cy="53117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R" sz="18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r>
              <a:rPr lang="en-GB" sz="2200" b="1" dirty="0">
                <a:latin typeface="Nunito SemiBold" pitchFamily="2" charset="77"/>
              </a:rPr>
              <a:t> </a:t>
            </a:r>
            <a:endParaRPr lang="en-GR" sz="2200" b="1" dirty="0">
              <a:latin typeface="Nunito SemiBold" pitchFamily="2" charset="77"/>
            </a:endParaRPr>
          </a:p>
        </p:txBody>
      </p:sp>
      <p:sp>
        <p:nvSpPr>
          <p:cNvPr id="8" name="Slide Number Placeholder 104">
            <a:extLst>
              <a:ext uri="{FF2B5EF4-FFF2-40B4-BE49-F238E27FC236}">
                <a16:creationId xmlns:a16="http://schemas.microsoft.com/office/drawing/2014/main" id="{D954519C-19AB-2E45-8317-0FDF9E1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41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FACF1-A559-7843-B1EB-34CB70167505}"/>
              </a:ext>
            </a:extLst>
          </p:cNvPr>
          <p:cNvSpPr txBox="1"/>
          <p:nvPr/>
        </p:nvSpPr>
        <p:spPr>
          <a:xfrm rot="16200000">
            <a:off x="-390711" y="3066988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</a:rPr>
              <a:t>Operations / </a:t>
            </a:r>
            <a:r>
              <a:rPr lang="el-G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" pitchFamily="2" charset="77"/>
              </a:rPr>
              <a:t>μ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</a:rPr>
              <a:t>s</a:t>
            </a:r>
            <a:endParaRPr lang="en-GR" sz="1400" b="1" dirty="0">
              <a:solidFill>
                <a:schemeClr val="tx1">
                  <a:lumMod val="65000"/>
                  <a:lumOff val="35000"/>
                </a:schemeClr>
              </a:solidFill>
              <a:latin typeface="Nunito SemiBold" pitchFamily="2" charset="77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0BA125-BBF2-E94D-9DDD-889039D58C60}"/>
              </a:ext>
            </a:extLst>
          </p:cNvPr>
          <p:cNvGrpSpPr/>
          <p:nvPr/>
        </p:nvGrpSpPr>
        <p:grpSpPr>
          <a:xfrm>
            <a:off x="6002285" y="1276120"/>
            <a:ext cx="3227026" cy="4198822"/>
            <a:chOff x="6002285" y="1276120"/>
            <a:chExt cx="3227026" cy="41988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608B62-25AD-104C-B703-B8DD69114159}"/>
                </a:ext>
              </a:extLst>
            </p:cNvPr>
            <p:cNvGrpSpPr/>
            <p:nvPr/>
          </p:nvGrpSpPr>
          <p:grpSpPr>
            <a:xfrm>
              <a:off x="6282767" y="1276120"/>
              <a:ext cx="2946544" cy="4198822"/>
              <a:chOff x="6282767" y="1276120"/>
              <a:chExt cx="2946544" cy="4198822"/>
            </a:xfrm>
          </p:grpSpPr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1D6B5D2F-0181-BB45-80E4-EEC0E610CA6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3952196"/>
                  </p:ext>
                </p:extLst>
              </p:nvPr>
            </p:nvGraphicFramePr>
            <p:xfrm>
              <a:off x="6282767" y="1276120"/>
              <a:ext cx="2946544" cy="41330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949A2A-3748-EB43-8A37-BD47C877CD5F}"/>
                  </a:ext>
                </a:extLst>
              </p:cNvPr>
              <p:cNvSpPr txBox="1"/>
              <p:nvPr/>
            </p:nvSpPr>
            <p:spPr>
              <a:xfrm rot="10800000" flipH="1" flipV="1">
                <a:off x="6782093" y="1535822"/>
                <a:ext cx="17956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unito SemiBold" pitchFamily="2" charset="77"/>
                  </a:rPr>
                  <a:t>Linked List – 20K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455834-6867-3546-8573-954BFAC3A96B}"/>
                  </a:ext>
                </a:extLst>
              </p:cNvPr>
              <p:cNvSpPr txBox="1"/>
              <p:nvPr/>
            </p:nvSpPr>
            <p:spPr>
              <a:xfrm rot="10800000" flipH="1" flipV="1">
                <a:off x="6708801" y="5167165"/>
                <a:ext cx="2024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unito SemiBold" pitchFamily="2" charset="77"/>
                  </a:rPr>
                  <a:t>Number of NDP Cores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22FA1D-FD01-9240-94E3-670D4164E2FA}"/>
                </a:ext>
              </a:extLst>
            </p:cNvPr>
            <p:cNvSpPr txBox="1"/>
            <p:nvPr/>
          </p:nvSpPr>
          <p:spPr>
            <a:xfrm rot="16200000">
              <a:off x="5409816" y="3054919"/>
              <a:ext cx="1492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</a:rPr>
                <a:t>Operations / ms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DE27F98-72A5-AF46-99A1-31CC88676A00}"/>
              </a:ext>
            </a:extLst>
          </p:cNvPr>
          <p:cNvSpPr txBox="1"/>
          <p:nvPr/>
        </p:nvSpPr>
        <p:spPr>
          <a:xfrm rot="10800000" flipH="1" flipV="1">
            <a:off x="1214552" y="153582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</a:rPr>
              <a:t>Stack – 100K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1B68B5-2BDC-4A43-AE2D-E44CF5B73AC3}"/>
              </a:ext>
            </a:extLst>
          </p:cNvPr>
          <p:cNvCxnSpPr>
            <a:cxnSpLocks/>
          </p:cNvCxnSpPr>
          <p:nvPr/>
        </p:nvCxnSpPr>
        <p:spPr>
          <a:xfrm flipV="1">
            <a:off x="2785403" y="3024550"/>
            <a:ext cx="0" cy="3657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0459F9-E399-3F47-95DD-D2D05749B826}"/>
              </a:ext>
            </a:extLst>
          </p:cNvPr>
          <p:cNvCxnSpPr>
            <a:cxnSpLocks/>
          </p:cNvCxnSpPr>
          <p:nvPr/>
        </p:nvCxnSpPr>
        <p:spPr>
          <a:xfrm flipV="1">
            <a:off x="2923735" y="2855738"/>
            <a:ext cx="0" cy="522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2D0439-CF7C-7248-B557-434440869314}"/>
              </a:ext>
            </a:extLst>
          </p:cNvPr>
          <p:cNvSpPr txBox="1"/>
          <p:nvPr/>
        </p:nvSpPr>
        <p:spPr>
          <a:xfrm>
            <a:off x="2419643" y="344994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itchFamily="2" charset="77"/>
              </a:rPr>
              <a:t>1.18x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49377A-F3E8-6F47-BC0E-3A93B4250154}"/>
              </a:ext>
            </a:extLst>
          </p:cNvPr>
          <p:cNvSpPr txBox="1"/>
          <p:nvPr/>
        </p:nvSpPr>
        <p:spPr>
          <a:xfrm>
            <a:off x="2533918" y="256713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 b="1" dirty="0">
                <a:solidFill>
                  <a:schemeClr val="accent3">
                    <a:lumMod val="75000"/>
                  </a:schemeClr>
                </a:solidFill>
                <a:latin typeface="Nunito" pitchFamily="2" charset="77"/>
              </a:rPr>
              <a:t>1.26x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F6A56C-FB6C-ED41-B29C-184CF6E0F39A}"/>
              </a:ext>
            </a:extLst>
          </p:cNvPr>
          <p:cNvCxnSpPr>
            <a:cxnSpLocks/>
          </p:cNvCxnSpPr>
          <p:nvPr/>
        </p:nvCxnSpPr>
        <p:spPr>
          <a:xfrm flipV="1">
            <a:off x="5740067" y="2721020"/>
            <a:ext cx="0" cy="8430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37053D-6B15-C947-9271-06511E53D35B}"/>
              </a:ext>
            </a:extLst>
          </p:cNvPr>
          <p:cNvCxnSpPr>
            <a:cxnSpLocks/>
          </p:cNvCxnSpPr>
          <p:nvPr/>
        </p:nvCxnSpPr>
        <p:spPr>
          <a:xfrm flipV="1">
            <a:off x="5903528" y="2461843"/>
            <a:ext cx="0" cy="110506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C4929D-17BF-4148-AAA9-F371B7688C86}"/>
              </a:ext>
            </a:extLst>
          </p:cNvPr>
          <p:cNvSpPr txBox="1"/>
          <p:nvPr/>
        </p:nvSpPr>
        <p:spPr>
          <a:xfrm>
            <a:off x="5377541" y="3603831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itchFamily="2" charset="77"/>
              </a:rPr>
              <a:t>1.59x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A7F135-A29F-994E-B6E7-5A3A1E16769E}"/>
              </a:ext>
            </a:extLst>
          </p:cNvPr>
          <p:cNvSpPr txBox="1"/>
          <p:nvPr/>
        </p:nvSpPr>
        <p:spPr>
          <a:xfrm>
            <a:off x="5461682" y="219890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 b="1" dirty="0">
                <a:solidFill>
                  <a:schemeClr val="accent3">
                    <a:lumMod val="75000"/>
                  </a:schemeClr>
                </a:solidFill>
                <a:latin typeface="Nunito" pitchFamily="2" charset="77"/>
              </a:rPr>
              <a:t>1.78x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8E146-9C5B-7242-AA3F-E65B40E92DD2}"/>
              </a:ext>
            </a:extLst>
          </p:cNvPr>
          <p:cNvCxnSpPr>
            <a:cxnSpLocks/>
          </p:cNvCxnSpPr>
          <p:nvPr/>
        </p:nvCxnSpPr>
        <p:spPr>
          <a:xfrm flipV="1">
            <a:off x="8619981" y="2581199"/>
            <a:ext cx="0" cy="540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20E407-A712-BD43-A423-8CDF9A2D375C}"/>
              </a:ext>
            </a:extLst>
          </p:cNvPr>
          <p:cNvCxnSpPr>
            <a:cxnSpLocks/>
          </p:cNvCxnSpPr>
          <p:nvPr/>
        </p:nvCxnSpPr>
        <p:spPr>
          <a:xfrm flipV="1">
            <a:off x="8800516" y="2576738"/>
            <a:ext cx="0" cy="10270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754301-CB72-0D41-99B5-35D594FA2085}"/>
              </a:ext>
            </a:extLst>
          </p:cNvPr>
          <p:cNvSpPr txBox="1"/>
          <p:nvPr/>
        </p:nvSpPr>
        <p:spPr>
          <a:xfrm>
            <a:off x="8203987" y="2367474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 b="1" dirty="0">
                <a:solidFill>
                  <a:schemeClr val="accent3">
                    <a:lumMod val="75000"/>
                  </a:schemeClr>
                </a:solidFill>
                <a:latin typeface="Nunito" pitchFamily="2" charset="77"/>
              </a:rPr>
              <a:t>1.19x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81818B-CC77-1E49-8A93-6503BC1E8231}"/>
              </a:ext>
            </a:extLst>
          </p:cNvPr>
          <p:cNvSpPr txBox="1"/>
          <p:nvPr/>
        </p:nvSpPr>
        <p:spPr>
          <a:xfrm>
            <a:off x="8388259" y="2186162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 b="1" dirty="0">
                <a:solidFill>
                  <a:schemeClr val="accent3">
                    <a:lumMod val="75000"/>
                  </a:schemeClr>
                </a:solidFill>
                <a:latin typeface="Nunito" pitchFamily="2" charset="77"/>
              </a:rPr>
              <a:t>1.68x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04AEE45-5745-7C4A-9533-EAB1C7E43BAF}"/>
              </a:ext>
            </a:extLst>
          </p:cNvPr>
          <p:cNvSpPr/>
          <p:nvPr/>
        </p:nvSpPr>
        <p:spPr>
          <a:xfrm rot="10800000">
            <a:off x="559135" y="5679346"/>
            <a:ext cx="2592000" cy="237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C60848-ED95-0B41-98BD-028DAC4F72F4}"/>
              </a:ext>
            </a:extLst>
          </p:cNvPr>
          <p:cNvSpPr txBox="1"/>
          <p:nvPr/>
        </p:nvSpPr>
        <p:spPr>
          <a:xfrm rot="10800000" flipH="1" flipV="1">
            <a:off x="1000033" y="543690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600" b="1" dirty="0">
                <a:latin typeface="Nunito SemiBold" pitchFamily="2" charset="77"/>
              </a:rPr>
              <a:t>High Contention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1F8BB3-3A75-094E-B781-3D47D32C6223}"/>
              </a:ext>
            </a:extLst>
          </p:cNvPr>
          <p:cNvSpPr/>
          <p:nvPr/>
        </p:nvSpPr>
        <p:spPr>
          <a:xfrm>
            <a:off x="3154663" y="5738746"/>
            <a:ext cx="3024000" cy="118800"/>
          </a:xfrm>
          <a:prstGeom prst="rect">
            <a:avLst/>
          </a:prstGeom>
          <a:solidFill>
            <a:schemeClr val="accent2">
              <a:alpha val="65882"/>
            </a:schemeClr>
          </a:solidFill>
          <a:ln>
            <a:solidFill>
              <a:schemeClr val="accent2">
                <a:lumMod val="50000"/>
                <a:alpha val="6588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C02173-6523-AF42-A803-4C6DF93848F6}"/>
              </a:ext>
            </a:extLst>
          </p:cNvPr>
          <p:cNvSpPr/>
          <p:nvPr/>
        </p:nvSpPr>
        <p:spPr>
          <a:xfrm>
            <a:off x="6172166" y="5738746"/>
            <a:ext cx="2664000" cy="118800"/>
          </a:xfrm>
          <a:prstGeom prst="rect">
            <a:avLst/>
          </a:prstGeom>
          <a:solidFill>
            <a:schemeClr val="accent2">
              <a:alpha val="32941"/>
            </a:schemeClr>
          </a:solidFill>
          <a:ln>
            <a:solidFill>
              <a:schemeClr val="accent2">
                <a:lumMod val="50000"/>
                <a:alpha val="32941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7B37F4-88BE-214A-AA5B-54E665EB5FF9}"/>
              </a:ext>
            </a:extLst>
          </p:cNvPr>
          <p:cNvSpPr txBox="1"/>
          <p:nvPr/>
        </p:nvSpPr>
        <p:spPr>
          <a:xfrm rot="10800000" flipH="1" flipV="1">
            <a:off x="843783" y="6086958"/>
            <a:ext cx="2037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600" b="1" dirty="0">
                <a:latin typeface="Nunito SemiBold" pitchFamily="2" charset="77"/>
              </a:rPr>
              <a:t>Small # of Variables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85CBDC-2270-F746-B0C9-5102B3DA3D51}"/>
              </a:ext>
            </a:extLst>
          </p:cNvPr>
          <p:cNvSpPr txBox="1"/>
          <p:nvPr/>
        </p:nvSpPr>
        <p:spPr>
          <a:xfrm rot="10800000" flipH="1" flipV="1">
            <a:off x="3586496" y="5439126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600" b="1" dirty="0">
                <a:latin typeface="Nunito SemiBold" pitchFamily="2" charset="77"/>
              </a:rPr>
              <a:t>Medium Contention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4A5020-B856-B84F-A585-D0AE4F4D2A30}"/>
              </a:ext>
            </a:extLst>
          </p:cNvPr>
          <p:cNvSpPr txBox="1"/>
          <p:nvPr/>
        </p:nvSpPr>
        <p:spPr>
          <a:xfrm rot="10800000" flipH="1" flipV="1">
            <a:off x="3452495" y="6089103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600" b="1" dirty="0">
                <a:latin typeface="Nunito SemiBold" pitchFamily="2" charset="77"/>
              </a:rPr>
              <a:t>Medium # of Variables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9DA639-DD0B-E345-B090-6883247C5B40}"/>
              </a:ext>
            </a:extLst>
          </p:cNvPr>
          <p:cNvSpPr txBox="1"/>
          <p:nvPr/>
        </p:nvSpPr>
        <p:spPr>
          <a:xfrm rot="10800000" flipH="1" flipV="1">
            <a:off x="6681805" y="545238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600" b="1" dirty="0">
                <a:latin typeface="Nunito SemiBold" pitchFamily="2" charset="77"/>
              </a:rPr>
              <a:t>Low Contention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3780A7-BEC6-D443-A887-E403F1716216}"/>
              </a:ext>
            </a:extLst>
          </p:cNvPr>
          <p:cNvSpPr txBox="1"/>
          <p:nvPr/>
        </p:nvSpPr>
        <p:spPr>
          <a:xfrm rot="10800000" flipH="1" flipV="1">
            <a:off x="6482041" y="6086958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600" b="1" dirty="0">
                <a:latin typeface="Nunito SemiBold" pitchFamily="2" charset="77"/>
              </a:rPr>
              <a:t>High # of Variables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953BAAC2-482C-C741-9060-C16BE4329D01}"/>
              </a:ext>
            </a:extLst>
          </p:cNvPr>
          <p:cNvSpPr/>
          <p:nvPr/>
        </p:nvSpPr>
        <p:spPr>
          <a:xfrm>
            <a:off x="6208161" y="5916817"/>
            <a:ext cx="2636788" cy="237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F811A1-B088-E94B-9B12-46A07FDF2FD6}"/>
              </a:ext>
            </a:extLst>
          </p:cNvPr>
          <p:cNvSpPr/>
          <p:nvPr/>
        </p:nvSpPr>
        <p:spPr>
          <a:xfrm rot="10800000">
            <a:off x="3176241" y="5976217"/>
            <a:ext cx="3024000" cy="118800"/>
          </a:xfrm>
          <a:prstGeom prst="rect">
            <a:avLst/>
          </a:prstGeom>
          <a:solidFill>
            <a:schemeClr val="accent2">
              <a:alpha val="65882"/>
            </a:schemeClr>
          </a:solidFill>
          <a:ln>
            <a:solidFill>
              <a:schemeClr val="accent2">
                <a:lumMod val="50000"/>
                <a:alpha val="6588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E3B2A-E80C-1947-925F-AF3F92ED5730}"/>
              </a:ext>
            </a:extLst>
          </p:cNvPr>
          <p:cNvSpPr/>
          <p:nvPr/>
        </p:nvSpPr>
        <p:spPr>
          <a:xfrm rot="10800000">
            <a:off x="586347" y="5976217"/>
            <a:ext cx="2592000" cy="118800"/>
          </a:xfrm>
          <a:prstGeom prst="rect">
            <a:avLst/>
          </a:prstGeom>
          <a:solidFill>
            <a:schemeClr val="accent2">
              <a:alpha val="32941"/>
            </a:schemeClr>
          </a:solidFill>
          <a:ln>
            <a:solidFill>
              <a:schemeClr val="accent2">
                <a:lumMod val="50000"/>
                <a:alpha val="32941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96531CDD-9E9D-7141-BC6F-16350F61942A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Throughput of Pointer Chasing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92519A3-B9C8-4743-BF7C-BE59A62FE8EE}"/>
              </a:ext>
            </a:extLst>
          </p:cNvPr>
          <p:cNvSpPr/>
          <p:nvPr/>
        </p:nvSpPr>
        <p:spPr>
          <a:xfrm>
            <a:off x="2377440" y="2435062"/>
            <a:ext cx="773723" cy="1439819"/>
          </a:xfrm>
          <a:custGeom>
            <a:avLst/>
            <a:gdLst>
              <a:gd name="connsiteX0" fmla="*/ 309489 w 829994"/>
              <a:gd name="connsiteY0" fmla="*/ 56270 h 787790"/>
              <a:gd name="connsiteX1" fmla="*/ 211015 w 829994"/>
              <a:gd name="connsiteY1" fmla="*/ 98473 h 787790"/>
              <a:gd name="connsiteX2" fmla="*/ 126609 w 829994"/>
              <a:gd name="connsiteY2" fmla="*/ 168812 h 787790"/>
              <a:gd name="connsiteX3" fmla="*/ 70338 w 829994"/>
              <a:gd name="connsiteY3" fmla="*/ 253218 h 787790"/>
              <a:gd name="connsiteX4" fmla="*/ 28135 w 829994"/>
              <a:gd name="connsiteY4" fmla="*/ 337624 h 787790"/>
              <a:gd name="connsiteX5" fmla="*/ 0 w 829994"/>
              <a:gd name="connsiteY5" fmla="*/ 464233 h 787790"/>
              <a:gd name="connsiteX6" fmla="*/ 28135 w 829994"/>
              <a:gd name="connsiteY6" fmla="*/ 590843 h 787790"/>
              <a:gd name="connsiteX7" fmla="*/ 56271 w 829994"/>
              <a:gd name="connsiteY7" fmla="*/ 675249 h 787790"/>
              <a:gd name="connsiteX8" fmla="*/ 98474 w 829994"/>
              <a:gd name="connsiteY8" fmla="*/ 703384 h 787790"/>
              <a:gd name="connsiteX9" fmla="*/ 196948 w 829994"/>
              <a:gd name="connsiteY9" fmla="*/ 773723 h 787790"/>
              <a:gd name="connsiteX10" fmla="*/ 239151 w 829994"/>
              <a:gd name="connsiteY10" fmla="*/ 787790 h 787790"/>
              <a:gd name="connsiteX11" fmla="*/ 548640 w 829994"/>
              <a:gd name="connsiteY11" fmla="*/ 773723 h 787790"/>
              <a:gd name="connsiteX12" fmla="*/ 647114 w 829994"/>
              <a:gd name="connsiteY12" fmla="*/ 745587 h 787790"/>
              <a:gd name="connsiteX13" fmla="*/ 675249 w 829994"/>
              <a:gd name="connsiteY13" fmla="*/ 703384 h 787790"/>
              <a:gd name="connsiteX14" fmla="*/ 731520 w 829994"/>
              <a:gd name="connsiteY14" fmla="*/ 647113 h 787790"/>
              <a:gd name="connsiteX15" fmla="*/ 787791 w 829994"/>
              <a:gd name="connsiteY15" fmla="*/ 562707 h 787790"/>
              <a:gd name="connsiteX16" fmla="*/ 801858 w 829994"/>
              <a:gd name="connsiteY16" fmla="*/ 520504 h 787790"/>
              <a:gd name="connsiteX17" fmla="*/ 829994 w 829994"/>
              <a:gd name="connsiteY17" fmla="*/ 323557 h 787790"/>
              <a:gd name="connsiteX18" fmla="*/ 801858 w 829994"/>
              <a:gd name="connsiteY18" fmla="*/ 98473 h 787790"/>
              <a:gd name="connsiteX19" fmla="*/ 773723 w 829994"/>
              <a:gd name="connsiteY19" fmla="*/ 56270 h 787790"/>
              <a:gd name="connsiteX20" fmla="*/ 689317 w 829994"/>
              <a:gd name="connsiteY20" fmla="*/ 28135 h 787790"/>
              <a:gd name="connsiteX21" fmla="*/ 647114 w 829994"/>
              <a:gd name="connsiteY21" fmla="*/ 14067 h 787790"/>
              <a:gd name="connsiteX22" fmla="*/ 604911 w 829994"/>
              <a:gd name="connsiteY22" fmla="*/ 0 h 787790"/>
              <a:gd name="connsiteX23" fmla="*/ 393895 w 829994"/>
              <a:gd name="connsiteY23" fmla="*/ 14067 h 787790"/>
              <a:gd name="connsiteX24" fmla="*/ 309489 w 829994"/>
              <a:gd name="connsiteY24" fmla="*/ 42203 h 787790"/>
              <a:gd name="connsiteX25" fmla="*/ 309489 w 829994"/>
              <a:gd name="connsiteY25" fmla="*/ 56270 h 78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29994" h="787790">
                <a:moveTo>
                  <a:pt x="309489" y="56270"/>
                </a:moveTo>
                <a:cubicBezTo>
                  <a:pt x="276664" y="70338"/>
                  <a:pt x="242957" y="82502"/>
                  <a:pt x="211015" y="98473"/>
                </a:cubicBezTo>
                <a:cubicBezTo>
                  <a:pt x="181460" y="113251"/>
                  <a:pt x="146407" y="143358"/>
                  <a:pt x="126609" y="168812"/>
                </a:cubicBezTo>
                <a:cubicBezTo>
                  <a:pt x="105849" y="195504"/>
                  <a:pt x="70338" y="253218"/>
                  <a:pt x="70338" y="253218"/>
                </a:cubicBezTo>
                <a:cubicBezTo>
                  <a:pt x="34980" y="359296"/>
                  <a:pt x="82676" y="228542"/>
                  <a:pt x="28135" y="337624"/>
                </a:cubicBezTo>
                <a:cubicBezTo>
                  <a:pt x="10821" y="372252"/>
                  <a:pt x="5402" y="431823"/>
                  <a:pt x="0" y="464233"/>
                </a:cubicBezTo>
                <a:cubicBezTo>
                  <a:pt x="8029" y="504378"/>
                  <a:pt x="16218" y="551121"/>
                  <a:pt x="28135" y="590843"/>
                </a:cubicBezTo>
                <a:cubicBezTo>
                  <a:pt x="36657" y="619250"/>
                  <a:pt x="31595" y="658798"/>
                  <a:pt x="56271" y="675249"/>
                </a:cubicBezTo>
                <a:lnTo>
                  <a:pt x="98474" y="703384"/>
                </a:lnTo>
                <a:cubicBezTo>
                  <a:pt x="121921" y="773722"/>
                  <a:pt x="98475" y="740899"/>
                  <a:pt x="196948" y="773723"/>
                </a:cubicBezTo>
                <a:lnTo>
                  <a:pt x="239151" y="787790"/>
                </a:lnTo>
                <a:cubicBezTo>
                  <a:pt x="342314" y="783101"/>
                  <a:pt x="445675" y="781643"/>
                  <a:pt x="548640" y="773723"/>
                </a:cubicBezTo>
                <a:cubicBezTo>
                  <a:pt x="571604" y="771957"/>
                  <a:pt x="623148" y="753576"/>
                  <a:pt x="647114" y="745587"/>
                </a:cubicBezTo>
                <a:cubicBezTo>
                  <a:pt x="656492" y="731519"/>
                  <a:pt x="664246" y="716221"/>
                  <a:pt x="675249" y="703384"/>
                </a:cubicBezTo>
                <a:cubicBezTo>
                  <a:pt x="692512" y="683244"/>
                  <a:pt x="716806" y="669184"/>
                  <a:pt x="731520" y="647113"/>
                </a:cubicBezTo>
                <a:lnTo>
                  <a:pt x="787791" y="562707"/>
                </a:lnTo>
                <a:cubicBezTo>
                  <a:pt x="792480" y="548639"/>
                  <a:pt x="799281" y="535107"/>
                  <a:pt x="801858" y="520504"/>
                </a:cubicBezTo>
                <a:cubicBezTo>
                  <a:pt x="813383" y="455198"/>
                  <a:pt x="829994" y="323557"/>
                  <a:pt x="829994" y="323557"/>
                </a:cubicBezTo>
                <a:cubicBezTo>
                  <a:pt x="827308" y="288646"/>
                  <a:pt x="832224" y="159205"/>
                  <a:pt x="801858" y="98473"/>
                </a:cubicBezTo>
                <a:cubicBezTo>
                  <a:pt x="794297" y="83351"/>
                  <a:pt x="788060" y="65231"/>
                  <a:pt x="773723" y="56270"/>
                </a:cubicBezTo>
                <a:cubicBezTo>
                  <a:pt x="748574" y="40552"/>
                  <a:pt x="717452" y="37513"/>
                  <a:pt x="689317" y="28135"/>
                </a:cubicBezTo>
                <a:lnTo>
                  <a:pt x="647114" y="14067"/>
                </a:lnTo>
                <a:lnTo>
                  <a:pt x="604911" y="0"/>
                </a:lnTo>
                <a:cubicBezTo>
                  <a:pt x="534572" y="4689"/>
                  <a:pt x="463681" y="4098"/>
                  <a:pt x="393895" y="14067"/>
                </a:cubicBezTo>
                <a:cubicBezTo>
                  <a:pt x="364536" y="18261"/>
                  <a:pt x="330460" y="21232"/>
                  <a:pt x="309489" y="42203"/>
                </a:cubicBezTo>
                <a:lnTo>
                  <a:pt x="309489" y="5627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F43C952-9D93-014F-B24E-29FE084FD3A3}"/>
              </a:ext>
            </a:extLst>
          </p:cNvPr>
          <p:cNvSpPr/>
          <p:nvPr/>
        </p:nvSpPr>
        <p:spPr>
          <a:xfrm>
            <a:off x="5208814" y="2166244"/>
            <a:ext cx="849086" cy="1883241"/>
          </a:xfrm>
          <a:custGeom>
            <a:avLst/>
            <a:gdLst>
              <a:gd name="connsiteX0" fmla="*/ 244929 w 849086"/>
              <a:gd name="connsiteY0" fmla="*/ 180197 h 1992669"/>
              <a:gd name="connsiteX1" fmla="*/ 212272 w 849086"/>
              <a:gd name="connsiteY1" fmla="*/ 294497 h 1992669"/>
              <a:gd name="connsiteX2" fmla="*/ 146957 w 849086"/>
              <a:gd name="connsiteY2" fmla="*/ 359812 h 1992669"/>
              <a:gd name="connsiteX3" fmla="*/ 97972 w 849086"/>
              <a:gd name="connsiteY3" fmla="*/ 506769 h 1992669"/>
              <a:gd name="connsiteX4" fmla="*/ 81643 w 849086"/>
              <a:gd name="connsiteY4" fmla="*/ 555755 h 1992669"/>
              <a:gd name="connsiteX5" fmla="*/ 48986 w 849086"/>
              <a:gd name="connsiteY5" fmla="*/ 604740 h 1992669"/>
              <a:gd name="connsiteX6" fmla="*/ 16329 w 849086"/>
              <a:gd name="connsiteY6" fmla="*/ 702712 h 1992669"/>
              <a:gd name="connsiteX7" fmla="*/ 0 w 849086"/>
              <a:gd name="connsiteY7" fmla="*/ 751697 h 1992669"/>
              <a:gd name="connsiteX8" fmla="*/ 16329 w 849086"/>
              <a:gd name="connsiteY8" fmla="*/ 1372183 h 1992669"/>
              <a:gd name="connsiteX9" fmla="*/ 48986 w 849086"/>
              <a:gd name="connsiteY9" fmla="*/ 1470155 h 1992669"/>
              <a:gd name="connsiteX10" fmla="*/ 97972 w 849086"/>
              <a:gd name="connsiteY10" fmla="*/ 1617112 h 1992669"/>
              <a:gd name="connsiteX11" fmla="*/ 114300 w 849086"/>
              <a:gd name="connsiteY11" fmla="*/ 1666097 h 1992669"/>
              <a:gd name="connsiteX12" fmla="*/ 179615 w 849086"/>
              <a:gd name="connsiteY12" fmla="*/ 1731412 h 1992669"/>
              <a:gd name="connsiteX13" fmla="*/ 228600 w 849086"/>
              <a:gd name="connsiteY13" fmla="*/ 1813055 h 1992669"/>
              <a:gd name="connsiteX14" fmla="*/ 244929 w 849086"/>
              <a:gd name="connsiteY14" fmla="*/ 1862040 h 1992669"/>
              <a:gd name="connsiteX15" fmla="*/ 293915 w 849086"/>
              <a:gd name="connsiteY15" fmla="*/ 1894697 h 1992669"/>
              <a:gd name="connsiteX16" fmla="*/ 375557 w 849086"/>
              <a:gd name="connsiteY16" fmla="*/ 1943683 h 1992669"/>
              <a:gd name="connsiteX17" fmla="*/ 440872 w 849086"/>
              <a:gd name="connsiteY17" fmla="*/ 1960012 h 1992669"/>
              <a:gd name="connsiteX18" fmla="*/ 538843 w 849086"/>
              <a:gd name="connsiteY18" fmla="*/ 1992669 h 1992669"/>
              <a:gd name="connsiteX19" fmla="*/ 702129 w 849086"/>
              <a:gd name="connsiteY19" fmla="*/ 1943683 h 1992669"/>
              <a:gd name="connsiteX20" fmla="*/ 734786 w 849086"/>
              <a:gd name="connsiteY20" fmla="*/ 1845712 h 1992669"/>
              <a:gd name="connsiteX21" fmla="*/ 751115 w 849086"/>
              <a:gd name="connsiteY21" fmla="*/ 1796726 h 1992669"/>
              <a:gd name="connsiteX22" fmla="*/ 783772 w 849086"/>
              <a:gd name="connsiteY22" fmla="*/ 1698755 h 1992669"/>
              <a:gd name="connsiteX23" fmla="*/ 816429 w 849086"/>
              <a:gd name="connsiteY23" fmla="*/ 1584455 h 1992669"/>
              <a:gd name="connsiteX24" fmla="*/ 832757 w 849086"/>
              <a:gd name="connsiteY24" fmla="*/ 1470155 h 1992669"/>
              <a:gd name="connsiteX25" fmla="*/ 849086 w 849086"/>
              <a:gd name="connsiteY25" fmla="*/ 882326 h 1992669"/>
              <a:gd name="connsiteX26" fmla="*/ 832757 w 849086"/>
              <a:gd name="connsiteY26" fmla="*/ 147540 h 1992669"/>
              <a:gd name="connsiteX27" fmla="*/ 767443 w 849086"/>
              <a:gd name="connsiteY27" fmla="*/ 65897 h 1992669"/>
              <a:gd name="connsiteX28" fmla="*/ 734786 w 849086"/>
              <a:gd name="connsiteY28" fmla="*/ 16912 h 1992669"/>
              <a:gd name="connsiteX29" fmla="*/ 669472 w 849086"/>
              <a:gd name="connsiteY29" fmla="*/ 583 h 1992669"/>
              <a:gd name="connsiteX30" fmla="*/ 342900 w 849086"/>
              <a:gd name="connsiteY30" fmla="*/ 33240 h 1992669"/>
              <a:gd name="connsiteX31" fmla="*/ 293915 w 849086"/>
              <a:gd name="connsiteY31" fmla="*/ 65897 h 1992669"/>
              <a:gd name="connsiteX32" fmla="*/ 277586 w 849086"/>
              <a:gd name="connsiteY32" fmla="*/ 114883 h 1992669"/>
              <a:gd name="connsiteX33" fmla="*/ 244929 w 849086"/>
              <a:gd name="connsiteY33" fmla="*/ 180197 h 199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49086" h="1992669">
                <a:moveTo>
                  <a:pt x="244929" y="180197"/>
                </a:moveTo>
                <a:cubicBezTo>
                  <a:pt x="234043" y="210133"/>
                  <a:pt x="231246" y="259711"/>
                  <a:pt x="212272" y="294497"/>
                </a:cubicBezTo>
                <a:cubicBezTo>
                  <a:pt x="197528" y="321527"/>
                  <a:pt x="146957" y="359812"/>
                  <a:pt x="146957" y="359812"/>
                </a:cubicBezTo>
                <a:lnTo>
                  <a:pt x="97972" y="506769"/>
                </a:lnTo>
                <a:cubicBezTo>
                  <a:pt x="92529" y="523098"/>
                  <a:pt x="91191" y="541434"/>
                  <a:pt x="81643" y="555755"/>
                </a:cubicBezTo>
                <a:cubicBezTo>
                  <a:pt x="70757" y="572083"/>
                  <a:pt x="56956" y="586807"/>
                  <a:pt x="48986" y="604740"/>
                </a:cubicBezTo>
                <a:cubicBezTo>
                  <a:pt x="35005" y="636197"/>
                  <a:pt x="27215" y="670055"/>
                  <a:pt x="16329" y="702712"/>
                </a:cubicBezTo>
                <a:lnTo>
                  <a:pt x="0" y="751697"/>
                </a:lnTo>
                <a:cubicBezTo>
                  <a:pt x="5443" y="958526"/>
                  <a:pt x="2255" y="1165762"/>
                  <a:pt x="16329" y="1372183"/>
                </a:cubicBezTo>
                <a:cubicBezTo>
                  <a:pt x="18671" y="1406527"/>
                  <a:pt x="38100" y="1437498"/>
                  <a:pt x="48986" y="1470155"/>
                </a:cubicBezTo>
                <a:lnTo>
                  <a:pt x="97972" y="1617112"/>
                </a:lnTo>
                <a:cubicBezTo>
                  <a:pt x="103415" y="1633440"/>
                  <a:pt x="102130" y="1653927"/>
                  <a:pt x="114300" y="1666097"/>
                </a:cubicBezTo>
                <a:lnTo>
                  <a:pt x="179615" y="1731412"/>
                </a:lnTo>
                <a:cubicBezTo>
                  <a:pt x="225867" y="1870171"/>
                  <a:pt x="161362" y="1700991"/>
                  <a:pt x="228600" y="1813055"/>
                </a:cubicBezTo>
                <a:cubicBezTo>
                  <a:pt x="237455" y="1827814"/>
                  <a:pt x="234177" y="1848600"/>
                  <a:pt x="244929" y="1862040"/>
                </a:cubicBezTo>
                <a:cubicBezTo>
                  <a:pt x="257189" y="1877364"/>
                  <a:pt x="278591" y="1882438"/>
                  <a:pt x="293915" y="1894697"/>
                </a:cubicBezTo>
                <a:cubicBezTo>
                  <a:pt x="350911" y="1940294"/>
                  <a:pt x="298362" y="1921627"/>
                  <a:pt x="375557" y="1943683"/>
                </a:cubicBezTo>
                <a:cubicBezTo>
                  <a:pt x="397135" y="1949848"/>
                  <a:pt x="419377" y="1953563"/>
                  <a:pt x="440872" y="1960012"/>
                </a:cubicBezTo>
                <a:cubicBezTo>
                  <a:pt x="473844" y="1969904"/>
                  <a:pt x="538843" y="1992669"/>
                  <a:pt x="538843" y="1992669"/>
                </a:cubicBezTo>
                <a:cubicBezTo>
                  <a:pt x="570809" y="1988102"/>
                  <a:pt x="673008" y="1990276"/>
                  <a:pt x="702129" y="1943683"/>
                </a:cubicBezTo>
                <a:cubicBezTo>
                  <a:pt x="720373" y="1914492"/>
                  <a:pt x="723900" y="1878369"/>
                  <a:pt x="734786" y="1845712"/>
                </a:cubicBezTo>
                <a:lnTo>
                  <a:pt x="751115" y="1796726"/>
                </a:lnTo>
                <a:lnTo>
                  <a:pt x="783772" y="1698755"/>
                </a:lnTo>
                <a:cubicBezTo>
                  <a:pt x="797759" y="1656794"/>
                  <a:pt x="808230" y="1629549"/>
                  <a:pt x="816429" y="1584455"/>
                </a:cubicBezTo>
                <a:cubicBezTo>
                  <a:pt x="823314" y="1546589"/>
                  <a:pt x="827314" y="1508255"/>
                  <a:pt x="832757" y="1470155"/>
                </a:cubicBezTo>
                <a:cubicBezTo>
                  <a:pt x="838200" y="1274212"/>
                  <a:pt x="849086" y="1078345"/>
                  <a:pt x="849086" y="882326"/>
                </a:cubicBezTo>
                <a:cubicBezTo>
                  <a:pt x="849086" y="637337"/>
                  <a:pt x="848039" y="392052"/>
                  <a:pt x="832757" y="147540"/>
                </a:cubicBezTo>
                <a:cubicBezTo>
                  <a:pt x="831054" y="120285"/>
                  <a:pt x="782995" y="85337"/>
                  <a:pt x="767443" y="65897"/>
                </a:cubicBezTo>
                <a:cubicBezTo>
                  <a:pt x="755184" y="50573"/>
                  <a:pt x="751114" y="27798"/>
                  <a:pt x="734786" y="16912"/>
                </a:cubicBezTo>
                <a:cubicBezTo>
                  <a:pt x="716114" y="4464"/>
                  <a:pt x="691243" y="6026"/>
                  <a:pt x="669472" y="583"/>
                </a:cubicBezTo>
                <a:cubicBezTo>
                  <a:pt x="653268" y="1536"/>
                  <a:pt x="428090" y="-9355"/>
                  <a:pt x="342900" y="33240"/>
                </a:cubicBezTo>
                <a:cubicBezTo>
                  <a:pt x="325347" y="42016"/>
                  <a:pt x="310243" y="55011"/>
                  <a:pt x="293915" y="65897"/>
                </a:cubicBezTo>
                <a:cubicBezTo>
                  <a:pt x="288472" y="82226"/>
                  <a:pt x="285283" y="99488"/>
                  <a:pt x="277586" y="114883"/>
                </a:cubicBezTo>
                <a:cubicBezTo>
                  <a:pt x="259121" y="151813"/>
                  <a:pt x="255815" y="150261"/>
                  <a:pt x="244929" y="18019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81873F-AA0C-A149-98C7-D87582840E75}"/>
              </a:ext>
            </a:extLst>
          </p:cNvPr>
          <p:cNvSpPr txBox="1"/>
          <p:nvPr/>
        </p:nvSpPr>
        <p:spPr>
          <a:xfrm rot="10800000" flipH="1" flipV="1">
            <a:off x="869271" y="516716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</a:rPr>
              <a:t>Number of NDP Cores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09C2888-4BBE-794F-AFBB-2BCE9D512C91}"/>
              </a:ext>
            </a:extLst>
          </p:cNvPr>
          <p:cNvSpPr/>
          <p:nvPr/>
        </p:nvSpPr>
        <p:spPr>
          <a:xfrm>
            <a:off x="8066314" y="2116003"/>
            <a:ext cx="979715" cy="1770197"/>
          </a:xfrm>
          <a:custGeom>
            <a:avLst/>
            <a:gdLst>
              <a:gd name="connsiteX0" fmla="*/ 587829 w 979715"/>
              <a:gd name="connsiteY0" fmla="*/ 6711 h 1770197"/>
              <a:gd name="connsiteX1" fmla="*/ 424543 w 979715"/>
              <a:gd name="connsiteY1" fmla="*/ 88354 h 1770197"/>
              <a:gd name="connsiteX2" fmla="*/ 342900 w 979715"/>
              <a:gd name="connsiteY2" fmla="*/ 169997 h 1770197"/>
              <a:gd name="connsiteX3" fmla="*/ 261257 w 979715"/>
              <a:gd name="connsiteY3" fmla="*/ 251640 h 1770197"/>
              <a:gd name="connsiteX4" fmla="*/ 228600 w 979715"/>
              <a:gd name="connsiteY4" fmla="*/ 300626 h 1770197"/>
              <a:gd name="connsiteX5" fmla="*/ 179615 w 979715"/>
              <a:gd name="connsiteY5" fmla="*/ 349611 h 1770197"/>
              <a:gd name="connsiteX6" fmla="*/ 163286 w 979715"/>
              <a:gd name="connsiteY6" fmla="*/ 398597 h 1770197"/>
              <a:gd name="connsiteX7" fmla="*/ 97972 w 979715"/>
              <a:gd name="connsiteY7" fmla="*/ 496568 h 1770197"/>
              <a:gd name="connsiteX8" fmla="*/ 65315 w 979715"/>
              <a:gd name="connsiteY8" fmla="*/ 594540 h 1770197"/>
              <a:gd name="connsiteX9" fmla="*/ 48986 w 979715"/>
              <a:gd name="connsiteY9" fmla="*/ 643526 h 1770197"/>
              <a:gd name="connsiteX10" fmla="*/ 32657 w 979715"/>
              <a:gd name="connsiteY10" fmla="*/ 692511 h 1770197"/>
              <a:gd name="connsiteX11" fmla="*/ 16329 w 979715"/>
              <a:gd name="connsiteY11" fmla="*/ 953768 h 1770197"/>
              <a:gd name="connsiteX12" fmla="*/ 0 w 979715"/>
              <a:gd name="connsiteY12" fmla="*/ 1100726 h 1770197"/>
              <a:gd name="connsiteX13" fmla="*/ 16329 w 979715"/>
              <a:gd name="connsiteY13" fmla="*/ 1427297 h 1770197"/>
              <a:gd name="connsiteX14" fmla="*/ 48986 w 979715"/>
              <a:gd name="connsiteY14" fmla="*/ 1476283 h 1770197"/>
              <a:gd name="connsiteX15" fmla="*/ 97972 w 979715"/>
              <a:gd name="connsiteY15" fmla="*/ 1492611 h 1770197"/>
              <a:gd name="connsiteX16" fmla="*/ 179615 w 979715"/>
              <a:gd name="connsiteY16" fmla="*/ 1574254 h 1770197"/>
              <a:gd name="connsiteX17" fmla="*/ 293915 w 979715"/>
              <a:gd name="connsiteY17" fmla="*/ 1704883 h 1770197"/>
              <a:gd name="connsiteX18" fmla="*/ 391886 w 979715"/>
              <a:gd name="connsiteY18" fmla="*/ 1737540 h 1770197"/>
              <a:gd name="connsiteX19" fmla="*/ 440872 w 979715"/>
              <a:gd name="connsiteY19" fmla="*/ 1753868 h 1770197"/>
              <a:gd name="connsiteX20" fmla="*/ 506186 w 979715"/>
              <a:gd name="connsiteY20" fmla="*/ 1770197 h 1770197"/>
              <a:gd name="connsiteX21" fmla="*/ 767443 w 979715"/>
              <a:gd name="connsiteY21" fmla="*/ 1753868 h 1770197"/>
              <a:gd name="connsiteX22" fmla="*/ 800100 w 979715"/>
              <a:gd name="connsiteY22" fmla="*/ 1704883 h 1770197"/>
              <a:gd name="connsiteX23" fmla="*/ 865415 w 979715"/>
              <a:gd name="connsiteY23" fmla="*/ 1574254 h 1770197"/>
              <a:gd name="connsiteX24" fmla="*/ 881743 w 979715"/>
              <a:gd name="connsiteY24" fmla="*/ 1525268 h 1770197"/>
              <a:gd name="connsiteX25" fmla="*/ 914400 w 979715"/>
              <a:gd name="connsiteY25" fmla="*/ 1476283 h 1770197"/>
              <a:gd name="connsiteX26" fmla="*/ 930729 w 979715"/>
              <a:gd name="connsiteY26" fmla="*/ 1378311 h 1770197"/>
              <a:gd name="connsiteX27" fmla="*/ 979715 w 979715"/>
              <a:gd name="connsiteY27" fmla="*/ 774154 h 1770197"/>
              <a:gd name="connsiteX28" fmla="*/ 963386 w 979715"/>
              <a:gd name="connsiteY28" fmla="*/ 578211 h 1770197"/>
              <a:gd name="connsiteX29" fmla="*/ 947057 w 979715"/>
              <a:gd name="connsiteY29" fmla="*/ 251640 h 1770197"/>
              <a:gd name="connsiteX30" fmla="*/ 930729 w 979715"/>
              <a:gd name="connsiteY30" fmla="*/ 202654 h 1770197"/>
              <a:gd name="connsiteX31" fmla="*/ 914400 w 979715"/>
              <a:gd name="connsiteY31" fmla="*/ 121011 h 1770197"/>
              <a:gd name="connsiteX32" fmla="*/ 898072 w 979715"/>
              <a:gd name="connsiteY32" fmla="*/ 55697 h 1770197"/>
              <a:gd name="connsiteX33" fmla="*/ 800100 w 979715"/>
              <a:gd name="connsiteY33" fmla="*/ 23040 h 1770197"/>
              <a:gd name="connsiteX34" fmla="*/ 587829 w 979715"/>
              <a:gd name="connsiteY34" fmla="*/ 6711 h 177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79715" h="1770197">
                <a:moveTo>
                  <a:pt x="587829" y="6711"/>
                </a:moveTo>
                <a:cubicBezTo>
                  <a:pt x="525236" y="17597"/>
                  <a:pt x="459323" y="53574"/>
                  <a:pt x="424543" y="88354"/>
                </a:cubicBezTo>
                <a:cubicBezTo>
                  <a:pt x="315686" y="197211"/>
                  <a:pt x="473529" y="82912"/>
                  <a:pt x="342900" y="169997"/>
                </a:cubicBezTo>
                <a:cubicBezTo>
                  <a:pt x="255815" y="300626"/>
                  <a:pt x="370114" y="142783"/>
                  <a:pt x="261257" y="251640"/>
                </a:cubicBezTo>
                <a:cubicBezTo>
                  <a:pt x="247380" y="265517"/>
                  <a:pt x="241163" y="285550"/>
                  <a:pt x="228600" y="300626"/>
                </a:cubicBezTo>
                <a:cubicBezTo>
                  <a:pt x="213817" y="318366"/>
                  <a:pt x="195943" y="333283"/>
                  <a:pt x="179615" y="349611"/>
                </a:cubicBezTo>
                <a:cubicBezTo>
                  <a:pt x="174172" y="365940"/>
                  <a:pt x="171645" y="383551"/>
                  <a:pt x="163286" y="398597"/>
                </a:cubicBezTo>
                <a:cubicBezTo>
                  <a:pt x="144225" y="432907"/>
                  <a:pt x="110383" y="459333"/>
                  <a:pt x="97972" y="496568"/>
                </a:cubicBezTo>
                <a:lnTo>
                  <a:pt x="65315" y="594540"/>
                </a:lnTo>
                <a:lnTo>
                  <a:pt x="48986" y="643526"/>
                </a:lnTo>
                <a:lnTo>
                  <a:pt x="32657" y="692511"/>
                </a:lnTo>
                <a:cubicBezTo>
                  <a:pt x="27214" y="779597"/>
                  <a:pt x="23287" y="866790"/>
                  <a:pt x="16329" y="953768"/>
                </a:cubicBezTo>
                <a:cubicBezTo>
                  <a:pt x="12399" y="1002899"/>
                  <a:pt x="0" y="1051439"/>
                  <a:pt x="0" y="1100726"/>
                </a:cubicBezTo>
                <a:cubicBezTo>
                  <a:pt x="0" y="1209719"/>
                  <a:pt x="2232" y="1319220"/>
                  <a:pt x="16329" y="1427297"/>
                </a:cubicBezTo>
                <a:cubicBezTo>
                  <a:pt x="18867" y="1446757"/>
                  <a:pt x="33662" y="1464024"/>
                  <a:pt x="48986" y="1476283"/>
                </a:cubicBezTo>
                <a:cubicBezTo>
                  <a:pt x="62426" y="1487035"/>
                  <a:pt x="81643" y="1487168"/>
                  <a:pt x="97972" y="1492611"/>
                </a:cubicBezTo>
                <a:cubicBezTo>
                  <a:pt x="185057" y="1623240"/>
                  <a:pt x="70758" y="1465397"/>
                  <a:pt x="179615" y="1574254"/>
                </a:cubicBezTo>
                <a:cubicBezTo>
                  <a:pt x="225420" y="1620059"/>
                  <a:pt x="214477" y="1678404"/>
                  <a:pt x="293915" y="1704883"/>
                </a:cubicBezTo>
                <a:lnTo>
                  <a:pt x="391886" y="1737540"/>
                </a:lnTo>
                <a:cubicBezTo>
                  <a:pt x="408215" y="1742983"/>
                  <a:pt x="424174" y="1749693"/>
                  <a:pt x="440872" y="1753868"/>
                </a:cubicBezTo>
                <a:lnTo>
                  <a:pt x="506186" y="1770197"/>
                </a:lnTo>
                <a:cubicBezTo>
                  <a:pt x="593272" y="1764754"/>
                  <a:pt x="682265" y="1772796"/>
                  <a:pt x="767443" y="1753868"/>
                </a:cubicBezTo>
                <a:cubicBezTo>
                  <a:pt x="786600" y="1749611"/>
                  <a:pt x="792130" y="1722816"/>
                  <a:pt x="800100" y="1704883"/>
                </a:cubicBezTo>
                <a:cubicBezTo>
                  <a:pt x="860140" y="1569792"/>
                  <a:pt x="798346" y="1641321"/>
                  <a:pt x="865415" y="1574254"/>
                </a:cubicBezTo>
                <a:cubicBezTo>
                  <a:pt x="870858" y="1557925"/>
                  <a:pt x="874046" y="1540663"/>
                  <a:pt x="881743" y="1525268"/>
                </a:cubicBezTo>
                <a:cubicBezTo>
                  <a:pt x="890519" y="1507715"/>
                  <a:pt x="908194" y="1494900"/>
                  <a:pt x="914400" y="1476283"/>
                </a:cubicBezTo>
                <a:cubicBezTo>
                  <a:pt x="924870" y="1444874"/>
                  <a:pt x="926934" y="1411201"/>
                  <a:pt x="930729" y="1378311"/>
                </a:cubicBezTo>
                <a:cubicBezTo>
                  <a:pt x="965907" y="1073434"/>
                  <a:pt x="962639" y="1064431"/>
                  <a:pt x="979715" y="774154"/>
                </a:cubicBezTo>
                <a:cubicBezTo>
                  <a:pt x="974272" y="708840"/>
                  <a:pt x="967474" y="643624"/>
                  <a:pt x="963386" y="578211"/>
                </a:cubicBezTo>
                <a:cubicBezTo>
                  <a:pt x="956587" y="469430"/>
                  <a:pt x="956499" y="360223"/>
                  <a:pt x="947057" y="251640"/>
                </a:cubicBezTo>
                <a:cubicBezTo>
                  <a:pt x="945566" y="234493"/>
                  <a:pt x="934903" y="219352"/>
                  <a:pt x="930729" y="202654"/>
                </a:cubicBezTo>
                <a:cubicBezTo>
                  <a:pt x="923998" y="175729"/>
                  <a:pt x="920421" y="148103"/>
                  <a:pt x="914400" y="121011"/>
                </a:cubicBezTo>
                <a:cubicBezTo>
                  <a:pt x="909532" y="99104"/>
                  <a:pt x="915111" y="70302"/>
                  <a:pt x="898072" y="55697"/>
                </a:cubicBezTo>
                <a:cubicBezTo>
                  <a:pt x="871935" y="33294"/>
                  <a:pt x="833496" y="31389"/>
                  <a:pt x="800100" y="23040"/>
                </a:cubicBezTo>
                <a:cubicBezTo>
                  <a:pt x="692543" y="-3850"/>
                  <a:pt x="650422" y="-4175"/>
                  <a:pt x="587829" y="6711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1164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32" grpId="0"/>
      <p:bldP spid="32" grpId="1"/>
      <p:bldP spid="33" grpId="0"/>
      <p:bldP spid="33" grpId="1"/>
      <p:bldP spid="39" grpId="0"/>
      <p:bldP spid="40" grpId="0"/>
      <p:bldP spid="41" grpId="0" animBg="1"/>
      <p:bldP spid="48" grpId="0"/>
      <p:bldP spid="44" grpId="0" animBg="1"/>
      <p:bldP spid="46" grpId="0" animBg="1"/>
      <p:bldP spid="49" grpId="0"/>
      <p:bldP spid="50" grpId="0"/>
      <p:bldP spid="51" grpId="0"/>
      <p:bldP spid="52" grpId="0"/>
      <p:bldP spid="53" grpId="0"/>
      <p:bldP spid="60" grpId="0" animBg="1"/>
      <p:bldP spid="61" grpId="0" animBg="1"/>
      <p:bldP spid="62" grpId="0" animBg="1"/>
      <p:bldP spid="43" grpId="0" animBg="1"/>
      <p:bldP spid="43" grpId="1" animBg="1"/>
      <p:bldP spid="15" grpId="0" animBg="1"/>
      <p:bldP spid="15" grpId="1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098"/>
            <a:ext cx="7886700" cy="53117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R" sz="18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B" sz="2200" b="1" dirty="0">
              <a:latin typeface="Nunito SemiBold" pitchFamily="2" charset="77"/>
            </a:endParaRPr>
          </a:p>
          <a:p>
            <a:pPr marL="0" indent="0">
              <a:buNone/>
            </a:pPr>
            <a:r>
              <a:rPr lang="en-GB" sz="2200" b="1" dirty="0">
                <a:latin typeface="Nunito SemiBold" pitchFamily="2" charset="77"/>
              </a:rPr>
              <a:t> </a:t>
            </a:r>
            <a:endParaRPr lang="en-GR" sz="2200" b="1" dirty="0">
              <a:latin typeface="Nunito SemiBold" pitchFamily="2" charset="77"/>
            </a:endParaRPr>
          </a:p>
        </p:txBody>
      </p:sp>
      <p:sp>
        <p:nvSpPr>
          <p:cNvPr id="8" name="Slide Number Placeholder 104">
            <a:extLst>
              <a:ext uri="{FF2B5EF4-FFF2-40B4-BE49-F238E27FC236}">
                <a16:creationId xmlns:a16="http://schemas.microsoft.com/office/drawing/2014/main" id="{D954519C-19AB-2E45-8317-0FDF9E1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42</a:t>
            </a:fld>
            <a:endParaRPr lang="en-GR" sz="2400" b="1" dirty="0">
              <a:latin typeface="Nunito SemiBold" pitchFamily="2" charset="7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F58B1-035C-BC4F-BCA5-2C1136173CD6}"/>
              </a:ext>
            </a:extLst>
          </p:cNvPr>
          <p:cNvGrpSpPr/>
          <p:nvPr/>
        </p:nvGrpSpPr>
        <p:grpSpPr>
          <a:xfrm>
            <a:off x="175308" y="960906"/>
            <a:ext cx="9054003" cy="4535559"/>
            <a:chOff x="175308" y="1101586"/>
            <a:chExt cx="9054003" cy="453555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4B78EF96-AC40-7644-B9E2-03A934EC42F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2102754"/>
                </p:ext>
              </p:extLst>
            </p:nvPr>
          </p:nvGraphicFramePr>
          <p:xfrm>
            <a:off x="438775" y="1101586"/>
            <a:ext cx="8560905" cy="4519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701F5B6F-E8F6-0E42-BF86-ABDADE7A359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0214207"/>
                </p:ext>
              </p:extLst>
            </p:nvPr>
          </p:nvGraphicFramePr>
          <p:xfrm>
            <a:off x="3374232" y="1504120"/>
            <a:ext cx="2846108" cy="41330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1D6B5D2F-0181-BB45-80E4-EEC0E610CA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19787259"/>
                </p:ext>
              </p:extLst>
            </p:nvPr>
          </p:nvGraphicFramePr>
          <p:xfrm>
            <a:off x="6282767" y="1416800"/>
            <a:ext cx="2946544" cy="41330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3FACF1-A559-7843-B1EB-34CB70167505}"/>
                </a:ext>
              </a:extLst>
            </p:cNvPr>
            <p:cNvSpPr txBox="1"/>
            <p:nvPr/>
          </p:nvSpPr>
          <p:spPr>
            <a:xfrm rot="16200000">
              <a:off x="-390712" y="3207668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</a:rPr>
                <a:t>Operations / </a:t>
              </a:r>
              <a:r>
                <a:rPr lang="el-G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itchFamily="2" charset="77"/>
                </a:rPr>
                <a:t>μ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</a:rPr>
                <a:t>s</a:t>
              </a:r>
              <a:endParaRPr lang="en-G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2201CB-7C97-904F-A23D-279BBF57D274}"/>
                </a:ext>
              </a:extLst>
            </p:cNvPr>
            <p:cNvSpPr txBox="1"/>
            <p:nvPr/>
          </p:nvSpPr>
          <p:spPr>
            <a:xfrm rot="16200000">
              <a:off x="2504203" y="3195598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</a:rPr>
                <a:t>Operations / </a:t>
              </a:r>
              <a:r>
                <a:rPr lang="el-G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" pitchFamily="2" charset="77"/>
                </a:rPr>
                <a:t>μ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</a:rPr>
                <a:t>s</a:t>
              </a:r>
              <a:endParaRPr lang="en-G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22FA1D-FD01-9240-94E3-670D4164E2FA}"/>
                </a:ext>
              </a:extLst>
            </p:cNvPr>
            <p:cNvSpPr txBox="1"/>
            <p:nvPr/>
          </p:nvSpPr>
          <p:spPr>
            <a:xfrm rot="16200000">
              <a:off x="5409814" y="3195599"/>
              <a:ext cx="1492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</a:rPr>
                <a:t>Operations / ms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E27F98-72A5-AF46-99A1-31CC88676A00}"/>
                </a:ext>
              </a:extLst>
            </p:cNvPr>
            <p:cNvSpPr txBox="1"/>
            <p:nvPr/>
          </p:nvSpPr>
          <p:spPr>
            <a:xfrm rot="10800000" flipH="1" flipV="1">
              <a:off x="1214552" y="1676502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</a:rPr>
                <a:t>Stack – 100K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9F82A8-DF02-6F43-814D-67B6B6A3164A}"/>
                </a:ext>
              </a:extLst>
            </p:cNvPr>
            <p:cNvSpPr txBox="1"/>
            <p:nvPr/>
          </p:nvSpPr>
          <p:spPr>
            <a:xfrm rot="10800000" flipH="1" flipV="1">
              <a:off x="3946537" y="1676503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</a:rPr>
                <a:t>Hash Table – 1K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949A2A-3748-EB43-8A37-BD47C877CD5F}"/>
                </a:ext>
              </a:extLst>
            </p:cNvPr>
            <p:cNvSpPr txBox="1"/>
            <p:nvPr/>
          </p:nvSpPr>
          <p:spPr>
            <a:xfrm rot="10800000" flipH="1" flipV="1">
              <a:off x="6782093" y="1676502"/>
              <a:ext cx="17956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unito SemiBold" pitchFamily="2" charset="77"/>
                </a:rPr>
                <a:t>Linked List – 20K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0459F9-E399-3F47-95DD-D2D05749B826}"/>
              </a:ext>
            </a:extLst>
          </p:cNvPr>
          <p:cNvCxnSpPr>
            <a:cxnSpLocks/>
          </p:cNvCxnSpPr>
          <p:nvPr/>
        </p:nvCxnSpPr>
        <p:spPr>
          <a:xfrm flipV="1">
            <a:off x="2846442" y="2883874"/>
            <a:ext cx="0" cy="261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49377A-F3E8-6F47-BC0E-3A93B4250154}"/>
              </a:ext>
            </a:extLst>
          </p:cNvPr>
          <p:cNvSpPr txBox="1"/>
          <p:nvPr/>
        </p:nvSpPr>
        <p:spPr>
          <a:xfrm>
            <a:off x="2510978" y="2624114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 b="1" dirty="0">
                <a:solidFill>
                  <a:schemeClr val="accent3">
                    <a:lumMod val="75000"/>
                  </a:schemeClr>
                </a:solidFill>
                <a:latin typeface="Nunito" pitchFamily="2" charset="77"/>
              </a:rPr>
              <a:t>1.07x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37053D-6B15-C947-9271-06511E53D35B}"/>
              </a:ext>
            </a:extLst>
          </p:cNvPr>
          <p:cNvCxnSpPr>
            <a:cxnSpLocks/>
          </p:cNvCxnSpPr>
          <p:nvPr/>
        </p:nvCxnSpPr>
        <p:spPr>
          <a:xfrm flipV="1">
            <a:off x="5795459" y="2442218"/>
            <a:ext cx="0" cy="352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A7F135-A29F-994E-B6E7-5A3A1E16769E}"/>
              </a:ext>
            </a:extLst>
          </p:cNvPr>
          <p:cNvSpPr txBox="1"/>
          <p:nvPr/>
        </p:nvSpPr>
        <p:spPr>
          <a:xfrm>
            <a:off x="5426091" y="217058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 b="1" dirty="0">
                <a:solidFill>
                  <a:schemeClr val="accent3">
                    <a:lumMod val="75000"/>
                  </a:schemeClr>
                </a:solidFill>
                <a:latin typeface="Nunito" pitchFamily="2" charset="77"/>
              </a:rPr>
              <a:t>1.11x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8E146-9C5B-7242-AA3F-E65B40E92DD2}"/>
              </a:ext>
            </a:extLst>
          </p:cNvPr>
          <p:cNvCxnSpPr>
            <a:cxnSpLocks/>
          </p:cNvCxnSpPr>
          <p:nvPr/>
        </p:nvCxnSpPr>
        <p:spPr>
          <a:xfrm flipV="1">
            <a:off x="8619981" y="2581199"/>
            <a:ext cx="0" cy="540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5754301-CB72-0D41-99B5-35D594FA2085}"/>
              </a:ext>
            </a:extLst>
          </p:cNvPr>
          <p:cNvSpPr txBox="1"/>
          <p:nvPr/>
        </p:nvSpPr>
        <p:spPr>
          <a:xfrm>
            <a:off x="8274327" y="2337077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400" b="1" dirty="0">
                <a:solidFill>
                  <a:schemeClr val="accent3">
                    <a:lumMod val="75000"/>
                  </a:schemeClr>
                </a:solidFill>
                <a:latin typeface="Nunito" pitchFamily="2" charset="77"/>
              </a:rPr>
              <a:t>1.19x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7B37F4-88BE-214A-AA5B-54E665EB5FF9}"/>
              </a:ext>
            </a:extLst>
          </p:cNvPr>
          <p:cNvSpPr txBox="1"/>
          <p:nvPr/>
        </p:nvSpPr>
        <p:spPr>
          <a:xfrm rot="10800000" flipH="1" flipV="1">
            <a:off x="889468" y="5847118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600" b="1" dirty="0">
                <a:latin typeface="Nunito SemiBold" pitchFamily="2" charset="77"/>
              </a:rPr>
              <a:t>Small # of Variables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4A5020-B856-B84F-A585-D0AE4F4D2A30}"/>
              </a:ext>
            </a:extLst>
          </p:cNvPr>
          <p:cNvSpPr txBox="1"/>
          <p:nvPr/>
        </p:nvSpPr>
        <p:spPr>
          <a:xfrm rot="10800000" flipH="1" flipV="1">
            <a:off x="3498180" y="5849263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600" b="1" dirty="0">
                <a:latin typeface="Nunito SemiBold" pitchFamily="2" charset="77"/>
              </a:rPr>
              <a:t>Medium # of Variables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3780A7-BEC6-D443-A887-E403F1716216}"/>
              </a:ext>
            </a:extLst>
          </p:cNvPr>
          <p:cNvSpPr txBox="1"/>
          <p:nvPr/>
        </p:nvSpPr>
        <p:spPr>
          <a:xfrm rot="10800000" flipH="1" flipV="1">
            <a:off x="6527727" y="5847118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600" b="1" dirty="0">
                <a:latin typeface="Nunito SemiBold" pitchFamily="2" charset="77"/>
              </a:rPr>
              <a:t>High # of Variables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953BAAC2-482C-C741-9060-C16BE4329D01}"/>
              </a:ext>
            </a:extLst>
          </p:cNvPr>
          <p:cNvSpPr/>
          <p:nvPr/>
        </p:nvSpPr>
        <p:spPr>
          <a:xfrm>
            <a:off x="6224490" y="5676977"/>
            <a:ext cx="2636788" cy="237600"/>
          </a:xfrm>
          <a:prstGeom prst="rightArrow">
            <a:avLst/>
          </a:prstGeom>
          <a:solidFill>
            <a:schemeClr val="accent4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F811A1-B088-E94B-9B12-46A07FDF2FD6}"/>
              </a:ext>
            </a:extLst>
          </p:cNvPr>
          <p:cNvSpPr/>
          <p:nvPr/>
        </p:nvSpPr>
        <p:spPr>
          <a:xfrm rot="10800000">
            <a:off x="3302233" y="5733187"/>
            <a:ext cx="2916000" cy="118800"/>
          </a:xfrm>
          <a:prstGeom prst="rect">
            <a:avLst/>
          </a:prstGeom>
          <a:solidFill>
            <a:schemeClr val="accent4">
              <a:alpha val="65882"/>
            </a:schemeClr>
          </a:solidFill>
          <a:ln>
            <a:solidFill>
              <a:schemeClr val="accent4">
                <a:alpha val="6588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1E3B2A-E80C-1947-925F-AF3F92ED5730}"/>
              </a:ext>
            </a:extLst>
          </p:cNvPr>
          <p:cNvSpPr/>
          <p:nvPr/>
        </p:nvSpPr>
        <p:spPr>
          <a:xfrm rot="10800000">
            <a:off x="628650" y="5731020"/>
            <a:ext cx="2664000" cy="118800"/>
          </a:xfrm>
          <a:prstGeom prst="rect">
            <a:avLst/>
          </a:prstGeom>
          <a:solidFill>
            <a:schemeClr val="accent4">
              <a:alpha val="32941"/>
            </a:schemeClr>
          </a:solidFill>
          <a:ln>
            <a:solidFill>
              <a:schemeClr val="accent4">
                <a:alpha val="32941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F8AC2DC-3060-2E43-AE20-D2A23A90298E}"/>
              </a:ext>
            </a:extLst>
          </p:cNvPr>
          <p:cNvSpPr/>
          <p:nvPr/>
        </p:nvSpPr>
        <p:spPr>
          <a:xfrm>
            <a:off x="2377440" y="2532185"/>
            <a:ext cx="829994" cy="787790"/>
          </a:xfrm>
          <a:custGeom>
            <a:avLst/>
            <a:gdLst>
              <a:gd name="connsiteX0" fmla="*/ 309489 w 829994"/>
              <a:gd name="connsiteY0" fmla="*/ 56270 h 787790"/>
              <a:gd name="connsiteX1" fmla="*/ 211015 w 829994"/>
              <a:gd name="connsiteY1" fmla="*/ 98473 h 787790"/>
              <a:gd name="connsiteX2" fmla="*/ 126609 w 829994"/>
              <a:gd name="connsiteY2" fmla="*/ 168812 h 787790"/>
              <a:gd name="connsiteX3" fmla="*/ 70338 w 829994"/>
              <a:gd name="connsiteY3" fmla="*/ 253218 h 787790"/>
              <a:gd name="connsiteX4" fmla="*/ 28135 w 829994"/>
              <a:gd name="connsiteY4" fmla="*/ 337624 h 787790"/>
              <a:gd name="connsiteX5" fmla="*/ 0 w 829994"/>
              <a:gd name="connsiteY5" fmla="*/ 464233 h 787790"/>
              <a:gd name="connsiteX6" fmla="*/ 28135 w 829994"/>
              <a:gd name="connsiteY6" fmla="*/ 590843 h 787790"/>
              <a:gd name="connsiteX7" fmla="*/ 56271 w 829994"/>
              <a:gd name="connsiteY7" fmla="*/ 675249 h 787790"/>
              <a:gd name="connsiteX8" fmla="*/ 98474 w 829994"/>
              <a:gd name="connsiteY8" fmla="*/ 703384 h 787790"/>
              <a:gd name="connsiteX9" fmla="*/ 196948 w 829994"/>
              <a:gd name="connsiteY9" fmla="*/ 773723 h 787790"/>
              <a:gd name="connsiteX10" fmla="*/ 239151 w 829994"/>
              <a:gd name="connsiteY10" fmla="*/ 787790 h 787790"/>
              <a:gd name="connsiteX11" fmla="*/ 548640 w 829994"/>
              <a:gd name="connsiteY11" fmla="*/ 773723 h 787790"/>
              <a:gd name="connsiteX12" fmla="*/ 647114 w 829994"/>
              <a:gd name="connsiteY12" fmla="*/ 745587 h 787790"/>
              <a:gd name="connsiteX13" fmla="*/ 675249 w 829994"/>
              <a:gd name="connsiteY13" fmla="*/ 703384 h 787790"/>
              <a:gd name="connsiteX14" fmla="*/ 731520 w 829994"/>
              <a:gd name="connsiteY14" fmla="*/ 647113 h 787790"/>
              <a:gd name="connsiteX15" fmla="*/ 787791 w 829994"/>
              <a:gd name="connsiteY15" fmla="*/ 562707 h 787790"/>
              <a:gd name="connsiteX16" fmla="*/ 801858 w 829994"/>
              <a:gd name="connsiteY16" fmla="*/ 520504 h 787790"/>
              <a:gd name="connsiteX17" fmla="*/ 829994 w 829994"/>
              <a:gd name="connsiteY17" fmla="*/ 323557 h 787790"/>
              <a:gd name="connsiteX18" fmla="*/ 801858 w 829994"/>
              <a:gd name="connsiteY18" fmla="*/ 98473 h 787790"/>
              <a:gd name="connsiteX19" fmla="*/ 773723 w 829994"/>
              <a:gd name="connsiteY19" fmla="*/ 56270 h 787790"/>
              <a:gd name="connsiteX20" fmla="*/ 689317 w 829994"/>
              <a:gd name="connsiteY20" fmla="*/ 28135 h 787790"/>
              <a:gd name="connsiteX21" fmla="*/ 647114 w 829994"/>
              <a:gd name="connsiteY21" fmla="*/ 14067 h 787790"/>
              <a:gd name="connsiteX22" fmla="*/ 604911 w 829994"/>
              <a:gd name="connsiteY22" fmla="*/ 0 h 787790"/>
              <a:gd name="connsiteX23" fmla="*/ 393895 w 829994"/>
              <a:gd name="connsiteY23" fmla="*/ 14067 h 787790"/>
              <a:gd name="connsiteX24" fmla="*/ 309489 w 829994"/>
              <a:gd name="connsiteY24" fmla="*/ 42203 h 787790"/>
              <a:gd name="connsiteX25" fmla="*/ 309489 w 829994"/>
              <a:gd name="connsiteY25" fmla="*/ 56270 h 78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29994" h="787790">
                <a:moveTo>
                  <a:pt x="309489" y="56270"/>
                </a:moveTo>
                <a:cubicBezTo>
                  <a:pt x="276664" y="70338"/>
                  <a:pt x="242957" y="82502"/>
                  <a:pt x="211015" y="98473"/>
                </a:cubicBezTo>
                <a:cubicBezTo>
                  <a:pt x="181460" y="113251"/>
                  <a:pt x="146407" y="143358"/>
                  <a:pt x="126609" y="168812"/>
                </a:cubicBezTo>
                <a:cubicBezTo>
                  <a:pt x="105849" y="195504"/>
                  <a:pt x="70338" y="253218"/>
                  <a:pt x="70338" y="253218"/>
                </a:cubicBezTo>
                <a:cubicBezTo>
                  <a:pt x="34980" y="359296"/>
                  <a:pt x="82676" y="228542"/>
                  <a:pt x="28135" y="337624"/>
                </a:cubicBezTo>
                <a:cubicBezTo>
                  <a:pt x="10821" y="372252"/>
                  <a:pt x="5402" y="431823"/>
                  <a:pt x="0" y="464233"/>
                </a:cubicBezTo>
                <a:cubicBezTo>
                  <a:pt x="8029" y="504378"/>
                  <a:pt x="16218" y="551121"/>
                  <a:pt x="28135" y="590843"/>
                </a:cubicBezTo>
                <a:cubicBezTo>
                  <a:pt x="36657" y="619250"/>
                  <a:pt x="31595" y="658798"/>
                  <a:pt x="56271" y="675249"/>
                </a:cubicBezTo>
                <a:lnTo>
                  <a:pt x="98474" y="703384"/>
                </a:lnTo>
                <a:cubicBezTo>
                  <a:pt x="121921" y="773722"/>
                  <a:pt x="98475" y="740899"/>
                  <a:pt x="196948" y="773723"/>
                </a:cubicBezTo>
                <a:lnTo>
                  <a:pt x="239151" y="787790"/>
                </a:lnTo>
                <a:cubicBezTo>
                  <a:pt x="342314" y="783101"/>
                  <a:pt x="445675" y="781643"/>
                  <a:pt x="548640" y="773723"/>
                </a:cubicBezTo>
                <a:cubicBezTo>
                  <a:pt x="571604" y="771957"/>
                  <a:pt x="623148" y="753576"/>
                  <a:pt x="647114" y="745587"/>
                </a:cubicBezTo>
                <a:cubicBezTo>
                  <a:pt x="656492" y="731519"/>
                  <a:pt x="664246" y="716221"/>
                  <a:pt x="675249" y="703384"/>
                </a:cubicBezTo>
                <a:cubicBezTo>
                  <a:pt x="692512" y="683244"/>
                  <a:pt x="716806" y="669184"/>
                  <a:pt x="731520" y="647113"/>
                </a:cubicBezTo>
                <a:lnTo>
                  <a:pt x="787791" y="562707"/>
                </a:lnTo>
                <a:cubicBezTo>
                  <a:pt x="792480" y="548639"/>
                  <a:pt x="799281" y="535107"/>
                  <a:pt x="801858" y="520504"/>
                </a:cubicBezTo>
                <a:cubicBezTo>
                  <a:pt x="813383" y="455198"/>
                  <a:pt x="829994" y="323557"/>
                  <a:pt x="829994" y="323557"/>
                </a:cubicBezTo>
                <a:cubicBezTo>
                  <a:pt x="827308" y="288646"/>
                  <a:pt x="832224" y="159205"/>
                  <a:pt x="801858" y="98473"/>
                </a:cubicBezTo>
                <a:cubicBezTo>
                  <a:pt x="794297" y="83351"/>
                  <a:pt x="788060" y="65231"/>
                  <a:pt x="773723" y="56270"/>
                </a:cubicBezTo>
                <a:cubicBezTo>
                  <a:pt x="748574" y="40552"/>
                  <a:pt x="717452" y="37513"/>
                  <a:pt x="689317" y="28135"/>
                </a:cubicBezTo>
                <a:lnTo>
                  <a:pt x="647114" y="14067"/>
                </a:lnTo>
                <a:lnTo>
                  <a:pt x="604911" y="0"/>
                </a:lnTo>
                <a:cubicBezTo>
                  <a:pt x="534572" y="4689"/>
                  <a:pt x="463681" y="4098"/>
                  <a:pt x="393895" y="14067"/>
                </a:cubicBezTo>
                <a:cubicBezTo>
                  <a:pt x="364536" y="18261"/>
                  <a:pt x="330460" y="21232"/>
                  <a:pt x="309489" y="42203"/>
                </a:cubicBezTo>
                <a:lnTo>
                  <a:pt x="309489" y="5627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F277732-431B-C74F-881A-378D2EC1D7AA}"/>
              </a:ext>
            </a:extLst>
          </p:cNvPr>
          <p:cNvSpPr/>
          <p:nvPr/>
        </p:nvSpPr>
        <p:spPr>
          <a:xfrm>
            <a:off x="5346647" y="2053882"/>
            <a:ext cx="706490" cy="1026941"/>
          </a:xfrm>
          <a:custGeom>
            <a:avLst/>
            <a:gdLst>
              <a:gd name="connsiteX0" fmla="*/ 450166 w 888623"/>
              <a:gd name="connsiteY0" fmla="*/ 0 h 1026941"/>
              <a:gd name="connsiteX1" fmla="*/ 309489 w 888623"/>
              <a:gd name="connsiteY1" fmla="*/ 56270 h 1026941"/>
              <a:gd name="connsiteX2" fmla="*/ 253218 w 888623"/>
              <a:gd name="connsiteY2" fmla="*/ 112541 h 1026941"/>
              <a:gd name="connsiteX3" fmla="*/ 140677 w 888623"/>
              <a:gd name="connsiteY3" fmla="*/ 211015 h 1026941"/>
              <a:gd name="connsiteX4" fmla="*/ 98474 w 888623"/>
              <a:gd name="connsiteY4" fmla="*/ 295421 h 1026941"/>
              <a:gd name="connsiteX5" fmla="*/ 70338 w 888623"/>
              <a:gd name="connsiteY5" fmla="*/ 337624 h 1026941"/>
              <a:gd name="connsiteX6" fmla="*/ 28135 w 888623"/>
              <a:gd name="connsiteY6" fmla="*/ 464233 h 1026941"/>
              <a:gd name="connsiteX7" fmla="*/ 14068 w 888623"/>
              <a:gd name="connsiteY7" fmla="*/ 506436 h 1026941"/>
              <a:gd name="connsiteX8" fmla="*/ 0 w 888623"/>
              <a:gd name="connsiteY8" fmla="*/ 576775 h 1026941"/>
              <a:gd name="connsiteX9" fmla="*/ 14068 w 888623"/>
              <a:gd name="connsiteY9" fmla="*/ 815926 h 1026941"/>
              <a:gd name="connsiteX10" fmla="*/ 28135 w 888623"/>
              <a:gd name="connsiteY10" fmla="*/ 858129 h 1026941"/>
              <a:gd name="connsiteX11" fmla="*/ 56271 w 888623"/>
              <a:gd name="connsiteY11" fmla="*/ 886264 h 1026941"/>
              <a:gd name="connsiteX12" fmla="*/ 98474 w 888623"/>
              <a:gd name="connsiteY12" fmla="*/ 956603 h 1026941"/>
              <a:gd name="connsiteX13" fmla="*/ 140677 w 888623"/>
              <a:gd name="connsiteY13" fmla="*/ 970670 h 1026941"/>
              <a:gd name="connsiteX14" fmla="*/ 168812 w 888623"/>
              <a:gd name="connsiteY14" fmla="*/ 998806 h 1026941"/>
              <a:gd name="connsiteX15" fmla="*/ 253218 w 888623"/>
              <a:gd name="connsiteY15" fmla="*/ 1026941 h 1026941"/>
              <a:gd name="connsiteX16" fmla="*/ 436098 w 888623"/>
              <a:gd name="connsiteY16" fmla="*/ 1012873 h 1026941"/>
              <a:gd name="connsiteX17" fmla="*/ 506437 w 888623"/>
              <a:gd name="connsiteY17" fmla="*/ 970670 h 1026941"/>
              <a:gd name="connsiteX18" fmla="*/ 548640 w 888623"/>
              <a:gd name="connsiteY18" fmla="*/ 956603 h 1026941"/>
              <a:gd name="connsiteX19" fmla="*/ 618978 w 888623"/>
              <a:gd name="connsiteY19" fmla="*/ 914400 h 1026941"/>
              <a:gd name="connsiteX20" fmla="*/ 647114 w 888623"/>
              <a:gd name="connsiteY20" fmla="*/ 886264 h 1026941"/>
              <a:gd name="connsiteX21" fmla="*/ 689317 w 888623"/>
              <a:gd name="connsiteY21" fmla="*/ 858129 h 1026941"/>
              <a:gd name="connsiteX22" fmla="*/ 717452 w 888623"/>
              <a:gd name="connsiteY22" fmla="*/ 829993 h 1026941"/>
              <a:gd name="connsiteX23" fmla="*/ 759655 w 888623"/>
              <a:gd name="connsiteY23" fmla="*/ 815926 h 1026941"/>
              <a:gd name="connsiteX24" fmla="*/ 815926 w 888623"/>
              <a:gd name="connsiteY24" fmla="*/ 745587 h 1026941"/>
              <a:gd name="connsiteX25" fmla="*/ 872197 w 888623"/>
              <a:gd name="connsiteY25" fmla="*/ 618978 h 1026941"/>
              <a:gd name="connsiteX26" fmla="*/ 872197 w 888623"/>
              <a:gd name="connsiteY26" fmla="*/ 295421 h 1026941"/>
              <a:gd name="connsiteX27" fmla="*/ 815926 w 888623"/>
              <a:gd name="connsiteY27" fmla="*/ 182880 h 1026941"/>
              <a:gd name="connsiteX28" fmla="*/ 801858 w 888623"/>
              <a:gd name="connsiteY28" fmla="*/ 140676 h 1026941"/>
              <a:gd name="connsiteX29" fmla="*/ 717452 w 888623"/>
              <a:gd name="connsiteY29" fmla="*/ 98473 h 1026941"/>
              <a:gd name="connsiteX30" fmla="*/ 633046 w 888623"/>
              <a:gd name="connsiteY30" fmla="*/ 42203 h 1026941"/>
              <a:gd name="connsiteX31" fmla="*/ 548640 w 888623"/>
              <a:gd name="connsiteY31" fmla="*/ 14067 h 1026941"/>
              <a:gd name="connsiteX32" fmla="*/ 506437 w 888623"/>
              <a:gd name="connsiteY32" fmla="*/ 0 h 1026941"/>
              <a:gd name="connsiteX33" fmla="*/ 379828 w 888623"/>
              <a:gd name="connsiteY33" fmla="*/ 0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88623" h="1026941">
                <a:moveTo>
                  <a:pt x="450166" y="0"/>
                </a:moveTo>
                <a:cubicBezTo>
                  <a:pt x="382959" y="19202"/>
                  <a:pt x="356560" y="15923"/>
                  <a:pt x="309489" y="56270"/>
                </a:cubicBezTo>
                <a:cubicBezTo>
                  <a:pt x="289349" y="73533"/>
                  <a:pt x="275289" y="97827"/>
                  <a:pt x="253218" y="112541"/>
                </a:cubicBezTo>
                <a:cubicBezTo>
                  <a:pt x="208602" y="142285"/>
                  <a:pt x="173595" y="161637"/>
                  <a:pt x="140677" y="211015"/>
                </a:cubicBezTo>
                <a:cubicBezTo>
                  <a:pt x="60040" y="331972"/>
                  <a:pt x="156722" y="178928"/>
                  <a:pt x="98474" y="295421"/>
                </a:cubicBezTo>
                <a:cubicBezTo>
                  <a:pt x="90913" y="310543"/>
                  <a:pt x="79717" y="323556"/>
                  <a:pt x="70338" y="337624"/>
                </a:cubicBezTo>
                <a:lnTo>
                  <a:pt x="28135" y="464233"/>
                </a:lnTo>
                <a:cubicBezTo>
                  <a:pt x="23446" y="478301"/>
                  <a:pt x="16976" y="491895"/>
                  <a:pt x="14068" y="506436"/>
                </a:cubicBezTo>
                <a:lnTo>
                  <a:pt x="0" y="576775"/>
                </a:lnTo>
                <a:cubicBezTo>
                  <a:pt x="4689" y="656492"/>
                  <a:pt x="6122" y="736467"/>
                  <a:pt x="14068" y="815926"/>
                </a:cubicBezTo>
                <a:cubicBezTo>
                  <a:pt x="15543" y="830681"/>
                  <a:pt x="20506" y="845414"/>
                  <a:pt x="28135" y="858129"/>
                </a:cubicBezTo>
                <a:cubicBezTo>
                  <a:pt x="34959" y="869502"/>
                  <a:pt x="46892" y="876886"/>
                  <a:pt x="56271" y="886264"/>
                </a:cubicBezTo>
                <a:cubicBezTo>
                  <a:pt x="67336" y="919460"/>
                  <a:pt x="66289" y="937292"/>
                  <a:pt x="98474" y="956603"/>
                </a:cubicBezTo>
                <a:cubicBezTo>
                  <a:pt x="111189" y="964232"/>
                  <a:pt x="126609" y="965981"/>
                  <a:pt x="140677" y="970670"/>
                </a:cubicBezTo>
                <a:cubicBezTo>
                  <a:pt x="150055" y="980049"/>
                  <a:pt x="156949" y="992874"/>
                  <a:pt x="168812" y="998806"/>
                </a:cubicBezTo>
                <a:cubicBezTo>
                  <a:pt x="195338" y="1012069"/>
                  <a:pt x="253218" y="1026941"/>
                  <a:pt x="253218" y="1026941"/>
                </a:cubicBezTo>
                <a:cubicBezTo>
                  <a:pt x="314178" y="1022252"/>
                  <a:pt x="375430" y="1020456"/>
                  <a:pt x="436098" y="1012873"/>
                </a:cubicBezTo>
                <a:cubicBezTo>
                  <a:pt x="503222" y="1004483"/>
                  <a:pt x="456782" y="1000463"/>
                  <a:pt x="506437" y="970670"/>
                </a:cubicBezTo>
                <a:cubicBezTo>
                  <a:pt x="519152" y="963041"/>
                  <a:pt x="534572" y="961292"/>
                  <a:pt x="548640" y="956603"/>
                </a:cubicBezTo>
                <a:cubicBezTo>
                  <a:pt x="619926" y="885314"/>
                  <a:pt x="527671" y="969184"/>
                  <a:pt x="618978" y="914400"/>
                </a:cubicBezTo>
                <a:cubicBezTo>
                  <a:pt x="630351" y="907576"/>
                  <a:pt x="636757" y="894550"/>
                  <a:pt x="647114" y="886264"/>
                </a:cubicBezTo>
                <a:cubicBezTo>
                  <a:pt x="660316" y="875702"/>
                  <a:pt x="676115" y="868691"/>
                  <a:pt x="689317" y="858129"/>
                </a:cubicBezTo>
                <a:cubicBezTo>
                  <a:pt x="699674" y="849843"/>
                  <a:pt x="706079" y="836817"/>
                  <a:pt x="717452" y="829993"/>
                </a:cubicBezTo>
                <a:cubicBezTo>
                  <a:pt x="730167" y="822364"/>
                  <a:pt x="745587" y="820615"/>
                  <a:pt x="759655" y="815926"/>
                </a:cubicBezTo>
                <a:cubicBezTo>
                  <a:pt x="783041" y="792540"/>
                  <a:pt x="801728" y="777531"/>
                  <a:pt x="815926" y="745587"/>
                </a:cubicBezTo>
                <a:cubicBezTo>
                  <a:pt x="882890" y="594919"/>
                  <a:pt x="808524" y="714489"/>
                  <a:pt x="872197" y="618978"/>
                </a:cubicBezTo>
                <a:cubicBezTo>
                  <a:pt x="890266" y="474429"/>
                  <a:pt x="897624" y="473408"/>
                  <a:pt x="872197" y="295421"/>
                </a:cubicBezTo>
                <a:cubicBezTo>
                  <a:pt x="861420" y="219984"/>
                  <a:pt x="855395" y="222347"/>
                  <a:pt x="815926" y="182880"/>
                </a:cubicBezTo>
                <a:cubicBezTo>
                  <a:pt x="811237" y="168812"/>
                  <a:pt x="811122" y="152255"/>
                  <a:pt x="801858" y="140676"/>
                </a:cubicBezTo>
                <a:cubicBezTo>
                  <a:pt x="771883" y="103207"/>
                  <a:pt x="754148" y="118860"/>
                  <a:pt x="717452" y="98473"/>
                </a:cubicBezTo>
                <a:cubicBezTo>
                  <a:pt x="687893" y="82051"/>
                  <a:pt x="665125" y="52896"/>
                  <a:pt x="633046" y="42203"/>
                </a:cubicBezTo>
                <a:lnTo>
                  <a:pt x="548640" y="14067"/>
                </a:lnTo>
                <a:cubicBezTo>
                  <a:pt x="534572" y="9378"/>
                  <a:pt x="521266" y="0"/>
                  <a:pt x="506437" y="0"/>
                </a:cubicBezTo>
                <a:lnTo>
                  <a:pt x="379828" y="0"/>
                </a:lnTo>
              </a:path>
            </a:pathLst>
          </a:cu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8298D44-FCB1-FB45-A1D6-4BEB5F7F71A9}"/>
              </a:ext>
            </a:extLst>
          </p:cNvPr>
          <p:cNvSpPr/>
          <p:nvPr/>
        </p:nvSpPr>
        <p:spPr>
          <a:xfrm>
            <a:off x="8172707" y="2250831"/>
            <a:ext cx="788413" cy="1097280"/>
          </a:xfrm>
          <a:custGeom>
            <a:avLst/>
            <a:gdLst>
              <a:gd name="connsiteX0" fmla="*/ 366382 w 788413"/>
              <a:gd name="connsiteY0" fmla="*/ 42203 h 1097280"/>
              <a:gd name="connsiteX1" fmla="*/ 183502 w 788413"/>
              <a:gd name="connsiteY1" fmla="*/ 84406 h 1097280"/>
              <a:gd name="connsiteX2" fmla="*/ 141299 w 788413"/>
              <a:gd name="connsiteY2" fmla="*/ 98474 h 1097280"/>
              <a:gd name="connsiteX3" fmla="*/ 99096 w 788413"/>
              <a:gd name="connsiteY3" fmla="*/ 126609 h 1097280"/>
              <a:gd name="connsiteX4" fmla="*/ 42825 w 788413"/>
              <a:gd name="connsiteY4" fmla="*/ 295421 h 1097280"/>
              <a:gd name="connsiteX5" fmla="*/ 14690 w 788413"/>
              <a:gd name="connsiteY5" fmla="*/ 393895 h 1097280"/>
              <a:gd name="connsiteX6" fmla="*/ 622 w 788413"/>
              <a:gd name="connsiteY6" fmla="*/ 492369 h 1097280"/>
              <a:gd name="connsiteX7" fmla="*/ 42825 w 788413"/>
              <a:gd name="connsiteY7" fmla="*/ 858129 h 1097280"/>
              <a:gd name="connsiteX8" fmla="*/ 70961 w 788413"/>
              <a:gd name="connsiteY8" fmla="*/ 900332 h 1097280"/>
              <a:gd name="connsiteX9" fmla="*/ 113164 w 788413"/>
              <a:gd name="connsiteY9" fmla="*/ 970671 h 1097280"/>
              <a:gd name="connsiteX10" fmla="*/ 141299 w 788413"/>
              <a:gd name="connsiteY10" fmla="*/ 1012874 h 1097280"/>
              <a:gd name="connsiteX11" fmla="*/ 211638 w 788413"/>
              <a:gd name="connsiteY11" fmla="*/ 1069144 h 1097280"/>
              <a:gd name="connsiteX12" fmla="*/ 296044 w 788413"/>
              <a:gd name="connsiteY12" fmla="*/ 1097280 h 1097280"/>
              <a:gd name="connsiteX13" fmla="*/ 563330 w 788413"/>
              <a:gd name="connsiteY13" fmla="*/ 1083212 h 1097280"/>
              <a:gd name="connsiteX14" fmla="*/ 605533 w 788413"/>
              <a:gd name="connsiteY14" fmla="*/ 1069144 h 1097280"/>
              <a:gd name="connsiteX15" fmla="*/ 633668 w 788413"/>
              <a:gd name="connsiteY15" fmla="*/ 1026941 h 1097280"/>
              <a:gd name="connsiteX16" fmla="*/ 661804 w 788413"/>
              <a:gd name="connsiteY16" fmla="*/ 998806 h 1097280"/>
              <a:gd name="connsiteX17" fmla="*/ 675871 w 788413"/>
              <a:gd name="connsiteY17" fmla="*/ 956603 h 1097280"/>
              <a:gd name="connsiteX18" fmla="*/ 704007 w 788413"/>
              <a:gd name="connsiteY18" fmla="*/ 829994 h 1097280"/>
              <a:gd name="connsiteX19" fmla="*/ 732142 w 788413"/>
              <a:gd name="connsiteY19" fmla="*/ 450166 h 1097280"/>
              <a:gd name="connsiteX20" fmla="*/ 760278 w 788413"/>
              <a:gd name="connsiteY20" fmla="*/ 365760 h 1097280"/>
              <a:gd name="connsiteX21" fmla="*/ 774345 w 788413"/>
              <a:gd name="connsiteY21" fmla="*/ 323557 h 1097280"/>
              <a:gd name="connsiteX22" fmla="*/ 788413 w 788413"/>
              <a:gd name="connsiteY22" fmla="*/ 281354 h 1097280"/>
              <a:gd name="connsiteX23" fmla="*/ 774345 w 788413"/>
              <a:gd name="connsiteY23" fmla="*/ 154744 h 1097280"/>
              <a:gd name="connsiteX24" fmla="*/ 689939 w 788413"/>
              <a:gd name="connsiteY24" fmla="*/ 42203 h 1097280"/>
              <a:gd name="connsiteX25" fmla="*/ 647736 w 788413"/>
              <a:gd name="connsiteY25" fmla="*/ 28135 h 1097280"/>
              <a:gd name="connsiteX26" fmla="*/ 605533 w 788413"/>
              <a:gd name="connsiteY26" fmla="*/ 0 h 1097280"/>
              <a:gd name="connsiteX27" fmla="*/ 366382 w 788413"/>
              <a:gd name="connsiteY27" fmla="*/ 42203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88413" h="1097280">
                <a:moveTo>
                  <a:pt x="366382" y="42203"/>
                </a:moveTo>
                <a:cubicBezTo>
                  <a:pt x="296044" y="56271"/>
                  <a:pt x="299362" y="45786"/>
                  <a:pt x="183502" y="84406"/>
                </a:cubicBezTo>
                <a:cubicBezTo>
                  <a:pt x="169434" y="89095"/>
                  <a:pt x="153637" y="90249"/>
                  <a:pt x="141299" y="98474"/>
                </a:cubicBezTo>
                <a:lnTo>
                  <a:pt x="99096" y="126609"/>
                </a:lnTo>
                <a:lnTo>
                  <a:pt x="42825" y="295421"/>
                </a:lnTo>
                <a:cubicBezTo>
                  <a:pt x="30774" y="331574"/>
                  <a:pt x="21754" y="355042"/>
                  <a:pt x="14690" y="393895"/>
                </a:cubicBezTo>
                <a:cubicBezTo>
                  <a:pt x="8758" y="426518"/>
                  <a:pt x="5311" y="459544"/>
                  <a:pt x="622" y="492369"/>
                </a:cubicBezTo>
                <a:cubicBezTo>
                  <a:pt x="1324" y="506409"/>
                  <a:pt x="-10315" y="778421"/>
                  <a:pt x="42825" y="858129"/>
                </a:cubicBezTo>
                <a:lnTo>
                  <a:pt x="70961" y="900332"/>
                </a:lnTo>
                <a:cubicBezTo>
                  <a:pt x="95390" y="973623"/>
                  <a:pt x="69026" y="915498"/>
                  <a:pt x="113164" y="970671"/>
                </a:cubicBezTo>
                <a:cubicBezTo>
                  <a:pt x="123726" y="983873"/>
                  <a:pt x="130737" y="999672"/>
                  <a:pt x="141299" y="1012874"/>
                </a:cubicBezTo>
                <a:cubicBezTo>
                  <a:pt x="157426" y="1033033"/>
                  <a:pt x="188948" y="1059059"/>
                  <a:pt x="211638" y="1069144"/>
                </a:cubicBezTo>
                <a:cubicBezTo>
                  <a:pt x="238739" y="1081189"/>
                  <a:pt x="296044" y="1097280"/>
                  <a:pt x="296044" y="1097280"/>
                </a:cubicBezTo>
                <a:cubicBezTo>
                  <a:pt x="385139" y="1092591"/>
                  <a:pt x="474478" y="1091290"/>
                  <a:pt x="563330" y="1083212"/>
                </a:cubicBezTo>
                <a:cubicBezTo>
                  <a:pt x="578098" y="1081869"/>
                  <a:pt x="593954" y="1078407"/>
                  <a:pt x="605533" y="1069144"/>
                </a:cubicBezTo>
                <a:cubicBezTo>
                  <a:pt x="618735" y="1058582"/>
                  <a:pt x="623106" y="1040143"/>
                  <a:pt x="633668" y="1026941"/>
                </a:cubicBezTo>
                <a:cubicBezTo>
                  <a:pt x="641954" y="1016584"/>
                  <a:pt x="652425" y="1008184"/>
                  <a:pt x="661804" y="998806"/>
                </a:cubicBezTo>
                <a:cubicBezTo>
                  <a:pt x="666493" y="984738"/>
                  <a:pt x="671797" y="970861"/>
                  <a:pt x="675871" y="956603"/>
                </a:cubicBezTo>
                <a:cubicBezTo>
                  <a:pt x="689117" y="910243"/>
                  <a:pt x="694336" y="878348"/>
                  <a:pt x="704007" y="829994"/>
                </a:cubicBezTo>
                <a:cubicBezTo>
                  <a:pt x="708379" y="733820"/>
                  <a:pt x="700319" y="566849"/>
                  <a:pt x="732142" y="450166"/>
                </a:cubicBezTo>
                <a:cubicBezTo>
                  <a:pt x="739945" y="421554"/>
                  <a:pt x="750900" y="393895"/>
                  <a:pt x="760278" y="365760"/>
                </a:cubicBezTo>
                <a:lnTo>
                  <a:pt x="774345" y="323557"/>
                </a:lnTo>
                <a:lnTo>
                  <a:pt x="788413" y="281354"/>
                </a:lnTo>
                <a:cubicBezTo>
                  <a:pt x="783724" y="239151"/>
                  <a:pt x="787773" y="195028"/>
                  <a:pt x="774345" y="154744"/>
                </a:cubicBezTo>
                <a:cubicBezTo>
                  <a:pt x="772598" y="149503"/>
                  <a:pt x="717714" y="58868"/>
                  <a:pt x="689939" y="42203"/>
                </a:cubicBezTo>
                <a:cubicBezTo>
                  <a:pt x="677223" y="34574"/>
                  <a:pt x="660999" y="34767"/>
                  <a:pt x="647736" y="28135"/>
                </a:cubicBezTo>
                <a:cubicBezTo>
                  <a:pt x="632614" y="20574"/>
                  <a:pt x="619601" y="9378"/>
                  <a:pt x="605533" y="0"/>
                </a:cubicBezTo>
                <a:cubicBezTo>
                  <a:pt x="373831" y="14481"/>
                  <a:pt x="436720" y="28135"/>
                  <a:pt x="366382" y="42203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3773B1A-BD01-AB47-82A4-B12C9A454C51}"/>
              </a:ext>
            </a:extLst>
          </p:cNvPr>
          <p:cNvSpPr/>
          <p:nvPr/>
        </p:nvSpPr>
        <p:spPr>
          <a:xfrm>
            <a:off x="3559125" y="1110758"/>
            <a:ext cx="2304000" cy="396000"/>
          </a:xfrm>
          <a:prstGeom prst="roundRect">
            <a:avLst>
              <a:gd name="adj" fmla="val 36205"/>
            </a:avLst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F4AC78C-A5E9-DE42-BA15-66B44E4E6438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Throughput of Pointer Chasing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A11156-A4F9-0A4B-AFE2-6E1137C82619}"/>
              </a:ext>
            </a:extLst>
          </p:cNvPr>
          <p:cNvSpPr txBox="1"/>
          <p:nvPr/>
        </p:nvSpPr>
        <p:spPr>
          <a:xfrm rot="10800000" flipH="1" flipV="1">
            <a:off x="869271" y="516716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</a:rPr>
              <a:t>Number of NDP Cores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B0DD6D-E165-004D-A5DB-4B4999739A1C}"/>
              </a:ext>
            </a:extLst>
          </p:cNvPr>
          <p:cNvSpPr txBox="1"/>
          <p:nvPr/>
        </p:nvSpPr>
        <p:spPr>
          <a:xfrm rot="10800000" flipH="1" flipV="1">
            <a:off x="3784829" y="5162353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</a:rPr>
              <a:t>Number of NDP Cores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DC01D7-A8A6-CD46-8ED1-45DEFD8AA119}"/>
              </a:ext>
            </a:extLst>
          </p:cNvPr>
          <p:cNvSpPr txBox="1"/>
          <p:nvPr/>
        </p:nvSpPr>
        <p:spPr>
          <a:xfrm rot="10800000" flipH="1" flipV="1">
            <a:off x="6708801" y="5167165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emiBold" pitchFamily="2" charset="77"/>
              </a:rPr>
              <a:t>Number of NDP Cores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AF1621B-2800-0F49-875E-569ADAD2684F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en-GB" sz="2800" b="1" dirty="0">
              <a:solidFill>
                <a:schemeClr val="bg1"/>
              </a:solidFill>
              <a:effectLst/>
              <a:latin typeface="Nunito SemiBold" pitchFamily="2" charset="77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68410B3-4424-B343-AF9D-10E6D30DBBD3}"/>
              </a:ext>
            </a:extLst>
          </p:cNvPr>
          <p:cNvSpPr/>
          <p:nvPr/>
        </p:nvSpPr>
        <p:spPr>
          <a:xfrm>
            <a:off x="-1451" y="4729354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en-GB" sz="2800" b="1" dirty="0" err="1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SynCron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 achieves the highest throughput </a:t>
            </a:r>
          </a:p>
          <a:p>
            <a:pPr algn="ctr"/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under all scenarios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99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098"/>
            <a:ext cx="7886700" cy="53117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R" sz="18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  <a:p>
            <a:pPr marL="0" indent="0">
              <a:buNone/>
            </a:pPr>
            <a:endParaRPr lang="en-GR" sz="2200" b="1" dirty="0">
              <a:latin typeface="Nunito SemiBold" pitchFamily="2" charset="77"/>
            </a:endParaRPr>
          </a:p>
        </p:txBody>
      </p:sp>
      <p:sp>
        <p:nvSpPr>
          <p:cNvPr id="8" name="Slide Number Placeholder 104">
            <a:extLst>
              <a:ext uri="{FF2B5EF4-FFF2-40B4-BE49-F238E27FC236}">
                <a16:creationId xmlns:a16="http://schemas.microsoft.com/office/drawing/2014/main" id="{D954519C-19AB-2E45-8317-0FDF9E1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43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690BF-B20A-9A4E-9E7F-B6410E2EFDEC}"/>
              </a:ext>
            </a:extLst>
          </p:cNvPr>
          <p:cNvSpPr txBox="1"/>
          <p:nvPr/>
        </p:nvSpPr>
        <p:spPr>
          <a:xfrm rot="10800000" flipH="1" flipV="1">
            <a:off x="2201732" y="5354169"/>
            <a:ext cx="4940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200" b="1" dirty="0">
                <a:solidFill>
                  <a:schemeClr val="accent1"/>
                </a:solidFill>
                <a:latin typeface="Nunito SemiBold" pitchFamily="2" charset="77"/>
              </a:rPr>
              <a:t>Low Contention - High # of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ABA16C-F46F-7D4B-8850-6441D9E08D62}"/>
              </a:ext>
            </a:extLst>
          </p:cNvPr>
          <p:cNvGrpSpPr/>
          <p:nvPr/>
        </p:nvGrpSpPr>
        <p:grpSpPr>
          <a:xfrm>
            <a:off x="125506" y="1181098"/>
            <a:ext cx="8588188" cy="4080957"/>
            <a:chOff x="125506" y="1181098"/>
            <a:chExt cx="8588188" cy="4080957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D3F8623A-3A90-5444-AECF-D56096F8D35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8363117"/>
                </p:ext>
              </p:extLst>
            </p:nvPr>
          </p:nvGraphicFramePr>
          <p:xfrm>
            <a:off x="125506" y="1181098"/>
            <a:ext cx="8588188" cy="40809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C757F9-CDE5-084A-8494-319390B7EA6B}"/>
                </a:ext>
              </a:extLst>
            </p:cNvPr>
            <p:cNvCxnSpPr>
              <a:cxnSpLocks/>
            </p:cNvCxnSpPr>
            <p:nvPr/>
          </p:nvCxnSpPr>
          <p:spPr>
            <a:xfrm>
              <a:off x="1165411" y="3783106"/>
              <a:ext cx="74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C32C5E2-E0C8-AD45-9EF1-FFEA7341985B}"/>
              </a:ext>
            </a:extLst>
          </p:cNvPr>
          <p:cNvSpPr/>
          <p:nvPr/>
        </p:nvSpPr>
        <p:spPr>
          <a:xfrm>
            <a:off x="6125926" y="1852511"/>
            <a:ext cx="1637509" cy="3348322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5782BE-F617-1C41-BDCD-E9D95D8A4FBF}"/>
              </a:ext>
            </a:extLst>
          </p:cNvPr>
          <p:cNvSpPr txBox="1"/>
          <p:nvPr/>
        </p:nvSpPr>
        <p:spPr>
          <a:xfrm rot="10800000" flipH="1" flipV="1">
            <a:off x="6028259" y="1261096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b="1" dirty="0">
                <a:solidFill>
                  <a:schemeClr val="accent2"/>
                </a:solidFill>
                <a:latin typeface="Nunito SemiBold" pitchFamily="2" charset="77"/>
              </a:rPr>
              <a:t>Synchronization</a:t>
            </a:r>
          </a:p>
          <a:p>
            <a:pPr algn="ctr"/>
            <a:r>
              <a:rPr lang="en-GR" b="1" dirty="0">
                <a:solidFill>
                  <a:schemeClr val="accent2"/>
                </a:solidFill>
                <a:latin typeface="Nunito SemiBold" pitchFamily="2" charset="77"/>
              </a:rPr>
              <a:t>Intensive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CE4609-E2C2-5047-A6EA-03A847FDB6DA}"/>
              </a:ext>
            </a:extLst>
          </p:cNvPr>
          <p:cNvSpPr txBox="1"/>
          <p:nvPr/>
        </p:nvSpPr>
        <p:spPr>
          <a:xfrm>
            <a:off x="7698119" y="2704397"/>
            <a:ext cx="82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b="1" dirty="0">
                <a:solidFill>
                  <a:schemeClr val="accent4"/>
                </a:solidFill>
                <a:latin typeface="Nunito" pitchFamily="2" charset="77"/>
              </a:rPr>
              <a:t>1.23x</a:t>
            </a:r>
            <a:endParaRPr lang="en-GR" sz="1600" b="1" dirty="0">
              <a:solidFill>
                <a:schemeClr val="accent4"/>
              </a:solidFill>
              <a:latin typeface="Nunito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09762-49A7-DC4A-B91B-618077D2CF0B}"/>
              </a:ext>
            </a:extLst>
          </p:cNvPr>
          <p:cNvSpPr txBox="1"/>
          <p:nvPr/>
        </p:nvSpPr>
        <p:spPr>
          <a:xfrm>
            <a:off x="8339262" y="2741117"/>
            <a:ext cx="8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b="1" dirty="0">
                <a:solidFill>
                  <a:schemeClr val="accent3"/>
                </a:solidFill>
                <a:latin typeface="Nunito" pitchFamily="2" charset="77"/>
              </a:rPr>
              <a:t>-9.5%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DE42614-3E63-7944-83E1-74048479A211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Speedup in Real Applications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4898A26-5BA1-1440-8645-AA8CCEB52B7C}"/>
              </a:ext>
            </a:extLst>
          </p:cNvPr>
          <p:cNvSpPr/>
          <p:nvPr/>
        </p:nvSpPr>
        <p:spPr>
          <a:xfrm>
            <a:off x="7943926" y="3146032"/>
            <a:ext cx="439200" cy="1687226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790E34-9A40-8E41-A475-B9D863F36EF4}"/>
              </a:ext>
            </a:extLst>
          </p:cNvPr>
          <p:cNvSpPr/>
          <p:nvPr/>
        </p:nvSpPr>
        <p:spPr>
          <a:xfrm>
            <a:off x="8112655" y="3031981"/>
            <a:ext cx="450962" cy="1872000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507984782">
                  <a:custGeom>
                    <a:avLst/>
                    <a:gdLst>
                      <a:gd name="connsiteX0" fmla="*/ 0 w 450962"/>
                      <a:gd name="connsiteY0" fmla="*/ 75162 h 1872000"/>
                      <a:gd name="connsiteX1" fmla="*/ 75162 w 450962"/>
                      <a:gd name="connsiteY1" fmla="*/ 0 h 1872000"/>
                      <a:gd name="connsiteX2" fmla="*/ 375800 w 450962"/>
                      <a:gd name="connsiteY2" fmla="*/ 0 h 1872000"/>
                      <a:gd name="connsiteX3" fmla="*/ 450962 w 450962"/>
                      <a:gd name="connsiteY3" fmla="*/ 75162 h 1872000"/>
                      <a:gd name="connsiteX4" fmla="*/ 450962 w 450962"/>
                      <a:gd name="connsiteY4" fmla="*/ 683488 h 1872000"/>
                      <a:gd name="connsiteX5" fmla="*/ 450962 w 450962"/>
                      <a:gd name="connsiteY5" fmla="*/ 1291813 h 1872000"/>
                      <a:gd name="connsiteX6" fmla="*/ 450962 w 450962"/>
                      <a:gd name="connsiteY6" fmla="*/ 1796838 h 1872000"/>
                      <a:gd name="connsiteX7" fmla="*/ 375800 w 450962"/>
                      <a:gd name="connsiteY7" fmla="*/ 1872000 h 1872000"/>
                      <a:gd name="connsiteX8" fmla="*/ 75162 w 450962"/>
                      <a:gd name="connsiteY8" fmla="*/ 1872000 h 1872000"/>
                      <a:gd name="connsiteX9" fmla="*/ 0 w 450962"/>
                      <a:gd name="connsiteY9" fmla="*/ 1796838 h 1872000"/>
                      <a:gd name="connsiteX10" fmla="*/ 0 w 450962"/>
                      <a:gd name="connsiteY10" fmla="*/ 1257380 h 1872000"/>
                      <a:gd name="connsiteX11" fmla="*/ 0 w 450962"/>
                      <a:gd name="connsiteY11" fmla="*/ 735138 h 1872000"/>
                      <a:gd name="connsiteX12" fmla="*/ 0 w 450962"/>
                      <a:gd name="connsiteY12" fmla="*/ 75162 h 187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50962" h="1872000" extrusionOk="0">
                        <a:moveTo>
                          <a:pt x="0" y="75162"/>
                        </a:moveTo>
                        <a:cubicBezTo>
                          <a:pt x="-1493" y="34274"/>
                          <a:pt x="28944" y="-3938"/>
                          <a:pt x="75162" y="0"/>
                        </a:cubicBezTo>
                        <a:cubicBezTo>
                          <a:pt x="179081" y="5304"/>
                          <a:pt x="228630" y="-7891"/>
                          <a:pt x="375800" y="0"/>
                        </a:cubicBezTo>
                        <a:cubicBezTo>
                          <a:pt x="419681" y="6466"/>
                          <a:pt x="444065" y="26432"/>
                          <a:pt x="450962" y="75162"/>
                        </a:cubicBezTo>
                        <a:cubicBezTo>
                          <a:pt x="424570" y="232514"/>
                          <a:pt x="451145" y="422895"/>
                          <a:pt x="450962" y="683488"/>
                        </a:cubicBezTo>
                        <a:cubicBezTo>
                          <a:pt x="450779" y="944081"/>
                          <a:pt x="429186" y="1142420"/>
                          <a:pt x="450962" y="1291813"/>
                        </a:cubicBezTo>
                        <a:cubicBezTo>
                          <a:pt x="472738" y="1441206"/>
                          <a:pt x="473950" y="1587634"/>
                          <a:pt x="450962" y="1796838"/>
                        </a:cubicBezTo>
                        <a:cubicBezTo>
                          <a:pt x="449936" y="1843182"/>
                          <a:pt x="418859" y="1871017"/>
                          <a:pt x="375800" y="1872000"/>
                        </a:cubicBezTo>
                        <a:cubicBezTo>
                          <a:pt x="303214" y="1880505"/>
                          <a:pt x="159727" y="1881716"/>
                          <a:pt x="75162" y="1872000"/>
                        </a:cubicBezTo>
                        <a:cubicBezTo>
                          <a:pt x="31287" y="1867160"/>
                          <a:pt x="6668" y="1845517"/>
                          <a:pt x="0" y="1796838"/>
                        </a:cubicBezTo>
                        <a:cubicBezTo>
                          <a:pt x="946" y="1609994"/>
                          <a:pt x="20821" y="1521135"/>
                          <a:pt x="0" y="1257380"/>
                        </a:cubicBezTo>
                        <a:cubicBezTo>
                          <a:pt x="-20821" y="993625"/>
                          <a:pt x="6500" y="949532"/>
                          <a:pt x="0" y="735138"/>
                        </a:cubicBezTo>
                        <a:cubicBezTo>
                          <a:pt x="-6500" y="520744"/>
                          <a:pt x="-13800" y="254587"/>
                          <a:pt x="0" y="7516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845BE73-BCB5-514A-8726-030443514401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en-GB" sz="2800" b="1" dirty="0">
              <a:solidFill>
                <a:schemeClr val="bg1"/>
              </a:solidFill>
              <a:effectLst/>
              <a:latin typeface="Nunito SemiBold" pitchFamily="2" charset="77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200DDA2-B948-4B44-B23A-2A912556089D}"/>
              </a:ext>
            </a:extLst>
          </p:cNvPr>
          <p:cNvSpPr/>
          <p:nvPr/>
        </p:nvSpPr>
        <p:spPr>
          <a:xfrm>
            <a:off x="5760" y="4741424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en-GB" sz="2800" b="1" dirty="0" err="1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SynCron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 performs best across all real applications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744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17" grpId="0"/>
      <p:bldP spid="18" grpId="0"/>
      <p:bldP spid="29" grpId="0" animBg="1"/>
      <p:bldP spid="32" grpId="0" animBg="1"/>
      <p:bldP spid="39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04">
            <a:extLst>
              <a:ext uri="{FF2B5EF4-FFF2-40B4-BE49-F238E27FC236}">
                <a16:creationId xmlns:a16="http://schemas.microsoft.com/office/drawing/2014/main" id="{D954519C-19AB-2E45-8317-0FDF9E1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44</a:t>
            </a:fld>
            <a:endParaRPr lang="en-GR" sz="2400" b="1" dirty="0">
              <a:latin typeface="Nunito SemiBold" pitchFamily="2" charset="77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F1061A2-7844-A446-8EEF-A0A281F55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729782"/>
              </p:ext>
            </p:extLst>
          </p:nvPr>
        </p:nvGraphicFramePr>
        <p:xfrm>
          <a:off x="0" y="1130447"/>
          <a:ext cx="8982635" cy="4113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DAC593-7EA3-E847-9BAD-407D43C51021}"/>
              </a:ext>
            </a:extLst>
          </p:cNvPr>
          <p:cNvSpPr txBox="1"/>
          <p:nvPr/>
        </p:nvSpPr>
        <p:spPr>
          <a:xfrm>
            <a:off x="8104500" y="1470359"/>
            <a:ext cx="82169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b="1" dirty="0">
                <a:solidFill>
                  <a:schemeClr val="accent4"/>
                </a:solidFill>
                <a:latin typeface="Nunito" pitchFamily="2" charset="77"/>
              </a:rPr>
              <a:t>1.94x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E457471-F3EF-F74D-AA8A-DBBE067774C5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System Energy in Real Applications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BC41689-3243-B347-B2FE-63C676148D9F}"/>
              </a:ext>
            </a:extLst>
          </p:cNvPr>
          <p:cNvSpPr/>
          <p:nvPr/>
        </p:nvSpPr>
        <p:spPr>
          <a:xfrm>
            <a:off x="8399344" y="2917859"/>
            <a:ext cx="499728" cy="2029699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3C62A07-51FC-254B-8649-14F8F40829EC}"/>
              </a:ext>
            </a:extLst>
          </p:cNvPr>
          <p:cNvSpPr/>
          <p:nvPr/>
        </p:nvSpPr>
        <p:spPr>
          <a:xfrm>
            <a:off x="8224363" y="1884024"/>
            <a:ext cx="499728" cy="2988000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499728"/>
                      <a:gd name="connsiteY0" fmla="*/ 83290 h 2988000"/>
                      <a:gd name="connsiteX1" fmla="*/ 83290 w 499728"/>
                      <a:gd name="connsiteY1" fmla="*/ 0 h 2988000"/>
                      <a:gd name="connsiteX2" fmla="*/ 416438 w 499728"/>
                      <a:gd name="connsiteY2" fmla="*/ 0 h 2988000"/>
                      <a:gd name="connsiteX3" fmla="*/ 499728 w 499728"/>
                      <a:gd name="connsiteY3" fmla="*/ 83290 h 2988000"/>
                      <a:gd name="connsiteX4" fmla="*/ 499728 w 499728"/>
                      <a:gd name="connsiteY4" fmla="*/ 647574 h 2988000"/>
                      <a:gd name="connsiteX5" fmla="*/ 499728 w 499728"/>
                      <a:gd name="connsiteY5" fmla="*/ 1155430 h 2988000"/>
                      <a:gd name="connsiteX6" fmla="*/ 499728 w 499728"/>
                      <a:gd name="connsiteY6" fmla="*/ 1719714 h 2988000"/>
                      <a:gd name="connsiteX7" fmla="*/ 499728 w 499728"/>
                      <a:gd name="connsiteY7" fmla="*/ 2227569 h 2988000"/>
                      <a:gd name="connsiteX8" fmla="*/ 499728 w 499728"/>
                      <a:gd name="connsiteY8" fmla="*/ 2904710 h 2988000"/>
                      <a:gd name="connsiteX9" fmla="*/ 416438 w 499728"/>
                      <a:gd name="connsiteY9" fmla="*/ 2988000 h 2988000"/>
                      <a:gd name="connsiteX10" fmla="*/ 83290 w 499728"/>
                      <a:gd name="connsiteY10" fmla="*/ 2988000 h 2988000"/>
                      <a:gd name="connsiteX11" fmla="*/ 0 w 499728"/>
                      <a:gd name="connsiteY11" fmla="*/ 2904710 h 2988000"/>
                      <a:gd name="connsiteX12" fmla="*/ 0 w 499728"/>
                      <a:gd name="connsiteY12" fmla="*/ 2368640 h 2988000"/>
                      <a:gd name="connsiteX13" fmla="*/ 0 w 499728"/>
                      <a:gd name="connsiteY13" fmla="*/ 1888999 h 2988000"/>
                      <a:gd name="connsiteX14" fmla="*/ 0 w 499728"/>
                      <a:gd name="connsiteY14" fmla="*/ 1352929 h 2988000"/>
                      <a:gd name="connsiteX15" fmla="*/ 0 w 499728"/>
                      <a:gd name="connsiteY15" fmla="*/ 788645 h 2988000"/>
                      <a:gd name="connsiteX16" fmla="*/ 0 w 499728"/>
                      <a:gd name="connsiteY16" fmla="*/ 83290 h 29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99728" h="2988000" extrusionOk="0">
                        <a:moveTo>
                          <a:pt x="0" y="83290"/>
                        </a:moveTo>
                        <a:cubicBezTo>
                          <a:pt x="8076" y="30126"/>
                          <a:pt x="31504" y="3276"/>
                          <a:pt x="83290" y="0"/>
                        </a:cubicBezTo>
                        <a:cubicBezTo>
                          <a:pt x="210289" y="-19749"/>
                          <a:pt x="319980" y="4029"/>
                          <a:pt x="416438" y="0"/>
                        </a:cubicBezTo>
                        <a:cubicBezTo>
                          <a:pt x="462287" y="2742"/>
                          <a:pt x="501715" y="39071"/>
                          <a:pt x="499728" y="83290"/>
                        </a:cubicBezTo>
                        <a:cubicBezTo>
                          <a:pt x="501669" y="261867"/>
                          <a:pt x="433840" y="469764"/>
                          <a:pt x="499728" y="647574"/>
                        </a:cubicBezTo>
                        <a:cubicBezTo>
                          <a:pt x="565616" y="825384"/>
                          <a:pt x="454495" y="1023700"/>
                          <a:pt x="499728" y="1155430"/>
                        </a:cubicBezTo>
                        <a:cubicBezTo>
                          <a:pt x="544961" y="1287160"/>
                          <a:pt x="470258" y="1446957"/>
                          <a:pt x="499728" y="1719714"/>
                        </a:cubicBezTo>
                        <a:cubicBezTo>
                          <a:pt x="529198" y="1992471"/>
                          <a:pt x="459485" y="2111284"/>
                          <a:pt x="499728" y="2227569"/>
                        </a:cubicBezTo>
                        <a:cubicBezTo>
                          <a:pt x="539971" y="2343854"/>
                          <a:pt x="469689" y="2759399"/>
                          <a:pt x="499728" y="2904710"/>
                        </a:cubicBezTo>
                        <a:cubicBezTo>
                          <a:pt x="509045" y="2947511"/>
                          <a:pt x="459809" y="2981545"/>
                          <a:pt x="416438" y="2988000"/>
                        </a:cubicBezTo>
                        <a:cubicBezTo>
                          <a:pt x="321633" y="3005324"/>
                          <a:pt x="248109" y="2966293"/>
                          <a:pt x="83290" y="2988000"/>
                        </a:cubicBezTo>
                        <a:cubicBezTo>
                          <a:pt x="30224" y="2977779"/>
                          <a:pt x="-8963" y="2960734"/>
                          <a:pt x="0" y="2904710"/>
                        </a:cubicBezTo>
                        <a:cubicBezTo>
                          <a:pt x="-4495" y="2709863"/>
                          <a:pt x="8723" y="2535572"/>
                          <a:pt x="0" y="2368640"/>
                        </a:cubicBezTo>
                        <a:cubicBezTo>
                          <a:pt x="-8723" y="2201708"/>
                          <a:pt x="25889" y="2073341"/>
                          <a:pt x="0" y="1888999"/>
                        </a:cubicBezTo>
                        <a:cubicBezTo>
                          <a:pt x="-25889" y="1704657"/>
                          <a:pt x="57662" y="1472025"/>
                          <a:pt x="0" y="1352929"/>
                        </a:cubicBezTo>
                        <a:cubicBezTo>
                          <a:pt x="-57662" y="1233833"/>
                          <a:pt x="41747" y="954224"/>
                          <a:pt x="0" y="788645"/>
                        </a:cubicBezTo>
                        <a:cubicBezTo>
                          <a:pt x="-41747" y="623066"/>
                          <a:pt x="20247" y="241080"/>
                          <a:pt x="0" y="8329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AECB6-E478-9141-8949-3C734FD6D613}"/>
              </a:ext>
            </a:extLst>
          </p:cNvPr>
          <p:cNvSpPr txBox="1"/>
          <p:nvPr/>
        </p:nvSpPr>
        <p:spPr>
          <a:xfrm>
            <a:off x="8207223" y="2586629"/>
            <a:ext cx="851314" cy="3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b="1" dirty="0">
                <a:solidFill>
                  <a:schemeClr val="accent3"/>
                </a:solidFill>
                <a:latin typeface="Nunito" pitchFamily="2" charset="77"/>
              </a:rPr>
              <a:t>-6.2%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0BB7827-C211-A746-9DFB-F61B85120251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en-GB" sz="2800" b="1" dirty="0">
              <a:solidFill>
                <a:schemeClr val="bg1"/>
              </a:solidFill>
              <a:effectLst/>
              <a:latin typeface="Nunito SemiBold" pitchFamily="2" charset="77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3A29E40-CD0A-1548-9B87-2BF6C231585B}"/>
              </a:ext>
            </a:extLst>
          </p:cNvPr>
          <p:cNvSpPr/>
          <p:nvPr/>
        </p:nvSpPr>
        <p:spPr>
          <a:xfrm>
            <a:off x="-1923" y="4731025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en-GB" sz="2800" b="1" dirty="0" err="1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SynCron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 reduces system energy significantly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48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25" grpId="0" animBg="1"/>
      <p:bldP spid="13" grpId="0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04">
            <a:extLst>
              <a:ext uri="{FF2B5EF4-FFF2-40B4-BE49-F238E27FC236}">
                <a16:creationId xmlns:a16="http://schemas.microsoft.com/office/drawing/2014/main" id="{A3143401-ED29-DB45-AAA2-4723D6E1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45</a:t>
            </a:fld>
            <a:endParaRPr lang="en-GR" sz="2400" b="1" dirty="0">
              <a:latin typeface="Nunito SemiBold" pitchFamily="2" charset="77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0D559F-ABFD-5140-A35B-1E1B393C5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89013"/>
              </p:ext>
            </p:extLst>
          </p:nvPr>
        </p:nvGraphicFramePr>
        <p:xfrm>
          <a:off x="628650" y="1652271"/>
          <a:ext cx="799283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3023571729"/>
                    </a:ext>
                  </a:extLst>
                </a:gridCol>
                <a:gridCol w="3053443">
                  <a:extLst>
                    <a:ext uri="{9D8B030D-6E8A-4147-A177-3AD203B41FA5}">
                      <a16:colId xmlns:a16="http://schemas.microsoft.com/office/drawing/2014/main" val="2663779026"/>
                    </a:ext>
                  </a:extLst>
                </a:gridCol>
                <a:gridCol w="2367643">
                  <a:extLst>
                    <a:ext uri="{9D8B030D-6E8A-4147-A177-3AD203B41FA5}">
                      <a16:colId xmlns:a16="http://schemas.microsoft.com/office/drawing/2014/main" val="3793545996"/>
                    </a:ext>
                  </a:extLst>
                </a:gridCol>
              </a:tblGrid>
              <a:tr h="469542">
                <a:tc>
                  <a:txBody>
                    <a:bodyPr/>
                    <a:lstStyle/>
                    <a:p>
                      <a:endParaRPr lang="en-GR" sz="3600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000" b="0" i="0" dirty="0">
                          <a:solidFill>
                            <a:schemeClr val="bg1"/>
                          </a:solidFill>
                          <a:latin typeface="Nunito" pitchFamily="2" charset="77"/>
                        </a:rPr>
                        <a:t>Synchronization Engine 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000" b="0" i="0" dirty="0">
                          <a:solidFill>
                            <a:schemeClr val="bg1"/>
                          </a:solidFill>
                          <a:latin typeface="Nunito" pitchFamily="2" charset="77"/>
                        </a:rPr>
                        <a:t>ARM Cortex A7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54289"/>
                  </a:ext>
                </a:extLst>
              </a:tr>
              <a:tr h="469542">
                <a:tc>
                  <a:txBody>
                    <a:bodyPr/>
                    <a:lstStyle/>
                    <a:p>
                      <a:r>
                        <a:rPr lang="en-GR" sz="2000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 Technology </a:t>
                      </a:r>
                      <a:r>
                        <a:rPr lang="en-GR" sz="3600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 </a:t>
                      </a:r>
                      <a:endParaRPr lang="en-GR" sz="2000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000" b="0" i="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40nm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000" b="0" i="0" dirty="0">
                          <a:solidFill>
                            <a:schemeClr val="accent2"/>
                          </a:solidFill>
                          <a:latin typeface="Nunito" pitchFamily="2" charset="77"/>
                        </a:rPr>
                        <a:t>28nm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690450"/>
                  </a:ext>
                </a:extLst>
              </a:tr>
              <a:tr h="525398">
                <a:tc>
                  <a:txBody>
                    <a:bodyPr/>
                    <a:lstStyle/>
                    <a:p>
                      <a:r>
                        <a:rPr lang="en-GR" sz="2000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 Area</a:t>
                      </a:r>
                      <a:r>
                        <a:rPr lang="en-GR" sz="3600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 </a:t>
                      </a:r>
                      <a:endParaRPr lang="en-GR" sz="2000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Nunito" pitchFamily="2" charset="77"/>
                        </a:rPr>
                        <a:t>Total: 0.0461mm2</a:t>
                      </a:r>
                      <a:endParaRPr lang="en-GR" sz="2000" b="0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Nunito" pitchFamily="2" charset="77"/>
                        </a:rPr>
                        <a:t>Total: 0.45mm2</a:t>
                      </a:r>
                      <a:endParaRPr lang="en-GR" sz="2000" b="0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54196"/>
                  </a:ext>
                </a:extLst>
              </a:tr>
              <a:tr h="540849">
                <a:tc>
                  <a:txBody>
                    <a:bodyPr/>
                    <a:lstStyle/>
                    <a:p>
                      <a:r>
                        <a:rPr lang="en-GR" sz="2000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 Power</a:t>
                      </a:r>
                      <a:r>
                        <a:rPr lang="en-GR" sz="3600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 </a:t>
                      </a:r>
                      <a:endParaRPr lang="en-GR" sz="2000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000" b="0" i="0" dirty="0">
                          <a:solidFill>
                            <a:schemeClr val="accent3"/>
                          </a:solidFill>
                          <a:latin typeface="Nunito" pitchFamily="2" charset="77"/>
                        </a:rPr>
                        <a:t>2.7mW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000" b="0" i="0" dirty="0">
                          <a:solidFill>
                            <a:schemeClr val="accent3"/>
                          </a:solidFill>
                          <a:latin typeface="Nunito" pitchFamily="2" charset="77"/>
                        </a:rPr>
                        <a:t>100mW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5268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12C017C-C134-6344-AD3D-C3F2CF948A5B}"/>
              </a:ext>
            </a:extLst>
          </p:cNvPr>
          <p:cNvSpPr/>
          <p:nvPr/>
        </p:nvSpPr>
        <p:spPr>
          <a:xfrm>
            <a:off x="2204356" y="3069111"/>
            <a:ext cx="903514" cy="33752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latin typeface="Nunito" pitchFamily="2" charset="77"/>
              </a:rPr>
              <a:t>9.78%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F832BF-2B73-3841-8148-2D462EB4981E}"/>
              </a:ext>
            </a:extLst>
          </p:cNvPr>
          <p:cNvSpPr/>
          <p:nvPr/>
        </p:nvSpPr>
        <p:spPr>
          <a:xfrm>
            <a:off x="2204356" y="3698161"/>
            <a:ext cx="903514" cy="33752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latin typeface="Nunito" pitchFamily="2" charset="77"/>
              </a:rPr>
              <a:t>2.70%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7E9BD2-FDB9-BD4A-BF0C-FAD6505E2659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en-GB" sz="2800" b="1" dirty="0">
              <a:solidFill>
                <a:schemeClr val="bg1"/>
              </a:solidFill>
              <a:effectLst/>
              <a:latin typeface="Nunito SemiBold" pitchFamily="2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1E2933-77C6-0547-96BD-730A68CF98F6}"/>
              </a:ext>
            </a:extLst>
          </p:cNvPr>
          <p:cNvSpPr/>
          <p:nvPr/>
        </p:nvSpPr>
        <p:spPr>
          <a:xfrm>
            <a:off x="-8167" y="4741423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en-GB" sz="2800" b="1" dirty="0" err="1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SynCron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 has low area and power overheads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83AC41-5789-5A4E-AC35-E406AD0C178D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Area and Power Overheads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A8EE9F-CC48-EC46-ADE1-2174970631B5}"/>
              </a:ext>
            </a:extLst>
          </p:cNvPr>
          <p:cNvSpPr/>
          <p:nvPr/>
        </p:nvSpPr>
        <p:spPr>
          <a:xfrm rot="16200000">
            <a:off x="5794650" y="711687"/>
            <a:ext cx="396000" cy="5045400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396000"/>
                      <a:gd name="connsiteY0" fmla="*/ 66001 h 5045400"/>
                      <a:gd name="connsiteX1" fmla="*/ 66001 w 396000"/>
                      <a:gd name="connsiteY1" fmla="*/ 0 h 5045400"/>
                      <a:gd name="connsiteX2" fmla="*/ 329999 w 396000"/>
                      <a:gd name="connsiteY2" fmla="*/ 0 h 5045400"/>
                      <a:gd name="connsiteX3" fmla="*/ 396000 w 396000"/>
                      <a:gd name="connsiteY3" fmla="*/ 66001 h 5045400"/>
                      <a:gd name="connsiteX4" fmla="*/ 396000 w 396000"/>
                      <a:gd name="connsiteY4" fmla="*/ 611934 h 5045400"/>
                      <a:gd name="connsiteX5" fmla="*/ 396000 w 396000"/>
                      <a:gd name="connsiteY5" fmla="*/ 1059599 h 5045400"/>
                      <a:gd name="connsiteX6" fmla="*/ 396000 w 396000"/>
                      <a:gd name="connsiteY6" fmla="*/ 1605532 h 5045400"/>
                      <a:gd name="connsiteX7" fmla="*/ 396000 w 396000"/>
                      <a:gd name="connsiteY7" fmla="*/ 2053198 h 5045400"/>
                      <a:gd name="connsiteX8" fmla="*/ 396000 w 396000"/>
                      <a:gd name="connsiteY8" fmla="*/ 2697399 h 5045400"/>
                      <a:gd name="connsiteX9" fmla="*/ 396000 w 396000"/>
                      <a:gd name="connsiteY9" fmla="*/ 3194198 h 5045400"/>
                      <a:gd name="connsiteX10" fmla="*/ 396000 w 396000"/>
                      <a:gd name="connsiteY10" fmla="*/ 3789265 h 5045400"/>
                      <a:gd name="connsiteX11" fmla="*/ 396000 w 396000"/>
                      <a:gd name="connsiteY11" fmla="*/ 4236930 h 5045400"/>
                      <a:gd name="connsiteX12" fmla="*/ 396000 w 396000"/>
                      <a:gd name="connsiteY12" fmla="*/ 4979399 h 5045400"/>
                      <a:gd name="connsiteX13" fmla="*/ 329999 w 396000"/>
                      <a:gd name="connsiteY13" fmla="*/ 5045400 h 5045400"/>
                      <a:gd name="connsiteX14" fmla="*/ 66001 w 396000"/>
                      <a:gd name="connsiteY14" fmla="*/ 5045400 h 5045400"/>
                      <a:gd name="connsiteX15" fmla="*/ 0 w 396000"/>
                      <a:gd name="connsiteY15" fmla="*/ 4979399 h 5045400"/>
                      <a:gd name="connsiteX16" fmla="*/ 0 w 396000"/>
                      <a:gd name="connsiteY16" fmla="*/ 4384332 h 5045400"/>
                      <a:gd name="connsiteX17" fmla="*/ 0 w 396000"/>
                      <a:gd name="connsiteY17" fmla="*/ 3838399 h 5045400"/>
                      <a:gd name="connsiteX18" fmla="*/ 0 w 396000"/>
                      <a:gd name="connsiteY18" fmla="*/ 3292466 h 5045400"/>
                      <a:gd name="connsiteX19" fmla="*/ 0 w 396000"/>
                      <a:gd name="connsiteY19" fmla="*/ 2746533 h 5045400"/>
                      <a:gd name="connsiteX20" fmla="*/ 0 w 396000"/>
                      <a:gd name="connsiteY20" fmla="*/ 2151465 h 5045400"/>
                      <a:gd name="connsiteX21" fmla="*/ 0 w 396000"/>
                      <a:gd name="connsiteY21" fmla="*/ 1654666 h 5045400"/>
                      <a:gd name="connsiteX22" fmla="*/ 0 w 396000"/>
                      <a:gd name="connsiteY22" fmla="*/ 1010465 h 5045400"/>
                      <a:gd name="connsiteX23" fmla="*/ 0 w 396000"/>
                      <a:gd name="connsiteY23" fmla="*/ 66001 h 504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396000" h="5045400" extrusionOk="0">
                        <a:moveTo>
                          <a:pt x="0" y="66001"/>
                        </a:moveTo>
                        <a:cubicBezTo>
                          <a:pt x="3224" y="26690"/>
                          <a:pt x="21404" y="4612"/>
                          <a:pt x="66001" y="0"/>
                        </a:cubicBezTo>
                        <a:cubicBezTo>
                          <a:pt x="152255" y="-26631"/>
                          <a:pt x="227853" y="23744"/>
                          <a:pt x="329999" y="0"/>
                        </a:cubicBezTo>
                        <a:cubicBezTo>
                          <a:pt x="366401" y="895"/>
                          <a:pt x="397666" y="31043"/>
                          <a:pt x="396000" y="66001"/>
                        </a:cubicBezTo>
                        <a:cubicBezTo>
                          <a:pt x="403996" y="222644"/>
                          <a:pt x="367778" y="387522"/>
                          <a:pt x="396000" y="611934"/>
                        </a:cubicBezTo>
                        <a:cubicBezTo>
                          <a:pt x="424222" y="836346"/>
                          <a:pt x="355286" y="969192"/>
                          <a:pt x="396000" y="1059599"/>
                        </a:cubicBezTo>
                        <a:cubicBezTo>
                          <a:pt x="436714" y="1150006"/>
                          <a:pt x="344461" y="1492078"/>
                          <a:pt x="396000" y="1605532"/>
                        </a:cubicBezTo>
                        <a:cubicBezTo>
                          <a:pt x="447539" y="1718986"/>
                          <a:pt x="350649" y="1851200"/>
                          <a:pt x="396000" y="2053198"/>
                        </a:cubicBezTo>
                        <a:cubicBezTo>
                          <a:pt x="441351" y="2255196"/>
                          <a:pt x="359398" y="2567647"/>
                          <a:pt x="396000" y="2697399"/>
                        </a:cubicBezTo>
                        <a:cubicBezTo>
                          <a:pt x="432602" y="2827151"/>
                          <a:pt x="360215" y="2994748"/>
                          <a:pt x="396000" y="3194198"/>
                        </a:cubicBezTo>
                        <a:cubicBezTo>
                          <a:pt x="431785" y="3393648"/>
                          <a:pt x="348244" y="3593314"/>
                          <a:pt x="396000" y="3789265"/>
                        </a:cubicBezTo>
                        <a:cubicBezTo>
                          <a:pt x="443756" y="3985216"/>
                          <a:pt x="359194" y="4073113"/>
                          <a:pt x="396000" y="4236930"/>
                        </a:cubicBezTo>
                        <a:cubicBezTo>
                          <a:pt x="432806" y="4400747"/>
                          <a:pt x="326651" y="4804845"/>
                          <a:pt x="396000" y="4979399"/>
                        </a:cubicBezTo>
                        <a:cubicBezTo>
                          <a:pt x="392121" y="5009648"/>
                          <a:pt x="368548" y="5036751"/>
                          <a:pt x="329999" y="5045400"/>
                        </a:cubicBezTo>
                        <a:cubicBezTo>
                          <a:pt x="247019" y="5068144"/>
                          <a:pt x="160256" y="5037426"/>
                          <a:pt x="66001" y="5045400"/>
                        </a:cubicBezTo>
                        <a:cubicBezTo>
                          <a:pt x="36246" y="5047070"/>
                          <a:pt x="-4532" y="5012448"/>
                          <a:pt x="0" y="4979399"/>
                        </a:cubicBezTo>
                        <a:cubicBezTo>
                          <a:pt x="-56109" y="4838238"/>
                          <a:pt x="53962" y="4560389"/>
                          <a:pt x="0" y="4384332"/>
                        </a:cubicBezTo>
                        <a:cubicBezTo>
                          <a:pt x="-53962" y="4208275"/>
                          <a:pt x="19823" y="4071533"/>
                          <a:pt x="0" y="3838399"/>
                        </a:cubicBezTo>
                        <a:cubicBezTo>
                          <a:pt x="-19823" y="3605265"/>
                          <a:pt x="41541" y="3512219"/>
                          <a:pt x="0" y="3292466"/>
                        </a:cubicBezTo>
                        <a:cubicBezTo>
                          <a:pt x="-41541" y="3072713"/>
                          <a:pt x="13414" y="2927204"/>
                          <a:pt x="0" y="2746533"/>
                        </a:cubicBezTo>
                        <a:cubicBezTo>
                          <a:pt x="-13414" y="2565862"/>
                          <a:pt x="64179" y="2402278"/>
                          <a:pt x="0" y="2151465"/>
                        </a:cubicBezTo>
                        <a:cubicBezTo>
                          <a:pt x="-64179" y="1900652"/>
                          <a:pt x="54267" y="1879502"/>
                          <a:pt x="0" y="1654666"/>
                        </a:cubicBezTo>
                        <a:cubicBezTo>
                          <a:pt x="-54267" y="1429830"/>
                          <a:pt x="41842" y="1226013"/>
                          <a:pt x="0" y="1010465"/>
                        </a:cubicBezTo>
                        <a:cubicBezTo>
                          <a:pt x="-41842" y="794917"/>
                          <a:pt x="61961" y="374302"/>
                          <a:pt x="0" y="660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6974623-3A6A-3944-B90C-987EC7AB5FB6}"/>
              </a:ext>
            </a:extLst>
          </p:cNvPr>
          <p:cNvSpPr/>
          <p:nvPr/>
        </p:nvSpPr>
        <p:spPr>
          <a:xfrm rot="16200000">
            <a:off x="5838132" y="1705475"/>
            <a:ext cx="396000" cy="4329732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396000"/>
                      <a:gd name="connsiteY0" fmla="*/ 66001 h 4329732"/>
                      <a:gd name="connsiteX1" fmla="*/ 66001 w 396000"/>
                      <a:gd name="connsiteY1" fmla="*/ 0 h 4329732"/>
                      <a:gd name="connsiteX2" fmla="*/ 329999 w 396000"/>
                      <a:gd name="connsiteY2" fmla="*/ 0 h 4329732"/>
                      <a:gd name="connsiteX3" fmla="*/ 396000 w 396000"/>
                      <a:gd name="connsiteY3" fmla="*/ 66001 h 4329732"/>
                      <a:gd name="connsiteX4" fmla="*/ 396000 w 396000"/>
                      <a:gd name="connsiteY4" fmla="*/ 665677 h 4329732"/>
                      <a:gd name="connsiteX5" fmla="*/ 396000 w 396000"/>
                      <a:gd name="connsiteY5" fmla="*/ 1181398 h 4329732"/>
                      <a:gd name="connsiteX6" fmla="*/ 396000 w 396000"/>
                      <a:gd name="connsiteY6" fmla="*/ 1781074 h 4329732"/>
                      <a:gd name="connsiteX7" fmla="*/ 396000 w 396000"/>
                      <a:gd name="connsiteY7" fmla="*/ 2296795 h 4329732"/>
                      <a:gd name="connsiteX8" fmla="*/ 396000 w 396000"/>
                      <a:gd name="connsiteY8" fmla="*/ 2980425 h 4329732"/>
                      <a:gd name="connsiteX9" fmla="*/ 396000 w 396000"/>
                      <a:gd name="connsiteY9" fmla="*/ 3538123 h 4329732"/>
                      <a:gd name="connsiteX10" fmla="*/ 396000 w 396000"/>
                      <a:gd name="connsiteY10" fmla="*/ 4263731 h 4329732"/>
                      <a:gd name="connsiteX11" fmla="*/ 329999 w 396000"/>
                      <a:gd name="connsiteY11" fmla="*/ 4329732 h 4329732"/>
                      <a:gd name="connsiteX12" fmla="*/ 66001 w 396000"/>
                      <a:gd name="connsiteY12" fmla="*/ 4329732 h 4329732"/>
                      <a:gd name="connsiteX13" fmla="*/ 0 w 396000"/>
                      <a:gd name="connsiteY13" fmla="*/ 4263731 h 4329732"/>
                      <a:gd name="connsiteX14" fmla="*/ 0 w 396000"/>
                      <a:gd name="connsiteY14" fmla="*/ 3789987 h 4329732"/>
                      <a:gd name="connsiteX15" fmla="*/ 0 w 396000"/>
                      <a:gd name="connsiteY15" fmla="*/ 3190311 h 4329732"/>
                      <a:gd name="connsiteX16" fmla="*/ 0 w 396000"/>
                      <a:gd name="connsiteY16" fmla="*/ 2506681 h 4329732"/>
                      <a:gd name="connsiteX17" fmla="*/ 0 w 396000"/>
                      <a:gd name="connsiteY17" fmla="*/ 1907005 h 4329732"/>
                      <a:gd name="connsiteX18" fmla="*/ 0 w 396000"/>
                      <a:gd name="connsiteY18" fmla="*/ 1307330 h 4329732"/>
                      <a:gd name="connsiteX19" fmla="*/ 0 w 396000"/>
                      <a:gd name="connsiteY19" fmla="*/ 707654 h 4329732"/>
                      <a:gd name="connsiteX20" fmla="*/ 0 w 396000"/>
                      <a:gd name="connsiteY20" fmla="*/ 66001 h 4329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96000" h="4329732" extrusionOk="0">
                        <a:moveTo>
                          <a:pt x="0" y="66001"/>
                        </a:moveTo>
                        <a:cubicBezTo>
                          <a:pt x="3224" y="26690"/>
                          <a:pt x="21404" y="4612"/>
                          <a:pt x="66001" y="0"/>
                        </a:cubicBezTo>
                        <a:cubicBezTo>
                          <a:pt x="152255" y="-26631"/>
                          <a:pt x="227853" y="23744"/>
                          <a:pt x="329999" y="0"/>
                        </a:cubicBezTo>
                        <a:cubicBezTo>
                          <a:pt x="366401" y="895"/>
                          <a:pt x="397666" y="31043"/>
                          <a:pt x="396000" y="66001"/>
                        </a:cubicBezTo>
                        <a:cubicBezTo>
                          <a:pt x="440650" y="328737"/>
                          <a:pt x="339762" y="511438"/>
                          <a:pt x="396000" y="665677"/>
                        </a:cubicBezTo>
                        <a:cubicBezTo>
                          <a:pt x="452238" y="819916"/>
                          <a:pt x="359825" y="1053716"/>
                          <a:pt x="396000" y="1181398"/>
                        </a:cubicBezTo>
                        <a:cubicBezTo>
                          <a:pt x="432175" y="1309080"/>
                          <a:pt x="363106" y="1592203"/>
                          <a:pt x="396000" y="1781074"/>
                        </a:cubicBezTo>
                        <a:cubicBezTo>
                          <a:pt x="428894" y="1969945"/>
                          <a:pt x="366728" y="2175874"/>
                          <a:pt x="396000" y="2296795"/>
                        </a:cubicBezTo>
                        <a:cubicBezTo>
                          <a:pt x="425272" y="2417716"/>
                          <a:pt x="325444" y="2825784"/>
                          <a:pt x="396000" y="2980425"/>
                        </a:cubicBezTo>
                        <a:cubicBezTo>
                          <a:pt x="466556" y="3135066"/>
                          <a:pt x="344761" y="3266274"/>
                          <a:pt x="396000" y="3538123"/>
                        </a:cubicBezTo>
                        <a:cubicBezTo>
                          <a:pt x="447239" y="3809972"/>
                          <a:pt x="364600" y="4106110"/>
                          <a:pt x="396000" y="4263731"/>
                        </a:cubicBezTo>
                        <a:cubicBezTo>
                          <a:pt x="390303" y="4293214"/>
                          <a:pt x="370202" y="4331248"/>
                          <a:pt x="329999" y="4329732"/>
                        </a:cubicBezTo>
                        <a:cubicBezTo>
                          <a:pt x="201298" y="4347413"/>
                          <a:pt x="182244" y="4315515"/>
                          <a:pt x="66001" y="4329732"/>
                        </a:cubicBezTo>
                        <a:cubicBezTo>
                          <a:pt x="39068" y="4332292"/>
                          <a:pt x="3296" y="4302595"/>
                          <a:pt x="0" y="4263731"/>
                        </a:cubicBezTo>
                        <a:cubicBezTo>
                          <a:pt x="-35991" y="4077136"/>
                          <a:pt x="30832" y="3887699"/>
                          <a:pt x="0" y="3789987"/>
                        </a:cubicBezTo>
                        <a:cubicBezTo>
                          <a:pt x="-30832" y="3692275"/>
                          <a:pt x="5929" y="3392265"/>
                          <a:pt x="0" y="3190311"/>
                        </a:cubicBezTo>
                        <a:cubicBezTo>
                          <a:pt x="-5929" y="2988357"/>
                          <a:pt x="70447" y="2775321"/>
                          <a:pt x="0" y="2506681"/>
                        </a:cubicBezTo>
                        <a:cubicBezTo>
                          <a:pt x="-70447" y="2238041"/>
                          <a:pt x="59462" y="2131747"/>
                          <a:pt x="0" y="1907005"/>
                        </a:cubicBezTo>
                        <a:cubicBezTo>
                          <a:pt x="-59462" y="1682263"/>
                          <a:pt x="35948" y="1477399"/>
                          <a:pt x="0" y="1307330"/>
                        </a:cubicBezTo>
                        <a:cubicBezTo>
                          <a:pt x="-35948" y="1137261"/>
                          <a:pt x="45808" y="966076"/>
                          <a:pt x="0" y="707654"/>
                        </a:cubicBezTo>
                        <a:cubicBezTo>
                          <a:pt x="-45808" y="449232"/>
                          <a:pt x="40856" y="232011"/>
                          <a:pt x="0" y="6600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1329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6369"/>
            <a:ext cx="7886700" cy="501967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200" dirty="0">
                <a:latin typeface="Nunito" pitchFamily="2" charset="77"/>
              </a:rPr>
              <a:t>Different memory technologies (HBM, HMC, DDR4)</a:t>
            </a:r>
          </a:p>
          <a:p>
            <a:pPr>
              <a:lnSpc>
                <a:spcPct val="150000"/>
              </a:lnSpc>
            </a:pPr>
            <a:r>
              <a:rPr lang="en-GB" sz="2200" dirty="0">
                <a:latin typeface="Nunito" pitchFamily="2" charset="77"/>
              </a:rPr>
              <a:t>Various data placement techniques</a:t>
            </a:r>
          </a:p>
          <a:p>
            <a:pPr>
              <a:lnSpc>
                <a:spcPct val="150000"/>
              </a:lnSpc>
            </a:pPr>
            <a:r>
              <a:rPr lang="en-GB" sz="2200" dirty="0">
                <a:latin typeface="Nunito" pitchFamily="2" charset="77"/>
              </a:rPr>
              <a:t>Various transfer latencies on links across NDP units</a:t>
            </a:r>
          </a:p>
          <a:p>
            <a:pPr>
              <a:lnSpc>
                <a:spcPct val="150000"/>
              </a:lnSpc>
            </a:pPr>
            <a:r>
              <a:rPr lang="en-GB" sz="2200" dirty="0">
                <a:latin typeface="Nunito" pitchFamily="2" charset="77"/>
              </a:rPr>
              <a:t>Overflow management cost</a:t>
            </a:r>
          </a:p>
          <a:p>
            <a:pPr>
              <a:lnSpc>
                <a:spcPct val="150000"/>
              </a:lnSpc>
            </a:pPr>
            <a:r>
              <a:rPr lang="en-GB" sz="2200" dirty="0">
                <a:latin typeface="Nunito" pitchFamily="2" charset="77"/>
              </a:rPr>
              <a:t>Various sizes for the Synchronization Table</a:t>
            </a:r>
          </a:p>
          <a:p>
            <a:pPr marL="0" indent="0">
              <a:buNone/>
            </a:pPr>
            <a:endParaRPr lang="en-GB" sz="2200" dirty="0">
              <a:latin typeface="Nunito" pitchFamily="2" charset="77"/>
            </a:endParaRPr>
          </a:p>
          <a:p>
            <a:endParaRPr lang="en-GB" sz="2200" dirty="0">
              <a:latin typeface="Nunito" pitchFamily="2" charset="77"/>
            </a:endParaRPr>
          </a:p>
        </p:txBody>
      </p:sp>
      <p:sp>
        <p:nvSpPr>
          <p:cNvPr id="5" name="Slide Number Placeholder 104">
            <a:extLst>
              <a:ext uri="{FF2B5EF4-FFF2-40B4-BE49-F238E27FC236}">
                <a16:creationId xmlns:a16="http://schemas.microsoft.com/office/drawing/2014/main" id="{F2F94AB7-F5D2-754A-8AA1-E3624F63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46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6A63BE-99BB-6945-BF9F-111BBBB86D35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n-GB" sz="2800" b="1" dirty="0">
              <a:solidFill>
                <a:schemeClr val="bg1"/>
              </a:solidFill>
              <a:effectLst/>
              <a:latin typeface="Nunito SemiBold" pitchFamily="2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F5DECE-2C99-FB4D-B79E-081EC2B09146}"/>
              </a:ext>
            </a:extLst>
          </p:cNvPr>
          <p:cNvSpPr/>
          <p:nvPr/>
        </p:nvSpPr>
        <p:spPr>
          <a:xfrm>
            <a:off x="5443" y="4741423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algn="ctr"/>
            <a:r>
              <a:rPr lang="en-GB" sz="2800" b="1" dirty="0" err="1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SynCron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 is effective for a wide variety </a:t>
            </a:r>
          </a:p>
          <a:p>
            <a:pPr algn="ctr"/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of configurations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AFCAC1-73A8-7B4A-BA29-FD7D8D7FCCC9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Sensitivity Studies</a:t>
            </a:r>
          </a:p>
        </p:txBody>
      </p:sp>
    </p:spTree>
    <p:extLst>
      <p:ext uri="{BB962C8B-B14F-4D97-AF65-F5344CB8AC3E}">
        <p14:creationId xmlns:p14="http://schemas.microsoft.com/office/powerpoint/2010/main" val="19287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47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D6C944-1949-8A41-8CB3-A0D81274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1100"/>
            <a:ext cx="8139793" cy="53117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R" sz="2400" dirty="0">
                <a:latin typeface="Nunito" pitchFamily="2" charset="77"/>
              </a:rPr>
              <a:t>Synchronization </a:t>
            </a:r>
            <a:r>
              <a:rPr lang="en-GB" sz="2400" dirty="0">
                <a:latin typeface="Nunito" pitchFamily="2" charset="77"/>
              </a:rPr>
              <a:t>is a </a:t>
            </a:r>
            <a:r>
              <a:rPr lang="en-GB" sz="2400" b="1" dirty="0">
                <a:solidFill>
                  <a:schemeClr val="accent2"/>
                </a:solidFill>
                <a:latin typeface="Nunito SemiBold" pitchFamily="2" charset="77"/>
              </a:rPr>
              <a:t>major system challenge </a:t>
            </a:r>
            <a:r>
              <a:rPr lang="en-GB" sz="2400" dirty="0">
                <a:latin typeface="Nunito" pitchFamily="2" charset="77"/>
              </a:rPr>
              <a:t>for NDP systems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accent2"/>
                </a:solidFill>
                <a:latin typeface="Nunito SemiBold" pitchFamily="2" charset="77"/>
              </a:rPr>
              <a:t>Prior</a:t>
            </a:r>
            <a:r>
              <a:rPr lang="en-GB" sz="2400" dirty="0">
                <a:latin typeface="Nunito" pitchFamily="2" charset="77"/>
              </a:rPr>
              <a:t> schemes are </a:t>
            </a:r>
            <a:r>
              <a:rPr lang="en-GB" sz="2400" b="1" dirty="0">
                <a:solidFill>
                  <a:schemeClr val="accent2"/>
                </a:solidFill>
                <a:latin typeface="Nunito SemiBold" pitchFamily="2" charset="77"/>
              </a:rPr>
              <a:t>not suitable </a:t>
            </a:r>
            <a:r>
              <a:rPr lang="en-GB" sz="2400" dirty="0">
                <a:latin typeface="Nunito" pitchFamily="2" charset="77"/>
              </a:rPr>
              <a:t>or </a:t>
            </a:r>
            <a:r>
              <a:rPr lang="en-GB" sz="2400" b="1" dirty="0">
                <a:solidFill>
                  <a:schemeClr val="accent2"/>
                </a:solidFill>
                <a:latin typeface="Nunito SemiBold" pitchFamily="2" charset="77"/>
              </a:rPr>
              <a:t>efficient</a:t>
            </a:r>
            <a:r>
              <a:rPr lang="en-GB" sz="2400" dirty="0">
                <a:latin typeface="Nunito" pitchFamily="2" charset="77"/>
              </a:rPr>
              <a:t> for NDP systems</a:t>
            </a:r>
          </a:p>
          <a:p>
            <a:pPr>
              <a:lnSpc>
                <a:spcPct val="110000"/>
              </a:lnSpc>
            </a:pPr>
            <a:r>
              <a:rPr lang="en-GB" sz="2400" b="1" dirty="0" err="1">
                <a:solidFill>
                  <a:schemeClr val="accent3"/>
                </a:solidFill>
                <a:latin typeface="Nunito SemiBold" pitchFamily="2" charset="77"/>
              </a:rPr>
              <a:t>SynCron</a:t>
            </a:r>
            <a:r>
              <a:rPr lang="en-GB" sz="2400" dirty="0">
                <a:latin typeface="Nunito" pitchFamily="2" charset="77"/>
              </a:rPr>
              <a:t> is the </a:t>
            </a:r>
            <a:r>
              <a:rPr lang="en-GB" sz="2400" b="1" dirty="0">
                <a:solidFill>
                  <a:schemeClr val="accent3"/>
                </a:solidFill>
                <a:latin typeface="Nunito SemiBold" pitchFamily="2" charset="77"/>
              </a:rPr>
              <a:t>first end-to-end </a:t>
            </a:r>
            <a:r>
              <a:rPr lang="en-GB" sz="2400" dirty="0">
                <a:latin typeface="Nunito" pitchFamily="2" charset="77"/>
              </a:rPr>
              <a:t>synchronization solution for NDP architectures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Nunito" pitchFamily="2" charset="77"/>
              </a:rPr>
              <a:t>Syncron consists of </a:t>
            </a:r>
            <a:r>
              <a:rPr lang="en-GB" sz="2400" b="1" dirty="0">
                <a:solidFill>
                  <a:schemeClr val="accent4"/>
                </a:solidFill>
                <a:latin typeface="Nunito SemiBold" pitchFamily="2" charset="77"/>
              </a:rPr>
              <a:t>four</a:t>
            </a:r>
            <a:r>
              <a:rPr lang="en-GB" sz="2400" dirty="0">
                <a:latin typeface="Nunito" pitchFamily="2" charset="77"/>
              </a:rPr>
              <a:t> key techniques:</a:t>
            </a:r>
            <a:endParaRPr lang="en-GR" sz="2400" dirty="0">
              <a:latin typeface="Nunito" pitchFamily="2" charset="77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GR" sz="2200" b="1" dirty="0">
                <a:solidFill>
                  <a:schemeClr val="accent4"/>
                </a:solidFill>
                <a:latin typeface="Nunito SemiBold" pitchFamily="2" charset="77"/>
              </a:rPr>
              <a:t>      </a:t>
            </a:r>
            <a:r>
              <a:rPr lang="en-GR" sz="2200" dirty="0">
                <a:latin typeface="Nunito" pitchFamily="2" charset="77"/>
              </a:rPr>
              <a:t>i.      </a:t>
            </a:r>
            <a:r>
              <a:rPr lang="en-GR" sz="2200" b="1" dirty="0">
                <a:solidFill>
                  <a:schemeClr val="accent4"/>
                </a:solidFill>
                <a:latin typeface="Nunito SemiBold" pitchFamily="2" charset="77"/>
              </a:rPr>
              <a:t>Hardware support </a:t>
            </a:r>
            <a:r>
              <a:rPr lang="en-GR" sz="2200" dirty="0">
                <a:latin typeface="Nunito" pitchFamily="2" charset="77"/>
              </a:rPr>
              <a:t>for synchronization acceleration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GR" sz="2200" b="1" dirty="0">
                <a:solidFill>
                  <a:schemeClr val="accent4"/>
                </a:solidFill>
                <a:latin typeface="Nunito SemiBold" pitchFamily="2" charset="77"/>
              </a:rPr>
              <a:t>      </a:t>
            </a:r>
            <a:r>
              <a:rPr lang="en-GR" sz="2200" dirty="0">
                <a:latin typeface="Nunito" pitchFamily="2" charset="77"/>
              </a:rPr>
              <a:t>ii.     </a:t>
            </a:r>
            <a:r>
              <a:rPr lang="en-GR" sz="2200" b="1" dirty="0">
                <a:solidFill>
                  <a:schemeClr val="accent4"/>
                </a:solidFill>
                <a:latin typeface="Nunito SemiBold" pitchFamily="2" charset="77"/>
              </a:rPr>
              <a:t>Direct buffering </a:t>
            </a:r>
            <a:r>
              <a:rPr lang="en-GR" sz="2200" dirty="0">
                <a:latin typeface="Nunito" pitchFamily="2" charset="77"/>
              </a:rPr>
              <a:t>of synchronization variables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GR" sz="2200" b="1" dirty="0">
                <a:solidFill>
                  <a:schemeClr val="accent4"/>
                </a:solidFill>
                <a:latin typeface="Nunito SemiBold" pitchFamily="2" charset="77"/>
              </a:rPr>
              <a:t>      </a:t>
            </a:r>
            <a:r>
              <a:rPr lang="en-GR" sz="2200" dirty="0">
                <a:latin typeface="Nunito" pitchFamily="2" charset="77"/>
              </a:rPr>
              <a:t>iii.    </a:t>
            </a:r>
            <a:r>
              <a:rPr lang="en-GR" sz="2200" b="1" dirty="0">
                <a:solidFill>
                  <a:schemeClr val="accent4"/>
                </a:solidFill>
                <a:latin typeface="Nunito SemiBold" pitchFamily="2" charset="77"/>
              </a:rPr>
              <a:t>Hierarchical</a:t>
            </a:r>
            <a:r>
              <a:rPr lang="en-GR" sz="2200" dirty="0">
                <a:latin typeface="Nunito" pitchFamily="2" charset="77"/>
              </a:rPr>
              <a:t> message-passing </a:t>
            </a:r>
            <a:r>
              <a:rPr lang="en-GR" sz="2200" b="1" dirty="0">
                <a:solidFill>
                  <a:schemeClr val="accent4"/>
                </a:solidFill>
                <a:latin typeface="Nunito SemiBold" pitchFamily="2" charset="77"/>
              </a:rPr>
              <a:t>communication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R" sz="2200" dirty="0">
                <a:latin typeface="Nunito" pitchFamily="2" charset="77"/>
              </a:rPr>
              <a:t>      iv.    Integrated hardware-only </a:t>
            </a:r>
            <a:r>
              <a:rPr lang="en-GR" sz="2200" b="1" dirty="0">
                <a:solidFill>
                  <a:schemeClr val="accent4"/>
                </a:solidFill>
                <a:latin typeface="Nunito SemiBold" pitchFamily="2" charset="77"/>
              </a:rPr>
              <a:t>overflow management</a:t>
            </a:r>
          </a:p>
          <a:p>
            <a:pPr>
              <a:lnSpc>
                <a:spcPct val="110000"/>
              </a:lnSpc>
              <a:spcAft>
                <a:spcPts val="200"/>
              </a:spcAft>
            </a:pPr>
            <a:r>
              <a:rPr lang="en-GR" sz="2400" dirty="0">
                <a:latin typeface="Nunito" pitchFamily="2" charset="77"/>
              </a:rPr>
              <a:t>SynCron’s benefits: </a:t>
            </a:r>
            <a:r>
              <a:rPr lang="en-GR" sz="2400" b="1" dirty="0">
                <a:solidFill>
                  <a:schemeClr val="accent4"/>
                </a:solidFill>
                <a:latin typeface="Nunito SemiBold" pitchFamily="2" charset="77"/>
              </a:rPr>
              <a:t>90.5%</a:t>
            </a:r>
            <a:r>
              <a:rPr lang="en-GR" sz="2400" b="1" dirty="0">
                <a:latin typeface="Nunito SemiBold" pitchFamily="2" charset="77"/>
              </a:rPr>
              <a:t> </a:t>
            </a:r>
            <a:r>
              <a:rPr lang="en-GR" sz="2400" dirty="0">
                <a:latin typeface="Nunito" pitchFamily="2" charset="77"/>
              </a:rPr>
              <a:t>and </a:t>
            </a:r>
            <a:r>
              <a:rPr lang="en-GR" sz="2400" b="1" dirty="0">
                <a:solidFill>
                  <a:schemeClr val="accent4"/>
                </a:solidFill>
                <a:latin typeface="Nunito SemiBold" pitchFamily="2" charset="77"/>
              </a:rPr>
              <a:t>93.8%</a:t>
            </a:r>
            <a:r>
              <a:rPr lang="en-GR" sz="2400" b="1" dirty="0">
                <a:latin typeface="Nunito SemiBold" pitchFamily="2" charset="77"/>
              </a:rPr>
              <a:t> </a:t>
            </a:r>
            <a:r>
              <a:rPr lang="en-GR" sz="2400" dirty="0">
                <a:latin typeface="Nunito" pitchFamily="2" charset="77"/>
              </a:rPr>
              <a:t>of performance and energy of an </a:t>
            </a:r>
            <a:r>
              <a:rPr lang="en-GR" sz="2400" b="1" dirty="0">
                <a:solidFill>
                  <a:schemeClr val="accent4"/>
                </a:solidFill>
                <a:latin typeface="Nunito SemiBold" pitchFamily="2" charset="77"/>
              </a:rPr>
              <a:t>Ideal</a:t>
            </a:r>
            <a:r>
              <a:rPr lang="en-GR" sz="2400" dirty="0">
                <a:latin typeface="Nunito" pitchFamily="2" charset="77"/>
              </a:rPr>
              <a:t> zero-overhead scheme</a:t>
            </a:r>
          </a:p>
          <a:p>
            <a:pPr>
              <a:lnSpc>
                <a:spcPct val="110000"/>
              </a:lnSpc>
            </a:pPr>
            <a:r>
              <a:rPr lang="en-GR" sz="2400" dirty="0">
                <a:latin typeface="Nunito" pitchFamily="2" charset="77"/>
              </a:rPr>
              <a:t>SynCron is </a:t>
            </a:r>
            <a:r>
              <a:rPr lang="en-GR" sz="2400" b="1" dirty="0">
                <a:solidFill>
                  <a:schemeClr val="accent3"/>
                </a:solidFill>
                <a:latin typeface="Nunito SemiBold" pitchFamily="2" charset="77"/>
              </a:rPr>
              <a:t>highly-efficient</a:t>
            </a:r>
            <a:r>
              <a:rPr lang="en-GR" sz="2400" b="1" dirty="0">
                <a:latin typeface="Nunito SemiBold" pitchFamily="2" charset="77"/>
              </a:rPr>
              <a:t>, </a:t>
            </a:r>
            <a:r>
              <a:rPr lang="en-GR" sz="2400" b="1" dirty="0">
                <a:solidFill>
                  <a:schemeClr val="accent3"/>
                </a:solidFill>
                <a:latin typeface="Nunito SemiBold" pitchFamily="2" charset="77"/>
              </a:rPr>
              <a:t>low-cost</a:t>
            </a:r>
            <a:r>
              <a:rPr lang="en-GR" sz="2400" b="1" dirty="0">
                <a:latin typeface="Nunito SemiBold" pitchFamily="2" charset="77"/>
              </a:rPr>
              <a:t>, </a:t>
            </a:r>
            <a:r>
              <a:rPr lang="en-GR" sz="2400" b="1" dirty="0">
                <a:solidFill>
                  <a:schemeClr val="accent3"/>
                </a:solidFill>
                <a:latin typeface="Nunito SemiBold" pitchFamily="2" charset="77"/>
              </a:rPr>
              <a:t>easy-to-use</a:t>
            </a:r>
            <a:r>
              <a:rPr lang="en-GR" sz="2400" dirty="0">
                <a:latin typeface="Nunito" pitchFamily="2" charset="77"/>
              </a:rPr>
              <a:t>, and </a:t>
            </a:r>
            <a:r>
              <a:rPr lang="en-GR" sz="2400" b="1" dirty="0">
                <a:solidFill>
                  <a:schemeClr val="accent3"/>
                </a:solidFill>
                <a:latin typeface="Nunito SemiBold" pitchFamily="2" charset="77"/>
              </a:rPr>
              <a:t>general </a:t>
            </a:r>
            <a:r>
              <a:rPr lang="en-GR" sz="2400" dirty="0">
                <a:latin typeface="Nunito" pitchFamily="2" charset="77"/>
              </a:rPr>
              <a:t>to support many synchronization primitives</a:t>
            </a:r>
            <a:endParaRPr lang="en-GB" sz="2400" dirty="0">
              <a:latin typeface="Nunito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Summary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6062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C5E94-2E2E-4843-8FDF-3D7D9747DAA1}"/>
              </a:ext>
            </a:extLst>
          </p:cNvPr>
          <p:cNvSpPr/>
          <p:nvPr/>
        </p:nvSpPr>
        <p:spPr>
          <a:xfrm>
            <a:off x="0" y="1"/>
            <a:ext cx="9144000" cy="3174123"/>
          </a:xfrm>
          <a:prstGeom prst="rect">
            <a:avLst/>
          </a:prstGeom>
          <a:solidFill>
            <a:schemeClr val="bg2">
              <a:alpha val="4431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4400" b="1" dirty="0">
                <a:solidFill>
                  <a:schemeClr val="accent3"/>
                </a:solidFill>
                <a:latin typeface="Nunito" pitchFamily="2" charset="77"/>
              </a:rPr>
              <a:t>SynCron</a:t>
            </a:r>
          </a:p>
          <a:p>
            <a:pPr algn="ctr"/>
            <a:r>
              <a:rPr lang="en-GR" sz="3400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Efficient Synchronization Support</a:t>
            </a:r>
          </a:p>
          <a:p>
            <a:pPr algn="ctr"/>
            <a:r>
              <a:rPr lang="en-GB" sz="3400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for Near-Data-Processing Architectures</a:t>
            </a:r>
            <a:endParaRPr lang="en-GR" sz="3400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5AAC1-9C58-5C42-ACE1-1764E3D5E829}"/>
              </a:ext>
            </a:extLst>
          </p:cNvPr>
          <p:cNvGrpSpPr/>
          <p:nvPr/>
        </p:nvGrpSpPr>
        <p:grpSpPr>
          <a:xfrm>
            <a:off x="3663873" y="5069103"/>
            <a:ext cx="2072211" cy="1688127"/>
            <a:chOff x="6512175" y="4896421"/>
            <a:chExt cx="2072211" cy="16881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A9BF2F-F5DD-374A-9A7D-FF8497DE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1121" y="5540548"/>
              <a:ext cx="1044000" cy="1044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65C4B6-4457-D446-92FE-693CC2AD7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2175" y="4896421"/>
              <a:ext cx="2072211" cy="612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D7E57C-565C-8A48-85AA-AB06925127B4}"/>
              </a:ext>
            </a:extLst>
          </p:cNvPr>
          <p:cNvGrpSpPr/>
          <p:nvPr/>
        </p:nvGrpSpPr>
        <p:grpSpPr>
          <a:xfrm>
            <a:off x="74965" y="5158921"/>
            <a:ext cx="3024523" cy="1549923"/>
            <a:chOff x="-102834" y="4835420"/>
            <a:chExt cx="3024523" cy="1549923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74F50C1-57C9-3643-93EB-1575F8905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822" y="4835420"/>
              <a:ext cx="2452321" cy="46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09A5C1-3D74-914F-B1CB-8FD3EABB4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2834" y="5269343"/>
              <a:ext cx="3024523" cy="1116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E20F96-DBD7-9748-89E6-C37DD5B27689}"/>
              </a:ext>
            </a:extLst>
          </p:cNvPr>
          <p:cNvGrpSpPr/>
          <p:nvPr/>
        </p:nvGrpSpPr>
        <p:grpSpPr>
          <a:xfrm>
            <a:off x="6560604" y="4916415"/>
            <a:ext cx="2054161" cy="1722027"/>
            <a:chOff x="3649086" y="4579789"/>
            <a:chExt cx="2054161" cy="1722027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F00BAC3-FD37-A741-823F-A112496B9E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13"/>
            <a:stretch/>
          </p:blipFill>
          <p:spPr bwMode="auto">
            <a:xfrm>
              <a:off x="3649086" y="4579789"/>
              <a:ext cx="2054161" cy="9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oogle Shape;45;p7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0ED5079A-B538-894F-952E-75C83ECB235C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675048" y="5581816"/>
              <a:ext cx="1939546" cy="72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24BAED-2336-7F42-A6C9-C1119B19A586}"/>
              </a:ext>
            </a:extLst>
          </p:cNvPr>
          <p:cNvSpPr txBox="1"/>
          <p:nvPr/>
        </p:nvSpPr>
        <p:spPr>
          <a:xfrm>
            <a:off x="1151031" y="3320780"/>
            <a:ext cx="684193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2200" b="1" dirty="0">
                <a:solidFill>
                  <a:schemeClr val="accent2"/>
                </a:solidFill>
                <a:latin typeface="Nunito" pitchFamily="2" charset="77"/>
              </a:rPr>
              <a:t>Christina Giannoula</a:t>
            </a:r>
          </a:p>
          <a:p>
            <a:pPr algn="ctr"/>
            <a:r>
              <a:rPr lang="en-GB" sz="2200" b="1" dirty="0" err="1">
                <a:solidFill>
                  <a:schemeClr val="accent2"/>
                </a:solidFill>
                <a:latin typeface="Nunito" pitchFamily="2" charset="77"/>
              </a:rPr>
              <a:t>christina.giann@gmail.com</a:t>
            </a:r>
            <a:endParaRPr lang="en-GR" sz="2200" b="1" dirty="0">
              <a:solidFill>
                <a:schemeClr val="accent2"/>
              </a:solidFill>
              <a:latin typeface="Nunito" pitchFamily="2" charset="77"/>
            </a:endParaRPr>
          </a:p>
          <a:p>
            <a:pPr algn="ctr"/>
            <a:endParaRPr lang="en-GR" sz="400" b="1" dirty="0">
              <a:latin typeface="Nunito SemiBold" pitchFamily="2" charset="77"/>
            </a:endParaRPr>
          </a:p>
          <a:p>
            <a:pPr algn="ctr"/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Nandita Vijaykumar,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Nikela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Papadopoulou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Vasileios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Karakostas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  <a:p>
            <a:pPr algn="ctr"/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Ivan Fernandez, Juan Gómez Luna, Lois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Orosa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</a:p>
          <a:p>
            <a:pPr algn="ctr"/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Nectarios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Koziris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Georgios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Goumas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Onur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Mutlu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 </a:t>
            </a:r>
            <a:endParaRPr lang="en-GR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022E79-AC40-794C-9E44-0F9C829E0A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27000" y="2417821"/>
            <a:ext cx="1512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4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29" y="1247774"/>
            <a:ext cx="8839771" cy="501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R" dirty="0">
                <a:latin typeface="Nunito" pitchFamily="2" charset="77"/>
              </a:rPr>
              <a:t> </a:t>
            </a:r>
          </a:p>
          <a:p>
            <a:pPr marL="0" indent="0">
              <a:buNone/>
            </a:pPr>
            <a:endParaRPr lang="en-GR" sz="1200" dirty="0">
              <a:latin typeface="Nunito" pitchFamily="2" charset="77"/>
            </a:endParaRPr>
          </a:p>
          <a:p>
            <a:pPr marL="0" indent="0">
              <a:buNone/>
            </a:pPr>
            <a:endParaRPr lang="en-GR" sz="100" dirty="0">
              <a:latin typeface="Nunito" pitchFamily="2" charset="77"/>
            </a:endParaRPr>
          </a:p>
          <a:p>
            <a:pPr marL="0" indent="0">
              <a:buNone/>
            </a:pPr>
            <a:endParaRPr lang="en-GR" sz="1600" dirty="0">
              <a:latin typeface="Nunito" pitchFamily="2" charset="77"/>
            </a:endParaRPr>
          </a:p>
          <a:p>
            <a:pPr marL="0" indent="0">
              <a:buNone/>
            </a:pPr>
            <a:r>
              <a:rPr lang="en-GR" sz="2400" dirty="0">
                <a:latin typeface="Nunito" pitchFamily="2" charset="77"/>
              </a:rPr>
              <a:t>SynCron’s </a:t>
            </a:r>
            <a:r>
              <a:rPr lang="en-GR" sz="2400" dirty="0">
                <a:solidFill>
                  <a:schemeClr val="accent4"/>
                </a:solidFill>
                <a:latin typeface="Nunito" pitchFamily="2" charset="77"/>
              </a:rPr>
              <a:t>Benefits</a:t>
            </a:r>
            <a:r>
              <a:rPr lang="en-GR" dirty="0">
                <a:latin typeface="Nunito" pitchFamily="2" charset="77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R" sz="2200" dirty="0">
                <a:latin typeface="Nunito" pitchFamily="2" charset="77"/>
              </a:rPr>
              <a:t>High System Performance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R" sz="2200" dirty="0">
                <a:latin typeface="Nunito" pitchFamily="2" charset="77"/>
              </a:rPr>
              <a:t>Low Hardware Cost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R" sz="2200" dirty="0">
                <a:latin typeface="Nunito" pitchFamily="2" charset="77"/>
              </a:rPr>
              <a:t>Programming Ease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R" sz="2200" dirty="0">
                <a:latin typeface="Nunito" pitchFamily="2" charset="77"/>
              </a:rPr>
              <a:t>General Synchronization Support</a:t>
            </a:r>
          </a:p>
          <a:p>
            <a:pPr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5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CC1706-7FC0-714A-A99B-ED3AF4381F79}"/>
              </a:ext>
            </a:extLst>
          </p:cNvPr>
          <p:cNvSpPr/>
          <p:nvPr/>
        </p:nvSpPr>
        <p:spPr>
          <a:xfrm>
            <a:off x="1122863" y="1370804"/>
            <a:ext cx="6898273" cy="883444"/>
          </a:xfrm>
          <a:prstGeom prst="roundRect">
            <a:avLst>
              <a:gd name="adj" fmla="val 18104"/>
            </a:avLst>
          </a:prstGeom>
          <a:solidFill>
            <a:schemeClr val="accent3">
              <a:lumMod val="40000"/>
              <a:lumOff val="60000"/>
              <a:alpha val="99216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144000" rtlCol="0" anchor="ctr"/>
          <a:lstStyle/>
          <a:p>
            <a:pPr algn="ctr"/>
            <a:r>
              <a:rPr lang="en-G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The </a:t>
            </a:r>
            <a:r>
              <a:rPr lang="en-GR" sz="2400" dirty="0">
                <a:solidFill>
                  <a:schemeClr val="tx1"/>
                </a:solidFill>
                <a:latin typeface="Nunito" pitchFamily="2" charset="77"/>
              </a:rPr>
              <a:t>first end-to-end </a:t>
            </a:r>
            <a:r>
              <a:rPr lang="en-G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synchronization solution for NDP</a:t>
            </a:r>
            <a:r>
              <a:rPr lang="en-GR" sz="2400" dirty="0">
                <a:latin typeface="Nunito" pitchFamily="2" charset="77"/>
              </a:rPr>
              <a:t> </a:t>
            </a:r>
            <a:r>
              <a:rPr lang="en-G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architectures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7159D6-081A-6C49-890E-965D41E5AE37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err="1">
                <a:solidFill>
                  <a:schemeClr val="accent3"/>
                </a:solidFill>
                <a:latin typeface="Nunito SemiBold" pitchFamily="2" charset="77"/>
              </a:rPr>
              <a:t>SynCron</a:t>
            </a:r>
            <a:endParaRPr lang="en-GB" sz="3600" b="1" dirty="0">
              <a:solidFill>
                <a:schemeClr val="accent3"/>
              </a:solidFill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78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6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21FFBE-F3E1-3C45-8363-503F73E9D716}"/>
              </a:ext>
            </a:extLst>
          </p:cNvPr>
          <p:cNvSpPr/>
          <p:nvPr/>
        </p:nvSpPr>
        <p:spPr>
          <a:xfrm>
            <a:off x="755650" y="1487489"/>
            <a:ext cx="7488000" cy="11310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3100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BB6A2B3-34DB-074C-B1A9-55633248AC24}"/>
              </a:ext>
            </a:extLst>
          </p:cNvPr>
          <p:cNvSpPr/>
          <p:nvPr/>
        </p:nvSpPr>
        <p:spPr>
          <a:xfrm>
            <a:off x="755650" y="2977864"/>
            <a:ext cx="7488000" cy="11310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3100" dirty="0">
                <a:solidFill>
                  <a:schemeClr val="tx1"/>
                </a:solidFill>
                <a:latin typeface="Nunito" pitchFamily="2" charset="77"/>
              </a:rPr>
              <a:t>Our Mechanism: SynCron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2A65633-DA97-434F-9016-5927FD79215B}"/>
              </a:ext>
            </a:extLst>
          </p:cNvPr>
          <p:cNvSpPr/>
          <p:nvPr/>
        </p:nvSpPr>
        <p:spPr>
          <a:xfrm>
            <a:off x="755650" y="4482094"/>
            <a:ext cx="7488000" cy="11310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3100" dirty="0">
                <a:solidFill>
                  <a:schemeClr val="tx1"/>
                </a:solidFill>
                <a:latin typeface="Nunito" pitchFamily="2" charset="77"/>
              </a:rPr>
              <a:t>Evaluation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51406F-C036-6649-8D96-4AFCB7CC9FD9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8608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6129"/>
            <a:ext cx="7886700" cy="5019674"/>
          </a:xfrm>
        </p:spPr>
        <p:txBody>
          <a:bodyPr>
            <a:normAutofit/>
          </a:bodyPr>
          <a:lstStyle/>
          <a:p>
            <a:endParaRPr lang="en-GR" dirty="0">
              <a:latin typeface="Nunito" pitchFamily="2" charset="77"/>
            </a:endParaRPr>
          </a:p>
          <a:p>
            <a:endParaRPr lang="en-GR" dirty="0">
              <a:latin typeface="Nunito" pitchFamily="2" charset="77"/>
            </a:endParaRPr>
          </a:p>
          <a:p>
            <a:endParaRPr lang="en-GR" dirty="0">
              <a:latin typeface="Nunito" pitchFamily="2" charset="77"/>
            </a:endParaRPr>
          </a:p>
          <a:p>
            <a:endParaRPr lang="en-GR" dirty="0">
              <a:latin typeface="Nunito" pitchFamily="2" charset="77"/>
            </a:endParaRPr>
          </a:p>
          <a:p>
            <a:pPr marL="0" indent="0">
              <a:buNone/>
            </a:pPr>
            <a:endParaRPr lang="en-US" sz="2400" dirty="0">
              <a:latin typeface="Nunit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Nunito" pitchFamily="2" charset="77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Nunito" pitchFamily="2" charset="77"/>
              </a:rPr>
              <a:t>Synchronization</a:t>
            </a:r>
            <a:r>
              <a:rPr lang="en-US" sz="2200" dirty="0">
                <a:solidFill>
                  <a:srgbClr val="940204"/>
                </a:solidFill>
                <a:latin typeface="Nunito" pitchFamily="2" charset="77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Nunito" pitchFamily="2" charset="77"/>
              </a:rPr>
              <a:t>challenges in NDP </a:t>
            </a:r>
            <a:r>
              <a:rPr lang="en-US" sz="2200" dirty="0">
                <a:latin typeface="Nunito" pitchFamily="2" charset="77"/>
              </a:rPr>
              <a:t>systems</a:t>
            </a:r>
            <a:r>
              <a:rPr lang="en-GB" sz="2200" dirty="0">
                <a:latin typeface="Nunito" pitchFamily="2" charset="77"/>
              </a:rPr>
              <a:t>: </a:t>
            </a:r>
            <a:endParaRPr lang="en-GR" sz="2200" dirty="0">
              <a:latin typeface="Nunito" pitchFamily="2" charset="77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7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4F3E9D-0189-B441-ABC5-36214F3AAE18}"/>
              </a:ext>
            </a:extLst>
          </p:cNvPr>
          <p:cNvCxnSpPr>
            <a:cxnSpLocks/>
            <a:stCxn id="76" idx="1"/>
            <a:endCxn id="86" idx="3"/>
          </p:cNvCxnSpPr>
          <p:nvPr/>
        </p:nvCxnSpPr>
        <p:spPr>
          <a:xfrm flipH="1" flipV="1">
            <a:off x="1724440" y="3525183"/>
            <a:ext cx="168377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6D9B582-E970-4740-AE54-AEC1DE547004}"/>
              </a:ext>
            </a:extLst>
          </p:cNvPr>
          <p:cNvCxnSpPr>
            <a:cxnSpLocks/>
            <a:stCxn id="62" idx="3"/>
            <a:endCxn id="41" idx="1"/>
          </p:cNvCxnSpPr>
          <p:nvPr/>
        </p:nvCxnSpPr>
        <p:spPr>
          <a:xfrm>
            <a:off x="1725008" y="1814533"/>
            <a:ext cx="168377" cy="42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AE115372-9C8F-3344-BC78-4D7C15EE35A3}"/>
              </a:ext>
            </a:extLst>
          </p:cNvPr>
          <p:cNvSpPr/>
          <p:nvPr/>
        </p:nvSpPr>
        <p:spPr>
          <a:xfrm>
            <a:off x="1024294" y="4515953"/>
            <a:ext cx="6228000" cy="360000"/>
          </a:xfrm>
          <a:prstGeom prst="roundRect">
            <a:avLst>
              <a:gd name="adj" fmla="val 16666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2200" dirty="0">
                <a:solidFill>
                  <a:schemeClr val="bg1"/>
                </a:solidFill>
                <a:latin typeface="Nunito" pitchFamily="2" charset="77"/>
              </a:rPr>
              <a:t>(1) Lack of hardware cache coherence support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9A16141-442F-5D42-BCE9-216660E2C546}"/>
              </a:ext>
            </a:extLst>
          </p:cNvPr>
          <p:cNvSpPr/>
          <p:nvPr/>
        </p:nvSpPr>
        <p:spPr>
          <a:xfrm>
            <a:off x="1024293" y="5035818"/>
            <a:ext cx="6228000" cy="360000"/>
          </a:xfrm>
          <a:prstGeom prst="roundRect">
            <a:avLst>
              <a:gd name="adj" fmla="val 16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2200" dirty="0">
                <a:solidFill>
                  <a:schemeClr val="bg1"/>
                </a:solidFill>
                <a:latin typeface="Nunito" pitchFamily="2" charset="77"/>
              </a:rPr>
              <a:t>(2) Expensive</a:t>
            </a:r>
            <a:r>
              <a:rPr lang="en-GB" sz="2200" dirty="0">
                <a:solidFill>
                  <a:schemeClr val="bg1"/>
                </a:solidFill>
                <a:latin typeface="Nunito" pitchFamily="2" charset="77"/>
              </a:rPr>
              <a:t> communication across NDP units</a:t>
            </a:r>
            <a:endParaRPr lang="en-GR" sz="2200" dirty="0">
              <a:solidFill>
                <a:schemeClr val="bg1"/>
              </a:solidFill>
              <a:latin typeface="Nunito" pitchFamily="2" charset="77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F1249132-9E1D-D046-81EC-2E938531ED73}"/>
              </a:ext>
            </a:extLst>
          </p:cNvPr>
          <p:cNvSpPr/>
          <p:nvPr/>
        </p:nvSpPr>
        <p:spPr>
          <a:xfrm>
            <a:off x="1023074" y="5552519"/>
            <a:ext cx="6228000" cy="360000"/>
          </a:xfrm>
          <a:prstGeom prst="roundRect">
            <a:avLst>
              <a:gd name="adj" fmla="val 1666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2200" dirty="0">
                <a:solidFill>
                  <a:schemeClr val="bg1"/>
                </a:solidFill>
                <a:latin typeface="Nunito" pitchFamily="2" charset="77"/>
              </a:rPr>
              <a:t>(3) Lack of a shared level of cache 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9308D7-B7CC-0242-8D7D-8DFBA4EBB0C9}"/>
              </a:ext>
            </a:extLst>
          </p:cNvPr>
          <p:cNvGrpSpPr/>
          <p:nvPr/>
        </p:nvGrpSpPr>
        <p:grpSpPr>
          <a:xfrm>
            <a:off x="671146" y="1224254"/>
            <a:ext cx="7833273" cy="2498930"/>
            <a:chOff x="671146" y="1093622"/>
            <a:chExt cx="7833273" cy="249893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4C43FA8-92C6-264B-AF67-B79F5E1D8B78}"/>
                </a:ext>
              </a:extLst>
            </p:cNvPr>
            <p:cNvGrpSpPr/>
            <p:nvPr/>
          </p:nvGrpSpPr>
          <p:grpSpPr>
            <a:xfrm>
              <a:off x="759000" y="1105532"/>
              <a:ext cx="7745419" cy="2487020"/>
              <a:chOff x="759000" y="1219832"/>
              <a:chExt cx="7745419" cy="248702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48E09A5-41D4-7D45-847B-23BDE50F26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28320" y="1219832"/>
                <a:ext cx="2994211" cy="2008722"/>
                <a:chOff x="1908152" y="1842915"/>
                <a:chExt cx="3076787" cy="2064121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B567A49-F703-974F-AE15-C31F232C19F1}"/>
                    </a:ext>
                  </a:extLst>
                </p:cNvPr>
                <p:cNvSpPr/>
                <p:nvPr/>
              </p:nvSpPr>
              <p:spPr>
                <a:xfrm>
                  <a:off x="1957283" y="2243422"/>
                  <a:ext cx="3027656" cy="1663614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F638AD11-0ADF-C147-AACD-CB1C35B3DBC0}"/>
                    </a:ext>
                  </a:extLst>
                </p:cNvPr>
                <p:cNvSpPr/>
                <p:nvPr/>
              </p:nvSpPr>
              <p:spPr>
                <a:xfrm>
                  <a:off x="3678238" y="2403073"/>
                  <a:ext cx="1167655" cy="1397399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9270F947-E537-B742-BC20-14EF0D1B3D27}"/>
                    </a:ext>
                  </a:extLst>
                </p:cNvPr>
                <p:cNvSpPr/>
                <p:nvPr/>
              </p:nvSpPr>
              <p:spPr>
                <a:xfrm>
                  <a:off x="2077751" y="2403075"/>
                  <a:ext cx="1319498" cy="390926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NDP Core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30C38592-243F-2B4F-988F-436EB9A01E16}"/>
                    </a:ext>
                  </a:extLst>
                </p:cNvPr>
                <p:cNvSpPr/>
                <p:nvPr/>
              </p:nvSpPr>
              <p:spPr>
                <a:xfrm>
                  <a:off x="2077750" y="2906311"/>
                  <a:ext cx="1319498" cy="390926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NDP Core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34F42C58-DF8E-AE4B-9499-0238A838E9AE}"/>
                    </a:ext>
                  </a:extLst>
                </p:cNvPr>
                <p:cNvSpPr/>
                <p:nvPr/>
              </p:nvSpPr>
              <p:spPr>
                <a:xfrm>
                  <a:off x="2095215" y="3409547"/>
                  <a:ext cx="1319498" cy="390926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NDP Core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736F3A4-8699-B944-BB3F-830B10268F88}"/>
                    </a:ext>
                  </a:extLst>
                </p:cNvPr>
                <p:cNvCxnSpPr/>
                <p:nvPr/>
              </p:nvCxnSpPr>
              <p:spPr>
                <a:xfrm>
                  <a:off x="3414713" y="2590800"/>
                  <a:ext cx="26352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B2C2B7D-E6DF-0D45-98E7-5D32B8BD7483}"/>
                    </a:ext>
                  </a:extLst>
                </p:cNvPr>
                <p:cNvCxnSpPr/>
                <p:nvPr/>
              </p:nvCxnSpPr>
              <p:spPr>
                <a:xfrm>
                  <a:off x="3409949" y="3098800"/>
                  <a:ext cx="26352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0CB08FC-3EC1-984B-A47A-076D654D2B5F}"/>
                    </a:ext>
                  </a:extLst>
                </p:cNvPr>
                <p:cNvCxnSpPr/>
                <p:nvPr/>
              </p:nvCxnSpPr>
              <p:spPr>
                <a:xfrm>
                  <a:off x="3414713" y="3606800"/>
                  <a:ext cx="26352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0BB43A4-107A-374C-BC70-19E1014C81A0}"/>
                    </a:ext>
                  </a:extLst>
                </p:cNvPr>
                <p:cNvSpPr txBox="1"/>
                <p:nvPr/>
              </p:nvSpPr>
              <p:spPr>
                <a:xfrm>
                  <a:off x="1908152" y="1842915"/>
                  <a:ext cx="1420227" cy="442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R" sz="2200" dirty="0">
                      <a:latin typeface="Nunito" pitchFamily="2" charset="77"/>
                    </a:rPr>
                    <a:t>NDP Unit</a:t>
                  </a:r>
                </a:p>
              </p:txBody>
            </p: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BEDBA76-BD66-C442-9FBE-AD245D2C3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451" y="2630332"/>
                <a:ext cx="2111361" cy="343114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042BE61-84D6-464C-BF5B-A09FECEE14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1643" y="1679938"/>
                <a:ext cx="2187169" cy="59623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D557436-C333-2746-B76A-16A317B78F22}"/>
                  </a:ext>
                </a:extLst>
              </p:cNvPr>
              <p:cNvGrpSpPr/>
              <p:nvPr/>
            </p:nvGrpSpPr>
            <p:grpSpPr>
              <a:xfrm>
                <a:off x="6839838" y="1603378"/>
                <a:ext cx="1664581" cy="1400413"/>
                <a:chOff x="5935016" y="3836429"/>
                <a:chExt cx="1742310" cy="1544173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50635D1F-EA54-9D41-B8E6-8D8E14391965}"/>
                    </a:ext>
                  </a:extLst>
                </p:cNvPr>
                <p:cNvSpPr/>
                <p:nvPr/>
              </p:nvSpPr>
              <p:spPr>
                <a:xfrm>
                  <a:off x="5935016" y="3836429"/>
                  <a:ext cx="1742310" cy="1544173"/>
                </a:xfrm>
                <a:prstGeom prst="roundRect">
                  <a:avLst>
                    <a:gd name="adj" fmla="val 13400"/>
                  </a:avLst>
                </a:prstGeom>
                <a:solidFill>
                  <a:schemeClr val="accent3">
                    <a:lumMod val="40000"/>
                    <a:lumOff val="60000"/>
                    <a:alpha val="50196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R" sz="2000" b="1" dirty="0">
                    <a:latin typeface="Nunito SemiBold" pitchFamily="2" charset="77"/>
                  </a:endParaRPr>
                </a:p>
              </p:txBody>
            </p:sp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F5080B12-6390-E345-B996-644962E56C93}"/>
                    </a:ext>
                  </a:extLst>
                </p:cNvPr>
                <p:cNvSpPr/>
                <p:nvPr/>
              </p:nvSpPr>
              <p:spPr>
                <a:xfrm>
                  <a:off x="6064725" y="3910705"/>
                  <a:ext cx="1506322" cy="887929"/>
                </a:xfrm>
                <a:prstGeom prst="roundRect">
                  <a:avLst>
                    <a:gd name="adj" fmla="val 9315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400" dirty="0">
                      <a:solidFill>
                        <a:schemeClr val="bg1"/>
                      </a:solidFill>
                      <a:latin typeface="Nunito" pitchFamily="2" charset="77"/>
                    </a:rPr>
                    <a:t>Programmable Core / Accelerator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4AC933EC-9B59-474D-9882-909AED81D984}"/>
                    </a:ext>
                  </a:extLst>
                </p:cNvPr>
                <p:cNvSpPr/>
                <p:nvPr/>
              </p:nvSpPr>
              <p:spPr>
                <a:xfrm>
                  <a:off x="6186049" y="4838173"/>
                  <a:ext cx="1263674" cy="476347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400" dirty="0">
                      <a:solidFill>
                        <a:schemeClr val="tx1"/>
                      </a:solidFill>
                      <a:latin typeface="Nunito" pitchFamily="2" charset="77"/>
                    </a:rPr>
                    <a:t>Private Cache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E1F2ABA1-3340-B042-B9DC-D51BF8426826}"/>
                  </a:ext>
                </a:extLst>
              </p:cNvPr>
              <p:cNvGrpSpPr/>
              <p:nvPr/>
            </p:nvGrpSpPr>
            <p:grpSpPr>
              <a:xfrm>
                <a:off x="759000" y="1600201"/>
                <a:ext cx="2099825" cy="2106651"/>
                <a:chOff x="1380251" y="1570542"/>
                <a:chExt cx="2099825" cy="2106651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C1CE62E5-8E32-3445-B501-6EB6A3926F42}"/>
                    </a:ext>
                  </a:extLst>
                </p:cNvPr>
                <p:cNvGrpSpPr/>
                <p:nvPr/>
              </p:nvGrpSpPr>
              <p:grpSpPr>
                <a:xfrm>
                  <a:off x="2514636" y="1574800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758379B2-39FF-5441-9D64-108A7FFA173B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4D8FB7AD-ED73-FE44-99DF-DF9034203083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7664B17C-6CCF-964B-AAE8-B2B7BB0B0AAC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648E5F08-4A86-DB49-AB27-60E96BDF5FED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0EDC1A60-2B7B-0F4E-AB6B-22CC531F383B}"/>
                      </a:ext>
                    </a:extLst>
                  </p:cNvPr>
                  <p:cNvCxnSpPr>
                    <a:cxnSpLocks/>
                    <a:stCxn id="35" idx="1"/>
                    <a:endCxn id="41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FB3FB74-8790-8B4D-9C03-7CF85335938F}"/>
                      </a:ext>
                    </a:extLst>
                  </p:cNvPr>
                  <p:cNvCxnSpPr>
                    <a:cxnSpLocks/>
                    <a:stCxn id="43" idx="3"/>
                    <a:endCxn id="42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C8F60D8-B69D-9C42-94A3-03BF01E81BE2}"/>
                      </a:ext>
                    </a:extLst>
                  </p:cNvPr>
                  <p:cNvCxnSpPr>
                    <a:cxnSpLocks/>
                    <a:stCxn id="42" idx="0"/>
                    <a:endCxn id="35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38437D06-F5C5-2049-92EA-1BDFFA670BB6}"/>
                      </a:ext>
                    </a:extLst>
                  </p:cNvPr>
                  <p:cNvCxnSpPr>
                    <a:cxnSpLocks/>
                    <a:stCxn id="43" idx="0"/>
                    <a:endCxn id="41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A034F1E6-70D0-E441-A75D-9A0BF1212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DB01FD7-CDE5-564D-AEA5-8C766BAC27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8E5823C-22A1-864F-B58C-908CCC5621EB}"/>
                    </a:ext>
                  </a:extLst>
                </p:cNvPr>
                <p:cNvGrpSpPr/>
                <p:nvPr/>
              </p:nvGrpSpPr>
              <p:grpSpPr>
                <a:xfrm>
                  <a:off x="1380819" y="1570542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D9BAA281-2722-2E4C-80CC-B23E970CBC1E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9424BD29-21A1-0645-AEEE-415355C07CF9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64" name="Rounded Rectangle 63">
                    <a:extLst>
                      <a:ext uri="{FF2B5EF4-FFF2-40B4-BE49-F238E27FC236}">
                        <a16:creationId xmlns:a16="http://schemas.microsoft.com/office/drawing/2014/main" id="{49065728-52A7-E449-9D02-EE25DB413630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65" name="Rounded Rectangle 64">
                    <a:extLst>
                      <a:ext uri="{FF2B5EF4-FFF2-40B4-BE49-F238E27FC236}">
                        <a16:creationId xmlns:a16="http://schemas.microsoft.com/office/drawing/2014/main" id="{60F0357E-D62A-5146-9C38-7A75498F1C18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29D69B0-005B-D647-872D-53CB6CB701EA}"/>
                      </a:ext>
                    </a:extLst>
                  </p:cNvPr>
                  <p:cNvCxnSpPr>
                    <a:cxnSpLocks/>
                    <a:stCxn id="62" idx="1"/>
                    <a:endCxn id="63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71A466A4-824C-0640-99EC-589CE2DB0030}"/>
                      </a:ext>
                    </a:extLst>
                  </p:cNvPr>
                  <p:cNvCxnSpPr>
                    <a:cxnSpLocks/>
                    <a:stCxn id="65" idx="3"/>
                    <a:endCxn id="64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AC6B361-CD95-DA45-868A-3D29DD0CA0A4}"/>
                      </a:ext>
                    </a:extLst>
                  </p:cNvPr>
                  <p:cNvCxnSpPr>
                    <a:cxnSpLocks/>
                    <a:stCxn id="64" idx="0"/>
                    <a:endCxn id="62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25DE655-029B-FA4F-832B-9C9963584651}"/>
                      </a:ext>
                    </a:extLst>
                  </p:cNvPr>
                  <p:cNvCxnSpPr>
                    <a:cxnSpLocks/>
                    <a:stCxn id="65" idx="0"/>
                    <a:endCxn id="63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6AD40545-CBAE-EF4C-988F-8A4A04DCFE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6C47591B-F75B-A34F-AC0C-289929033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D5C1D95C-8963-1247-9949-8BC3F4E3B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27332" y="2531247"/>
                  <a:ext cx="198000" cy="19330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BF9BFBC-9E95-5849-A11D-20DBDFA01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313782" y="2532212"/>
                  <a:ext cx="198000" cy="19330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9FE12F23-09F0-7A49-A321-280F0B396CFC}"/>
                    </a:ext>
                  </a:extLst>
                </p:cNvPr>
                <p:cNvGrpSpPr/>
                <p:nvPr/>
              </p:nvGrpSpPr>
              <p:grpSpPr>
                <a:xfrm>
                  <a:off x="2514068" y="2706246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73" name="Rounded Rectangle 72">
                    <a:extLst>
                      <a:ext uri="{FF2B5EF4-FFF2-40B4-BE49-F238E27FC236}">
                        <a16:creationId xmlns:a16="http://schemas.microsoft.com/office/drawing/2014/main" id="{6E838728-C452-7145-94C1-9C42FB0B68CF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74" name="Rounded Rectangle 73">
                    <a:extLst>
                      <a:ext uri="{FF2B5EF4-FFF2-40B4-BE49-F238E27FC236}">
                        <a16:creationId xmlns:a16="http://schemas.microsoft.com/office/drawing/2014/main" id="{1645BA76-F61E-4546-81B0-5251AD4F229A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75" name="Rounded Rectangle 74">
                    <a:extLst>
                      <a:ext uri="{FF2B5EF4-FFF2-40B4-BE49-F238E27FC236}">
                        <a16:creationId xmlns:a16="http://schemas.microsoft.com/office/drawing/2014/main" id="{2BB0FEA2-145C-D94C-8D4B-00D943A0E300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76" name="Rounded Rectangle 75">
                    <a:extLst>
                      <a:ext uri="{FF2B5EF4-FFF2-40B4-BE49-F238E27FC236}">
                        <a16:creationId xmlns:a16="http://schemas.microsoft.com/office/drawing/2014/main" id="{1FC5351E-B2D3-C04B-B7A4-717D9D7C50FC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FDF33772-47A5-3F45-B65F-D9C0E8737038}"/>
                      </a:ext>
                    </a:extLst>
                  </p:cNvPr>
                  <p:cNvCxnSpPr>
                    <a:cxnSpLocks/>
                    <a:stCxn id="73" idx="1"/>
                    <a:endCxn id="74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A5E59260-43FE-514A-B68D-A7D8B9FD9561}"/>
                      </a:ext>
                    </a:extLst>
                  </p:cNvPr>
                  <p:cNvCxnSpPr>
                    <a:cxnSpLocks/>
                    <a:stCxn id="76" idx="3"/>
                    <a:endCxn id="75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FCF3024-2AA6-FF4F-A867-17DBB82ED21F}"/>
                      </a:ext>
                    </a:extLst>
                  </p:cNvPr>
                  <p:cNvCxnSpPr>
                    <a:cxnSpLocks/>
                    <a:stCxn id="75" idx="0"/>
                    <a:endCxn id="73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8F2133E6-372D-B449-9C5B-496C2ACB2575}"/>
                      </a:ext>
                    </a:extLst>
                  </p:cNvPr>
                  <p:cNvCxnSpPr>
                    <a:cxnSpLocks/>
                    <a:stCxn id="76" idx="0"/>
                    <a:endCxn id="74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39971B6C-6E29-F449-8A1D-AC7E2516F9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BABE3FF0-ACCA-984A-B0A4-DFDBAD7047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4BFAC6D4-16FA-E24B-87DA-A5D133303C2B}"/>
                    </a:ext>
                  </a:extLst>
                </p:cNvPr>
                <p:cNvGrpSpPr/>
                <p:nvPr/>
              </p:nvGrpSpPr>
              <p:grpSpPr>
                <a:xfrm>
                  <a:off x="1380251" y="2706245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84" name="Rounded Rectangle 83">
                    <a:extLst>
                      <a:ext uri="{FF2B5EF4-FFF2-40B4-BE49-F238E27FC236}">
                        <a16:creationId xmlns:a16="http://schemas.microsoft.com/office/drawing/2014/main" id="{93DFF120-8E57-8E4E-A744-E80D0C9BA74A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5" name="Rounded Rectangle 84">
                    <a:extLst>
                      <a:ext uri="{FF2B5EF4-FFF2-40B4-BE49-F238E27FC236}">
                        <a16:creationId xmlns:a16="http://schemas.microsoft.com/office/drawing/2014/main" id="{78C87FB2-8DAB-D845-8630-0A16734F20A9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C18D1551-F3FE-B545-A970-DB8A4FEBD765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7" name="Rounded Rectangle 86">
                    <a:extLst>
                      <a:ext uri="{FF2B5EF4-FFF2-40B4-BE49-F238E27FC236}">
                        <a16:creationId xmlns:a16="http://schemas.microsoft.com/office/drawing/2014/main" id="{28372064-EE79-974F-8102-6006C7EC7EFA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2D076C00-54A8-EC49-A3D0-89194838C17B}"/>
                      </a:ext>
                    </a:extLst>
                  </p:cNvPr>
                  <p:cNvCxnSpPr>
                    <a:cxnSpLocks/>
                    <a:stCxn id="84" idx="1"/>
                    <a:endCxn id="85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AFE9E0-A9FC-1247-B446-FBB66C828A6D}"/>
                      </a:ext>
                    </a:extLst>
                  </p:cNvPr>
                  <p:cNvCxnSpPr>
                    <a:cxnSpLocks/>
                    <a:stCxn id="87" idx="3"/>
                    <a:endCxn id="86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E9A1CC46-D59D-884C-BAC2-847AD2C1A84F}"/>
                      </a:ext>
                    </a:extLst>
                  </p:cNvPr>
                  <p:cNvCxnSpPr>
                    <a:cxnSpLocks/>
                    <a:stCxn id="86" idx="0"/>
                    <a:endCxn id="84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603A8BC-07D8-0545-BFDC-0D88BCCB9EA7}"/>
                      </a:ext>
                    </a:extLst>
                  </p:cNvPr>
                  <p:cNvCxnSpPr>
                    <a:cxnSpLocks/>
                    <a:stCxn id="87" idx="0"/>
                    <a:endCxn id="85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rgbClr val="94020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326186E2-4FF1-114F-A696-EAB8E87E66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1EF975B4-C671-5F4C-A049-DA8D450E5D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5F8AB97-D747-4D4F-9249-DFB5B1188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0617" y="1609590"/>
                <a:ext cx="51484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8BC2301-AD06-3A47-AF7D-C6440D8E0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257" y="1994816"/>
                <a:ext cx="533575" cy="122656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97124F0-E091-BD4E-8162-863A13A08FC8}"/>
                </a:ext>
              </a:extLst>
            </p:cNvPr>
            <p:cNvSpPr txBox="1"/>
            <p:nvPr/>
          </p:nvSpPr>
          <p:spPr>
            <a:xfrm>
              <a:off x="671146" y="1093622"/>
              <a:ext cx="18149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System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8B724A5-3D98-F54F-9E89-66EC319C6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000" y="2460960"/>
              <a:ext cx="0" cy="17894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E499A1D-66AF-8941-BE0E-E3CB925E4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375" y="2451170"/>
              <a:ext cx="0" cy="17894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itle 1">
            <a:extLst>
              <a:ext uri="{FF2B5EF4-FFF2-40B4-BE49-F238E27FC236}">
                <a16:creationId xmlns:a16="http://schemas.microsoft.com/office/drawing/2014/main" id="{3AC32CF5-C601-E849-AD1F-32DD5536B6F8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Baseline NDP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9164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3" grpId="0" animBg="1"/>
      <p:bldP spid="1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8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D94D12E-68A3-394B-82B6-6682E24713CA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6516D4E-69F6-0C46-956C-22D0177CE26A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64D4F5-1682-2541-B5B3-E982EF66B0C5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707184-E780-B945-8252-191F2F5EF230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2E05018-57AA-334D-A4BB-8226270E5974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13249A-589A-4D4B-94F2-617A2FEF1E81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EF2366-901F-4049-BCA3-5319293B78DF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082CE-717E-5E4F-B8FF-3EEDE92AB919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58192A2-DFB7-F44E-89CA-B73C510A255A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6C36E0F-D95B-0C45-8BCB-07971064E205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E8F462-64AB-8943-9DD3-12E6E99B5450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AEA285-0B60-204D-BD7C-5CCFC13C33D9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FC60F8-756B-9B4B-BD47-28965425E5F8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C48372-F561-654F-ADD9-20DB58EC13CA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99B0995-7E3B-B641-9E5F-D7CE3E1FBEAC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167625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22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9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D94D12E-68A3-394B-82B6-6682E24713CA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6516D4E-69F6-0C46-956C-22D0177CE26A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64D4F5-1682-2541-B5B3-E982EF66B0C5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707184-E780-B945-8252-191F2F5EF230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2E05018-57AA-334D-A4BB-8226270E5974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13249A-589A-4D4B-94F2-617A2FEF1E81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EF2366-901F-4049-BCA3-5319293B78DF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082CE-717E-5E4F-B8FF-3EEDE92AB919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58192A2-DFB7-F44E-89CA-B73C510A255A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6C36E0F-D95B-0C45-8BCB-07971064E205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E8F462-64AB-8943-9DD3-12E6E99B5450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AEA285-0B60-204D-BD7C-5CCFC13C33D9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FC60F8-756B-9B4B-BD47-28965425E5F8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C48372-F561-654F-ADD9-20DB58EC13CA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99B0995-7E3B-B641-9E5F-D7CE3E1FBEAC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3808EC7-2A5E-584C-AA7E-D82B342861FE}"/>
              </a:ext>
            </a:extLst>
          </p:cNvPr>
          <p:cNvSpPr/>
          <p:nvPr/>
        </p:nvSpPr>
        <p:spPr>
          <a:xfrm>
            <a:off x="1656021" y="5926961"/>
            <a:ext cx="5831958" cy="663741"/>
          </a:xfrm>
          <a:prstGeom prst="roundRect">
            <a:avLst>
              <a:gd name="adj" fmla="val 16666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Nunito" pitchFamily="2" charset="77"/>
              </a:rPr>
              <a:t>Lack of hardware cache coherence support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1C32AEF-AD96-5649-8FC4-4BCB1A147CD8}"/>
              </a:ext>
            </a:extLst>
          </p:cNvPr>
          <p:cNvSpPr/>
          <p:nvPr/>
        </p:nvSpPr>
        <p:spPr>
          <a:xfrm>
            <a:off x="179543" y="3936596"/>
            <a:ext cx="2245184" cy="1544208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CPUs: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Hierarchical CLH Locks [EuroPar’06]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Cohort Locks [TOPC’15]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Ticket Locks [TOCS’91] …</a:t>
            </a:r>
          </a:p>
          <a:p>
            <a:pPr fontAlgn="t"/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MPPs: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QOLB [ASPLOS’89]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43A1D6-88D4-BB4D-841E-DF9063F548EC}"/>
              </a:ext>
            </a:extLst>
          </p:cNvPr>
          <p:cNvCxnSpPr>
            <a:cxnSpLocks/>
          </p:cNvCxnSpPr>
          <p:nvPr/>
        </p:nvCxnSpPr>
        <p:spPr>
          <a:xfrm>
            <a:off x="302070" y="3503558"/>
            <a:ext cx="0" cy="4330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7F77F8-B0CC-0843-8A28-6668105AD63E}"/>
              </a:ext>
            </a:extLst>
          </p:cNvPr>
          <p:cNvCxnSpPr>
            <a:cxnSpLocks/>
          </p:cNvCxnSpPr>
          <p:nvPr/>
        </p:nvCxnSpPr>
        <p:spPr>
          <a:xfrm>
            <a:off x="1600602" y="3488077"/>
            <a:ext cx="578433" cy="4609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19505</TotalTime>
  <Words>2823</Words>
  <Application>Microsoft Macintosh PowerPoint</Application>
  <PresentationFormat>On-screen Show (4:3)</PresentationFormat>
  <Paragraphs>1281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Nunito</vt:lpstr>
      <vt:lpstr>Nunito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Operation</vt:lpstr>
      <vt:lpstr>Lock Operation</vt:lpstr>
      <vt:lpstr>Lock Operation</vt:lpstr>
      <vt:lpstr>Lock Operation</vt:lpstr>
      <vt:lpstr>Lock Operation</vt:lpstr>
      <vt:lpstr>Lock Operation</vt:lpstr>
      <vt:lpstr>Lock Operation</vt:lpstr>
      <vt:lpstr>Lock Operation</vt:lpstr>
      <vt:lpstr>Lock Operation</vt:lpstr>
      <vt:lpstr>Lock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2686</cp:revision>
  <dcterms:created xsi:type="dcterms:W3CDTF">2020-11-10T14:18:08Z</dcterms:created>
  <dcterms:modified xsi:type="dcterms:W3CDTF">2021-02-24T20:23:03Z</dcterms:modified>
</cp:coreProperties>
</file>