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1"/>
  </p:sldMasterIdLst>
  <p:notesMasterIdLst>
    <p:notesMasterId r:id="rId22"/>
  </p:notesMasterIdLst>
  <p:sldIdLst>
    <p:sldId id="256" r:id="rId2"/>
    <p:sldId id="434" r:id="rId3"/>
    <p:sldId id="258" r:id="rId4"/>
    <p:sldId id="331" r:id="rId5"/>
    <p:sldId id="447" r:id="rId6"/>
    <p:sldId id="448" r:id="rId7"/>
    <p:sldId id="449" r:id="rId8"/>
    <p:sldId id="468" r:id="rId9"/>
    <p:sldId id="469" r:id="rId10"/>
    <p:sldId id="452" r:id="rId11"/>
    <p:sldId id="419" r:id="rId12"/>
    <p:sldId id="455" r:id="rId13"/>
    <p:sldId id="456" r:id="rId14"/>
    <p:sldId id="457" r:id="rId15"/>
    <p:sldId id="458" r:id="rId16"/>
    <p:sldId id="459" r:id="rId17"/>
    <p:sldId id="460" r:id="rId18"/>
    <p:sldId id="462" r:id="rId19"/>
    <p:sldId id="470" r:id="rId20"/>
    <p:sldId id="4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936"/>
    <a:srgbClr val="E6D6BD"/>
    <a:srgbClr val="8EC182"/>
    <a:srgbClr val="4E8542"/>
    <a:srgbClr val="1B587C"/>
    <a:srgbClr val="14425D"/>
    <a:srgbClr val="000000"/>
    <a:srgbClr val="89C3E5"/>
    <a:srgbClr val="F9B268"/>
    <a:srgbClr val="FBCC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67681"/>
  </p:normalViewPr>
  <p:slideViewPr>
    <p:cSldViewPr snapToGrid="0" snapToObjects="1">
      <p:cViewPr varScale="1">
        <p:scale>
          <a:sx n="79" d="100"/>
          <a:sy n="79" d="100"/>
        </p:scale>
        <p:origin x="1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2C46F1-CA16-F545-A912-284390387BF9}" type="datetimeFigureOut">
              <a:rPr lang="en-GR" smtClean="0"/>
              <a:t>26/2/21</a:t>
            </a:fld>
            <a:endParaRPr lang="en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E170B-F3DD-2444-9313-30B484567F70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20505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5554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R" sz="1200" b="0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888062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11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17389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475302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04976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755124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16619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380119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95334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411259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19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683508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16845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20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049725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3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4911417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R" sz="1400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4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5950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Nunito" pitchFamily="2" charset="77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5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707192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6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1345798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7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492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GB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8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01707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endParaRPr lang="en-GR" sz="1200" b="0" dirty="0">
              <a:latin typeface="Nunito" pitchFamily="2" charset="77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E170B-F3DD-2444-9313-30B484567F70}" type="slidenum">
              <a:rPr lang="en-GR" smtClean="0"/>
              <a:t>9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71235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66C45-5116-0A45-A791-A6553C6E25ED}" type="datetime1">
              <a:rPr lang="en-US" smtClean="0"/>
              <a:t>2/26/21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562198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5F38-B3BE-C747-A907-0F5D4C362283}" type="datetime1">
              <a:rPr lang="en-US" smtClean="0"/>
              <a:t>2/26/21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7932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59B5-99C9-3B42-A953-0581646B9FF8}" type="datetime1">
              <a:rPr lang="en-US" smtClean="0"/>
              <a:t>2/26/21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3495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244DF-D368-BA47-B6EB-EDA44C072B34}" type="datetime1">
              <a:rPr lang="en-US" smtClean="0"/>
              <a:t>2/26/21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109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7F750-DCED-674B-A358-D6F087F8B78E}" type="datetime1">
              <a:rPr lang="en-US" smtClean="0"/>
              <a:t>2/26/21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85152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2767DF-ADE1-114E-BF5F-472C11C13A7E}" type="datetime1">
              <a:rPr lang="en-US" smtClean="0"/>
              <a:t>2/26/21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71122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B6E05-2989-034A-8463-96AC875A570A}" type="datetime1">
              <a:rPr lang="en-US" smtClean="0"/>
              <a:t>2/26/21</a:t>
            </a:fld>
            <a:endParaRPr lang="en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48811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F26A5-9A1E-164E-A536-C43CF41F2EA7}" type="datetime1">
              <a:rPr lang="en-US" smtClean="0"/>
              <a:t>2/26/21</a:t>
            </a:fld>
            <a:endParaRPr lang="en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072778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524B-BC97-0E4A-9813-E00CF4939917}" type="datetime1">
              <a:rPr lang="en-US" smtClean="0"/>
              <a:t>2/26/21</a:t>
            </a:fld>
            <a:endParaRPr lang="en-G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17699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5BAC-6D1D-2546-8E5E-F4E62E7F6FDF}" type="datetime1">
              <a:rPr lang="en-US" smtClean="0"/>
              <a:t>2/26/21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8723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0CD9-5DB9-4D4C-B9F8-360C7ABF92B4}" type="datetime1">
              <a:rPr lang="en-US" smtClean="0"/>
              <a:t>2/26/21</a:t>
            </a:fld>
            <a:endParaRPr lang="en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98488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86F2-4F57-314E-9C03-9014849FF2B9}" type="datetime1">
              <a:rPr lang="en-US" smtClean="0"/>
              <a:t>2/26/21</a:t>
            </a:fld>
            <a:endParaRPr lang="en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0EDDB-3F8C-454D-B7AF-385D22F27965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85984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svg"/><Relationship Id="rId4" Type="http://schemas.openxmlformats.org/officeDocument/2006/relationships/image" Target="../media/image30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jpg"/><Relationship Id="rId7" Type="http://schemas.openxmlformats.org/officeDocument/2006/relationships/image" Target="../media/image5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11" Type="http://schemas.openxmlformats.org/officeDocument/2006/relationships/image" Target="../media/image22.jp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1"/>
            <a:ext cx="9144000" cy="3174123"/>
          </a:xfrm>
          <a:prstGeom prst="rect">
            <a:avLst/>
          </a:prstGeom>
          <a:solidFill>
            <a:schemeClr val="bg2"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4400" b="1" dirty="0">
                <a:solidFill>
                  <a:schemeClr val="accent3"/>
                </a:solidFill>
                <a:latin typeface="Nunito" pitchFamily="2" charset="77"/>
              </a:rPr>
              <a:t>SynCron</a:t>
            </a:r>
          </a:p>
          <a:p>
            <a:pPr algn="ctr"/>
            <a:r>
              <a:rPr lang="en-GR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Efficient Synchronization Support</a:t>
            </a:r>
          </a:p>
          <a:p>
            <a:pPr algn="ctr"/>
            <a:r>
              <a:rPr lang="en-GB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for Near-Data-Processing Architectures</a:t>
            </a:r>
            <a:endParaRPr lang="en-GR" sz="3400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5AAC1-9C58-5C42-ACE1-1764E3D5E829}"/>
              </a:ext>
            </a:extLst>
          </p:cNvPr>
          <p:cNvGrpSpPr/>
          <p:nvPr/>
        </p:nvGrpSpPr>
        <p:grpSpPr>
          <a:xfrm>
            <a:off x="3663873" y="4971129"/>
            <a:ext cx="2072211" cy="1720785"/>
            <a:chOff x="6512175" y="4863763"/>
            <a:chExt cx="2072211" cy="17207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A9BF2F-F5DD-374A-9A7D-FF8497DE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1121" y="5540548"/>
              <a:ext cx="1044000" cy="1044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65C4B6-4457-D446-92FE-693CC2AD7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175" y="4863763"/>
              <a:ext cx="2072211" cy="612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D7E57C-565C-8A48-85AA-AB06925127B4}"/>
              </a:ext>
            </a:extLst>
          </p:cNvPr>
          <p:cNvGrpSpPr/>
          <p:nvPr/>
        </p:nvGrpSpPr>
        <p:grpSpPr>
          <a:xfrm>
            <a:off x="74965" y="5060947"/>
            <a:ext cx="3024523" cy="1582581"/>
            <a:chOff x="-102834" y="4802762"/>
            <a:chExt cx="3024523" cy="158258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74F50C1-57C9-3643-93EB-1575F8905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822" y="4802762"/>
              <a:ext cx="2452321" cy="46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09A5C1-3D74-914F-B1CB-8FD3EABB4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2834" y="5269343"/>
              <a:ext cx="3024523" cy="111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20F96-DBD7-9748-89E6-C37DD5B27689}"/>
              </a:ext>
            </a:extLst>
          </p:cNvPr>
          <p:cNvGrpSpPr/>
          <p:nvPr/>
        </p:nvGrpSpPr>
        <p:grpSpPr>
          <a:xfrm>
            <a:off x="6560604" y="4818441"/>
            <a:ext cx="2054161" cy="1754685"/>
            <a:chOff x="3649086" y="4547131"/>
            <a:chExt cx="2054161" cy="175468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F00BAC3-FD37-A741-823F-A112496B9E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13"/>
            <a:stretch/>
          </p:blipFill>
          <p:spPr bwMode="auto">
            <a:xfrm>
              <a:off x="3649086" y="4547131"/>
              <a:ext cx="2054161" cy="9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oogle Shape;45;p7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0ED5079A-B538-894F-952E-75C83ECB235C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675048" y="5581816"/>
              <a:ext cx="1939546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1075690" y="3320780"/>
            <a:ext cx="6992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200" b="1" dirty="0">
                <a:solidFill>
                  <a:schemeClr val="accent2"/>
                </a:solidFill>
                <a:latin typeface="Nunito" pitchFamily="2" charset="77"/>
              </a:rPr>
              <a:t>Christina Giannoula</a:t>
            </a:r>
          </a:p>
          <a:p>
            <a:pPr algn="ctr"/>
            <a:endParaRPr lang="en-GR" sz="400" b="1" dirty="0"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Nandita Vijaykumar,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Nikela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Papadopoulou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Vasileios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Karakostas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Ivan Fernandez, Juan Gómez Luna, Lois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Orosa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</a:p>
          <a:p>
            <a:pPr algn="ctr"/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Koziris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Goumas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Onur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Mutlu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 </a:t>
            </a:r>
            <a:endParaRPr lang="en-GR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022E79-AC40-794C-9E44-0F9C829E0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000" y="2417821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46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10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24E5CE-D88C-D040-80B1-1C52C990344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DF66CF-EF51-F441-8EA3-9991E81DE77B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7EFEAB9-B335-5A42-A103-9658216F5655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B51B6-F93B-5446-82FA-05FD93E70DF6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8697CE0-23B4-2649-B98C-80CFA2ACEC9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1685B7-7B24-9B4B-B3A7-C4C3FB4F8AF8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8E8B09-F0A7-604C-974A-1CCDC106A4AB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1619B6-69DE-014D-ABA3-403B6968893E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9AE5E7-0375-5E41-8B3D-81CFE8211222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8F9045-FD8E-524E-A4E9-94E45CC73DE3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0DE478-29A1-C64B-8AE1-C9A3FEE443E5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E851CF9-143F-9846-9304-661ACF892930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108544-4381-0B47-B1BF-30DF7FB654ED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F47EF5B-4890-9E45-AA3B-BC9605988C6C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ECDEC2-0C70-4841-A618-898D906FC2EA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A6CEC90D-6DF7-424A-9C49-7D330579E79D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u="sng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4834E0D-DE34-444E-AC28-1085C2CF69C0}"/>
              </a:ext>
            </a:extLst>
          </p:cNvPr>
          <p:cNvSpPr/>
          <p:nvPr/>
        </p:nvSpPr>
        <p:spPr>
          <a:xfrm>
            <a:off x="3881" y="4747809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algn="ctr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Prior schemes are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Nunito SemiBold" pitchFamily="2" charset="77"/>
              </a:rPr>
              <a:t>not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Nunito SemiBold" pitchFamily="2" charset="77"/>
              </a:rPr>
              <a:t>suitable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 or </a:t>
            </a:r>
            <a:r>
              <a:rPr lang="en-GB" sz="2800" b="1" dirty="0">
                <a:solidFill>
                  <a:schemeClr val="accent2"/>
                </a:solidFill>
                <a:effectLst/>
                <a:latin typeface="Nunito SemiBold" pitchFamily="2" charset="77"/>
              </a:rPr>
              <a:t>efficient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 </a:t>
            </a:r>
          </a:p>
          <a:p>
            <a:pPr algn="ctr"/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effectLst/>
                <a:latin typeface="Nunito SemiBold" pitchFamily="2" charset="77"/>
              </a:rPr>
              <a:t>for NDP systems </a:t>
            </a:r>
          </a:p>
        </p:txBody>
      </p:sp>
    </p:spTree>
    <p:extLst>
      <p:ext uri="{BB962C8B-B14F-4D97-AF65-F5344CB8AC3E}">
        <p14:creationId xmlns:p14="http://schemas.microsoft.com/office/powerpoint/2010/main" val="16505378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11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F49A6298-6EA3-104D-BF70-BCD2C9183F2B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7FE9EC84-E30E-3946-8790-14D9C96157E6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3495DE-D204-CE4B-83DE-14AC4117E1AC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9E5B8E24-6C14-E14F-BAAD-40D324045094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41656D6-243E-2740-B5ED-197A60EFA8D2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07B57F2-2FC6-284E-8DC6-54373315DBE0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A3D3D2-4EB8-CE43-9D51-17FEF6DDE1D4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84937BB-A3C2-DB49-8AED-22ECEA794C4C}"/>
              </a:ext>
            </a:extLst>
          </p:cNvPr>
          <p:cNvCxnSpPr>
            <a:cxnSpLocks/>
          </p:cNvCxnSpPr>
          <p:nvPr/>
        </p:nvCxnSpPr>
        <p:spPr>
          <a:xfrm flipH="1">
            <a:off x="7347448" y="3437548"/>
            <a:ext cx="104356" cy="5477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DC3E1B2-AE82-1B4F-8C8C-A612AB911A7C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EFE7A38-AEA8-9C4E-B728-B25B57BB56E9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065EDBD-7BA1-B845-A426-FBF5513AA87A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B04653A-3D48-6F48-A99F-629D854AB5CB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A2187EA-BA66-5947-B285-FC05C9C29CB2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FE77914-F17A-0F44-BE88-A7581D1015CE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rgbClr val="E6D6BD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8E9FD40-373A-D141-96A8-BF95E0A2B95A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435F85A-13DC-2246-9F56-B57672107127}"/>
              </a:ext>
            </a:extLst>
          </p:cNvPr>
          <p:cNvSpPr/>
          <p:nvPr/>
        </p:nvSpPr>
        <p:spPr>
          <a:xfrm>
            <a:off x="7218287" y="3914584"/>
            <a:ext cx="1788400" cy="1704806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accent2"/>
                </a:solidFill>
                <a:latin typeface="Nunito" pitchFamily="2" charset="77"/>
              </a:rPr>
              <a:t>NDPs:</a:t>
            </a:r>
          </a:p>
          <a:p>
            <a:endParaRPr lang="en-GR" sz="1500" dirty="0">
              <a:solidFill>
                <a:schemeClr val="tx1"/>
              </a:solidFill>
              <a:latin typeface="Nunito" pitchFamily="2" charset="77"/>
            </a:endParaRPr>
          </a:p>
          <a:p>
            <a:endParaRPr lang="en-US" sz="1500" dirty="0">
              <a:solidFill>
                <a:schemeClr val="accent2"/>
              </a:solidFill>
              <a:latin typeface="Nunito" pitchFamily="2" charset="77"/>
            </a:endParaRPr>
          </a:p>
          <a:p>
            <a:endParaRPr lang="en-GR" sz="1500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CBCA5F-FE7D-424D-B216-88454CAE564F}"/>
              </a:ext>
            </a:extLst>
          </p:cNvPr>
          <p:cNvCxnSpPr>
            <a:cxnSpLocks/>
          </p:cNvCxnSpPr>
          <p:nvPr/>
        </p:nvCxnSpPr>
        <p:spPr>
          <a:xfrm flipH="1" flipV="1">
            <a:off x="8895973" y="3429000"/>
            <a:ext cx="1058" cy="5477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11772C0-DE40-304B-B5BB-23A0884BE5EE}"/>
              </a:ext>
            </a:extLst>
          </p:cNvPr>
          <p:cNvGrpSpPr/>
          <p:nvPr/>
        </p:nvGrpSpPr>
        <p:grpSpPr>
          <a:xfrm>
            <a:off x="7028910" y="4993060"/>
            <a:ext cx="1868119" cy="1095820"/>
            <a:chOff x="549704" y="5567223"/>
            <a:chExt cx="1868119" cy="109582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9620C9EE-1692-1645-91B7-0A0468CFEE85}"/>
                </a:ext>
              </a:extLst>
            </p:cNvPr>
            <p:cNvSpPr/>
            <p:nvPr/>
          </p:nvSpPr>
          <p:spPr>
            <a:xfrm>
              <a:off x="868242" y="5567223"/>
              <a:ext cx="1549581" cy="547716"/>
            </a:xfrm>
            <a:prstGeom prst="roundRect">
              <a:avLst>
                <a:gd name="adj" fmla="val 33192"/>
              </a:avLst>
            </a:prstGeom>
            <a:solidFill>
              <a:schemeClr val="accent3">
                <a:lumMod val="75000"/>
                <a:alpha val="90196"/>
              </a:schemeClr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b="1" dirty="0">
                  <a:solidFill>
                    <a:schemeClr val="bg1"/>
                  </a:solidFill>
                  <a:latin typeface="Nunito SemiBold" pitchFamily="2" charset="77"/>
                </a:rPr>
                <a:t>SynCron </a:t>
              </a:r>
              <a:r>
                <a:rPr lang="en-GR" sz="1600" b="1" dirty="0">
                  <a:solidFill>
                    <a:schemeClr val="bg1"/>
                  </a:solidFill>
                  <a:latin typeface="Nunito SemiBold" pitchFamily="2" charset="77"/>
                </a:rPr>
                <a:t>[HPCA’21]</a:t>
              </a:r>
              <a:endParaRPr lang="en-GR" b="1" dirty="0">
                <a:solidFill>
                  <a:schemeClr val="bg1"/>
                </a:solidFill>
                <a:latin typeface="Nunito SemiBold" pitchFamily="2" charset="77"/>
              </a:endParaRP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1680AD65-B64D-BA4A-A6B1-21253ABFB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04" y="5802678"/>
              <a:ext cx="915479" cy="860365"/>
            </a:xfrm>
            <a:prstGeom prst="rect">
              <a:avLst/>
            </a:prstGeom>
          </p:spPr>
        </p:pic>
      </p:grpSp>
      <p:pic>
        <p:nvPicPr>
          <p:cNvPr id="5" name="Graphic 4" descr="Tick">
            <a:extLst>
              <a:ext uri="{FF2B5EF4-FFF2-40B4-BE49-F238E27FC236}">
                <a16:creationId xmlns:a16="http://schemas.microsoft.com/office/drawing/2014/main" id="{B7F392E3-070B-D641-97E6-BE21D0B53C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2036" y="4132630"/>
            <a:ext cx="914400" cy="91440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09779BF2-76BD-564B-9A35-96D9CB221681}"/>
              </a:ext>
            </a:extLst>
          </p:cNvPr>
          <p:cNvSpPr txBox="1"/>
          <p:nvPr/>
        </p:nvSpPr>
        <p:spPr>
          <a:xfrm>
            <a:off x="246970" y="3921050"/>
            <a:ext cx="6378330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R" sz="20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SynCron’s </a:t>
            </a:r>
            <a:r>
              <a:rPr lang="en-GR" sz="2000" b="1" dirty="0">
                <a:solidFill>
                  <a:schemeClr val="accent4"/>
                </a:solidFill>
                <a:latin typeface="Nunito SemiBold" pitchFamily="2" charset="77"/>
              </a:rPr>
              <a:t>Key Techniques</a:t>
            </a:r>
            <a:r>
              <a:rPr lang="en-GR" sz="20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" pitchFamily="2" charset="77"/>
              </a:rPr>
              <a:t>1.  </a:t>
            </a:r>
            <a:r>
              <a:rPr lang="en-US" sz="2000" b="1" dirty="0">
                <a:solidFill>
                  <a:schemeClr val="accent4"/>
                </a:solidFill>
                <a:latin typeface="Nunito SemiBold" pitchFamily="2" charset="77"/>
              </a:rPr>
              <a:t>Hardware </a:t>
            </a:r>
            <a:r>
              <a:rPr lang="en-GR" sz="2000" b="1" dirty="0">
                <a:solidFill>
                  <a:schemeClr val="accent4"/>
                </a:solidFill>
                <a:latin typeface="Nunito SemiBold" pitchFamily="2" charset="77"/>
              </a:rPr>
              <a:t>support </a:t>
            </a:r>
            <a:r>
              <a:rPr lang="en-GR" sz="2000" dirty="0">
                <a:latin typeface="Nunito" pitchFamily="2" charset="77"/>
              </a:rPr>
              <a:t>for synchronization </a:t>
            </a:r>
            <a:r>
              <a:rPr lang="en-US" sz="2000" dirty="0">
                <a:latin typeface="Nunito" pitchFamily="2" charset="77"/>
              </a:rPr>
              <a:t>acceleration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" pitchFamily="2" charset="77"/>
              </a:rPr>
              <a:t>2.  </a:t>
            </a:r>
            <a:r>
              <a:rPr lang="en-US" sz="2000" b="1" dirty="0">
                <a:solidFill>
                  <a:schemeClr val="accent4"/>
                </a:solidFill>
                <a:latin typeface="Nunito SemiBold" pitchFamily="2" charset="77"/>
              </a:rPr>
              <a:t>Direct buffering </a:t>
            </a:r>
            <a:r>
              <a:rPr lang="en-GR" sz="2000" dirty="0">
                <a:latin typeface="Nunito" pitchFamily="2" charset="77"/>
              </a:rPr>
              <a:t>of synchronization variables</a:t>
            </a:r>
            <a:endParaRPr lang="en-US" sz="2000" dirty="0">
              <a:solidFill>
                <a:srgbClr val="009900"/>
              </a:solidFill>
              <a:latin typeface="Nunito" pitchFamily="2" charset="77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" pitchFamily="2" charset="77"/>
              </a:rPr>
              <a:t>3.  </a:t>
            </a:r>
            <a:r>
              <a:rPr lang="en-US" sz="2000" b="1" dirty="0">
                <a:solidFill>
                  <a:schemeClr val="accent4"/>
                </a:solidFill>
                <a:latin typeface="Nunito SemiBold" pitchFamily="2" charset="77"/>
              </a:rPr>
              <a:t>Hierarchical</a:t>
            </a:r>
            <a:r>
              <a:rPr lang="en-US" sz="2000" dirty="0">
                <a:solidFill>
                  <a:srgbClr val="009900"/>
                </a:solidFill>
                <a:latin typeface="Nunito" pitchFamily="2" charset="77"/>
              </a:rPr>
              <a:t> </a:t>
            </a:r>
            <a:r>
              <a:rPr lang="en-GR" sz="2000" dirty="0">
                <a:latin typeface="Nunito" pitchFamily="2" charset="77"/>
              </a:rPr>
              <a:t>message-passing </a:t>
            </a:r>
            <a:r>
              <a:rPr lang="en-US" sz="2000" b="1" dirty="0">
                <a:solidFill>
                  <a:schemeClr val="accent4"/>
                </a:solidFill>
                <a:latin typeface="Nunito SemiBold" pitchFamily="2" charset="77"/>
              </a:rPr>
              <a:t>communication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Nunito" pitchFamily="2" charset="77"/>
              </a:rPr>
              <a:t>4.  Integrated</a:t>
            </a:r>
            <a:r>
              <a:rPr lang="en-US" sz="2000" dirty="0">
                <a:solidFill>
                  <a:srgbClr val="009900"/>
                </a:solidFill>
                <a:latin typeface="Nunito" pitchFamily="2" charset="77"/>
              </a:rPr>
              <a:t> </a:t>
            </a:r>
            <a:r>
              <a:rPr lang="en-GR" sz="2000" dirty="0">
                <a:latin typeface="Nunito" pitchFamily="2" charset="77"/>
              </a:rPr>
              <a:t>hardware-only</a:t>
            </a:r>
            <a:r>
              <a:rPr lang="en-US" sz="2000" dirty="0">
                <a:solidFill>
                  <a:srgbClr val="009900"/>
                </a:solidFill>
                <a:latin typeface="Nunito" pitchFamily="2" charset="77"/>
              </a:rPr>
              <a:t> </a:t>
            </a:r>
            <a:r>
              <a:rPr lang="en-US" sz="2000" b="1" dirty="0">
                <a:solidFill>
                  <a:schemeClr val="accent4"/>
                </a:solidFill>
                <a:latin typeface="Nunito SemiBold" pitchFamily="2" charset="77"/>
              </a:rPr>
              <a:t>overflow</a:t>
            </a:r>
            <a:r>
              <a:rPr lang="en-GR" sz="2000" b="1" dirty="0">
                <a:solidFill>
                  <a:schemeClr val="accent4"/>
                </a:solidFill>
                <a:latin typeface="Nunito SemiBold" pitchFamily="2" charset="77"/>
              </a:rPr>
              <a:t> management</a:t>
            </a:r>
          </a:p>
          <a:p>
            <a:endParaRPr lang="en-GR" sz="2000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ABB127EC-0AF9-AC4D-9122-06924B21E01E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rgbClr val="E6D6BD">
              <a:alpha val="60000"/>
            </a:srgbClr>
          </a:solidFill>
          <a:ln w="28575">
            <a:solidFill>
              <a:srgbClr val="E6D6BD">
                <a:alpha val="50196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 sz="2200" dirty="0">
              <a:solidFill>
                <a:schemeClr val="tx1">
                  <a:lumMod val="95000"/>
                  <a:lumOff val="5000"/>
                </a:schemeClr>
              </a:solidFill>
              <a:latin typeface="Nunito" pitchFamily="2" charset="77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F19A17F1-0194-C04C-A7CE-A3A5A126FDC6}"/>
              </a:ext>
            </a:extLst>
          </p:cNvPr>
          <p:cNvSpPr/>
          <p:nvPr/>
        </p:nvSpPr>
        <p:spPr>
          <a:xfrm>
            <a:off x="250329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957F4A40-5797-5443-A3D1-6FF53DBF923A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41B194B-1210-FE4A-BCD5-4BF1AD3580DF}"/>
              </a:ext>
            </a:extLst>
          </p:cNvPr>
          <p:cNvSpPr/>
          <p:nvPr/>
        </p:nvSpPr>
        <p:spPr>
          <a:xfrm>
            <a:off x="3027875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9B03157D-2551-A041-A726-9C922AA67FE9}"/>
              </a:ext>
            </a:extLst>
          </p:cNvPr>
          <p:cNvSpPr/>
          <p:nvPr/>
        </p:nvSpPr>
        <p:spPr>
          <a:xfrm>
            <a:off x="5902448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rgbClr val="E6D6BD">
              <a:alpha val="60000"/>
            </a:srgb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8A50EC9-4F80-D843-9087-3B3C9293C6A7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</p:spTree>
    <p:extLst>
      <p:ext uri="{BB962C8B-B14F-4D97-AF65-F5344CB8AC3E}">
        <p14:creationId xmlns:p14="http://schemas.microsoft.com/office/powerpoint/2010/main" val="21865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  <p:set>
                                      <p:cBhvr>
                                        <p:cTn id="1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43A4452-1A35-FA44-9380-A3F148829C46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097478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097478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5FC9C8C4-FD00-7D46-9D69-1781D94D0C9E}"/>
                </a:ext>
              </a:extLst>
            </p:cNvPr>
            <p:cNvSpPr/>
            <p:nvPr/>
          </p:nvSpPr>
          <p:spPr>
            <a:xfrm>
              <a:off x="628650" y="1514531"/>
              <a:ext cx="3588520" cy="2007367"/>
            </a:xfrm>
            <a:prstGeom prst="roundRect">
              <a:avLst>
                <a:gd name="adj" fmla="val 43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Nunito" pitchFamily="2" charset="77"/>
              </a:endParaRPr>
            </a:p>
          </p:txBody>
        </p:sp>
        <p:sp>
          <p:nvSpPr>
            <p:cNvPr id="97" name="Rounded Rectangle 96">
              <a:extLst>
                <a:ext uri="{FF2B5EF4-FFF2-40B4-BE49-F238E27FC236}">
                  <a16:creationId xmlns:a16="http://schemas.microsoft.com/office/drawing/2014/main" id="{90289108-94C4-0149-9CF5-DEFF64A054DF}"/>
                </a:ext>
              </a:extLst>
            </p:cNvPr>
            <p:cNvSpPr/>
            <p:nvPr/>
          </p:nvSpPr>
          <p:spPr>
            <a:xfrm>
              <a:off x="2572101" y="1678383"/>
              <a:ext cx="1481435" cy="1684293"/>
            </a:xfrm>
            <a:prstGeom prst="roundRect">
              <a:avLst>
                <a:gd name="adj" fmla="val 7572"/>
              </a:avLst>
            </a:prstGeom>
            <a:solidFill>
              <a:srgbClr val="F9B268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Nunito" pitchFamily="2" charset="77"/>
                </a:rPr>
                <a:t>Main Memory</a:t>
              </a:r>
            </a:p>
          </p:txBody>
        </p:sp>
        <p:sp>
          <p:nvSpPr>
            <p:cNvPr id="99" name="Rounded Rectangle 98">
              <a:extLst>
                <a:ext uri="{FF2B5EF4-FFF2-40B4-BE49-F238E27FC236}">
                  <a16:creationId xmlns:a16="http://schemas.microsoft.com/office/drawing/2014/main" id="{6E09D5DD-CE3D-E749-90F4-FC70847866F2}"/>
                </a:ext>
              </a:extLst>
            </p:cNvPr>
            <p:cNvSpPr/>
            <p:nvPr/>
          </p:nvSpPr>
          <p:spPr>
            <a:xfrm>
              <a:off x="705359" y="1678383"/>
              <a:ext cx="1717000" cy="526562"/>
            </a:xfrm>
            <a:prstGeom prst="roundRect">
              <a:avLst>
                <a:gd name="adj" fmla="val 20355"/>
              </a:avLst>
            </a:prstGeom>
            <a:solidFill>
              <a:srgbClr val="89C3E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 0</a:t>
              </a: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4867FCB-B0C3-2342-8903-59F040BF37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358" y="2646949"/>
              <a:ext cx="1497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9386504-FD1E-E547-84E0-15640AE0E36D}"/>
                </a:ext>
              </a:extLst>
            </p:cNvPr>
            <p:cNvCxnSpPr>
              <a:cxnSpLocks/>
            </p:cNvCxnSpPr>
            <p:nvPr/>
          </p:nvCxnSpPr>
          <p:spPr>
            <a:xfrm>
              <a:off x="2037357" y="3156286"/>
              <a:ext cx="5347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D61777A3-46A8-0744-A795-7E32B55B3B9A}"/>
                </a:ext>
              </a:extLst>
            </p:cNvPr>
            <p:cNvSpPr/>
            <p:nvPr/>
          </p:nvSpPr>
          <p:spPr>
            <a:xfrm>
              <a:off x="705357" y="2347906"/>
              <a:ext cx="1717001" cy="526562"/>
            </a:xfrm>
            <a:prstGeom prst="roundRect">
              <a:avLst>
                <a:gd name="adj" fmla="val 20355"/>
              </a:avLst>
            </a:prstGeom>
            <a:solidFill>
              <a:srgbClr val="89C3E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 1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0830500-1C44-6844-90FF-0ADF467FA3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22358" y="1981203"/>
              <a:ext cx="1497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12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1" name="Rounded Rectangle 100">
            <a:extLst>
              <a:ext uri="{FF2B5EF4-FFF2-40B4-BE49-F238E27FC236}">
                <a16:creationId xmlns:a16="http://schemas.microsoft.com/office/drawing/2014/main" id="{F3115951-B18D-014E-9310-9E0806B4E72C}"/>
              </a:ext>
            </a:extLst>
          </p:cNvPr>
          <p:cNvSpPr/>
          <p:nvPr/>
        </p:nvSpPr>
        <p:spPr>
          <a:xfrm>
            <a:off x="705357" y="2981490"/>
            <a:ext cx="1332000" cy="360000"/>
          </a:xfrm>
          <a:prstGeom prst="roundRect">
            <a:avLst>
              <a:gd name="adj" fmla="val 20355"/>
            </a:avLst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R" sz="1200" dirty="0">
                <a:solidFill>
                  <a:schemeClr val="bg1"/>
                </a:solidFill>
                <a:latin typeface="Nunito" pitchFamily="2" charset="77"/>
              </a:rPr>
              <a:t>Synchronization</a:t>
            </a:r>
          </a:p>
          <a:p>
            <a:pPr algn="ctr"/>
            <a:r>
              <a:rPr lang="en-GR" sz="1200" dirty="0">
                <a:solidFill>
                  <a:schemeClr val="bg1"/>
                </a:solidFill>
                <a:latin typeface="Nunito" pitchFamily="2" charset="77"/>
              </a:rPr>
              <a:t>Engine 0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4B41F3-2E32-6043-A41A-C1D6E98A973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4828177" y="1100106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BF2513CA-7B1D-DE4B-B771-C9A53DC756D6}"/>
                </a:ext>
              </a:extLst>
            </p:cNvPr>
            <p:cNvSpPr/>
            <p:nvPr/>
          </p:nvSpPr>
          <p:spPr>
            <a:xfrm>
              <a:off x="4926831" y="1517159"/>
              <a:ext cx="3588520" cy="2007367"/>
            </a:xfrm>
            <a:prstGeom prst="roundRect">
              <a:avLst>
                <a:gd name="adj" fmla="val 437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>
                <a:latin typeface="Nunito" pitchFamily="2" charset="77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6E7ECBC5-7219-1A40-80CA-2458288BD215}"/>
                </a:ext>
              </a:extLst>
            </p:cNvPr>
            <p:cNvSpPr/>
            <p:nvPr/>
          </p:nvSpPr>
          <p:spPr>
            <a:xfrm>
              <a:off x="6870282" y="1681011"/>
              <a:ext cx="1481435" cy="1684293"/>
            </a:xfrm>
            <a:prstGeom prst="roundRect">
              <a:avLst>
                <a:gd name="adj" fmla="val 7572"/>
              </a:avLst>
            </a:prstGeom>
            <a:solidFill>
              <a:srgbClr val="F9B268"/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200" dirty="0">
                  <a:latin typeface="Nunito" pitchFamily="2" charset="77"/>
                </a:rPr>
                <a:t>Main Memory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A5A82309-70E1-704A-97CE-4E11729221D7}"/>
                </a:ext>
              </a:extLst>
            </p:cNvPr>
            <p:cNvSpPr/>
            <p:nvPr/>
          </p:nvSpPr>
          <p:spPr>
            <a:xfrm>
              <a:off x="5003540" y="1681011"/>
              <a:ext cx="1717000" cy="526562"/>
            </a:xfrm>
            <a:prstGeom prst="roundRect">
              <a:avLst>
                <a:gd name="adj" fmla="val 20355"/>
              </a:avLst>
            </a:prstGeom>
            <a:solidFill>
              <a:srgbClr val="89C3E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 0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E9CAF7B-AECA-334B-9929-53905E4740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0539" y="2649577"/>
              <a:ext cx="1497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40F2D1B1-94A4-2E4F-B705-1958313E01A7}"/>
                </a:ext>
              </a:extLst>
            </p:cNvPr>
            <p:cNvCxnSpPr>
              <a:cxnSpLocks/>
            </p:cNvCxnSpPr>
            <p:nvPr/>
          </p:nvCxnSpPr>
          <p:spPr>
            <a:xfrm>
              <a:off x="6335538" y="3158914"/>
              <a:ext cx="534743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Rounded Rectangle 63">
              <a:extLst>
                <a:ext uri="{FF2B5EF4-FFF2-40B4-BE49-F238E27FC236}">
                  <a16:creationId xmlns:a16="http://schemas.microsoft.com/office/drawing/2014/main" id="{BC7FF8DB-531E-894F-BDB6-66667E92FB30}"/>
                </a:ext>
              </a:extLst>
            </p:cNvPr>
            <p:cNvSpPr/>
            <p:nvPr/>
          </p:nvSpPr>
          <p:spPr>
            <a:xfrm>
              <a:off x="5003538" y="2350534"/>
              <a:ext cx="1717001" cy="526562"/>
            </a:xfrm>
            <a:prstGeom prst="roundRect">
              <a:avLst>
                <a:gd name="adj" fmla="val 20355"/>
              </a:avLst>
            </a:prstGeom>
            <a:solidFill>
              <a:srgbClr val="89C3E5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2000" dirty="0">
                  <a:latin typeface="Nunito" pitchFamily="2" charset="77"/>
                </a:rPr>
                <a:t>NDP Core 1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586BB57-0BD7-5740-8788-E9D556092F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20539" y="1983831"/>
              <a:ext cx="149742" cy="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0FC48AB-9CA5-2B42-93EC-3BFAAD4DEC47}"/>
              </a:ext>
            </a:extLst>
          </p:cNvPr>
          <p:cNvSpPr/>
          <p:nvPr/>
        </p:nvSpPr>
        <p:spPr>
          <a:xfrm>
            <a:off x="5003538" y="2984118"/>
            <a:ext cx="1332000" cy="360000"/>
          </a:xfrm>
          <a:prstGeom prst="roundRect">
            <a:avLst>
              <a:gd name="adj" fmla="val 20355"/>
            </a:avLst>
          </a:prstGeom>
          <a:solidFill>
            <a:srgbClr val="4E8542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R" sz="1200" dirty="0">
                <a:solidFill>
                  <a:schemeClr val="bg1"/>
                </a:solidFill>
                <a:latin typeface="Nunito" pitchFamily="2" charset="77"/>
              </a:rPr>
              <a:t>Synchronization</a:t>
            </a:r>
          </a:p>
          <a:p>
            <a:pPr algn="ctr"/>
            <a:r>
              <a:rPr lang="en-GR" sz="1200" dirty="0">
                <a:solidFill>
                  <a:schemeClr val="bg1"/>
                </a:solidFill>
                <a:latin typeface="Nunito" pitchFamily="2" charset="77"/>
              </a:rPr>
              <a:t>Engine 1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94604FD-090B-504F-87D2-3D73C5DA56A9}"/>
              </a:ext>
            </a:extLst>
          </p:cNvPr>
          <p:cNvGrpSpPr/>
          <p:nvPr/>
        </p:nvGrpSpPr>
        <p:grpSpPr>
          <a:xfrm>
            <a:off x="129937" y="1941664"/>
            <a:ext cx="864446" cy="1214622"/>
            <a:chOff x="129937" y="1941664"/>
            <a:chExt cx="864446" cy="1214622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80E30AE-58B5-5A42-B11B-A4C5E20931E2}"/>
                </a:ext>
              </a:extLst>
            </p:cNvPr>
            <p:cNvSpPr/>
            <p:nvPr/>
          </p:nvSpPr>
          <p:spPr>
            <a:xfrm>
              <a:off x="475996" y="1941664"/>
              <a:ext cx="229360" cy="1214622"/>
            </a:xfrm>
            <a:custGeom>
              <a:avLst/>
              <a:gdLst>
                <a:gd name="connsiteX0" fmla="*/ 228600 w 228600"/>
                <a:gd name="connsiteY0" fmla="*/ 0 h 1028700"/>
                <a:gd name="connsiteX1" fmla="*/ 0 w 228600"/>
                <a:gd name="connsiteY1" fmla="*/ 482600 h 1028700"/>
                <a:gd name="connsiteX2" fmla="*/ 228600 w 228600"/>
                <a:gd name="connsiteY2" fmla="*/ 1028700 h 1028700"/>
                <a:gd name="connsiteX3" fmla="*/ 228600 w 228600"/>
                <a:gd name="connsiteY3" fmla="*/ 1028700 h 1028700"/>
                <a:gd name="connsiteX4" fmla="*/ 228600 w 228600"/>
                <a:gd name="connsiteY4" fmla="*/ 1028700 h 1028700"/>
                <a:gd name="connsiteX5" fmla="*/ 228600 w 228600"/>
                <a:gd name="connsiteY5" fmla="*/ 1028700 h 1028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8600" h="1028700">
                  <a:moveTo>
                    <a:pt x="228600" y="0"/>
                  </a:moveTo>
                  <a:cubicBezTo>
                    <a:pt x="114300" y="155575"/>
                    <a:pt x="0" y="311150"/>
                    <a:pt x="0" y="482600"/>
                  </a:cubicBezTo>
                  <a:cubicBezTo>
                    <a:pt x="0" y="654050"/>
                    <a:pt x="228600" y="1028700"/>
                    <a:pt x="228600" y="1028700"/>
                  </a:cubicBezTo>
                  <a:lnTo>
                    <a:pt x="228600" y="1028700"/>
                  </a:lnTo>
                  <a:lnTo>
                    <a:pt x="228600" y="1028700"/>
                  </a:lnTo>
                  <a:lnTo>
                    <a:pt x="228600" y="1028700"/>
                  </a:lnTo>
                </a:path>
              </a:pathLst>
            </a:custGeom>
            <a:noFill/>
            <a:ln w="28575">
              <a:solidFill>
                <a:schemeClr val="accent3">
                  <a:lumMod val="50000"/>
                </a:schemeClr>
              </a:solidFill>
              <a:prstDash val="sysDash"/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`````</a:t>
              </a:r>
            </a:p>
          </p:txBody>
        </p:sp>
        <p:sp>
          <p:nvSpPr>
            <p:cNvPr id="55" name="Cloud 54">
              <a:extLst>
                <a:ext uri="{FF2B5EF4-FFF2-40B4-BE49-F238E27FC236}">
                  <a16:creationId xmlns:a16="http://schemas.microsoft.com/office/drawing/2014/main" id="{AE2875D7-A4B0-1E44-8062-1E87F9DAA8BA}"/>
                </a:ext>
              </a:extLst>
            </p:cNvPr>
            <p:cNvSpPr/>
            <p:nvPr/>
          </p:nvSpPr>
          <p:spPr>
            <a:xfrm>
              <a:off x="129937" y="2055978"/>
              <a:ext cx="864446" cy="530777"/>
            </a:xfrm>
            <a:prstGeom prst="cloud">
              <a:avLst/>
            </a:prstGeom>
            <a:solidFill>
              <a:schemeClr val="accent3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ISA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B98AECF-8D47-1942-9170-711CA7CB176F}"/>
              </a:ext>
            </a:extLst>
          </p:cNvPr>
          <p:cNvGrpSpPr/>
          <p:nvPr/>
        </p:nvGrpSpPr>
        <p:grpSpPr>
          <a:xfrm>
            <a:off x="-107905" y="1683643"/>
            <a:ext cx="1179781" cy="625174"/>
            <a:chOff x="2469770" y="4192062"/>
            <a:chExt cx="1179781" cy="625174"/>
          </a:xfrm>
        </p:grpSpPr>
        <p:pic>
          <p:nvPicPr>
            <p:cNvPr id="4" name="Graphic 3" descr="Envelope">
              <a:extLst>
                <a:ext uri="{FF2B5EF4-FFF2-40B4-BE49-F238E27FC236}">
                  <a16:creationId xmlns:a16="http://schemas.microsoft.com/office/drawing/2014/main" id="{8AC67394-9E29-E44A-B16C-8E5F46E2C8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CF9CDD7-B9A5-4547-9D8B-9BF8BACC9E2A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A477BD64-B606-0F41-A135-A4B3FBB7256E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>
              <a:alpha val="50196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dirty="0">
              <a:solidFill>
                <a:schemeClr val="accent3">
                  <a:lumMod val="50000"/>
                </a:schemeClr>
              </a:solidFill>
              <a:effectLst/>
              <a:latin typeface="Nunito" pitchFamily="2" charset="77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41C91150-DF8E-FE42-A2CF-AFF5DA56C592}"/>
              </a:ext>
            </a:extLst>
          </p:cNvPr>
          <p:cNvSpPr/>
          <p:nvPr/>
        </p:nvSpPr>
        <p:spPr>
          <a:xfrm>
            <a:off x="0" y="4744841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914400" lvl="1" indent="-45720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No Complex Cache Coherence Protocols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No Expensive Atomic Operations</a:t>
            </a:r>
          </a:p>
          <a:p>
            <a:pPr marL="971550" lvl="1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Low Hardware Cost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2EC5076-0B2E-8348-8999-6CD455109E65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985354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1. Hardware Synchronization Support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267E996-14BF-E340-AEB5-531A0D110F41}"/>
              </a:ext>
            </a:extLst>
          </p:cNvPr>
          <p:cNvGrpSpPr/>
          <p:nvPr/>
        </p:nvGrpSpPr>
        <p:grpSpPr>
          <a:xfrm>
            <a:off x="129937" y="3960734"/>
            <a:ext cx="1892471" cy="584775"/>
            <a:chOff x="2663517" y="4185453"/>
            <a:chExt cx="1892471" cy="584775"/>
          </a:xfrm>
        </p:grpSpPr>
        <p:pic>
          <p:nvPicPr>
            <p:cNvPr id="39" name="Graphic 38" descr="Envelope">
              <a:extLst>
                <a:ext uri="{FF2B5EF4-FFF2-40B4-BE49-F238E27FC236}">
                  <a16:creationId xmlns:a16="http://schemas.microsoft.com/office/drawing/2014/main" id="{D99EBC5C-035F-9548-A7B3-724229D8D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87BDFF-A844-C141-A63F-EE302FB6F3D5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5099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12 -2.22222E-6 L 0.00712 0.00023 C 0.0066 0.00324 0.00608 0.00625 0.00573 0.01019 C 0.00539 0.0125 0.00504 0.01829 0.00504 0.01852 C 0.00417 0.04422 0.00556 0.00278 0.00452 0.03056 C 0.00434 0.03334 0.00434 0.03611 0.00417 0.03889 C 0.004 0.05185 0.004 0.05139 0.004 0.06759 C 0.004 0.08982 0.00382 0.10417 0.00417 0.12292 C 0.00434 0.125 0.00434 0.12732 0.00452 0.12917 C 0.00487 0.13959 0.00504 0.13935 0.00556 0.1456 C 0.00591 0.16088 0.00521 0.14051 0.00643 0.15996 C 0.00643 0.16204 0.0066 0.16412 0.00678 0.16597 C 0.00712 0.1706 0.00782 0.17709 0.00816 0.17847 C 0.00868 0.18056 0.00851 0.18033 0.00903 0.18033 L 0.00903 0.18056 " pathEditMode="relative" rAng="0" ptsTypes="AAAAAAAAAAAAAAA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" y="9028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13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B564A-FEE3-BD42-BAC2-2C72EE2E88CA}"/>
              </a:ext>
            </a:extLst>
          </p:cNvPr>
          <p:cNvGrpSpPr/>
          <p:nvPr/>
        </p:nvGrpSpPr>
        <p:grpSpPr>
          <a:xfrm>
            <a:off x="146389" y="3872012"/>
            <a:ext cx="4603478" cy="2238373"/>
            <a:chOff x="146389" y="3872012"/>
            <a:chExt cx="4603478" cy="223837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114320-679A-9446-A18F-102D187EAF73}"/>
                </a:ext>
              </a:extLst>
            </p:cNvPr>
            <p:cNvSpPr/>
            <p:nvPr/>
          </p:nvSpPr>
          <p:spPr>
            <a:xfrm>
              <a:off x="146389" y="3872012"/>
              <a:ext cx="4603478" cy="2238373"/>
            </a:xfrm>
            <a:prstGeom prst="roundRect">
              <a:avLst>
                <a:gd name="adj" fmla="val 9345"/>
              </a:avLst>
            </a:prstGeom>
            <a:solidFill>
              <a:schemeClr val="accent4">
                <a:lumMod val="75000"/>
                <a:alpha val="49804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Nunito" pitchFamily="2" charset="77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5463F0-CA25-9945-9EB3-5F35938FFAE1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4504334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5803C9-6D5B-7044-AE62-3AC1D0C7D5E9}"/>
                </a:ext>
              </a:extLst>
            </p:cNvPr>
            <p:cNvSpPr/>
            <p:nvPr/>
          </p:nvSpPr>
          <p:spPr>
            <a:xfrm>
              <a:off x="2830141" y="5075564"/>
              <a:ext cx="1713082" cy="90648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Indexing Counters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A8720-0D96-4649-961B-00C5E5D40E7F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5386509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649F87-279A-594E-82D2-8AF9E3BEA683}"/>
                </a:ext>
              </a:extLst>
            </p:cNvPr>
            <p:cNvSpPr/>
            <p:nvPr/>
          </p:nvSpPr>
          <p:spPr>
            <a:xfrm>
              <a:off x="311069" y="4054185"/>
              <a:ext cx="2049130" cy="171722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Processing Unit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830A467-7066-4C44-999F-3AE3032C5BB2}"/>
              </a:ext>
            </a:extLst>
          </p:cNvPr>
          <p:cNvGrpSpPr/>
          <p:nvPr/>
        </p:nvGrpSpPr>
        <p:grpSpPr>
          <a:xfrm>
            <a:off x="5202561" y="4052829"/>
            <a:ext cx="1508916" cy="2025684"/>
            <a:chOff x="4879003" y="4052829"/>
            <a:chExt cx="1508916" cy="2025684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3380C92-7CCE-7C4A-AD31-12D891B99461}"/>
                </a:ext>
              </a:extLst>
            </p:cNvPr>
            <p:cNvGrpSpPr/>
            <p:nvPr/>
          </p:nvGrpSpPr>
          <p:grpSpPr>
            <a:xfrm>
              <a:off x="4879003" y="4052829"/>
              <a:ext cx="1508915" cy="523341"/>
              <a:chOff x="1169991" y="2885100"/>
              <a:chExt cx="1560272" cy="596078"/>
            </a:xfrm>
          </p:grpSpPr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6F2BCC38-361C-4049-A6AF-874309A84CE6}"/>
                  </a:ext>
                </a:extLst>
              </p:cNvPr>
              <p:cNvSpPr/>
              <p:nvPr/>
            </p:nvSpPr>
            <p:spPr>
              <a:xfrm>
                <a:off x="1169991" y="2885327"/>
                <a:ext cx="913830" cy="5900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84172D0D-2929-874B-AB93-96922EBFAFCF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5960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9DF086AE-2C5C-864F-A510-B9A7D2EAF575}"/>
                </a:ext>
              </a:extLst>
            </p:cNvPr>
            <p:cNvGrpSpPr/>
            <p:nvPr/>
          </p:nvGrpSpPr>
          <p:grpSpPr>
            <a:xfrm>
              <a:off x="4879003" y="4571040"/>
              <a:ext cx="1508916" cy="383171"/>
              <a:chOff x="1169991" y="3048896"/>
              <a:chExt cx="1560273" cy="436426"/>
            </a:xfrm>
          </p:grpSpPr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2260B56-997A-894A-8CF4-A826F9FBF784}"/>
                  </a:ext>
                </a:extLst>
              </p:cNvPr>
              <p:cNvSpPr/>
              <p:nvPr/>
            </p:nvSpPr>
            <p:spPr>
              <a:xfrm>
                <a:off x="1169991" y="3048896"/>
                <a:ext cx="913830" cy="43642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5D20DA61-B2F8-AA42-8C5D-A8970F390A14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EC73DB7-B231-9A43-9553-C70315D613B4}"/>
                </a:ext>
              </a:extLst>
            </p:cNvPr>
            <p:cNvGrpSpPr/>
            <p:nvPr/>
          </p:nvGrpSpPr>
          <p:grpSpPr>
            <a:xfrm>
              <a:off x="4879003" y="4950373"/>
              <a:ext cx="1508916" cy="378039"/>
              <a:chOff x="1169991" y="3054741"/>
              <a:chExt cx="1560273" cy="430581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E33941B4-7658-0149-89C1-1AE690028E3A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90D6CFD3-6D72-E847-8DFC-F07EB9B45C1B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8C38A0B-806F-154F-8106-41871E6E816B}"/>
                </a:ext>
              </a:extLst>
            </p:cNvPr>
            <p:cNvGrpSpPr/>
            <p:nvPr/>
          </p:nvGrpSpPr>
          <p:grpSpPr>
            <a:xfrm>
              <a:off x="4879003" y="5321136"/>
              <a:ext cx="1508916" cy="378039"/>
              <a:chOff x="1169991" y="3054741"/>
              <a:chExt cx="1560273" cy="430581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C00A51B-6C24-BA4F-B5FF-0ED3DCE211B2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FF3C873E-BFCA-8D49-BF9E-CB7887B2FC14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46B56FA-1A34-314E-AC15-7C0D959CC984}"/>
                </a:ext>
              </a:extLst>
            </p:cNvPr>
            <p:cNvGrpSpPr/>
            <p:nvPr/>
          </p:nvGrpSpPr>
          <p:grpSpPr>
            <a:xfrm>
              <a:off x="4879003" y="5700468"/>
              <a:ext cx="1508916" cy="378045"/>
              <a:chOff x="1169991" y="3073007"/>
              <a:chExt cx="1560273" cy="430587"/>
            </a:xfrm>
          </p:grpSpPr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088BD8CA-3FE3-F64F-82C8-BC3C301BFF0C}"/>
                  </a:ext>
                </a:extLst>
              </p:cNvPr>
              <p:cNvSpPr/>
              <p:nvPr/>
            </p:nvSpPr>
            <p:spPr>
              <a:xfrm>
                <a:off x="1169991" y="3073239"/>
                <a:ext cx="913830" cy="430355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7250AA43-123E-8145-9930-C94F81A54D3B}"/>
                  </a:ext>
                </a:extLst>
              </p:cNvPr>
              <p:cNvSpPr/>
              <p:nvPr/>
            </p:nvSpPr>
            <p:spPr>
              <a:xfrm>
                <a:off x="2087973" y="3073007"/>
                <a:ext cx="642291" cy="43053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966E1F-B96A-7D4C-B153-1B52CFB281D3}"/>
              </a:ext>
            </a:extLst>
          </p:cNvPr>
          <p:cNvCxnSpPr>
            <a:cxnSpLocks/>
          </p:cNvCxnSpPr>
          <p:nvPr/>
        </p:nvCxnSpPr>
        <p:spPr>
          <a:xfrm>
            <a:off x="2037357" y="3305490"/>
            <a:ext cx="2534643" cy="5665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7BBF98-25CF-CA43-9A1A-228D5DB4A611}"/>
              </a:ext>
            </a:extLst>
          </p:cNvPr>
          <p:cNvCxnSpPr>
            <a:cxnSpLocks/>
          </p:cNvCxnSpPr>
          <p:nvPr/>
        </p:nvCxnSpPr>
        <p:spPr>
          <a:xfrm flipH="1">
            <a:off x="146389" y="3305490"/>
            <a:ext cx="558968" cy="67804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DD29D5F-5416-4244-8C8F-D4B4383425D4}"/>
              </a:ext>
            </a:extLst>
          </p:cNvPr>
          <p:cNvGrpSpPr/>
          <p:nvPr/>
        </p:nvGrpSpPr>
        <p:grpSpPr>
          <a:xfrm>
            <a:off x="-107905" y="1683643"/>
            <a:ext cx="1179781" cy="840617"/>
            <a:chOff x="2469770" y="4192062"/>
            <a:chExt cx="1179781" cy="840617"/>
          </a:xfrm>
        </p:grpSpPr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13B9B863-93CA-C34F-B846-F0D4E2D3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42DEF40-0D81-2B4A-9E67-7FA368FFE643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122422B-24C2-454E-8936-945A4EBFA75C}"/>
              </a:ext>
            </a:extLst>
          </p:cNvPr>
          <p:cNvCxnSpPr>
            <a:cxnSpLocks/>
          </p:cNvCxnSpPr>
          <p:nvPr/>
        </p:nvCxnSpPr>
        <p:spPr>
          <a:xfrm flipV="1">
            <a:off x="4543223" y="4047868"/>
            <a:ext cx="659338" cy="1023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0A4A98B-9AED-0644-A474-B7ED90C31B64}"/>
              </a:ext>
            </a:extLst>
          </p:cNvPr>
          <p:cNvCxnSpPr>
            <a:cxnSpLocks/>
          </p:cNvCxnSpPr>
          <p:nvPr/>
        </p:nvCxnSpPr>
        <p:spPr>
          <a:xfrm>
            <a:off x="4543223" y="4891477"/>
            <a:ext cx="633626" cy="118703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59B41F-BABD-3544-8157-3BC943EA8131}"/>
              </a:ext>
            </a:extLst>
          </p:cNvPr>
          <p:cNvSpPr/>
          <p:nvPr/>
        </p:nvSpPr>
        <p:spPr>
          <a:xfrm>
            <a:off x="2830141" y="4150202"/>
            <a:ext cx="1746139" cy="7412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Synchronization</a:t>
            </a:r>
          </a:p>
          <a:p>
            <a:pPr algn="ctr"/>
            <a:r>
              <a:rPr lang="en-GR" sz="1600" dirty="0">
                <a:latin typeface="Nunito" pitchFamily="2" charset="77"/>
              </a:rPr>
              <a:t>Table</a:t>
            </a:r>
          </a:p>
        </p:txBody>
      </p:sp>
      <p:sp>
        <p:nvSpPr>
          <p:cNvPr id="73" name="Title 1">
            <a:extLst>
              <a:ext uri="{FF2B5EF4-FFF2-40B4-BE49-F238E27FC236}">
                <a16:creationId xmlns:a16="http://schemas.microsoft.com/office/drawing/2014/main" id="{A0EC7A12-8C9B-D543-B552-6E410B72586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2. Direct Buffering of Variables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7003552-2F01-C94B-B815-A50E2565CFFC}"/>
              </a:ext>
            </a:extLst>
          </p:cNvPr>
          <p:cNvGrpSpPr/>
          <p:nvPr/>
        </p:nvGrpSpPr>
        <p:grpSpPr>
          <a:xfrm>
            <a:off x="6908855" y="4478696"/>
            <a:ext cx="1892471" cy="584775"/>
            <a:chOff x="2663517" y="4185453"/>
            <a:chExt cx="1892471" cy="584775"/>
          </a:xfrm>
        </p:grpSpPr>
        <p:pic>
          <p:nvPicPr>
            <p:cNvPr id="105" name="Graphic 104" descr="Envelope">
              <a:extLst>
                <a:ext uri="{FF2B5EF4-FFF2-40B4-BE49-F238E27FC236}">
                  <a16:creationId xmlns:a16="http://schemas.microsoft.com/office/drawing/2014/main" id="{2EFCA1DB-390B-EF43-900A-2760A6C22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09F782B-FC14-6847-8C21-A56FA992CFFE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581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2.96296E-6 L 0.00035 0.00023 C -0.00104 0.00556 -0.00243 0.01181 -0.00364 0.01829 C -0.00816 0.04352 -0.00312 0.01945 -0.00711 0.03866 C -0.00677 0.04977 -0.00694 0.06088 -0.00555 0.07199 C -0.00486 0.07616 -0.00295 0.08033 -0.00173 0.08426 L 0.00209 0.09699 C 0.00261 0.09885 0.00278 0.10116 0.004 0.10278 C 0.00521 0.1051 0.00695 0.10672 0.00782 0.10926 C 0.01268 0.12199 0.00834 0.12037 0.01719 0.12755 C 0.02084 0.13079 0.02448 0.13449 0.02882 0.13611 L 0.04011 0.14051 C 0.04184 0.14098 0.04375 0.1419 0.04584 0.14236 C 0.04809 0.14329 0.0507 0.14352 0.05348 0.14445 C 0.05712 0.14584 0.06094 0.14723 0.06493 0.14861 L 0.07049 0.15093 C 0.08386 0.16019 0.07934 0.15463 0.08559 0.16505 L 0.08959 0.17778 C 0.09011 0.17963 0.09098 0.18125 0.09132 0.1838 C 0.09705 0.21505 0.08976 0.17616 0.09497 0.20232 C 0.1 0.22616 0.09428 0.20093 0.09896 0.22107 C 0.09948 0.22662 0.10018 0.23195 0.10087 0.2375 C 0.10139 0.24236 0.10243 0.24723 0.10296 0.25209 C 0.10313 0.25996 0.10296 0.26736 0.10296 0.275 L 0.10296 0.2757 " pathEditMode="relative" rAng="0" ptsTypes="AAAAAAAAAAAAAAAAAAAAAAAAA">
                                      <p:cBhvr>
                                        <p:cTn id="19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" y="137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14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3B564A-FEE3-BD42-BAC2-2C72EE2E88CA}"/>
              </a:ext>
            </a:extLst>
          </p:cNvPr>
          <p:cNvGrpSpPr/>
          <p:nvPr/>
        </p:nvGrpSpPr>
        <p:grpSpPr>
          <a:xfrm>
            <a:off x="146389" y="3872012"/>
            <a:ext cx="4603478" cy="2238373"/>
            <a:chOff x="146389" y="3872012"/>
            <a:chExt cx="4603478" cy="2238373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6D114320-679A-9446-A18F-102D187EAF73}"/>
                </a:ext>
              </a:extLst>
            </p:cNvPr>
            <p:cNvSpPr/>
            <p:nvPr/>
          </p:nvSpPr>
          <p:spPr>
            <a:xfrm>
              <a:off x="146389" y="3872012"/>
              <a:ext cx="4603478" cy="2238373"/>
            </a:xfrm>
            <a:prstGeom prst="roundRect">
              <a:avLst>
                <a:gd name="adj" fmla="val 9345"/>
              </a:avLst>
            </a:prstGeom>
            <a:solidFill>
              <a:srgbClr val="3B6431">
                <a:alpha val="50196"/>
              </a:srgbClr>
            </a:solidFill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Nunito" pitchFamily="2" charset="77"/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65463F0-CA25-9945-9EB3-5F35938FFAE1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4504334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C5803C9-6D5B-7044-AE62-3AC1D0C7D5E9}"/>
                </a:ext>
              </a:extLst>
            </p:cNvPr>
            <p:cNvSpPr/>
            <p:nvPr/>
          </p:nvSpPr>
          <p:spPr>
            <a:xfrm>
              <a:off x="2830141" y="5075564"/>
              <a:ext cx="1713082" cy="906485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  <a:ln>
              <a:solidFill>
                <a:schemeClr val="bg2">
                  <a:lumMod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latin typeface="Nunito" pitchFamily="2" charset="77"/>
                </a:rPr>
                <a:t>Indexing Counters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CC6A8720-0D96-4649-961B-00C5E5D40E7F}"/>
                </a:ext>
              </a:extLst>
            </p:cNvPr>
            <p:cNvCxnSpPr>
              <a:cxnSpLocks/>
            </p:cNvCxnSpPr>
            <p:nvPr/>
          </p:nvCxnSpPr>
          <p:spPr>
            <a:xfrm>
              <a:off x="2360199" y="5386509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0649F87-279A-594E-82D2-8AF9E3BEA683}"/>
                </a:ext>
              </a:extLst>
            </p:cNvPr>
            <p:cNvSpPr/>
            <p:nvPr/>
          </p:nvSpPr>
          <p:spPr>
            <a:xfrm>
              <a:off x="311069" y="4054185"/>
              <a:ext cx="2049130" cy="171722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Processing Unit</a:t>
              </a:r>
            </a:p>
          </p:txBody>
        </p: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966E1F-B96A-7D4C-B153-1B52CFB281D3}"/>
              </a:ext>
            </a:extLst>
          </p:cNvPr>
          <p:cNvCxnSpPr>
            <a:cxnSpLocks/>
          </p:cNvCxnSpPr>
          <p:nvPr/>
        </p:nvCxnSpPr>
        <p:spPr>
          <a:xfrm>
            <a:off x="2037357" y="3305490"/>
            <a:ext cx="2534643" cy="56652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7BBF98-25CF-CA43-9A1A-228D5DB4A611}"/>
              </a:ext>
            </a:extLst>
          </p:cNvPr>
          <p:cNvCxnSpPr>
            <a:cxnSpLocks/>
          </p:cNvCxnSpPr>
          <p:nvPr/>
        </p:nvCxnSpPr>
        <p:spPr>
          <a:xfrm flipH="1">
            <a:off x="146389" y="3305490"/>
            <a:ext cx="558968" cy="67804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122422B-24C2-454E-8936-945A4EBFA75C}"/>
              </a:ext>
            </a:extLst>
          </p:cNvPr>
          <p:cNvCxnSpPr>
            <a:cxnSpLocks/>
          </p:cNvCxnSpPr>
          <p:nvPr/>
        </p:nvCxnSpPr>
        <p:spPr>
          <a:xfrm flipV="1">
            <a:off x="4543223" y="4047868"/>
            <a:ext cx="659338" cy="1023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C0A4A98B-9AED-0644-A474-B7ED90C31B64}"/>
              </a:ext>
            </a:extLst>
          </p:cNvPr>
          <p:cNvCxnSpPr>
            <a:cxnSpLocks/>
          </p:cNvCxnSpPr>
          <p:nvPr/>
        </p:nvCxnSpPr>
        <p:spPr>
          <a:xfrm>
            <a:off x="4543223" y="4891477"/>
            <a:ext cx="633626" cy="118703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059B41F-BABD-3544-8157-3BC943EA8131}"/>
              </a:ext>
            </a:extLst>
          </p:cNvPr>
          <p:cNvSpPr/>
          <p:nvPr/>
        </p:nvSpPr>
        <p:spPr>
          <a:xfrm>
            <a:off x="2830141" y="4150202"/>
            <a:ext cx="1746139" cy="741275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Synchronization</a:t>
            </a:r>
          </a:p>
          <a:p>
            <a:pPr algn="ctr"/>
            <a:r>
              <a:rPr lang="en-GR" sz="1600" dirty="0">
                <a:latin typeface="Nunito" pitchFamily="2" charset="77"/>
              </a:rPr>
              <a:t>Table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7C40C82-CAD9-8C49-9E45-24DCF062EA03}"/>
              </a:ext>
            </a:extLst>
          </p:cNvPr>
          <p:cNvGrpSpPr/>
          <p:nvPr/>
        </p:nvGrpSpPr>
        <p:grpSpPr>
          <a:xfrm>
            <a:off x="834474" y="3579553"/>
            <a:ext cx="1179781" cy="840617"/>
            <a:chOff x="2469770" y="4192062"/>
            <a:chExt cx="1179781" cy="840617"/>
          </a:xfrm>
        </p:grpSpPr>
        <p:pic>
          <p:nvPicPr>
            <p:cNvPr id="68" name="Graphic 67" descr="Envelope">
              <a:extLst>
                <a:ext uri="{FF2B5EF4-FFF2-40B4-BE49-F238E27FC236}">
                  <a16:creationId xmlns:a16="http://schemas.microsoft.com/office/drawing/2014/main" id="{90C09FB2-93F5-7A4D-8E9A-180E2C048E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F77F6E4E-3F40-584D-A55C-C0FEC559B91E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79" name="Title 1">
            <a:extLst>
              <a:ext uri="{FF2B5EF4-FFF2-40B4-BE49-F238E27FC236}">
                <a16:creationId xmlns:a16="http://schemas.microsoft.com/office/drawing/2014/main" id="{F0ED2A65-FBB8-CC4D-9C05-4CF905412EE6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2. Direct Buffering of Variables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56FCCE1D-061C-B044-A522-B08792F0D774}"/>
              </a:ext>
            </a:extLst>
          </p:cNvPr>
          <p:cNvGrpSpPr/>
          <p:nvPr/>
        </p:nvGrpSpPr>
        <p:grpSpPr>
          <a:xfrm>
            <a:off x="6908855" y="4478696"/>
            <a:ext cx="1892471" cy="584775"/>
            <a:chOff x="2663517" y="4185453"/>
            <a:chExt cx="1892471" cy="584775"/>
          </a:xfrm>
        </p:grpSpPr>
        <p:pic>
          <p:nvPicPr>
            <p:cNvPr id="117" name="Graphic 116" descr="Envelope">
              <a:extLst>
                <a:ext uri="{FF2B5EF4-FFF2-40B4-BE49-F238E27FC236}">
                  <a16:creationId xmlns:a16="http://schemas.microsoft.com/office/drawing/2014/main" id="{7C1FA7BA-E91F-114A-A4E9-6C9E1EE08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BEB4B57-C93A-4C47-AE23-3D47E57473D0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6D1DB70-2FF7-254E-BE66-FAD7220ADB24}"/>
              </a:ext>
            </a:extLst>
          </p:cNvPr>
          <p:cNvGrpSpPr/>
          <p:nvPr/>
        </p:nvGrpSpPr>
        <p:grpSpPr>
          <a:xfrm>
            <a:off x="5202561" y="4052829"/>
            <a:ext cx="1508916" cy="2025684"/>
            <a:chOff x="4879003" y="4052829"/>
            <a:chExt cx="1508916" cy="2025684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A856F005-DB6F-364D-9F4C-C29B676BBBDC}"/>
                </a:ext>
              </a:extLst>
            </p:cNvPr>
            <p:cNvGrpSpPr/>
            <p:nvPr/>
          </p:nvGrpSpPr>
          <p:grpSpPr>
            <a:xfrm>
              <a:off x="4879003" y="4052829"/>
              <a:ext cx="1508916" cy="523341"/>
              <a:chOff x="1169991" y="2885100"/>
              <a:chExt cx="1560273" cy="596078"/>
            </a:xfrm>
          </p:grpSpPr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9592C555-EDAC-5F49-B677-AB641EC0923C}"/>
                  </a:ext>
                </a:extLst>
              </p:cNvPr>
              <p:cNvSpPr/>
              <p:nvPr/>
            </p:nvSpPr>
            <p:spPr>
              <a:xfrm>
                <a:off x="1169991" y="2885327"/>
                <a:ext cx="913830" cy="590006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C69838F3-5DBC-1C4D-84FA-CC5A5B34DADE}"/>
                  </a:ext>
                </a:extLst>
              </p:cNvPr>
              <p:cNvSpPr/>
              <p:nvPr/>
            </p:nvSpPr>
            <p:spPr>
              <a:xfrm>
                <a:off x="2087973" y="2885100"/>
                <a:ext cx="642291" cy="59607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E4E0EA4A-F745-D541-ADB8-94DBCBC89DB7}"/>
                </a:ext>
              </a:extLst>
            </p:cNvPr>
            <p:cNvGrpSpPr/>
            <p:nvPr/>
          </p:nvGrpSpPr>
          <p:grpSpPr>
            <a:xfrm>
              <a:off x="4879003" y="4571040"/>
              <a:ext cx="1508916" cy="383171"/>
              <a:chOff x="1169991" y="3048896"/>
              <a:chExt cx="1560273" cy="436426"/>
            </a:xfrm>
          </p:grpSpPr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07B8256-938D-154C-B94B-45D610F77571}"/>
                  </a:ext>
                </a:extLst>
              </p:cNvPr>
              <p:cNvSpPr/>
              <p:nvPr/>
            </p:nvSpPr>
            <p:spPr>
              <a:xfrm>
                <a:off x="1169991" y="3048896"/>
                <a:ext cx="913830" cy="436426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0x33A9</a:t>
                </a:r>
                <a:endParaRPr lang="en-GR" b="1" dirty="0">
                  <a:solidFill>
                    <a:schemeClr val="accent2">
                      <a:lumMod val="50000"/>
                    </a:schemeClr>
                  </a:solidFill>
                  <a:latin typeface="Nunito SemiBold" pitchFamily="2" charset="77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B97E6F5-48CB-7043-87BB-19DB17CAD6FC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4BDF86FC-CD00-504A-A43D-0187D8DA21F8}"/>
                </a:ext>
              </a:extLst>
            </p:cNvPr>
            <p:cNvGrpSpPr/>
            <p:nvPr/>
          </p:nvGrpSpPr>
          <p:grpSpPr>
            <a:xfrm>
              <a:off x="4879003" y="4950373"/>
              <a:ext cx="1508916" cy="378039"/>
              <a:chOff x="1169991" y="3054741"/>
              <a:chExt cx="1560273" cy="430581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3DB175F2-D3CF-A947-826D-D87733D237A6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01D2D467-1293-7B47-B199-81F77F0A8E13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514A63D0-B208-074A-B41E-5B94A958A291}"/>
                </a:ext>
              </a:extLst>
            </p:cNvPr>
            <p:cNvGrpSpPr/>
            <p:nvPr/>
          </p:nvGrpSpPr>
          <p:grpSpPr>
            <a:xfrm>
              <a:off x="4879003" y="5321136"/>
              <a:ext cx="1508916" cy="378039"/>
              <a:chOff x="1169991" y="3054741"/>
              <a:chExt cx="1560273" cy="430581"/>
            </a:xfrm>
          </p:grpSpPr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E8650A3A-F604-3A45-A516-4A5CA4FA338F}"/>
                  </a:ext>
                </a:extLst>
              </p:cNvPr>
              <p:cNvSpPr/>
              <p:nvPr/>
            </p:nvSpPr>
            <p:spPr>
              <a:xfrm>
                <a:off x="1169991" y="3054966"/>
                <a:ext cx="913830" cy="43035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1A458EC1-87F5-A542-9DDE-476CBF98EAAC}"/>
                  </a:ext>
                </a:extLst>
              </p:cNvPr>
              <p:cNvSpPr/>
              <p:nvPr/>
            </p:nvSpPr>
            <p:spPr>
              <a:xfrm>
                <a:off x="2087973" y="3054741"/>
                <a:ext cx="642291" cy="426437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8E9CEBBA-7B57-8C40-B75A-E890EF172D0A}"/>
                </a:ext>
              </a:extLst>
            </p:cNvPr>
            <p:cNvGrpSpPr/>
            <p:nvPr/>
          </p:nvGrpSpPr>
          <p:grpSpPr>
            <a:xfrm>
              <a:off x="4879003" y="5700468"/>
              <a:ext cx="1508916" cy="378045"/>
              <a:chOff x="1169991" y="3073007"/>
              <a:chExt cx="1560273" cy="430587"/>
            </a:xfrm>
          </p:grpSpPr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F6ABEEB6-0F0E-0F40-A30E-B67AD3463C59}"/>
                  </a:ext>
                </a:extLst>
              </p:cNvPr>
              <p:cNvSpPr/>
              <p:nvPr/>
            </p:nvSpPr>
            <p:spPr>
              <a:xfrm>
                <a:off x="1169991" y="3073239"/>
                <a:ext cx="913830" cy="430355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--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F42B302F-66C2-E648-B83D-976C42461F7C}"/>
                  </a:ext>
                </a:extLst>
              </p:cNvPr>
              <p:cNvSpPr/>
              <p:nvPr/>
            </p:nvSpPr>
            <p:spPr>
              <a:xfrm>
                <a:off x="2087973" y="3073007"/>
                <a:ext cx="642291" cy="430536"/>
              </a:xfrm>
              <a:prstGeom prst="rect">
                <a:avLst/>
              </a:prstGeom>
              <a:solidFill>
                <a:srgbClr val="EBEBEB">
                  <a:alpha val="50196"/>
                </a:srgb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</p:grp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6A3B6642-6C36-524F-810E-72A8ACD6D4AC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b="1" dirty="0">
              <a:solidFill>
                <a:schemeClr val="bg1"/>
              </a:solidFill>
              <a:effectLst/>
              <a:latin typeface="Nunito SemiBold" pitchFamily="2" charset="77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43157F5-38F1-AD45-9DFD-744844DB5DE9}"/>
              </a:ext>
            </a:extLst>
          </p:cNvPr>
          <p:cNvSpPr/>
          <p:nvPr/>
        </p:nvSpPr>
        <p:spPr>
          <a:xfrm>
            <a:off x="3881" y="4731480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No Costly Memory Accesses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Low Latency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52523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15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157940-6D76-4046-9B0A-6FFBE348EF60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>
            <a:off x="4217169" y="5104218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142012-BCD3-7545-AA03-787EF634C284}"/>
              </a:ext>
            </a:extLst>
          </p:cNvPr>
          <p:cNvGrpSpPr/>
          <p:nvPr/>
        </p:nvGrpSpPr>
        <p:grpSpPr>
          <a:xfrm>
            <a:off x="529995" y="3683481"/>
            <a:ext cx="3687174" cy="2424420"/>
            <a:chOff x="529996" y="1370192"/>
            <a:chExt cx="3687174" cy="24244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BAF388-E3F7-B440-A8FF-BD533B80C7D3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6EB9F8-2861-AD49-81D2-6756D1C9B9E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F5074B1-4C12-CC4B-83B9-301B578000AD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E44048-1944-8B41-91ED-B3464F6711F6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B54A176-DFEA-5F44-8BC8-05C6DF665A3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EF0436F6-EDBF-204A-82D6-C965BC6B45A2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2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7CD7D1-F97C-F34F-8811-BFB680231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9BB44AA-2ED6-1C44-8FB6-6E2385817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05B4396-8D02-1747-9105-801EA246577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0990E-BAAA-324C-83B9-954EF685F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7BA891-E647-4747-A096-96A9C5E478AB}"/>
              </a:ext>
            </a:extLst>
          </p:cNvPr>
          <p:cNvCxnSpPr>
            <a:cxnSpLocks/>
          </p:cNvCxnSpPr>
          <p:nvPr/>
        </p:nvCxnSpPr>
        <p:spPr>
          <a:xfrm>
            <a:off x="4181580" y="3521266"/>
            <a:ext cx="745250" cy="59618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B3343-5611-C648-8EC5-FB1885E2E544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2BD71-CBC8-3E48-B88E-5DF547DC3797}"/>
                </a:ext>
              </a:extLst>
            </p:cNvPr>
            <p:cNvGrpSpPr/>
            <p:nvPr/>
          </p:nvGrpSpPr>
          <p:grpSpPr>
            <a:xfrm>
              <a:off x="4828177" y="1100106"/>
              <a:ext cx="3687174" cy="2424420"/>
              <a:chOff x="529996" y="1370192"/>
              <a:chExt cx="3687174" cy="24244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5C6CA6-6299-464D-8307-463BD57F0AC7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1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D558EE5-0C00-924A-9528-45CC29B89EDE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BF2513CA-7B1D-DE4B-B771-C9A53DC756D6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6E7ECBC5-7219-1A40-80CA-2458288BD215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A5A82309-70E1-704A-97CE-4E11729221D7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E9CAF7B-AECA-334B-9929-53905E474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F2D1B1-94A4-2E4F-B705-1958313E0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7FF8DB-531E-894F-BDB6-66667E92FB30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586BB57-0BD7-5740-8788-E9D556092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AD2AEFD0-BBA8-614D-91A1-69A24EA469BE}"/>
                </a:ext>
              </a:extLst>
            </p:cNvPr>
            <p:cNvSpPr/>
            <p:nvPr/>
          </p:nvSpPr>
          <p:spPr>
            <a:xfrm>
              <a:off x="5003538" y="2984118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1</a:t>
              </a:r>
            </a:p>
          </p:txBody>
        </p:sp>
      </p:grp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B0C9DD-2D5F-5C42-BFAE-691FD68639E2}"/>
              </a:ext>
            </a:extLst>
          </p:cNvPr>
          <p:cNvCxnSpPr>
            <a:cxnSpLocks/>
          </p:cNvCxnSpPr>
          <p:nvPr/>
        </p:nvCxnSpPr>
        <p:spPr>
          <a:xfrm flipV="1">
            <a:off x="4217169" y="3508803"/>
            <a:ext cx="709661" cy="6055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B019A83-61DB-E845-B256-852BDD73EC90}"/>
              </a:ext>
            </a:extLst>
          </p:cNvPr>
          <p:cNvSpPr/>
          <p:nvPr/>
        </p:nvSpPr>
        <p:spPr>
          <a:xfrm>
            <a:off x="6926435" y="2901879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7532E-F303-7544-A3C0-842890081D36}"/>
              </a:ext>
            </a:extLst>
          </p:cNvPr>
          <p:cNvGrpSpPr/>
          <p:nvPr/>
        </p:nvGrpSpPr>
        <p:grpSpPr>
          <a:xfrm>
            <a:off x="4828176" y="3686109"/>
            <a:ext cx="3687174" cy="2424420"/>
            <a:chOff x="4828176" y="3686109"/>
            <a:chExt cx="3687174" cy="242442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0D0A92-0939-5945-8302-CF34427C8F75}"/>
                </a:ext>
              </a:extLst>
            </p:cNvPr>
            <p:cNvGrpSpPr/>
            <p:nvPr/>
          </p:nvGrpSpPr>
          <p:grpSpPr>
            <a:xfrm>
              <a:off x="4828176" y="3686109"/>
              <a:ext cx="3687174" cy="2424420"/>
              <a:chOff x="529996" y="1370192"/>
              <a:chExt cx="3687174" cy="242442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9224FB2-D56B-6847-92B0-CC2AC5E73119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3A718BD-16A4-B542-BBF2-83E18E487773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B79207C5-0EF4-054E-A708-334AA97B0CD5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6F0A0B5F-A9FA-FD44-99EE-7C2A1CBEEA2A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A3F7845-37FB-BB4F-AB8E-E29C2DBD87AA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DA7B247-57F1-3544-B139-53AA668FD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D8A1018-46DC-8640-8F9A-B4FB0B63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047606A-8000-D24A-9C58-2EB51C33211C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F244F1C-44F7-034F-8B49-B44630AE5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8909CED-74F1-8B41-9160-9F30A513F916}"/>
                </a:ext>
              </a:extLst>
            </p:cNvPr>
            <p:cNvSpPr/>
            <p:nvPr/>
          </p:nvSpPr>
          <p:spPr>
            <a:xfrm>
              <a:off x="5003538" y="5606060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3</a:t>
              </a:r>
            </a:p>
          </p:txBody>
        </p: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A96A31D6-2405-8545-8A13-D68437AE31DB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3. Hierarchical Communication</a:t>
            </a:r>
          </a:p>
        </p:txBody>
      </p:sp>
    </p:spTree>
    <p:extLst>
      <p:ext uri="{BB962C8B-B14F-4D97-AF65-F5344CB8AC3E}">
        <p14:creationId xmlns:p14="http://schemas.microsoft.com/office/powerpoint/2010/main" val="51476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16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0C0306F5-0281-4D46-B3E2-D6AE2F7EBED2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2BD71-CBC8-3E48-B88E-5DF547DC3797}"/>
                </a:ext>
              </a:extLst>
            </p:cNvPr>
            <p:cNvGrpSpPr/>
            <p:nvPr/>
          </p:nvGrpSpPr>
          <p:grpSpPr>
            <a:xfrm>
              <a:off x="4828177" y="1100106"/>
              <a:ext cx="3687174" cy="2424420"/>
              <a:chOff x="529996" y="1370192"/>
              <a:chExt cx="3687174" cy="24244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5C6CA6-6299-464D-8307-463BD57F0AC7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1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D558EE5-0C00-924A-9528-45CC29B89EDE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BF2513CA-7B1D-DE4B-B771-C9A53DC756D6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6E7ECBC5-7219-1A40-80CA-2458288BD215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A5A82309-70E1-704A-97CE-4E11729221D7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E9CAF7B-AECA-334B-9929-53905E474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F2D1B1-94A4-2E4F-B705-1958313E0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7FF8DB-531E-894F-BDB6-66667E92FB30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586BB57-0BD7-5740-8788-E9D556092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4" name="Rounded Rectangle 83">
              <a:extLst>
                <a:ext uri="{FF2B5EF4-FFF2-40B4-BE49-F238E27FC236}">
                  <a16:creationId xmlns:a16="http://schemas.microsoft.com/office/drawing/2014/main" id="{C4D324E3-5F65-A247-9D85-215D1FCDCFA0}"/>
                </a:ext>
              </a:extLst>
            </p:cNvPr>
            <p:cNvSpPr/>
            <p:nvPr/>
          </p:nvSpPr>
          <p:spPr>
            <a:xfrm>
              <a:off x="5003538" y="2984118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1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157940-6D76-4046-9B0A-6FFBE348EF60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>
            <a:off x="4217169" y="5104218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142012-BCD3-7545-AA03-787EF634C284}"/>
              </a:ext>
            </a:extLst>
          </p:cNvPr>
          <p:cNvGrpSpPr/>
          <p:nvPr/>
        </p:nvGrpSpPr>
        <p:grpSpPr>
          <a:xfrm>
            <a:off x="529995" y="3683481"/>
            <a:ext cx="3687174" cy="2424420"/>
            <a:chOff x="529996" y="1370192"/>
            <a:chExt cx="3687174" cy="24244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BAF388-E3F7-B440-A8FF-BD533B80C7D3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6EB9F8-2861-AD49-81D2-6756D1C9B9E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F5074B1-4C12-CC4B-83B9-301B578000AD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E44048-1944-8B41-91ED-B3464F6711F6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B54A176-DFEA-5F44-8BC8-05C6DF665A3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EF0436F6-EDBF-204A-82D6-C965BC6B45A2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2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7CD7D1-F97C-F34F-8811-BFB680231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9BB44AA-2ED6-1C44-8FB6-6E2385817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05B4396-8D02-1747-9105-801EA246577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0990E-BAAA-324C-83B9-954EF685F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7BA891-E647-4747-A096-96A9C5E478AB}"/>
              </a:ext>
            </a:extLst>
          </p:cNvPr>
          <p:cNvCxnSpPr>
            <a:cxnSpLocks/>
          </p:cNvCxnSpPr>
          <p:nvPr/>
        </p:nvCxnSpPr>
        <p:spPr>
          <a:xfrm>
            <a:off x="4181580" y="3521266"/>
            <a:ext cx="745250" cy="59618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B0C9DD-2D5F-5C42-BFAE-691FD68639E2}"/>
              </a:ext>
            </a:extLst>
          </p:cNvPr>
          <p:cNvCxnSpPr>
            <a:cxnSpLocks/>
          </p:cNvCxnSpPr>
          <p:nvPr/>
        </p:nvCxnSpPr>
        <p:spPr>
          <a:xfrm flipV="1">
            <a:off x="4217169" y="3508803"/>
            <a:ext cx="709661" cy="6055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B019A83-61DB-E845-B256-852BDD73EC90}"/>
              </a:ext>
            </a:extLst>
          </p:cNvPr>
          <p:cNvSpPr/>
          <p:nvPr/>
        </p:nvSpPr>
        <p:spPr>
          <a:xfrm>
            <a:off x="6926435" y="2901879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CEA72B-967A-A444-8158-479237CF4054}"/>
              </a:ext>
            </a:extLst>
          </p:cNvPr>
          <p:cNvSpPr txBox="1"/>
          <p:nvPr/>
        </p:nvSpPr>
        <p:spPr>
          <a:xfrm>
            <a:off x="6469972" y="3590105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CB49B8-26C0-D644-85B1-916A101FFFC3}"/>
              </a:ext>
            </a:extLst>
          </p:cNvPr>
          <p:cNvCxnSpPr>
            <a:cxnSpLocks/>
          </p:cNvCxnSpPr>
          <p:nvPr/>
        </p:nvCxnSpPr>
        <p:spPr>
          <a:xfrm flipH="1" flipV="1">
            <a:off x="6335537" y="3336880"/>
            <a:ext cx="494130" cy="18764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F99A17F0-926A-B543-A602-0946869D01D2}"/>
              </a:ext>
            </a:extLst>
          </p:cNvPr>
          <p:cNvGrpSpPr/>
          <p:nvPr/>
        </p:nvGrpSpPr>
        <p:grpSpPr>
          <a:xfrm>
            <a:off x="-107905" y="1557032"/>
            <a:ext cx="1179781" cy="840617"/>
            <a:chOff x="2469770" y="4192062"/>
            <a:chExt cx="1179781" cy="840617"/>
          </a:xfrm>
        </p:grpSpPr>
        <p:pic>
          <p:nvPicPr>
            <p:cNvPr id="107" name="Graphic 106" descr="Envelope">
              <a:extLst>
                <a:ext uri="{FF2B5EF4-FFF2-40B4-BE49-F238E27FC236}">
                  <a16:creationId xmlns:a16="http://schemas.microsoft.com/office/drawing/2014/main" id="{83609E25-FBB0-414A-BA20-9C13930A01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D2DA1BB8-2A22-774F-BB1F-101D492BCA17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3BF6B9D-DDD9-054D-A820-5EDE9CF0D72C}"/>
              </a:ext>
            </a:extLst>
          </p:cNvPr>
          <p:cNvGrpSpPr/>
          <p:nvPr/>
        </p:nvGrpSpPr>
        <p:grpSpPr>
          <a:xfrm>
            <a:off x="-107906" y="2260022"/>
            <a:ext cx="1179781" cy="840617"/>
            <a:chOff x="2469770" y="4192062"/>
            <a:chExt cx="1179781" cy="840617"/>
          </a:xfrm>
        </p:grpSpPr>
        <p:pic>
          <p:nvPicPr>
            <p:cNvPr id="112" name="Graphic 111" descr="Envelope">
              <a:extLst>
                <a:ext uri="{FF2B5EF4-FFF2-40B4-BE49-F238E27FC236}">
                  <a16:creationId xmlns:a16="http://schemas.microsoft.com/office/drawing/2014/main" id="{020BD9DD-E416-D240-B20B-CBC2E5419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E66F4AE5-F03A-4F4A-9307-B3833FBF0BF2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7532E-F303-7544-A3C0-842890081D36}"/>
              </a:ext>
            </a:extLst>
          </p:cNvPr>
          <p:cNvGrpSpPr/>
          <p:nvPr/>
        </p:nvGrpSpPr>
        <p:grpSpPr>
          <a:xfrm>
            <a:off x="4828176" y="3686109"/>
            <a:ext cx="3687174" cy="2424420"/>
            <a:chOff x="4828176" y="3686109"/>
            <a:chExt cx="3687174" cy="242442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0D0A92-0939-5945-8302-CF34427C8F75}"/>
                </a:ext>
              </a:extLst>
            </p:cNvPr>
            <p:cNvGrpSpPr/>
            <p:nvPr/>
          </p:nvGrpSpPr>
          <p:grpSpPr>
            <a:xfrm>
              <a:off x="4828176" y="3686109"/>
              <a:ext cx="3687174" cy="2424420"/>
              <a:chOff x="529996" y="1370192"/>
              <a:chExt cx="3687174" cy="242442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9224FB2-D56B-6847-92B0-CC2AC5E73119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3A718BD-16A4-B542-BBF2-83E18E487773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B79207C5-0EF4-054E-A708-334AA97B0CD5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6F0A0B5F-A9FA-FD44-99EE-7C2A1CBEEA2A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A3F7845-37FB-BB4F-AB8E-E29C2DBD87AA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DA7B247-57F1-3544-B139-53AA668FD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D8A1018-46DC-8640-8F9A-B4FB0B63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047606A-8000-D24A-9C58-2EB51C33211C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F244F1C-44F7-034F-8B49-B44630AE5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8909CED-74F1-8B41-9160-9F30A513F916}"/>
                </a:ext>
              </a:extLst>
            </p:cNvPr>
            <p:cNvSpPr/>
            <p:nvPr/>
          </p:nvSpPr>
          <p:spPr>
            <a:xfrm>
              <a:off x="5003538" y="5606060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3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7CB42608-181E-E847-A7FE-5EADE120A39D}"/>
              </a:ext>
            </a:extLst>
          </p:cNvPr>
          <p:cNvGrpSpPr/>
          <p:nvPr/>
        </p:nvGrpSpPr>
        <p:grpSpPr>
          <a:xfrm>
            <a:off x="-129076" y="4149533"/>
            <a:ext cx="1179781" cy="840617"/>
            <a:chOff x="2469770" y="4192062"/>
            <a:chExt cx="1179781" cy="840617"/>
          </a:xfrm>
        </p:grpSpPr>
        <p:pic>
          <p:nvPicPr>
            <p:cNvPr id="121" name="Graphic 120" descr="Envelope">
              <a:extLst>
                <a:ext uri="{FF2B5EF4-FFF2-40B4-BE49-F238E27FC236}">
                  <a16:creationId xmlns:a16="http://schemas.microsoft.com/office/drawing/2014/main" id="{99848342-EA7C-794A-9E95-C029B9D261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912F9436-9EDD-FB4D-9578-8BF807D759CC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27E1CEFD-A2EC-A345-960F-37E09AFAB7FC}"/>
              </a:ext>
            </a:extLst>
          </p:cNvPr>
          <p:cNvGrpSpPr/>
          <p:nvPr/>
        </p:nvGrpSpPr>
        <p:grpSpPr>
          <a:xfrm>
            <a:off x="-129077" y="4852523"/>
            <a:ext cx="1179781" cy="840617"/>
            <a:chOff x="2469770" y="4192062"/>
            <a:chExt cx="1179781" cy="840617"/>
          </a:xfrm>
        </p:grpSpPr>
        <p:pic>
          <p:nvPicPr>
            <p:cNvPr id="124" name="Graphic 123" descr="Envelope">
              <a:extLst>
                <a:ext uri="{FF2B5EF4-FFF2-40B4-BE49-F238E27FC236}">
                  <a16:creationId xmlns:a16="http://schemas.microsoft.com/office/drawing/2014/main" id="{F272278D-85DE-9449-96AD-4E01BE93B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5714BB53-9063-F74C-ABD2-E38AB5ACC3EC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6F63C568-EC40-074F-B072-2950ADD43995}"/>
              </a:ext>
            </a:extLst>
          </p:cNvPr>
          <p:cNvGrpSpPr/>
          <p:nvPr/>
        </p:nvGrpSpPr>
        <p:grpSpPr>
          <a:xfrm>
            <a:off x="4183237" y="1557032"/>
            <a:ext cx="1179781" cy="840617"/>
            <a:chOff x="2469770" y="4192062"/>
            <a:chExt cx="1179781" cy="840617"/>
          </a:xfrm>
        </p:grpSpPr>
        <p:pic>
          <p:nvPicPr>
            <p:cNvPr id="127" name="Graphic 126" descr="Envelope">
              <a:extLst>
                <a:ext uri="{FF2B5EF4-FFF2-40B4-BE49-F238E27FC236}">
                  <a16:creationId xmlns:a16="http://schemas.microsoft.com/office/drawing/2014/main" id="{93B021D0-D8B0-9246-849F-D350715D3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C9B8BB35-7F5F-B643-B381-CCCF6FAF6BDA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5595B1D-DB22-304D-BBDF-B255CEE8F0F0}"/>
              </a:ext>
            </a:extLst>
          </p:cNvPr>
          <p:cNvGrpSpPr/>
          <p:nvPr/>
        </p:nvGrpSpPr>
        <p:grpSpPr>
          <a:xfrm>
            <a:off x="4183236" y="2260022"/>
            <a:ext cx="1179781" cy="840617"/>
            <a:chOff x="2469770" y="4192062"/>
            <a:chExt cx="1179781" cy="840617"/>
          </a:xfrm>
        </p:grpSpPr>
        <p:pic>
          <p:nvPicPr>
            <p:cNvPr id="130" name="Graphic 129" descr="Envelope">
              <a:extLst>
                <a:ext uri="{FF2B5EF4-FFF2-40B4-BE49-F238E27FC236}">
                  <a16:creationId xmlns:a16="http://schemas.microsoft.com/office/drawing/2014/main" id="{B365E122-581D-EA40-8B71-0BBA037DD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5C330BF8-2254-7D43-981B-A90B92E01A11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199EE3F-917F-2A4B-BEE0-3BF58E3D9F7B}"/>
              </a:ext>
            </a:extLst>
          </p:cNvPr>
          <p:cNvGrpSpPr/>
          <p:nvPr/>
        </p:nvGrpSpPr>
        <p:grpSpPr>
          <a:xfrm>
            <a:off x="4162066" y="4149533"/>
            <a:ext cx="1179781" cy="840617"/>
            <a:chOff x="2469770" y="4192062"/>
            <a:chExt cx="1179781" cy="840617"/>
          </a:xfrm>
        </p:grpSpPr>
        <p:pic>
          <p:nvPicPr>
            <p:cNvPr id="133" name="Graphic 132" descr="Envelope">
              <a:extLst>
                <a:ext uri="{FF2B5EF4-FFF2-40B4-BE49-F238E27FC236}">
                  <a16:creationId xmlns:a16="http://schemas.microsoft.com/office/drawing/2014/main" id="{233E60CF-351B-1F4E-B34C-C63A1C19E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55888F-31BA-6E40-98A3-4D52B089B6A7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E7DEF468-E694-BF4B-B106-1EFA40B38155}"/>
              </a:ext>
            </a:extLst>
          </p:cNvPr>
          <p:cNvGrpSpPr/>
          <p:nvPr/>
        </p:nvGrpSpPr>
        <p:grpSpPr>
          <a:xfrm>
            <a:off x="4162065" y="4852523"/>
            <a:ext cx="1179781" cy="840617"/>
            <a:chOff x="2469770" y="4192062"/>
            <a:chExt cx="1179781" cy="840617"/>
          </a:xfrm>
        </p:grpSpPr>
        <p:pic>
          <p:nvPicPr>
            <p:cNvPr id="136" name="Graphic 135" descr="Envelope">
              <a:extLst>
                <a:ext uri="{FF2B5EF4-FFF2-40B4-BE49-F238E27FC236}">
                  <a16:creationId xmlns:a16="http://schemas.microsoft.com/office/drawing/2014/main" id="{BD0D9795-795D-DE4A-9712-5E36D10E5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A3288F06-7B97-9447-81F8-7D0DC04914FA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  <p:sp>
        <p:nvSpPr>
          <p:cNvPr id="86" name="Title 1">
            <a:extLst>
              <a:ext uri="{FF2B5EF4-FFF2-40B4-BE49-F238E27FC236}">
                <a16:creationId xmlns:a16="http://schemas.microsoft.com/office/drawing/2014/main" id="{FD68DA73-0DE5-5742-B69D-AAF0CF10A0AD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3. Hierarchical Communication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AE7143E-BECD-2043-A780-3D0915CE2EE1}"/>
              </a:ext>
            </a:extLst>
          </p:cNvPr>
          <p:cNvGrpSpPr/>
          <p:nvPr/>
        </p:nvGrpSpPr>
        <p:grpSpPr>
          <a:xfrm>
            <a:off x="7032482" y="805090"/>
            <a:ext cx="1892471" cy="584775"/>
            <a:chOff x="2663517" y="4185453"/>
            <a:chExt cx="1892471" cy="584775"/>
          </a:xfrm>
        </p:grpSpPr>
        <p:pic>
          <p:nvPicPr>
            <p:cNvPr id="88" name="Graphic 87" descr="Envelope">
              <a:extLst>
                <a:ext uri="{FF2B5EF4-FFF2-40B4-BE49-F238E27FC236}">
                  <a16:creationId xmlns:a16="http://schemas.microsoft.com/office/drawing/2014/main" id="{78E5EE52-6F3E-874D-974F-AD72E1E8B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F158D21-1918-C048-A50C-BDC1078E10B9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Local</a:t>
              </a:r>
            </a:p>
            <a:p>
              <a:pPr algn="ctr"/>
              <a:r>
                <a:rPr lang="en-GB" sz="1600" b="1" dirty="0">
                  <a:solidFill>
                    <a:schemeClr val="accent3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3"/>
                </a:solidFill>
                <a:latin typeface="Nunito SemiBold" pitchFamily="2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555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47 -0.01944 L -0.00347 -0.01944 C -0.00399 -0.01273 -0.00451 -0.00578 -0.00503 0.00093 C -0.00555 0.00973 -0.0059 0.01875 -0.00659 0.02755 C -0.00746 0.03866 -0.00954 0.06042 -0.00954 0.06042 C -0.00798 0.11112 -0.01076 0.09098 -0.00503 0.122 C -0.00416 0.12639 -0.00191 0.13936 -0.00034 0.14237 C 0.0066 0.15625 0.00313 0.15116 0.00886 0.1588 C 0.00938 0.16088 0.00903 0.16366 0.01042 0.16505 C 0.01441 0.16875 0.02605 0.17037 0.03039 0.17107 C 0.03143 0.1713 0.03247 0.17107 0.03351 0.17107 L 0.03351 0.17107 " pathEditMode="relative" ptsTypes="AAAAAAAAAAAA">
                                      <p:cBhvr>
                                        <p:cTn id="25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16 -0.03171 L -0.00816 -0.03171 C -0.00868 -0.02569 -0.00954 -0.01968 -0.00954 -0.01343 C -0.00954 -0.00995 -0.00711 0.00509 -0.00659 0.00926 C -0.00625 0.01088 -0.00503 0.02778 -0.00347 0.03171 C -0.00277 0.03333 -0.00121 0.03426 -0.00034 0.03588 C 0.00174 0.03982 0.00313 0.04468 0.00573 0.04815 C 0.00678 0.04954 0.00799 0.0507 0.00886 0.05232 C 0.0099 0.05417 0.01059 0.05671 0.01198 0.05833 C 0.0132 0.06019 0.01493 0.06111 0.0165 0.0625 C 0.01702 0.06458 0.01684 0.06713 0.01806 0.06852 C 0.02136 0.07292 0.02535 0.06921 0.02882 0.06852 C 0.03039 0.06829 0.03195 0.06852 0.03351 0.06852 L 0.03351 0.06852 " pathEditMode="relative" ptsTypes="AAAAAAAAAAAAAA">
                                      <p:cBhvr>
                                        <p:cTn id="27" dur="1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3171 L -0.00035 -0.03171 C -0.00295 -0.02129 -0.00487 -0.01296 -0.00815 -0.00324 C -0.00902 -0.00023 -0.01024 0.00232 -0.01112 0.0051 C -0.01493 0.01667 -0.01042 0.00556 -0.01423 0.01945 C -0.0151 0.02223 -0.0165 0.02477 -0.01737 0.02755 C -0.02118 0.03959 -0.01598 0.02801 -0.02188 0.03982 C -0.02534 0.06274 -0.02499 0.05649 -0.02188 0.09537 C -0.02153 0.09954 -0.01997 0.10348 -0.01893 0.10764 L -0.01737 0.11366 C -0.01685 0.11575 -0.01667 0.11806 -0.0158 0.11991 C -0.01476 0.122 -0.01388 0.12408 -0.01268 0.12593 C -0.00989 0.13033 -0.00607 0.13565 -0.0019 0.13843 C 0.00468 0.1426 0.00105 0.1375 0.0073 0.14445 C 0.00955 0.147 0.01077 0.15139 0.01337 0.15278 L 0.02275 0.15672 C 0.02414 0.15811 0.0257 0.15973 0.02726 0.16088 C 0.02882 0.16181 0.03056 0.16181 0.03195 0.16297 C 0.03316 0.16389 0.03507 0.16713 0.03507 0.16713 L 0.03507 0.16713 " pathEditMode="relative" ptsTypes="AAAAAAAAAAAAAAAAAAAA">
                                      <p:cBhvr>
                                        <p:cTn id="29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5 -0.02778 L -0.00035 -0.02778 C 5E-6 -0.00671 -0.00087 0.01458 0.00105 0.03565 C 0.00138 0.0382 0.00435 0.03796 0.00573 0.03982 C 0.00921 0.04445 0.00938 0.05162 0.01494 0.05417 C 0.0165 0.05486 0.01823 0.05509 0.01962 0.05625 C 0.029 0.0632 0.02587 0.06389 0.03351 0.06644 C 0.03386 0.06667 0.03455 0.06644 0.03507 0.06644 L 0.03507 0.06644 L 0.03351 0.06644 " pathEditMode="relative" ptsTypes="AAAAAAAAAA">
                                      <p:cBhvr>
                                        <p:cTn id="31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4 -0.02199 L 0.00034 -0.02199 C -0.00018 -0.01597 -0.00035 -0.00972 -0.00122 -0.0037 C -0.00139 -0.00162 -0.00226 0.00047 -0.00278 0.00255 C -0.0033 0.00579 -0.00382 0.00926 -0.00417 0.01274 C -0.00382 0.03334 -0.00365 0.05371 -0.00278 0.07431 C -0.00261 0.07848 -0.00174 0.08241 -0.00122 0.08658 C -0.00018 0.09514 0.00069 0.10463 0.00191 0.1132 C 0.00347 0.12385 0.00295 0.11852 0.00503 0.12755 C 0.00694 0.13681 0.00573 0.13542 0.00955 0.14399 C 0.01146 0.14815 0.01215 0.15533 0.0158 0.15625 C 0.025 0.1588 0.021 0.15718 0.02812 0.16042 L 0.02968 0.16667 L 0.02968 0.16667 " pathEditMode="relative" ptsTypes="AAAAAAAAAAAAAA">
                                      <p:cBhvr>
                                        <p:cTn id="33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1 -0.02824 L -0.00261 -0.02824 C -0.00174 -0.0081 -0.00295 -0.00208 0.00034 0.01273 C 0.00139 0.0169 0.00121 0.02199 0.00347 0.025 C 0.00555 0.02778 0.00798 0.03009 0.00955 0.03333 L 0.0158 0.0456 C 0.01632 0.04769 0.01649 0.04977 0.01736 0.05162 C 0.01996 0.05741 0.02083 0.05509 0.025 0.05787 C 0.02847 0.06019 0.02899 0.06111 0.03125 0.06412 L 0.03125 0.06412 " pathEditMode="relative" ptsTypes="AAAAAAAAAA">
                                      <p:cBhvr>
                                        <p:cTn id="35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-0.02615 L 0.00191 -0.02615 C 0.00139 -0.02314 -0.00139 -0.00578 -0.00278 0.00047 C -0.00313 0.00255 -0.00382 0.0044 -0.00417 0.00649 C -0.0066 0.02848 -0.00695 0.02524 -0.00417 0.05579 C -0.00382 0.06135 -0.00226 0.06667 -0.00122 0.07223 C -0.0007 0.07477 -0.00035 0.07778 0.00035 0.08033 C 0.00087 0.08241 0.00156 0.08449 0.00191 0.08658 C 0.0026 0.08982 0.00278 0.09329 0.00347 0.09676 C 0.00434 0.10232 0.00555 0.10764 0.00642 0.1132 C 0.00694 0.11598 0.00764 0.11852 0.00798 0.1213 C 0.00903 0.12848 0.00972 0.13311 0.01111 0.13982 C 0.01441 0.15556 0.01041 0.13588 0.0158 0.15209 C 0.01701 0.15579 0.01753 0.16598 0.02187 0.16852 C 0.0243 0.16991 0.02708 0.16968 0.02951 0.17061 C 0.03107 0.17107 0.03298 0.17107 0.0342 0.17269 C 0.03489 0.17361 0.03212 0.17269 0.03107 0.17269 L 0.03107 0.17269 " pathEditMode="relative" ptsTypes="AAAAAAAAAAAAAAAAAA">
                                      <p:cBhvr>
                                        <p:cTn id="37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22 -0.02616 L -0.00122 -0.02616 C -0.00087 -0.0125 -0.0007 0.00116 0.00017 0.01481 C 0.00035 0.0169 0.00139 0.01875 0.00173 0.02083 C 0.00295 0.02639 0.00347 0.03194 0.00486 0.03727 C 0.0059 0.04144 0.00521 0.04722 0.00798 0.04954 C 0.00955 0.05093 0.01111 0.05208 0.0125 0.0537 C 0.01423 0.05556 0.01545 0.0581 0.01719 0.05972 C 0.01857 0.06088 0.02031 0.06111 0.02187 0.06181 C 0.02465 0.06574 0.02569 0.06736 0.02951 0.07014 C 0.03663 0.07477 0.03455 0.07245 0.03264 0.07014 L 0.03264 0.07014 " pathEditMode="relative" ptsTypes="AAAAAAAAAAAA">
                                      <p:cBhvr>
                                        <p:cTn id="39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17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rgbClr val="008F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1157940-6D76-4046-9B0A-6FFBE348EF60}"/>
              </a:ext>
            </a:extLst>
          </p:cNvPr>
          <p:cNvCxnSpPr>
            <a:cxnSpLocks/>
            <a:stCxn id="44" idx="3"/>
            <a:endCxn id="70" idx="1"/>
          </p:cNvCxnSpPr>
          <p:nvPr/>
        </p:nvCxnSpPr>
        <p:spPr>
          <a:xfrm>
            <a:off x="4217169" y="5104218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1142012-BCD3-7545-AA03-787EF634C284}"/>
              </a:ext>
            </a:extLst>
          </p:cNvPr>
          <p:cNvGrpSpPr/>
          <p:nvPr/>
        </p:nvGrpSpPr>
        <p:grpSpPr>
          <a:xfrm>
            <a:off x="529995" y="3683481"/>
            <a:ext cx="3687174" cy="2424420"/>
            <a:chOff x="529996" y="1370192"/>
            <a:chExt cx="3687174" cy="24244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DBAF388-E3F7-B440-A8FF-BD533B80C7D3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2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EF6EB9F8-2861-AD49-81D2-6756D1C9B9E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44" name="Rounded Rectangle 43">
                <a:extLst>
                  <a:ext uri="{FF2B5EF4-FFF2-40B4-BE49-F238E27FC236}">
                    <a16:creationId xmlns:a16="http://schemas.microsoft.com/office/drawing/2014/main" id="{4F5074B1-4C12-CC4B-83B9-301B578000AD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45" name="Rounded Rectangle 44">
                <a:extLst>
                  <a:ext uri="{FF2B5EF4-FFF2-40B4-BE49-F238E27FC236}">
                    <a16:creationId xmlns:a16="http://schemas.microsoft.com/office/drawing/2014/main" id="{10E44048-1944-8B41-91ED-B3464F6711F6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46" name="Rounded Rectangle 45">
                <a:extLst>
                  <a:ext uri="{FF2B5EF4-FFF2-40B4-BE49-F238E27FC236}">
                    <a16:creationId xmlns:a16="http://schemas.microsoft.com/office/drawing/2014/main" id="{2B54A176-DFEA-5F44-8BC8-05C6DF665A3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EF0436F6-EDBF-204A-82D6-C965BC6B45A2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4"/>
              </a:solidFill>
              <a:ln>
                <a:solidFill>
                  <a:srgbClr val="008F00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2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57CD7D1-F97C-F34F-8811-BFB6802312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E9BB44AA-2ED6-1C44-8FB6-6E23858177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0" name="Rounded Rectangle 49">
                <a:extLst>
                  <a:ext uri="{FF2B5EF4-FFF2-40B4-BE49-F238E27FC236}">
                    <a16:creationId xmlns:a16="http://schemas.microsoft.com/office/drawing/2014/main" id="{905B4396-8D02-1747-9105-801EA246577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FA0990E-BAAA-324C-83B9-954EF685FA6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2B5925-FB6D-2F4D-AE28-294FFDD9931B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4828177" y="1100106"/>
            <a:chExt cx="3687174" cy="242442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B12BD71-CBC8-3E48-B88E-5DF547DC3797}"/>
                </a:ext>
              </a:extLst>
            </p:cNvPr>
            <p:cNvGrpSpPr/>
            <p:nvPr/>
          </p:nvGrpSpPr>
          <p:grpSpPr>
            <a:xfrm>
              <a:off x="4828177" y="1100106"/>
              <a:ext cx="3687174" cy="2424420"/>
              <a:chOff x="529996" y="1370192"/>
              <a:chExt cx="3687174" cy="2424420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D5C6CA6-6299-464D-8307-463BD57F0AC7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1</a:t>
                </a:r>
              </a:p>
            </p:txBody>
          </p: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D558EE5-0C00-924A-9528-45CC29B89EDE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58" name="Rounded Rectangle 57">
                  <a:extLst>
                    <a:ext uri="{FF2B5EF4-FFF2-40B4-BE49-F238E27FC236}">
                      <a16:creationId xmlns:a16="http://schemas.microsoft.com/office/drawing/2014/main" id="{BF2513CA-7B1D-DE4B-B771-C9A53DC756D6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59" name="Rounded Rectangle 58">
                  <a:extLst>
                    <a:ext uri="{FF2B5EF4-FFF2-40B4-BE49-F238E27FC236}">
                      <a16:creationId xmlns:a16="http://schemas.microsoft.com/office/drawing/2014/main" id="{6E7ECBC5-7219-1A40-80CA-2458288BD215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60" name="Rounded Rectangle 59">
                  <a:extLst>
                    <a:ext uri="{FF2B5EF4-FFF2-40B4-BE49-F238E27FC236}">
                      <a16:creationId xmlns:a16="http://schemas.microsoft.com/office/drawing/2014/main" id="{A5A82309-70E1-704A-97CE-4E11729221D7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FE9CAF7B-AECA-334B-9929-53905E4740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40F2D1B1-94A4-2E4F-B705-1958313E0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64" name="Rounded Rectangle 63">
                  <a:extLst>
                    <a:ext uri="{FF2B5EF4-FFF2-40B4-BE49-F238E27FC236}">
                      <a16:creationId xmlns:a16="http://schemas.microsoft.com/office/drawing/2014/main" id="{BC7FF8DB-531E-894F-BDB6-66667E92FB30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7586BB57-0BD7-5740-8788-E9D556092F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98" name="Rounded Rectangle 97">
              <a:extLst>
                <a:ext uri="{FF2B5EF4-FFF2-40B4-BE49-F238E27FC236}">
                  <a16:creationId xmlns:a16="http://schemas.microsoft.com/office/drawing/2014/main" id="{B07BC089-3EBE-444A-9DF0-648C4136E6D7}"/>
                </a:ext>
              </a:extLst>
            </p:cNvPr>
            <p:cNvSpPr/>
            <p:nvPr/>
          </p:nvSpPr>
          <p:spPr>
            <a:xfrm>
              <a:off x="5003538" y="2984118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1</a:t>
              </a:r>
            </a:p>
          </p:txBody>
        </p:sp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67BA891-E647-4747-A096-96A9C5E478AB}"/>
              </a:ext>
            </a:extLst>
          </p:cNvPr>
          <p:cNvCxnSpPr>
            <a:cxnSpLocks/>
          </p:cNvCxnSpPr>
          <p:nvPr/>
        </p:nvCxnSpPr>
        <p:spPr>
          <a:xfrm>
            <a:off x="4181580" y="3521266"/>
            <a:ext cx="745250" cy="596181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10B0C9DD-2D5F-5C42-BFAE-691FD68639E2}"/>
              </a:ext>
            </a:extLst>
          </p:cNvPr>
          <p:cNvCxnSpPr>
            <a:cxnSpLocks/>
          </p:cNvCxnSpPr>
          <p:nvPr/>
        </p:nvCxnSpPr>
        <p:spPr>
          <a:xfrm flipV="1">
            <a:off x="4217169" y="3508803"/>
            <a:ext cx="709661" cy="60551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DB019A83-61DB-E845-B256-852BDD73EC90}"/>
              </a:ext>
            </a:extLst>
          </p:cNvPr>
          <p:cNvSpPr/>
          <p:nvPr/>
        </p:nvSpPr>
        <p:spPr>
          <a:xfrm>
            <a:off x="6926435" y="2901879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CEA72B-967A-A444-8158-479237CF4054}"/>
              </a:ext>
            </a:extLst>
          </p:cNvPr>
          <p:cNvSpPr txBox="1"/>
          <p:nvPr/>
        </p:nvSpPr>
        <p:spPr>
          <a:xfrm>
            <a:off x="6469972" y="3590105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2CB49B8-26C0-D644-85B1-916A101FFFC3}"/>
              </a:ext>
            </a:extLst>
          </p:cNvPr>
          <p:cNvCxnSpPr>
            <a:cxnSpLocks/>
          </p:cNvCxnSpPr>
          <p:nvPr/>
        </p:nvCxnSpPr>
        <p:spPr>
          <a:xfrm flipH="1" flipV="1">
            <a:off x="6335537" y="3336880"/>
            <a:ext cx="494130" cy="187646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D047532E-F303-7544-A3C0-842890081D36}"/>
              </a:ext>
            </a:extLst>
          </p:cNvPr>
          <p:cNvGrpSpPr/>
          <p:nvPr/>
        </p:nvGrpSpPr>
        <p:grpSpPr>
          <a:xfrm>
            <a:off x="4828176" y="3686109"/>
            <a:ext cx="3687174" cy="2424420"/>
            <a:chOff x="4828176" y="3686109"/>
            <a:chExt cx="3687174" cy="242442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A0D0A92-0939-5945-8302-CF34427C8F75}"/>
                </a:ext>
              </a:extLst>
            </p:cNvPr>
            <p:cNvGrpSpPr/>
            <p:nvPr/>
          </p:nvGrpSpPr>
          <p:grpSpPr>
            <a:xfrm>
              <a:off x="4828176" y="3686109"/>
              <a:ext cx="3687174" cy="2424420"/>
              <a:chOff x="529996" y="1370192"/>
              <a:chExt cx="3687174" cy="2424420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79224FB2-D56B-6847-92B0-CC2AC5E73119}"/>
                  </a:ext>
                </a:extLst>
              </p:cNvPr>
              <p:cNvSpPr txBox="1"/>
              <p:nvPr/>
            </p:nvSpPr>
            <p:spPr>
              <a:xfrm>
                <a:off x="529996" y="1370192"/>
                <a:ext cx="164179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R" sz="2200" dirty="0">
                    <a:latin typeface="Nunito" pitchFamily="2" charset="77"/>
                  </a:rPr>
                  <a:t>NDP Unit 3</a:t>
                </a:r>
              </a:p>
            </p:txBody>
          </p:sp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53A718BD-16A4-B542-BBF2-83E18E487773}"/>
                  </a:ext>
                </a:extLst>
              </p:cNvPr>
              <p:cNvGrpSpPr/>
              <p:nvPr/>
            </p:nvGrpSpPr>
            <p:grpSpPr>
              <a:xfrm>
                <a:off x="628650" y="1787245"/>
                <a:ext cx="3588520" cy="2007367"/>
                <a:chOff x="628650" y="1787245"/>
                <a:chExt cx="3588520" cy="2007367"/>
              </a:xfrm>
            </p:grpSpPr>
            <p:sp>
              <p:nvSpPr>
                <p:cNvPr id="70" name="Rounded Rectangle 69">
                  <a:extLst>
                    <a:ext uri="{FF2B5EF4-FFF2-40B4-BE49-F238E27FC236}">
                      <a16:creationId xmlns:a16="http://schemas.microsoft.com/office/drawing/2014/main" id="{B79207C5-0EF4-054E-A708-334AA97B0CD5}"/>
                    </a:ext>
                  </a:extLst>
                </p:cNvPr>
                <p:cNvSpPr/>
                <p:nvPr/>
              </p:nvSpPr>
              <p:spPr>
                <a:xfrm>
                  <a:off x="628650" y="1787245"/>
                  <a:ext cx="3588520" cy="2007367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>
                    <a:latin typeface="Nunito" pitchFamily="2" charset="77"/>
                  </a:endParaRPr>
                </a:p>
              </p:txBody>
            </p:sp>
            <p:sp>
              <p:nvSpPr>
                <p:cNvPr id="71" name="Rounded Rectangle 70">
                  <a:extLst>
                    <a:ext uri="{FF2B5EF4-FFF2-40B4-BE49-F238E27FC236}">
                      <a16:creationId xmlns:a16="http://schemas.microsoft.com/office/drawing/2014/main" id="{6F0A0B5F-A9FA-FD44-99EE-7C2A1CBEEA2A}"/>
                    </a:ext>
                  </a:extLst>
                </p:cNvPr>
                <p:cNvSpPr/>
                <p:nvPr/>
              </p:nvSpPr>
              <p:spPr>
                <a:xfrm>
                  <a:off x="2572101" y="1951097"/>
                  <a:ext cx="1481435" cy="1684293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200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72" name="Rounded Rectangle 71">
                  <a:extLst>
                    <a:ext uri="{FF2B5EF4-FFF2-40B4-BE49-F238E27FC236}">
                      <a16:creationId xmlns:a16="http://schemas.microsoft.com/office/drawing/2014/main" id="{AA3F7845-37FB-BB4F-AB8E-E29C2DBD87AA}"/>
                    </a:ext>
                  </a:extLst>
                </p:cNvPr>
                <p:cNvSpPr/>
                <p:nvPr/>
              </p:nvSpPr>
              <p:spPr>
                <a:xfrm>
                  <a:off x="705359" y="1951097"/>
                  <a:ext cx="1717000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0</a:t>
                  </a:r>
                </a:p>
              </p:txBody>
            </p:sp>
            <p:cxnSp>
              <p:nvCxnSpPr>
                <p:cNvPr id="74" name="Straight Connector 73">
                  <a:extLst>
                    <a:ext uri="{FF2B5EF4-FFF2-40B4-BE49-F238E27FC236}">
                      <a16:creationId xmlns:a16="http://schemas.microsoft.com/office/drawing/2014/main" id="{DDA7B247-57F1-3544-B139-53AA668FD9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919663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Connector 74">
                  <a:extLst>
                    <a:ext uri="{FF2B5EF4-FFF2-40B4-BE49-F238E27FC236}">
                      <a16:creationId xmlns:a16="http://schemas.microsoft.com/office/drawing/2014/main" id="{AD8A1018-46DC-8640-8F9A-B4FB0B63CB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37357" y="3429000"/>
                  <a:ext cx="534743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76" name="Rounded Rectangle 75">
                  <a:extLst>
                    <a:ext uri="{FF2B5EF4-FFF2-40B4-BE49-F238E27FC236}">
                      <a16:creationId xmlns:a16="http://schemas.microsoft.com/office/drawing/2014/main" id="{3047606A-8000-D24A-9C58-2EB51C33211C}"/>
                    </a:ext>
                  </a:extLst>
                </p:cNvPr>
                <p:cNvSpPr/>
                <p:nvPr/>
              </p:nvSpPr>
              <p:spPr>
                <a:xfrm>
                  <a:off x="705357" y="2620620"/>
                  <a:ext cx="1717001" cy="526562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2000" dirty="0">
                      <a:latin typeface="Nunito" pitchFamily="2" charset="77"/>
                    </a:rPr>
                    <a:t>NDP Core 1</a:t>
                  </a:r>
                </a:p>
              </p:txBody>
            </p:sp>
            <p:cxnSp>
              <p:nvCxnSpPr>
                <p:cNvPr id="77" name="Straight Connector 76">
                  <a:extLst>
                    <a:ext uri="{FF2B5EF4-FFF2-40B4-BE49-F238E27FC236}">
                      <a16:creationId xmlns:a16="http://schemas.microsoft.com/office/drawing/2014/main" id="{4F244F1C-44F7-034F-8B49-B44630AE5B6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422358" y="2253917"/>
                  <a:ext cx="149742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83" name="Rounded Rectangle 82">
              <a:extLst>
                <a:ext uri="{FF2B5EF4-FFF2-40B4-BE49-F238E27FC236}">
                  <a16:creationId xmlns:a16="http://schemas.microsoft.com/office/drawing/2014/main" id="{08909CED-74F1-8B41-9160-9F30A513F916}"/>
                </a:ext>
              </a:extLst>
            </p:cNvPr>
            <p:cNvSpPr/>
            <p:nvPr/>
          </p:nvSpPr>
          <p:spPr>
            <a:xfrm>
              <a:off x="5003538" y="5606060"/>
              <a:ext cx="1332000" cy="360000"/>
            </a:xfrm>
            <a:prstGeom prst="roundRect">
              <a:avLst>
                <a:gd name="adj" fmla="val 20355"/>
              </a:avLst>
            </a:prstGeom>
            <a:solidFill>
              <a:srgbClr val="4E8542"/>
            </a:solidFill>
            <a:ln>
              <a:solidFill>
                <a:srgbClr val="008F00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200" dirty="0">
                  <a:solidFill>
                    <a:schemeClr val="bg1"/>
                  </a:solidFill>
                  <a:latin typeface="Nunito" pitchFamily="2" charset="77"/>
                </a:rPr>
                <a:t>Engine 3</a:t>
              </a:r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E7096624-E875-C348-94B9-DF7DE0183661}"/>
              </a:ext>
            </a:extLst>
          </p:cNvPr>
          <p:cNvGrpSpPr/>
          <p:nvPr/>
        </p:nvGrpSpPr>
        <p:grpSpPr>
          <a:xfrm>
            <a:off x="1663060" y="2921535"/>
            <a:ext cx="1179781" cy="840617"/>
            <a:chOff x="2469770" y="4192062"/>
            <a:chExt cx="1179781" cy="840617"/>
          </a:xfrm>
        </p:grpSpPr>
        <p:pic>
          <p:nvPicPr>
            <p:cNvPr id="85" name="Graphic 84" descr="Envelope">
              <a:extLst>
                <a:ext uri="{FF2B5EF4-FFF2-40B4-BE49-F238E27FC236}">
                  <a16:creationId xmlns:a16="http://schemas.microsoft.com/office/drawing/2014/main" id="{A9DB87FC-008F-C44F-9460-959B3B25F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C924ABD-B346-C84A-9FC0-FB89711184EF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0FE4330-1D5C-E240-BE32-7848D5885C52}"/>
              </a:ext>
            </a:extLst>
          </p:cNvPr>
          <p:cNvGrpSpPr/>
          <p:nvPr/>
        </p:nvGrpSpPr>
        <p:grpSpPr>
          <a:xfrm>
            <a:off x="1667661" y="5509751"/>
            <a:ext cx="1179781" cy="840617"/>
            <a:chOff x="2469770" y="4192062"/>
            <a:chExt cx="1179781" cy="840617"/>
          </a:xfrm>
        </p:grpSpPr>
        <p:pic>
          <p:nvPicPr>
            <p:cNvPr id="91" name="Graphic 90" descr="Envelope">
              <a:extLst>
                <a:ext uri="{FF2B5EF4-FFF2-40B4-BE49-F238E27FC236}">
                  <a16:creationId xmlns:a16="http://schemas.microsoft.com/office/drawing/2014/main" id="{473704D3-CD6E-6049-BCE9-1B187365C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DF009E2-5B98-9342-BF2F-283A06617476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9984DCDC-75F5-D04B-83B5-87D42B3F3490}"/>
              </a:ext>
            </a:extLst>
          </p:cNvPr>
          <p:cNvGrpSpPr/>
          <p:nvPr/>
        </p:nvGrpSpPr>
        <p:grpSpPr>
          <a:xfrm>
            <a:off x="4156792" y="5533889"/>
            <a:ext cx="1179781" cy="840617"/>
            <a:chOff x="2469770" y="4192062"/>
            <a:chExt cx="1179781" cy="840617"/>
          </a:xfrm>
        </p:grpSpPr>
        <p:pic>
          <p:nvPicPr>
            <p:cNvPr id="94" name="Graphic 93" descr="Envelope">
              <a:extLst>
                <a:ext uri="{FF2B5EF4-FFF2-40B4-BE49-F238E27FC236}">
                  <a16:creationId xmlns:a16="http://schemas.microsoft.com/office/drawing/2014/main" id="{72322166-1833-A44D-AA2B-3991CBE783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855618" y="4192062"/>
              <a:ext cx="408087" cy="408087"/>
            </a:xfrm>
            <a:prstGeom prst="rect">
              <a:avLst/>
            </a:prstGeom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2BBD050A-F721-A349-9868-495FF00E8BC2}"/>
                </a:ext>
              </a:extLst>
            </p:cNvPr>
            <p:cNvSpPr txBox="1"/>
            <p:nvPr/>
          </p:nvSpPr>
          <p:spPr>
            <a:xfrm>
              <a:off x="2469770" y="4509459"/>
              <a:ext cx="117978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GR" sz="14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87" name="Title 1">
            <a:extLst>
              <a:ext uri="{FF2B5EF4-FFF2-40B4-BE49-F238E27FC236}">
                <a16:creationId xmlns:a16="http://schemas.microsoft.com/office/drawing/2014/main" id="{D96F382B-7163-0048-8E63-66B664380E82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3. Hierarchical Communication</a:t>
            </a: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4C95A08-63B6-B440-AF8B-9B303FDFD6DA}"/>
              </a:ext>
            </a:extLst>
          </p:cNvPr>
          <p:cNvGrpSpPr/>
          <p:nvPr/>
        </p:nvGrpSpPr>
        <p:grpSpPr>
          <a:xfrm>
            <a:off x="7032482" y="805090"/>
            <a:ext cx="1892471" cy="584775"/>
            <a:chOff x="2663517" y="4185453"/>
            <a:chExt cx="1892471" cy="584775"/>
          </a:xfrm>
        </p:grpSpPr>
        <p:pic>
          <p:nvPicPr>
            <p:cNvPr id="89" name="Graphic 88" descr="Envelope">
              <a:extLst>
                <a:ext uri="{FF2B5EF4-FFF2-40B4-BE49-F238E27FC236}">
                  <a16:creationId xmlns:a16="http://schemas.microsoft.com/office/drawing/2014/main" id="{59446849-C69A-4E4F-8123-C931C8414A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663517" y="4192062"/>
              <a:ext cx="578166" cy="578166"/>
            </a:xfrm>
            <a:prstGeom prst="rect">
              <a:avLst/>
            </a:prstGeom>
          </p:spPr>
        </p:pic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28D9CD56-EB6F-7A4C-B300-8659EEEF994A}"/>
                </a:ext>
              </a:extLst>
            </p:cNvPr>
            <p:cNvSpPr txBox="1"/>
            <p:nvPr/>
          </p:nvSpPr>
          <p:spPr>
            <a:xfrm>
              <a:off x="3245693" y="4185453"/>
              <a:ext cx="13102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>
                  <a:solidFill>
                    <a:schemeClr val="accent2"/>
                  </a:solidFill>
                  <a:latin typeface="Nunito SemiBold" pitchFamily="2" charset="77"/>
                </a:rPr>
                <a:t>Global</a:t>
              </a:r>
            </a:p>
            <a:p>
              <a:pPr algn="ctr"/>
              <a:r>
                <a:rPr lang="en-GB" sz="1600" b="1" dirty="0">
                  <a:solidFill>
                    <a:schemeClr val="accent2"/>
                  </a:solidFill>
                  <a:latin typeface="Nunito SemiBold" pitchFamily="2" charset="77"/>
                </a:rPr>
                <a:t>lock acquire</a:t>
              </a:r>
              <a:endParaRPr lang="en-GR" sz="1600" b="1" dirty="0">
                <a:solidFill>
                  <a:schemeClr val="accent2"/>
                </a:solidFill>
                <a:latin typeface="Nunito SemiBold" pitchFamily="2" charset="77"/>
              </a:endParaRPr>
            </a:p>
          </p:txBody>
        </p:sp>
      </p:grp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222B500A-E469-E346-94A1-E47085C0C265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u="sng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102" name="Rounded Rectangle 101">
            <a:extLst>
              <a:ext uri="{FF2B5EF4-FFF2-40B4-BE49-F238E27FC236}">
                <a16:creationId xmlns:a16="http://schemas.microsoft.com/office/drawing/2014/main" id="{39BA1FCC-BE92-9A4A-AD16-A207CA1D181D}"/>
              </a:ext>
            </a:extLst>
          </p:cNvPr>
          <p:cNvSpPr/>
          <p:nvPr/>
        </p:nvSpPr>
        <p:spPr>
          <a:xfrm>
            <a:off x="3881" y="4747809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514350" indent="-514350" algn="ctr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Minimize Expensive Traffic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0841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48148E-6 L 0.27327 0.00254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3.33333E-6 L 0.13612 -3.33333E-6 C 0.1974 -3.33333E-6 0.27275 -0.10347 0.27275 -0.1875 L 0.27275 -0.3743 " pathEditMode="relative" rAng="0" ptsTypes="AAAA">
                                      <p:cBhvr>
                                        <p:cTn id="8" dur="1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628" y="-18727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4.44444E-6 L 0.00052 -0.3796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18981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10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18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41F30A70-185A-9644-BB54-4C57E17701A6}"/>
              </a:ext>
            </a:extLst>
          </p:cNvPr>
          <p:cNvCxnSpPr>
            <a:cxnSpLocks/>
            <a:stCxn id="96" idx="3"/>
            <a:endCxn id="58" idx="1"/>
          </p:cNvCxnSpPr>
          <p:nvPr/>
        </p:nvCxnSpPr>
        <p:spPr>
          <a:xfrm>
            <a:off x="4217170" y="2518215"/>
            <a:ext cx="709661" cy="2628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B34FF73-DB63-9345-9DB6-807062A9E4B1}"/>
              </a:ext>
            </a:extLst>
          </p:cNvPr>
          <p:cNvGrpSpPr/>
          <p:nvPr/>
        </p:nvGrpSpPr>
        <p:grpSpPr>
          <a:xfrm>
            <a:off x="529996" y="1097478"/>
            <a:ext cx="3687174" cy="2424420"/>
            <a:chOff x="529996" y="1370192"/>
            <a:chExt cx="3687174" cy="2424420"/>
          </a:xfrm>
        </p:grpSpPr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A1CD7B3-301D-3E42-913C-C1A943D0DC64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0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F4C7F11-9489-874A-B0E2-368F03BA883C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96" name="Rounded Rectangle 95">
                <a:extLst>
                  <a:ext uri="{FF2B5EF4-FFF2-40B4-BE49-F238E27FC236}">
                    <a16:creationId xmlns:a16="http://schemas.microsoft.com/office/drawing/2014/main" id="{5FC9C8C4-FD00-7D46-9D69-1781D94D0C9E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97" name="Rounded Rectangle 96">
                <a:extLst>
                  <a:ext uri="{FF2B5EF4-FFF2-40B4-BE49-F238E27FC236}">
                    <a16:creationId xmlns:a16="http://schemas.microsoft.com/office/drawing/2014/main" id="{90289108-94C4-0149-9CF5-DEFF64A054DF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rgbClr val="F9B268"/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99" name="Rounded Rectangle 98">
                <a:extLst>
                  <a:ext uri="{FF2B5EF4-FFF2-40B4-BE49-F238E27FC236}">
                    <a16:creationId xmlns:a16="http://schemas.microsoft.com/office/drawing/2014/main" id="{6E09D5DD-CE3D-E749-90F4-FC70847866F2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101" name="Rounded Rectangle 100">
                <a:extLst>
                  <a:ext uri="{FF2B5EF4-FFF2-40B4-BE49-F238E27FC236}">
                    <a16:creationId xmlns:a16="http://schemas.microsoft.com/office/drawing/2014/main" id="{F3115951-B18D-014E-9310-9E0806B4E72C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rgbClr val="4E8542"/>
              </a:solidFill>
              <a:ln>
                <a:solidFill>
                  <a:schemeClr val="accent4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0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04867FCB-B0C3-2342-8903-59F040BF37E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9386504-FD1E-E547-84E0-15640AE0E3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0" name="Rounded Rectangle 29">
                <a:extLst>
                  <a:ext uri="{FF2B5EF4-FFF2-40B4-BE49-F238E27FC236}">
                    <a16:creationId xmlns:a16="http://schemas.microsoft.com/office/drawing/2014/main" id="{D61777A3-46A8-0744-A795-7E32B55B3B9A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40830500-1C44-6844-90FF-0ADF467FA38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B12BD71-CBC8-3E48-B88E-5DF547DC3797}"/>
              </a:ext>
            </a:extLst>
          </p:cNvPr>
          <p:cNvGrpSpPr/>
          <p:nvPr/>
        </p:nvGrpSpPr>
        <p:grpSpPr>
          <a:xfrm>
            <a:off x="4828177" y="1100106"/>
            <a:ext cx="3687174" cy="2424420"/>
            <a:chOff x="529996" y="1370192"/>
            <a:chExt cx="3687174" cy="2424420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D5C6CA6-6299-464D-8307-463BD57F0AC7}"/>
                </a:ext>
              </a:extLst>
            </p:cNvPr>
            <p:cNvSpPr txBox="1"/>
            <p:nvPr/>
          </p:nvSpPr>
          <p:spPr>
            <a:xfrm>
              <a:off x="529996" y="1370192"/>
              <a:ext cx="164179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Unit 1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D558EE5-0C00-924A-9528-45CC29B89EDE}"/>
                </a:ext>
              </a:extLst>
            </p:cNvPr>
            <p:cNvGrpSpPr/>
            <p:nvPr/>
          </p:nvGrpSpPr>
          <p:grpSpPr>
            <a:xfrm>
              <a:off x="628650" y="1787245"/>
              <a:ext cx="3588520" cy="2007367"/>
              <a:chOff x="628650" y="1787245"/>
              <a:chExt cx="3588520" cy="2007367"/>
            </a:xfrm>
          </p:grpSpPr>
          <p:sp>
            <p:nvSpPr>
              <p:cNvPr id="58" name="Rounded Rectangle 57">
                <a:extLst>
                  <a:ext uri="{FF2B5EF4-FFF2-40B4-BE49-F238E27FC236}">
                    <a16:creationId xmlns:a16="http://schemas.microsoft.com/office/drawing/2014/main" id="{BF2513CA-7B1D-DE4B-B771-C9A53DC756D6}"/>
                  </a:ext>
                </a:extLst>
              </p:cNvPr>
              <p:cNvSpPr/>
              <p:nvPr/>
            </p:nvSpPr>
            <p:spPr>
              <a:xfrm>
                <a:off x="628650" y="1787245"/>
                <a:ext cx="3588520" cy="2007367"/>
              </a:xfrm>
              <a:prstGeom prst="roundRect">
                <a:avLst>
                  <a:gd name="adj" fmla="val 4372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>
                  <a:latin typeface="Nunito" pitchFamily="2" charset="77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6E7ECBC5-7219-1A40-80CA-2458288BD215}"/>
                  </a:ext>
                </a:extLst>
              </p:cNvPr>
              <p:cNvSpPr/>
              <p:nvPr/>
            </p:nvSpPr>
            <p:spPr>
              <a:xfrm>
                <a:off x="2572101" y="1951097"/>
                <a:ext cx="1481435" cy="1684293"/>
              </a:xfrm>
              <a:prstGeom prst="roundRect">
                <a:avLst>
                  <a:gd name="adj" fmla="val 7572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200" dirty="0">
                    <a:latin typeface="Nunito" pitchFamily="2" charset="77"/>
                  </a:rPr>
                  <a:t>Main Memory</a:t>
                </a:r>
              </a:p>
            </p:txBody>
          </p:sp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A5A82309-70E1-704A-97CE-4E11729221D7}"/>
                  </a:ext>
                </a:extLst>
              </p:cNvPr>
              <p:cNvSpPr/>
              <p:nvPr/>
            </p:nvSpPr>
            <p:spPr>
              <a:xfrm>
                <a:off x="705359" y="1951097"/>
                <a:ext cx="1717000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0</a:t>
                </a:r>
              </a:p>
            </p:txBody>
          </p:sp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60FC48AB-9CA5-2B42-93EC-3BFAAD4DEC47}"/>
                  </a:ext>
                </a:extLst>
              </p:cNvPr>
              <p:cNvSpPr/>
              <p:nvPr/>
            </p:nvSpPr>
            <p:spPr>
              <a:xfrm>
                <a:off x="705357" y="3254204"/>
                <a:ext cx="1332000" cy="360000"/>
              </a:xfrm>
              <a:prstGeom prst="roundRect">
                <a:avLst>
                  <a:gd name="adj" fmla="val 20355"/>
                </a:avLst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Synchronization</a:t>
                </a:r>
              </a:p>
              <a:p>
                <a:pPr algn="ctr"/>
                <a:r>
                  <a:rPr lang="en-GR" sz="1200" dirty="0">
                    <a:solidFill>
                      <a:schemeClr val="bg1"/>
                    </a:solidFill>
                    <a:latin typeface="Nunito" pitchFamily="2" charset="77"/>
                  </a:rPr>
                  <a:t>Engine 1</a:t>
                </a: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FE9CAF7B-AECA-334B-9929-53905E474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919663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0F2D1B1-94A4-2E4F-B705-1958313E01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37357" y="3429000"/>
                <a:ext cx="534743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BC7FF8DB-531E-894F-BDB6-66667E92FB30}"/>
                  </a:ext>
                </a:extLst>
              </p:cNvPr>
              <p:cNvSpPr/>
              <p:nvPr/>
            </p:nvSpPr>
            <p:spPr>
              <a:xfrm>
                <a:off x="705357" y="2620620"/>
                <a:ext cx="1717001" cy="526562"/>
              </a:xfrm>
              <a:prstGeom prst="roundRect">
                <a:avLst>
                  <a:gd name="adj" fmla="val 20355"/>
                </a:avLst>
              </a:prstGeom>
              <a:solidFill>
                <a:srgbClr val="89C3E5"/>
              </a:solidFill>
              <a:ln>
                <a:solidFill>
                  <a:schemeClr val="accent3">
                    <a:lumMod val="75000"/>
                  </a:schemeClr>
                </a:solidFill>
              </a:ln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R" sz="2000" dirty="0">
                    <a:latin typeface="Nunito" pitchFamily="2" charset="77"/>
                  </a:rPr>
                  <a:t>NDP Core 1</a:t>
                </a:r>
              </a:p>
            </p:txBody>
          </p: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7586BB57-0BD7-5740-8788-E9D556092F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422358" y="2253917"/>
                <a:ext cx="149742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4438FBA2-4D26-8F4C-8F9E-C0B1DA4FFA2B}"/>
              </a:ext>
            </a:extLst>
          </p:cNvPr>
          <p:cNvSpPr/>
          <p:nvPr/>
        </p:nvSpPr>
        <p:spPr>
          <a:xfrm rot="16200000">
            <a:off x="6465067" y="3048462"/>
            <a:ext cx="246752" cy="563675"/>
          </a:xfrm>
          <a:custGeom>
            <a:avLst/>
            <a:gdLst>
              <a:gd name="connsiteX0" fmla="*/ 228600 w 228600"/>
              <a:gd name="connsiteY0" fmla="*/ 0 h 1028700"/>
              <a:gd name="connsiteX1" fmla="*/ 0 w 228600"/>
              <a:gd name="connsiteY1" fmla="*/ 482600 h 1028700"/>
              <a:gd name="connsiteX2" fmla="*/ 228600 w 228600"/>
              <a:gd name="connsiteY2" fmla="*/ 1028700 h 1028700"/>
              <a:gd name="connsiteX3" fmla="*/ 228600 w 228600"/>
              <a:gd name="connsiteY3" fmla="*/ 1028700 h 1028700"/>
              <a:gd name="connsiteX4" fmla="*/ 228600 w 228600"/>
              <a:gd name="connsiteY4" fmla="*/ 1028700 h 1028700"/>
              <a:gd name="connsiteX5" fmla="*/ 228600 w 228600"/>
              <a:gd name="connsiteY5" fmla="*/ 102870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0" h="1028700">
                <a:moveTo>
                  <a:pt x="228600" y="0"/>
                </a:moveTo>
                <a:cubicBezTo>
                  <a:pt x="114300" y="155575"/>
                  <a:pt x="0" y="311150"/>
                  <a:pt x="0" y="482600"/>
                </a:cubicBezTo>
                <a:cubicBezTo>
                  <a:pt x="0" y="654050"/>
                  <a:pt x="228600" y="1028700"/>
                  <a:pt x="228600" y="1028700"/>
                </a:cubicBezTo>
                <a:lnTo>
                  <a:pt x="228600" y="1028700"/>
                </a:lnTo>
                <a:lnTo>
                  <a:pt x="228600" y="1028700"/>
                </a:lnTo>
                <a:lnTo>
                  <a:pt x="228600" y="1028700"/>
                </a:lnTo>
              </a:path>
            </a:pathLst>
          </a:custGeom>
          <a:noFill/>
          <a:ln w="28575">
            <a:solidFill>
              <a:schemeClr val="accent5">
                <a:lumMod val="50000"/>
              </a:schemeClr>
            </a:solidFill>
            <a:prstDash val="sys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>
              <a:latin typeface="Nunito" pitchFamily="2" charset="77"/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EE369C4-ECCE-6245-8D73-974A726C96E8}"/>
              </a:ext>
            </a:extLst>
          </p:cNvPr>
          <p:cNvCxnSpPr>
            <a:cxnSpLocks/>
          </p:cNvCxnSpPr>
          <p:nvPr/>
        </p:nvCxnSpPr>
        <p:spPr>
          <a:xfrm flipH="1">
            <a:off x="4828178" y="3334204"/>
            <a:ext cx="1478427" cy="91106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7D4A1AB-CFDF-3E45-9EC3-AA4AEC47F9F0}"/>
              </a:ext>
            </a:extLst>
          </p:cNvPr>
          <p:cNvCxnSpPr>
            <a:cxnSpLocks/>
          </p:cNvCxnSpPr>
          <p:nvPr/>
        </p:nvCxnSpPr>
        <p:spPr>
          <a:xfrm flipH="1">
            <a:off x="471562" y="3362676"/>
            <a:ext cx="4531976" cy="88259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CEA988D4-F4DE-FD49-BF87-DEA2F9F1F9F3}"/>
              </a:ext>
            </a:extLst>
          </p:cNvPr>
          <p:cNvSpPr/>
          <p:nvPr/>
        </p:nvSpPr>
        <p:spPr>
          <a:xfrm>
            <a:off x="6929416" y="2926407"/>
            <a:ext cx="1368595" cy="376771"/>
          </a:xfrm>
          <a:prstGeom prst="round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1600" dirty="0">
                <a:latin typeface="Nunito" pitchFamily="2" charset="77"/>
              </a:rPr>
              <a:t>sync</a:t>
            </a:r>
            <a:r>
              <a:rPr lang="en-US" sz="1600" dirty="0" err="1">
                <a:latin typeface="Nunito" pitchFamily="2" charset="77"/>
              </a:rPr>
              <a:t>ron</a:t>
            </a:r>
            <a:r>
              <a:rPr lang="en-GR" sz="1600" dirty="0">
                <a:latin typeface="Nunito" pitchFamily="2" charset="77"/>
              </a:rPr>
              <a:t>Var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3AAA1F-67A4-4B4A-BA5E-0359F7256238}"/>
              </a:ext>
            </a:extLst>
          </p:cNvPr>
          <p:cNvSpPr txBox="1"/>
          <p:nvPr/>
        </p:nvSpPr>
        <p:spPr>
          <a:xfrm>
            <a:off x="5521871" y="3636057"/>
            <a:ext cx="956193" cy="369332"/>
          </a:xfrm>
          <a:prstGeom prst="rect">
            <a:avLst/>
          </a:prstGeom>
          <a:noFill/>
          <a:ln w="12700">
            <a:solidFill>
              <a:schemeClr val="accent5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5"/>
                </a:solidFill>
                <a:latin typeface="Nunito" pitchFamily="2" charset="77"/>
              </a:rPr>
              <a:t>Master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F1DF740-8633-C14A-A028-3F4E87A64030}"/>
              </a:ext>
            </a:extLst>
          </p:cNvPr>
          <p:cNvCxnSpPr>
            <a:cxnSpLocks/>
          </p:cNvCxnSpPr>
          <p:nvPr/>
        </p:nvCxnSpPr>
        <p:spPr>
          <a:xfrm flipH="1" flipV="1">
            <a:off x="5921631" y="3334204"/>
            <a:ext cx="78337" cy="268871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DA528E1A-8B57-8448-8A3D-53D5A92E75DC}"/>
              </a:ext>
            </a:extLst>
          </p:cNvPr>
          <p:cNvGrpSpPr/>
          <p:nvPr/>
        </p:nvGrpSpPr>
        <p:grpSpPr>
          <a:xfrm>
            <a:off x="306882" y="4245268"/>
            <a:ext cx="4603478" cy="2238373"/>
            <a:chOff x="2911061" y="4254500"/>
            <a:chExt cx="4603478" cy="2238373"/>
          </a:xfrm>
        </p:grpSpPr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C4D07277-3E27-3D4A-A53B-A820E5FAEE6B}"/>
                </a:ext>
              </a:extLst>
            </p:cNvPr>
            <p:cNvSpPr/>
            <p:nvPr/>
          </p:nvSpPr>
          <p:spPr>
            <a:xfrm>
              <a:off x="2911061" y="4254500"/>
              <a:ext cx="4603478" cy="2238373"/>
            </a:xfrm>
            <a:prstGeom prst="roundRect">
              <a:avLst>
                <a:gd name="adj" fmla="val 9345"/>
              </a:avLst>
            </a:prstGeom>
            <a:solidFill>
              <a:schemeClr val="accent5">
                <a:alpha val="49804"/>
              </a:schemeClr>
            </a:solidFill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R" dirty="0">
                <a:latin typeface="Nunito" pitchFamily="2" charset="77"/>
              </a:endParaRPr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D948E8B2-6373-3D43-8EC4-26A55B4C5433}"/>
                </a:ext>
              </a:extLst>
            </p:cNvPr>
            <p:cNvSpPr/>
            <p:nvPr/>
          </p:nvSpPr>
          <p:spPr>
            <a:xfrm>
              <a:off x="3075741" y="4436673"/>
              <a:ext cx="2049130" cy="1717226"/>
            </a:xfrm>
            <a:prstGeom prst="roundRect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dirty="0">
                  <a:solidFill>
                    <a:schemeClr val="bg1"/>
                  </a:solidFill>
                  <a:latin typeface="Nunito" pitchFamily="2" charset="77"/>
                </a:rPr>
                <a:t>Processing Unit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208296E-1EF2-2245-8F73-2C7420639B0B}"/>
                </a:ext>
              </a:extLst>
            </p:cNvPr>
            <p:cNvCxnSpPr>
              <a:cxnSpLocks/>
            </p:cNvCxnSpPr>
            <p:nvPr/>
          </p:nvCxnSpPr>
          <p:spPr>
            <a:xfrm>
              <a:off x="5124871" y="4886822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77C3F5B-6C15-6E4D-BFF3-451DE859C0C5}"/>
                </a:ext>
              </a:extLst>
            </p:cNvPr>
            <p:cNvCxnSpPr>
              <a:cxnSpLocks/>
            </p:cNvCxnSpPr>
            <p:nvPr/>
          </p:nvCxnSpPr>
          <p:spPr>
            <a:xfrm>
              <a:off x="5124871" y="5768997"/>
              <a:ext cx="469942" cy="0"/>
            </a:xfrm>
            <a:prstGeom prst="straightConnector1">
              <a:avLst/>
            </a:prstGeom>
            <a:ln w="38100"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D9251A0A-8DF7-3A47-8F6C-57148DCC1379}"/>
                </a:ext>
              </a:extLst>
            </p:cNvPr>
            <p:cNvSpPr/>
            <p:nvPr/>
          </p:nvSpPr>
          <p:spPr>
            <a:xfrm>
              <a:off x="5594813" y="4532690"/>
              <a:ext cx="1746139" cy="741275"/>
            </a:xfrm>
            <a:prstGeom prst="roundRect">
              <a:avLst/>
            </a:prstGeom>
            <a:solidFill>
              <a:srgbClr val="9F2936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R" sz="1600" dirty="0">
                  <a:latin typeface="Nunito" pitchFamily="2" charset="77"/>
                </a:rPr>
                <a:t>Synchronization</a:t>
              </a:r>
            </a:p>
            <a:p>
              <a:pPr algn="ctr"/>
              <a:r>
                <a:rPr lang="en-GR" sz="1600" dirty="0">
                  <a:latin typeface="Nunito" pitchFamily="2" charset="77"/>
                </a:rPr>
                <a:t>Table</a:t>
              </a:r>
            </a:p>
          </p:txBody>
        </p:sp>
      </p:grp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C92632A1-2DD0-4248-BDC2-9D2800FC50E2}"/>
              </a:ext>
            </a:extLst>
          </p:cNvPr>
          <p:cNvSpPr/>
          <p:nvPr/>
        </p:nvSpPr>
        <p:spPr>
          <a:xfrm>
            <a:off x="2990634" y="5364454"/>
            <a:ext cx="1713082" cy="906485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dirty="0">
                <a:latin typeface="Nunito" pitchFamily="2" charset="77"/>
              </a:rPr>
              <a:t>Indexing Counters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2A43C365-1208-1B44-8DD4-F5E9687D8DCB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4. Integrated Overflow Management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4B4E01E-C297-5F42-8F7A-7DABA781CBB0}"/>
              </a:ext>
            </a:extLst>
          </p:cNvPr>
          <p:cNvGrpSpPr/>
          <p:nvPr/>
        </p:nvGrpSpPr>
        <p:grpSpPr>
          <a:xfrm>
            <a:off x="5860496" y="4212341"/>
            <a:ext cx="1508916" cy="1393628"/>
            <a:chOff x="4879003" y="4052821"/>
            <a:chExt cx="1508916" cy="1393628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8DCABF84-16D0-DD4D-8009-528E9B26599B}"/>
                </a:ext>
              </a:extLst>
            </p:cNvPr>
            <p:cNvGrpSpPr/>
            <p:nvPr/>
          </p:nvGrpSpPr>
          <p:grpSpPr>
            <a:xfrm>
              <a:off x="4879003" y="4052821"/>
              <a:ext cx="1508916" cy="396198"/>
              <a:chOff x="1169991" y="2885100"/>
              <a:chExt cx="1560272" cy="451265"/>
            </a:xfrm>
          </p:grpSpPr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67DA4C95-9D6D-704D-AA23-B2BE89EEFBE2}"/>
                  </a:ext>
                </a:extLst>
              </p:cNvPr>
              <p:cNvSpPr/>
              <p:nvPr/>
            </p:nvSpPr>
            <p:spPr>
              <a:xfrm>
                <a:off x="1169991" y="2885326"/>
                <a:ext cx="913830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Address</a:t>
                </a:r>
                <a:endParaRPr lang="en-GR" dirty="0">
                  <a:solidFill>
                    <a:schemeClr val="tx1"/>
                  </a:solidFill>
                  <a:latin typeface="Nunito" pitchFamily="2" charset="77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384C6C8C-9EC3-B041-8EFB-658D2BEDEC93}"/>
                  </a:ext>
                </a:extLst>
              </p:cNvPr>
              <p:cNvSpPr/>
              <p:nvPr/>
            </p:nvSpPr>
            <p:spPr>
              <a:xfrm>
                <a:off x="2087972" y="2885100"/>
                <a:ext cx="642291" cy="451039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dirty="0">
                    <a:solidFill>
                      <a:schemeClr val="tx1"/>
                    </a:solidFill>
                    <a:latin typeface="Nunito" pitchFamily="2" charset="77"/>
                  </a:rPr>
                  <a:t>…</a:t>
                </a: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F469DE50-B27C-CF42-B9B0-361367E6A912}"/>
                </a:ext>
              </a:extLst>
            </p:cNvPr>
            <p:cNvGrpSpPr/>
            <p:nvPr/>
          </p:nvGrpSpPr>
          <p:grpSpPr>
            <a:xfrm>
              <a:off x="4879003" y="4445530"/>
              <a:ext cx="1508916" cy="252190"/>
              <a:chOff x="1169991" y="2905959"/>
              <a:chExt cx="1560272" cy="287242"/>
            </a:xfrm>
          </p:grpSpPr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163C8D46-E3AF-B741-B547-92484280FD21}"/>
                  </a:ext>
                </a:extLst>
              </p:cNvPr>
              <p:cNvSpPr/>
              <p:nvPr/>
            </p:nvSpPr>
            <p:spPr>
              <a:xfrm>
                <a:off x="1169991" y="2906177"/>
                <a:ext cx="913830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0x33A9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B0C72B8B-B591-8E42-8ED3-EF041594BAF0}"/>
                  </a:ext>
                </a:extLst>
              </p:cNvPr>
              <p:cNvSpPr/>
              <p:nvPr/>
            </p:nvSpPr>
            <p:spPr>
              <a:xfrm>
                <a:off x="2087972" y="2905959"/>
                <a:ext cx="642291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8276E3D-7482-A444-BFE0-EE606898EEC3}"/>
                </a:ext>
              </a:extLst>
            </p:cNvPr>
            <p:cNvGrpSpPr/>
            <p:nvPr/>
          </p:nvGrpSpPr>
          <p:grpSpPr>
            <a:xfrm>
              <a:off x="4879003" y="4689069"/>
              <a:ext cx="1508916" cy="252225"/>
              <a:chOff x="1169991" y="2757159"/>
              <a:chExt cx="1560272" cy="287285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54E7450-12AB-D945-AB7A-CD066953B8EB}"/>
                  </a:ext>
                </a:extLst>
              </p:cNvPr>
              <p:cNvSpPr/>
              <p:nvPr/>
            </p:nvSpPr>
            <p:spPr>
              <a:xfrm>
                <a:off x="1169991" y="2757419"/>
                <a:ext cx="913829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0x2241</a:t>
                </a: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ACC7EB4-39D0-9C47-87AE-064232C578E8}"/>
                  </a:ext>
                </a:extLst>
              </p:cNvPr>
              <p:cNvSpPr/>
              <p:nvPr/>
            </p:nvSpPr>
            <p:spPr>
              <a:xfrm>
                <a:off x="2087972" y="2757159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C90BA879-B03E-994F-8A27-551AC207545A}"/>
                </a:ext>
              </a:extLst>
            </p:cNvPr>
            <p:cNvGrpSpPr/>
            <p:nvPr/>
          </p:nvGrpSpPr>
          <p:grpSpPr>
            <a:xfrm>
              <a:off x="4879003" y="4945524"/>
              <a:ext cx="1508916" cy="252228"/>
              <a:chOff x="1169991" y="2626970"/>
              <a:chExt cx="1560272" cy="28728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DA8EAAAE-FBB1-9A44-9F2C-CB409BEB2FE8}"/>
                  </a:ext>
                </a:extLst>
              </p:cNvPr>
              <p:cNvSpPr/>
              <p:nvPr/>
            </p:nvSpPr>
            <p:spPr>
              <a:xfrm>
                <a:off x="1169991" y="2627236"/>
                <a:ext cx="913829" cy="287023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0x438C</a:t>
                </a: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8D0FA282-26AD-BC4B-AAD2-B800E39F32EC}"/>
                  </a:ext>
                </a:extLst>
              </p:cNvPr>
              <p:cNvSpPr/>
              <p:nvPr/>
            </p:nvSpPr>
            <p:spPr>
              <a:xfrm>
                <a:off x="2087972" y="2626970"/>
                <a:ext cx="642291" cy="287025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C544DD6-6698-194D-906D-8E2AE695EED2}"/>
                </a:ext>
              </a:extLst>
            </p:cNvPr>
            <p:cNvGrpSpPr/>
            <p:nvPr/>
          </p:nvGrpSpPr>
          <p:grpSpPr>
            <a:xfrm>
              <a:off x="4879003" y="5194206"/>
              <a:ext cx="1508916" cy="252243"/>
              <a:chOff x="1169991" y="2496447"/>
              <a:chExt cx="1560272" cy="287308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06BBF738-42AC-6647-AA07-862BE9933F87}"/>
                  </a:ext>
                </a:extLst>
              </p:cNvPr>
              <p:cNvSpPr/>
              <p:nvPr/>
            </p:nvSpPr>
            <p:spPr>
              <a:xfrm>
                <a:off x="1169991" y="2496731"/>
                <a:ext cx="913829" cy="287024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0x6B4A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D182E70E-32F8-9C4C-8FA5-9F27974DF152}"/>
                  </a:ext>
                </a:extLst>
              </p:cNvPr>
              <p:cNvSpPr/>
              <p:nvPr/>
            </p:nvSpPr>
            <p:spPr>
              <a:xfrm>
                <a:off x="2087972" y="2496447"/>
                <a:ext cx="642291" cy="287026"/>
              </a:xfrm>
              <a:prstGeom prst="rect">
                <a:avLst/>
              </a:prstGeom>
              <a:solidFill>
                <a:schemeClr val="accent2">
                  <a:alpha val="50196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R" sz="1400" b="1" dirty="0">
                    <a:solidFill>
                      <a:schemeClr val="accent2">
                        <a:lumMod val="50000"/>
                      </a:schemeClr>
                    </a:solidFill>
                    <a:latin typeface="Nunito SemiBold" pitchFamily="2" charset="77"/>
                  </a:rPr>
                  <a:t>…</a:t>
                </a:r>
              </a:p>
            </p:txBody>
          </p:sp>
        </p:grp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C9FC1AD-DF9C-6C40-9B61-9ABB130F94A7}"/>
              </a:ext>
            </a:extLst>
          </p:cNvPr>
          <p:cNvCxnSpPr>
            <a:cxnSpLocks/>
          </p:cNvCxnSpPr>
          <p:nvPr/>
        </p:nvCxnSpPr>
        <p:spPr>
          <a:xfrm flipH="1">
            <a:off x="4669850" y="4212341"/>
            <a:ext cx="1156781" cy="3111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F6946C9-EA34-584C-9590-D84E686334BA}"/>
              </a:ext>
            </a:extLst>
          </p:cNvPr>
          <p:cNvCxnSpPr>
            <a:cxnSpLocks/>
          </p:cNvCxnSpPr>
          <p:nvPr/>
        </p:nvCxnSpPr>
        <p:spPr>
          <a:xfrm flipH="1" flipV="1">
            <a:off x="4669850" y="5176989"/>
            <a:ext cx="1125330" cy="42873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43F04A40-118C-2145-B83B-3D69E26CDCAC}"/>
              </a:ext>
            </a:extLst>
          </p:cNvPr>
          <p:cNvSpPr txBox="1"/>
          <p:nvPr/>
        </p:nvSpPr>
        <p:spPr>
          <a:xfrm>
            <a:off x="6900079" y="3622083"/>
            <a:ext cx="1693346" cy="369332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GR" dirty="0">
                <a:solidFill>
                  <a:schemeClr val="accent2"/>
                </a:solidFill>
                <a:latin typeface="Nunito" pitchFamily="2" charset="77"/>
              </a:rPr>
              <a:t>Fully Occupied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C6BC70-1317-1144-9AC3-1CAD94279933}"/>
              </a:ext>
            </a:extLst>
          </p:cNvPr>
          <p:cNvCxnSpPr>
            <a:cxnSpLocks/>
          </p:cNvCxnSpPr>
          <p:nvPr/>
        </p:nvCxnSpPr>
        <p:spPr>
          <a:xfrm flipH="1">
            <a:off x="7297775" y="4012569"/>
            <a:ext cx="197038" cy="190121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6BBCBD53-1472-4641-9BE8-CF70A795816F}"/>
              </a:ext>
            </a:extLst>
          </p:cNvPr>
          <p:cNvSpPr/>
          <p:nvPr/>
        </p:nvSpPr>
        <p:spPr>
          <a:xfrm>
            <a:off x="0" y="4741424"/>
            <a:ext cx="9144000" cy="135431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EB1EAB04-9A91-D149-A8DD-B5F4F982BFFE}"/>
              </a:ext>
            </a:extLst>
          </p:cNvPr>
          <p:cNvSpPr/>
          <p:nvPr/>
        </p:nvSpPr>
        <p:spPr>
          <a:xfrm>
            <a:off x="3881" y="4747809"/>
            <a:ext cx="9144000" cy="1354311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Low Performance Degradation</a:t>
            </a:r>
          </a:p>
          <a:p>
            <a:pPr marL="1885950" lvl="3" indent="-514350">
              <a:buFont typeface="Wingdings" pitchFamily="2" charset="2"/>
              <a:buChar char="ü"/>
            </a:pP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High Programming Ease</a:t>
            </a:r>
          </a:p>
        </p:txBody>
      </p:sp>
    </p:spTree>
    <p:extLst>
      <p:ext uri="{BB962C8B-B14F-4D97-AF65-F5344CB8AC3E}">
        <p14:creationId xmlns:p14="http://schemas.microsoft.com/office/powerpoint/2010/main" val="2268689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104" grpId="0" animBg="1"/>
      <p:bldP spid="68" grpId="0" animBg="1"/>
      <p:bldP spid="6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4329"/>
            <a:ext cx="8433371" cy="5019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R" dirty="0">
                <a:latin typeface="Nunito" pitchFamily="2" charset="77"/>
              </a:rPr>
              <a:t> </a:t>
            </a:r>
          </a:p>
          <a:p>
            <a:pPr marL="0" indent="0">
              <a:buNone/>
            </a:pPr>
            <a:endParaRPr lang="en-GR" sz="1200" dirty="0">
              <a:latin typeface="Nunito" pitchFamily="2" charset="77"/>
            </a:endParaRPr>
          </a:p>
          <a:p>
            <a:pPr marL="0" indent="0">
              <a:buNone/>
            </a:pPr>
            <a:endParaRPr lang="en-GR" sz="100" dirty="0">
              <a:latin typeface="Nunito" pitchFamily="2" charset="77"/>
            </a:endParaRPr>
          </a:p>
          <a:p>
            <a:pPr marL="0" indent="0">
              <a:buNone/>
            </a:pPr>
            <a:endParaRPr lang="en-GR" sz="1600" dirty="0">
              <a:latin typeface="Nunito" pitchFamily="2" charset="77"/>
            </a:endParaRPr>
          </a:p>
          <a:p>
            <a:pPr marL="0" indent="0">
              <a:buNone/>
            </a:pPr>
            <a:r>
              <a:rPr lang="en-GR" sz="2400" dirty="0">
                <a:latin typeface="Nunito" pitchFamily="2" charset="77"/>
              </a:rPr>
              <a:t>SynCron’s </a:t>
            </a:r>
            <a:r>
              <a:rPr lang="en-GR" sz="2400" dirty="0">
                <a:solidFill>
                  <a:schemeClr val="accent4"/>
                </a:solidFill>
                <a:latin typeface="Nunito" pitchFamily="2" charset="77"/>
              </a:rPr>
              <a:t>Benefits</a:t>
            </a:r>
            <a:r>
              <a:rPr lang="en-GR" dirty="0">
                <a:latin typeface="Nunito" pitchFamily="2" charset="77"/>
              </a:rPr>
              <a:t>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High System Performance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Low Hardware Cost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Programming Ease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R" sz="2200" dirty="0">
                <a:latin typeface="Nunito" pitchFamily="2" charset="77"/>
              </a:rPr>
              <a:t>General Synchronization Support</a:t>
            </a:r>
          </a:p>
          <a:p>
            <a:pPr>
              <a:buFontTx/>
              <a:buChar char="-"/>
            </a:pPr>
            <a:endParaRPr lang="en-GR" dirty="0">
              <a:latin typeface="Nunito" pitchFamily="2" charset="77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19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CC1706-7FC0-714A-A99B-ED3AF4381F79}"/>
              </a:ext>
            </a:extLst>
          </p:cNvPr>
          <p:cNvSpPr/>
          <p:nvPr/>
        </p:nvSpPr>
        <p:spPr>
          <a:xfrm>
            <a:off x="1122863" y="1370804"/>
            <a:ext cx="6898273" cy="883444"/>
          </a:xfrm>
          <a:prstGeom prst="roundRect">
            <a:avLst>
              <a:gd name="adj" fmla="val 18104"/>
            </a:avLst>
          </a:prstGeom>
          <a:solidFill>
            <a:schemeClr val="accent3">
              <a:lumMod val="40000"/>
              <a:lumOff val="60000"/>
              <a:alpha val="99216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rIns="144000" rtlCol="0" anchor="ctr"/>
          <a:lstStyle/>
          <a:p>
            <a:pPr algn="ctr"/>
            <a:r>
              <a:rPr lang="en-G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The </a:t>
            </a:r>
            <a:r>
              <a:rPr lang="en-GR" sz="2400" dirty="0">
                <a:solidFill>
                  <a:schemeClr val="tx1"/>
                </a:solidFill>
                <a:latin typeface="Nunito" pitchFamily="2" charset="77"/>
              </a:rPr>
              <a:t>first end-to-end </a:t>
            </a:r>
            <a:r>
              <a:rPr lang="en-G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synchronization solution for NDP</a:t>
            </a:r>
            <a:r>
              <a:rPr lang="en-GR" sz="2400" dirty="0">
                <a:latin typeface="Nunito" pitchFamily="2" charset="77"/>
              </a:rPr>
              <a:t> </a:t>
            </a:r>
            <a:r>
              <a:rPr lang="en-GR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architectures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97159D6-081A-6C49-890E-965D41E5AE37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err="1">
                <a:solidFill>
                  <a:schemeClr val="accent3"/>
                </a:solidFill>
                <a:latin typeface="Nunito SemiBold" pitchFamily="2" charset="77"/>
              </a:rPr>
              <a:t>SynCron</a:t>
            </a:r>
            <a:endParaRPr lang="en-GB" sz="3600" b="1" dirty="0">
              <a:solidFill>
                <a:schemeClr val="accent3"/>
              </a:solidFill>
              <a:latin typeface="Nunito SemiBold" pitchFamily="2" charset="77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8B6F4F2-063D-4D46-8D66-599F527BA87E}"/>
              </a:ext>
            </a:extLst>
          </p:cNvPr>
          <p:cNvSpPr/>
          <p:nvPr/>
        </p:nvSpPr>
        <p:spPr>
          <a:xfrm>
            <a:off x="0" y="4376058"/>
            <a:ext cx="9144000" cy="1719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rtlCol="0" anchor="ctr"/>
          <a:lstStyle/>
          <a:p>
            <a:endParaRPr lang="en-GB" sz="2800" u="sng" dirty="0">
              <a:solidFill>
                <a:schemeClr val="bg1"/>
              </a:solidFill>
              <a:effectLst/>
              <a:latin typeface="Nunito" pitchFamily="2" charset="77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90E6662-2B28-C242-8EC3-4CCA80712334}"/>
              </a:ext>
            </a:extLst>
          </p:cNvPr>
          <p:cNvSpPr/>
          <p:nvPr/>
        </p:nvSpPr>
        <p:spPr>
          <a:xfrm>
            <a:off x="0" y="4376058"/>
            <a:ext cx="9144000" cy="1683629"/>
          </a:xfrm>
          <a:prstGeom prst="roundRect">
            <a:avLst>
              <a:gd name="adj" fmla="val 0"/>
            </a:avLst>
          </a:prstGeom>
          <a:solidFill>
            <a:srgbClr val="14425D">
              <a:alpha val="20000"/>
            </a:srgbClr>
          </a:solidFill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90000" rtlCol="0" anchor="ctr"/>
          <a:lstStyle/>
          <a:p>
            <a:pPr algn="ctr"/>
            <a:r>
              <a:rPr lang="en-GB" sz="2800" b="1" dirty="0" err="1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SynCron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comes within </a:t>
            </a:r>
            <a:r>
              <a:rPr lang="en-GB" sz="2800" b="1" dirty="0">
                <a:solidFill>
                  <a:schemeClr val="accent4"/>
                </a:solidFill>
                <a:latin typeface="Nunito SemiBold" pitchFamily="2" charset="77"/>
              </a:rPr>
              <a:t>9.5%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and </a:t>
            </a:r>
            <a:r>
              <a:rPr lang="en-GB" sz="2800" b="1" dirty="0">
                <a:solidFill>
                  <a:schemeClr val="accent4"/>
                </a:solidFill>
                <a:latin typeface="Nunito SemiBold" pitchFamily="2" charset="77"/>
              </a:rPr>
              <a:t>6.2% 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of performance and energy of </a:t>
            </a:r>
            <a:r>
              <a:rPr lang="en-GB" sz="2800" b="1" dirty="0">
                <a:solidFill>
                  <a:schemeClr val="accent4"/>
                </a:solidFill>
                <a:latin typeface="Nunito SemiBold" pitchFamily="2" charset="77"/>
              </a:rPr>
              <a:t>Ideal</a:t>
            </a:r>
            <a:r>
              <a:rPr lang="en-GB" sz="2800" b="1" dirty="0">
                <a:solidFill>
                  <a:schemeClr val="accent3">
                    <a:lumMod val="50000"/>
                  </a:schemeClr>
                </a:solidFill>
                <a:latin typeface="Nunito SemiBold" pitchFamily="2" charset="77"/>
              </a:rPr>
              <a:t> zero-overhead synchronization</a:t>
            </a:r>
            <a:endParaRPr lang="en-GB" sz="2800" b="1" dirty="0">
              <a:solidFill>
                <a:schemeClr val="accent3">
                  <a:lumMod val="50000"/>
                </a:schemeClr>
              </a:solidFill>
              <a:effectLst/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65998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2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D6C944-1949-8A41-8CB3-A0D812748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80" y="1062569"/>
            <a:ext cx="8515351" cy="53117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GR" sz="2600" b="1" dirty="0">
                <a:solidFill>
                  <a:schemeClr val="accent2"/>
                </a:solidFill>
                <a:latin typeface="Nunito SemiBold" pitchFamily="2" charset="77"/>
              </a:rPr>
              <a:t>Problem</a:t>
            </a:r>
            <a:r>
              <a:rPr lang="en-GR" sz="2600" dirty="0">
                <a:solidFill>
                  <a:schemeClr val="accent2"/>
                </a:solidFill>
                <a:latin typeface="Nunito" pitchFamily="2" charset="77"/>
              </a:rPr>
              <a:t>: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R" sz="2400" dirty="0">
                <a:latin typeface="Nunito" pitchFamily="2" charset="77"/>
              </a:rPr>
              <a:t>Synchronization support </a:t>
            </a:r>
            <a:r>
              <a:rPr lang="en-GB" sz="2400" dirty="0">
                <a:latin typeface="Nunito" pitchFamily="2" charset="77"/>
              </a:rPr>
              <a:t>is </a:t>
            </a: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challenging </a:t>
            </a:r>
            <a:r>
              <a:rPr lang="en-GB" sz="2400" dirty="0">
                <a:latin typeface="Nunito" pitchFamily="2" charset="77"/>
              </a:rPr>
              <a:t>for NDP systems</a:t>
            </a:r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Prior</a:t>
            </a:r>
            <a:r>
              <a:rPr lang="en-GB" sz="2400" dirty="0">
                <a:latin typeface="Nunito" pitchFamily="2" charset="77"/>
              </a:rPr>
              <a:t> schemes are </a:t>
            </a: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not suitable </a:t>
            </a:r>
            <a:r>
              <a:rPr lang="en-GB" sz="2400" dirty="0">
                <a:latin typeface="Nunito" pitchFamily="2" charset="77"/>
              </a:rPr>
              <a:t>or </a:t>
            </a:r>
            <a:r>
              <a:rPr lang="en-GB" sz="2400" b="1" dirty="0">
                <a:solidFill>
                  <a:schemeClr val="accent2"/>
                </a:solidFill>
                <a:latin typeface="Nunito SemiBold" pitchFamily="2" charset="77"/>
              </a:rPr>
              <a:t>efficient</a:t>
            </a:r>
            <a:r>
              <a:rPr lang="en-GB" sz="2400" dirty="0">
                <a:latin typeface="Nunito" pitchFamily="2" charset="77"/>
              </a:rPr>
              <a:t> for NDP systems</a:t>
            </a:r>
          </a:p>
          <a:p>
            <a:pPr marL="0" indent="0">
              <a:lnSpc>
                <a:spcPct val="250000"/>
              </a:lnSpc>
              <a:spcBef>
                <a:spcPts val="200"/>
              </a:spcBef>
              <a:buNone/>
            </a:pPr>
            <a:r>
              <a:rPr lang="en-GR" sz="2600" b="1" dirty="0">
                <a:solidFill>
                  <a:schemeClr val="accent3"/>
                </a:solidFill>
                <a:latin typeface="Nunito SemiBold" pitchFamily="2" charset="77"/>
              </a:rPr>
              <a:t>Contribution</a:t>
            </a:r>
            <a:r>
              <a:rPr lang="en-GR" sz="2600" dirty="0">
                <a:solidFill>
                  <a:schemeClr val="accent3"/>
                </a:solidFill>
                <a:latin typeface="Nunito" pitchFamily="2" charset="77"/>
              </a:rPr>
              <a:t>:</a:t>
            </a:r>
            <a:endParaRPr lang="en-GB" sz="2600" dirty="0">
              <a:solidFill>
                <a:schemeClr val="accent3"/>
              </a:solidFill>
              <a:latin typeface="Nunito" pitchFamily="2" charset="77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B" sz="2400" b="1" dirty="0" err="1">
                <a:solidFill>
                  <a:schemeClr val="accent3"/>
                </a:solidFill>
                <a:latin typeface="Nunito SemiBold" pitchFamily="2" charset="77"/>
              </a:rPr>
              <a:t>SynCron</a:t>
            </a:r>
            <a:r>
              <a:rPr lang="en-GB" sz="2400" dirty="0">
                <a:latin typeface="Nunito" pitchFamily="2" charset="77"/>
              </a:rPr>
              <a:t>: the </a:t>
            </a:r>
            <a:r>
              <a:rPr lang="en-GB" sz="2400" b="1" dirty="0">
                <a:solidFill>
                  <a:schemeClr val="accent3"/>
                </a:solidFill>
                <a:latin typeface="Nunito SemiBold" pitchFamily="2" charset="77"/>
              </a:rPr>
              <a:t>first end-to-end </a:t>
            </a:r>
            <a:r>
              <a:rPr lang="en-GB" sz="2400" dirty="0">
                <a:latin typeface="Nunito" pitchFamily="2" charset="77"/>
              </a:rPr>
              <a:t>synchronization solution for </a:t>
            </a:r>
            <a:r>
              <a:rPr lang="en-GB" sz="2400" dirty="0">
                <a:solidFill>
                  <a:schemeClr val="accent3"/>
                </a:solidFill>
                <a:latin typeface="Nunito" pitchFamily="2" charset="77"/>
              </a:rPr>
              <a:t>NDP</a:t>
            </a:r>
            <a:r>
              <a:rPr lang="en-GB" sz="2400" dirty="0">
                <a:latin typeface="Nunito" pitchFamily="2" charset="77"/>
              </a:rPr>
              <a:t> architectures</a:t>
            </a:r>
          </a:p>
          <a:p>
            <a:pPr marL="0" indent="0">
              <a:lnSpc>
                <a:spcPct val="25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GR" sz="2600" b="1" dirty="0">
                <a:solidFill>
                  <a:schemeClr val="accent4"/>
                </a:solidFill>
                <a:latin typeface="Nunito SemiBold" pitchFamily="2" charset="77"/>
              </a:rPr>
              <a:t>Key Results</a:t>
            </a:r>
            <a:r>
              <a:rPr lang="en-GR" sz="2600" dirty="0">
                <a:solidFill>
                  <a:schemeClr val="accent4"/>
                </a:solidFill>
                <a:latin typeface="Nunito" pitchFamily="2" charset="77"/>
              </a:rPr>
              <a:t>: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GR" sz="2400" dirty="0">
                <a:latin typeface="Nunito" pitchFamily="2" charset="77"/>
              </a:rPr>
              <a:t>SynCron comes within </a:t>
            </a:r>
            <a:r>
              <a:rPr lang="en-GR" sz="2400" b="1" dirty="0">
                <a:solidFill>
                  <a:schemeClr val="accent4"/>
                </a:solidFill>
                <a:latin typeface="Nunito SemiBold" pitchFamily="2" charset="77"/>
              </a:rPr>
              <a:t>9.5%</a:t>
            </a:r>
            <a:r>
              <a:rPr lang="en-GR" sz="2400" b="1" dirty="0">
                <a:latin typeface="Nunito SemiBold" pitchFamily="2" charset="77"/>
              </a:rPr>
              <a:t> </a:t>
            </a:r>
            <a:r>
              <a:rPr lang="en-GR" sz="2400" dirty="0">
                <a:latin typeface="Nunito" pitchFamily="2" charset="77"/>
              </a:rPr>
              <a:t>and </a:t>
            </a:r>
            <a:r>
              <a:rPr lang="en-GR" sz="2400" b="1" dirty="0">
                <a:solidFill>
                  <a:schemeClr val="accent4"/>
                </a:solidFill>
                <a:latin typeface="Nunito SemiBold" pitchFamily="2" charset="77"/>
              </a:rPr>
              <a:t>6.2%</a:t>
            </a:r>
            <a:r>
              <a:rPr lang="en-GR" sz="2400" b="1" dirty="0">
                <a:latin typeface="Nunito SemiBold" pitchFamily="2" charset="77"/>
              </a:rPr>
              <a:t> </a:t>
            </a:r>
            <a:r>
              <a:rPr lang="en-GR" sz="2400" dirty="0">
                <a:latin typeface="Nunito" pitchFamily="2" charset="77"/>
              </a:rPr>
              <a:t>of performance and energy of an </a:t>
            </a:r>
            <a:r>
              <a:rPr lang="en-GR" sz="2400" b="1" dirty="0">
                <a:solidFill>
                  <a:schemeClr val="accent4"/>
                </a:solidFill>
                <a:latin typeface="Nunito SemiBold" pitchFamily="2" charset="77"/>
              </a:rPr>
              <a:t>Ideal</a:t>
            </a:r>
            <a:r>
              <a:rPr lang="en-GR" sz="2400" dirty="0">
                <a:latin typeface="Nunito" pitchFamily="2" charset="77"/>
              </a:rPr>
              <a:t> zero-overhead synchronization scheme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17DB252-DBD9-DE49-AA8A-0A37833062FB}"/>
              </a:ext>
            </a:extLst>
          </p:cNvPr>
          <p:cNvSpPr txBox="1">
            <a:spLocks/>
          </p:cNvSpPr>
          <p:nvPr/>
        </p:nvSpPr>
        <p:spPr>
          <a:xfrm>
            <a:off x="391580" y="22351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Executive Summary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BC37E6-D533-B845-BCFD-3AE2ABBDC296}"/>
              </a:ext>
            </a:extLst>
          </p:cNvPr>
          <p:cNvSpPr/>
          <p:nvPr/>
        </p:nvSpPr>
        <p:spPr>
          <a:xfrm>
            <a:off x="482159" y="1657359"/>
            <a:ext cx="108000" cy="900000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7B922-F5B0-7647-938B-F1F978080DA9}"/>
              </a:ext>
            </a:extLst>
          </p:cNvPr>
          <p:cNvSpPr/>
          <p:nvPr/>
        </p:nvSpPr>
        <p:spPr>
          <a:xfrm>
            <a:off x="495376" y="3645289"/>
            <a:ext cx="108000" cy="75600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3E3697-138B-FF43-9B13-9EA2D0ED67C2}"/>
              </a:ext>
            </a:extLst>
          </p:cNvPr>
          <p:cNvSpPr/>
          <p:nvPr/>
        </p:nvSpPr>
        <p:spPr>
          <a:xfrm>
            <a:off x="495376" y="5475542"/>
            <a:ext cx="108000" cy="756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476530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9C5E94-2E2E-4843-8FDF-3D7D9747DAA1}"/>
              </a:ext>
            </a:extLst>
          </p:cNvPr>
          <p:cNvSpPr/>
          <p:nvPr/>
        </p:nvSpPr>
        <p:spPr>
          <a:xfrm>
            <a:off x="0" y="1"/>
            <a:ext cx="9144000" cy="3174123"/>
          </a:xfrm>
          <a:prstGeom prst="rect">
            <a:avLst/>
          </a:prstGeom>
          <a:solidFill>
            <a:schemeClr val="bg2">
              <a:alpha val="44314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4400" b="1" dirty="0">
                <a:solidFill>
                  <a:schemeClr val="accent3"/>
                </a:solidFill>
                <a:latin typeface="Nunito" pitchFamily="2" charset="77"/>
              </a:rPr>
              <a:t>SynCron</a:t>
            </a:r>
          </a:p>
          <a:p>
            <a:pPr algn="ctr"/>
            <a:r>
              <a:rPr lang="en-GR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Efficient Synchronization Support</a:t>
            </a:r>
          </a:p>
          <a:p>
            <a:pPr algn="ctr"/>
            <a:r>
              <a:rPr lang="en-GB" sz="3400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for Near-Data-Processing Architectures</a:t>
            </a:r>
            <a:endParaRPr lang="en-GR" sz="3400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E5AAC1-9C58-5C42-ACE1-1764E3D5E829}"/>
              </a:ext>
            </a:extLst>
          </p:cNvPr>
          <p:cNvGrpSpPr/>
          <p:nvPr/>
        </p:nvGrpSpPr>
        <p:grpSpPr>
          <a:xfrm>
            <a:off x="3663873" y="4971129"/>
            <a:ext cx="2072211" cy="1720785"/>
            <a:chOff x="6512175" y="4863763"/>
            <a:chExt cx="2072211" cy="172078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AA9BF2F-F5DD-374A-9A7D-FF8497DE2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1121" y="5540548"/>
              <a:ext cx="1044000" cy="1044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F65C4B6-4457-D446-92FE-693CC2AD7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2175" y="4863763"/>
              <a:ext cx="2072211" cy="6120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2D7E57C-565C-8A48-85AA-AB06925127B4}"/>
              </a:ext>
            </a:extLst>
          </p:cNvPr>
          <p:cNvGrpSpPr/>
          <p:nvPr/>
        </p:nvGrpSpPr>
        <p:grpSpPr>
          <a:xfrm>
            <a:off x="74965" y="5060947"/>
            <a:ext cx="3024523" cy="1582581"/>
            <a:chOff x="-102834" y="4802762"/>
            <a:chExt cx="3024523" cy="1582581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74F50C1-57C9-3643-93EB-1575F8905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203822" y="4802762"/>
              <a:ext cx="2452321" cy="468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009A5C1-3D74-914F-B1CB-8FD3EABB4C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-102834" y="5269343"/>
              <a:ext cx="3024523" cy="1116000"/>
            </a:xfrm>
            <a:prstGeom prst="rect">
              <a:avLst/>
            </a:prstGeom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5E20F96-DBD7-9748-89E6-C37DD5B27689}"/>
              </a:ext>
            </a:extLst>
          </p:cNvPr>
          <p:cNvGrpSpPr/>
          <p:nvPr/>
        </p:nvGrpSpPr>
        <p:grpSpPr>
          <a:xfrm>
            <a:off x="6560604" y="4818441"/>
            <a:ext cx="2054161" cy="1754685"/>
            <a:chOff x="3649086" y="4547131"/>
            <a:chExt cx="2054161" cy="1754685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F00BAC3-FD37-A741-823F-A112496B9EE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713"/>
            <a:stretch/>
          </p:blipFill>
          <p:spPr bwMode="auto">
            <a:xfrm>
              <a:off x="3649086" y="4547131"/>
              <a:ext cx="2054161" cy="972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Google Shape;45;p7" descr="Imagen que contiene Texto&#10;&#10;Descripción generada automáticamente">
              <a:extLst>
                <a:ext uri="{FF2B5EF4-FFF2-40B4-BE49-F238E27FC236}">
                  <a16:creationId xmlns:a16="http://schemas.microsoft.com/office/drawing/2014/main" id="{0ED5079A-B538-894F-952E-75C83ECB235C}"/>
                </a:ext>
              </a:extLst>
            </p:cNvPr>
            <p:cNvPicPr preferRelativeResize="0">
              <a:picLocks noChangeAspect="1"/>
            </p:cNvPicPr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675048" y="5581816"/>
              <a:ext cx="1939546" cy="72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024BAED-2336-7F42-A6C9-C1119B19A586}"/>
              </a:ext>
            </a:extLst>
          </p:cNvPr>
          <p:cNvSpPr txBox="1"/>
          <p:nvPr/>
        </p:nvSpPr>
        <p:spPr>
          <a:xfrm>
            <a:off x="1075690" y="3320780"/>
            <a:ext cx="699262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R" sz="2200" b="1" dirty="0">
                <a:solidFill>
                  <a:schemeClr val="accent2"/>
                </a:solidFill>
                <a:latin typeface="Nunito" pitchFamily="2" charset="77"/>
              </a:rPr>
              <a:t>Christina Giannoula</a:t>
            </a:r>
          </a:p>
          <a:p>
            <a:pPr algn="ctr"/>
            <a:endParaRPr lang="en-GR" sz="400" b="1" dirty="0"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Nandita Vijaykumar,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Nikela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Papadopoulou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Vasileios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Karakostas</a:t>
            </a:r>
            <a:endParaRPr lang="en-GB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  <a:p>
            <a:pPr algn="ctr"/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Ivan Fernandez, Juan Gómez Luna, Lois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Orosa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</a:p>
          <a:p>
            <a:pPr algn="ctr"/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Nectarios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Koziris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Georgios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Goumas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,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Onur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 </a:t>
            </a:r>
            <a:r>
              <a:rPr lang="en-GB" b="1" dirty="0" err="1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Mutlu</a:t>
            </a:r>
            <a:r>
              <a:rPr lang="en-GB" b="1" dirty="0">
                <a:solidFill>
                  <a:schemeClr val="bg2">
                    <a:lumMod val="25000"/>
                  </a:schemeClr>
                </a:solidFill>
                <a:latin typeface="Nunito SemiBold" pitchFamily="2" charset="77"/>
              </a:rPr>
              <a:t> </a:t>
            </a:r>
            <a:endParaRPr lang="en-GR" b="1" dirty="0">
              <a:solidFill>
                <a:schemeClr val="bg2">
                  <a:lumMod val="25000"/>
                </a:schemeClr>
              </a:solidFill>
              <a:latin typeface="Nunito SemiBold" pitchFamily="2" charset="77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E022E79-AC40-794C-9E44-0F9C829E0A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-127000" y="2417821"/>
            <a:ext cx="1512000" cy="151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302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26562C0-78EA-2443-92B6-E898FC5FDA81}"/>
              </a:ext>
            </a:extLst>
          </p:cNvPr>
          <p:cNvGrpSpPr/>
          <p:nvPr/>
        </p:nvGrpSpPr>
        <p:grpSpPr>
          <a:xfrm>
            <a:off x="6550423" y="1406366"/>
            <a:ext cx="1652810" cy="1520800"/>
            <a:chOff x="7084790" y="1876221"/>
            <a:chExt cx="1652810" cy="1382545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2AA6BB5-2214-3B47-8D57-359F5BEA9AC3}"/>
                </a:ext>
              </a:extLst>
            </p:cNvPr>
            <p:cNvGrpSpPr/>
            <p:nvPr/>
          </p:nvGrpSpPr>
          <p:grpSpPr>
            <a:xfrm>
              <a:off x="7084790" y="1876221"/>
              <a:ext cx="1652810" cy="1382545"/>
              <a:chOff x="7135590" y="2155621"/>
              <a:chExt cx="1652810" cy="1382545"/>
            </a:xfrm>
          </p:grpSpPr>
          <p:pic>
            <p:nvPicPr>
              <p:cNvPr id="81" name="Picture 80">
                <a:extLst>
                  <a:ext uri="{FF2B5EF4-FFF2-40B4-BE49-F238E27FC236}">
                    <a16:creationId xmlns:a16="http://schemas.microsoft.com/office/drawing/2014/main" id="{904A6DE1-357F-AE43-AB7B-C2ABA532344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9000" t="17963" r="19400" b="25555"/>
              <a:stretch/>
            </p:blipFill>
            <p:spPr>
              <a:xfrm>
                <a:off x="7135590" y="2155621"/>
                <a:ext cx="1652810" cy="1382545"/>
              </a:xfrm>
              <a:prstGeom prst="rect">
                <a:avLst/>
              </a:prstGeom>
            </p:spPr>
          </p:pic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C06C7ABE-584F-A44C-8AC8-ED088888670C}"/>
                  </a:ext>
                </a:extLst>
              </p:cNvPr>
              <p:cNvSpPr/>
              <p:nvPr/>
            </p:nvSpPr>
            <p:spPr>
              <a:xfrm>
                <a:off x="7452802" y="2411201"/>
                <a:ext cx="1018386" cy="873287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R"/>
              </a:p>
            </p:txBody>
          </p:sp>
        </p:grp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1046DC32-4C88-E149-BCF9-4D8986169915}"/>
                </a:ext>
              </a:extLst>
            </p:cNvPr>
            <p:cNvSpPr txBox="1"/>
            <p:nvPr/>
          </p:nvSpPr>
          <p:spPr>
            <a:xfrm>
              <a:off x="7472327" y="2154931"/>
              <a:ext cx="93166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400" b="1" dirty="0">
                  <a:solidFill>
                    <a:schemeClr val="bg1"/>
                  </a:solidFill>
                  <a:latin typeface="Nunito SemiBold" pitchFamily="2" charset="77"/>
                </a:rPr>
                <a:t>NDP</a:t>
              </a:r>
            </a:p>
            <a:p>
              <a:r>
                <a:rPr lang="en-GR" sz="2400" b="1" dirty="0">
                  <a:solidFill>
                    <a:schemeClr val="bg1"/>
                  </a:solidFill>
                  <a:latin typeface="Nunito SemiBold" pitchFamily="2" charset="77"/>
                </a:rPr>
                <a:t>Logic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E910F8D-ADAD-F04D-AFDA-0C0E57A6B5AB}"/>
              </a:ext>
            </a:extLst>
          </p:cNvPr>
          <p:cNvGrpSpPr/>
          <p:nvPr/>
        </p:nvGrpSpPr>
        <p:grpSpPr>
          <a:xfrm>
            <a:off x="915992" y="1514156"/>
            <a:ext cx="6699825" cy="1226822"/>
            <a:chOff x="628650" y="1892232"/>
            <a:chExt cx="6699825" cy="111529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A8A5BFF-3DE6-9C4A-BFC3-AF05513BE71C}"/>
                </a:ext>
              </a:extLst>
            </p:cNvPr>
            <p:cNvGrpSpPr/>
            <p:nvPr/>
          </p:nvGrpSpPr>
          <p:grpSpPr>
            <a:xfrm>
              <a:off x="628650" y="1892232"/>
              <a:ext cx="5125877" cy="1115293"/>
              <a:chOff x="400319" y="1995788"/>
              <a:chExt cx="5125877" cy="111529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605C6ED-DBD3-894C-B715-795B5D5F1B3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7542" y="2595038"/>
                <a:ext cx="1628819" cy="0"/>
              </a:xfrm>
              <a:prstGeom prst="straightConnector1">
                <a:avLst/>
              </a:prstGeom>
              <a:ln w="3810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EB0F6E0C-E410-E442-AABC-7A89665E2A4E}"/>
                  </a:ext>
                </a:extLst>
              </p:cNvPr>
              <p:cNvGrpSpPr/>
              <p:nvPr/>
            </p:nvGrpSpPr>
            <p:grpSpPr>
              <a:xfrm>
                <a:off x="400319" y="2047505"/>
                <a:ext cx="2336800" cy="923876"/>
                <a:chOff x="4305300" y="3676994"/>
                <a:chExt cx="2336800" cy="598298"/>
              </a:xfrm>
            </p:grpSpPr>
            <p:sp>
              <p:nvSpPr>
                <p:cNvPr id="22" name="Cube 21">
                  <a:extLst>
                    <a:ext uri="{FF2B5EF4-FFF2-40B4-BE49-F238E27FC236}">
                      <a16:creationId xmlns:a16="http://schemas.microsoft.com/office/drawing/2014/main" id="{0A9D0E4C-915E-9D45-BEBB-2B176CD524A2}"/>
                    </a:ext>
                  </a:extLst>
                </p:cNvPr>
                <p:cNvSpPr/>
                <p:nvPr/>
              </p:nvSpPr>
              <p:spPr>
                <a:xfrm>
                  <a:off x="4305300" y="3676994"/>
                  <a:ext cx="2336800" cy="598298"/>
                </a:xfrm>
                <a:prstGeom prst="cube">
                  <a:avLst>
                    <a:gd name="adj" fmla="val 80693"/>
                  </a:avLst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3200" dirty="0">
                    <a:solidFill>
                      <a:schemeClr val="accent4"/>
                    </a:solidFill>
                  </a:endParaRP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CD04B05-CE6F-B641-9A48-F595191DFF41}"/>
                    </a:ext>
                  </a:extLst>
                </p:cNvPr>
                <p:cNvSpPr txBox="1"/>
                <p:nvPr/>
              </p:nvSpPr>
              <p:spPr>
                <a:xfrm>
                  <a:off x="5064773" y="3813627"/>
                  <a:ext cx="81785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R" sz="2400" b="1" i="1" dirty="0">
                      <a:latin typeface="Nunito SemiBold" pitchFamily="2" charset="77"/>
                    </a:rPr>
                    <a:t>CPU</a:t>
                  </a:r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6AC85A4-2805-7E49-AFF8-7647554CADA3}"/>
                  </a:ext>
                </a:extLst>
              </p:cNvPr>
              <p:cNvGrpSpPr/>
              <p:nvPr/>
            </p:nvGrpSpPr>
            <p:grpSpPr>
              <a:xfrm>
                <a:off x="3874705" y="1995788"/>
                <a:ext cx="1651491" cy="1115293"/>
                <a:chOff x="5101475" y="3730015"/>
                <a:chExt cx="1651491" cy="1115293"/>
              </a:xfrm>
            </p:grpSpPr>
            <p:sp>
              <p:nvSpPr>
                <p:cNvPr id="26" name="Cube 25">
                  <a:extLst>
                    <a:ext uri="{FF2B5EF4-FFF2-40B4-BE49-F238E27FC236}">
                      <a16:creationId xmlns:a16="http://schemas.microsoft.com/office/drawing/2014/main" id="{AAD68198-75B4-F94C-BB9A-AF408F476BCF}"/>
                    </a:ext>
                  </a:extLst>
                </p:cNvPr>
                <p:cNvSpPr/>
                <p:nvPr/>
              </p:nvSpPr>
              <p:spPr>
                <a:xfrm>
                  <a:off x="5101475" y="3816695"/>
                  <a:ext cx="1651491" cy="1028613"/>
                </a:xfrm>
                <a:prstGeom prst="cube">
                  <a:avLst>
                    <a:gd name="adj" fmla="val 9169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 sz="3200" dirty="0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93EC742-DF14-724A-9065-359249B37442}"/>
                    </a:ext>
                  </a:extLst>
                </p:cNvPr>
                <p:cNvSpPr txBox="1"/>
                <p:nvPr/>
              </p:nvSpPr>
              <p:spPr>
                <a:xfrm rot="18877389">
                  <a:off x="5391310" y="4053982"/>
                  <a:ext cx="110959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R" sz="2400" b="1" dirty="0">
                      <a:latin typeface="Nunito SemiBold" pitchFamily="2" charset="77"/>
                    </a:rPr>
                    <a:t>DRAM</a:t>
                  </a:r>
                </a:p>
              </p:txBody>
            </p:sp>
          </p:grpSp>
        </p:grp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5E83B1E-3E58-8241-A0B2-26BA3576751A}"/>
                </a:ext>
              </a:extLst>
            </p:cNvPr>
            <p:cNvCxnSpPr>
              <a:cxnSpLocks/>
              <a:stCxn id="26" idx="5"/>
            </p:cNvCxnSpPr>
            <p:nvPr/>
          </p:nvCxnSpPr>
          <p:spPr>
            <a:xfrm>
              <a:off x="5754527" y="2021641"/>
              <a:ext cx="1520019" cy="102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2D410B3-5230-0C4D-B05B-2509309AD666}"/>
                </a:ext>
              </a:extLst>
            </p:cNvPr>
            <p:cNvCxnSpPr>
              <a:cxnSpLocks/>
              <a:stCxn id="26" idx="4"/>
            </p:cNvCxnSpPr>
            <p:nvPr/>
          </p:nvCxnSpPr>
          <p:spPr>
            <a:xfrm>
              <a:off x="4811371" y="2964796"/>
              <a:ext cx="2517104" cy="1408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0" name="Picture 89">
            <a:extLst>
              <a:ext uri="{FF2B5EF4-FFF2-40B4-BE49-F238E27FC236}">
                <a16:creationId xmlns:a16="http://schemas.microsoft.com/office/drawing/2014/main" id="{3D19F72D-A906-9241-AEC0-C078D2DF3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911" t="5851" r="13674" b="14813"/>
          <a:stretch/>
        </p:blipFill>
        <p:spPr>
          <a:xfrm>
            <a:off x="263459" y="4147375"/>
            <a:ext cx="2078948" cy="1459464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E978174-EBBC-4441-8BC3-56FE81F62F6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031" t="7423" r="18600" b="27408"/>
          <a:stretch/>
        </p:blipFill>
        <p:spPr>
          <a:xfrm>
            <a:off x="2551001" y="4147376"/>
            <a:ext cx="1356792" cy="1506976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7ED66FA5-5124-F94F-8923-A31A8B0A792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8566" r="9167" b="5860"/>
          <a:stretch/>
        </p:blipFill>
        <p:spPr>
          <a:xfrm>
            <a:off x="4116387" y="4141763"/>
            <a:ext cx="2751472" cy="1729137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5C165A15-B48B-9943-891A-CFBD93BCBA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7000" y="4013701"/>
            <a:ext cx="1723525" cy="1723525"/>
          </a:xfrm>
          <a:prstGeom prst="rect">
            <a:avLst/>
          </a:prstGeom>
        </p:spPr>
      </p:pic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2E323AC0-AB3D-784F-840A-6F35A13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3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9F441FF-654B-224E-8B25-DA7137CEF94C}"/>
              </a:ext>
            </a:extLst>
          </p:cNvPr>
          <p:cNvSpPr txBox="1"/>
          <p:nvPr/>
        </p:nvSpPr>
        <p:spPr>
          <a:xfrm>
            <a:off x="263459" y="3601890"/>
            <a:ext cx="20377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Graph Analytics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1340DDC-FA66-1A4A-BEEC-D0A5F08A83F6}"/>
              </a:ext>
            </a:extLst>
          </p:cNvPr>
          <p:cNvSpPr txBox="1"/>
          <p:nvPr/>
        </p:nvSpPr>
        <p:spPr>
          <a:xfrm>
            <a:off x="2104014" y="5822889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Neural Networks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882CFCF-FB24-8C46-B08B-EAF241BB492E}"/>
              </a:ext>
            </a:extLst>
          </p:cNvPr>
          <p:cNvSpPr txBox="1"/>
          <p:nvPr/>
        </p:nvSpPr>
        <p:spPr>
          <a:xfrm>
            <a:off x="7113512" y="5822889"/>
            <a:ext cx="1859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Bioinformatics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B9A4AA2-6AB9-F346-BE21-54A8A049BA8B}"/>
              </a:ext>
            </a:extLst>
          </p:cNvPr>
          <p:cNvSpPr txBox="1"/>
          <p:nvPr/>
        </p:nvSpPr>
        <p:spPr>
          <a:xfrm>
            <a:off x="3993870" y="3599235"/>
            <a:ext cx="3280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sz="2000" dirty="0">
                <a:latin typeface="Nunito" pitchFamily="2" charset="77"/>
              </a:rPr>
              <a:t>Recommendation Systems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C7CA256F-5B72-5046-9A4D-B7A9534527F9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8107136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Near-Data-Processing (</a:t>
            </a:r>
            <a:r>
              <a:rPr lang="en-GB" sz="3600" b="1" dirty="0">
                <a:solidFill>
                  <a:schemeClr val="accent2"/>
                </a:solidFill>
                <a:latin typeface="Nunito SemiBold" pitchFamily="2" charset="77"/>
              </a:rPr>
              <a:t>NDP</a:t>
            </a:r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) Systems</a:t>
            </a:r>
          </a:p>
        </p:txBody>
      </p:sp>
    </p:spTree>
    <p:extLst>
      <p:ext uri="{BB962C8B-B14F-4D97-AF65-F5344CB8AC3E}">
        <p14:creationId xmlns:p14="http://schemas.microsoft.com/office/powerpoint/2010/main" val="2304679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/>
      <p:bldP spid="107" grpId="0"/>
      <p:bldP spid="108" grpId="0"/>
      <p:bldP spid="1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61BA8119-88A3-6442-B043-AB76DE46A65E}"/>
              </a:ext>
            </a:extLst>
          </p:cNvPr>
          <p:cNvSpPr txBox="1"/>
          <p:nvPr/>
        </p:nvSpPr>
        <p:spPr>
          <a:xfrm>
            <a:off x="482420" y="4178691"/>
            <a:ext cx="5021035" cy="2400657"/>
          </a:xfrm>
          <a:prstGeom prst="rect">
            <a:avLst/>
          </a:prstGeom>
          <a:noFill/>
          <a:ln w="190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GR" sz="1500" b="1" u="sng" dirty="0">
                <a:solidFill>
                  <a:schemeClr val="accent2"/>
                </a:solidFill>
                <a:latin typeface="Nunito SemiBold" pitchFamily="2" charset="77"/>
              </a:rPr>
              <a:t>Single Source Shortest Path (SSSP)</a:t>
            </a:r>
          </a:p>
          <a:p>
            <a:endParaRPr lang="en-GR" sz="1500" u="sng" dirty="0">
              <a:latin typeface="Nunito" pitchFamily="2" charset="77"/>
            </a:endParaRPr>
          </a:p>
          <a:p>
            <a:endParaRPr lang="en-GR" sz="1500" u="sng" dirty="0">
              <a:latin typeface="Nunito" pitchFamily="2" charset="77"/>
            </a:endParaRPr>
          </a:p>
          <a:p>
            <a:r>
              <a:rPr lang="en-GB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f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or</a:t>
            </a:r>
            <a:r>
              <a:rPr lang="en-GR" sz="1500" dirty="0">
                <a:latin typeface="Nunito" pitchFamily="2" charset="77"/>
              </a:rPr>
              <a:t> v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in</a:t>
            </a:r>
            <a:r>
              <a:rPr lang="en-GR" sz="1500" dirty="0">
                <a:latin typeface="Nunito" pitchFamily="2" charset="77"/>
              </a:rPr>
              <a:t> Graph:</a:t>
            </a:r>
          </a:p>
          <a:p>
            <a:r>
              <a:rPr lang="en-GR" sz="1500" dirty="0">
                <a:latin typeface="Nunito" pitchFamily="2" charset="77"/>
              </a:rPr>
              <a:t>   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for</a:t>
            </a:r>
            <a:r>
              <a:rPr lang="en-GR" sz="1500" dirty="0">
                <a:latin typeface="Nunito" pitchFamily="2" charset="77"/>
              </a:rPr>
              <a:t> u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in</a:t>
            </a:r>
            <a:r>
              <a:rPr lang="en-GR" sz="1500" dirty="0">
                <a:latin typeface="Nunito" pitchFamily="2" charset="77"/>
              </a:rPr>
              <a:t> neighbors[v]:</a:t>
            </a:r>
          </a:p>
          <a:p>
            <a:r>
              <a:rPr lang="en-GR" sz="1500" dirty="0">
                <a:latin typeface="Nunito" pitchFamily="2" charset="77"/>
              </a:rPr>
              <a:t>       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if</a:t>
            </a:r>
            <a:r>
              <a:rPr lang="en-GR" sz="1500" dirty="0">
                <a:latin typeface="Nunito" pitchFamily="2" charset="77"/>
              </a:rPr>
              <a:t> distance[v] + edge_weight[v, u] &lt; distance[u]</a:t>
            </a:r>
          </a:p>
          <a:p>
            <a:r>
              <a:rPr lang="en-GR" sz="1500" b="1" dirty="0">
                <a:solidFill>
                  <a:schemeClr val="accent5"/>
                </a:solidFill>
                <a:latin typeface="Nunito SemiBold" pitchFamily="2" charset="77"/>
              </a:rPr>
              <a:t>             </a:t>
            </a:r>
          </a:p>
          <a:p>
            <a:r>
              <a:rPr lang="en-GR" sz="1500" dirty="0">
                <a:latin typeface="Nunito" pitchFamily="2" charset="77"/>
              </a:rPr>
              <a:t>            </a:t>
            </a:r>
            <a:r>
              <a:rPr lang="en-GR" sz="1500" dirty="0">
                <a:solidFill>
                  <a:schemeClr val="bg2">
                    <a:lumMod val="25000"/>
                  </a:schemeClr>
                </a:solidFill>
                <a:latin typeface="Nunito" pitchFamily="2" charset="77"/>
              </a:rPr>
              <a:t>if</a:t>
            </a:r>
            <a:r>
              <a:rPr lang="en-GR" sz="1500" dirty="0">
                <a:latin typeface="Nunito" pitchFamily="2" charset="77"/>
              </a:rPr>
              <a:t> distance[v] + edge_weight[v, u] &lt; distance[u]</a:t>
            </a:r>
          </a:p>
          <a:p>
            <a:r>
              <a:rPr lang="en-GR" sz="1500" dirty="0">
                <a:latin typeface="Nunito" pitchFamily="2" charset="77"/>
              </a:rPr>
              <a:t>                 distance[u] = distance[v] + edge_weight[v, u]</a:t>
            </a:r>
          </a:p>
          <a:p>
            <a:r>
              <a:rPr lang="en-GR" sz="1500" dirty="0">
                <a:latin typeface="Nunito" pitchFamily="2" charset="77"/>
              </a:rPr>
              <a:t> </a:t>
            </a:r>
          </a:p>
        </p:txBody>
      </p:sp>
      <p:sp>
        <p:nvSpPr>
          <p:cNvPr id="105" name="Slide Number Placeholder 104">
            <a:extLst>
              <a:ext uri="{FF2B5EF4-FFF2-40B4-BE49-F238E27FC236}">
                <a16:creationId xmlns:a16="http://schemas.microsoft.com/office/drawing/2014/main" id="{2E323AC0-AB3D-784F-840A-6F35A13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4</a:t>
            </a:fld>
            <a:endParaRPr lang="en-GR" sz="2400" b="1" dirty="0">
              <a:latin typeface="Nunito SemiBold" pitchFamily="2" charset="77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77177-DA08-F142-AC31-0E076FA4430A}"/>
              </a:ext>
            </a:extLst>
          </p:cNvPr>
          <p:cNvGrpSpPr/>
          <p:nvPr/>
        </p:nvGrpSpPr>
        <p:grpSpPr>
          <a:xfrm>
            <a:off x="3544135" y="4234305"/>
            <a:ext cx="944117" cy="1024377"/>
            <a:chOff x="1908130" y="1506552"/>
            <a:chExt cx="944117" cy="12349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6B6A54B-A72E-6448-9BA1-03B9A571E4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8130" y="1860992"/>
              <a:ext cx="944117" cy="88049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7B554AB-0936-E546-B614-976EC3544E2E}"/>
                </a:ext>
              </a:extLst>
            </p:cNvPr>
            <p:cNvSpPr txBox="1"/>
            <p:nvPr/>
          </p:nvSpPr>
          <p:spPr>
            <a:xfrm>
              <a:off x="1988894" y="1506552"/>
              <a:ext cx="782587" cy="4452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5"/>
                  </a:solidFill>
                  <a:latin typeface="Nunito SemiBold" pitchFamily="2" charset="77"/>
                </a:rPr>
                <a:t>Locks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8DD5033-12F5-4347-B979-BEEEC899588D}"/>
              </a:ext>
            </a:extLst>
          </p:cNvPr>
          <p:cNvGrpSpPr/>
          <p:nvPr/>
        </p:nvGrpSpPr>
        <p:grpSpPr>
          <a:xfrm>
            <a:off x="4394624" y="4213606"/>
            <a:ext cx="1257871" cy="1074649"/>
            <a:chOff x="5289493" y="1484230"/>
            <a:chExt cx="1521614" cy="12646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8668171-1A2C-8842-8485-B3FDEF782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9493" y="1818987"/>
              <a:ext cx="1521614" cy="92987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F5ECBE5-2DAD-354C-9D28-D5352AEF49A8}"/>
                </a:ext>
              </a:extLst>
            </p:cNvPr>
            <p:cNvSpPr txBox="1"/>
            <p:nvPr/>
          </p:nvSpPr>
          <p:spPr>
            <a:xfrm>
              <a:off x="5478653" y="1484230"/>
              <a:ext cx="1220088" cy="4346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b="1" dirty="0">
                  <a:solidFill>
                    <a:schemeClr val="accent2"/>
                  </a:solidFill>
                  <a:latin typeface="Nunito SemiBold" pitchFamily="2" charset="77"/>
                </a:rPr>
                <a:t>Barriers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848EB92-FE8F-F447-9396-A4560DC68F13}"/>
              </a:ext>
            </a:extLst>
          </p:cNvPr>
          <p:cNvGrpSpPr/>
          <p:nvPr/>
        </p:nvGrpSpPr>
        <p:grpSpPr>
          <a:xfrm>
            <a:off x="138230" y="1800201"/>
            <a:ext cx="1669047" cy="1887389"/>
            <a:chOff x="834055" y="2728860"/>
            <a:chExt cx="1669047" cy="18873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5B1EDB2-39F7-EA49-A63C-320AE542114A}"/>
                </a:ext>
              </a:extLst>
            </p:cNvPr>
            <p:cNvGrpSpPr/>
            <p:nvPr/>
          </p:nvGrpSpPr>
          <p:grpSpPr>
            <a:xfrm>
              <a:off x="1036176" y="2728860"/>
              <a:ext cx="1235872" cy="1503088"/>
              <a:chOff x="1036176" y="2728860"/>
              <a:chExt cx="1235872" cy="150308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13702842-E1C4-E74D-9DB2-CABE754F64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36176" y="2728860"/>
                <a:ext cx="1235872" cy="1503088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7077CEB4-2F36-AD45-8882-5E4F6EF3BB4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850" r="8799" b="12422"/>
              <a:stretch/>
            </p:blipFill>
            <p:spPr>
              <a:xfrm rot="5400000">
                <a:off x="1111984" y="3182426"/>
                <a:ext cx="1113191" cy="855219"/>
              </a:xfrm>
              <a:prstGeom prst="ellipse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5D5530A-EAA9-F344-8EF2-5239AABF09C8}"/>
                </a:ext>
              </a:extLst>
            </p:cNvPr>
            <p:cNvSpPr txBox="1"/>
            <p:nvPr/>
          </p:nvSpPr>
          <p:spPr>
            <a:xfrm>
              <a:off x="834055" y="4277695"/>
              <a:ext cx="1669047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R" sz="1600" dirty="0">
                  <a:latin typeface="Nunito" pitchFamily="2" charset="77"/>
                </a:rPr>
                <a:t>Graph Analytics</a:t>
              </a: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836AFC3-469E-2047-BFC6-237EC303146A}"/>
              </a:ext>
            </a:extLst>
          </p:cNvPr>
          <p:cNvCxnSpPr>
            <a:cxnSpLocks/>
          </p:cNvCxnSpPr>
          <p:nvPr/>
        </p:nvCxnSpPr>
        <p:spPr>
          <a:xfrm>
            <a:off x="179066" y="3711056"/>
            <a:ext cx="303354" cy="5025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09AB090-400A-B54C-98A2-7C1A288177FC}"/>
              </a:ext>
            </a:extLst>
          </p:cNvPr>
          <p:cNvCxnSpPr>
            <a:cxnSpLocks/>
          </p:cNvCxnSpPr>
          <p:nvPr/>
        </p:nvCxnSpPr>
        <p:spPr>
          <a:xfrm>
            <a:off x="1797158" y="3694256"/>
            <a:ext cx="3706297" cy="48443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900386-803E-594C-A30D-6A9464D69A37}"/>
              </a:ext>
            </a:extLst>
          </p:cNvPr>
          <p:cNvGrpSpPr/>
          <p:nvPr/>
        </p:nvGrpSpPr>
        <p:grpSpPr>
          <a:xfrm>
            <a:off x="2354692" y="1185421"/>
            <a:ext cx="1510791" cy="1842609"/>
            <a:chOff x="3441043" y="2383039"/>
            <a:chExt cx="1510791" cy="184260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5B973C6-E2D1-6F4B-9E43-FA41A3A9A6F3}"/>
                </a:ext>
              </a:extLst>
            </p:cNvPr>
            <p:cNvGrpSpPr/>
            <p:nvPr/>
          </p:nvGrpSpPr>
          <p:grpSpPr>
            <a:xfrm>
              <a:off x="3441043" y="2383039"/>
              <a:ext cx="1510791" cy="1842609"/>
              <a:chOff x="6848813" y="2591796"/>
              <a:chExt cx="1510791" cy="1842609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DBF0410F-B31A-7040-A36A-2D06D4DBB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81611" y="2591796"/>
                <a:ext cx="1184664" cy="1440808"/>
              </a:xfrm>
              <a:prstGeom prst="rect">
                <a:avLst/>
              </a:prstGeom>
            </p:spPr>
          </p:pic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A2C951F-2E6F-C849-9F3B-9812508C7ABA}"/>
                  </a:ext>
                </a:extLst>
              </p:cNvPr>
              <p:cNvSpPr txBox="1"/>
              <p:nvPr/>
            </p:nvSpPr>
            <p:spPr>
              <a:xfrm>
                <a:off x="6848813" y="4095851"/>
                <a:ext cx="151079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Bioinformatics</a:t>
                </a:r>
              </a:p>
            </p:txBody>
          </p:sp>
        </p:grpSp>
        <p:pic>
          <p:nvPicPr>
            <p:cNvPr id="47" name="Graphic 46" descr="DNA">
              <a:extLst>
                <a:ext uri="{FF2B5EF4-FFF2-40B4-BE49-F238E27FC236}">
                  <a16:creationId xmlns:a16="http://schemas.microsoft.com/office/drawing/2014/main" id="{11A2A58B-62FC-4D4C-9B9C-23A8D15A4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362702">
              <a:off x="3748455" y="2758493"/>
              <a:ext cx="999920" cy="999920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A713603-B038-4B4D-B7BB-B1CCE29F8B0C}"/>
              </a:ext>
            </a:extLst>
          </p:cNvPr>
          <p:cNvGrpSpPr/>
          <p:nvPr/>
        </p:nvGrpSpPr>
        <p:grpSpPr>
          <a:xfrm>
            <a:off x="6198768" y="3518313"/>
            <a:ext cx="1669047" cy="2180824"/>
            <a:chOff x="5846259" y="2459287"/>
            <a:chExt cx="1669047" cy="2180824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BFB2A39C-7BFB-A349-B2D0-CA2826F08B81}"/>
                </a:ext>
              </a:extLst>
            </p:cNvPr>
            <p:cNvGrpSpPr/>
            <p:nvPr/>
          </p:nvGrpSpPr>
          <p:grpSpPr>
            <a:xfrm>
              <a:off x="5846259" y="2459287"/>
              <a:ext cx="1669047" cy="2180824"/>
              <a:chOff x="6769685" y="2529516"/>
              <a:chExt cx="1669047" cy="2180824"/>
            </a:xfrm>
          </p:grpSpPr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510DFD19-9468-9A40-8D2E-519F255B89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33676" y="2529516"/>
                <a:ext cx="1383807" cy="1503087"/>
              </a:xfrm>
              <a:prstGeom prst="rect">
                <a:avLst/>
              </a:prstGeom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FCB6DF-8797-6B4C-8E39-683A3EA1B411}"/>
                  </a:ext>
                </a:extLst>
              </p:cNvPr>
              <p:cNvSpPr txBox="1"/>
              <p:nvPr/>
            </p:nvSpPr>
            <p:spPr>
              <a:xfrm>
                <a:off x="6769685" y="4125565"/>
                <a:ext cx="1669047" cy="5847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Concurrent </a:t>
                </a:r>
              </a:p>
              <a:p>
                <a:r>
                  <a:rPr lang="en-GR" sz="1600" dirty="0">
                    <a:latin typeface="Nunito" pitchFamily="2" charset="77"/>
                  </a:rPr>
                  <a:t>Data Structures</a:t>
                </a:r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BF973AD-E73B-894B-BE43-C22B146B5E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32499" t="28495" r="20996" b="33675"/>
            <a:stretch/>
          </p:blipFill>
          <p:spPr>
            <a:xfrm>
              <a:off x="6168497" y="3152406"/>
              <a:ext cx="1063569" cy="502199"/>
            </a:xfrm>
            <a:prstGeom prst="rect">
              <a:avLst/>
            </a:prstGeom>
          </p:spPr>
        </p:pic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2D90212F-3D96-6245-94F1-95521F5AF185}"/>
              </a:ext>
            </a:extLst>
          </p:cNvPr>
          <p:cNvGrpSpPr/>
          <p:nvPr/>
        </p:nvGrpSpPr>
        <p:grpSpPr>
          <a:xfrm>
            <a:off x="4555561" y="1812266"/>
            <a:ext cx="1209157" cy="1875324"/>
            <a:chOff x="3501010" y="2391915"/>
            <a:chExt cx="1209157" cy="187532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C3DE8BC3-6591-724D-9A68-9CBD7E4C6C95}"/>
                </a:ext>
              </a:extLst>
            </p:cNvPr>
            <p:cNvGrpSpPr/>
            <p:nvPr/>
          </p:nvGrpSpPr>
          <p:grpSpPr>
            <a:xfrm>
              <a:off x="3501010" y="2391915"/>
              <a:ext cx="1209157" cy="1875324"/>
              <a:chOff x="6521938" y="4272568"/>
              <a:chExt cx="1209157" cy="1875324"/>
            </a:xfrm>
          </p:grpSpPr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13AECF3-CD5B-0042-BAC4-0535A68496D7}"/>
                  </a:ext>
                </a:extLst>
              </p:cNvPr>
              <p:cNvSpPr txBox="1"/>
              <p:nvPr/>
            </p:nvSpPr>
            <p:spPr>
              <a:xfrm>
                <a:off x="6521938" y="5809338"/>
                <a:ext cx="1176448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Databases</a:t>
                </a:r>
              </a:p>
            </p:txBody>
          </p:sp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50A1387F-0BFD-C64A-96C8-6D1B531C1D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46431" y="4272568"/>
                <a:ext cx="1184664" cy="1440808"/>
              </a:xfrm>
              <a:prstGeom prst="rect">
                <a:avLst/>
              </a:prstGeom>
            </p:spPr>
          </p:pic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CF51028-7A22-2F45-973C-403259B17483}"/>
                </a:ext>
              </a:extLst>
            </p:cNvPr>
            <p:cNvGrpSpPr/>
            <p:nvPr/>
          </p:nvGrpSpPr>
          <p:grpSpPr>
            <a:xfrm>
              <a:off x="3672977" y="2942423"/>
              <a:ext cx="893722" cy="702195"/>
              <a:chOff x="3672977" y="2958752"/>
              <a:chExt cx="893722" cy="702195"/>
            </a:xfrm>
          </p:grpSpPr>
          <p:pic>
            <p:nvPicPr>
              <p:cNvPr id="94" name="Picture 93">
                <a:extLst>
                  <a:ext uri="{FF2B5EF4-FFF2-40B4-BE49-F238E27FC236}">
                    <a16:creationId xmlns:a16="http://schemas.microsoft.com/office/drawing/2014/main" id="{D4029075-E64C-5B4B-8A57-FAA4785AC86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8000" t="7379" r="26596" b="7474"/>
              <a:stretch/>
            </p:blipFill>
            <p:spPr>
              <a:xfrm>
                <a:off x="3672977" y="2999990"/>
                <a:ext cx="531370" cy="624664"/>
              </a:xfrm>
              <a:prstGeom prst="roundRect">
                <a:avLst/>
              </a:prstGeom>
            </p:spPr>
          </p:pic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2EC6C02D-C9D1-2241-A1BD-AD144C86B22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0"/>
              <a:srcRect l="28000" t="7379" r="26596" b="7474"/>
              <a:stretch/>
            </p:blipFill>
            <p:spPr>
              <a:xfrm>
                <a:off x="3969377" y="2958752"/>
                <a:ext cx="597322" cy="702195"/>
              </a:xfrm>
              <a:prstGeom prst="roundRect">
                <a:avLst>
                  <a:gd name="adj" fmla="val 29250"/>
                </a:avLst>
              </a:prstGeom>
            </p:spPr>
          </p:pic>
        </p:grp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987EF41E-5562-4741-B549-CE70A9EA5B7D}"/>
              </a:ext>
            </a:extLst>
          </p:cNvPr>
          <p:cNvGrpSpPr/>
          <p:nvPr/>
        </p:nvGrpSpPr>
        <p:grpSpPr>
          <a:xfrm>
            <a:off x="6520319" y="995796"/>
            <a:ext cx="1884031" cy="1859763"/>
            <a:chOff x="4915160" y="1520333"/>
            <a:chExt cx="1884031" cy="1859763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42A2D56A-25C4-2F49-AF1F-FF24B02EBFD9}"/>
                </a:ext>
              </a:extLst>
            </p:cNvPr>
            <p:cNvGrpSpPr/>
            <p:nvPr/>
          </p:nvGrpSpPr>
          <p:grpSpPr>
            <a:xfrm>
              <a:off x="4915160" y="1520333"/>
              <a:ext cx="1884031" cy="1859763"/>
              <a:chOff x="6964848" y="1769831"/>
              <a:chExt cx="1884031" cy="185976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BB1E089-0309-D245-A5EE-E79B3C2432B4}"/>
                  </a:ext>
                </a:extLst>
              </p:cNvPr>
              <p:cNvSpPr txBox="1"/>
              <p:nvPr/>
            </p:nvSpPr>
            <p:spPr>
              <a:xfrm>
                <a:off x="6964848" y="3291040"/>
                <a:ext cx="1884031" cy="33855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R" sz="1600" dirty="0">
                    <a:latin typeface="Nunito" pitchFamily="2" charset="77"/>
                  </a:rPr>
                  <a:t>Image Processing</a:t>
                </a:r>
              </a:p>
            </p:txBody>
          </p:sp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AAEF5358-12B7-9745-85DE-1EC099684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14532" y="1769831"/>
                <a:ext cx="1184664" cy="1440808"/>
              </a:xfrm>
              <a:prstGeom prst="rect">
                <a:avLst/>
              </a:prstGeom>
            </p:spPr>
          </p:pic>
        </p:grp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98F17514-CA88-6E4B-8D2A-5CBBF2DB2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0891" t="21189" r="20735" b="19654"/>
            <a:stretch/>
          </p:blipFill>
          <p:spPr>
            <a:xfrm>
              <a:off x="5431929" y="2066722"/>
              <a:ext cx="852404" cy="684000"/>
            </a:xfrm>
            <a:prstGeom prst="roundRect">
              <a:avLst>
                <a:gd name="adj" fmla="val 25383"/>
              </a:avLst>
            </a:prstGeom>
          </p:spPr>
        </p:pic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1E8B3287-1328-0D41-855F-0AD55BB3A6D7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Synchronization is Necessary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8A770FA-77AD-C342-8EEC-7061588AA41F}"/>
              </a:ext>
            </a:extLst>
          </p:cNvPr>
          <p:cNvSpPr/>
          <p:nvPr/>
        </p:nvSpPr>
        <p:spPr>
          <a:xfrm>
            <a:off x="1152372" y="5562961"/>
            <a:ext cx="1620000" cy="2592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Nunito SemiBold" pitchFamily="2" charset="77"/>
              </a:rPr>
              <a:t>lock_acquire</a:t>
            </a:r>
            <a:r>
              <a:rPr lang="en-GB" sz="1600" b="1" dirty="0">
                <a:latin typeface="Nunito SemiBold" pitchFamily="2" charset="77"/>
              </a:rPr>
              <a:t>(u)</a:t>
            </a:r>
            <a:endParaRPr lang="en-GR" sz="1600" b="1" dirty="0">
              <a:latin typeface="Nunito SemiBold" pitchFamily="2" charset="77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72F33BF-4FFE-854D-B6A6-B16A871106AD}"/>
              </a:ext>
            </a:extLst>
          </p:cNvPr>
          <p:cNvSpPr/>
          <p:nvPr/>
        </p:nvSpPr>
        <p:spPr>
          <a:xfrm>
            <a:off x="1152372" y="6257138"/>
            <a:ext cx="1584000" cy="25920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 err="1">
                <a:latin typeface="Nunito SemiBold" pitchFamily="2" charset="77"/>
              </a:rPr>
              <a:t>lock_release</a:t>
            </a:r>
            <a:r>
              <a:rPr lang="en-GB" sz="1600" b="1" dirty="0">
                <a:latin typeface="Nunito SemiBold" pitchFamily="2" charset="77"/>
              </a:rPr>
              <a:t>(u)</a:t>
            </a:r>
            <a:endParaRPr lang="en-GR" sz="1600" b="1" dirty="0">
              <a:latin typeface="Nunito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687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6444-6BA5-BE4E-99EE-5BAFE1C14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36129"/>
            <a:ext cx="7886700" cy="5019674"/>
          </a:xfrm>
        </p:spPr>
        <p:txBody>
          <a:bodyPr>
            <a:normAutofit/>
          </a:bodyPr>
          <a:lstStyle/>
          <a:p>
            <a:endParaRPr lang="en-GR" dirty="0">
              <a:latin typeface="Nunito" pitchFamily="2" charset="77"/>
            </a:endParaRPr>
          </a:p>
          <a:p>
            <a:endParaRPr lang="en-GR" dirty="0">
              <a:latin typeface="Nunito" pitchFamily="2" charset="77"/>
            </a:endParaRPr>
          </a:p>
          <a:p>
            <a:endParaRPr lang="en-GR" dirty="0">
              <a:latin typeface="Nunito" pitchFamily="2" charset="77"/>
            </a:endParaRPr>
          </a:p>
          <a:p>
            <a:endParaRPr lang="en-GR" dirty="0">
              <a:latin typeface="Nunito" pitchFamily="2" charset="77"/>
            </a:endParaRPr>
          </a:p>
          <a:p>
            <a:pPr marL="0" indent="0">
              <a:buNone/>
            </a:pPr>
            <a:endParaRPr lang="en-US" sz="2400" dirty="0">
              <a:latin typeface="Nunito" pitchFamily="2" charset="77"/>
            </a:endParaRPr>
          </a:p>
          <a:p>
            <a:pPr marL="0" indent="0">
              <a:buNone/>
            </a:pPr>
            <a:r>
              <a:rPr lang="en-US" sz="2400" dirty="0">
                <a:latin typeface="Nunito" pitchFamily="2" charset="77"/>
              </a:rPr>
              <a:t> </a:t>
            </a:r>
          </a:p>
          <a:p>
            <a:pPr marL="0" indent="0">
              <a:buNone/>
            </a:pPr>
            <a:r>
              <a:rPr lang="en-US" sz="2200" dirty="0">
                <a:latin typeface="Nunito" pitchFamily="2" charset="77"/>
              </a:rPr>
              <a:t>Synchronization</a:t>
            </a:r>
            <a:r>
              <a:rPr lang="en-US" sz="2200" dirty="0">
                <a:solidFill>
                  <a:srgbClr val="940204"/>
                </a:solidFill>
                <a:latin typeface="Nunito" pitchFamily="2" charset="77"/>
              </a:rPr>
              <a:t> </a:t>
            </a:r>
            <a:r>
              <a:rPr lang="en-US" sz="2200" dirty="0">
                <a:solidFill>
                  <a:schemeClr val="accent2"/>
                </a:solidFill>
                <a:latin typeface="Nunito" pitchFamily="2" charset="77"/>
              </a:rPr>
              <a:t>challenges in NDP </a:t>
            </a:r>
            <a:r>
              <a:rPr lang="en-US" sz="2200" dirty="0">
                <a:latin typeface="Nunito" pitchFamily="2" charset="77"/>
              </a:rPr>
              <a:t>systems</a:t>
            </a:r>
            <a:r>
              <a:rPr lang="en-GB" sz="2200" dirty="0">
                <a:latin typeface="Nunito" pitchFamily="2" charset="77"/>
              </a:rPr>
              <a:t>: </a:t>
            </a:r>
            <a:endParaRPr lang="en-GR" sz="2200" dirty="0">
              <a:latin typeface="Nunito" pitchFamily="2" charset="77"/>
            </a:endParaRPr>
          </a:p>
        </p:txBody>
      </p:sp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5</a:t>
            </a:fld>
            <a:endParaRPr lang="en-GR" sz="2400" b="1" dirty="0">
              <a:latin typeface="Nunito SemiBold" pitchFamily="2" charset="77"/>
            </a:endParaRP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D4F3E9D-0189-B441-ABC5-36214F3AAE18}"/>
              </a:ext>
            </a:extLst>
          </p:cNvPr>
          <p:cNvCxnSpPr>
            <a:cxnSpLocks/>
            <a:stCxn id="76" idx="1"/>
            <a:endCxn id="86" idx="3"/>
          </p:cNvCxnSpPr>
          <p:nvPr/>
        </p:nvCxnSpPr>
        <p:spPr>
          <a:xfrm flipH="1" flipV="1">
            <a:off x="1724440" y="3525183"/>
            <a:ext cx="168377" cy="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6D9B582-E970-4740-AE54-AEC1DE547004}"/>
              </a:ext>
            </a:extLst>
          </p:cNvPr>
          <p:cNvCxnSpPr>
            <a:cxnSpLocks/>
            <a:stCxn id="62" idx="3"/>
            <a:endCxn id="41" idx="1"/>
          </p:cNvCxnSpPr>
          <p:nvPr/>
        </p:nvCxnSpPr>
        <p:spPr>
          <a:xfrm>
            <a:off x="1725008" y="1814533"/>
            <a:ext cx="168377" cy="4258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ounded Rectangle 119">
            <a:extLst>
              <a:ext uri="{FF2B5EF4-FFF2-40B4-BE49-F238E27FC236}">
                <a16:creationId xmlns:a16="http://schemas.microsoft.com/office/drawing/2014/main" id="{AE115372-9C8F-3344-BC78-4D7C15EE35A3}"/>
              </a:ext>
            </a:extLst>
          </p:cNvPr>
          <p:cNvSpPr/>
          <p:nvPr/>
        </p:nvSpPr>
        <p:spPr>
          <a:xfrm>
            <a:off x="1024294" y="4515953"/>
            <a:ext cx="6228000" cy="360000"/>
          </a:xfrm>
          <a:prstGeom prst="roundRect">
            <a:avLst>
              <a:gd name="adj" fmla="val 16666"/>
            </a:avLst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200" dirty="0">
                <a:solidFill>
                  <a:schemeClr val="bg1"/>
                </a:solidFill>
                <a:latin typeface="Nunito" pitchFamily="2" charset="77"/>
              </a:rPr>
              <a:t>(1) Lack of hardware cache coherence support</a:t>
            </a:r>
          </a:p>
        </p:txBody>
      </p:sp>
      <p:sp>
        <p:nvSpPr>
          <p:cNvPr id="123" name="Rounded Rectangle 122">
            <a:extLst>
              <a:ext uri="{FF2B5EF4-FFF2-40B4-BE49-F238E27FC236}">
                <a16:creationId xmlns:a16="http://schemas.microsoft.com/office/drawing/2014/main" id="{79A16141-442F-5D42-BCE9-216660E2C546}"/>
              </a:ext>
            </a:extLst>
          </p:cNvPr>
          <p:cNvSpPr/>
          <p:nvPr/>
        </p:nvSpPr>
        <p:spPr>
          <a:xfrm>
            <a:off x="1024293" y="5035818"/>
            <a:ext cx="6228000" cy="360000"/>
          </a:xfrm>
          <a:prstGeom prst="roundRect">
            <a:avLst>
              <a:gd name="adj" fmla="val 16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200" dirty="0">
                <a:solidFill>
                  <a:schemeClr val="bg1"/>
                </a:solidFill>
                <a:latin typeface="Nunito" pitchFamily="2" charset="77"/>
              </a:rPr>
              <a:t>(2) Expensive</a:t>
            </a:r>
            <a:r>
              <a:rPr lang="en-GB" sz="2200" dirty="0">
                <a:solidFill>
                  <a:schemeClr val="bg1"/>
                </a:solidFill>
                <a:latin typeface="Nunito" pitchFamily="2" charset="77"/>
              </a:rPr>
              <a:t> communication across NDP units</a:t>
            </a:r>
            <a:endParaRPr lang="en-GR" sz="2200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124" name="Rounded Rectangle 123">
            <a:extLst>
              <a:ext uri="{FF2B5EF4-FFF2-40B4-BE49-F238E27FC236}">
                <a16:creationId xmlns:a16="http://schemas.microsoft.com/office/drawing/2014/main" id="{F1249132-9E1D-D046-81EC-2E938531ED73}"/>
              </a:ext>
            </a:extLst>
          </p:cNvPr>
          <p:cNvSpPr/>
          <p:nvPr/>
        </p:nvSpPr>
        <p:spPr>
          <a:xfrm>
            <a:off x="1023074" y="5552519"/>
            <a:ext cx="6228000" cy="360000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2200" dirty="0">
                <a:solidFill>
                  <a:schemeClr val="bg1"/>
                </a:solidFill>
                <a:latin typeface="Nunito" pitchFamily="2" charset="77"/>
              </a:rPr>
              <a:t>(3) Lack of a shared level of cache 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9308D7-B7CC-0242-8D7D-8DFBA4EBB0C9}"/>
              </a:ext>
            </a:extLst>
          </p:cNvPr>
          <p:cNvGrpSpPr/>
          <p:nvPr/>
        </p:nvGrpSpPr>
        <p:grpSpPr>
          <a:xfrm>
            <a:off x="671146" y="1224254"/>
            <a:ext cx="7833273" cy="2498930"/>
            <a:chOff x="671146" y="1093622"/>
            <a:chExt cx="7833273" cy="2498930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C4C43FA8-92C6-264B-AF67-B79F5E1D8B78}"/>
                </a:ext>
              </a:extLst>
            </p:cNvPr>
            <p:cNvGrpSpPr/>
            <p:nvPr/>
          </p:nvGrpSpPr>
          <p:grpSpPr>
            <a:xfrm>
              <a:off x="759000" y="1105532"/>
              <a:ext cx="7745419" cy="2487020"/>
              <a:chOff x="759000" y="1219832"/>
              <a:chExt cx="7745419" cy="248702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F48E09A5-41D4-7D45-847B-23BDE50F266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28320" y="1219832"/>
                <a:ext cx="2994211" cy="2008722"/>
                <a:chOff x="1908152" y="1842915"/>
                <a:chExt cx="3076787" cy="2064121"/>
              </a:xfrm>
            </p:grpSpPr>
            <p:sp>
              <p:nvSpPr>
                <p:cNvPr id="20" name="Rounded Rectangle 19">
                  <a:extLst>
                    <a:ext uri="{FF2B5EF4-FFF2-40B4-BE49-F238E27FC236}">
                      <a16:creationId xmlns:a16="http://schemas.microsoft.com/office/drawing/2014/main" id="{AB567A49-F703-974F-AE15-C31F232C19F1}"/>
                    </a:ext>
                  </a:extLst>
                </p:cNvPr>
                <p:cNvSpPr/>
                <p:nvPr/>
              </p:nvSpPr>
              <p:spPr>
                <a:xfrm>
                  <a:off x="1957283" y="2243422"/>
                  <a:ext cx="3027656" cy="1663614"/>
                </a:xfrm>
                <a:prstGeom prst="roundRect">
                  <a:avLst>
                    <a:gd name="adj" fmla="val 4372"/>
                  </a:avLst>
                </a:prstGeom>
                <a:solidFill>
                  <a:schemeClr val="bg1">
                    <a:lumMod val="85000"/>
                  </a:schemeClr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R"/>
                </a:p>
              </p:txBody>
            </p:sp>
            <p:sp>
              <p:nvSpPr>
                <p:cNvPr id="21" name="Rounded Rectangle 20">
                  <a:extLst>
                    <a:ext uri="{FF2B5EF4-FFF2-40B4-BE49-F238E27FC236}">
                      <a16:creationId xmlns:a16="http://schemas.microsoft.com/office/drawing/2014/main" id="{F638AD11-0ADF-C147-AACD-CB1C35B3DBC0}"/>
                    </a:ext>
                  </a:extLst>
                </p:cNvPr>
                <p:cNvSpPr/>
                <p:nvPr/>
              </p:nvSpPr>
              <p:spPr>
                <a:xfrm>
                  <a:off x="3678238" y="2403073"/>
                  <a:ext cx="1167655" cy="1397399"/>
                </a:xfrm>
                <a:prstGeom prst="roundRect">
                  <a:avLst>
                    <a:gd name="adj" fmla="val 7572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Main Memory</a:t>
                  </a:r>
                </a:p>
              </p:txBody>
            </p:sp>
            <p:sp>
              <p:nvSpPr>
                <p:cNvPr id="22" name="Rounded Rectangle 21">
                  <a:extLst>
                    <a:ext uri="{FF2B5EF4-FFF2-40B4-BE49-F238E27FC236}">
                      <a16:creationId xmlns:a16="http://schemas.microsoft.com/office/drawing/2014/main" id="{9270F947-E537-B742-BC20-14EF0D1B3D27}"/>
                    </a:ext>
                  </a:extLst>
                </p:cNvPr>
                <p:cNvSpPr/>
                <p:nvPr/>
              </p:nvSpPr>
              <p:spPr>
                <a:xfrm>
                  <a:off x="2077751" y="2403075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NDP Core</a:t>
                  </a:r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30C38592-243F-2B4F-988F-436EB9A01E16}"/>
                    </a:ext>
                  </a:extLst>
                </p:cNvPr>
                <p:cNvSpPr/>
                <p:nvPr/>
              </p:nvSpPr>
              <p:spPr>
                <a:xfrm>
                  <a:off x="2077750" y="2906311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NDP Core</a:t>
                  </a:r>
                </a:p>
              </p:txBody>
            </p:sp>
            <p:sp>
              <p:nvSpPr>
                <p:cNvPr id="24" name="Rounded Rectangle 23">
                  <a:extLst>
                    <a:ext uri="{FF2B5EF4-FFF2-40B4-BE49-F238E27FC236}">
                      <a16:creationId xmlns:a16="http://schemas.microsoft.com/office/drawing/2014/main" id="{34F42C58-DF8E-AE4B-9499-0238A838E9AE}"/>
                    </a:ext>
                  </a:extLst>
                </p:cNvPr>
                <p:cNvSpPr/>
                <p:nvPr/>
              </p:nvSpPr>
              <p:spPr>
                <a:xfrm>
                  <a:off x="2095215" y="3409547"/>
                  <a:ext cx="1319498" cy="390926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89C3E5"/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dirty="0">
                      <a:latin typeface="Nunito" pitchFamily="2" charset="77"/>
                    </a:rPr>
                    <a:t>NDP Core</a:t>
                  </a:r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736F3A4-8699-B944-BB3F-830B10268F88}"/>
                    </a:ext>
                  </a:extLst>
                </p:cNvPr>
                <p:cNvCxnSpPr/>
                <p:nvPr/>
              </p:nvCxnSpPr>
              <p:spPr>
                <a:xfrm>
                  <a:off x="3414713" y="2590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BB2C2B7D-E6DF-0D45-98E7-5D32B8BD7483}"/>
                    </a:ext>
                  </a:extLst>
                </p:cNvPr>
                <p:cNvCxnSpPr/>
                <p:nvPr/>
              </p:nvCxnSpPr>
              <p:spPr>
                <a:xfrm>
                  <a:off x="3409949" y="3098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E0CB08FC-3EC1-984B-A47A-076D654D2B5F}"/>
                    </a:ext>
                  </a:extLst>
                </p:cNvPr>
                <p:cNvCxnSpPr/>
                <p:nvPr/>
              </p:nvCxnSpPr>
              <p:spPr>
                <a:xfrm>
                  <a:off x="3414713" y="3606800"/>
                  <a:ext cx="263525" cy="0"/>
                </a:xfrm>
                <a:prstGeom prst="line">
                  <a:avLst/>
                </a:prstGeom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0BB43A4-107A-374C-BC70-19E1014C81A0}"/>
                    </a:ext>
                  </a:extLst>
                </p:cNvPr>
                <p:cNvSpPr txBox="1"/>
                <p:nvPr/>
              </p:nvSpPr>
              <p:spPr>
                <a:xfrm>
                  <a:off x="1908152" y="1842915"/>
                  <a:ext cx="1420227" cy="4427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R" sz="2200" dirty="0">
                      <a:latin typeface="Nunito" pitchFamily="2" charset="77"/>
                    </a:rPr>
                    <a:t>NDP Unit</a:t>
                  </a:r>
                </a:p>
              </p:txBody>
            </p: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2BEDBA76-BD66-C442-9FBE-AD245D2C31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7451" y="2630332"/>
                <a:ext cx="2111361" cy="343114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042BE61-84D6-464C-BF5B-A09FECEE148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01643" y="1679938"/>
                <a:ext cx="2187169" cy="596235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D557436-C333-2746-B76A-16A317B78F22}"/>
                  </a:ext>
                </a:extLst>
              </p:cNvPr>
              <p:cNvGrpSpPr/>
              <p:nvPr/>
            </p:nvGrpSpPr>
            <p:grpSpPr>
              <a:xfrm>
                <a:off x="6839838" y="1603378"/>
                <a:ext cx="1664581" cy="1400413"/>
                <a:chOff x="5935016" y="3836429"/>
                <a:chExt cx="1742310" cy="1544173"/>
              </a:xfrm>
            </p:grpSpPr>
            <p:sp>
              <p:nvSpPr>
                <p:cNvPr id="36" name="Rounded Rectangle 35">
                  <a:extLst>
                    <a:ext uri="{FF2B5EF4-FFF2-40B4-BE49-F238E27FC236}">
                      <a16:creationId xmlns:a16="http://schemas.microsoft.com/office/drawing/2014/main" id="{50635D1F-EA54-9D41-B8E6-8D8E14391965}"/>
                    </a:ext>
                  </a:extLst>
                </p:cNvPr>
                <p:cNvSpPr/>
                <p:nvPr/>
              </p:nvSpPr>
              <p:spPr>
                <a:xfrm>
                  <a:off x="5935016" y="3836429"/>
                  <a:ext cx="1742310" cy="1544173"/>
                </a:xfrm>
                <a:prstGeom prst="roundRect">
                  <a:avLst>
                    <a:gd name="adj" fmla="val 13400"/>
                  </a:avLst>
                </a:prstGeom>
                <a:solidFill>
                  <a:schemeClr val="accent3">
                    <a:lumMod val="40000"/>
                    <a:lumOff val="60000"/>
                    <a:alpha val="50196"/>
                  </a:schemeClr>
                </a:solidFill>
                <a:ln>
                  <a:solidFill>
                    <a:schemeClr val="accent3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R" sz="2000" b="1" dirty="0">
                    <a:latin typeface="Nunito SemiBold" pitchFamily="2" charset="77"/>
                  </a:endParaRPr>
                </a:p>
              </p:txBody>
            </p:sp>
            <p:sp>
              <p:nvSpPr>
                <p:cNvPr id="37" name="Rounded Rectangle 36">
                  <a:extLst>
                    <a:ext uri="{FF2B5EF4-FFF2-40B4-BE49-F238E27FC236}">
                      <a16:creationId xmlns:a16="http://schemas.microsoft.com/office/drawing/2014/main" id="{F5080B12-6390-E345-B996-644962E56C93}"/>
                    </a:ext>
                  </a:extLst>
                </p:cNvPr>
                <p:cNvSpPr/>
                <p:nvPr/>
              </p:nvSpPr>
              <p:spPr>
                <a:xfrm>
                  <a:off x="6064725" y="3910705"/>
                  <a:ext cx="1506322" cy="887929"/>
                </a:xfrm>
                <a:prstGeom prst="roundRect">
                  <a:avLst>
                    <a:gd name="adj" fmla="val 9315"/>
                  </a:avLst>
                </a:prstGeom>
                <a:solidFill>
                  <a:schemeClr val="accent3">
                    <a:lumMod val="75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chemeClr val="bg1"/>
                      </a:solidFill>
                      <a:latin typeface="Nunito" pitchFamily="2" charset="77"/>
                    </a:rPr>
                    <a:t>Programmable Core / Accelerator</a:t>
                  </a:r>
                </a:p>
              </p:txBody>
            </p:sp>
            <p:sp>
              <p:nvSpPr>
                <p:cNvPr id="38" name="Rounded Rectangle 37">
                  <a:extLst>
                    <a:ext uri="{FF2B5EF4-FFF2-40B4-BE49-F238E27FC236}">
                      <a16:creationId xmlns:a16="http://schemas.microsoft.com/office/drawing/2014/main" id="{4AC933EC-9B59-474D-9882-909AED81D984}"/>
                    </a:ext>
                  </a:extLst>
                </p:cNvPr>
                <p:cNvSpPr/>
                <p:nvPr/>
              </p:nvSpPr>
              <p:spPr>
                <a:xfrm>
                  <a:off x="6186049" y="4838173"/>
                  <a:ext cx="1263674" cy="476347"/>
                </a:xfrm>
                <a:prstGeom prst="roundRect">
                  <a:avLst>
                    <a:gd name="adj" fmla="val 20355"/>
                  </a:avLst>
                </a:prstGeom>
                <a:solidFill>
                  <a:srgbClr val="F9B268"/>
                </a:solidFill>
                <a:ln>
                  <a:solidFill>
                    <a:schemeClr val="accent1">
                      <a:lumMod val="75000"/>
                    </a:schemeClr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R" sz="1400" dirty="0">
                      <a:solidFill>
                        <a:schemeClr val="tx1"/>
                      </a:solidFill>
                      <a:latin typeface="Nunito" pitchFamily="2" charset="77"/>
                    </a:rPr>
                    <a:t>Private Cache</a:t>
                  </a:r>
                </a:p>
              </p:txBody>
            </p: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E1F2ABA1-3340-B042-B9DC-D51BF8426826}"/>
                  </a:ext>
                </a:extLst>
              </p:cNvPr>
              <p:cNvGrpSpPr/>
              <p:nvPr/>
            </p:nvGrpSpPr>
            <p:grpSpPr>
              <a:xfrm>
                <a:off x="759000" y="1600201"/>
                <a:ext cx="2099825" cy="2106651"/>
                <a:chOff x="1380251" y="1570542"/>
                <a:chExt cx="2099825" cy="2106651"/>
              </a:xfrm>
            </p:grpSpPr>
            <p:grpSp>
              <p:nvGrpSpPr>
                <p:cNvPr id="60" name="Group 59">
                  <a:extLst>
                    <a:ext uri="{FF2B5EF4-FFF2-40B4-BE49-F238E27FC236}">
                      <a16:creationId xmlns:a16="http://schemas.microsoft.com/office/drawing/2014/main" id="{C1CE62E5-8E32-3445-B501-6EB6A3926F42}"/>
                    </a:ext>
                  </a:extLst>
                </p:cNvPr>
                <p:cNvGrpSpPr/>
                <p:nvPr/>
              </p:nvGrpSpPr>
              <p:grpSpPr>
                <a:xfrm>
                  <a:off x="2514636" y="1574800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35" name="Rounded Rectangle 34">
                    <a:extLst>
                      <a:ext uri="{FF2B5EF4-FFF2-40B4-BE49-F238E27FC236}">
                        <a16:creationId xmlns:a16="http://schemas.microsoft.com/office/drawing/2014/main" id="{758379B2-39FF-5441-9D64-108A7FFA173B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1" name="Rounded Rectangle 40">
                    <a:extLst>
                      <a:ext uri="{FF2B5EF4-FFF2-40B4-BE49-F238E27FC236}">
                        <a16:creationId xmlns:a16="http://schemas.microsoft.com/office/drawing/2014/main" id="{4D8FB7AD-ED73-FE44-99DF-DF9034203083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2" name="Rounded Rectangle 41">
                    <a:extLst>
                      <a:ext uri="{FF2B5EF4-FFF2-40B4-BE49-F238E27FC236}">
                        <a16:creationId xmlns:a16="http://schemas.microsoft.com/office/drawing/2014/main" id="{7664B17C-6CCF-964B-AAE8-B2B7BB0B0AAC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43" name="Rounded Rectangle 42">
                    <a:extLst>
                      <a:ext uri="{FF2B5EF4-FFF2-40B4-BE49-F238E27FC236}">
                        <a16:creationId xmlns:a16="http://schemas.microsoft.com/office/drawing/2014/main" id="{648E5F08-4A86-DB49-AB27-60E96BDF5FED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0EDC1A60-2B7B-0F4E-AB6B-22CC531F383B}"/>
                      </a:ext>
                    </a:extLst>
                  </p:cNvPr>
                  <p:cNvCxnSpPr>
                    <a:cxnSpLocks/>
                    <a:stCxn id="35" idx="1"/>
                    <a:endCxn id="41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FB3FB74-8790-8B4D-9C03-7CF85335938F}"/>
                      </a:ext>
                    </a:extLst>
                  </p:cNvPr>
                  <p:cNvCxnSpPr>
                    <a:cxnSpLocks/>
                    <a:stCxn id="43" idx="3"/>
                    <a:endCxn id="42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>
                    <a:extLst>
                      <a:ext uri="{FF2B5EF4-FFF2-40B4-BE49-F238E27FC236}">
                        <a16:creationId xmlns:a16="http://schemas.microsoft.com/office/drawing/2014/main" id="{9C8F60D8-B69D-9C42-94A3-03BF01E81BE2}"/>
                      </a:ext>
                    </a:extLst>
                  </p:cNvPr>
                  <p:cNvCxnSpPr>
                    <a:cxnSpLocks/>
                    <a:stCxn id="42" idx="0"/>
                    <a:endCxn id="35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0" name="Straight Connector 49">
                    <a:extLst>
                      <a:ext uri="{FF2B5EF4-FFF2-40B4-BE49-F238E27FC236}">
                        <a16:creationId xmlns:a16="http://schemas.microsoft.com/office/drawing/2014/main" id="{38437D06-F5C5-2049-92EA-1BDFFA670BB6}"/>
                      </a:ext>
                    </a:extLst>
                  </p:cNvPr>
                  <p:cNvCxnSpPr>
                    <a:cxnSpLocks/>
                    <a:stCxn id="43" idx="0"/>
                    <a:endCxn id="41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A034F1E6-70D0-E441-A75D-9A0BF12129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>
                    <a:extLst>
                      <a:ext uri="{FF2B5EF4-FFF2-40B4-BE49-F238E27FC236}">
                        <a16:creationId xmlns:a16="http://schemas.microsoft.com/office/drawing/2014/main" id="{0DB01FD7-CDE5-564D-AEA5-8C766BAC27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" name="Group 60">
                  <a:extLst>
                    <a:ext uri="{FF2B5EF4-FFF2-40B4-BE49-F238E27FC236}">
                      <a16:creationId xmlns:a16="http://schemas.microsoft.com/office/drawing/2014/main" id="{98E5823C-22A1-864F-B58C-908CCC5621EB}"/>
                    </a:ext>
                  </a:extLst>
                </p:cNvPr>
                <p:cNvGrpSpPr/>
                <p:nvPr/>
              </p:nvGrpSpPr>
              <p:grpSpPr>
                <a:xfrm>
                  <a:off x="1380819" y="1570542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62" name="Rounded Rectangle 61">
                    <a:extLst>
                      <a:ext uri="{FF2B5EF4-FFF2-40B4-BE49-F238E27FC236}">
                        <a16:creationId xmlns:a16="http://schemas.microsoft.com/office/drawing/2014/main" id="{D9BAA281-2722-2E4C-80CC-B23E970CBC1E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3" name="Rounded Rectangle 62">
                    <a:extLst>
                      <a:ext uri="{FF2B5EF4-FFF2-40B4-BE49-F238E27FC236}">
                        <a16:creationId xmlns:a16="http://schemas.microsoft.com/office/drawing/2014/main" id="{9424BD29-21A1-0645-AEEE-415355C07CF9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4" name="Rounded Rectangle 63">
                    <a:extLst>
                      <a:ext uri="{FF2B5EF4-FFF2-40B4-BE49-F238E27FC236}">
                        <a16:creationId xmlns:a16="http://schemas.microsoft.com/office/drawing/2014/main" id="{49065728-52A7-E449-9D02-EE25DB413630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65" name="Rounded Rectangle 64">
                    <a:extLst>
                      <a:ext uri="{FF2B5EF4-FFF2-40B4-BE49-F238E27FC236}">
                        <a16:creationId xmlns:a16="http://schemas.microsoft.com/office/drawing/2014/main" id="{60F0357E-D62A-5146-9C38-7A75498F1C18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66" name="Straight Connector 65">
                    <a:extLst>
                      <a:ext uri="{FF2B5EF4-FFF2-40B4-BE49-F238E27FC236}">
                        <a16:creationId xmlns:a16="http://schemas.microsoft.com/office/drawing/2014/main" id="{129D69B0-005B-D647-872D-53CB6CB701EA}"/>
                      </a:ext>
                    </a:extLst>
                  </p:cNvPr>
                  <p:cNvCxnSpPr>
                    <a:cxnSpLocks/>
                    <a:stCxn id="62" idx="1"/>
                    <a:endCxn id="63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71A466A4-824C-0640-99EC-589CE2DB0030}"/>
                      </a:ext>
                    </a:extLst>
                  </p:cNvPr>
                  <p:cNvCxnSpPr>
                    <a:cxnSpLocks/>
                    <a:stCxn id="65" idx="3"/>
                    <a:endCxn id="64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5AC6B361-CD95-DA45-868A-3D29DD0CA0A4}"/>
                      </a:ext>
                    </a:extLst>
                  </p:cNvPr>
                  <p:cNvCxnSpPr>
                    <a:cxnSpLocks/>
                    <a:stCxn id="64" idx="0"/>
                    <a:endCxn id="62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F25DE655-029B-FA4F-832B-9C9963584651}"/>
                      </a:ext>
                    </a:extLst>
                  </p:cNvPr>
                  <p:cNvCxnSpPr>
                    <a:cxnSpLocks/>
                    <a:stCxn id="65" idx="0"/>
                    <a:endCxn id="63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6AD40545-CBAE-EF4C-988F-8A4A04DCFE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6C47591B-F75B-A34F-AC0C-2899290336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D5C1D95C-8963-1247-9949-8BC3F4E3BA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327332" y="2531247"/>
                  <a:ext cx="198000" cy="19330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Connector 102">
                  <a:extLst>
                    <a:ext uri="{FF2B5EF4-FFF2-40B4-BE49-F238E27FC236}">
                      <a16:creationId xmlns:a16="http://schemas.microsoft.com/office/drawing/2014/main" id="{0BF9BFBC-9E95-5849-A11D-20DBDFA018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2313782" y="2532212"/>
                  <a:ext cx="198000" cy="193301"/>
                </a:xfrm>
                <a:prstGeom prst="line">
                  <a:avLst/>
                </a:prstGeom>
                <a:ln w="381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>
                  <a:extLst>
                    <a:ext uri="{FF2B5EF4-FFF2-40B4-BE49-F238E27FC236}">
                      <a16:creationId xmlns:a16="http://schemas.microsoft.com/office/drawing/2014/main" id="{9FE12F23-09F0-7A49-A321-280F0B396CFC}"/>
                    </a:ext>
                  </a:extLst>
                </p:cNvPr>
                <p:cNvGrpSpPr/>
                <p:nvPr/>
              </p:nvGrpSpPr>
              <p:grpSpPr>
                <a:xfrm>
                  <a:off x="2514068" y="2706246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73" name="Rounded Rectangle 72">
                    <a:extLst>
                      <a:ext uri="{FF2B5EF4-FFF2-40B4-BE49-F238E27FC236}">
                        <a16:creationId xmlns:a16="http://schemas.microsoft.com/office/drawing/2014/main" id="{6E838728-C452-7145-94C1-9C42FB0B68CF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74" name="Rounded Rectangle 73">
                    <a:extLst>
                      <a:ext uri="{FF2B5EF4-FFF2-40B4-BE49-F238E27FC236}">
                        <a16:creationId xmlns:a16="http://schemas.microsoft.com/office/drawing/2014/main" id="{1645BA76-F61E-4546-81B0-5251AD4F229A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75" name="Rounded Rectangle 74">
                    <a:extLst>
                      <a:ext uri="{FF2B5EF4-FFF2-40B4-BE49-F238E27FC236}">
                        <a16:creationId xmlns:a16="http://schemas.microsoft.com/office/drawing/2014/main" id="{2BB0FEA2-145C-D94C-8D4B-00D943A0E300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76" name="Rounded Rectangle 75">
                    <a:extLst>
                      <a:ext uri="{FF2B5EF4-FFF2-40B4-BE49-F238E27FC236}">
                        <a16:creationId xmlns:a16="http://schemas.microsoft.com/office/drawing/2014/main" id="{1FC5351E-B2D3-C04B-B7A4-717D9D7C50FC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77" name="Straight Connector 76">
                    <a:extLst>
                      <a:ext uri="{FF2B5EF4-FFF2-40B4-BE49-F238E27FC236}">
                        <a16:creationId xmlns:a16="http://schemas.microsoft.com/office/drawing/2014/main" id="{FDF33772-47A5-3F45-B65F-D9C0E8737038}"/>
                      </a:ext>
                    </a:extLst>
                  </p:cNvPr>
                  <p:cNvCxnSpPr>
                    <a:cxnSpLocks/>
                    <a:stCxn id="73" idx="1"/>
                    <a:endCxn id="74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Straight Connector 77">
                    <a:extLst>
                      <a:ext uri="{FF2B5EF4-FFF2-40B4-BE49-F238E27FC236}">
                        <a16:creationId xmlns:a16="http://schemas.microsoft.com/office/drawing/2014/main" id="{A5E59260-43FE-514A-B68D-A7D8B9FD9561}"/>
                      </a:ext>
                    </a:extLst>
                  </p:cNvPr>
                  <p:cNvCxnSpPr>
                    <a:cxnSpLocks/>
                    <a:stCxn id="76" idx="3"/>
                    <a:endCxn id="75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Straight Connector 78">
                    <a:extLst>
                      <a:ext uri="{FF2B5EF4-FFF2-40B4-BE49-F238E27FC236}">
                        <a16:creationId xmlns:a16="http://schemas.microsoft.com/office/drawing/2014/main" id="{FFCF3024-2AA6-FF4F-A867-17DBB82ED21F}"/>
                      </a:ext>
                    </a:extLst>
                  </p:cNvPr>
                  <p:cNvCxnSpPr>
                    <a:cxnSpLocks/>
                    <a:stCxn id="75" idx="0"/>
                    <a:endCxn id="73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Straight Connector 79">
                    <a:extLst>
                      <a:ext uri="{FF2B5EF4-FFF2-40B4-BE49-F238E27FC236}">
                        <a16:creationId xmlns:a16="http://schemas.microsoft.com/office/drawing/2014/main" id="{8F2133E6-372D-B449-9C5B-496C2ACB2575}"/>
                      </a:ext>
                    </a:extLst>
                  </p:cNvPr>
                  <p:cNvCxnSpPr>
                    <a:cxnSpLocks/>
                    <a:stCxn id="76" idx="0"/>
                    <a:endCxn id="74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Straight Connector 80">
                    <a:extLst>
                      <a:ext uri="{FF2B5EF4-FFF2-40B4-BE49-F238E27FC236}">
                        <a16:creationId xmlns:a16="http://schemas.microsoft.com/office/drawing/2014/main" id="{39971B6C-6E29-F449-8A1D-AC7E2516F9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Straight Connector 81">
                    <a:extLst>
                      <a:ext uri="{FF2B5EF4-FFF2-40B4-BE49-F238E27FC236}">
                        <a16:creationId xmlns:a16="http://schemas.microsoft.com/office/drawing/2014/main" id="{BABE3FF0-ACCA-984A-B0A4-DFDBAD7047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4BFAC6D4-16FA-E24B-87DA-A5D133303C2B}"/>
                    </a:ext>
                  </a:extLst>
                </p:cNvPr>
                <p:cNvGrpSpPr/>
                <p:nvPr/>
              </p:nvGrpSpPr>
              <p:grpSpPr>
                <a:xfrm>
                  <a:off x="1380251" y="2706245"/>
                  <a:ext cx="965440" cy="970947"/>
                  <a:chOff x="2514636" y="1574800"/>
                  <a:chExt cx="965440" cy="970947"/>
                </a:xfrm>
              </p:grpSpPr>
              <p:sp>
                <p:nvSpPr>
                  <p:cNvPr id="84" name="Rounded Rectangle 83">
                    <a:extLst>
                      <a:ext uri="{FF2B5EF4-FFF2-40B4-BE49-F238E27FC236}">
                        <a16:creationId xmlns:a16="http://schemas.microsoft.com/office/drawing/2014/main" id="{93DFF120-8E57-8E4E-A744-E80D0C9BA74A}"/>
                      </a:ext>
                    </a:extLst>
                  </p:cNvPr>
                  <p:cNvSpPr/>
                  <p:nvPr/>
                </p:nvSpPr>
                <p:spPr>
                  <a:xfrm>
                    <a:off x="308407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5" name="Rounded Rectangle 84">
                    <a:extLst>
                      <a:ext uri="{FF2B5EF4-FFF2-40B4-BE49-F238E27FC236}">
                        <a16:creationId xmlns:a16="http://schemas.microsoft.com/office/drawing/2014/main" id="{78C87FB2-8DAB-D845-8630-0A16734F20A9}"/>
                      </a:ext>
                    </a:extLst>
                  </p:cNvPr>
                  <p:cNvSpPr/>
                  <p:nvPr/>
                </p:nvSpPr>
                <p:spPr>
                  <a:xfrm>
                    <a:off x="2514636" y="1574800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6" name="Rounded Rectangle 85">
                    <a:extLst>
                      <a:ext uri="{FF2B5EF4-FFF2-40B4-BE49-F238E27FC236}">
                        <a16:creationId xmlns:a16="http://schemas.microsoft.com/office/drawing/2014/main" id="{C18D1551-F3FE-B545-A970-DB8A4FEBD765}"/>
                      </a:ext>
                    </a:extLst>
                  </p:cNvPr>
                  <p:cNvSpPr/>
                  <p:nvPr/>
                </p:nvSpPr>
                <p:spPr>
                  <a:xfrm>
                    <a:off x="308407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sp>
                <p:nvSpPr>
                  <p:cNvPr id="87" name="Rounded Rectangle 86">
                    <a:extLst>
                      <a:ext uri="{FF2B5EF4-FFF2-40B4-BE49-F238E27FC236}">
                        <a16:creationId xmlns:a16="http://schemas.microsoft.com/office/drawing/2014/main" id="{28372064-EE79-974F-8102-6006C7EC7EFA}"/>
                      </a:ext>
                    </a:extLst>
                  </p:cNvPr>
                  <p:cNvSpPr/>
                  <p:nvPr/>
                </p:nvSpPr>
                <p:spPr>
                  <a:xfrm>
                    <a:off x="2514636" y="2149747"/>
                    <a:ext cx="396000" cy="396000"/>
                  </a:xfrm>
                  <a:prstGeom prst="roundRect">
                    <a:avLst>
                      <a:gd name="adj" fmla="val 4372"/>
                    </a:avLst>
                  </a:prstGeom>
                  <a:solidFill>
                    <a:schemeClr val="bg1">
                      <a:lumMod val="85000"/>
                    </a:schemeClr>
                  </a:solidFill>
                  <a:ln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4">
                      <a:shade val="50000"/>
                    </a:schemeClr>
                  </a:lnRef>
                  <a:fillRef idx="1">
                    <a:schemeClr val="accent4"/>
                  </a:fillRef>
                  <a:effectRef idx="0">
                    <a:schemeClr val="accent4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R"/>
                  </a:p>
                </p:txBody>
              </p: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2D076C00-54A8-EC49-A3D0-89194838C17B}"/>
                      </a:ext>
                    </a:extLst>
                  </p:cNvPr>
                  <p:cNvCxnSpPr>
                    <a:cxnSpLocks/>
                    <a:stCxn id="84" idx="1"/>
                    <a:endCxn id="85" idx="3"/>
                  </p:cNvCxnSpPr>
                  <p:nvPr/>
                </p:nvCxnSpPr>
                <p:spPr>
                  <a:xfrm flipH="1">
                    <a:off x="2910636" y="1772800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19AFE9E0-A9FC-1247-B446-FBB66C828A6D}"/>
                      </a:ext>
                    </a:extLst>
                  </p:cNvPr>
                  <p:cNvCxnSpPr>
                    <a:cxnSpLocks/>
                    <a:stCxn id="87" idx="3"/>
                    <a:endCxn id="86" idx="1"/>
                  </p:cNvCxnSpPr>
                  <p:nvPr/>
                </p:nvCxnSpPr>
                <p:spPr>
                  <a:xfrm>
                    <a:off x="2910636" y="2347747"/>
                    <a:ext cx="173440" cy="0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Straight Connector 89">
                    <a:extLst>
                      <a:ext uri="{FF2B5EF4-FFF2-40B4-BE49-F238E27FC236}">
                        <a16:creationId xmlns:a16="http://schemas.microsoft.com/office/drawing/2014/main" id="{E9A1CC46-D59D-884C-BAC2-847AD2C1A84F}"/>
                      </a:ext>
                    </a:extLst>
                  </p:cNvPr>
                  <p:cNvCxnSpPr>
                    <a:cxnSpLocks/>
                    <a:stCxn id="86" idx="0"/>
                    <a:endCxn id="84" idx="2"/>
                  </p:cNvCxnSpPr>
                  <p:nvPr/>
                </p:nvCxnSpPr>
                <p:spPr>
                  <a:xfrm flipV="1">
                    <a:off x="328207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Straight Connector 90">
                    <a:extLst>
                      <a:ext uri="{FF2B5EF4-FFF2-40B4-BE49-F238E27FC236}">
                        <a16:creationId xmlns:a16="http://schemas.microsoft.com/office/drawing/2014/main" id="{8603A8BC-07D8-0545-BFDC-0D88BCCB9EA7}"/>
                      </a:ext>
                    </a:extLst>
                  </p:cNvPr>
                  <p:cNvCxnSpPr>
                    <a:cxnSpLocks/>
                    <a:stCxn id="87" idx="0"/>
                    <a:endCxn id="85" idx="2"/>
                  </p:cNvCxnSpPr>
                  <p:nvPr/>
                </p:nvCxnSpPr>
                <p:spPr>
                  <a:xfrm flipV="1">
                    <a:off x="2712636" y="1970800"/>
                    <a:ext cx="0" cy="178947"/>
                  </a:xfrm>
                  <a:prstGeom prst="line">
                    <a:avLst/>
                  </a:prstGeom>
                  <a:ln w="38100">
                    <a:solidFill>
                      <a:srgbClr val="940204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Straight Connector 91">
                    <a:extLst>
                      <a:ext uri="{FF2B5EF4-FFF2-40B4-BE49-F238E27FC236}">
                        <a16:creationId xmlns:a16="http://schemas.microsoft.com/office/drawing/2014/main" id="{326186E2-4FF1-114F-A696-EAB8E87E66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910636" y="1970800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1EF975B4-C671-5F4C-A049-DA8D450E5D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H="1" flipV="1">
                    <a:off x="2897086" y="1971765"/>
                    <a:ext cx="198000" cy="193301"/>
                  </a:xfrm>
                  <a:prstGeom prst="line">
                    <a:avLst/>
                  </a:prstGeom>
                  <a:ln w="38100">
                    <a:solidFill>
                      <a:schemeClr val="accent2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B5F8AB97-D747-4D4F-9249-DFB5B1188B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70617" y="1609590"/>
                <a:ext cx="514840" cy="0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B8BC2301-AD06-3A47-AF7D-C6440D8E0D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58257" y="1994816"/>
                <a:ext cx="533575" cy="1226561"/>
              </a:xfrm>
              <a:prstGeom prst="line">
                <a:avLst/>
              </a:prstGeom>
              <a:ln w="19050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297124F0-E091-BD4E-8162-863A13A08FC8}"/>
                </a:ext>
              </a:extLst>
            </p:cNvPr>
            <p:cNvSpPr txBox="1"/>
            <p:nvPr/>
          </p:nvSpPr>
          <p:spPr>
            <a:xfrm>
              <a:off x="671146" y="1093622"/>
              <a:ext cx="181492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R" sz="2200" dirty="0">
                  <a:latin typeface="Nunito" pitchFamily="2" charset="77"/>
                </a:rPr>
                <a:t>NDP System</a:t>
              </a:r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8B724A5-3D98-F54F-9E89-66EC319C66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000" y="2460960"/>
              <a:ext cx="0" cy="17894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E499A1D-66AF-8941-BE0E-E3CB925E44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75375" y="2451170"/>
              <a:ext cx="0" cy="178947"/>
            </a:xfrm>
            <a:prstGeom prst="line">
              <a:avLst/>
            </a:prstGeom>
            <a:ln w="381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itle 1">
            <a:extLst>
              <a:ext uri="{FF2B5EF4-FFF2-40B4-BE49-F238E27FC236}">
                <a16:creationId xmlns:a16="http://schemas.microsoft.com/office/drawing/2014/main" id="{3AC32CF5-C601-E849-AD1F-32DD5536B6F8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Baseline NDP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3661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  <p:bldP spid="123" grpId="0" animBg="1"/>
      <p:bldP spid="12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6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D94D12E-68A3-394B-82B6-6682E24713CA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6516D4E-69F6-0C46-956C-22D0177CE26A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64D4F5-1682-2541-B5B3-E982EF66B0C5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707184-E780-B945-8252-191F2F5EF23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2E05018-57AA-334D-A4BB-8226270E5974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13249A-589A-4D4B-94F2-617A2FEF1E81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EF2366-901F-4049-BCA3-5319293B78DF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082CE-717E-5E4F-B8FF-3EEDE92AB919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8192A2-DFB7-F44E-89CA-B73C510A255A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36E0F-D95B-0C45-8BCB-07971064E205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E8F462-64AB-8943-9DD3-12E6E99B5450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AEA285-0B60-204D-BD7C-5CCFC13C33D9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FC60F8-756B-9B4B-BD47-28965425E5F8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C48372-F561-654F-ADD9-20DB58EC13CA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99B0995-7E3B-B641-9E5F-D7CE3E1FBEA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</p:spTree>
    <p:extLst>
      <p:ext uri="{BB962C8B-B14F-4D97-AF65-F5344CB8AC3E}">
        <p14:creationId xmlns:p14="http://schemas.microsoft.com/office/powerpoint/2010/main" val="395654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22" grpId="0" animBg="1"/>
      <p:bldP spid="24" grpId="0" animBg="1"/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7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D94D12E-68A3-394B-82B6-6682E24713CA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6516D4E-69F6-0C46-956C-22D0177CE26A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764D4F5-1682-2541-B5B3-E982EF66B0C5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5707184-E780-B945-8252-191F2F5EF23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32E05018-57AA-334D-A4BB-8226270E5974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D13249A-589A-4D4B-94F2-617A2FEF1E81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EF2366-901F-4049-BCA3-5319293B78DF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0082CE-717E-5E4F-B8FF-3EEDE92AB919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58192A2-DFB7-F44E-89CA-B73C510A255A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6C36E0F-D95B-0C45-8BCB-07971064E205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CE8F462-64AB-8943-9DD3-12E6E99B5450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70AEA285-0B60-204D-BD7C-5CCFC13C33D9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  <a:p>
            <a:endParaRPr lang="en-GR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7FC60F8-756B-9B4B-BD47-28965425E5F8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DC48372-F561-654F-ADD9-20DB58EC13CA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Title 1">
            <a:extLst>
              <a:ext uri="{FF2B5EF4-FFF2-40B4-BE49-F238E27FC236}">
                <a16:creationId xmlns:a16="http://schemas.microsoft.com/office/drawing/2014/main" id="{E99B0995-7E3B-B641-9E5F-D7CE3E1FBEA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23808EC7-2A5E-584C-AA7E-D82B342861FE}"/>
              </a:ext>
            </a:extLst>
          </p:cNvPr>
          <p:cNvSpPr/>
          <p:nvPr/>
        </p:nvSpPr>
        <p:spPr>
          <a:xfrm>
            <a:off x="1656021" y="5926961"/>
            <a:ext cx="5831958" cy="663741"/>
          </a:xfrm>
          <a:prstGeom prst="roundRect">
            <a:avLst>
              <a:gd name="adj" fmla="val 16666"/>
            </a:avLst>
          </a:prstGeom>
          <a:solidFill>
            <a:schemeClr val="accent3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Nunito" pitchFamily="2" charset="77"/>
              </a:rPr>
              <a:t>Lack of hardware cache coherence support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1C32AEF-AD96-5649-8FC4-4BCB1A147CD8}"/>
              </a:ext>
            </a:extLst>
          </p:cNvPr>
          <p:cNvSpPr/>
          <p:nvPr/>
        </p:nvSpPr>
        <p:spPr>
          <a:xfrm>
            <a:off x="179543" y="3936596"/>
            <a:ext cx="2245184" cy="1544208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t"/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Hierarchical CLH Locks [EuroPar’06]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Cohort Locks [TOPC’15]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Ticket Locks [TOCS’91] …</a:t>
            </a:r>
          </a:p>
          <a:p>
            <a:pPr fontAlgn="t"/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MPPs:</a:t>
            </a:r>
          </a:p>
          <a:p>
            <a:pPr fontAlgn="t"/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QOLB [ASPLOS’89]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43A1D6-88D4-BB4D-841E-DF9063F548EC}"/>
              </a:ext>
            </a:extLst>
          </p:cNvPr>
          <p:cNvCxnSpPr>
            <a:cxnSpLocks/>
          </p:cNvCxnSpPr>
          <p:nvPr/>
        </p:nvCxnSpPr>
        <p:spPr>
          <a:xfrm>
            <a:off x="302070" y="3503558"/>
            <a:ext cx="0" cy="43303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B7F77F8-B0CC-0843-8A28-6668105AD63E}"/>
              </a:ext>
            </a:extLst>
          </p:cNvPr>
          <p:cNvCxnSpPr>
            <a:cxnSpLocks/>
          </p:cNvCxnSpPr>
          <p:nvPr/>
        </p:nvCxnSpPr>
        <p:spPr>
          <a:xfrm>
            <a:off x="1600602" y="3488077"/>
            <a:ext cx="578433" cy="46094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15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8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58" name="Title 1">
            <a:extLst>
              <a:ext uri="{FF2B5EF4-FFF2-40B4-BE49-F238E27FC236}">
                <a16:creationId xmlns:a16="http://schemas.microsoft.com/office/drawing/2014/main" id="{B6FC7614-90A6-AD40-8D20-B301629A427E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15E732B5-8007-4748-A168-D7BFB15835D2}"/>
              </a:ext>
            </a:extLst>
          </p:cNvPr>
          <p:cNvSpPr/>
          <p:nvPr/>
        </p:nvSpPr>
        <p:spPr>
          <a:xfrm>
            <a:off x="1656021" y="5926961"/>
            <a:ext cx="5831958" cy="663741"/>
          </a:xfrm>
          <a:prstGeom prst="roundRect">
            <a:avLst>
              <a:gd name="adj" fmla="val 16666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Nunito" pitchFamily="2" charset="77"/>
              </a:rPr>
              <a:t>Expensive</a:t>
            </a:r>
            <a:r>
              <a:rPr lang="en-GB" sz="2000" dirty="0">
                <a:solidFill>
                  <a:schemeClr val="bg1"/>
                </a:solidFill>
                <a:latin typeface="Nunito" pitchFamily="2" charset="77"/>
              </a:rPr>
              <a:t> communication across NDP units</a:t>
            </a:r>
            <a:endParaRPr lang="en-GR" sz="2000" dirty="0">
              <a:solidFill>
                <a:schemeClr val="bg1"/>
              </a:solidFill>
              <a:latin typeface="Nunito" pitchFamily="2" charset="77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427303B6-6577-204D-9C27-B19339A4454C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6883A54C-6D14-004B-B3B0-77BCD291202A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185D1D2-75E9-494D-BDF5-956D71FF369A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C22D27D0-501E-314F-959B-77D8FDB63044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8517E28-2F12-8048-B3AF-F4EEFF6CF03B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5CEE57C-0248-2A4B-ADC9-032374B89612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6F7C1D-934C-F24A-BC3D-BF1ABEC911FC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3CD2AB0-1F99-FE48-993D-1805763EBE66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5E0D42F8-D61D-0A43-B7D1-A7595F749DD2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58C361B-8DD7-B841-A7A0-690B96FDD49C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93500B6-485C-F444-A068-AB47256F3AA4}"/>
              </a:ext>
            </a:extLst>
          </p:cNvPr>
          <p:cNvCxnSpPr>
            <a:cxnSpLocks/>
          </p:cNvCxnSpPr>
          <p:nvPr/>
        </p:nvCxnSpPr>
        <p:spPr>
          <a:xfrm flipH="1">
            <a:off x="1224643" y="3492482"/>
            <a:ext cx="552003" cy="478979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C173319-8A05-C748-888E-5DF273578C3D}"/>
              </a:ext>
            </a:extLst>
          </p:cNvPr>
          <p:cNvCxnSpPr>
            <a:cxnSpLocks/>
          </p:cNvCxnSpPr>
          <p:nvPr/>
        </p:nvCxnSpPr>
        <p:spPr>
          <a:xfrm>
            <a:off x="2931280" y="3479157"/>
            <a:ext cx="0" cy="4923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7ABEE0AA-87AF-354D-889E-722A03659EDA}"/>
              </a:ext>
            </a:extLst>
          </p:cNvPr>
          <p:cNvSpPr/>
          <p:nvPr/>
        </p:nvSpPr>
        <p:spPr>
          <a:xfrm>
            <a:off x="1092530" y="3902015"/>
            <a:ext cx="1910939" cy="1717375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GPUs: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Fermi GF100 [IEEE Micro’10] </a:t>
            </a:r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…</a:t>
            </a:r>
            <a:endParaRPr lang="en-GR" sz="1300" dirty="0">
              <a:solidFill>
                <a:schemeClr val="tx1"/>
              </a:solidFill>
              <a:latin typeface="Nunito" pitchFamily="2" charset="77"/>
            </a:endParaRP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MPPs: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SGI Origin [ISCA’97]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Cray T3E [ASPLOS’96] … 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E3FBD7B2-F117-314D-8F4A-049AEBB34956}"/>
              </a:ext>
            </a:extLst>
          </p:cNvPr>
          <p:cNvSpPr/>
          <p:nvPr/>
        </p:nvSpPr>
        <p:spPr>
          <a:xfrm>
            <a:off x="3115227" y="3902014"/>
            <a:ext cx="1435172" cy="1717375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</a:t>
            </a:r>
            <a:r>
              <a:rPr lang="en-GR" sz="1300" dirty="0">
                <a:solidFill>
                  <a:srgbClr val="940204"/>
                </a:solidFill>
                <a:latin typeface="Nunito" pitchFamily="2" charset="77"/>
              </a:rPr>
              <a:t>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SSB [ISCA’07]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Lock Cache [CASES’01]  …</a:t>
            </a:r>
            <a:endParaRPr lang="en-GR" sz="1300" dirty="0">
              <a:solidFill>
                <a:schemeClr val="tx1"/>
              </a:solidFill>
              <a:latin typeface="Nunito" pitchFamily="2" charset="77"/>
            </a:endParaRP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MPPs: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Full/Empty Bits [ISCA’83] … 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0D2ACF-E74E-6C47-B3B1-F6556D172122}"/>
              </a:ext>
            </a:extLst>
          </p:cNvPr>
          <p:cNvCxnSpPr>
            <a:cxnSpLocks/>
          </p:cNvCxnSpPr>
          <p:nvPr/>
        </p:nvCxnSpPr>
        <p:spPr>
          <a:xfrm>
            <a:off x="3091790" y="3525140"/>
            <a:ext cx="23438" cy="52101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9A261CC2-CB6D-4F42-9977-0B0454A3A6F2}"/>
              </a:ext>
            </a:extLst>
          </p:cNvPr>
          <p:cNvCxnSpPr>
            <a:cxnSpLocks/>
          </p:cNvCxnSpPr>
          <p:nvPr/>
        </p:nvCxnSpPr>
        <p:spPr>
          <a:xfrm>
            <a:off x="4471830" y="3479157"/>
            <a:ext cx="23438" cy="49230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22CBBDBB-6851-214B-BA25-355C9087A63F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3811466D-5B77-5544-A6F0-F5B26B11D0B0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68E3ECFD-68C8-7345-880D-9A507349A908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F019AC-7A7E-484E-9857-1D92AE208726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CE421F74-71DA-E640-A954-ABCE955B870F}"/>
              </a:ext>
            </a:extLst>
          </p:cNvPr>
          <p:cNvSpPr/>
          <p:nvPr/>
        </p:nvSpPr>
        <p:spPr>
          <a:xfrm>
            <a:off x="7364040" y="3902014"/>
            <a:ext cx="1612312" cy="1717375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MiSAR [ISCA’15]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LCU [MICRO’10]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Glocks [IPDPS’11]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 …</a:t>
            </a: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GPUs: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HQL [IPDPS’13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] … 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708ED18B-27D7-FC43-81EA-793B672AE313}"/>
              </a:ext>
            </a:extLst>
          </p:cNvPr>
          <p:cNvSpPr/>
          <p:nvPr/>
        </p:nvSpPr>
        <p:spPr>
          <a:xfrm>
            <a:off x="5970568" y="3934094"/>
            <a:ext cx="1239722" cy="915480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NDPs: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Tesseract [ISCA’15]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C5198DF-2129-5D4D-8512-EE8B5EADC37B}"/>
              </a:ext>
            </a:extLst>
          </p:cNvPr>
          <p:cNvCxnSpPr>
            <a:cxnSpLocks/>
          </p:cNvCxnSpPr>
          <p:nvPr/>
        </p:nvCxnSpPr>
        <p:spPr>
          <a:xfrm>
            <a:off x="5927259" y="3502864"/>
            <a:ext cx="121932" cy="51629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1D7AE0-0AA6-6B4E-A0B0-F2C8D6F6D31E}"/>
              </a:ext>
            </a:extLst>
          </p:cNvPr>
          <p:cNvCxnSpPr>
            <a:cxnSpLocks/>
          </p:cNvCxnSpPr>
          <p:nvPr/>
        </p:nvCxnSpPr>
        <p:spPr>
          <a:xfrm flipH="1">
            <a:off x="7194196" y="3469529"/>
            <a:ext cx="101949" cy="549628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64110EC-9B50-D842-90DD-5E1C170F0AF7}"/>
              </a:ext>
            </a:extLst>
          </p:cNvPr>
          <p:cNvCxnSpPr>
            <a:cxnSpLocks/>
          </p:cNvCxnSpPr>
          <p:nvPr/>
        </p:nvCxnSpPr>
        <p:spPr>
          <a:xfrm flipH="1">
            <a:off x="7446552" y="3492482"/>
            <a:ext cx="23438" cy="526675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19EBAF5-355F-E049-84C6-CE259CAC984C}"/>
              </a:ext>
            </a:extLst>
          </p:cNvPr>
          <p:cNvCxnSpPr>
            <a:cxnSpLocks/>
          </p:cNvCxnSpPr>
          <p:nvPr/>
        </p:nvCxnSpPr>
        <p:spPr>
          <a:xfrm>
            <a:off x="8853393" y="3495486"/>
            <a:ext cx="81503" cy="54000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375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37" dur="indefinite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0" dur="indefinite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6" dur="indefinite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7" grpId="1" animBg="1"/>
      <p:bldP spid="79" grpId="0" animBg="1"/>
      <p:bldP spid="79" grpId="1" animBg="1"/>
      <p:bldP spid="88" grpId="0" animBg="1"/>
      <p:bldP spid="88" grpId="1" animBg="1"/>
      <p:bldP spid="35" grpId="0" animBg="1"/>
      <p:bldP spid="35" grpId="1" animBg="1"/>
      <p:bldP spid="35" grpId="2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104">
            <a:extLst>
              <a:ext uri="{FF2B5EF4-FFF2-40B4-BE49-F238E27FC236}">
                <a16:creationId xmlns:a16="http://schemas.microsoft.com/office/drawing/2014/main" id="{2651D507-87CE-A54D-9229-F168B6F23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EF0EDDB-3F8C-454D-B7AF-385D22F27965}" type="slidenum">
              <a:rPr lang="en-GR" sz="2400" b="1" smtClean="0">
                <a:latin typeface="Nunito SemiBold" pitchFamily="2" charset="77"/>
              </a:rPr>
              <a:t>9</a:t>
            </a:fld>
            <a:endParaRPr lang="en-GR" sz="2400" b="1" dirty="0">
              <a:latin typeface="Nunito SemiBold" pitchFamily="2" charset="77"/>
            </a:endParaRP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8624E5CE-D88C-D040-80B1-1C52C990344C}"/>
              </a:ext>
            </a:extLst>
          </p:cNvPr>
          <p:cNvSpPr txBox="1">
            <a:spLocks/>
          </p:cNvSpPr>
          <p:nvPr/>
        </p:nvSpPr>
        <p:spPr>
          <a:xfrm>
            <a:off x="628650" y="185508"/>
            <a:ext cx="78867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chemeClr val="accent6">
                    <a:lumMod val="50000"/>
                  </a:schemeClr>
                </a:solidFill>
                <a:latin typeface="Nunito" pitchFamily="2" charset="77"/>
              </a:rPr>
              <a:t>NDP Synchronization Solution Space</a:t>
            </a:r>
          </a:p>
        </p:txBody>
      </p: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DF66CF-EF51-F441-8EA3-9991E81DE77B}"/>
              </a:ext>
            </a:extLst>
          </p:cNvPr>
          <p:cNvSpPr/>
          <p:nvPr/>
        </p:nvSpPr>
        <p:spPr>
          <a:xfrm>
            <a:off x="1019558" y="1432703"/>
            <a:ext cx="2947307" cy="529200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(1) Shared Memory</a:t>
            </a: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37EFEAB9-B335-5A42-A103-9658216F5655}"/>
              </a:ext>
            </a:extLst>
          </p:cNvPr>
          <p:cNvSpPr/>
          <p:nvPr/>
        </p:nvSpPr>
        <p:spPr>
          <a:xfrm>
            <a:off x="5255596" y="1428428"/>
            <a:ext cx="2947307" cy="533475"/>
          </a:xfrm>
          <a:prstGeom prst="roundRect">
            <a:avLst>
              <a:gd name="adj" fmla="val 25861"/>
            </a:avLst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200" dirty="0">
                <a:solidFill>
                  <a:schemeClr val="tx1">
                    <a:lumMod val="95000"/>
                    <a:lumOff val="5000"/>
                  </a:schemeClr>
                </a:solidFill>
                <a:latin typeface="Nunito" pitchFamily="2" charset="77"/>
              </a:rPr>
              <a:t>(2) Message-passing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6B51B6-F93B-5446-82FA-05FD93E70DF6}"/>
              </a:ext>
            </a:extLst>
          </p:cNvPr>
          <p:cNvCxnSpPr>
            <a:cxnSpLocks/>
          </p:cNvCxnSpPr>
          <p:nvPr/>
        </p:nvCxnSpPr>
        <p:spPr>
          <a:xfrm>
            <a:off x="4702628" y="1009684"/>
            <a:ext cx="2016000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18697CE0-23B4-2649-B98C-80CFA2ACEC90}"/>
              </a:ext>
            </a:extLst>
          </p:cNvPr>
          <p:cNvSpPr/>
          <p:nvPr/>
        </p:nvSpPr>
        <p:spPr>
          <a:xfrm>
            <a:off x="248027" y="2587384"/>
            <a:ext cx="1446654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Hardware Cache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Coherence</a:t>
            </a:r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DE1685B7-7B24-9B4B-B3A7-C4C3FB4F8AF8}"/>
              </a:ext>
            </a:extLst>
          </p:cNvPr>
          <p:cNvSpPr/>
          <p:nvPr/>
        </p:nvSpPr>
        <p:spPr>
          <a:xfrm>
            <a:off x="1776645" y="2605715"/>
            <a:ext cx="1154635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Remote </a:t>
            </a:r>
          </a:p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Atomics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18E8B09-F0A7-604C-974A-1CCDC106A4AB}"/>
              </a:ext>
            </a:extLst>
          </p:cNvPr>
          <p:cNvCxnSpPr>
            <a:cxnSpLocks/>
          </p:cNvCxnSpPr>
          <p:nvPr/>
        </p:nvCxnSpPr>
        <p:spPr>
          <a:xfrm flipH="1">
            <a:off x="1019558" y="2014878"/>
            <a:ext cx="1079877" cy="54015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E1619B6-69DE-014D-ABA3-403B6968893E}"/>
              </a:ext>
            </a:extLst>
          </p:cNvPr>
          <p:cNvCxnSpPr>
            <a:cxnSpLocks/>
          </p:cNvCxnSpPr>
          <p:nvPr/>
        </p:nvCxnSpPr>
        <p:spPr>
          <a:xfrm flipH="1">
            <a:off x="2579914" y="1009684"/>
            <a:ext cx="1992086" cy="346264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79AE5E7-0375-5E41-8B3D-81CFE8211222}"/>
              </a:ext>
            </a:extLst>
          </p:cNvPr>
          <p:cNvCxnSpPr>
            <a:cxnSpLocks/>
          </p:cNvCxnSpPr>
          <p:nvPr/>
        </p:nvCxnSpPr>
        <p:spPr>
          <a:xfrm>
            <a:off x="2493211" y="2010707"/>
            <a:ext cx="1221067" cy="560642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C28F9045-FD8E-524E-A4E9-94E45CC73DE3}"/>
              </a:ext>
            </a:extLst>
          </p:cNvPr>
          <p:cNvSpPr/>
          <p:nvPr/>
        </p:nvSpPr>
        <p:spPr>
          <a:xfrm>
            <a:off x="3026829" y="2605715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B0DE478-29A1-C64B-8AE1-C9A3FEE443E5}"/>
              </a:ext>
            </a:extLst>
          </p:cNvPr>
          <p:cNvCxnSpPr>
            <a:cxnSpLocks/>
          </p:cNvCxnSpPr>
          <p:nvPr/>
        </p:nvCxnSpPr>
        <p:spPr>
          <a:xfrm flipH="1">
            <a:off x="2304976" y="1994388"/>
            <a:ext cx="8566" cy="611327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EE851CF9-143F-9846-9304-661ACF892930}"/>
              </a:ext>
            </a:extLst>
          </p:cNvPr>
          <p:cNvSpPr/>
          <p:nvPr/>
        </p:nvSpPr>
        <p:spPr>
          <a:xfrm>
            <a:off x="5902449" y="2587384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Software-based Schemes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9108544-4381-0B47-B1BF-30DF7FB654ED}"/>
              </a:ext>
            </a:extLst>
          </p:cNvPr>
          <p:cNvCxnSpPr>
            <a:cxnSpLocks/>
          </p:cNvCxnSpPr>
          <p:nvPr/>
        </p:nvCxnSpPr>
        <p:spPr>
          <a:xfrm>
            <a:off x="6673199" y="1997752"/>
            <a:ext cx="0" cy="576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F47EF5B-4890-9E45-AA3B-BC9605988C6C}"/>
              </a:ext>
            </a:extLst>
          </p:cNvPr>
          <p:cNvSpPr/>
          <p:nvPr/>
        </p:nvSpPr>
        <p:spPr>
          <a:xfrm>
            <a:off x="7451802" y="2590466"/>
            <a:ext cx="1445001" cy="915480"/>
          </a:xfrm>
          <a:prstGeom prst="roundRect">
            <a:avLst>
              <a:gd name="adj" fmla="val 16666"/>
            </a:avLst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R" dirty="0">
                <a:solidFill>
                  <a:schemeClr val="tx1"/>
                </a:solidFill>
                <a:latin typeface="Nunito" pitchFamily="2" charset="77"/>
              </a:rPr>
              <a:t>Specialized Hardware Support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7ECDEC2-0C70-4841-A618-898D906FC2EA}"/>
              </a:ext>
            </a:extLst>
          </p:cNvPr>
          <p:cNvCxnSpPr>
            <a:cxnSpLocks/>
          </p:cNvCxnSpPr>
          <p:nvPr/>
        </p:nvCxnSpPr>
        <p:spPr>
          <a:xfrm>
            <a:off x="6869197" y="2011787"/>
            <a:ext cx="1221067" cy="540000"/>
          </a:xfrm>
          <a:prstGeom prst="straightConnector1">
            <a:avLst/>
          </a:prstGeom>
          <a:ln w="6032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BB49E1D0-D71C-BA48-B156-999E398D8FEB}"/>
              </a:ext>
            </a:extLst>
          </p:cNvPr>
          <p:cNvSpPr/>
          <p:nvPr/>
        </p:nvSpPr>
        <p:spPr>
          <a:xfrm>
            <a:off x="3103745" y="3902016"/>
            <a:ext cx="1327917" cy="1523282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SSB [ISCA’07]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Lock Cache [CASES’01]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BarrierFilter [</a:t>
            </a:r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MICRO’06] </a:t>
            </a:r>
            <a:endParaRPr lang="en-GR" sz="1300" dirty="0">
              <a:solidFill>
                <a:schemeClr val="tx1"/>
              </a:solidFill>
              <a:latin typeface="Nunito" pitchFamily="2" charset="77"/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6C692FB-0902-DD4E-9B1D-E4547B90FBBF}"/>
              </a:ext>
            </a:extLst>
          </p:cNvPr>
          <p:cNvCxnSpPr>
            <a:cxnSpLocks/>
          </p:cNvCxnSpPr>
          <p:nvPr/>
        </p:nvCxnSpPr>
        <p:spPr>
          <a:xfrm>
            <a:off x="3103745" y="3502864"/>
            <a:ext cx="0" cy="50155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DF995519-4F10-5848-A9C1-197A30F7D4A4}"/>
              </a:ext>
            </a:extLst>
          </p:cNvPr>
          <p:cNvCxnSpPr>
            <a:cxnSpLocks/>
          </p:cNvCxnSpPr>
          <p:nvPr/>
        </p:nvCxnSpPr>
        <p:spPr>
          <a:xfrm flipV="1">
            <a:off x="4361899" y="3502865"/>
            <a:ext cx="69763" cy="39915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828CB602-DEF3-4741-97A5-2437DBEEFAD9}"/>
              </a:ext>
            </a:extLst>
          </p:cNvPr>
          <p:cNvSpPr/>
          <p:nvPr/>
        </p:nvSpPr>
        <p:spPr>
          <a:xfrm>
            <a:off x="7635646" y="3914584"/>
            <a:ext cx="1182594" cy="1510714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CPUs: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MiSAR [ISCA’15]</a:t>
            </a:r>
          </a:p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GPUs:</a:t>
            </a:r>
          </a:p>
          <a:p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HQL [IPDPS’13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] 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C2D29D0-8579-EA43-8DE9-6F2910D07325}"/>
              </a:ext>
            </a:extLst>
          </p:cNvPr>
          <p:cNvCxnSpPr>
            <a:cxnSpLocks/>
          </p:cNvCxnSpPr>
          <p:nvPr/>
        </p:nvCxnSpPr>
        <p:spPr>
          <a:xfrm>
            <a:off x="7503007" y="3476797"/>
            <a:ext cx="172807" cy="49992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B019D68-A3C9-AC48-8312-554B27462A84}"/>
              </a:ext>
            </a:extLst>
          </p:cNvPr>
          <p:cNvCxnSpPr>
            <a:cxnSpLocks/>
          </p:cNvCxnSpPr>
          <p:nvPr/>
        </p:nvCxnSpPr>
        <p:spPr>
          <a:xfrm flipV="1">
            <a:off x="8778069" y="3429001"/>
            <a:ext cx="117904" cy="547716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F95A1A11-A1E4-4A42-8E47-0309AA402040}"/>
              </a:ext>
            </a:extLst>
          </p:cNvPr>
          <p:cNvSpPr/>
          <p:nvPr/>
        </p:nvSpPr>
        <p:spPr>
          <a:xfrm>
            <a:off x="5543391" y="3905277"/>
            <a:ext cx="1980000" cy="1520021"/>
          </a:xfrm>
          <a:prstGeom prst="roundRect">
            <a:avLst>
              <a:gd name="adj" fmla="val 16666"/>
            </a:avLst>
          </a:prstGeom>
          <a:solidFill>
            <a:schemeClr val="tx1">
              <a:lumMod val="50000"/>
              <a:lumOff val="50000"/>
              <a:alpha val="50196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R" sz="1300" dirty="0">
                <a:solidFill>
                  <a:schemeClr val="accent2"/>
                </a:solidFill>
                <a:latin typeface="Nunito" pitchFamily="2" charset="77"/>
              </a:rPr>
              <a:t>NDPs:</a:t>
            </a:r>
          </a:p>
          <a:p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Tesseract [ISCA’15], </a:t>
            </a:r>
            <a:r>
              <a:rPr lang="en-GB" sz="1300" dirty="0">
                <a:solidFill>
                  <a:schemeClr val="tx1"/>
                </a:solidFill>
                <a:latin typeface="Nunito" pitchFamily="2" charset="77"/>
              </a:rPr>
              <a:t>Near-Data Processing for In-memory Analytics </a:t>
            </a:r>
            <a:r>
              <a:rPr lang="en-GR" sz="1300" dirty="0">
                <a:solidFill>
                  <a:schemeClr val="tx1"/>
                </a:solidFill>
                <a:latin typeface="Nunito" pitchFamily="2" charset="77"/>
              </a:rPr>
              <a:t>[PACT’15]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1A8618-A9CD-3F40-A769-C1B00458AB90}"/>
              </a:ext>
            </a:extLst>
          </p:cNvPr>
          <p:cNvCxnSpPr>
            <a:cxnSpLocks/>
          </p:cNvCxnSpPr>
          <p:nvPr/>
        </p:nvCxnSpPr>
        <p:spPr>
          <a:xfrm flipV="1">
            <a:off x="5696206" y="3444139"/>
            <a:ext cx="239230" cy="519862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6CC2A7-FD7A-3641-87C5-158B920B91A3}"/>
              </a:ext>
            </a:extLst>
          </p:cNvPr>
          <p:cNvCxnSpPr>
            <a:cxnSpLocks/>
          </p:cNvCxnSpPr>
          <p:nvPr/>
        </p:nvCxnSpPr>
        <p:spPr>
          <a:xfrm flipH="1" flipV="1">
            <a:off x="7331121" y="3411482"/>
            <a:ext cx="41932" cy="53257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B967572-B61C-A845-99A4-F1DCE0D37C76}"/>
              </a:ext>
            </a:extLst>
          </p:cNvPr>
          <p:cNvSpPr/>
          <p:nvPr/>
        </p:nvSpPr>
        <p:spPr>
          <a:xfrm>
            <a:off x="1656021" y="5926961"/>
            <a:ext cx="5831958" cy="663741"/>
          </a:xfrm>
          <a:prstGeom prst="roundRect">
            <a:avLst>
              <a:gd name="adj" fmla="val 16666"/>
            </a:avLst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R" sz="2000" dirty="0">
                <a:solidFill>
                  <a:schemeClr val="bg1"/>
                </a:solidFill>
                <a:latin typeface="Nunito" pitchFamily="2" charset="77"/>
              </a:rPr>
              <a:t>Lack of a shared level of cache memory</a:t>
            </a:r>
          </a:p>
        </p:txBody>
      </p:sp>
      <p:pic>
        <p:nvPicPr>
          <p:cNvPr id="33" name="Graphic 32" descr="Turtle">
            <a:extLst>
              <a:ext uri="{FF2B5EF4-FFF2-40B4-BE49-F238E27FC236}">
                <a16:creationId xmlns:a16="http://schemas.microsoft.com/office/drawing/2014/main" id="{699DA3D0-B62E-544B-952C-76D88E40C7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84186" y="4853945"/>
            <a:ext cx="1212266" cy="121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59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1" dur="indefinite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24" dur="indefinite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75"/>
                                      </p:to>
                                    </p:set>
                                    <p:animEffect filter="image" prLst="opacity: 0.75">
                                      <p:cBhvr rctx="IE">
                                        <p:cTn id="43" dur="indefinite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80" grpId="0" animBg="1"/>
      <p:bldP spid="90" grpId="0" animBg="1"/>
      <p:bldP spid="90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20221</TotalTime>
  <Words>1165</Words>
  <Application>Microsoft Macintosh PowerPoint</Application>
  <PresentationFormat>On-screen Show (4:3)</PresentationFormat>
  <Paragraphs>430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Nunito</vt:lpstr>
      <vt:lpstr>Nunito SemiBold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2803</cp:revision>
  <dcterms:created xsi:type="dcterms:W3CDTF">2020-11-10T14:18:08Z</dcterms:created>
  <dcterms:modified xsi:type="dcterms:W3CDTF">2021-02-26T11:04:26Z</dcterms:modified>
</cp:coreProperties>
</file>