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993" r:id="rId2"/>
    <p:sldId id="1006" r:id="rId3"/>
    <p:sldId id="741" r:id="rId4"/>
    <p:sldId id="902" r:id="rId5"/>
    <p:sldId id="1007" r:id="rId6"/>
    <p:sldId id="912" r:id="rId7"/>
    <p:sldId id="919" r:id="rId8"/>
    <p:sldId id="920" r:id="rId9"/>
    <p:sldId id="922" r:id="rId10"/>
    <p:sldId id="921" r:id="rId11"/>
    <p:sldId id="916" r:id="rId12"/>
    <p:sldId id="911" r:id="rId13"/>
    <p:sldId id="925" r:id="rId14"/>
    <p:sldId id="924" r:id="rId15"/>
    <p:sldId id="926" r:id="rId16"/>
    <p:sldId id="918" r:id="rId17"/>
    <p:sldId id="997" r:id="rId18"/>
    <p:sldId id="932" r:id="rId19"/>
    <p:sldId id="935" r:id="rId20"/>
    <p:sldId id="936" r:id="rId21"/>
    <p:sldId id="938" r:id="rId22"/>
    <p:sldId id="940" r:id="rId23"/>
    <p:sldId id="979" r:id="rId24"/>
    <p:sldId id="989" r:id="rId25"/>
    <p:sldId id="992" r:id="rId26"/>
    <p:sldId id="941" r:id="rId27"/>
    <p:sldId id="988" r:id="rId28"/>
    <p:sldId id="942" r:id="rId29"/>
    <p:sldId id="946" r:id="rId30"/>
    <p:sldId id="948" r:id="rId31"/>
    <p:sldId id="950" r:id="rId32"/>
    <p:sldId id="951" r:id="rId33"/>
    <p:sldId id="981" r:id="rId34"/>
    <p:sldId id="1009" r:id="rId35"/>
    <p:sldId id="1010" r:id="rId36"/>
    <p:sldId id="1013" r:id="rId37"/>
    <p:sldId id="1014" r:id="rId38"/>
    <p:sldId id="1015" r:id="rId39"/>
    <p:sldId id="1002" r:id="rId40"/>
    <p:sldId id="965" r:id="rId41"/>
    <p:sldId id="99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  <a:srgbClr val="771F28"/>
    <a:srgbClr val="B45F07"/>
    <a:srgbClr val="FCECD1"/>
    <a:srgbClr val="F9F9E3"/>
    <a:srgbClr val="FDE5CD"/>
    <a:srgbClr val="274221"/>
    <a:srgbClr val="000000"/>
    <a:srgbClr val="F07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4"/>
    <p:restoredTop sz="66378"/>
  </p:normalViewPr>
  <p:slideViewPr>
    <p:cSldViewPr snapToGrid="0" snapToObjects="1">
      <p:cViewPr varScale="1">
        <p:scale>
          <a:sx n="84" d="100"/>
          <a:sy n="84" d="100"/>
        </p:scale>
        <p:origin x="2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242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DaeMon-Sigmetrics23/HCM-HPCA2023/daemon-sigmetrics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DaeMon-Sigmetrics23/HCM-HPCA2023/daemon-sigmetrics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DaeMon-Sigmetrics23/HCM-HPCA2023/daemon-sigmetrics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DaeMon-Sigmetrics23/HCM-HPCA2023/daemon-sigmetrics2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DaeMon-Sigmetrics23/HCM-HPCA2023/daemon-sigmetrics2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DaeMon-Sigmetrics23/HCM-HPCA2023/daemon-sigmetrics2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71900994152726"/>
          <c:y val="0.24953638005474957"/>
          <c:w val="0.86267053058130361"/>
          <c:h val="0.57738572012879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motivational!$N$37</c:f>
              <c:strCache>
                <c:ptCount val="1"/>
                <c:pt idx="0">
                  <c:v>Page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motivational!$N$38:$N$51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A2-874B-85FB-DC5FA7CCFDFB}"/>
            </c:ext>
          </c:extLst>
        </c:ser>
        <c:ser>
          <c:idx val="1"/>
          <c:order val="1"/>
          <c:tx>
            <c:strRef>
              <c:f>motivational!$O$37</c:f>
              <c:strCache>
                <c:ptCount val="1"/>
                <c:pt idx="0">
                  <c:v>ComprPage</c:v>
                </c:pt>
              </c:strCache>
            </c:strRef>
          </c:tx>
          <c:spPr>
            <a:solidFill>
              <a:schemeClr val="tx1">
                <a:lumMod val="50000"/>
                <a:lumOff val="50000"/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motivational!$O$38:$O$51</c:f>
              <c:numCache>
                <c:formatCode>General</c:formatCode>
                <c:ptCount val="14"/>
                <c:pt idx="0">
                  <c:v>1.06340869185234</c:v>
                </c:pt>
                <c:pt idx="1">
                  <c:v>1.3326728921322499</c:v>
                </c:pt>
                <c:pt idx="2">
                  <c:v>2.50921936735846</c:v>
                </c:pt>
                <c:pt idx="3">
                  <c:v>4.9713610199282101</c:v>
                </c:pt>
                <c:pt idx="4">
                  <c:v>1.2239491830820299</c:v>
                </c:pt>
                <c:pt idx="5">
                  <c:v>1.2062686523459401</c:v>
                </c:pt>
                <c:pt idx="6">
                  <c:v>1.59454116554575</c:v>
                </c:pt>
                <c:pt idx="7">
                  <c:v>1.5164499245129499</c:v>
                </c:pt>
                <c:pt idx="8">
                  <c:v>1.5239548088127199</c:v>
                </c:pt>
                <c:pt idx="9">
                  <c:v>1.6678897429647599</c:v>
                </c:pt>
                <c:pt idx="10">
                  <c:v>1.2989523874897799</c:v>
                </c:pt>
                <c:pt idx="11">
                  <c:v>1.02043103059194</c:v>
                </c:pt>
                <c:pt idx="12">
                  <c:v>1.00764093077976</c:v>
                </c:pt>
                <c:pt idx="13">
                  <c:v>1.51113195363782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A2-874B-85FB-DC5FA7CCFDFB}"/>
            </c:ext>
          </c:extLst>
        </c:ser>
        <c:ser>
          <c:idx val="2"/>
          <c:order val="2"/>
          <c:tx>
            <c:strRef>
              <c:f>motivational!$P$37</c:f>
              <c:strCache>
                <c:ptCount val="1"/>
                <c:pt idx="0">
                  <c:v>CacheLine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motivational!$P$38:$P$51</c:f>
              <c:numCache>
                <c:formatCode>General</c:formatCode>
                <c:ptCount val="14"/>
                <c:pt idx="0">
                  <c:v>0.44036194566749653</c:v>
                </c:pt>
                <c:pt idx="1">
                  <c:v>0.86262049486529868</c:v>
                </c:pt>
                <c:pt idx="2">
                  <c:v>3.8078132779056273</c:v>
                </c:pt>
                <c:pt idx="3">
                  <c:v>8.4072720711609534</c:v>
                </c:pt>
                <c:pt idx="4">
                  <c:v>0.80292109101044129</c:v>
                </c:pt>
                <c:pt idx="5">
                  <c:v>0.69883923539338322</c:v>
                </c:pt>
                <c:pt idx="6">
                  <c:v>0.71149038854094593</c:v>
                </c:pt>
                <c:pt idx="7">
                  <c:v>0.76462344526512716</c:v>
                </c:pt>
                <c:pt idx="8">
                  <c:v>0.65614505956267943</c:v>
                </c:pt>
                <c:pt idx="9">
                  <c:v>0.8196365536656155</c:v>
                </c:pt>
                <c:pt idx="10">
                  <c:v>0.46335101599361428</c:v>
                </c:pt>
                <c:pt idx="11">
                  <c:v>0.71766276298268883</c:v>
                </c:pt>
                <c:pt idx="12">
                  <c:v>0.7613068275143744</c:v>
                </c:pt>
                <c:pt idx="13">
                  <c:v>0.94886180270845133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A2-874B-85FB-DC5FA7CCFDFB}"/>
            </c:ext>
          </c:extLst>
        </c:ser>
        <c:ser>
          <c:idx val="3"/>
          <c:order val="3"/>
          <c:tx>
            <c:strRef>
              <c:f>motivational!$Q$37</c:f>
              <c:strCache>
                <c:ptCount val="1"/>
                <c:pt idx="0">
                  <c:v>CacheLine+Page</c:v>
                </c:pt>
              </c:strCache>
            </c:strRef>
          </c:tx>
          <c:spPr>
            <a:solidFill>
              <a:schemeClr val="accent3"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motivational!$Q$38:$Q$51</c:f>
              <c:numCache>
                <c:formatCode>General</c:formatCode>
                <c:ptCount val="14"/>
                <c:pt idx="0">
                  <c:v>1.057354566552247</c:v>
                </c:pt>
                <c:pt idx="1">
                  <c:v>1.0479682606716025</c:v>
                </c:pt>
                <c:pt idx="2">
                  <c:v>0.95954326734385154</c:v>
                </c:pt>
                <c:pt idx="3">
                  <c:v>1.0067129261765184</c:v>
                </c:pt>
                <c:pt idx="4">
                  <c:v>1.1435601308428902</c:v>
                </c:pt>
                <c:pt idx="5">
                  <c:v>1.1205580503317036</c:v>
                </c:pt>
                <c:pt idx="6">
                  <c:v>1.2413351772794419</c:v>
                </c:pt>
                <c:pt idx="7">
                  <c:v>1.1055632675766869</c:v>
                </c:pt>
                <c:pt idx="8">
                  <c:v>1.1065443222821889</c:v>
                </c:pt>
                <c:pt idx="9">
                  <c:v>1.1497783245708884</c:v>
                </c:pt>
                <c:pt idx="10">
                  <c:v>1.0841444480426414</c:v>
                </c:pt>
                <c:pt idx="11">
                  <c:v>1.1472003592616251</c:v>
                </c:pt>
                <c:pt idx="12">
                  <c:v>1.1581466074179627</c:v>
                </c:pt>
                <c:pt idx="13">
                  <c:v>1.0999362910023585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A2-874B-85FB-DC5FA7CCFDFB}"/>
            </c:ext>
          </c:extLst>
        </c:ser>
        <c:ser>
          <c:idx val="4"/>
          <c:order val="4"/>
          <c:tx>
            <c:strRef>
              <c:f>motivational!$R$37</c:f>
              <c:strCache>
                <c:ptCount val="1"/>
                <c:pt idx="0">
                  <c:v>DaeMon-Compr</c:v>
                </c:pt>
              </c:strCache>
            </c:strRef>
          </c:tx>
          <c:spPr>
            <a:solidFill>
              <a:schemeClr val="accent1"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motivational!$R$38:$R$51</c:f>
              <c:numCache>
                <c:formatCode>General</c:formatCode>
                <c:ptCount val="14"/>
                <c:pt idx="0">
                  <c:v>1.1029034809837099</c:v>
                </c:pt>
                <c:pt idx="1">
                  <c:v>1.56632157724793</c:v>
                </c:pt>
                <c:pt idx="2">
                  <c:v>4.77793861116609</c:v>
                </c:pt>
                <c:pt idx="3">
                  <c:v>11.655406231634</c:v>
                </c:pt>
                <c:pt idx="4">
                  <c:v>1.2213350578050599</c:v>
                </c:pt>
                <c:pt idx="5">
                  <c:v>1.19045591441225</c:v>
                </c:pt>
                <c:pt idx="6">
                  <c:v>1.4259675482134999</c:v>
                </c:pt>
                <c:pt idx="7">
                  <c:v>1.0590196915149701</c:v>
                </c:pt>
                <c:pt idx="8">
                  <c:v>1.0347752468183</c:v>
                </c:pt>
                <c:pt idx="9">
                  <c:v>1.12127571009077</c:v>
                </c:pt>
                <c:pt idx="10">
                  <c:v>1.0310571399228701</c:v>
                </c:pt>
                <c:pt idx="11">
                  <c:v>1.01911272721144</c:v>
                </c:pt>
                <c:pt idx="12">
                  <c:v>1.01717374196137</c:v>
                </c:pt>
                <c:pt idx="13">
                  <c:v>1.5346731900830901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A2-874B-85FB-DC5FA7CCFDFB}"/>
            </c:ext>
          </c:extLst>
        </c:ser>
        <c:ser>
          <c:idx val="5"/>
          <c:order val="5"/>
          <c:tx>
            <c:strRef>
              <c:f>motivational!$S$37</c:f>
              <c:strCache>
                <c:ptCount val="1"/>
                <c:pt idx="0">
                  <c:v>DaeMon</c:v>
                </c:pt>
              </c:strCache>
            </c:strRef>
          </c:tx>
          <c:spPr>
            <a:solidFill>
              <a:schemeClr val="accent1">
                <a:lumMod val="50000"/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motivational!$S$38:$S$51</c:f>
              <c:numCache>
                <c:formatCode>General</c:formatCode>
                <c:ptCount val="14"/>
                <c:pt idx="0">
                  <c:v>1.2037234918264399</c:v>
                </c:pt>
                <c:pt idx="1">
                  <c:v>1.6899337753586701</c:v>
                </c:pt>
                <c:pt idx="2">
                  <c:v>5.2245900685127697</c:v>
                </c:pt>
                <c:pt idx="3">
                  <c:v>14.5553774874732</c:v>
                </c:pt>
                <c:pt idx="4">
                  <c:v>1.5594881352265499</c:v>
                </c:pt>
                <c:pt idx="5">
                  <c:v>1.4676562092041701</c:v>
                </c:pt>
                <c:pt idx="6">
                  <c:v>2.1188448031628999</c:v>
                </c:pt>
                <c:pt idx="7">
                  <c:v>1.6189964677892701</c:v>
                </c:pt>
                <c:pt idx="8">
                  <c:v>1.7119055520081501</c:v>
                </c:pt>
                <c:pt idx="9">
                  <c:v>1.85172587741143</c:v>
                </c:pt>
                <c:pt idx="10">
                  <c:v>1.3267376446113699</c:v>
                </c:pt>
                <c:pt idx="11">
                  <c:v>1.0793491651443901</c:v>
                </c:pt>
                <c:pt idx="12">
                  <c:v>1.07133852335928</c:v>
                </c:pt>
                <c:pt idx="13">
                  <c:v>1.950312206447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A2-874B-85FB-DC5FA7CCF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overlap val="-53"/>
        <c:axId val="1845366576"/>
        <c:axId val="1845470288"/>
      </c:barChart>
      <c:catAx>
        <c:axId val="184536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bg2">
                        <a:lumMod val="25000"/>
                      </a:schemeClr>
                    </a:solidFill>
                  </a:rPr>
                  <a:t>Workloads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470288"/>
        <c:crosses val="autoZero"/>
        <c:auto val="1"/>
        <c:lblAlgn val="ctr"/>
        <c:lblOffset val="100"/>
        <c:noMultiLvlLbl val="0"/>
      </c:catAx>
      <c:valAx>
        <c:axId val="1845470288"/>
        <c:scaling>
          <c:orientation val="minMax"/>
          <c:max val="5.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bg2">
                        <a:lumMod val="25000"/>
                      </a:schemeClr>
                    </a:solidFill>
                  </a:rPr>
                  <a:t>Speedup</a:t>
                </a:r>
              </a:p>
            </c:rich>
          </c:tx>
          <c:layout>
            <c:manualLayout>
              <c:xMode val="edge"/>
              <c:yMode val="edge"/>
              <c:x val="2.6963520915110388E-2"/>
              <c:y val="0.433629290505306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36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6007140647047073E-2"/>
          <c:y val="2.1976552163469248E-2"/>
          <c:w val="0.80721163657749262"/>
          <c:h val="0.132875504419585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Avenir Medium" panose="02000503020000020003" pitchFamily="2" charset="0"/>
        </a:defRPr>
      </a:pPr>
      <a:endParaRPr lang="en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71900994152726"/>
          <c:y val="0.24953638005474957"/>
          <c:w val="0.86267053058130361"/>
          <c:h val="0.57738572012879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motivational!$N$37</c:f>
              <c:strCache>
                <c:ptCount val="1"/>
                <c:pt idx="0">
                  <c:v>Page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motivational!$N$38:$N$51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A2-874B-85FB-DC5FA7CCFDFB}"/>
            </c:ext>
          </c:extLst>
        </c:ser>
        <c:ser>
          <c:idx val="1"/>
          <c:order val="1"/>
          <c:tx>
            <c:strRef>
              <c:f>motivational!$O$37</c:f>
              <c:strCache>
                <c:ptCount val="1"/>
                <c:pt idx="0">
                  <c:v>ComprPage</c:v>
                </c:pt>
              </c:strCache>
            </c:strRef>
          </c:tx>
          <c:spPr>
            <a:solidFill>
              <a:schemeClr val="tx1">
                <a:lumMod val="50000"/>
                <a:lumOff val="50000"/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motivational!$O$38:$O$51</c:f>
              <c:numCache>
                <c:formatCode>General</c:formatCode>
                <c:ptCount val="14"/>
                <c:pt idx="0">
                  <c:v>1.06340869185234</c:v>
                </c:pt>
                <c:pt idx="1">
                  <c:v>1.3326728921322499</c:v>
                </c:pt>
                <c:pt idx="2">
                  <c:v>2.50921936735846</c:v>
                </c:pt>
                <c:pt idx="3">
                  <c:v>4.9713610199282101</c:v>
                </c:pt>
                <c:pt idx="4">
                  <c:v>1.2239491830820299</c:v>
                </c:pt>
                <c:pt idx="5">
                  <c:v>1.2062686523459401</c:v>
                </c:pt>
                <c:pt idx="6">
                  <c:v>1.59454116554575</c:v>
                </c:pt>
                <c:pt idx="7">
                  <c:v>1.5164499245129499</c:v>
                </c:pt>
                <c:pt idx="8">
                  <c:v>1.5239548088127199</c:v>
                </c:pt>
                <c:pt idx="9">
                  <c:v>1.6678897429647599</c:v>
                </c:pt>
                <c:pt idx="10">
                  <c:v>1.2989523874897799</c:v>
                </c:pt>
                <c:pt idx="11">
                  <c:v>1.02043103059194</c:v>
                </c:pt>
                <c:pt idx="12">
                  <c:v>1.00764093077976</c:v>
                </c:pt>
                <c:pt idx="13">
                  <c:v>1.51113195363782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A2-874B-85FB-DC5FA7CCFDFB}"/>
            </c:ext>
          </c:extLst>
        </c:ser>
        <c:ser>
          <c:idx val="2"/>
          <c:order val="2"/>
          <c:tx>
            <c:strRef>
              <c:f>motivational!$P$37</c:f>
              <c:strCache>
                <c:ptCount val="1"/>
                <c:pt idx="0">
                  <c:v>CacheLine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motivational!$P$38:$P$51</c:f>
              <c:numCache>
                <c:formatCode>General</c:formatCode>
                <c:ptCount val="14"/>
                <c:pt idx="0">
                  <c:v>0.44036194566749653</c:v>
                </c:pt>
                <c:pt idx="1">
                  <c:v>0.86262049486529868</c:v>
                </c:pt>
                <c:pt idx="2">
                  <c:v>3.8078132779056273</c:v>
                </c:pt>
                <c:pt idx="3">
                  <c:v>8.4072720711609534</c:v>
                </c:pt>
                <c:pt idx="4">
                  <c:v>0.80292109101044129</c:v>
                </c:pt>
                <c:pt idx="5">
                  <c:v>0.69883923539338322</c:v>
                </c:pt>
                <c:pt idx="6">
                  <c:v>0.71149038854094593</c:v>
                </c:pt>
                <c:pt idx="7">
                  <c:v>0.76462344526512716</c:v>
                </c:pt>
                <c:pt idx="8">
                  <c:v>0.65614505956267943</c:v>
                </c:pt>
                <c:pt idx="9">
                  <c:v>0.8196365536656155</c:v>
                </c:pt>
                <c:pt idx="10">
                  <c:v>0.46335101599361428</c:v>
                </c:pt>
                <c:pt idx="11">
                  <c:v>0.71766276298268883</c:v>
                </c:pt>
                <c:pt idx="12">
                  <c:v>0.7613068275143744</c:v>
                </c:pt>
                <c:pt idx="13">
                  <c:v>0.94886180270845133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A2-874B-85FB-DC5FA7CCFDFB}"/>
            </c:ext>
          </c:extLst>
        </c:ser>
        <c:ser>
          <c:idx val="3"/>
          <c:order val="3"/>
          <c:tx>
            <c:strRef>
              <c:f>motivational!$Q$37</c:f>
              <c:strCache>
                <c:ptCount val="1"/>
                <c:pt idx="0">
                  <c:v>CacheLine+Page</c:v>
                </c:pt>
              </c:strCache>
            </c:strRef>
          </c:tx>
          <c:spPr>
            <a:solidFill>
              <a:schemeClr val="accent3"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motivational!$Q$38:$Q$51</c:f>
              <c:numCache>
                <c:formatCode>General</c:formatCode>
                <c:ptCount val="14"/>
                <c:pt idx="0">
                  <c:v>1.057354566552247</c:v>
                </c:pt>
                <c:pt idx="1">
                  <c:v>1.0479682606716025</c:v>
                </c:pt>
                <c:pt idx="2">
                  <c:v>0.95954326734385154</c:v>
                </c:pt>
                <c:pt idx="3">
                  <c:v>1.0067129261765184</c:v>
                </c:pt>
                <c:pt idx="4">
                  <c:v>1.1435601308428902</c:v>
                </c:pt>
                <c:pt idx="5">
                  <c:v>1.1205580503317036</c:v>
                </c:pt>
                <c:pt idx="6">
                  <c:v>1.2413351772794419</c:v>
                </c:pt>
                <c:pt idx="7">
                  <c:v>1.1055632675766869</c:v>
                </c:pt>
                <c:pt idx="8">
                  <c:v>1.1065443222821889</c:v>
                </c:pt>
                <c:pt idx="9">
                  <c:v>1.1497783245708884</c:v>
                </c:pt>
                <c:pt idx="10">
                  <c:v>1.0841444480426414</c:v>
                </c:pt>
                <c:pt idx="11">
                  <c:v>1.1472003592616251</c:v>
                </c:pt>
                <c:pt idx="12">
                  <c:v>1.1581466074179627</c:v>
                </c:pt>
                <c:pt idx="13">
                  <c:v>1.0999362910023585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A2-874B-85FB-DC5FA7CCFDFB}"/>
            </c:ext>
          </c:extLst>
        </c:ser>
        <c:ser>
          <c:idx val="4"/>
          <c:order val="4"/>
          <c:tx>
            <c:strRef>
              <c:f>motivational!$R$37</c:f>
              <c:strCache>
                <c:ptCount val="1"/>
                <c:pt idx="0">
                  <c:v>DaeMon-Compr</c:v>
                </c:pt>
              </c:strCache>
            </c:strRef>
          </c:tx>
          <c:spPr>
            <a:solidFill>
              <a:schemeClr val="accent1"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motivational!$R$38:$R$51</c:f>
              <c:numCache>
                <c:formatCode>General</c:formatCode>
                <c:ptCount val="14"/>
                <c:pt idx="0">
                  <c:v>1.1029034809837099</c:v>
                </c:pt>
                <c:pt idx="1">
                  <c:v>1.56632157724793</c:v>
                </c:pt>
                <c:pt idx="2">
                  <c:v>4.77793861116609</c:v>
                </c:pt>
                <c:pt idx="3">
                  <c:v>11.655406231634</c:v>
                </c:pt>
                <c:pt idx="4">
                  <c:v>1.2213350578050599</c:v>
                </c:pt>
                <c:pt idx="5">
                  <c:v>1.19045591441225</c:v>
                </c:pt>
                <c:pt idx="6">
                  <c:v>1.4259675482134999</c:v>
                </c:pt>
                <c:pt idx="7">
                  <c:v>1.0590196915149701</c:v>
                </c:pt>
                <c:pt idx="8">
                  <c:v>1.0347752468183</c:v>
                </c:pt>
                <c:pt idx="9">
                  <c:v>1.12127571009077</c:v>
                </c:pt>
                <c:pt idx="10">
                  <c:v>1.0310571399228701</c:v>
                </c:pt>
                <c:pt idx="11">
                  <c:v>1.01911272721144</c:v>
                </c:pt>
                <c:pt idx="12">
                  <c:v>1.01717374196137</c:v>
                </c:pt>
                <c:pt idx="13">
                  <c:v>1.5346731900830901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A2-874B-85FB-DC5FA7CCFDFB}"/>
            </c:ext>
          </c:extLst>
        </c:ser>
        <c:ser>
          <c:idx val="5"/>
          <c:order val="5"/>
          <c:tx>
            <c:strRef>
              <c:f>motivational!$S$37</c:f>
              <c:strCache>
                <c:ptCount val="1"/>
                <c:pt idx="0">
                  <c:v>DaeMon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motivational!$S$38:$S$51</c:f>
              <c:numCache>
                <c:formatCode>General</c:formatCode>
                <c:ptCount val="14"/>
                <c:pt idx="0">
                  <c:v>1.2037234918264399</c:v>
                </c:pt>
                <c:pt idx="1">
                  <c:v>1.6899337753586701</c:v>
                </c:pt>
                <c:pt idx="2">
                  <c:v>5.2245900685127697</c:v>
                </c:pt>
                <c:pt idx="3">
                  <c:v>14.5553774874732</c:v>
                </c:pt>
                <c:pt idx="4">
                  <c:v>1.5594881352265499</c:v>
                </c:pt>
                <c:pt idx="5">
                  <c:v>1.4676562092041701</c:v>
                </c:pt>
                <c:pt idx="6">
                  <c:v>2.1188448031628999</c:v>
                </c:pt>
                <c:pt idx="7">
                  <c:v>1.6189964677892701</c:v>
                </c:pt>
                <c:pt idx="8">
                  <c:v>1.7119055520081501</c:v>
                </c:pt>
                <c:pt idx="9">
                  <c:v>1.85172587741143</c:v>
                </c:pt>
                <c:pt idx="10">
                  <c:v>1.3267376446113699</c:v>
                </c:pt>
                <c:pt idx="11">
                  <c:v>1.0793491651443901</c:v>
                </c:pt>
                <c:pt idx="12">
                  <c:v>1.07133852335928</c:v>
                </c:pt>
                <c:pt idx="13">
                  <c:v>1.950312206447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A2-874B-85FB-DC5FA7CCF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overlap val="-35"/>
        <c:axId val="1845366576"/>
        <c:axId val="1845470288"/>
      </c:barChart>
      <c:catAx>
        <c:axId val="184536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bg2">
                        <a:lumMod val="25000"/>
                      </a:schemeClr>
                    </a:solidFill>
                  </a:rPr>
                  <a:t>Workloads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470288"/>
        <c:crosses val="autoZero"/>
        <c:auto val="1"/>
        <c:lblAlgn val="ctr"/>
        <c:lblOffset val="100"/>
        <c:noMultiLvlLbl val="0"/>
      </c:catAx>
      <c:valAx>
        <c:axId val="1845470288"/>
        <c:scaling>
          <c:orientation val="minMax"/>
          <c:max val="5.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bg2">
                        <a:lumMod val="25000"/>
                      </a:schemeClr>
                    </a:solidFill>
                  </a:rPr>
                  <a:t>Speedup</a:t>
                </a:r>
              </a:p>
            </c:rich>
          </c:tx>
          <c:layout>
            <c:manualLayout>
              <c:xMode val="edge"/>
              <c:yMode val="edge"/>
              <c:x val="2.6963520915110388E-2"/>
              <c:y val="0.433629290505306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36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6007140647047073E-2"/>
          <c:y val="2.1976552163469248E-2"/>
          <c:w val="0.80721163657749262"/>
          <c:h val="0.132875504419585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Avenir Medium" panose="02000503020000020003" pitchFamily="2" charset="0"/>
        </a:defRPr>
      </a:pPr>
      <a:endParaRPr lang="en-G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71900994152726"/>
          <c:y val="0.24953638005474957"/>
          <c:w val="0.86267053058130361"/>
          <c:h val="0.57738572012879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motivational!$N$37</c:f>
              <c:strCache>
                <c:ptCount val="1"/>
                <c:pt idx="0">
                  <c:v>Page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motivational!$N$38:$N$51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A2-874B-85FB-DC5FA7CCFDFB}"/>
            </c:ext>
          </c:extLst>
        </c:ser>
        <c:ser>
          <c:idx val="1"/>
          <c:order val="1"/>
          <c:tx>
            <c:strRef>
              <c:f>motivational!$O$37</c:f>
              <c:strCache>
                <c:ptCount val="1"/>
                <c:pt idx="0">
                  <c:v>ComprPage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motivational!$O$38:$O$51</c:f>
              <c:numCache>
                <c:formatCode>General</c:formatCode>
                <c:ptCount val="14"/>
                <c:pt idx="0">
                  <c:v>1.06340869185234</c:v>
                </c:pt>
                <c:pt idx="1">
                  <c:v>1.3326728921322499</c:v>
                </c:pt>
                <c:pt idx="2">
                  <c:v>2.50921936735846</c:v>
                </c:pt>
                <c:pt idx="3">
                  <c:v>4.9713610199282101</c:v>
                </c:pt>
                <c:pt idx="4">
                  <c:v>1.2239491830820299</c:v>
                </c:pt>
                <c:pt idx="5">
                  <c:v>1.2062686523459401</c:v>
                </c:pt>
                <c:pt idx="6">
                  <c:v>1.59454116554575</c:v>
                </c:pt>
                <c:pt idx="7">
                  <c:v>1.5164499245129499</c:v>
                </c:pt>
                <c:pt idx="8">
                  <c:v>1.5239548088127199</c:v>
                </c:pt>
                <c:pt idx="9">
                  <c:v>1.6678897429647599</c:v>
                </c:pt>
                <c:pt idx="10">
                  <c:v>1.2989523874897799</c:v>
                </c:pt>
                <c:pt idx="11">
                  <c:v>1.02043103059194</c:v>
                </c:pt>
                <c:pt idx="12">
                  <c:v>1.00764093077976</c:v>
                </c:pt>
                <c:pt idx="13">
                  <c:v>1.51113195363782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A2-874B-85FB-DC5FA7CCFDFB}"/>
            </c:ext>
          </c:extLst>
        </c:ser>
        <c:ser>
          <c:idx val="2"/>
          <c:order val="2"/>
          <c:tx>
            <c:strRef>
              <c:f>motivational!$P$37</c:f>
              <c:strCache>
                <c:ptCount val="1"/>
                <c:pt idx="0">
                  <c:v>CacheLine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motivational!$P$38:$P$51</c:f>
              <c:numCache>
                <c:formatCode>General</c:formatCode>
                <c:ptCount val="14"/>
                <c:pt idx="0">
                  <c:v>0.44036194566749653</c:v>
                </c:pt>
                <c:pt idx="1">
                  <c:v>0.86262049486529868</c:v>
                </c:pt>
                <c:pt idx="2">
                  <c:v>3.8078132779056273</c:v>
                </c:pt>
                <c:pt idx="3">
                  <c:v>8.4072720711609534</c:v>
                </c:pt>
                <c:pt idx="4">
                  <c:v>0.80292109101044129</c:v>
                </c:pt>
                <c:pt idx="5">
                  <c:v>0.69883923539338322</c:v>
                </c:pt>
                <c:pt idx="6">
                  <c:v>0.71149038854094593</c:v>
                </c:pt>
                <c:pt idx="7">
                  <c:v>0.76462344526512716</c:v>
                </c:pt>
                <c:pt idx="8">
                  <c:v>0.65614505956267943</c:v>
                </c:pt>
                <c:pt idx="9">
                  <c:v>0.8196365536656155</c:v>
                </c:pt>
                <c:pt idx="10">
                  <c:v>0.46335101599361428</c:v>
                </c:pt>
                <c:pt idx="11">
                  <c:v>0.71766276298268883</c:v>
                </c:pt>
                <c:pt idx="12">
                  <c:v>0.7613068275143744</c:v>
                </c:pt>
                <c:pt idx="13">
                  <c:v>0.94886180270845133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A2-874B-85FB-DC5FA7CCFDFB}"/>
            </c:ext>
          </c:extLst>
        </c:ser>
        <c:ser>
          <c:idx val="3"/>
          <c:order val="3"/>
          <c:tx>
            <c:strRef>
              <c:f>motivational!$Q$37</c:f>
              <c:strCache>
                <c:ptCount val="1"/>
                <c:pt idx="0">
                  <c:v>CacheLine+Page</c:v>
                </c:pt>
              </c:strCache>
            </c:strRef>
          </c:tx>
          <c:spPr>
            <a:solidFill>
              <a:schemeClr val="accent3"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motivational!$Q$38:$Q$51</c:f>
              <c:numCache>
                <c:formatCode>General</c:formatCode>
                <c:ptCount val="14"/>
                <c:pt idx="0">
                  <c:v>1.057354566552247</c:v>
                </c:pt>
                <c:pt idx="1">
                  <c:v>1.0479682606716025</c:v>
                </c:pt>
                <c:pt idx="2">
                  <c:v>0.95954326734385154</c:v>
                </c:pt>
                <c:pt idx="3">
                  <c:v>1.0067129261765184</c:v>
                </c:pt>
                <c:pt idx="4">
                  <c:v>1.1435601308428902</c:v>
                </c:pt>
                <c:pt idx="5">
                  <c:v>1.1205580503317036</c:v>
                </c:pt>
                <c:pt idx="6">
                  <c:v>1.2413351772794419</c:v>
                </c:pt>
                <c:pt idx="7">
                  <c:v>1.1055632675766869</c:v>
                </c:pt>
                <c:pt idx="8">
                  <c:v>1.1065443222821889</c:v>
                </c:pt>
                <c:pt idx="9">
                  <c:v>1.1497783245708884</c:v>
                </c:pt>
                <c:pt idx="10">
                  <c:v>1.0841444480426414</c:v>
                </c:pt>
                <c:pt idx="11">
                  <c:v>1.1472003592616251</c:v>
                </c:pt>
                <c:pt idx="12">
                  <c:v>1.1581466074179627</c:v>
                </c:pt>
                <c:pt idx="13">
                  <c:v>1.0999362910023585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A2-874B-85FB-DC5FA7CCFDFB}"/>
            </c:ext>
          </c:extLst>
        </c:ser>
        <c:ser>
          <c:idx val="4"/>
          <c:order val="4"/>
          <c:tx>
            <c:strRef>
              <c:f>motivational!$R$37</c:f>
              <c:strCache>
                <c:ptCount val="1"/>
                <c:pt idx="0">
                  <c:v>DaeMon-Compr</c:v>
                </c:pt>
              </c:strCache>
            </c:strRef>
          </c:tx>
          <c:spPr>
            <a:solidFill>
              <a:schemeClr val="accent1"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motivational!$R$38:$R$51</c:f>
              <c:numCache>
                <c:formatCode>General</c:formatCode>
                <c:ptCount val="14"/>
                <c:pt idx="0">
                  <c:v>1.1029034809837099</c:v>
                </c:pt>
                <c:pt idx="1">
                  <c:v>1.56632157724793</c:v>
                </c:pt>
                <c:pt idx="2">
                  <c:v>4.77793861116609</c:v>
                </c:pt>
                <c:pt idx="3">
                  <c:v>11.655406231634</c:v>
                </c:pt>
                <c:pt idx="4">
                  <c:v>1.2213350578050599</c:v>
                </c:pt>
                <c:pt idx="5">
                  <c:v>1.19045591441225</c:v>
                </c:pt>
                <c:pt idx="6">
                  <c:v>1.4259675482134999</c:v>
                </c:pt>
                <c:pt idx="7">
                  <c:v>1.0590196915149701</c:v>
                </c:pt>
                <c:pt idx="8">
                  <c:v>1.0347752468183</c:v>
                </c:pt>
                <c:pt idx="9">
                  <c:v>1.12127571009077</c:v>
                </c:pt>
                <c:pt idx="10">
                  <c:v>1.0310571399228701</c:v>
                </c:pt>
                <c:pt idx="11">
                  <c:v>1.01911272721144</c:v>
                </c:pt>
                <c:pt idx="12">
                  <c:v>1.01717374196137</c:v>
                </c:pt>
                <c:pt idx="13">
                  <c:v>1.5346731900830901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A2-874B-85FB-DC5FA7CCFDFB}"/>
            </c:ext>
          </c:extLst>
        </c:ser>
        <c:ser>
          <c:idx val="5"/>
          <c:order val="5"/>
          <c:tx>
            <c:strRef>
              <c:f>motivational!$S$37</c:f>
              <c:strCache>
                <c:ptCount val="1"/>
                <c:pt idx="0">
                  <c:v>DaeMon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motivational!$S$38:$S$51</c:f>
              <c:numCache>
                <c:formatCode>General</c:formatCode>
                <c:ptCount val="14"/>
                <c:pt idx="0">
                  <c:v>1.2037234918264399</c:v>
                </c:pt>
                <c:pt idx="1">
                  <c:v>1.6899337753586701</c:v>
                </c:pt>
                <c:pt idx="2">
                  <c:v>5.2245900685127697</c:v>
                </c:pt>
                <c:pt idx="3">
                  <c:v>14.5553774874732</c:v>
                </c:pt>
                <c:pt idx="4">
                  <c:v>1.5594881352265499</c:v>
                </c:pt>
                <c:pt idx="5">
                  <c:v>1.4676562092041701</c:v>
                </c:pt>
                <c:pt idx="6">
                  <c:v>2.1188448031628999</c:v>
                </c:pt>
                <c:pt idx="7">
                  <c:v>1.6189964677892701</c:v>
                </c:pt>
                <c:pt idx="8">
                  <c:v>1.7119055520081501</c:v>
                </c:pt>
                <c:pt idx="9">
                  <c:v>1.85172587741143</c:v>
                </c:pt>
                <c:pt idx="10">
                  <c:v>1.3267376446113699</c:v>
                </c:pt>
                <c:pt idx="11">
                  <c:v>1.0793491651443901</c:v>
                </c:pt>
                <c:pt idx="12">
                  <c:v>1.07133852335928</c:v>
                </c:pt>
                <c:pt idx="13">
                  <c:v>1.950312206447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A2-874B-85FB-DC5FA7CCF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overlap val="-35"/>
        <c:axId val="1845366576"/>
        <c:axId val="1845470288"/>
      </c:barChart>
      <c:catAx>
        <c:axId val="184536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bg2">
                        <a:lumMod val="25000"/>
                      </a:schemeClr>
                    </a:solidFill>
                  </a:rPr>
                  <a:t>Workloads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470288"/>
        <c:crosses val="autoZero"/>
        <c:auto val="1"/>
        <c:lblAlgn val="ctr"/>
        <c:lblOffset val="100"/>
        <c:noMultiLvlLbl val="0"/>
      </c:catAx>
      <c:valAx>
        <c:axId val="1845470288"/>
        <c:scaling>
          <c:orientation val="minMax"/>
          <c:max val="5.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bg2">
                        <a:lumMod val="25000"/>
                      </a:schemeClr>
                    </a:solidFill>
                  </a:rPr>
                  <a:t>Speedup</a:t>
                </a:r>
              </a:p>
            </c:rich>
          </c:tx>
          <c:layout>
            <c:manualLayout>
              <c:xMode val="edge"/>
              <c:yMode val="edge"/>
              <c:x val="2.6963520915110388E-2"/>
              <c:y val="0.433629290505306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36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6007140647047073E-2"/>
          <c:y val="2.1976552163469248E-2"/>
          <c:w val="0.80721163657749262"/>
          <c:h val="0.132875504419585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Avenir Medium" panose="02000503020000020003" pitchFamily="2" charset="0"/>
        </a:defRPr>
      </a:pPr>
      <a:endParaRPr lang="en-G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71900994152726"/>
          <c:y val="0.24953638005474957"/>
          <c:w val="0.86267053058130361"/>
          <c:h val="0.57738572012879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motivational!$N$37</c:f>
              <c:strCache>
                <c:ptCount val="1"/>
                <c:pt idx="0">
                  <c:v>Page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motivational!$N$38:$N$51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A2-874B-85FB-DC5FA7CCFDFB}"/>
            </c:ext>
          </c:extLst>
        </c:ser>
        <c:ser>
          <c:idx val="1"/>
          <c:order val="1"/>
          <c:tx>
            <c:strRef>
              <c:f>motivational!$O$37</c:f>
              <c:strCache>
                <c:ptCount val="1"/>
                <c:pt idx="0">
                  <c:v>ComprPage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motivational!$O$38:$O$51</c:f>
              <c:numCache>
                <c:formatCode>General</c:formatCode>
                <c:ptCount val="14"/>
                <c:pt idx="0">
                  <c:v>1.06340869185234</c:v>
                </c:pt>
                <c:pt idx="1">
                  <c:v>1.3326728921322499</c:v>
                </c:pt>
                <c:pt idx="2">
                  <c:v>2.50921936735846</c:v>
                </c:pt>
                <c:pt idx="3">
                  <c:v>4.9713610199282101</c:v>
                </c:pt>
                <c:pt idx="4">
                  <c:v>1.2239491830820299</c:v>
                </c:pt>
                <c:pt idx="5">
                  <c:v>1.2062686523459401</c:v>
                </c:pt>
                <c:pt idx="6">
                  <c:v>1.59454116554575</c:v>
                </c:pt>
                <c:pt idx="7">
                  <c:v>1.5164499245129499</c:v>
                </c:pt>
                <c:pt idx="8">
                  <c:v>1.5239548088127199</c:v>
                </c:pt>
                <c:pt idx="9">
                  <c:v>1.6678897429647599</c:v>
                </c:pt>
                <c:pt idx="10">
                  <c:v>1.2989523874897799</c:v>
                </c:pt>
                <c:pt idx="11">
                  <c:v>1.02043103059194</c:v>
                </c:pt>
                <c:pt idx="12">
                  <c:v>1.00764093077976</c:v>
                </c:pt>
                <c:pt idx="13">
                  <c:v>1.51113195363782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A2-874B-85FB-DC5FA7CCFDFB}"/>
            </c:ext>
          </c:extLst>
        </c:ser>
        <c:ser>
          <c:idx val="2"/>
          <c:order val="2"/>
          <c:tx>
            <c:strRef>
              <c:f>motivational!$P$37</c:f>
              <c:strCache>
                <c:ptCount val="1"/>
                <c:pt idx="0">
                  <c:v>CacheLine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motivational!$P$38:$P$51</c:f>
              <c:numCache>
                <c:formatCode>General</c:formatCode>
                <c:ptCount val="14"/>
                <c:pt idx="0">
                  <c:v>0.44036194566749653</c:v>
                </c:pt>
                <c:pt idx="1">
                  <c:v>0.86262049486529868</c:v>
                </c:pt>
                <c:pt idx="2">
                  <c:v>3.8078132779056273</c:v>
                </c:pt>
                <c:pt idx="3">
                  <c:v>8.4072720711609534</c:v>
                </c:pt>
                <c:pt idx="4">
                  <c:v>0.80292109101044129</c:v>
                </c:pt>
                <c:pt idx="5">
                  <c:v>0.69883923539338322</c:v>
                </c:pt>
                <c:pt idx="6">
                  <c:v>0.71149038854094593</c:v>
                </c:pt>
                <c:pt idx="7">
                  <c:v>0.76462344526512716</c:v>
                </c:pt>
                <c:pt idx="8">
                  <c:v>0.65614505956267943</c:v>
                </c:pt>
                <c:pt idx="9">
                  <c:v>0.8196365536656155</c:v>
                </c:pt>
                <c:pt idx="10">
                  <c:v>0.46335101599361428</c:v>
                </c:pt>
                <c:pt idx="11">
                  <c:v>0.71766276298268883</c:v>
                </c:pt>
                <c:pt idx="12">
                  <c:v>0.7613068275143744</c:v>
                </c:pt>
                <c:pt idx="13">
                  <c:v>0.94886180270845133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A2-874B-85FB-DC5FA7CCFDFB}"/>
            </c:ext>
          </c:extLst>
        </c:ser>
        <c:ser>
          <c:idx val="3"/>
          <c:order val="3"/>
          <c:tx>
            <c:strRef>
              <c:f>motivational!$Q$37</c:f>
              <c:strCache>
                <c:ptCount val="1"/>
                <c:pt idx="0">
                  <c:v>CacheLine+Page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motivational!$Q$38:$Q$51</c:f>
              <c:numCache>
                <c:formatCode>General</c:formatCode>
                <c:ptCount val="14"/>
                <c:pt idx="0">
                  <c:v>1.057354566552247</c:v>
                </c:pt>
                <c:pt idx="1">
                  <c:v>1.0479682606716025</c:v>
                </c:pt>
                <c:pt idx="2">
                  <c:v>0.95954326734385154</c:v>
                </c:pt>
                <c:pt idx="3">
                  <c:v>1.0067129261765184</c:v>
                </c:pt>
                <c:pt idx="4">
                  <c:v>1.1435601308428902</c:v>
                </c:pt>
                <c:pt idx="5">
                  <c:v>1.1205580503317036</c:v>
                </c:pt>
                <c:pt idx="6">
                  <c:v>1.2413351772794419</c:v>
                </c:pt>
                <c:pt idx="7">
                  <c:v>1.1055632675766869</c:v>
                </c:pt>
                <c:pt idx="8">
                  <c:v>1.1065443222821889</c:v>
                </c:pt>
                <c:pt idx="9">
                  <c:v>1.1497783245708884</c:v>
                </c:pt>
                <c:pt idx="10">
                  <c:v>1.0841444480426414</c:v>
                </c:pt>
                <c:pt idx="11">
                  <c:v>1.1472003592616251</c:v>
                </c:pt>
                <c:pt idx="12">
                  <c:v>1.1581466074179627</c:v>
                </c:pt>
                <c:pt idx="13">
                  <c:v>1.0999362910023585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A2-874B-85FB-DC5FA7CCFDFB}"/>
            </c:ext>
          </c:extLst>
        </c:ser>
        <c:ser>
          <c:idx val="4"/>
          <c:order val="4"/>
          <c:tx>
            <c:strRef>
              <c:f>motivational!$R$37</c:f>
              <c:strCache>
                <c:ptCount val="1"/>
                <c:pt idx="0">
                  <c:v>DaeMon-Compr</c:v>
                </c:pt>
              </c:strCache>
            </c:strRef>
          </c:tx>
          <c:spPr>
            <a:solidFill>
              <a:schemeClr val="accent1"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motivational!$R$38:$R$51</c:f>
              <c:numCache>
                <c:formatCode>General</c:formatCode>
                <c:ptCount val="14"/>
                <c:pt idx="0">
                  <c:v>1.1029034809837099</c:v>
                </c:pt>
                <c:pt idx="1">
                  <c:v>1.56632157724793</c:v>
                </c:pt>
                <c:pt idx="2">
                  <c:v>4.77793861116609</c:v>
                </c:pt>
                <c:pt idx="3">
                  <c:v>11.655406231634</c:v>
                </c:pt>
                <c:pt idx="4">
                  <c:v>1.2213350578050599</c:v>
                </c:pt>
                <c:pt idx="5">
                  <c:v>1.19045591441225</c:v>
                </c:pt>
                <c:pt idx="6">
                  <c:v>1.4259675482134999</c:v>
                </c:pt>
                <c:pt idx="7">
                  <c:v>1.0590196915149701</c:v>
                </c:pt>
                <c:pt idx="8">
                  <c:v>1.0347752468183</c:v>
                </c:pt>
                <c:pt idx="9">
                  <c:v>1.12127571009077</c:v>
                </c:pt>
                <c:pt idx="10">
                  <c:v>1.0310571399228701</c:v>
                </c:pt>
                <c:pt idx="11">
                  <c:v>1.01911272721144</c:v>
                </c:pt>
                <c:pt idx="12">
                  <c:v>1.01717374196137</c:v>
                </c:pt>
                <c:pt idx="13">
                  <c:v>1.5346731900830901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A2-874B-85FB-DC5FA7CCFDFB}"/>
            </c:ext>
          </c:extLst>
        </c:ser>
        <c:ser>
          <c:idx val="5"/>
          <c:order val="5"/>
          <c:tx>
            <c:strRef>
              <c:f>motivational!$S$37</c:f>
              <c:strCache>
                <c:ptCount val="1"/>
                <c:pt idx="0">
                  <c:v>DaeMon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motivational!$S$38:$S$51</c:f>
              <c:numCache>
                <c:formatCode>General</c:formatCode>
                <c:ptCount val="14"/>
                <c:pt idx="0">
                  <c:v>1.2037234918264399</c:v>
                </c:pt>
                <c:pt idx="1">
                  <c:v>1.6899337753586701</c:v>
                </c:pt>
                <c:pt idx="2">
                  <c:v>5.2245900685127697</c:v>
                </c:pt>
                <c:pt idx="3">
                  <c:v>14.5553774874732</c:v>
                </c:pt>
                <c:pt idx="4">
                  <c:v>1.5594881352265499</c:v>
                </c:pt>
                <c:pt idx="5">
                  <c:v>1.4676562092041701</c:v>
                </c:pt>
                <c:pt idx="6">
                  <c:v>2.1188448031628999</c:v>
                </c:pt>
                <c:pt idx="7">
                  <c:v>1.6189964677892701</c:v>
                </c:pt>
                <c:pt idx="8">
                  <c:v>1.7119055520081501</c:v>
                </c:pt>
                <c:pt idx="9">
                  <c:v>1.85172587741143</c:v>
                </c:pt>
                <c:pt idx="10">
                  <c:v>1.3267376446113699</c:v>
                </c:pt>
                <c:pt idx="11">
                  <c:v>1.0793491651443901</c:v>
                </c:pt>
                <c:pt idx="12">
                  <c:v>1.07133852335928</c:v>
                </c:pt>
                <c:pt idx="13">
                  <c:v>1.950312206447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A2-874B-85FB-DC5FA7CCF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overlap val="-35"/>
        <c:axId val="1845366576"/>
        <c:axId val="1845470288"/>
      </c:barChart>
      <c:catAx>
        <c:axId val="184536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bg2">
                        <a:lumMod val="25000"/>
                      </a:schemeClr>
                    </a:solidFill>
                  </a:rPr>
                  <a:t>Workloads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470288"/>
        <c:crosses val="autoZero"/>
        <c:auto val="1"/>
        <c:lblAlgn val="ctr"/>
        <c:lblOffset val="100"/>
        <c:noMultiLvlLbl val="0"/>
      </c:catAx>
      <c:valAx>
        <c:axId val="1845470288"/>
        <c:scaling>
          <c:orientation val="minMax"/>
          <c:max val="5.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bg2">
                        <a:lumMod val="25000"/>
                      </a:schemeClr>
                    </a:solidFill>
                  </a:rPr>
                  <a:t>Speedup</a:t>
                </a:r>
              </a:p>
            </c:rich>
          </c:tx>
          <c:layout>
            <c:manualLayout>
              <c:xMode val="edge"/>
              <c:yMode val="edge"/>
              <c:x val="2.6963520915110388E-2"/>
              <c:y val="0.433629290505306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36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6007140647047073E-2"/>
          <c:y val="2.1976552163469248E-2"/>
          <c:w val="0.80721163657749262"/>
          <c:h val="0.132875504419585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Avenir Medium" panose="02000503020000020003" pitchFamily="2" charset="0"/>
        </a:defRPr>
      </a:pPr>
      <a:endParaRPr lang="en-G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71900994152726"/>
          <c:y val="0.24953638005474957"/>
          <c:w val="0.86267053058130361"/>
          <c:h val="0.57738572012879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motivational!$N$37</c:f>
              <c:strCache>
                <c:ptCount val="1"/>
                <c:pt idx="0">
                  <c:v>Page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motivational!$N$38:$N$51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A2-874B-85FB-DC5FA7CCFDFB}"/>
            </c:ext>
          </c:extLst>
        </c:ser>
        <c:ser>
          <c:idx val="1"/>
          <c:order val="1"/>
          <c:tx>
            <c:strRef>
              <c:f>motivational!$O$37</c:f>
              <c:strCache>
                <c:ptCount val="1"/>
                <c:pt idx="0">
                  <c:v>ComprPage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motivational!$O$38:$O$51</c:f>
              <c:numCache>
                <c:formatCode>General</c:formatCode>
                <c:ptCount val="14"/>
                <c:pt idx="0">
                  <c:v>1.06340869185234</c:v>
                </c:pt>
                <c:pt idx="1">
                  <c:v>1.3326728921322499</c:v>
                </c:pt>
                <c:pt idx="2">
                  <c:v>2.50921936735846</c:v>
                </c:pt>
                <c:pt idx="3">
                  <c:v>4.9713610199282101</c:v>
                </c:pt>
                <c:pt idx="4">
                  <c:v>1.2239491830820299</c:v>
                </c:pt>
                <c:pt idx="5">
                  <c:v>1.2062686523459401</c:v>
                </c:pt>
                <c:pt idx="6">
                  <c:v>1.59454116554575</c:v>
                </c:pt>
                <c:pt idx="7">
                  <c:v>1.5164499245129499</c:v>
                </c:pt>
                <c:pt idx="8">
                  <c:v>1.5239548088127199</c:v>
                </c:pt>
                <c:pt idx="9">
                  <c:v>1.6678897429647599</c:v>
                </c:pt>
                <c:pt idx="10">
                  <c:v>1.2989523874897799</c:v>
                </c:pt>
                <c:pt idx="11">
                  <c:v>1.02043103059194</c:v>
                </c:pt>
                <c:pt idx="12">
                  <c:v>1.00764093077976</c:v>
                </c:pt>
                <c:pt idx="13">
                  <c:v>1.51113195363782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A2-874B-85FB-DC5FA7CCFDFB}"/>
            </c:ext>
          </c:extLst>
        </c:ser>
        <c:ser>
          <c:idx val="2"/>
          <c:order val="2"/>
          <c:tx>
            <c:strRef>
              <c:f>motivational!$P$37</c:f>
              <c:strCache>
                <c:ptCount val="1"/>
                <c:pt idx="0">
                  <c:v>CacheLine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motivational!$P$38:$P$51</c:f>
              <c:numCache>
                <c:formatCode>General</c:formatCode>
                <c:ptCount val="14"/>
                <c:pt idx="0">
                  <c:v>0.44036194566749653</c:v>
                </c:pt>
                <c:pt idx="1">
                  <c:v>0.86262049486529868</c:v>
                </c:pt>
                <c:pt idx="2">
                  <c:v>3.8078132779056273</c:v>
                </c:pt>
                <c:pt idx="3">
                  <c:v>8.4072720711609534</c:v>
                </c:pt>
                <c:pt idx="4">
                  <c:v>0.80292109101044129</c:v>
                </c:pt>
                <c:pt idx="5">
                  <c:v>0.69883923539338322</c:v>
                </c:pt>
                <c:pt idx="6">
                  <c:v>0.71149038854094593</c:v>
                </c:pt>
                <c:pt idx="7">
                  <c:v>0.76462344526512716</c:v>
                </c:pt>
                <c:pt idx="8">
                  <c:v>0.65614505956267943</c:v>
                </c:pt>
                <c:pt idx="9">
                  <c:v>0.8196365536656155</c:v>
                </c:pt>
                <c:pt idx="10">
                  <c:v>0.46335101599361428</c:v>
                </c:pt>
                <c:pt idx="11">
                  <c:v>0.71766276298268883</c:v>
                </c:pt>
                <c:pt idx="12">
                  <c:v>0.7613068275143744</c:v>
                </c:pt>
                <c:pt idx="13">
                  <c:v>0.94886180270845133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A2-874B-85FB-DC5FA7CCFDFB}"/>
            </c:ext>
          </c:extLst>
        </c:ser>
        <c:ser>
          <c:idx val="3"/>
          <c:order val="3"/>
          <c:tx>
            <c:strRef>
              <c:f>motivational!$Q$37</c:f>
              <c:strCache>
                <c:ptCount val="1"/>
                <c:pt idx="0">
                  <c:v>CacheLine+Page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motivational!$Q$38:$Q$51</c:f>
              <c:numCache>
                <c:formatCode>General</c:formatCode>
                <c:ptCount val="14"/>
                <c:pt idx="0">
                  <c:v>1.057354566552247</c:v>
                </c:pt>
                <c:pt idx="1">
                  <c:v>1.0479682606716025</c:v>
                </c:pt>
                <c:pt idx="2">
                  <c:v>0.95954326734385154</c:v>
                </c:pt>
                <c:pt idx="3">
                  <c:v>1.0067129261765184</c:v>
                </c:pt>
                <c:pt idx="4">
                  <c:v>1.1435601308428902</c:v>
                </c:pt>
                <c:pt idx="5">
                  <c:v>1.1205580503317036</c:v>
                </c:pt>
                <c:pt idx="6">
                  <c:v>1.2413351772794419</c:v>
                </c:pt>
                <c:pt idx="7">
                  <c:v>1.1055632675766869</c:v>
                </c:pt>
                <c:pt idx="8">
                  <c:v>1.1065443222821889</c:v>
                </c:pt>
                <c:pt idx="9">
                  <c:v>1.1497783245708884</c:v>
                </c:pt>
                <c:pt idx="10">
                  <c:v>1.0841444480426414</c:v>
                </c:pt>
                <c:pt idx="11">
                  <c:v>1.1472003592616251</c:v>
                </c:pt>
                <c:pt idx="12">
                  <c:v>1.1581466074179627</c:v>
                </c:pt>
                <c:pt idx="13">
                  <c:v>1.0999362910023585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A2-874B-85FB-DC5FA7CCFDFB}"/>
            </c:ext>
          </c:extLst>
        </c:ser>
        <c:ser>
          <c:idx val="4"/>
          <c:order val="4"/>
          <c:tx>
            <c:strRef>
              <c:f>motivational!$R$37</c:f>
              <c:strCache>
                <c:ptCount val="1"/>
                <c:pt idx="0">
                  <c:v>DaeMon-Compr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motivational!$R$38:$R$51</c:f>
              <c:numCache>
                <c:formatCode>General</c:formatCode>
                <c:ptCount val="14"/>
                <c:pt idx="0">
                  <c:v>1.1029034809837099</c:v>
                </c:pt>
                <c:pt idx="1">
                  <c:v>1.56632157724793</c:v>
                </c:pt>
                <c:pt idx="2">
                  <c:v>4.77793861116609</c:v>
                </c:pt>
                <c:pt idx="3">
                  <c:v>11.655406231634</c:v>
                </c:pt>
                <c:pt idx="4">
                  <c:v>1.2213350578050599</c:v>
                </c:pt>
                <c:pt idx="5">
                  <c:v>1.19045591441225</c:v>
                </c:pt>
                <c:pt idx="6">
                  <c:v>1.4259675482134999</c:v>
                </c:pt>
                <c:pt idx="7">
                  <c:v>1.0590196915149701</c:v>
                </c:pt>
                <c:pt idx="8">
                  <c:v>1.0347752468183</c:v>
                </c:pt>
                <c:pt idx="9">
                  <c:v>1.12127571009077</c:v>
                </c:pt>
                <c:pt idx="10">
                  <c:v>1.0310571399228701</c:v>
                </c:pt>
                <c:pt idx="11">
                  <c:v>1.01911272721144</c:v>
                </c:pt>
                <c:pt idx="12">
                  <c:v>1.01717374196137</c:v>
                </c:pt>
                <c:pt idx="13">
                  <c:v>1.5346731900830901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A2-874B-85FB-DC5FA7CCFDFB}"/>
            </c:ext>
          </c:extLst>
        </c:ser>
        <c:ser>
          <c:idx val="5"/>
          <c:order val="5"/>
          <c:tx>
            <c:strRef>
              <c:f>motivational!$S$37</c:f>
              <c:strCache>
                <c:ptCount val="1"/>
                <c:pt idx="0">
                  <c:v>DaeMon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motivational!$S$38:$S$51</c:f>
              <c:numCache>
                <c:formatCode>General</c:formatCode>
                <c:ptCount val="14"/>
                <c:pt idx="0">
                  <c:v>1.2037234918264399</c:v>
                </c:pt>
                <c:pt idx="1">
                  <c:v>1.6899337753586701</c:v>
                </c:pt>
                <c:pt idx="2">
                  <c:v>5.2245900685127697</c:v>
                </c:pt>
                <c:pt idx="3">
                  <c:v>14.5553774874732</c:v>
                </c:pt>
                <c:pt idx="4">
                  <c:v>1.5594881352265499</c:v>
                </c:pt>
                <c:pt idx="5">
                  <c:v>1.4676562092041701</c:v>
                </c:pt>
                <c:pt idx="6">
                  <c:v>2.1188448031628999</c:v>
                </c:pt>
                <c:pt idx="7">
                  <c:v>1.6189964677892701</c:v>
                </c:pt>
                <c:pt idx="8">
                  <c:v>1.7119055520081501</c:v>
                </c:pt>
                <c:pt idx="9">
                  <c:v>1.85172587741143</c:v>
                </c:pt>
                <c:pt idx="10">
                  <c:v>1.3267376446113699</c:v>
                </c:pt>
                <c:pt idx="11">
                  <c:v>1.0793491651443901</c:v>
                </c:pt>
                <c:pt idx="12">
                  <c:v>1.07133852335928</c:v>
                </c:pt>
                <c:pt idx="13">
                  <c:v>1.950312206447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A2-874B-85FB-DC5FA7CCF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overlap val="-35"/>
        <c:axId val="1845366576"/>
        <c:axId val="1845470288"/>
      </c:barChart>
      <c:catAx>
        <c:axId val="184536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bg2">
                        <a:lumMod val="25000"/>
                      </a:schemeClr>
                    </a:solidFill>
                  </a:rPr>
                  <a:t>Workloads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470288"/>
        <c:crosses val="autoZero"/>
        <c:auto val="1"/>
        <c:lblAlgn val="ctr"/>
        <c:lblOffset val="100"/>
        <c:noMultiLvlLbl val="0"/>
      </c:catAx>
      <c:valAx>
        <c:axId val="1845470288"/>
        <c:scaling>
          <c:orientation val="minMax"/>
          <c:max val="5.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bg2">
                        <a:lumMod val="25000"/>
                      </a:schemeClr>
                    </a:solidFill>
                  </a:rPr>
                  <a:t>Speedup</a:t>
                </a:r>
              </a:p>
            </c:rich>
          </c:tx>
          <c:layout>
            <c:manualLayout>
              <c:xMode val="edge"/>
              <c:yMode val="edge"/>
              <c:x val="2.6963520915110388E-2"/>
              <c:y val="0.433629290505306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36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6007140647047073E-2"/>
          <c:y val="2.1976552163469248E-2"/>
          <c:w val="0.80721163657749262"/>
          <c:h val="0.132875504419585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Avenir Medium" panose="02000503020000020003" pitchFamily="2" charset="0"/>
        </a:defRPr>
      </a:pPr>
      <a:endParaRPr lang="en-G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71900994152726"/>
          <c:y val="0.24953638005474957"/>
          <c:w val="0.86267053058130361"/>
          <c:h val="0.57738572012879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motivational!$N$37</c:f>
              <c:strCache>
                <c:ptCount val="1"/>
                <c:pt idx="0">
                  <c:v>Page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motivational!$N$38:$N$51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A2-874B-85FB-DC5FA7CCFDFB}"/>
            </c:ext>
          </c:extLst>
        </c:ser>
        <c:ser>
          <c:idx val="1"/>
          <c:order val="1"/>
          <c:tx>
            <c:strRef>
              <c:f>motivational!$O$37</c:f>
              <c:strCache>
                <c:ptCount val="1"/>
                <c:pt idx="0">
                  <c:v>ComprPage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motivational!$O$38:$O$51</c:f>
              <c:numCache>
                <c:formatCode>General</c:formatCode>
                <c:ptCount val="14"/>
                <c:pt idx="0">
                  <c:v>1.06340869185234</c:v>
                </c:pt>
                <c:pt idx="1">
                  <c:v>1.3326728921322499</c:v>
                </c:pt>
                <c:pt idx="2">
                  <c:v>2.50921936735846</c:v>
                </c:pt>
                <c:pt idx="3">
                  <c:v>4.9713610199282101</c:v>
                </c:pt>
                <c:pt idx="4">
                  <c:v>1.2239491830820299</c:v>
                </c:pt>
                <c:pt idx="5">
                  <c:v>1.2062686523459401</c:v>
                </c:pt>
                <c:pt idx="6">
                  <c:v>1.59454116554575</c:v>
                </c:pt>
                <c:pt idx="7">
                  <c:v>1.5164499245129499</c:v>
                </c:pt>
                <c:pt idx="8">
                  <c:v>1.5239548088127199</c:v>
                </c:pt>
                <c:pt idx="9">
                  <c:v>1.6678897429647599</c:v>
                </c:pt>
                <c:pt idx="10">
                  <c:v>1.2989523874897799</c:v>
                </c:pt>
                <c:pt idx="11">
                  <c:v>1.02043103059194</c:v>
                </c:pt>
                <c:pt idx="12">
                  <c:v>1.00764093077976</c:v>
                </c:pt>
                <c:pt idx="13">
                  <c:v>1.51113195363782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A2-874B-85FB-DC5FA7CCFDFB}"/>
            </c:ext>
          </c:extLst>
        </c:ser>
        <c:ser>
          <c:idx val="2"/>
          <c:order val="2"/>
          <c:tx>
            <c:strRef>
              <c:f>motivational!$P$37</c:f>
              <c:strCache>
                <c:ptCount val="1"/>
                <c:pt idx="0">
                  <c:v>CacheLine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motivational!$P$38:$P$51</c:f>
              <c:numCache>
                <c:formatCode>General</c:formatCode>
                <c:ptCount val="14"/>
                <c:pt idx="0">
                  <c:v>0.44036194566749653</c:v>
                </c:pt>
                <c:pt idx="1">
                  <c:v>0.86262049486529868</c:v>
                </c:pt>
                <c:pt idx="2">
                  <c:v>3.8078132779056273</c:v>
                </c:pt>
                <c:pt idx="3">
                  <c:v>8.4072720711609534</c:v>
                </c:pt>
                <c:pt idx="4">
                  <c:v>0.80292109101044129</c:v>
                </c:pt>
                <c:pt idx="5">
                  <c:v>0.69883923539338322</c:v>
                </c:pt>
                <c:pt idx="6">
                  <c:v>0.71149038854094593</c:v>
                </c:pt>
                <c:pt idx="7">
                  <c:v>0.76462344526512716</c:v>
                </c:pt>
                <c:pt idx="8">
                  <c:v>0.65614505956267943</c:v>
                </c:pt>
                <c:pt idx="9">
                  <c:v>0.8196365536656155</c:v>
                </c:pt>
                <c:pt idx="10">
                  <c:v>0.46335101599361428</c:v>
                </c:pt>
                <c:pt idx="11">
                  <c:v>0.71766276298268883</c:v>
                </c:pt>
                <c:pt idx="12">
                  <c:v>0.7613068275143744</c:v>
                </c:pt>
                <c:pt idx="13">
                  <c:v>0.94886180270845133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A2-874B-85FB-DC5FA7CCFDFB}"/>
            </c:ext>
          </c:extLst>
        </c:ser>
        <c:ser>
          <c:idx val="3"/>
          <c:order val="3"/>
          <c:tx>
            <c:strRef>
              <c:f>motivational!$Q$37</c:f>
              <c:strCache>
                <c:ptCount val="1"/>
                <c:pt idx="0">
                  <c:v>CacheLine+Page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motivational!$Q$38:$Q$51</c:f>
              <c:numCache>
                <c:formatCode>General</c:formatCode>
                <c:ptCount val="14"/>
                <c:pt idx="0">
                  <c:v>1.057354566552247</c:v>
                </c:pt>
                <c:pt idx="1">
                  <c:v>1.0479682606716025</c:v>
                </c:pt>
                <c:pt idx="2">
                  <c:v>0.95954326734385154</c:v>
                </c:pt>
                <c:pt idx="3">
                  <c:v>1.0067129261765184</c:v>
                </c:pt>
                <c:pt idx="4">
                  <c:v>1.1435601308428902</c:v>
                </c:pt>
                <c:pt idx="5">
                  <c:v>1.1205580503317036</c:v>
                </c:pt>
                <c:pt idx="6">
                  <c:v>1.2413351772794419</c:v>
                </c:pt>
                <c:pt idx="7">
                  <c:v>1.1055632675766869</c:v>
                </c:pt>
                <c:pt idx="8">
                  <c:v>1.1065443222821889</c:v>
                </c:pt>
                <c:pt idx="9">
                  <c:v>1.1497783245708884</c:v>
                </c:pt>
                <c:pt idx="10">
                  <c:v>1.0841444480426414</c:v>
                </c:pt>
                <c:pt idx="11">
                  <c:v>1.1472003592616251</c:v>
                </c:pt>
                <c:pt idx="12">
                  <c:v>1.1581466074179627</c:v>
                </c:pt>
                <c:pt idx="13">
                  <c:v>1.0999362910023585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A2-874B-85FB-DC5FA7CCFDFB}"/>
            </c:ext>
          </c:extLst>
        </c:ser>
        <c:ser>
          <c:idx val="4"/>
          <c:order val="4"/>
          <c:tx>
            <c:strRef>
              <c:f>motivational!$R$37</c:f>
              <c:strCache>
                <c:ptCount val="1"/>
                <c:pt idx="0">
                  <c:v>DaeMon-Compr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motivational!$R$38:$R$51</c:f>
              <c:numCache>
                <c:formatCode>General</c:formatCode>
                <c:ptCount val="14"/>
                <c:pt idx="0">
                  <c:v>1.1029034809837099</c:v>
                </c:pt>
                <c:pt idx="1">
                  <c:v>1.56632157724793</c:v>
                </c:pt>
                <c:pt idx="2">
                  <c:v>4.77793861116609</c:v>
                </c:pt>
                <c:pt idx="3">
                  <c:v>11.655406231634</c:v>
                </c:pt>
                <c:pt idx="4">
                  <c:v>1.2213350578050599</c:v>
                </c:pt>
                <c:pt idx="5">
                  <c:v>1.19045591441225</c:v>
                </c:pt>
                <c:pt idx="6">
                  <c:v>1.4259675482134999</c:v>
                </c:pt>
                <c:pt idx="7">
                  <c:v>1.0590196915149701</c:v>
                </c:pt>
                <c:pt idx="8">
                  <c:v>1.0347752468183</c:v>
                </c:pt>
                <c:pt idx="9">
                  <c:v>1.12127571009077</c:v>
                </c:pt>
                <c:pt idx="10">
                  <c:v>1.0310571399228701</c:v>
                </c:pt>
                <c:pt idx="11">
                  <c:v>1.01911272721144</c:v>
                </c:pt>
                <c:pt idx="12">
                  <c:v>1.01717374196137</c:v>
                </c:pt>
                <c:pt idx="13">
                  <c:v>1.5346731900830901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A2-874B-85FB-DC5FA7CCFDFB}"/>
            </c:ext>
          </c:extLst>
        </c:ser>
        <c:ser>
          <c:idx val="5"/>
          <c:order val="5"/>
          <c:tx>
            <c:strRef>
              <c:f>motivational!$S$37</c:f>
              <c:strCache>
                <c:ptCount val="1"/>
                <c:pt idx="0">
                  <c:v>DaeMon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motivational!$S$38:$S$51</c:f>
              <c:numCache>
                <c:formatCode>General</c:formatCode>
                <c:ptCount val="14"/>
                <c:pt idx="0">
                  <c:v>1.2037234918264399</c:v>
                </c:pt>
                <c:pt idx="1">
                  <c:v>1.6899337753586701</c:v>
                </c:pt>
                <c:pt idx="2">
                  <c:v>5.2245900685127697</c:v>
                </c:pt>
                <c:pt idx="3">
                  <c:v>14.5553774874732</c:v>
                </c:pt>
                <c:pt idx="4">
                  <c:v>1.5594881352265499</c:v>
                </c:pt>
                <c:pt idx="5">
                  <c:v>1.4676562092041701</c:v>
                </c:pt>
                <c:pt idx="6">
                  <c:v>2.1188448031628999</c:v>
                </c:pt>
                <c:pt idx="7">
                  <c:v>1.6189964677892701</c:v>
                </c:pt>
                <c:pt idx="8">
                  <c:v>1.7119055520081501</c:v>
                </c:pt>
                <c:pt idx="9">
                  <c:v>1.85172587741143</c:v>
                </c:pt>
                <c:pt idx="10">
                  <c:v>1.3267376446113699</c:v>
                </c:pt>
                <c:pt idx="11">
                  <c:v>1.0793491651443901</c:v>
                </c:pt>
                <c:pt idx="12">
                  <c:v>1.07133852335928</c:v>
                </c:pt>
                <c:pt idx="13">
                  <c:v>1.950312206447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A2-874B-85FB-DC5FA7CCF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overlap val="-35"/>
        <c:axId val="1845366576"/>
        <c:axId val="1845470288"/>
      </c:barChart>
      <c:catAx>
        <c:axId val="184536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bg2">
                        <a:lumMod val="25000"/>
                      </a:schemeClr>
                    </a:solidFill>
                  </a:rPr>
                  <a:t>Workloads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470288"/>
        <c:crosses val="autoZero"/>
        <c:auto val="1"/>
        <c:lblAlgn val="ctr"/>
        <c:lblOffset val="100"/>
        <c:noMultiLvlLbl val="0"/>
      </c:catAx>
      <c:valAx>
        <c:axId val="1845470288"/>
        <c:scaling>
          <c:orientation val="minMax"/>
          <c:max val="5.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bg2">
                        <a:lumMod val="25000"/>
                      </a:schemeClr>
                    </a:solidFill>
                  </a:rPr>
                  <a:t>Speedup</a:t>
                </a:r>
              </a:p>
            </c:rich>
          </c:tx>
          <c:layout>
            <c:manualLayout>
              <c:xMode val="edge"/>
              <c:yMode val="edge"/>
              <c:x val="2.6963520915110388E-2"/>
              <c:y val="0.433629290505306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36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6007140647047073E-2"/>
          <c:y val="2.1976552163469248E-2"/>
          <c:w val="0.80721163657749262"/>
          <c:h val="0.132875504419585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Avenir Medium" panose="02000503020000020003" pitchFamily="2" charset="0"/>
        </a:defRPr>
      </a:pPr>
      <a:endParaRPr lang="en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ED1598-E972-C94B-834E-F1B38765C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FDC9B-A100-4B46-99DD-252FEEA087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FD834-D281-0D41-BF93-DFCE52F07CC1}" type="datetimeFigureOut">
              <a:rPr lang="en-GR" smtClean="0"/>
              <a:t>1/7/23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3322F-7150-E542-B22D-8A65C97B80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4F4EE-DB23-D342-BCA5-4D89E39D18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C18AE-2CC7-6D4F-B724-3C718341CE6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63116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A4616-8C91-9C47-9265-5EA8DBEADDF2}" type="datetimeFigureOut">
              <a:rPr lang="en-GR" smtClean="0"/>
              <a:t>1/7/23</a:t>
            </a:fld>
            <a:endParaRPr lang="en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37907-68EA-6247-88B2-364D81571B6A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6104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>
              <a:latin typeface="Nunit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255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8392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377718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98230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2307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66155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0223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28256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37806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90635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26572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15071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66493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68267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sz="2000" b="0" kern="1200" dirty="0">
              <a:solidFill>
                <a:schemeClr val="accent2"/>
              </a:solidFill>
              <a:latin typeface="Avenir Medium" panose="02000503020000020003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68211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17108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32751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68649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5993221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161398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04186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41247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214409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68400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46261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806934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700775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83622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31959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680470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343296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643228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350309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628267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5683622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>
              <a:latin typeface="Nunit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87060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34515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13511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6727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12210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1872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BE31-050A-2941-8B76-6A2EADBBA8A1}" type="datetime1">
              <a:rPr lang="en-US" smtClean="0"/>
              <a:t>7/1/23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3888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C457-A765-A444-ADAE-B5BD1A64456D}" type="datetime1">
              <a:rPr lang="en-US" smtClean="0"/>
              <a:t>7/1/23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19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E005-91FD-9B44-A92B-96D48FC98937}" type="datetime1">
              <a:rPr lang="en-US" smtClean="0"/>
              <a:t>7/1/23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1718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5EB5-98E7-5445-8CCC-518F9D994E32}" type="datetime1">
              <a:rPr lang="en-US" smtClean="0"/>
              <a:t>7/1/23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0374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93F-4265-D84C-B551-CD91FF2532D7}" type="datetime1">
              <a:rPr lang="en-US" smtClean="0"/>
              <a:t>7/1/23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3713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BF0C-5607-8C47-AFF1-CCFFB2A677FB}" type="datetime1">
              <a:rPr lang="en-US" smtClean="0"/>
              <a:t>7/1/23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0816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517D-B9C4-7B4E-83B8-092B95C1F753}" type="datetime1">
              <a:rPr lang="en-US" smtClean="0"/>
              <a:t>7/1/23</a:t>
            </a:fld>
            <a:endParaRPr lang="en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9813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C834-04D7-E949-800C-EF01A932F9D2}" type="datetime1">
              <a:rPr lang="en-US" smtClean="0"/>
              <a:t>7/1/23</a:t>
            </a:fld>
            <a:endParaRPr lang="en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2619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A80E-B6EF-3549-BA47-701E0FBC5CC2}" type="datetime1">
              <a:rPr lang="en-US" smtClean="0"/>
              <a:t>7/1/23</a:t>
            </a:fld>
            <a:endParaRPr lang="en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6243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7F8-32BA-574E-A10A-117D7F1BF053}" type="datetime1">
              <a:rPr lang="en-US" smtClean="0"/>
              <a:t>7/1/23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0367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D1FC4-C2A9-9C4D-8814-9647B2B6EC5E}" type="datetime1">
              <a:rPr lang="en-US" smtClean="0"/>
              <a:t>7/1/23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83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FDD82-44D4-1643-85B6-5B9B126C5453}" type="datetime1">
              <a:rPr lang="en-US" smtClean="0"/>
              <a:t>7/1/23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7724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8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10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C5E94-2E2E-4843-8FDF-3D7D9747DAA1}"/>
              </a:ext>
            </a:extLst>
          </p:cNvPr>
          <p:cNvSpPr/>
          <p:nvPr/>
        </p:nvSpPr>
        <p:spPr>
          <a:xfrm>
            <a:off x="0" y="2"/>
            <a:ext cx="9144000" cy="2506716"/>
          </a:xfrm>
          <a:prstGeom prst="rect">
            <a:avLst/>
          </a:prstGeom>
          <a:solidFill>
            <a:schemeClr val="accent1">
              <a:lumMod val="20000"/>
              <a:lumOff val="80000"/>
              <a:alpha val="44314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ctr"/>
          <a:lstStyle/>
          <a:p>
            <a:pPr algn="ctr"/>
            <a:r>
              <a:rPr lang="en-GR" sz="3700" dirty="0">
                <a:solidFill>
                  <a:schemeClr val="accent2"/>
                </a:solidFill>
                <a:latin typeface="Avenir Medium" panose="02000503020000020003" pitchFamily="2" charset="0"/>
              </a:rPr>
              <a:t>DaeMon</a:t>
            </a:r>
            <a:r>
              <a:rPr lang="en-GR" sz="37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: Architectural Support </a:t>
            </a:r>
            <a:br>
              <a:rPr lang="en-GR" sz="37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</a:br>
            <a:r>
              <a:rPr lang="en-GR" sz="37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for Efficient Data Movement</a:t>
            </a:r>
          </a:p>
          <a:p>
            <a:pPr algn="ctr"/>
            <a:r>
              <a:rPr lang="en-GB" sz="37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in Fully Disaggregated Memory Systems</a:t>
            </a:r>
            <a:endParaRPr lang="en-GR" sz="37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9BF2F-F5DD-374A-9A7D-FF8497DE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792" y="5367307"/>
            <a:ext cx="1346416" cy="134641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F00BAC3-FD37-A741-823F-A112496B9E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3"/>
          <a:stretch/>
        </p:blipFill>
        <p:spPr bwMode="auto">
          <a:xfrm>
            <a:off x="313621" y="5324444"/>
            <a:ext cx="3026595" cy="1432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24BAED-2336-7F42-A6C9-C1119B19A586}"/>
              </a:ext>
            </a:extLst>
          </p:cNvPr>
          <p:cNvSpPr txBox="1"/>
          <p:nvPr/>
        </p:nvSpPr>
        <p:spPr>
          <a:xfrm>
            <a:off x="674041" y="2705925"/>
            <a:ext cx="77959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R" sz="3200" dirty="0">
                <a:solidFill>
                  <a:schemeClr val="accent2"/>
                </a:solidFill>
                <a:latin typeface="Avenir Medium" panose="02000503020000020003" pitchFamily="2" charset="0"/>
              </a:rPr>
              <a:t>Christina Giannoula</a:t>
            </a:r>
            <a:br>
              <a:rPr lang="en-GR" sz="2800" dirty="0">
                <a:solidFill>
                  <a:schemeClr val="accent3"/>
                </a:solidFill>
                <a:latin typeface="Avenir Medium" panose="02000503020000020003" pitchFamily="2" charset="0"/>
              </a:rPr>
            </a:b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Kailong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Huang, Jonathan Tang,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Nectarios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Koziris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</a:t>
            </a:r>
          </a:p>
          <a:p>
            <a:pPr algn="ctr"/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Georgios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Goumas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Zeshan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Chishti, Nandita Vijaykumar</a:t>
            </a:r>
            <a:endParaRPr lang="en-GR" sz="2400" dirty="0">
              <a:solidFill>
                <a:schemeClr val="accent3"/>
              </a:solidFill>
              <a:latin typeface="Avenir Medium" panose="02000503020000020003" pitchFamily="2" charset="0"/>
            </a:endParaRPr>
          </a:p>
          <a:p>
            <a:pPr algn="ctr"/>
            <a:endParaRPr lang="en-GB" b="1" dirty="0">
              <a:solidFill>
                <a:schemeClr val="bg2">
                  <a:lumMod val="2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47818-3EAE-29A0-D296-80D0B53E4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064" y="5597962"/>
            <a:ext cx="2074313" cy="8412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96B4D15-08BB-D431-CD5D-2AE01B7CF80A}"/>
              </a:ext>
            </a:extLst>
          </p:cNvPr>
          <p:cNvGrpSpPr>
            <a:grpSpLocks noChangeAspect="1"/>
          </p:cNvGrpSpPr>
          <p:nvPr/>
        </p:nvGrpSpPr>
        <p:grpSpPr>
          <a:xfrm>
            <a:off x="142047" y="2069333"/>
            <a:ext cx="1143196" cy="1143190"/>
            <a:chOff x="4468632" y="4663765"/>
            <a:chExt cx="2271970" cy="22719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85B508-1AC0-5A98-E7F1-28458B500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68632" y="4663765"/>
              <a:ext cx="2271970" cy="227197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182635-8540-C6F9-38CB-4244EAC2D598}"/>
                </a:ext>
              </a:extLst>
            </p:cNvPr>
            <p:cNvGrpSpPr/>
            <p:nvPr/>
          </p:nvGrpSpPr>
          <p:grpSpPr>
            <a:xfrm>
              <a:off x="5087144" y="5308142"/>
              <a:ext cx="962113" cy="794142"/>
              <a:chOff x="5087144" y="5308142"/>
              <a:chExt cx="962113" cy="79414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9BD04E1-1C52-0B16-04C3-52043E9C292C}"/>
                  </a:ext>
                </a:extLst>
              </p:cNvPr>
              <p:cNvGrpSpPr/>
              <p:nvPr/>
            </p:nvGrpSpPr>
            <p:grpSpPr>
              <a:xfrm>
                <a:off x="5087144" y="5308142"/>
                <a:ext cx="490140" cy="791057"/>
                <a:chOff x="5087144" y="5308142"/>
                <a:chExt cx="490140" cy="791057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C3C30B3-1E21-2B64-AAD5-4B43F0886281}"/>
                    </a:ext>
                  </a:extLst>
                </p:cNvPr>
                <p:cNvSpPr/>
                <p:nvPr/>
              </p:nvSpPr>
              <p:spPr>
                <a:xfrm>
                  <a:off x="5379693" y="5901608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97EC06C-D0B0-94A5-69B6-DDF47E61D614}"/>
                    </a:ext>
                  </a:extLst>
                </p:cNvPr>
                <p:cNvSpPr/>
                <p:nvPr/>
              </p:nvSpPr>
              <p:spPr>
                <a:xfrm>
                  <a:off x="5139483" y="5730835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1F6E4E9-6EDA-97F1-B6B2-D3556170B4E1}"/>
                    </a:ext>
                  </a:extLst>
                </p:cNvPr>
                <p:cNvSpPr/>
                <p:nvPr/>
              </p:nvSpPr>
              <p:spPr>
                <a:xfrm>
                  <a:off x="5251157" y="5841295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92B6831-2287-3EE5-9E6A-05122CA9AD48}"/>
                    </a:ext>
                  </a:extLst>
                </p:cNvPr>
                <p:cNvSpPr/>
                <p:nvPr/>
              </p:nvSpPr>
              <p:spPr>
                <a:xfrm>
                  <a:off x="5362831" y="5745428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ED55A16-356E-E0AA-860F-45201014D8CF}"/>
                    </a:ext>
                  </a:extLst>
                </p:cNvPr>
                <p:cNvSpPr/>
                <p:nvPr/>
              </p:nvSpPr>
              <p:spPr>
                <a:xfrm>
                  <a:off x="5215071" y="5643704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30F5A64-9E3B-228C-6961-8C27D1670394}"/>
                    </a:ext>
                  </a:extLst>
                </p:cNvPr>
                <p:cNvSpPr/>
                <p:nvPr/>
              </p:nvSpPr>
              <p:spPr>
                <a:xfrm>
                  <a:off x="5371262" y="5618395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C08C671-478E-6E65-1895-38EC18128827}"/>
                    </a:ext>
                  </a:extLst>
                </p:cNvPr>
                <p:cNvSpPr/>
                <p:nvPr/>
              </p:nvSpPr>
              <p:spPr>
                <a:xfrm>
                  <a:off x="5087144" y="5556573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493F8D2-E382-656C-AA31-E3C0F55CD6C3}"/>
                    </a:ext>
                  </a:extLst>
                </p:cNvPr>
                <p:cNvSpPr/>
                <p:nvPr/>
              </p:nvSpPr>
              <p:spPr>
                <a:xfrm>
                  <a:off x="5229203" y="5489443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04004FF-DCA6-D1EB-7AAA-C88663C1319A}"/>
                    </a:ext>
                  </a:extLst>
                </p:cNvPr>
                <p:cNvSpPr/>
                <p:nvPr/>
              </p:nvSpPr>
              <p:spPr>
                <a:xfrm>
                  <a:off x="5133781" y="5374330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9A0E48B-8E8C-7052-4B91-8F9AC10C1D7B}"/>
                    </a:ext>
                  </a:extLst>
                </p:cNvPr>
                <p:cNvSpPr/>
                <p:nvPr/>
              </p:nvSpPr>
              <p:spPr>
                <a:xfrm>
                  <a:off x="5357130" y="5462107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7E8E91-899C-70A1-5DB9-951874F529D7}"/>
                    </a:ext>
                  </a:extLst>
                </p:cNvPr>
                <p:cNvSpPr/>
                <p:nvPr/>
              </p:nvSpPr>
              <p:spPr>
                <a:xfrm>
                  <a:off x="5267953" y="5308142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60B3A41-F53C-C744-F902-2316D303D6CE}"/>
                  </a:ext>
                </a:extLst>
              </p:cNvPr>
              <p:cNvGrpSpPr/>
              <p:nvPr/>
            </p:nvGrpSpPr>
            <p:grpSpPr>
              <a:xfrm>
                <a:off x="5644318" y="5641566"/>
                <a:ext cx="404939" cy="460718"/>
                <a:chOff x="5644318" y="5641566"/>
                <a:chExt cx="404939" cy="460718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1A2D0B-732E-5A2E-C690-C54FCED41E0F}"/>
                    </a:ext>
                  </a:extLst>
                </p:cNvPr>
                <p:cNvSpPr/>
                <p:nvPr/>
              </p:nvSpPr>
              <p:spPr>
                <a:xfrm>
                  <a:off x="5644318" y="5904693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56B8FA6-5E87-D974-B250-F6C9ABCEBE85}"/>
                    </a:ext>
                  </a:extLst>
                </p:cNvPr>
                <p:cNvSpPr/>
                <p:nvPr/>
              </p:nvSpPr>
              <p:spPr>
                <a:xfrm>
                  <a:off x="5773276" y="5817426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B12B5D9-E25D-8E6E-E546-0D543139801D}"/>
                    </a:ext>
                  </a:extLst>
                </p:cNvPr>
                <p:cNvSpPr/>
                <p:nvPr/>
              </p:nvSpPr>
              <p:spPr>
                <a:xfrm>
                  <a:off x="5657618" y="5759676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BF704F8-4D8A-8712-C740-84C6BAABCDD5}"/>
                    </a:ext>
                  </a:extLst>
                </p:cNvPr>
                <p:cNvSpPr/>
                <p:nvPr/>
              </p:nvSpPr>
              <p:spPr>
                <a:xfrm>
                  <a:off x="5851666" y="5689723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2D4439C-E5C1-DE1A-B191-697EB3624159}"/>
                    </a:ext>
                  </a:extLst>
                </p:cNvPr>
                <p:cNvSpPr/>
                <p:nvPr/>
              </p:nvSpPr>
              <p:spPr>
                <a:xfrm>
                  <a:off x="5723348" y="5641566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0134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10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Baseline Disaggregated System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C32F7B-A733-3768-AD35-F6DAB288D1C3}"/>
              </a:ext>
            </a:extLst>
          </p:cNvPr>
          <p:cNvGrpSpPr/>
          <p:nvPr/>
        </p:nvGrpSpPr>
        <p:grpSpPr>
          <a:xfrm>
            <a:off x="727763" y="2027785"/>
            <a:ext cx="1034381" cy="918410"/>
            <a:chOff x="486175" y="2159181"/>
            <a:chExt cx="1034381" cy="9184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94E1EA-9B96-2C44-8EF1-8FECDC114DB9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6" name="Graphic 5" descr="Processor">
              <a:extLst>
                <a:ext uri="{FF2B5EF4-FFF2-40B4-BE49-F238E27FC236}">
                  <a16:creationId xmlns:a16="http://schemas.microsoft.com/office/drawing/2014/main" id="{EB6DEFF8-DBAC-2A8E-CC1D-6339CB162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1C0549-5F44-96EE-7C01-F347EB8A922A}"/>
              </a:ext>
            </a:extLst>
          </p:cNvPr>
          <p:cNvGrpSpPr/>
          <p:nvPr/>
        </p:nvGrpSpPr>
        <p:grpSpPr>
          <a:xfrm>
            <a:off x="2401700" y="1806461"/>
            <a:ext cx="1034381" cy="918410"/>
            <a:chOff x="486175" y="2159181"/>
            <a:chExt cx="1034381" cy="9184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68C42F-2618-1D64-2E9C-C22BCC710CDC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1" name="Graphic 10" descr="Processor">
              <a:extLst>
                <a:ext uri="{FF2B5EF4-FFF2-40B4-BE49-F238E27FC236}">
                  <a16:creationId xmlns:a16="http://schemas.microsoft.com/office/drawing/2014/main" id="{983B61A4-67A2-1BE4-0A30-A964EEDA3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F968B2-8591-418B-6EDE-268EC5A40DC9}"/>
              </a:ext>
            </a:extLst>
          </p:cNvPr>
          <p:cNvGrpSpPr/>
          <p:nvPr/>
        </p:nvGrpSpPr>
        <p:grpSpPr>
          <a:xfrm>
            <a:off x="3891626" y="2166012"/>
            <a:ext cx="1034381" cy="918410"/>
            <a:chOff x="486175" y="2159181"/>
            <a:chExt cx="1034381" cy="9184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6AC45E-3A41-98FB-CD4A-57B7C1279E81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5" name="Graphic 14" descr="Processor">
              <a:extLst>
                <a:ext uri="{FF2B5EF4-FFF2-40B4-BE49-F238E27FC236}">
                  <a16:creationId xmlns:a16="http://schemas.microsoft.com/office/drawing/2014/main" id="{48424D5D-464A-FA7E-7D14-69890B4F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FAA5BA-DE7A-D0BA-3191-6D67750FD9F7}"/>
              </a:ext>
            </a:extLst>
          </p:cNvPr>
          <p:cNvGrpSpPr/>
          <p:nvPr/>
        </p:nvGrpSpPr>
        <p:grpSpPr>
          <a:xfrm>
            <a:off x="222014" y="4160704"/>
            <a:ext cx="1111710" cy="877421"/>
            <a:chOff x="446515" y="2921678"/>
            <a:chExt cx="1111710" cy="87742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07E499-1596-5C95-DD01-1BB416962587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3527EDE-A2FC-DEA2-0113-05BE40C69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07DE0750-4E66-36F6-37E9-4A6448010507}"/>
              </a:ext>
            </a:extLst>
          </p:cNvPr>
          <p:cNvSpPr>
            <a:spLocks noChangeAspect="1"/>
          </p:cNvSpPr>
          <p:nvPr/>
        </p:nvSpPr>
        <p:spPr>
          <a:xfrm>
            <a:off x="1568285" y="3113291"/>
            <a:ext cx="2284194" cy="1095104"/>
          </a:xfrm>
          <a:prstGeom prst="cloud">
            <a:avLst/>
          </a:prstGeom>
          <a:solidFill>
            <a:srgbClr val="FDE5CD">
              <a:alpha val="50196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1E7B1B-95E0-7F16-2440-B405E54BF3D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248023" y="2914134"/>
            <a:ext cx="514367" cy="518004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D1CE75-AAEE-BA3D-B8F9-78FCDADF9B5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77869" y="3922049"/>
            <a:ext cx="886416" cy="2386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3AA29B-8331-E00D-F414-F1D1B433AE04}"/>
              </a:ext>
            </a:extLst>
          </p:cNvPr>
          <p:cNvCxnSpPr>
            <a:cxnSpLocks/>
          </p:cNvCxnSpPr>
          <p:nvPr/>
        </p:nvCxnSpPr>
        <p:spPr>
          <a:xfrm flipV="1">
            <a:off x="2093528" y="4159934"/>
            <a:ext cx="78831" cy="460456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BE8D0F-8F9A-D779-3425-5B07D33FC867}"/>
              </a:ext>
            </a:extLst>
          </p:cNvPr>
          <p:cNvCxnSpPr>
            <a:cxnSpLocks/>
          </p:cNvCxnSpPr>
          <p:nvPr/>
        </p:nvCxnSpPr>
        <p:spPr>
          <a:xfrm flipH="1" flipV="1">
            <a:off x="3119349" y="4070258"/>
            <a:ext cx="227589" cy="330709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D4FD1E-21F5-8EE5-2D6B-BC82ADD12F7A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537340" y="3922049"/>
            <a:ext cx="1051960" cy="406783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BEDDCE-8405-CA2B-E853-DCD668D1EC03}"/>
              </a:ext>
            </a:extLst>
          </p:cNvPr>
          <p:cNvCxnSpPr>
            <a:cxnSpLocks/>
            <a:stCxn id="22" idx="3"/>
            <a:endCxn id="11" idx="2"/>
          </p:cNvCxnSpPr>
          <p:nvPr/>
        </p:nvCxnSpPr>
        <p:spPr>
          <a:xfrm flipV="1">
            <a:off x="2710382" y="2692810"/>
            <a:ext cx="211578" cy="48309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DA1A60-4D2E-7852-E8B9-740C768C070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755109" y="3084422"/>
            <a:ext cx="653708" cy="2501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CC50AE-B417-516B-D787-1219740558BC}"/>
              </a:ext>
            </a:extLst>
          </p:cNvPr>
          <p:cNvGrpSpPr/>
          <p:nvPr/>
        </p:nvGrpSpPr>
        <p:grpSpPr>
          <a:xfrm>
            <a:off x="1469499" y="4624956"/>
            <a:ext cx="1111710" cy="877421"/>
            <a:chOff x="446515" y="2921678"/>
            <a:chExt cx="1111710" cy="8774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F7D332-C6C8-3B93-C61D-892CE24B3109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02D3B5E-A0A4-C81E-8CA9-5CE795B7C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49A89C-EAB4-F806-9FDB-371EA8869D9D}"/>
              </a:ext>
            </a:extLst>
          </p:cNvPr>
          <p:cNvGrpSpPr/>
          <p:nvPr/>
        </p:nvGrpSpPr>
        <p:grpSpPr>
          <a:xfrm>
            <a:off x="2755884" y="4407552"/>
            <a:ext cx="1111710" cy="877421"/>
            <a:chOff x="446515" y="2921678"/>
            <a:chExt cx="1111710" cy="877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7CE112-914A-9C6D-10FD-B56DC34380D3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521FC47-2F61-F2FE-7CB2-0381EF3F0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EB4982-CC3D-1473-F977-34F61241CD3E}"/>
              </a:ext>
            </a:extLst>
          </p:cNvPr>
          <p:cNvGrpSpPr/>
          <p:nvPr/>
        </p:nvGrpSpPr>
        <p:grpSpPr>
          <a:xfrm>
            <a:off x="4033445" y="4328832"/>
            <a:ext cx="1111710" cy="877421"/>
            <a:chOff x="446515" y="2921678"/>
            <a:chExt cx="1111710" cy="87742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0EBFD2-D45A-0B18-F8A1-C00E2A46CEAE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02B1CEA-842B-C10E-12F3-1709DF816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B97662D-8456-F53C-F2CC-CE45A200A5D7}"/>
              </a:ext>
            </a:extLst>
          </p:cNvPr>
          <p:cNvSpPr/>
          <p:nvPr/>
        </p:nvSpPr>
        <p:spPr>
          <a:xfrm>
            <a:off x="5707921" y="1059320"/>
            <a:ext cx="1128977" cy="185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1F681D1-6AC3-CEB6-C66D-A3829CFAE9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046"/>
          <a:stretch/>
        </p:blipFill>
        <p:spPr>
          <a:xfrm>
            <a:off x="5889310" y="1044107"/>
            <a:ext cx="766199" cy="39040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09E3EC6-1F50-C93E-F1FB-791504D0EF12}"/>
              </a:ext>
            </a:extLst>
          </p:cNvPr>
          <p:cNvSpPr/>
          <p:nvPr/>
        </p:nvSpPr>
        <p:spPr>
          <a:xfrm>
            <a:off x="5802230" y="1526425"/>
            <a:ext cx="940357" cy="621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CPU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337707-2FF4-A397-1848-F835E3928FCE}"/>
              </a:ext>
            </a:extLst>
          </p:cNvPr>
          <p:cNvSpPr/>
          <p:nvPr/>
        </p:nvSpPr>
        <p:spPr>
          <a:xfrm>
            <a:off x="5802231" y="2268580"/>
            <a:ext cx="940357" cy="525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Memory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86CAA6-2B65-7F69-9F62-FDA0D439F4E7}"/>
              </a:ext>
            </a:extLst>
          </p:cNvPr>
          <p:cNvSpPr/>
          <p:nvPr/>
        </p:nvSpPr>
        <p:spPr>
          <a:xfrm>
            <a:off x="5707921" y="4120144"/>
            <a:ext cx="1128977" cy="185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E891710-F310-AD06-3589-E193DB9F91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652"/>
          <a:stretch/>
        </p:blipFill>
        <p:spPr>
          <a:xfrm>
            <a:off x="5889310" y="4237080"/>
            <a:ext cx="766199" cy="37044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36BCB7-A6AE-0BA6-7DF1-496C6911B2FB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272409" y="2148193"/>
            <a:ext cx="1" cy="1203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6794EBC-87FA-3D0B-51F9-E652961E8F17}"/>
              </a:ext>
            </a:extLst>
          </p:cNvPr>
          <p:cNvSpPr/>
          <p:nvPr/>
        </p:nvSpPr>
        <p:spPr>
          <a:xfrm>
            <a:off x="5743295" y="4587632"/>
            <a:ext cx="1058228" cy="289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Controller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F5360E-FA2A-2F2A-3DAB-370B033D226D}"/>
              </a:ext>
            </a:extLst>
          </p:cNvPr>
          <p:cNvSpPr/>
          <p:nvPr/>
        </p:nvSpPr>
        <p:spPr>
          <a:xfrm>
            <a:off x="5802231" y="4988915"/>
            <a:ext cx="940357" cy="8660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Remote</a:t>
            </a:r>
          </a:p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Memory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6E59F5-C4F3-5456-BA55-E0B9351FBE2F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6272409" y="4876732"/>
            <a:ext cx="1" cy="11218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8A511A-7DE7-2B17-D161-D76E8AD3A8F7}"/>
              </a:ext>
            </a:extLst>
          </p:cNvPr>
          <p:cNvCxnSpPr>
            <a:cxnSpLocks/>
          </p:cNvCxnSpPr>
          <p:nvPr/>
        </p:nvCxnSpPr>
        <p:spPr>
          <a:xfrm flipV="1">
            <a:off x="4868869" y="1059320"/>
            <a:ext cx="839051" cy="1106692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E8F59D-1C40-E8FE-BD49-E0E40A579B3E}"/>
              </a:ext>
            </a:extLst>
          </p:cNvPr>
          <p:cNvSpPr txBox="1"/>
          <p:nvPr/>
        </p:nvSpPr>
        <p:spPr>
          <a:xfrm>
            <a:off x="622596" y="1525136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139999-95FB-8FD7-651D-86B769A94005}"/>
              </a:ext>
            </a:extLst>
          </p:cNvPr>
          <p:cNvSpPr txBox="1"/>
          <p:nvPr/>
        </p:nvSpPr>
        <p:spPr>
          <a:xfrm>
            <a:off x="2299142" y="1297355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C4A46B-E15F-E9D4-8F98-00E1AF985A31}"/>
              </a:ext>
            </a:extLst>
          </p:cNvPr>
          <p:cNvSpPr txBox="1"/>
          <p:nvPr/>
        </p:nvSpPr>
        <p:spPr>
          <a:xfrm>
            <a:off x="3773333" y="1663763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C9BB51-B327-3CF3-3E8D-A99267F4E154}"/>
              </a:ext>
            </a:extLst>
          </p:cNvPr>
          <p:cNvSpPr txBox="1"/>
          <p:nvPr/>
        </p:nvSpPr>
        <p:spPr>
          <a:xfrm>
            <a:off x="84707" y="5047551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F20630-5447-1D74-3B1B-BF4CEAA201B5}"/>
              </a:ext>
            </a:extLst>
          </p:cNvPr>
          <p:cNvSpPr txBox="1"/>
          <p:nvPr/>
        </p:nvSpPr>
        <p:spPr>
          <a:xfrm>
            <a:off x="1419900" y="5509807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D567CD-487B-D354-26FA-3147B4BB7483}"/>
              </a:ext>
            </a:extLst>
          </p:cNvPr>
          <p:cNvSpPr txBox="1"/>
          <p:nvPr/>
        </p:nvSpPr>
        <p:spPr>
          <a:xfrm>
            <a:off x="2667171" y="5295330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53E69C-ECDF-A0A4-1653-756B9B0048F7}"/>
              </a:ext>
            </a:extLst>
          </p:cNvPr>
          <p:cNvSpPr txBox="1"/>
          <p:nvPr/>
        </p:nvSpPr>
        <p:spPr>
          <a:xfrm>
            <a:off x="3946003" y="5201020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58EED90-B92D-2364-1A6B-4FA0C33FBA60}"/>
              </a:ext>
            </a:extLst>
          </p:cNvPr>
          <p:cNvCxnSpPr>
            <a:cxnSpLocks/>
          </p:cNvCxnSpPr>
          <p:nvPr/>
        </p:nvCxnSpPr>
        <p:spPr>
          <a:xfrm flipV="1">
            <a:off x="4925643" y="2909904"/>
            <a:ext cx="762419" cy="203387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F871644-2811-312C-BCED-0E9CDB382FF1}"/>
              </a:ext>
            </a:extLst>
          </p:cNvPr>
          <p:cNvCxnSpPr>
            <a:cxnSpLocks/>
          </p:cNvCxnSpPr>
          <p:nvPr/>
        </p:nvCxnSpPr>
        <p:spPr>
          <a:xfrm flipV="1">
            <a:off x="5145155" y="4129675"/>
            <a:ext cx="542907" cy="199157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4A32DB4-E57A-6BA6-58D1-4434AA37D6EF}"/>
              </a:ext>
            </a:extLst>
          </p:cNvPr>
          <p:cNvCxnSpPr>
            <a:cxnSpLocks/>
          </p:cNvCxnSpPr>
          <p:nvPr/>
        </p:nvCxnSpPr>
        <p:spPr>
          <a:xfrm>
            <a:off x="5136659" y="5201020"/>
            <a:ext cx="570004" cy="773938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FA1ED8-F10F-0868-30B2-FAEBE3C89656}"/>
              </a:ext>
            </a:extLst>
          </p:cNvPr>
          <p:cNvSpPr txBox="1"/>
          <p:nvPr/>
        </p:nvSpPr>
        <p:spPr>
          <a:xfrm>
            <a:off x="6939129" y="2708181"/>
            <a:ext cx="1860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distributed</a:t>
            </a:r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OS modules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CAE215-BAF9-BA2B-9D38-35DEBDCE3445}"/>
              </a:ext>
            </a:extLst>
          </p:cNvPr>
          <p:cNvCxnSpPr>
            <a:cxnSpLocks/>
          </p:cNvCxnSpPr>
          <p:nvPr/>
        </p:nvCxnSpPr>
        <p:spPr>
          <a:xfrm flipV="1">
            <a:off x="6506715" y="3414446"/>
            <a:ext cx="1069000" cy="820688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B2AD0-A8D9-4793-CB23-CAC71F0C8068}"/>
              </a:ext>
            </a:extLst>
          </p:cNvPr>
          <p:cNvCxnSpPr>
            <a:cxnSpLocks/>
          </p:cNvCxnSpPr>
          <p:nvPr/>
        </p:nvCxnSpPr>
        <p:spPr>
          <a:xfrm>
            <a:off x="6617429" y="1334972"/>
            <a:ext cx="863575" cy="1261568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8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11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B003E-FCA1-A2CA-A8F0-D8B34B22581A}"/>
              </a:ext>
            </a:extLst>
          </p:cNvPr>
          <p:cNvSpPr txBox="1"/>
          <p:nvPr/>
        </p:nvSpPr>
        <p:spPr>
          <a:xfrm>
            <a:off x="711007" y="2222962"/>
            <a:ext cx="772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Why is data movement challenging?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B2E8C4-9A7D-1566-6550-C2E6B5E402DC}"/>
              </a:ext>
            </a:extLst>
          </p:cNvPr>
          <p:cNvCxnSpPr>
            <a:cxnSpLocks/>
          </p:cNvCxnSpPr>
          <p:nvPr/>
        </p:nvCxnSpPr>
        <p:spPr>
          <a:xfrm flipV="1">
            <a:off x="2140867" y="4193423"/>
            <a:ext cx="1311118" cy="98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CF83CFB-9C09-A4F7-EA8B-43054470C1EE}"/>
              </a:ext>
            </a:extLst>
          </p:cNvPr>
          <p:cNvSpPr>
            <a:spLocks noChangeAspect="1"/>
          </p:cNvSpPr>
          <p:nvPr/>
        </p:nvSpPr>
        <p:spPr>
          <a:xfrm>
            <a:off x="3291878" y="3632245"/>
            <a:ext cx="2284194" cy="109510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C12635-B1C0-D370-3A43-AC10D086F402}"/>
              </a:ext>
            </a:extLst>
          </p:cNvPr>
          <p:cNvCxnSpPr>
            <a:cxnSpLocks/>
          </p:cNvCxnSpPr>
          <p:nvPr/>
        </p:nvCxnSpPr>
        <p:spPr>
          <a:xfrm flipV="1">
            <a:off x="5576072" y="4178813"/>
            <a:ext cx="1311118" cy="98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5447F3D-DB68-580D-90ED-5D5C59E07A57}"/>
              </a:ext>
            </a:extLst>
          </p:cNvPr>
          <p:cNvGrpSpPr/>
          <p:nvPr/>
        </p:nvGrpSpPr>
        <p:grpSpPr>
          <a:xfrm>
            <a:off x="2130573" y="3603650"/>
            <a:ext cx="914400" cy="1199926"/>
            <a:chOff x="5750525" y="2967398"/>
            <a:chExt cx="914400" cy="119992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456C8CF-056C-BDA3-0870-10A264623440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70" name="Graphic 69" descr="Wheelbarrow">
                <a:extLst>
                  <a:ext uri="{FF2B5EF4-FFF2-40B4-BE49-F238E27FC236}">
                    <a16:creationId xmlns:a16="http://schemas.microsoft.com/office/drawing/2014/main" id="{5C6328FD-377D-B6C5-B4E9-3848CF6F4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8E10F34-5266-DEF7-E719-12E92BB578A3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93A3E39-F52C-F6A3-603F-EBE9B86BB745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91F6827-17DD-9C66-AF53-2C9BE3CEC7FC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F7848B7-7245-99A3-3758-B8ECDBE35E42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D71846B-2297-D036-90D8-CC8970BA45F8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2E4E53B-79B2-033F-6C14-D0D58D8FBFD5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A61FDA21-CE78-5AC0-E9D5-69137AA95DB2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B115928-9298-546C-F94F-29AE490E4F0F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B66C2E1-FB2B-162D-59DA-422D9F8CCB8E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EF6A4F6-0F78-6474-A7DA-EA66EE565017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03D4197-4692-148C-A6E2-7CA0E75AFBDB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A5A7CCF-6568-F533-1344-57383C7B481B}"/>
              </a:ext>
            </a:extLst>
          </p:cNvPr>
          <p:cNvGrpSpPr/>
          <p:nvPr/>
        </p:nvGrpSpPr>
        <p:grpSpPr>
          <a:xfrm>
            <a:off x="3051840" y="3603650"/>
            <a:ext cx="914400" cy="1199926"/>
            <a:chOff x="5750525" y="2967398"/>
            <a:chExt cx="914400" cy="1199926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BB72F20-7613-E2D7-34F6-25B428A705F8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126" name="Graphic 125" descr="Wheelbarrow">
                <a:extLst>
                  <a:ext uri="{FF2B5EF4-FFF2-40B4-BE49-F238E27FC236}">
                    <a16:creationId xmlns:a16="http://schemas.microsoft.com/office/drawing/2014/main" id="{0BDA792D-8E74-33C4-CB17-4965D597D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C3E0E20-23D0-E6EF-EB6B-9A06CBACC5B8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AE4F1A6B-670E-B839-50E1-E552291B2D41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120F5184-A894-BF99-8C2F-BEAEFAEEEC65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61D4E315-349A-2FD3-8A00-A992046BA3BE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58CEBC3-BD54-39D2-4190-12C5D12E7821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3359C4AD-0D5A-EB87-5549-FEFC892F23F4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6EA8E3D-D9F4-1AD1-A7C9-8248AE1D5AA0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5BAAB93-ED23-4366-481D-BB884E427DEB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F6C4C48-979D-7B25-7628-6D595276AC86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BEF92F44-149A-BC39-3912-1935B3B4BCC4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2B691D7-2A91-1122-3CDA-634B8AC64893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BC2759E-D27E-32D6-2953-6704DC23DA0C}"/>
              </a:ext>
            </a:extLst>
          </p:cNvPr>
          <p:cNvGrpSpPr/>
          <p:nvPr/>
        </p:nvGrpSpPr>
        <p:grpSpPr>
          <a:xfrm>
            <a:off x="5035931" y="3603650"/>
            <a:ext cx="914400" cy="1199926"/>
            <a:chOff x="5750525" y="2967398"/>
            <a:chExt cx="914400" cy="119992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EA5D4BB-35BE-3A62-5735-174FBCFBAE4B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140" name="Graphic 139" descr="Wheelbarrow">
                <a:extLst>
                  <a:ext uri="{FF2B5EF4-FFF2-40B4-BE49-F238E27FC236}">
                    <a16:creationId xmlns:a16="http://schemas.microsoft.com/office/drawing/2014/main" id="{54BA1CD8-32A7-08C8-2D58-E6F4C27E7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759FC0F-53FA-AB4E-B5CA-7C59E3FB86C2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31034ECD-378C-3573-5F63-AECC4D373B58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8ECEFE69-B4A3-D250-8E58-51967F8A4AB4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9018EF9C-8774-1D3E-2363-FBAE9475FAA1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316B6BC9-FA04-2EC8-E342-9293D49B3C77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8E647ED8-F5B8-98A8-6B98-68369E228098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8F00F68F-B894-28F0-2910-29A394EEFD5C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8141F6CC-C652-E25A-05A7-D528312A4718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FA53388E-CB21-695B-8D7C-D1454BBA705F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AF34C1FA-C78C-3BD9-5253-316A181D841E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C9A50C0-D23C-E49F-6FD4-48D1DCF22D16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B228B83-EF33-A3DD-8C87-D6569A7D154C}"/>
              </a:ext>
            </a:extLst>
          </p:cNvPr>
          <p:cNvGrpSpPr/>
          <p:nvPr/>
        </p:nvGrpSpPr>
        <p:grpSpPr>
          <a:xfrm>
            <a:off x="5977233" y="3603650"/>
            <a:ext cx="914400" cy="1199926"/>
            <a:chOff x="5750525" y="2967398"/>
            <a:chExt cx="914400" cy="1199926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E00511F-EB6A-E3C7-B559-39EE0078B291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154" name="Graphic 153" descr="Wheelbarrow">
                <a:extLst>
                  <a:ext uri="{FF2B5EF4-FFF2-40B4-BE49-F238E27FC236}">
                    <a16:creationId xmlns:a16="http://schemas.microsoft.com/office/drawing/2014/main" id="{5D482481-F3E8-0BB3-D652-A703375C0B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27FEB6E-F70F-FA8D-E33F-6C7CE525086A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19E98B25-F00C-AC38-4A4C-5601FED9E258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A4434DE-5BA2-95EA-D1C3-E3A49B098AB3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F734395-B375-FC5A-D763-0A933F5BFDC1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1ADF852-EF69-6708-AAF8-D91D3186E1C4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F6285F9-60B9-1597-2C22-4B9A664F4B0B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E7C677D-F9EE-A0AC-DB93-DA6CDF87F45E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FC63DC9-0308-35A8-CC2E-B19D15E31840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81239E30-1D6F-A43C-EFB2-74C6389E41D2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B3A4C0F6-7156-9D24-0E79-15F0C610F681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342B898-7576-039B-D589-595C10098C31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830B5D6-3C74-7719-C012-CD71F17D5F4D}"/>
              </a:ext>
            </a:extLst>
          </p:cNvPr>
          <p:cNvGrpSpPr/>
          <p:nvPr/>
        </p:nvGrpSpPr>
        <p:grpSpPr>
          <a:xfrm>
            <a:off x="981531" y="3243799"/>
            <a:ext cx="1128977" cy="1870027"/>
            <a:chOff x="5707921" y="1044107"/>
            <a:chExt cx="1128977" cy="187002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5B74763-9D34-70DC-A5E8-43FF14E3B8C6}"/>
                </a:ext>
              </a:extLst>
            </p:cNvPr>
            <p:cNvSpPr/>
            <p:nvPr/>
          </p:nvSpPr>
          <p:spPr>
            <a:xfrm>
              <a:off x="5707921" y="1059320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1FF52EC1-3C0B-F987-F76F-158FF51F8B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9046"/>
            <a:stretch/>
          </p:blipFill>
          <p:spPr>
            <a:xfrm>
              <a:off x="5889310" y="1044107"/>
              <a:ext cx="766199" cy="390407"/>
            </a:xfrm>
            <a:prstGeom prst="rect">
              <a:avLst/>
            </a:prstGeom>
          </p:spPr>
        </p:pic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1256E64-0FF5-C410-0696-7397D0DFBB04}"/>
                </a:ext>
              </a:extLst>
            </p:cNvPr>
            <p:cNvSpPr/>
            <p:nvPr/>
          </p:nvSpPr>
          <p:spPr>
            <a:xfrm>
              <a:off x="5802230" y="1526425"/>
              <a:ext cx="940357" cy="6217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854024E-EAFB-CBA0-F577-E0FE569B1172}"/>
                </a:ext>
              </a:extLst>
            </p:cNvPr>
            <p:cNvSpPr/>
            <p:nvPr/>
          </p:nvSpPr>
          <p:spPr>
            <a:xfrm>
              <a:off x="5802231" y="22685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Local</a:t>
              </a:r>
            </a:p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4A75D50-A2B4-F998-5298-F61146885F3D}"/>
                </a:ext>
              </a:extLst>
            </p:cNvPr>
            <p:cNvCxnSpPr>
              <a:cxnSpLocks/>
              <a:endCxn id="168" idx="0"/>
            </p:cNvCxnSpPr>
            <p:nvPr/>
          </p:nvCxnSpPr>
          <p:spPr>
            <a:xfrm>
              <a:off x="6272409" y="2148193"/>
              <a:ext cx="1" cy="1203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4FB3937-92FF-2CB5-3D34-9BF5B86282EC}"/>
              </a:ext>
            </a:extLst>
          </p:cNvPr>
          <p:cNvGrpSpPr/>
          <p:nvPr/>
        </p:nvGrpSpPr>
        <p:grpSpPr>
          <a:xfrm>
            <a:off x="6929709" y="3245868"/>
            <a:ext cx="1128977" cy="1854814"/>
            <a:chOff x="5707921" y="4120144"/>
            <a:chExt cx="1128977" cy="1854814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1ECFCE0-B234-766F-1789-FA1977484887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43ECC52D-BFE9-BAD8-7ABD-49B49F2163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D663DB4-D02A-29F5-92E9-B1AFA4700385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A980B2E-BDD2-5923-FC40-4A04EDA82A58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8C2148C-A53E-BDD4-238A-6FC40DCEFC05}"/>
                </a:ext>
              </a:extLst>
            </p:cNvPr>
            <p:cNvCxnSpPr>
              <a:cxnSpLocks/>
              <a:stCxn id="173" idx="2"/>
              <a:endCxn id="174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180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12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#1: Coarse-Grained Data Migrations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Page granularity (e.g., </a:t>
            </a:r>
            <a:r>
              <a:rPr lang="en-GB" b="1" dirty="0">
                <a:solidFill>
                  <a:schemeClr val="accent1"/>
                </a:solidFill>
                <a:latin typeface="Avenir Medium" panose="02000503020000020003" pitchFamily="2" charset="0"/>
              </a:rPr>
              <a:t>4KB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) data migrations: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Software transparency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Low metadata overheads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High spatial locality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F1169381-A3DF-C1CF-F404-1C609E417CEF}"/>
              </a:ext>
            </a:extLst>
          </p:cNvPr>
          <p:cNvSpPr>
            <a:spLocks noChangeAspect="1"/>
          </p:cNvSpPr>
          <p:nvPr/>
        </p:nvSpPr>
        <p:spPr>
          <a:xfrm>
            <a:off x="3143867" y="4505992"/>
            <a:ext cx="2284194" cy="1095104"/>
          </a:xfrm>
          <a:prstGeom prst="cloud">
            <a:avLst/>
          </a:prstGeom>
          <a:solidFill>
            <a:srgbClr val="FDE5CD">
              <a:alpha val="50196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216912-71A0-DD80-3AF2-9BFD0E7CE04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47096" y="3883448"/>
            <a:ext cx="790876" cy="941391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2F0A12-CBA3-0FD6-C0C6-67C2E26BE2EC}"/>
              </a:ext>
            </a:extLst>
          </p:cNvPr>
          <p:cNvCxnSpPr>
            <a:cxnSpLocks/>
          </p:cNvCxnSpPr>
          <p:nvPr/>
        </p:nvCxnSpPr>
        <p:spPr>
          <a:xfrm flipV="1">
            <a:off x="2138827" y="5314750"/>
            <a:ext cx="1101040" cy="295583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B7C0DB-6697-38C2-C4D9-2FDE8E94C74F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97198" y="4991374"/>
            <a:ext cx="499975" cy="153541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FD4D74-F698-F1D3-3AF7-D9155D526D90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4677185" y="4313420"/>
            <a:ext cx="131540" cy="252417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E3F450-6D9F-8A19-F873-8D4BF97B1510}"/>
              </a:ext>
            </a:extLst>
          </p:cNvPr>
          <p:cNvGrpSpPr/>
          <p:nvPr/>
        </p:nvGrpSpPr>
        <p:grpSpPr>
          <a:xfrm>
            <a:off x="1418119" y="2940828"/>
            <a:ext cx="1128977" cy="1870027"/>
            <a:chOff x="5707921" y="1044107"/>
            <a:chExt cx="1128977" cy="1870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557822-BCF2-B75F-F6EF-81406986171C}"/>
                </a:ext>
              </a:extLst>
            </p:cNvPr>
            <p:cNvSpPr/>
            <p:nvPr/>
          </p:nvSpPr>
          <p:spPr>
            <a:xfrm>
              <a:off x="5707921" y="1059320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138489-1233-A304-B174-C03AA918B3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046"/>
            <a:stretch/>
          </p:blipFill>
          <p:spPr>
            <a:xfrm>
              <a:off x="5889310" y="1044107"/>
              <a:ext cx="766199" cy="390407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AFEC4-FCF9-463D-BCA9-A7A137B8AC40}"/>
                </a:ext>
              </a:extLst>
            </p:cNvPr>
            <p:cNvSpPr/>
            <p:nvPr/>
          </p:nvSpPr>
          <p:spPr>
            <a:xfrm>
              <a:off x="5802230" y="1526425"/>
              <a:ext cx="940357" cy="6217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3E96ED-5282-8781-785E-331A4B78E8E0}"/>
                </a:ext>
              </a:extLst>
            </p:cNvPr>
            <p:cNvSpPr/>
            <p:nvPr/>
          </p:nvSpPr>
          <p:spPr>
            <a:xfrm>
              <a:off x="5802231" y="22685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Local</a:t>
              </a:r>
            </a:p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67B923-DE18-A443-AFB3-2CBE16182D6D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272409" y="2148193"/>
              <a:ext cx="1" cy="1203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C37950-2981-4AB4-75C3-7E44F19B3D53}"/>
              </a:ext>
            </a:extLst>
          </p:cNvPr>
          <p:cNvGrpSpPr/>
          <p:nvPr/>
        </p:nvGrpSpPr>
        <p:grpSpPr>
          <a:xfrm>
            <a:off x="1009852" y="4847849"/>
            <a:ext cx="1128977" cy="1870027"/>
            <a:chOff x="5707921" y="1044107"/>
            <a:chExt cx="1128977" cy="187002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DF630E-CA03-5B1E-C3C5-4BFE8CF84374}"/>
                </a:ext>
              </a:extLst>
            </p:cNvPr>
            <p:cNvSpPr/>
            <p:nvPr/>
          </p:nvSpPr>
          <p:spPr>
            <a:xfrm>
              <a:off x="5707921" y="1059320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AC251C1-5A1B-5197-D3E4-445A94901E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046"/>
            <a:stretch/>
          </p:blipFill>
          <p:spPr>
            <a:xfrm>
              <a:off x="5889310" y="1044107"/>
              <a:ext cx="766199" cy="390407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5462B0-D9B4-B043-AF83-1E06C255762B}"/>
                </a:ext>
              </a:extLst>
            </p:cNvPr>
            <p:cNvSpPr/>
            <p:nvPr/>
          </p:nvSpPr>
          <p:spPr>
            <a:xfrm>
              <a:off x="5802230" y="1526425"/>
              <a:ext cx="940357" cy="6217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C661DB7-2C7A-5D96-7DB0-5142CE88DE44}"/>
                </a:ext>
              </a:extLst>
            </p:cNvPr>
            <p:cNvSpPr/>
            <p:nvPr/>
          </p:nvSpPr>
          <p:spPr>
            <a:xfrm>
              <a:off x="5802231" y="22685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Local</a:t>
              </a:r>
            </a:p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B8B4E1-86B4-ECFC-0D62-CB29418579E3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6272409" y="2148193"/>
              <a:ext cx="1" cy="1203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E526FB-6E3E-9CD6-5DBD-F26CE145A6A1}"/>
              </a:ext>
            </a:extLst>
          </p:cNvPr>
          <p:cNvGrpSpPr/>
          <p:nvPr/>
        </p:nvGrpSpPr>
        <p:grpSpPr>
          <a:xfrm>
            <a:off x="5897173" y="4217508"/>
            <a:ext cx="1128977" cy="1854814"/>
            <a:chOff x="5707921" y="4120144"/>
            <a:chExt cx="1128977" cy="185481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43E457-09E0-540F-AE70-0D891DAC9AAA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4DFCD13-3E24-3B7A-68BF-9A76F4CF3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10B6FCA-F53D-AF85-506F-A7AD52D1DB7B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4BC25C-0727-5AE6-76EA-FBE6CEF12DA0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9B92AC-B11D-ED15-FB52-568CEAC4F606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90B401-059D-8205-AB15-D6759DE7616D}"/>
              </a:ext>
            </a:extLst>
          </p:cNvPr>
          <p:cNvGrpSpPr/>
          <p:nvPr/>
        </p:nvGrpSpPr>
        <p:grpSpPr>
          <a:xfrm>
            <a:off x="4244236" y="2458606"/>
            <a:ext cx="1128977" cy="1854814"/>
            <a:chOff x="5707921" y="4120144"/>
            <a:chExt cx="1128977" cy="185481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E7D07E-7434-CB5E-D438-EFCB71B97781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07B966C-51BC-DE6B-56D5-1C6233D39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FE20C6-CC70-6ABD-42B8-A87A3929F279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EF50F7-A1B8-1221-3B20-156E6E4A7962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A6A076E-D96B-320D-3814-810150CFD543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7EB4CD-F8EF-B6EE-DD91-2370752DB76C}"/>
              </a:ext>
            </a:extLst>
          </p:cNvPr>
          <p:cNvGrpSpPr/>
          <p:nvPr/>
        </p:nvGrpSpPr>
        <p:grpSpPr>
          <a:xfrm>
            <a:off x="2667462" y="4223307"/>
            <a:ext cx="914400" cy="1199926"/>
            <a:chOff x="5750525" y="2967398"/>
            <a:chExt cx="914400" cy="11999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2BAF0B-19A9-E757-AA67-E9FD67880362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44" name="Graphic 43" descr="Wheelbarrow">
                <a:extLst>
                  <a:ext uri="{FF2B5EF4-FFF2-40B4-BE49-F238E27FC236}">
                    <a16:creationId xmlns:a16="http://schemas.microsoft.com/office/drawing/2014/main" id="{0C71F732-2A57-AD61-275A-BCDD3180B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D966546-5589-4C1D-0153-5BBFC9E3CCCA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299DE68-29F0-3651-FBE2-BA5A2D4B90DB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659FD46-F20A-D457-8234-B89C59020025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7C5B460-7229-6ED5-9D14-9247B1E9180D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22642B5-5497-B052-D649-F18F6E3D30B2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D66BFDA-1E03-974A-0F77-E5415702A210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89754D4-9A18-4F21-A5A6-9CD9C5A309C6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98EBB64-AF2B-7C18-7FB8-A05E750F1F9E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2554077-2498-2DB1-269D-310E3BF8ABB3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D06A589-6225-817F-1F33-56CB933E265D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64B58B9-BA92-F1D3-8984-C5E4F03724F1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D0BFB6F-E2C5-D9AF-5127-2A4B521A36DB}"/>
              </a:ext>
            </a:extLst>
          </p:cNvPr>
          <p:cNvGrpSpPr/>
          <p:nvPr/>
        </p:nvGrpSpPr>
        <p:grpSpPr>
          <a:xfrm>
            <a:off x="3381965" y="4562239"/>
            <a:ext cx="914400" cy="1199926"/>
            <a:chOff x="5750525" y="2967398"/>
            <a:chExt cx="914400" cy="119992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9377ADC-F66F-0460-679E-191CAE94FBB3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58" name="Graphic 57" descr="Wheelbarrow">
                <a:extLst>
                  <a:ext uri="{FF2B5EF4-FFF2-40B4-BE49-F238E27FC236}">
                    <a16:creationId xmlns:a16="http://schemas.microsoft.com/office/drawing/2014/main" id="{2EE07E1A-E5CD-2216-6473-281A0B8A0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4B083B8-0B90-0E1A-4D22-BDDBC7607E78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B38F291-18BF-FF23-54B7-A7E18F5910DD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AF76157-3C3B-3236-C17B-0D6DC363938E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A35DC23-4D26-4BB7-D8FF-0C951691802A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07B9526-6635-ADE0-5D0F-707688997352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6121AB3-741E-5D20-7C7C-0FBC82CF3C88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26C8BD4-54F3-68AE-7C7D-BB7FA20A66E8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96C3455-F59A-CA7A-2488-0CCAC3F4E43C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1BB7F89-4831-ACDE-5EE1-7D616490808B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3E1D91F-B47C-BDC8-AF47-F7D5ECB42428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3EC260C-DCCD-0665-ABB8-1A292861DD44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CF0A21-F088-773A-EE22-666AAFC7AD1F}"/>
              </a:ext>
            </a:extLst>
          </p:cNvPr>
          <p:cNvGrpSpPr/>
          <p:nvPr/>
        </p:nvGrpSpPr>
        <p:grpSpPr>
          <a:xfrm>
            <a:off x="4085822" y="4293244"/>
            <a:ext cx="914400" cy="1199926"/>
            <a:chOff x="5750525" y="2967398"/>
            <a:chExt cx="914400" cy="119992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F27EFD9-42B3-C68C-2C73-5ACA3D01633C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72" name="Graphic 71" descr="Wheelbarrow">
                <a:extLst>
                  <a:ext uri="{FF2B5EF4-FFF2-40B4-BE49-F238E27FC236}">
                    <a16:creationId xmlns:a16="http://schemas.microsoft.com/office/drawing/2014/main" id="{FF2C7392-0401-32F7-F1E1-3A8BAB5CC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107E0E3-7E1F-010C-A4BA-95B4EAF01D52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AE0EAFD-BADF-2E30-34F4-7FBA4B98BAC3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7AF402A-047A-5B9E-165D-622D20EE18BE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437AD2F-0FDD-64AA-870B-6C10089DDAA1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4A1C60D6-32CD-0F23-72D2-DB752B43A37A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ECF3B06-AB2D-A002-19A7-50930A2F613A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221CEA5-711F-C78B-1905-067EE88219E8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CC43B60-2AC4-88BE-4650-F44E9FAC879A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0A8ECFD-1720-3E36-E205-496A71455215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C2BDE36-4923-1E0B-B24E-8ABD2E880CDB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B07506B-BF7F-D085-9EB6-441A1BDF6DE4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62A9D3-FF72-7526-7356-A63F927D4264}"/>
              </a:ext>
            </a:extLst>
          </p:cNvPr>
          <p:cNvGrpSpPr/>
          <p:nvPr/>
        </p:nvGrpSpPr>
        <p:grpSpPr>
          <a:xfrm>
            <a:off x="4803174" y="4615926"/>
            <a:ext cx="914400" cy="1199926"/>
            <a:chOff x="5750525" y="2967398"/>
            <a:chExt cx="914400" cy="119992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1E95FEC-CDDC-DB09-E295-58D588A53C60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86" name="Graphic 85" descr="Wheelbarrow">
                <a:extLst>
                  <a:ext uri="{FF2B5EF4-FFF2-40B4-BE49-F238E27FC236}">
                    <a16:creationId xmlns:a16="http://schemas.microsoft.com/office/drawing/2014/main" id="{D089F9EB-F103-F256-162D-FA348175A8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9B166D5-9973-5455-2C6F-025ACDD225FE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F57D3FB-32A7-7845-1812-A1131A13FF03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F78E76A-66AD-0C0D-9E29-8B0641DA2D8A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46E2CA8-CA3D-8FA3-B06A-DFF138C0E628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1474851-B1E4-34F2-A329-37668752FFA9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73E2F27-F452-8173-8B7A-16310FF03D89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CBC3D99-2595-629E-0BA8-1C65EEBB52A5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D16B4A1-991A-32E9-4E69-E8FC75DCAB81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EF621A2-726C-DC1C-7D51-0900FFD18303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F9FA5FB-0B25-5AB6-6204-FEB22D6F23EC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16371C0-5733-1BB3-23D5-946C824863C6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2BA5A7E-7948-BFB1-949A-E492468CD623}"/>
              </a:ext>
            </a:extLst>
          </p:cNvPr>
          <p:cNvSpPr txBox="1"/>
          <p:nvPr/>
        </p:nvSpPr>
        <p:spPr>
          <a:xfrm>
            <a:off x="2829557" y="6197378"/>
            <a:ext cx="36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high bandwidth consumption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C416397-98C1-9ADB-D495-6898AD447F31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183951" y="5599930"/>
            <a:ext cx="102013" cy="613218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58040B6-7A84-768C-4331-B7F2E0EE6C15}"/>
              </a:ext>
            </a:extLst>
          </p:cNvPr>
          <p:cNvSpPr txBox="1"/>
          <p:nvPr/>
        </p:nvSpPr>
        <p:spPr>
          <a:xfrm>
            <a:off x="5740912" y="2682024"/>
            <a:ext cx="2876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latency-critical</a:t>
            </a:r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cache lines are slowed down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5DD5B99-6CDF-9E82-BC14-878D54037EAB}"/>
              </a:ext>
            </a:extLst>
          </p:cNvPr>
          <p:cNvCxnSpPr>
            <a:cxnSpLocks/>
          </p:cNvCxnSpPr>
          <p:nvPr/>
        </p:nvCxnSpPr>
        <p:spPr>
          <a:xfrm flipV="1">
            <a:off x="4660637" y="3320303"/>
            <a:ext cx="1618840" cy="116684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8A71F82-4035-0019-CE01-5D8C0B52243E}"/>
              </a:ext>
            </a:extLst>
          </p:cNvPr>
          <p:cNvCxnSpPr>
            <a:cxnSpLocks/>
          </p:cNvCxnSpPr>
          <p:nvPr/>
        </p:nvCxnSpPr>
        <p:spPr>
          <a:xfrm flipV="1">
            <a:off x="5204081" y="3343794"/>
            <a:ext cx="1096238" cy="155723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52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13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#2: Non-Conventional System Design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Disaggregated systems are </a:t>
            </a:r>
            <a:r>
              <a:rPr lang="en-GB" b="1" dirty="0">
                <a:solidFill>
                  <a:schemeClr val="accent2"/>
                </a:solidFill>
                <a:latin typeface="Avenir Medium" panose="02000503020000020003" pitchFamily="2" charset="0"/>
              </a:rPr>
              <a:t>not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B" b="1" dirty="0">
                <a:solidFill>
                  <a:schemeClr val="accent2"/>
                </a:solidFill>
                <a:latin typeface="Avenir Medium" panose="02000503020000020003" pitchFamily="2" charset="0"/>
              </a:rPr>
              <a:t>monolithic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GB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GB" sz="4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32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Hybrid/heterogeneous memory systems: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468639-4D94-F93F-A36A-EC97CF2BC087}"/>
              </a:ext>
            </a:extLst>
          </p:cNvPr>
          <p:cNvGrpSpPr/>
          <p:nvPr/>
        </p:nvGrpSpPr>
        <p:grpSpPr>
          <a:xfrm>
            <a:off x="531668" y="3970420"/>
            <a:ext cx="1128977" cy="2724256"/>
            <a:chOff x="3232362" y="2116050"/>
            <a:chExt cx="1128977" cy="27242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4331FD-F442-490D-B854-C771D0E0F8D2}"/>
                </a:ext>
              </a:extLst>
            </p:cNvPr>
            <p:cNvSpPr/>
            <p:nvPr/>
          </p:nvSpPr>
          <p:spPr>
            <a:xfrm>
              <a:off x="3232362" y="2147663"/>
              <a:ext cx="1128977" cy="269264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7A89E1-6D60-BBAA-9CDC-5F585371C31F}"/>
                </a:ext>
              </a:extLst>
            </p:cNvPr>
            <p:cNvSpPr/>
            <p:nvPr/>
          </p:nvSpPr>
          <p:spPr>
            <a:xfrm>
              <a:off x="3326671" y="2802104"/>
              <a:ext cx="940357" cy="3904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03218D-B529-5632-91A0-31574417BFDF}"/>
                </a:ext>
              </a:extLst>
            </p:cNvPr>
            <p:cNvSpPr/>
            <p:nvPr/>
          </p:nvSpPr>
          <p:spPr>
            <a:xfrm>
              <a:off x="3326672" y="32757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DRAM Cache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EC70AC7-49F1-6DB7-0533-FA394F7C9B14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3796850" y="3192511"/>
              <a:ext cx="1" cy="8326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9FE4DF-3C14-E332-87FC-4443BB79B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9152" y="2116050"/>
              <a:ext cx="715394" cy="71539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5B9F76-65B5-322B-104F-197F98DD114D}"/>
                </a:ext>
              </a:extLst>
            </p:cNvPr>
            <p:cNvSpPr/>
            <p:nvPr/>
          </p:nvSpPr>
          <p:spPr>
            <a:xfrm>
              <a:off x="3326671" y="3887608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DRAM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941E5A-2A6D-4FDE-F5E1-D4F66DF45D7C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 flipH="1">
              <a:off x="3796850" y="3800946"/>
              <a:ext cx="1" cy="8666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A958070-DA8F-A2A9-7FC4-1DAE3776CD35}"/>
              </a:ext>
            </a:extLst>
          </p:cNvPr>
          <p:cNvSpPr/>
          <p:nvPr/>
        </p:nvSpPr>
        <p:spPr>
          <a:xfrm>
            <a:off x="2555722" y="4371939"/>
            <a:ext cx="2267008" cy="560641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System-Level </a:t>
            </a:r>
          </a:p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Solutions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66CD59-541E-5EE9-0A25-4FF0D3C9809B}"/>
              </a:ext>
            </a:extLst>
          </p:cNvPr>
          <p:cNvCxnSpPr>
            <a:cxnSpLocks/>
          </p:cNvCxnSpPr>
          <p:nvPr/>
        </p:nvCxnSpPr>
        <p:spPr>
          <a:xfrm flipH="1">
            <a:off x="3679084" y="3904995"/>
            <a:ext cx="1080000" cy="39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14277A-FCE6-FDB5-23D2-508A2F4F4E9D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 flipV="1">
            <a:off x="1663657" y="2429647"/>
            <a:ext cx="555850" cy="766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7345BB-FDD8-1454-28C6-D52FFCC1C42E}"/>
              </a:ext>
            </a:extLst>
          </p:cNvPr>
          <p:cNvGrpSpPr/>
          <p:nvPr/>
        </p:nvGrpSpPr>
        <p:grpSpPr>
          <a:xfrm>
            <a:off x="534680" y="1487793"/>
            <a:ext cx="1128977" cy="1870027"/>
            <a:chOff x="5707921" y="1044107"/>
            <a:chExt cx="1128977" cy="187002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2CAF0CB-66DC-FADB-EC37-2938AFB7D1B6}"/>
                </a:ext>
              </a:extLst>
            </p:cNvPr>
            <p:cNvSpPr/>
            <p:nvPr/>
          </p:nvSpPr>
          <p:spPr>
            <a:xfrm>
              <a:off x="5707921" y="1059320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E803A9B-83E1-B414-F6A5-E726DDFD8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046"/>
            <a:stretch/>
          </p:blipFill>
          <p:spPr>
            <a:xfrm>
              <a:off x="5889310" y="1044107"/>
              <a:ext cx="766199" cy="390407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240D98-45C0-2A91-6E47-15A0AD69DFD0}"/>
                </a:ext>
              </a:extLst>
            </p:cNvPr>
            <p:cNvSpPr/>
            <p:nvPr/>
          </p:nvSpPr>
          <p:spPr>
            <a:xfrm>
              <a:off x="5802230" y="1526425"/>
              <a:ext cx="940357" cy="6217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20CAF00-E554-EF81-8CCF-7B0A208C0DC1}"/>
                </a:ext>
              </a:extLst>
            </p:cNvPr>
            <p:cNvSpPr/>
            <p:nvPr/>
          </p:nvSpPr>
          <p:spPr>
            <a:xfrm>
              <a:off x="5802231" y="22685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Local</a:t>
              </a:r>
            </a:p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112B24-701D-0ADF-9859-A4E76974E4E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272409" y="2148193"/>
              <a:ext cx="1" cy="1203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38D585-DFA1-C4E3-648A-FB8451CA17A6}"/>
              </a:ext>
            </a:extLst>
          </p:cNvPr>
          <p:cNvGrpSpPr/>
          <p:nvPr/>
        </p:nvGrpSpPr>
        <p:grpSpPr>
          <a:xfrm>
            <a:off x="2219507" y="1502240"/>
            <a:ext cx="1128977" cy="1854814"/>
            <a:chOff x="5707921" y="4120144"/>
            <a:chExt cx="1128977" cy="185481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44D70E1-3067-4C54-4AEA-8552F568B04C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4A459C9-0A4F-7261-F2BF-F1836D3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107441-9CE1-14DE-3DD2-BA2820A6298B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1C46B8-9277-CAEF-365A-81A47072B07F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B5EF69-5766-5762-436D-5BB2C0B3A5B4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3D26BC-3D6A-36B8-05F8-4C15F830E9BF}"/>
              </a:ext>
            </a:extLst>
          </p:cNvPr>
          <p:cNvGrpSpPr/>
          <p:nvPr/>
        </p:nvGrpSpPr>
        <p:grpSpPr>
          <a:xfrm>
            <a:off x="3607795" y="1502240"/>
            <a:ext cx="1128977" cy="1854814"/>
            <a:chOff x="5707921" y="4120144"/>
            <a:chExt cx="1128977" cy="185481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908F95-1C40-45EC-2895-313AF1C03C3D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6B1F3E5-D7A4-AAE1-427D-83C8DB7A0A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6690D1-54ED-FA0A-67FE-05FB52AF5116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88F5E30-A637-F20F-87EA-0622BF9DCB20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14AEFA-9DD9-7DE5-9EB9-0DE0A82AEA00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4DA94F9-BF85-CBC3-0462-6BAB7E814CD5}"/>
              </a:ext>
            </a:extLst>
          </p:cNvPr>
          <p:cNvGrpSpPr/>
          <p:nvPr/>
        </p:nvGrpSpPr>
        <p:grpSpPr>
          <a:xfrm>
            <a:off x="4994133" y="1502240"/>
            <a:ext cx="1128977" cy="1854814"/>
            <a:chOff x="5707921" y="4120144"/>
            <a:chExt cx="1128977" cy="185481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6393951-B49F-3671-52A4-9A831AF007A5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FB0F19E-3EEC-3093-CA7A-05FE3B1A1F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BAFC586-DAB2-F284-BCA9-000A4A37626A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DACF609-F0F2-30B9-8926-6C30C706B197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68D8031-2F71-CA0E-2AFC-306500396D85}"/>
                </a:ext>
              </a:extLst>
            </p:cNvPr>
            <p:cNvCxnSpPr>
              <a:cxnSpLocks/>
              <a:stCxn id="56" idx="2"/>
              <a:endCxn id="57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CE3CA2-CE29-F337-CF0C-47D3D2BB321E}"/>
              </a:ext>
            </a:extLst>
          </p:cNvPr>
          <p:cNvGrpSpPr/>
          <p:nvPr/>
        </p:nvGrpSpPr>
        <p:grpSpPr>
          <a:xfrm>
            <a:off x="6380471" y="1502240"/>
            <a:ext cx="1128977" cy="1854814"/>
            <a:chOff x="5707921" y="4120144"/>
            <a:chExt cx="1128977" cy="185481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E1F9AD-8410-C46D-958D-37A538991766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D37F007-60F3-CC82-5C3B-EC7E6F58D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5F78EA4-B941-E4E7-D570-9EF552437E45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2FE3DE0-D7B4-235A-568B-B478BB89DC62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9C5F4FE-19E6-81AA-C4BA-8164E4D92291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A610FC0-5322-FBB2-78C4-A5977F1B8B8F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3348484" y="2429647"/>
            <a:ext cx="259311" cy="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ECE859-46EC-2D0E-A474-5CE0E140FDE8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4736772" y="2429647"/>
            <a:ext cx="257361" cy="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AEBCB3E-618B-BDF2-FD94-13AC5A1FDFBC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123110" y="2429647"/>
            <a:ext cx="257361" cy="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D1480E1-8420-37E5-A44A-FA5A35A5708E}"/>
              </a:ext>
            </a:extLst>
          </p:cNvPr>
          <p:cNvSpPr txBox="1"/>
          <p:nvPr/>
        </p:nvSpPr>
        <p:spPr>
          <a:xfrm>
            <a:off x="843912" y="6113113"/>
            <a:ext cx="50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…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C3E510-98AA-BA1B-55FC-FD880FC59022}"/>
              </a:ext>
            </a:extLst>
          </p:cNvPr>
          <p:cNvCxnSpPr>
            <a:cxnSpLocks/>
          </p:cNvCxnSpPr>
          <p:nvPr/>
        </p:nvCxnSpPr>
        <p:spPr>
          <a:xfrm>
            <a:off x="2555722" y="4902208"/>
            <a:ext cx="76207" cy="4252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CDAD6C-B0E7-F439-5DFF-D3872FC8652D}"/>
              </a:ext>
            </a:extLst>
          </p:cNvPr>
          <p:cNvCxnSpPr>
            <a:cxnSpLocks/>
          </p:cNvCxnSpPr>
          <p:nvPr/>
        </p:nvCxnSpPr>
        <p:spPr>
          <a:xfrm flipH="1">
            <a:off x="4641259" y="4902208"/>
            <a:ext cx="161522" cy="44614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1C8A96-698A-83D0-9284-90432C19DF75}"/>
              </a:ext>
            </a:extLst>
          </p:cNvPr>
          <p:cNvSpPr/>
          <p:nvPr/>
        </p:nvSpPr>
        <p:spPr>
          <a:xfrm>
            <a:off x="2555723" y="5327432"/>
            <a:ext cx="2181050" cy="1117956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Thermostat [ASPLOS’17]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Kleio [HPDC’19]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Chameleon [MICRO’18]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HSCC [ICS’17]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Nimble [ASPLOS’19]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765EE-9898-4B0C-25AE-FA2EFAD0534A}"/>
              </a:ext>
            </a:extLst>
          </p:cNvPr>
          <p:cNvSpPr txBox="1"/>
          <p:nvPr/>
        </p:nvSpPr>
        <p:spPr>
          <a:xfrm>
            <a:off x="4400192" y="5291992"/>
            <a:ext cx="3257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centralized</a:t>
            </a:r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memory management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7013D3-B4D0-CBC9-46E7-2929533773A5}"/>
              </a:ext>
            </a:extLst>
          </p:cNvPr>
          <p:cNvCxnSpPr>
            <a:cxnSpLocks/>
          </p:cNvCxnSpPr>
          <p:nvPr/>
        </p:nvCxnSpPr>
        <p:spPr>
          <a:xfrm>
            <a:off x="4657363" y="4794529"/>
            <a:ext cx="351671" cy="49701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184AAE-2A74-719C-41C7-5812E38A9BDA}"/>
              </a:ext>
            </a:extLst>
          </p:cNvPr>
          <p:cNvCxnSpPr>
            <a:cxnSpLocks/>
          </p:cNvCxnSpPr>
          <p:nvPr/>
        </p:nvCxnSpPr>
        <p:spPr>
          <a:xfrm>
            <a:off x="7450008" y="2670154"/>
            <a:ext cx="316801" cy="38531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B92017-3077-2C82-268B-DB17F21DA2F8}"/>
              </a:ext>
            </a:extLst>
          </p:cNvPr>
          <p:cNvSpPr txBox="1"/>
          <p:nvPr/>
        </p:nvSpPr>
        <p:spPr>
          <a:xfrm>
            <a:off x="7328059" y="3115664"/>
            <a:ext cx="1792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distributed</a:t>
            </a:r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memory management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00D54AF1-06D1-9C96-D6BE-5EBF3E8FA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490879"/>
              </p:ext>
            </p:extLst>
          </p:nvPr>
        </p:nvGraphicFramePr>
        <p:xfrm>
          <a:off x="1266218" y="4993989"/>
          <a:ext cx="769923" cy="75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41">
                  <a:extLst>
                    <a:ext uri="{9D8B030D-6E8A-4147-A177-3AD203B41FA5}">
                      <a16:colId xmlns:a16="http://schemas.microsoft.com/office/drawing/2014/main" val="3534986325"/>
                    </a:ext>
                  </a:extLst>
                </a:gridCol>
                <a:gridCol w="256641">
                  <a:extLst>
                    <a:ext uri="{9D8B030D-6E8A-4147-A177-3AD203B41FA5}">
                      <a16:colId xmlns:a16="http://schemas.microsoft.com/office/drawing/2014/main" val="1011686742"/>
                    </a:ext>
                  </a:extLst>
                </a:gridCol>
                <a:gridCol w="256641">
                  <a:extLst>
                    <a:ext uri="{9D8B030D-6E8A-4147-A177-3AD203B41FA5}">
                      <a16:colId xmlns:a16="http://schemas.microsoft.com/office/drawing/2014/main" val="331056208"/>
                    </a:ext>
                  </a:extLst>
                </a:gridCol>
              </a:tblGrid>
              <a:tr h="189793"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 dirty="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809456"/>
                  </a:ext>
                </a:extLst>
              </a:tr>
              <a:tr h="189793"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0438"/>
                  </a:ext>
                </a:extLst>
              </a:tr>
              <a:tr h="189793"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 dirty="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770050"/>
                  </a:ext>
                </a:extLst>
              </a:tr>
              <a:tr h="189793"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 dirty="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300236"/>
                  </a:ext>
                </a:extLst>
              </a:tr>
            </a:tbl>
          </a:graphicData>
        </a:graphic>
      </p:graphicFrame>
      <p:graphicFrame>
        <p:nvGraphicFramePr>
          <p:cNvPr id="46" name="Table 44">
            <a:extLst>
              <a:ext uri="{FF2B5EF4-FFF2-40B4-BE49-F238E27FC236}">
                <a16:creationId xmlns:a16="http://schemas.microsoft.com/office/drawing/2014/main" id="{D9241452-43C4-4963-AAA3-8F5828FC0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35817"/>
              </p:ext>
            </p:extLst>
          </p:nvPr>
        </p:nvGraphicFramePr>
        <p:xfrm>
          <a:off x="2651144" y="2452813"/>
          <a:ext cx="721562" cy="189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41">
                  <a:extLst>
                    <a:ext uri="{9D8B030D-6E8A-4147-A177-3AD203B41FA5}">
                      <a16:colId xmlns:a16="http://schemas.microsoft.com/office/drawing/2014/main" val="3534986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1686742"/>
                    </a:ext>
                  </a:extLst>
                </a:gridCol>
                <a:gridCol w="256641">
                  <a:extLst>
                    <a:ext uri="{9D8B030D-6E8A-4147-A177-3AD203B41FA5}">
                      <a16:colId xmlns:a16="http://schemas.microsoft.com/office/drawing/2014/main" val="331056208"/>
                    </a:ext>
                  </a:extLst>
                </a:gridCol>
              </a:tblGrid>
              <a:tr h="189793">
                <a:tc>
                  <a:txBody>
                    <a:bodyPr/>
                    <a:lstStyle/>
                    <a:p>
                      <a:endParaRPr lang="en-GR" sz="200" dirty="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 dirty="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809456"/>
                  </a:ext>
                </a:extLst>
              </a:tr>
            </a:tbl>
          </a:graphicData>
        </a:graphic>
      </p:graphicFrame>
      <p:graphicFrame>
        <p:nvGraphicFramePr>
          <p:cNvPr id="68" name="Table 44">
            <a:extLst>
              <a:ext uri="{FF2B5EF4-FFF2-40B4-BE49-F238E27FC236}">
                <a16:creationId xmlns:a16="http://schemas.microsoft.com/office/drawing/2014/main" id="{91578EA8-73F0-A749-6F28-88EE7454E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878987"/>
              </p:ext>
            </p:extLst>
          </p:nvPr>
        </p:nvGraphicFramePr>
        <p:xfrm>
          <a:off x="4156355" y="2452813"/>
          <a:ext cx="721562" cy="189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41">
                  <a:extLst>
                    <a:ext uri="{9D8B030D-6E8A-4147-A177-3AD203B41FA5}">
                      <a16:colId xmlns:a16="http://schemas.microsoft.com/office/drawing/2014/main" val="3534986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1686742"/>
                    </a:ext>
                  </a:extLst>
                </a:gridCol>
                <a:gridCol w="256641">
                  <a:extLst>
                    <a:ext uri="{9D8B030D-6E8A-4147-A177-3AD203B41FA5}">
                      <a16:colId xmlns:a16="http://schemas.microsoft.com/office/drawing/2014/main" val="331056208"/>
                    </a:ext>
                  </a:extLst>
                </a:gridCol>
              </a:tblGrid>
              <a:tr h="189793"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 dirty="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809456"/>
                  </a:ext>
                </a:extLst>
              </a:tr>
            </a:tbl>
          </a:graphicData>
        </a:graphic>
      </p:graphicFrame>
      <p:graphicFrame>
        <p:nvGraphicFramePr>
          <p:cNvPr id="70" name="Table 44">
            <a:extLst>
              <a:ext uri="{FF2B5EF4-FFF2-40B4-BE49-F238E27FC236}">
                <a16:creationId xmlns:a16="http://schemas.microsoft.com/office/drawing/2014/main" id="{D5DAF521-5BB7-6D9C-E955-38E1F272B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22293"/>
              </p:ext>
            </p:extLst>
          </p:nvPr>
        </p:nvGraphicFramePr>
        <p:xfrm>
          <a:off x="5517764" y="2452813"/>
          <a:ext cx="721562" cy="189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41">
                  <a:extLst>
                    <a:ext uri="{9D8B030D-6E8A-4147-A177-3AD203B41FA5}">
                      <a16:colId xmlns:a16="http://schemas.microsoft.com/office/drawing/2014/main" val="3534986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1686742"/>
                    </a:ext>
                  </a:extLst>
                </a:gridCol>
                <a:gridCol w="256641">
                  <a:extLst>
                    <a:ext uri="{9D8B030D-6E8A-4147-A177-3AD203B41FA5}">
                      <a16:colId xmlns:a16="http://schemas.microsoft.com/office/drawing/2014/main" val="331056208"/>
                    </a:ext>
                  </a:extLst>
                </a:gridCol>
              </a:tblGrid>
              <a:tr h="189793"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 dirty="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809456"/>
                  </a:ext>
                </a:extLst>
              </a:tr>
            </a:tbl>
          </a:graphicData>
        </a:graphic>
      </p:graphicFrame>
      <p:graphicFrame>
        <p:nvGraphicFramePr>
          <p:cNvPr id="71" name="Table 44">
            <a:extLst>
              <a:ext uri="{FF2B5EF4-FFF2-40B4-BE49-F238E27FC236}">
                <a16:creationId xmlns:a16="http://schemas.microsoft.com/office/drawing/2014/main" id="{AC37A2A6-8300-B6CB-D6D2-19BA6E265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54072"/>
              </p:ext>
            </p:extLst>
          </p:nvPr>
        </p:nvGraphicFramePr>
        <p:xfrm>
          <a:off x="6783668" y="2452813"/>
          <a:ext cx="721562" cy="189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41">
                  <a:extLst>
                    <a:ext uri="{9D8B030D-6E8A-4147-A177-3AD203B41FA5}">
                      <a16:colId xmlns:a16="http://schemas.microsoft.com/office/drawing/2014/main" val="3534986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1686742"/>
                    </a:ext>
                  </a:extLst>
                </a:gridCol>
                <a:gridCol w="256641">
                  <a:extLst>
                    <a:ext uri="{9D8B030D-6E8A-4147-A177-3AD203B41FA5}">
                      <a16:colId xmlns:a16="http://schemas.microsoft.com/office/drawing/2014/main" val="331056208"/>
                    </a:ext>
                  </a:extLst>
                </a:gridCol>
              </a:tblGrid>
              <a:tr h="189793"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 dirty="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809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49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23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14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#2: Non-Conventional System Design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Disaggregated systems are </a:t>
            </a:r>
            <a:r>
              <a:rPr lang="en-GB" b="1" dirty="0">
                <a:solidFill>
                  <a:schemeClr val="accent2"/>
                </a:solidFill>
                <a:latin typeface="Avenir Medium" panose="02000503020000020003" pitchFamily="2" charset="0"/>
              </a:rPr>
              <a:t>not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B" b="1" dirty="0">
                <a:solidFill>
                  <a:schemeClr val="accent2"/>
                </a:solidFill>
                <a:latin typeface="Avenir Medium" panose="02000503020000020003" pitchFamily="2" charset="0"/>
              </a:rPr>
              <a:t>monolithic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GB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GB" sz="4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32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Hybrid/heterogeneous memory systems: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468639-4D94-F93F-A36A-EC97CF2BC087}"/>
              </a:ext>
            </a:extLst>
          </p:cNvPr>
          <p:cNvGrpSpPr/>
          <p:nvPr/>
        </p:nvGrpSpPr>
        <p:grpSpPr>
          <a:xfrm>
            <a:off x="531668" y="3970420"/>
            <a:ext cx="1128977" cy="2724256"/>
            <a:chOff x="3232362" y="2116050"/>
            <a:chExt cx="1128977" cy="27242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4331FD-F442-490D-B854-C771D0E0F8D2}"/>
                </a:ext>
              </a:extLst>
            </p:cNvPr>
            <p:cNvSpPr/>
            <p:nvPr/>
          </p:nvSpPr>
          <p:spPr>
            <a:xfrm>
              <a:off x="3232362" y="2147663"/>
              <a:ext cx="1128977" cy="269264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7A89E1-6D60-BBAA-9CDC-5F585371C31F}"/>
                </a:ext>
              </a:extLst>
            </p:cNvPr>
            <p:cNvSpPr/>
            <p:nvPr/>
          </p:nvSpPr>
          <p:spPr>
            <a:xfrm>
              <a:off x="3326671" y="2802104"/>
              <a:ext cx="940357" cy="3904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03218D-B529-5632-91A0-31574417BFDF}"/>
                </a:ext>
              </a:extLst>
            </p:cNvPr>
            <p:cNvSpPr/>
            <p:nvPr/>
          </p:nvSpPr>
          <p:spPr>
            <a:xfrm>
              <a:off x="3326672" y="32757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DRAM Cache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EC70AC7-49F1-6DB7-0533-FA394F7C9B14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3796850" y="3192511"/>
              <a:ext cx="1" cy="8326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9FE4DF-3C14-E332-87FC-4443BB79B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9152" y="2116050"/>
              <a:ext cx="715394" cy="71539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5B9F76-65B5-322B-104F-197F98DD114D}"/>
                </a:ext>
              </a:extLst>
            </p:cNvPr>
            <p:cNvSpPr/>
            <p:nvPr/>
          </p:nvSpPr>
          <p:spPr>
            <a:xfrm>
              <a:off x="3326671" y="3887608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DRAM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941E5A-2A6D-4FDE-F5E1-D4F66DF45D7C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 flipH="1">
              <a:off x="3796850" y="3800946"/>
              <a:ext cx="1" cy="8666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A958070-DA8F-A2A9-7FC4-1DAE3776CD35}"/>
              </a:ext>
            </a:extLst>
          </p:cNvPr>
          <p:cNvSpPr/>
          <p:nvPr/>
        </p:nvSpPr>
        <p:spPr>
          <a:xfrm>
            <a:off x="2555722" y="4371939"/>
            <a:ext cx="2267008" cy="560641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System-Level </a:t>
            </a:r>
          </a:p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Solutions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66CD59-541E-5EE9-0A25-4FF0D3C9809B}"/>
              </a:ext>
            </a:extLst>
          </p:cNvPr>
          <p:cNvCxnSpPr>
            <a:cxnSpLocks/>
          </p:cNvCxnSpPr>
          <p:nvPr/>
        </p:nvCxnSpPr>
        <p:spPr>
          <a:xfrm flipH="1">
            <a:off x="3679084" y="3904995"/>
            <a:ext cx="1080000" cy="39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1FA687-48BE-28A0-9936-86A90166643F}"/>
              </a:ext>
            </a:extLst>
          </p:cNvPr>
          <p:cNvCxnSpPr>
            <a:cxnSpLocks/>
          </p:cNvCxnSpPr>
          <p:nvPr/>
        </p:nvCxnSpPr>
        <p:spPr>
          <a:xfrm>
            <a:off x="5152738" y="3900824"/>
            <a:ext cx="1221067" cy="39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14277A-FCE6-FDB5-23D2-508A2F4F4E9D}"/>
              </a:ext>
            </a:extLst>
          </p:cNvPr>
          <p:cNvCxnSpPr>
            <a:cxnSpLocks/>
          </p:cNvCxnSpPr>
          <p:nvPr/>
        </p:nvCxnSpPr>
        <p:spPr>
          <a:xfrm>
            <a:off x="1691870" y="2261543"/>
            <a:ext cx="1912030" cy="669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7345BB-FDD8-1454-28C6-D52FFCC1C42E}"/>
              </a:ext>
            </a:extLst>
          </p:cNvPr>
          <p:cNvGrpSpPr/>
          <p:nvPr/>
        </p:nvGrpSpPr>
        <p:grpSpPr>
          <a:xfrm>
            <a:off x="534680" y="1487793"/>
            <a:ext cx="1128977" cy="1870027"/>
            <a:chOff x="5707921" y="1044107"/>
            <a:chExt cx="1128977" cy="187002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2CAF0CB-66DC-FADB-EC37-2938AFB7D1B6}"/>
                </a:ext>
              </a:extLst>
            </p:cNvPr>
            <p:cNvSpPr/>
            <p:nvPr/>
          </p:nvSpPr>
          <p:spPr>
            <a:xfrm>
              <a:off x="5707921" y="1059320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E803A9B-83E1-B414-F6A5-E726DDFD8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046"/>
            <a:stretch/>
          </p:blipFill>
          <p:spPr>
            <a:xfrm>
              <a:off x="5889310" y="1044107"/>
              <a:ext cx="766199" cy="390407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240D98-45C0-2A91-6E47-15A0AD69DFD0}"/>
                </a:ext>
              </a:extLst>
            </p:cNvPr>
            <p:cNvSpPr/>
            <p:nvPr/>
          </p:nvSpPr>
          <p:spPr>
            <a:xfrm>
              <a:off x="5802230" y="1526425"/>
              <a:ext cx="940357" cy="6217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20CAF00-E554-EF81-8CCF-7B0A208C0DC1}"/>
                </a:ext>
              </a:extLst>
            </p:cNvPr>
            <p:cNvSpPr/>
            <p:nvPr/>
          </p:nvSpPr>
          <p:spPr>
            <a:xfrm>
              <a:off x="5802231" y="22685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Local</a:t>
              </a:r>
            </a:p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112B24-701D-0ADF-9859-A4E76974E4E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272409" y="2148193"/>
              <a:ext cx="1" cy="1203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38D585-DFA1-C4E3-648A-FB8451CA17A6}"/>
              </a:ext>
            </a:extLst>
          </p:cNvPr>
          <p:cNvGrpSpPr/>
          <p:nvPr/>
        </p:nvGrpSpPr>
        <p:grpSpPr>
          <a:xfrm>
            <a:off x="3621587" y="1502240"/>
            <a:ext cx="1128977" cy="1854814"/>
            <a:chOff x="5707921" y="4120144"/>
            <a:chExt cx="1128977" cy="185481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44D70E1-3067-4C54-4AEA-8552F568B04C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4A459C9-0A4F-7261-F2BF-F1836D3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107441-9CE1-14DE-3DD2-BA2820A6298B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1C46B8-9277-CAEF-365A-81A47072B07F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B5EF69-5766-5762-436D-5BB2C0B3A5B4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3D26BC-3D6A-36B8-05F8-4C15F830E9BF}"/>
              </a:ext>
            </a:extLst>
          </p:cNvPr>
          <p:cNvGrpSpPr/>
          <p:nvPr/>
        </p:nvGrpSpPr>
        <p:grpSpPr>
          <a:xfrm>
            <a:off x="5009875" y="1502240"/>
            <a:ext cx="1128977" cy="1854814"/>
            <a:chOff x="5707921" y="4120144"/>
            <a:chExt cx="1128977" cy="185481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908F95-1C40-45EC-2895-313AF1C03C3D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6B1F3E5-D7A4-AAE1-427D-83C8DB7A0A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6690D1-54ED-FA0A-67FE-05FB52AF5116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88F5E30-A637-F20F-87EA-0622BF9DCB20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14AEFA-9DD9-7DE5-9EB9-0DE0A82AEA00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4DA94F9-BF85-CBC3-0462-6BAB7E814CD5}"/>
              </a:ext>
            </a:extLst>
          </p:cNvPr>
          <p:cNvGrpSpPr/>
          <p:nvPr/>
        </p:nvGrpSpPr>
        <p:grpSpPr>
          <a:xfrm>
            <a:off x="6396213" y="1502240"/>
            <a:ext cx="1128977" cy="1854814"/>
            <a:chOff x="5707921" y="4120144"/>
            <a:chExt cx="1128977" cy="185481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6393951-B49F-3671-52A4-9A831AF007A5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FB0F19E-3EEC-3093-CA7A-05FE3B1A1F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BAFC586-DAB2-F284-BCA9-000A4A37626A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DACF609-F0F2-30B9-8926-6C30C706B197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68D8031-2F71-CA0E-2AFC-306500396D85}"/>
                </a:ext>
              </a:extLst>
            </p:cNvPr>
            <p:cNvCxnSpPr>
              <a:cxnSpLocks/>
              <a:stCxn id="56" idx="2"/>
              <a:endCxn id="57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CE3CA2-CE29-F337-CF0C-47D3D2BB321E}"/>
              </a:ext>
            </a:extLst>
          </p:cNvPr>
          <p:cNvGrpSpPr/>
          <p:nvPr/>
        </p:nvGrpSpPr>
        <p:grpSpPr>
          <a:xfrm>
            <a:off x="7782551" y="1502240"/>
            <a:ext cx="1128977" cy="1854814"/>
            <a:chOff x="5707921" y="4120144"/>
            <a:chExt cx="1128977" cy="185481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E1F9AD-8410-C46D-958D-37A538991766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D37F007-60F3-CC82-5C3B-EC7E6F58D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5F78EA4-B941-E4E7-D570-9EF552437E45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2FE3DE0-D7B4-235A-568B-B478BB89DC62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9C5F4FE-19E6-81AA-C4BA-8164E4D92291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A610FC0-5322-FBB2-78C4-A5977F1B8B8F}"/>
              </a:ext>
            </a:extLst>
          </p:cNvPr>
          <p:cNvCxnSpPr>
            <a:cxnSpLocks/>
          </p:cNvCxnSpPr>
          <p:nvPr/>
        </p:nvCxnSpPr>
        <p:spPr>
          <a:xfrm>
            <a:off x="4750564" y="2277247"/>
            <a:ext cx="259311" cy="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ECE859-46EC-2D0E-A474-5CE0E140FDE8}"/>
              </a:ext>
            </a:extLst>
          </p:cNvPr>
          <p:cNvCxnSpPr>
            <a:cxnSpLocks/>
          </p:cNvCxnSpPr>
          <p:nvPr/>
        </p:nvCxnSpPr>
        <p:spPr>
          <a:xfrm>
            <a:off x="6138852" y="2277247"/>
            <a:ext cx="257361" cy="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AEBCB3E-618B-BDF2-FD94-13AC5A1FDFBC}"/>
              </a:ext>
            </a:extLst>
          </p:cNvPr>
          <p:cNvCxnSpPr>
            <a:cxnSpLocks/>
          </p:cNvCxnSpPr>
          <p:nvPr/>
        </p:nvCxnSpPr>
        <p:spPr>
          <a:xfrm>
            <a:off x="7525190" y="2277247"/>
            <a:ext cx="257361" cy="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D1480E1-8420-37E5-A44A-FA5A35A5708E}"/>
              </a:ext>
            </a:extLst>
          </p:cNvPr>
          <p:cNvSpPr txBox="1"/>
          <p:nvPr/>
        </p:nvSpPr>
        <p:spPr>
          <a:xfrm>
            <a:off x="843912" y="6113113"/>
            <a:ext cx="50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…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7EBD37C7-431A-D841-F288-D53DF5CC73A2}"/>
              </a:ext>
            </a:extLst>
          </p:cNvPr>
          <p:cNvSpPr/>
          <p:nvPr/>
        </p:nvSpPr>
        <p:spPr>
          <a:xfrm>
            <a:off x="5296459" y="4379328"/>
            <a:ext cx="2330905" cy="560641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Hardware-Level Solutions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C3E510-98AA-BA1B-55FC-FD880FC59022}"/>
              </a:ext>
            </a:extLst>
          </p:cNvPr>
          <p:cNvCxnSpPr>
            <a:cxnSpLocks/>
          </p:cNvCxnSpPr>
          <p:nvPr/>
        </p:nvCxnSpPr>
        <p:spPr>
          <a:xfrm>
            <a:off x="5337559" y="4902208"/>
            <a:ext cx="76207" cy="4252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CDAD6C-B0E7-F439-5DFF-D3872FC8652D}"/>
              </a:ext>
            </a:extLst>
          </p:cNvPr>
          <p:cNvCxnSpPr>
            <a:cxnSpLocks/>
          </p:cNvCxnSpPr>
          <p:nvPr/>
        </p:nvCxnSpPr>
        <p:spPr>
          <a:xfrm flipH="1">
            <a:off x="7423096" y="4902208"/>
            <a:ext cx="161522" cy="44614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1C8A96-698A-83D0-9284-90432C19DF75}"/>
              </a:ext>
            </a:extLst>
          </p:cNvPr>
          <p:cNvSpPr/>
          <p:nvPr/>
        </p:nvSpPr>
        <p:spPr>
          <a:xfrm>
            <a:off x="5337560" y="5327432"/>
            <a:ext cx="2181050" cy="1028919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Chop [HPCA’10]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UH-MEM [CLUSTER’17]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MemPod [HPCA’17]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LGM [IPDPS’19] …</a:t>
            </a:r>
          </a:p>
        </p:txBody>
      </p:sp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2661CBB0-CD7D-CCC6-BE86-3B9B0CF23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1653" y="4768052"/>
            <a:ext cx="456198" cy="456198"/>
          </a:xfrm>
          <a:prstGeom prst="rect">
            <a:avLst/>
          </a:prstGeom>
        </p:spPr>
      </p:pic>
      <p:pic>
        <p:nvPicPr>
          <p:cNvPr id="14" name="Graphic 13" descr="Box">
            <a:extLst>
              <a:ext uri="{FF2B5EF4-FFF2-40B4-BE49-F238E27FC236}">
                <a16:creationId xmlns:a16="http://schemas.microsoft.com/office/drawing/2014/main" id="{B4EC9B2A-0E1A-80E9-ABFD-C093A78ED0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995" y="1952562"/>
            <a:ext cx="1020806" cy="10208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95BC08-56E9-BB39-1869-828C0055EB1A}"/>
              </a:ext>
            </a:extLst>
          </p:cNvPr>
          <p:cNvSpPr txBox="1"/>
          <p:nvPr/>
        </p:nvSpPr>
        <p:spPr>
          <a:xfrm>
            <a:off x="3108654" y="5306734"/>
            <a:ext cx="2267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centralized</a:t>
            </a:r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hardware units </a:t>
            </a:r>
            <a:b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</a:br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in the CPU side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B0E5DE-4DD6-D72F-6E13-0DF3AD5D0ECD}"/>
              </a:ext>
            </a:extLst>
          </p:cNvPr>
          <p:cNvCxnSpPr>
            <a:cxnSpLocks/>
          </p:cNvCxnSpPr>
          <p:nvPr/>
        </p:nvCxnSpPr>
        <p:spPr>
          <a:xfrm flipH="1">
            <a:off x="4938235" y="4811560"/>
            <a:ext cx="582035" cy="51587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E7ADA2-4208-AEAC-9A19-EAE5C67AC879}"/>
              </a:ext>
            </a:extLst>
          </p:cNvPr>
          <p:cNvCxnSpPr>
            <a:cxnSpLocks/>
          </p:cNvCxnSpPr>
          <p:nvPr/>
        </p:nvCxnSpPr>
        <p:spPr>
          <a:xfrm>
            <a:off x="1728840" y="2668321"/>
            <a:ext cx="238132" cy="17554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321A02-DDBA-84E8-3896-343D280EC859}"/>
              </a:ext>
            </a:extLst>
          </p:cNvPr>
          <p:cNvSpPr txBox="1"/>
          <p:nvPr/>
        </p:nvSpPr>
        <p:spPr>
          <a:xfrm>
            <a:off x="1773150" y="2506961"/>
            <a:ext cx="1923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would incur </a:t>
            </a:r>
            <a:r>
              <a:rPr lang="en-US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high</a:t>
            </a:r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hardware</a:t>
            </a:r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overheads</a:t>
            </a:r>
            <a:endParaRPr lang="en-GR" sz="2000" b="1" dirty="0">
              <a:solidFill>
                <a:schemeClr val="accent1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58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15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#2: Non-Conventional System Design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Disaggregated systems are </a:t>
            </a:r>
            <a:r>
              <a:rPr lang="en-GB" b="1" dirty="0">
                <a:solidFill>
                  <a:schemeClr val="accent2"/>
                </a:solidFill>
                <a:latin typeface="Avenir Medium" panose="02000503020000020003" pitchFamily="2" charset="0"/>
              </a:rPr>
              <a:t>not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B" b="1" dirty="0">
                <a:solidFill>
                  <a:schemeClr val="accent2"/>
                </a:solidFill>
                <a:latin typeface="Avenir Medium" panose="02000503020000020003" pitchFamily="2" charset="0"/>
              </a:rPr>
              <a:t>monolithic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GB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GB" sz="4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32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Hybrid/heterogeneous memory systems: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468639-4D94-F93F-A36A-EC97CF2BC087}"/>
              </a:ext>
            </a:extLst>
          </p:cNvPr>
          <p:cNvGrpSpPr/>
          <p:nvPr/>
        </p:nvGrpSpPr>
        <p:grpSpPr>
          <a:xfrm>
            <a:off x="531668" y="3970420"/>
            <a:ext cx="1128977" cy="2724256"/>
            <a:chOff x="3232362" y="2116050"/>
            <a:chExt cx="1128977" cy="27242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4331FD-F442-490D-B854-C771D0E0F8D2}"/>
                </a:ext>
              </a:extLst>
            </p:cNvPr>
            <p:cNvSpPr/>
            <p:nvPr/>
          </p:nvSpPr>
          <p:spPr>
            <a:xfrm>
              <a:off x="3232362" y="2147663"/>
              <a:ext cx="1128977" cy="269264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7A89E1-6D60-BBAA-9CDC-5F585371C31F}"/>
                </a:ext>
              </a:extLst>
            </p:cNvPr>
            <p:cNvSpPr/>
            <p:nvPr/>
          </p:nvSpPr>
          <p:spPr>
            <a:xfrm>
              <a:off x="3326671" y="2802104"/>
              <a:ext cx="940357" cy="3904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03218D-B529-5632-91A0-31574417BFDF}"/>
                </a:ext>
              </a:extLst>
            </p:cNvPr>
            <p:cNvSpPr/>
            <p:nvPr/>
          </p:nvSpPr>
          <p:spPr>
            <a:xfrm>
              <a:off x="3326672" y="32757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DRAM Cache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EC70AC7-49F1-6DB7-0533-FA394F7C9B14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3796850" y="3192511"/>
              <a:ext cx="1" cy="8326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9FE4DF-3C14-E332-87FC-4443BB79B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9152" y="2116050"/>
              <a:ext cx="715394" cy="71539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5B9F76-65B5-322B-104F-197F98DD114D}"/>
                </a:ext>
              </a:extLst>
            </p:cNvPr>
            <p:cNvSpPr/>
            <p:nvPr/>
          </p:nvSpPr>
          <p:spPr>
            <a:xfrm>
              <a:off x="3326671" y="3887608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DRAM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941E5A-2A6D-4FDE-F5E1-D4F66DF45D7C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 flipH="1">
              <a:off x="3796850" y="3800946"/>
              <a:ext cx="1" cy="8666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A958070-DA8F-A2A9-7FC4-1DAE3776CD35}"/>
              </a:ext>
            </a:extLst>
          </p:cNvPr>
          <p:cNvSpPr/>
          <p:nvPr/>
        </p:nvSpPr>
        <p:spPr>
          <a:xfrm>
            <a:off x="2555722" y="4371939"/>
            <a:ext cx="2267008" cy="560641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System-Level </a:t>
            </a:r>
          </a:p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Solutions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66CD59-541E-5EE9-0A25-4FF0D3C9809B}"/>
              </a:ext>
            </a:extLst>
          </p:cNvPr>
          <p:cNvCxnSpPr>
            <a:cxnSpLocks/>
          </p:cNvCxnSpPr>
          <p:nvPr/>
        </p:nvCxnSpPr>
        <p:spPr>
          <a:xfrm flipH="1">
            <a:off x="3679084" y="3904995"/>
            <a:ext cx="1080000" cy="39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1FA687-48BE-28A0-9936-86A90166643F}"/>
              </a:ext>
            </a:extLst>
          </p:cNvPr>
          <p:cNvCxnSpPr>
            <a:cxnSpLocks/>
          </p:cNvCxnSpPr>
          <p:nvPr/>
        </p:nvCxnSpPr>
        <p:spPr>
          <a:xfrm>
            <a:off x="5152738" y="3900824"/>
            <a:ext cx="1221067" cy="39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14277A-FCE6-FDB5-23D2-508A2F4F4E9D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 flipV="1">
            <a:off x="1663657" y="2429647"/>
            <a:ext cx="555850" cy="766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7345BB-FDD8-1454-28C6-D52FFCC1C42E}"/>
              </a:ext>
            </a:extLst>
          </p:cNvPr>
          <p:cNvGrpSpPr/>
          <p:nvPr/>
        </p:nvGrpSpPr>
        <p:grpSpPr>
          <a:xfrm>
            <a:off x="534680" y="1487793"/>
            <a:ext cx="1128977" cy="1870027"/>
            <a:chOff x="5707921" y="1044107"/>
            <a:chExt cx="1128977" cy="187002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2CAF0CB-66DC-FADB-EC37-2938AFB7D1B6}"/>
                </a:ext>
              </a:extLst>
            </p:cNvPr>
            <p:cNvSpPr/>
            <p:nvPr/>
          </p:nvSpPr>
          <p:spPr>
            <a:xfrm>
              <a:off x="5707921" y="1059320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E803A9B-83E1-B414-F6A5-E726DDFD8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046"/>
            <a:stretch/>
          </p:blipFill>
          <p:spPr>
            <a:xfrm>
              <a:off x="5889310" y="1044107"/>
              <a:ext cx="766199" cy="390407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240D98-45C0-2A91-6E47-15A0AD69DFD0}"/>
                </a:ext>
              </a:extLst>
            </p:cNvPr>
            <p:cNvSpPr/>
            <p:nvPr/>
          </p:nvSpPr>
          <p:spPr>
            <a:xfrm>
              <a:off x="5802230" y="1526425"/>
              <a:ext cx="940357" cy="6217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20CAF00-E554-EF81-8CCF-7B0A208C0DC1}"/>
                </a:ext>
              </a:extLst>
            </p:cNvPr>
            <p:cNvSpPr/>
            <p:nvPr/>
          </p:nvSpPr>
          <p:spPr>
            <a:xfrm>
              <a:off x="5802231" y="22685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Local</a:t>
              </a:r>
            </a:p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112B24-701D-0ADF-9859-A4E76974E4E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272409" y="2148193"/>
              <a:ext cx="1" cy="1203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38D585-DFA1-C4E3-648A-FB8451CA17A6}"/>
              </a:ext>
            </a:extLst>
          </p:cNvPr>
          <p:cNvGrpSpPr/>
          <p:nvPr/>
        </p:nvGrpSpPr>
        <p:grpSpPr>
          <a:xfrm>
            <a:off x="2219507" y="1502240"/>
            <a:ext cx="1128977" cy="1854814"/>
            <a:chOff x="5707921" y="4120144"/>
            <a:chExt cx="1128977" cy="185481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44D70E1-3067-4C54-4AEA-8552F568B04C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4A459C9-0A4F-7261-F2BF-F1836D3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107441-9CE1-14DE-3DD2-BA2820A6298B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1C46B8-9277-CAEF-365A-81A47072B07F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B5EF69-5766-5762-436D-5BB2C0B3A5B4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3D26BC-3D6A-36B8-05F8-4C15F830E9BF}"/>
              </a:ext>
            </a:extLst>
          </p:cNvPr>
          <p:cNvGrpSpPr/>
          <p:nvPr/>
        </p:nvGrpSpPr>
        <p:grpSpPr>
          <a:xfrm>
            <a:off x="3607795" y="1502240"/>
            <a:ext cx="1128977" cy="1854814"/>
            <a:chOff x="5707921" y="4120144"/>
            <a:chExt cx="1128977" cy="185481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908F95-1C40-45EC-2895-313AF1C03C3D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6B1F3E5-D7A4-AAE1-427D-83C8DB7A0A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6690D1-54ED-FA0A-67FE-05FB52AF5116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88F5E30-A637-F20F-87EA-0622BF9DCB20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14AEFA-9DD9-7DE5-9EB9-0DE0A82AEA00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4DA94F9-BF85-CBC3-0462-6BAB7E814CD5}"/>
              </a:ext>
            </a:extLst>
          </p:cNvPr>
          <p:cNvGrpSpPr/>
          <p:nvPr/>
        </p:nvGrpSpPr>
        <p:grpSpPr>
          <a:xfrm>
            <a:off x="4994133" y="1502240"/>
            <a:ext cx="1128977" cy="1854814"/>
            <a:chOff x="5707921" y="4120144"/>
            <a:chExt cx="1128977" cy="185481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6393951-B49F-3671-52A4-9A831AF007A5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FB0F19E-3EEC-3093-CA7A-05FE3B1A1F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BAFC586-DAB2-F284-BCA9-000A4A37626A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DACF609-F0F2-30B9-8926-6C30C706B197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68D8031-2F71-CA0E-2AFC-306500396D85}"/>
                </a:ext>
              </a:extLst>
            </p:cNvPr>
            <p:cNvCxnSpPr>
              <a:cxnSpLocks/>
              <a:stCxn id="56" idx="2"/>
              <a:endCxn id="57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CE3CA2-CE29-F337-CF0C-47D3D2BB321E}"/>
              </a:ext>
            </a:extLst>
          </p:cNvPr>
          <p:cNvGrpSpPr/>
          <p:nvPr/>
        </p:nvGrpSpPr>
        <p:grpSpPr>
          <a:xfrm>
            <a:off x="6380471" y="1502240"/>
            <a:ext cx="1128977" cy="1854814"/>
            <a:chOff x="5707921" y="4120144"/>
            <a:chExt cx="1128977" cy="185481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E1F9AD-8410-C46D-958D-37A538991766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D37F007-60F3-CC82-5C3B-EC7E6F58D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5F78EA4-B941-E4E7-D570-9EF552437E45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2FE3DE0-D7B4-235A-568B-B478BB89DC62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9C5F4FE-19E6-81AA-C4BA-8164E4D92291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A610FC0-5322-FBB2-78C4-A5977F1B8B8F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3348484" y="2429647"/>
            <a:ext cx="259311" cy="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ECE859-46EC-2D0E-A474-5CE0E140FDE8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4736772" y="2429647"/>
            <a:ext cx="257361" cy="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AEBCB3E-618B-BDF2-FD94-13AC5A1FDFBC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123110" y="2429647"/>
            <a:ext cx="257361" cy="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D1480E1-8420-37E5-A44A-FA5A35A5708E}"/>
              </a:ext>
            </a:extLst>
          </p:cNvPr>
          <p:cNvSpPr txBox="1"/>
          <p:nvPr/>
        </p:nvSpPr>
        <p:spPr>
          <a:xfrm>
            <a:off x="843912" y="6113113"/>
            <a:ext cx="50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…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7EBD37C7-431A-D841-F288-D53DF5CC73A2}"/>
              </a:ext>
            </a:extLst>
          </p:cNvPr>
          <p:cNvSpPr/>
          <p:nvPr/>
        </p:nvSpPr>
        <p:spPr>
          <a:xfrm>
            <a:off x="5296459" y="4379328"/>
            <a:ext cx="2330905" cy="560641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Hardware-Level Solutions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AD96D4-4291-B153-3874-1751B88BB51F}"/>
              </a:ext>
            </a:extLst>
          </p:cNvPr>
          <p:cNvSpPr/>
          <p:nvPr/>
        </p:nvSpPr>
        <p:spPr>
          <a:xfrm>
            <a:off x="1" y="3916857"/>
            <a:ext cx="9143999" cy="1332920"/>
          </a:xfrm>
          <a:prstGeom prst="rect">
            <a:avLst/>
          </a:prstGeom>
          <a:solidFill>
            <a:srgbClr val="FCECD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Prior solutions are not </a:t>
            </a:r>
            <a:r>
              <a:rPr lang="en-US" sz="3200" dirty="0">
                <a:solidFill>
                  <a:schemeClr val="accent1"/>
                </a:solidFill>
                <a:latin typeface="Avenir Medium" panose="02000503020000020003" pitchFamily="2" charset="0"/>
              </a:rPr>
              <a:t>suitable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or </a:t>
            </a:r>
            <a:r>
              <a:rPr lang="en-US" sz="3200" dirty="0">
                <a:solidFill>
                  <a:schemeClr val="accent1"/>
                </a:solidFill>
                <a:latin typeface="Avenir Medium" panose="02000503020000020003" pitchFamily="2" charset="0"/>
              </a:rPr>
              <a:t>efficient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for disaggregated memory systems</a:t>
            </a:r>
            <a:endParaRPr lang="en-GR" sz="3200" dirty="0">
              <a:solidFill>
                <a:schemeClr val="accent4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02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16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#3: Variability in Data Access Latencies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Data access latencies depend: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b="1" dirty="0">
                <a:solidFill>
                  <a:schemeClr val="accent1"/>
                </a:solidFill>
                <a:latin typeface="Avenir Medium" panose="02000503020000020003" pitchFamily="2" charset="0"/>
              </a:rPr>
              <a:t>Location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of the remote memory component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937FF3-B638-391F-6D13-A209139FC06D}"/>
              </a:ext>
            </a:extLst>
          </p:cNvPr>
          <p:cNvGrpSpPr>
            <a:grpSpLocks noChangeAspect="1"/>
          </p:cNvGrpSpPr>
          <p:nvPr/>
        </p:nvGrpSpPr>
        <p:grpSpPr>
          <a:xfrm>
            <a:off x="2105902" y="2020985"/>
            <a:ext cx="684000" cy="1132972"/>
            <a:chOff x="5707921" y="1044107"/>
            <a:chExt cx="1128977" cy="18700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9FE198-50E8-25B1-4FCE-F42DA6A5FEAC}"/>
                </a:ext>
              </a:extLst>
            </p:cNvPr>
            <p:cNvSpPr/>
            <p:nvPr/>
          </p:nvSpPr>
          <p:spPr>
            <a:xfrm>
              <a:off x="5707921" y="1059320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05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D520FF-3B6E-2B58-E772-0460B55E9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046"/>
            <a:stretch/>
          </p:blipFill>
          <p:spPr>
            <a:xfrm>
              <a:off x="5889310" y="1044107"/>
              <a:ext cx="766199" cy="39040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437C24-6C01-8AAE-54CD-D2930090DFE1}"/>
                </a:ext>
              </a:extLst>
            </p:cNvPr>
            <p:cNvSpPr/>
            <p:nvPr/>
          </p:nvSpPr>
          <p:spPr>
            <a:xfrm>
              <a:off x="5802230" y="1526425"/>
              <a:ext cx="940357" cy="6217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B3C010-2B25-9537-DEDF-9B1E82EE2592}"/>
                </a:ext>
              </a:extLst>
            </p:cNvPr>
            <p:cNvSpPr/>
            <p:nvPr/>
          </p:nvSpPr>
          <p:spPr>
            <a:xfrm>
              <a:off x="5802231" y="22685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0" r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Local</a:t>
              </a:r>
            </a:p>
            <a:p>
              <a:pPr algn="ctr">
                <a:lnSpc>
                  <a:spcPct val="80000"/>
                </a:lnSpc>
              </a:pPr>
              <a:r>
                <a: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FB506FC-7A66-5C5C-232E-547BF3B0A40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272409" y="2148193"/>
              <a:ext cx="1" cy="1203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C2D280-2CBA-18E9-73E8-C8B156C848D0}"/>
              </a:ext>
            </a:extLst>
          </p:cNvPr>
          <p:cNvGrpSpPr/>
          <p:nvPr/>
        </p:nvGrpSpPr>
        <p:grpSpPr>
          <a:xfrm>
            <a:off x="2115492" y="3216530"/>
            <a:ext cx="2950456" cy="3596089"/>
            <a:chOff x="2115492" y="3216530"/>
            <a:chExt cx="2950456" cy="359608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4342369-C60C-D847-99D0-C060EEF02B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15492" y="4464957"/>
              <a:ext cx="684000" cy="1123754"/>
              <a:chOff x="5537862" y="4120144"/>
              <a:chExt cx="1128977" cy="185481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24EB277-1684-A0F3-68B9-A8244C236083}"/>
                  </a:ext>
                </a:extLst>
              </p:cNvPr>
              <p:cNvSpPr/>
              <p:nvPr/>
            </p:nvSpPr>
            <p:spPr>
              <a:xfrm>
                <a:off x="5537862" y="4120144"/>
                <a:ext cx="1128977" cy="185481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793227A-1D8D-2F85-81DD-6DBAB6145E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1652"/>
              <a:stretch/>
            </p:blipFill>
            <p:spPr>
              <a:xfrm>
                <a:off x="5719259" y="4237081"/>
                <a:ext cx="766201" cy="370442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3EC7999-741D-70E6-8CF5-03DFC1A5975E}"/>
                  </a:ext>
                </a:extLst>
              </p:cNvPr>
              <p:cNvSpPr/>
              <p:nvPr/>
            </p:nvSpPr>
            <p:spPr>
              <a:xfrm>
                <a:off x="5573245" y="4587631"/>
                <a:ext cx="1058228" cy="2891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520422-C76D-4748-D75E-D5FC2300E0D4}"/>
                  </a:ext>
                </a:extLst>
              </p:cNvPr>
              <p:cNvSpPr/>
              <p:nvPr/>
            </p:nvSpPr>
            <p:spPr>
              <a:xfrm>
                <a:off x="5632171" y="4988915"/>
                <a:ext cx="940357" cy="86603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</a:t>
                </a:r>
                <a:r>
                  <a:rPr lang="en-GR" sz="9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mote</a:t>
                </a:r>
                <a:endPara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endParaRPr>
              </a:p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7A7441B-EE84-9462-AE6E-DB3EC7BFA0B8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 flipH="1">
                <a:off x="6102351" y="4876732"/>
                <a:ext cx="8" cy="11218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82C7366-5BF1-9989-6644-A13F0F50F0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11766" y="3216530"/>
              <a:ext cx="684000" cy="1123754"/>
              <a:chOff x="5707921" y="4120144"/>
              <a:chExt cx="1128977" cy="185481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AA77520-06FC-9CD6-4620-D04274D573F1}"/>
                  </a:ext>
                </a:extLst>
              </p:cNvPr>
              <p:cNvSpPr/>
              <p:nvPr/>
            </p:nvSpPr>
            <p:spPr>
              <a:xfrm>
                <a:off x="5707921" y="4120144"/>
                <a:ext cx="1128977" cy="185481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B7A884E9-1A06-8A62-EEDD-7F4B0B395E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1652"/>
              <a:stretch/>
            </p:blipFill>
            <p:spPr>
              <a:xfrm>
                <a:off x="5889310" y="4237080"/>
                <a:ext cx="766199" cy="370442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4CB61F9-3FD8-283F-0CDE-BE1288D110C1}"/>
                  </a:ext>
                </a:extLst>
              </p:cNvPr>
              <p:cNvSpPr/>
              <p:nvPr/>
            </p:nvSpPr>
            <p:spPr>
              <a:xfrm>
                <a:off x="5743295" y="4587632"/>
                <a:ext cx="1058228" cy="2891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453CB3E-5F03-E300-ABE1-DCDB96022930}"/>
                  </a:ext>
                </a:extLst>
              </p:cNvPr>
              <p:cNvSpPr/>
              <p:nvPr/>
            </p:nvSpPr>
            <p:spPr>
              <a:xfrm>
                <a:off x="5802231" y="4988915"/>
                <a:ext cx="940357" cy="86603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</a:t>
                </a:r>
                <a:r>
                  <a:rPr lang="en-GR" sz="9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mote</a:t>
                </a:r>
                <a:endPara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endParaRPr>
              </a:p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73C3AD0-8BBC-024F-93E9-3B814F24D29B}"/>
                  </a:ext>
                </a:extLst>
              </p:cNvPr>
              <p:cNvCxnSpPr>
                <a:cxnSpLocks/>
                <a:stCxn id="34" idx="2"/>
                <a:endCxn id="35" idx="0"/>
              </p:cNvCxnSpPr>
              <p:nvPr/>
            </p:nvCxnSpPr>
            <p:spPr>
              <a:xfrm>
                <a:off x="6272409" y="4876732"/>
                <a:ext cx="1" cy="11218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62C04FB-53B0-E9ED-CE1C-AE9438999A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4813" y="4464957"/>
              <a:ext cx="684000" cy="1123754"/>
              <a:chOff x="6069292" y="4120144"/>
              <a:chExt cx="1128977" cy="185481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94D44EF-25B0-B206-2204-F00EFACBB4AD}"/>
                  </a:ext>
                </a:extLst>
              </p:cNvPr>
              <p:cNvSpPr/>
              <p:nvPr/>
            </p:nvSpPr>
            <p:spPr>
              <a:xfrm>
                <a:off x="6069292" y="4120144"/>
                <a:ext cx="1128977" cy="185481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C1B33ECC-C2B4-5E42-72C0-6882DA152A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1652"/>
              <a:stretch/>
            </p:blipFill>
            <p:spPr>
              <a:xfrm>
                <a:off x="6250681" y="4237081"/>
                <a:ext cx="766199" cy="370442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7E2DA34-74C9-D544-45BE-63C2641F70F7}"/>
                  </a:ext>
                </a:extLst>
              </p:cNvPr>
              <p:cNvSpPr/>
              <p:nvPr/>
            </p:nvSpPr>
            <p:spPr>
              <a:xfrm>
                <a:off x="6104665" y="4587631"/>
                <a:ext cx="1058228" cy="2891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B12A7E-4AF3-4BA7-B642-1C8A6BEEE081}"/>
                  </a:ext>
                </a:extLst>
              </p:cNvPr>
              <p:cNvSpPr/>
              <p:nvPr/>
            </p:nvSpPr>
            <p:spPr>
              <a:xfrm>
                <a:off x="6163601" y="4988915"/>
                <a:ext cx="940357" cy="86603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</a:t>
                </a:r>
                <a:r>
                  <a:rPr lang="en-GR" sz="9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mote</a:t>
                </a:r>
                <a:endPara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endParaRPr>
              </a:p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288683E-1A1B-3FD0-C20D-8A77408339E4}"/>
                  </a:ext>
                </a:extLst>
              </p:cNvPr>
              <p:cNvCxnSpPr>
                <a:cxnSpLocks/>
                <a:stCxn id="40" idx="2"/>
                <a:endCxn id="41" idx="0"/>
              </p:cNvCxnSpPr>
              <p:nvPr/>
            </p:nvCxnSpPr>
            <p:spPr>
              <a:xfrm>
                <a:off x="6633779" y="4876732"/>
                <a:ext cx="2" cy="11218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4AC0D2C-E5D7-E017-50D6-DC804E92CB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4328" y="5688865"/>
              <a:ext cx="684000" cy="1123754"/>
              <a:chOff x="6069292" y="4120144"/>
              <a:chExt cx="1128977" cy="185481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FC5F2DC-BD4C-4643-604F-B2F4787D981C}"/>
                  </a:ext>
                </a:extLst>
              </p:cNvPr>
              <p:cNvSpPr/>
              <p:nvPr/>
            </p:nvSpPr>
            <p:spPr>
              <a:xfrm>
                <a:off x="6069292" y="4120144"/>
                <a:ext cx="1128977" cy="185481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18777760-1E04-01FE-70B8-6778C55856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1652"/>
              <a:stretch/>
            </p:blipFill>
            <p:spPr>
              <a:xfrm>
                <a:off x="6250679" y="4237081"/>
                <a:ext cx="766199" cy="370442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74E9872-6516-6903-603D-52C3B2E343CA}"/>
                  </a:ext>
                </a:extLst>
              </p:cNvPr>
              <p:cNvSpPr/>
              <p:nvPr/>
            </p:nvSpPr>
            <p:spPr>
              <a:xfrm>
                <a:off x="6104665" y="4587631"/>
                <a:ext cx="1058228" cy="2891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3585E03-2D9F-A9E2-5865-BCD640E885AD}"/>
                  </a:ext>
                </a:extLst>
              </p:cNvPr>
              <p:cNvSpPr/>
              <p:nvPr/>
            </p:nvSpPr>
            <p:spPr>
              <a:xfrm>
                <a:off x="6163601" y="4988915"/>
                <a:ext cx="940357" cy="86603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</a:t>
                </a:r>
                <a:r>
                  <a:rPr lang="en-GR" sz="9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mote</a:t>
                </a:r>
                <a:endPara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endParaRPr>
              </a:p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5DC0670-29DB-5A54-B607-276EA8DBD4DD}"/>
                  </a:ext>
                </a:extLst>
              </p:cNvPr>
              <p:cNvCxnSpPr>
                <a:cxnSpLocks/>
                <a:stCxn id="46" idx="2"/>
                <a:endCxn id="47" idx="0"/>
              </p:cNvCxnSpPr>
              <p:nvPr/>
            </p:nvCxnSpPr>
            <p:spPr>
              <a:xfrm>
                <a:off x="6633779" y="4876732"/>
                <a:ext cx="2" cy="11218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ABB42D5-DE06-443D-58C2-E9251EF335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81948" y="5688865"/>
              <a:ext cx="684000" cy="1123754"/>
              <a:chOff x="6239351" y="4120144"/>
              <a:chExt cx="1128978" cy="185481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D3ED7AC-430B-A2B8-49CA-015F0DD7A4E0}"/>
                  </a:ext>
                </a:extLst>
              </p:cNvPr>
              <p:cNvSpPr/>
              <p:nvPr/>
            </p:nvSpPr>
            <p:spPr>
              <a:xfrm>
                <a:off x="6239351" y="4120144"/>
                <a:ext cx="1128978" cy="185481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722E127E-F5A1-2815-2E4C-072AEC9746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1652"/>
              <a:stretch/>
            </p:blipFill>
            <p:spPr>
              <a:xfrm>
                <a:off x="6420742" y="4237081"/>
                <a:ext cx="766200" cy="370442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975057B-6F92-6F49-D308-684FD162779E}"/>
                  </a:ext>
                </a:extLst>
              </p:cNvPr>
              <p:cNvSpPr/>
              <p:nvPr/>
            </p:nvSpPr>
            <p:spPr>
              <a:xfrm>
                <a:off x="6274723" y="4587631"/>
                <a:ext cx="1058229" cy="2891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F12F474-6C2E-D70C-0EC7-2AF4E2E9AB6A}"/>
                  </a:ext>
                </a:extLst>
              </p:cNvPr>
              <p:cNvSpPr/>
              <p:nvPr/>
            </p:nvSpPr>
            <p:spPr>
              <a:xfrm>
                <a:off x="6333661" y="4988915"/>
                <a:ext cx="940358" cy="86603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</a:t>
                </a:r>
                <a:r>
                  <a:rPr lang="en-GR" sz="9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mote</a:t>
                </a:r>
                <a:endPara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endParaRPr>
              </a:p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5E8C5DB-B223-2FEF-0DB2-8C0D751B4B2E}"/>
                  </a:ext>
                </a:extLst>
              </p:cNvPr>
              <p:cNvCxnSpPr>
                <a:cxnSpLocks/>
                <a:stCxn id="52" idx="2"/>
                <a:endCxn id="53" idx="0"/>
              </p:cNvCxnSpPr>
              <p:nvPr/>
            </p:nvCxnSpPr>
            <p:spPr>
              <a:xfrm>
                <a:off x="6803837" y="4876732"/>
                <a:ext cx="3" cy="11218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709BB8-8AC2-1F1E-63B8-3170881DB568}"/>
              </a:ext>
            </a:extLst>
          </p:cNvPr>
          <p:cNvCxnSpPr>
            <a:cxnSpLocks/>
            <a:stCxn id="57" idx="0"/>
            <a:endCxn id="6" idx="1"/>
          </p:cNvCxnSpPr>
          <p:nvPr/>
        </p:nvCxnSpPr>
        <p:spPr>
          <a:xfrm flipV="1">
            <a:off x="1648382" y="2592080"/>
            <a:ext cx="457520" cy="62445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8540401-A3C8-AA58-5532-AA6DA1B404BD}"/>
              </a:ext>
            </a:extLst>
          </p:cNvPr>
          <p:cNvCxnSpPr>
            <a:cxnSpLocks/>
            <a:stCxn id="32" idx="0"/>
            <a:endCxn id="6" idx="3"/>
          </p:cNvCxnSpPr>
          <p:nvPr/>
        </p:nvCxnSpPr>
        <p:spPr>
          <a:xfrm flipH="1" flipV="1">
            <a:off x="2789902" y="2592080"/>
            <a:ext cx="463864" cy="62445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5C2699F-D391-CD82-2DC6-B365FF4E153F}"/>
              </a:ext>
            </a:extLst>
          </p:cNvPr>
          <p:cNvCxnSpPr>
            <a:cxnSpLocks/>
            <a:stCxn id="62" idx="0"/>
            <a:endCxn id="56" idx="1"/>
          </p:cNvCxnSpPr>
          <p:nvPr/>
        </p:nvCxnSpPr>
        <p:spPr>
          <a:xfrm flipV="1">
            <a:off x="843602" y="3787625"/>
            <a:ext cx="462780" cy="678197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DE742E1-4F65-1460-EF42-C2F209FD2D2A}"/>
              </a:ext>
            </a:extLst>
          </p:cNvPr>
          <p:cNvCxnSpPr>
            <a:cxnSpLocks/>
            <a:stCxn id="26" idx="0"/>
            <a:endCxn id="56" idx="3"/>
          </p:cNvCxnSpPr>
          <p:nvPr/>
        </p:nvCxnSpPr>
        <p:spPr>
          <a:xfrm flipH="1" flipV="1">
            <a:off x="1990382" y="3787625"/>
            <a:ext cx="467110" cy="677332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3BBC81C-7AF1-CE5A-1F88-4D3FC74635C1}"/>
              </a:ext>
            </a:extLst>
          </p:cNvPr>
          <p:cNvGrpSpPr/>
          <p:nvPr/>
        </p:nvGrpSpPr>
        <p:grpSpPr>
          <a:xfrm>
            <a:off x="501602" y="3216530"/>
            <a:ext cx="1488780" cy="2373046"/>
            <a:chOff x="501602" y="3216530"/>
            <a:chExt cx="1488780" cy="237304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7ED7899-2E39-A30A-602D-C183C8244087}"/>
                </a:ext>
              </a:extLst>
            </p:cNvPr>
            <p:cNvGrpSpPr/>
            <p:nvPr/>
          </p:nvGrpSpPr>
          <p:grpSpPr>
            <a:xfrm>
              <a:off x="501602" y="3216530"/>
              <a:ext cx="1488780" cy="2373046"/>
              <a:chOff x="746303" y="3216530"/>
              <a:chExt cx="1488780" cy="237304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019F48B-0D8A-96D2-5D3F-92C2F39DE2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51083" y="3216530"/>
                <a:ext cx="684000" cy="1132972"/>
                <a:chOff x="5707921" y="1044107"/>
                <a:chExt cx="1128977" cy="1870027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E931E2B9-418E-2C6D-B51A-A80EF4669EB1}"/>
                    </a:ext>
                  </a:extLst>
                </p:cNvPr>
                <p:cNvSpPr/>
                <p:nvPr/>
              </p:nvSpPr>
              <p:spPr>
                <a:xfrm>
                  <a:off x="5707921" y="1059320"/>
                  <a:ext cx="1128977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050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C4AE7AA0-EC90-E67C-1707-E39C21FD31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49046"/>
                <a:stretch/>
              </p:blipFill>
              <p:spPr>
                <a:xfrm>
                  <a:off x="5889310" y="1044107"/>
                  <a:ext cx="766199" cy="390407"/>
                </a:xfrm>
                <a:prstGeom prst="rect">
                  <a:avLst/>
                </a:prstGeom>
              </p:spPr>
            </p:pic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2A6379C-03C9-0349-3E00-33C6BD2E4958}"/>
                    </a:ext>
                  </a:extLst>
                </p:cNvPr>
                <p:cNvSpPr/>
                <p:nvPr/>
              </p:nvSpPr>
              <p:spPr>
                <a:xfrm>
                  <a:off x="5802230" y="1526425"/>
                  <a:ext cx="940357" cy="62176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F583E57-0988-9970-5762-3FB03F798EF4}"/>
                    </a:ext>
                  </a:extLst>
                </p:cNvPr>
                <p:cNvSpPr/>
                <p:nvPr/>
              </p:nvSpPr>
              <p:spPr>
                <a:xfrm>
                  <a:off x="5802231" y="2268580"/>
                  <a:ext cx="940357" cy="52516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0800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8B657E2-3DBF-07D4-39FF-3A708388B856}"/>
                    </a:ext>
                  </a:extLst>
                </p:cNvPr>
                <p:cNvCxnSpPr>
                  <a:cxnSpLocks/>
                  <a:endCxn id="59" idx="0"/>
                </p:cNvCxnSpPr>
                <p:nvPr/>
              </p:nvCxnSpPr>
              <p:spPr>
                <a:xfrm>
                  <a:off x="6272409" y="2148193"/>
                  <a:ext cx="1" cy="12038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6677A9-0C0C-ADC9-1184-6EB4B78367B1}"/>
                  </a:ext>
                </a:extLst>
              </p:cNvPr>
              <p:cNvGrpSpPr/>
              <p:nvPr/>
            </p:nvGrpSpPr>
            <p:grpSpPr>
              <a:xfrm>
                <a:off x="746303" y="4465822"/>
                <a:ext cx="684000" cy="1123754"/>
                <a:chOff x="2909618" y="3368930"/>
                <a:chExt cx="684000" cy="1123754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EE6F0A9-8907-74EE-DC3C-5CE1C959C319}"/>
                    </a:ext>
                  </a:extLst>
                </p:cNvPr>
                <p:cNvSpPr/>
                <p:nvPr/>
              </p:nvSpPr>
              <p:spPr>
                <a:xfrm>
                  <a:off x="2909618" y="3368930"/>
                  <a:ext cx="684000" cy="112375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E991F5E4-FFED-39CC-3C54-8E6100C4E2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1652"/>
                <a:stretch/>
              </p:blipFill>
              <p:spPr>
                <a:xfrm>
                  <a:off x="3019514" y="3439777"/>
                  <a:ext cx="464208" cy="224435"/>
                </a:xfrm>
                <a:prstGeom prst="rect">
                  <a:avLst/>
                </a:prstGeom>
              </p:spPr>
            </p:pic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C6B13B04-D52A-D0ED-7D27-C6BC55866DF0}"/>
                    </a:ext>
                  </a:extLst>
                </p:cNvPr>
                <p:cNvSpPr/>
                <p:nvPr/>
              </p:nvSpPr>
              <p:spPr>
                <a:xfrm>
                  <a:off x="2931050" y="3652161"/>
                  <a:ext cx="641136" cy="17515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A38EF5D1-F7AB-096A-95D5-DD47D3993412}"/>
                    </a:ext>
                  </a:extLst>
                </p:cNvPr>
                <p:cNvSpPr/>
                <p:nvPr/>
              </p:nvSpPr>
              <p:spPr>
                <a:xfrm>
                  <a:off x="2966756" y="3895282"/>
                  <a:ext cx="569723" cy="524695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</a:t>
                  </a:r>
                  <a:r>
                    <a:rPr lang="en-GR" sz="9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mote</a:t>
                  </a:r>
                  <a:endPara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endParaRPr>
                </a:p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</p:grp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297645-E4D1-D076-DEE2-BF1F8A2950BE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>
            <a:xfrm>
              <a:off x="843602" y="4924207"/>
              <a:ext cx="0" cy="6796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C57D000-CA8F-C4AC-084E-707F882BEE12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447902" y="3778407"/>
            <a:ext cx="463864" cy="68655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5C3A7D7-BCFC-9C8A-4248-A38BCB35BCDA}"/>
              </a:ext>
            </a:extLst>
          </p:cNvPr>
          <p:cNvCxnSpPr>
            <a:cxnSpLocks/>
            <a:stCxn id="38" idx="0"/>
            <a:endCxn id="32" idx="3"/>
          </p:cNvCxnSpPr>
          <p:nvPr/>
        </p:nvCxnSpPr>
        <p:spPr>
          <a:xfrm flipH="1" flipV="1">
            <a:off x="3595766" y="3778407"/>
            <a:ext cx="451047" cy="68655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DB21DC4-7866-9C56-61E5-83E5C55D0C2A}"/>
              </a:ext>
            </a:extLst>
          </p:cNvPr>
          <p:cNvCxnSpPr>
            <a:cxnSpLocks/>
            <a:stCxn id="44" idx="0"/>
            <a:endCxn id="38" idx="1"/>
          </p:cNvCxnSpPr>
          <p:nvPr/>
        </p:nvCxnSpPr>
        <p:spPr>
          <a:xfrm flipV="1">
            <a:off x="3406328" y="5026834"/>
            <a:ext cx="298485" cy="662031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685D69B-CF43-58A3-B4F2-D0B98526D32B}"/>
              </a:ext>
            </a:extLst>
          </p:cNvPr>
          <p:cNvCxnSpPr>
            <a:cxnSpLocks/>
            <a:stCxn id="50" idx="0"/>
            <a:endCxn id="38" idx="3"/>
          </p:cNvCxnSpPr>
          <p:nvPr/>
        </p:nvCxnSpPr>
        <p:spPr>
          <a:xfrm flipH="1" flipV="1">
            <a:off x="4388813" y="5026834"/>
            <a:ext cx="335135" cy="662031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2C22E57-AD17-5E67-5BFF-AE678509354E}"/>
              </a:ext>
            </a:extLst>
          </p:cNvPr>
          <p:cNvGrpSpPr/>
          <p:nvPr/>
        </p:nvGrpSpPr>
        <p:grpSpPr>
          <a:xfrm>
            <a:off x="2882891" y="3587408"/>
            <a:ext cx="841253" cy="841253"/>
            <a:chOff x="4114800" y="2971800"/>
            <a:chExt cx="841253" cy="841253"/>
          </a:xfrm>
        </p:grpSpPr>
        <p:pic>
          <p:nvPicPr>
            <p:cNvPr id="97" name="Graphic 96" descr="Cloud">
              <a:extLst>
                <a:ext uri="{FF2B5EF4-FFF2-40B4-BE49-F238E27FC236}">
                  <a16:creationId xmlns:a16="http://schemas.microsoft.com/office/drawing/2014/main" id="{D6D02E20-2E1E-7AE2-5BE0-6F19BE3B3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841253" cy="841253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93DA4A7-64C5-9882-B4B5-FAB877B95CD2}"/>
                </a:ext>
              </a:extLst>
            </p:cNvPr>
            <p:cNvSpPr txBox="1"/>
            <p:nvPr/>
          </p:nvSpPr>
          <p:spPr>
            <a:xfrm>
              <a:off x="4145461" y="3272155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dirty="0">
                  <a:solidFill>
                    <a:schemeClr val="bg1">
                      <a:lumMod val="95000"/>
                    </a:schemeClr>
                  </a:solidFill>
                  <a:latin typeface="Avenir Medium" panose="02000503020000020003" pitchFamily="2" charset="0"/>
                </a:rPr>
                <a:t>data1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83E2BF1-0DF0-408B-082C-65B17561C0DC}"/>
              </a:ext>
            </a:extLst>
          </p:cNvPr>
          <p:cNvGrpSpPr/>
          <p:nvPr/>
        </p:nvGrpSpPr>
        <p:grpSpPr>
          <a:xfrm>
            <a:off x="4408311" y="6036845"/>
            <a:ext cx="841253" cy="841253"/>
            <a:chOff x="4114800" y="2971800"/>
            <a:chExt cx="841253" cy="841253"/>
          </a:xfrm>
        </p:grpSpPr>
        <p:pic>
          <p:nvPicPr>
            <p:cNvPr id="101" name="Graphic 100" descr="Cloud">
              <a:extLst>
                <a:ext uri="{FF2B5EF4-FFF2-40B4-BE49-F238E27FC236}">
                  <a16:creationId xmlns:a16="http://schemas.microsoft.com/office/drawing/2014/main" id="{72715835-D086-E540-368A-8DD7136C6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841253" cy="84125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2CEFF16-A112-605D-1EDF-BCA2BA36EC44}"/>
                </a:ext>
              </a:extLst>
            </p:cNvPr>
            <p:cNvSpPr txBox="1"/>
            <p:nvPr/>
          </p:nvSpPr>
          <p:spPr>
            <a:xfrm>
              <a:off x="4145461" y="3272155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dirty="0">
                  <a:solidFill>
                    <a:schemeClr val="bg1">
                      <a:lumMod val="95000"/>
                    </a:schemeClr>
                  </a:solidFill>
                  <a:latin typeface="Avenir Medium" panose="02000503020000020003" pitchFamily="2" charset="0"/>
                </a:rPr>
                <a:t>data2</a:t>
              </a:r>
            </a:p>
          </p:txBody>
        </p:sp>
      </p:grpSp>
      <p:pic>
        <p:nvPicPr>
          <p:cNvPr id="104" name="Graphic 103" descr="Run">
            <a:extLst>
              <a:ext uri="{FF2B5EF4-FFF2-40B4-BE49-F238E27FC236}">
                <a16:creationId xmlns:a16="http://schemas.microsoft.com/office/drawing/2014/main" id="{EA16529A-F640-46DB-ADE8-41FADC780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4420" y="3414355"/>
            <a:ext cx="598823" cy="598823"/>
          </a:xfrm>
          <a:prstGeom prst="rect">
            <a:avLst/>
          </a:prstGeom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37ABECF-95ED-ECB4-F11D-A71C666C1948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3692933" y="4072429"/>
            <a:ext cx="1263120" cy="463375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D2A7BD8-2B11-8A94-2DC2-9EDFEEEB14B6}"/>
              </a:ext>
            </a:extLst>
          </p:cNvPr>
          <p:cNvSpPr txBox="1"/>
          <p:nvPr/>
        </p:nvSpPr>
        <p:spPr>
          <a:xfrm>
            <a:off x="4687948" y="4556268"/>
            <a:ext cx="284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different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locations for application’s data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E66A481-BFB6-E6D8-DE05-DB09C8B8B5A2}"/>
              </a:ext>
            </a:extLst>
          </p:cNvPr>
          <p:cNvCxnSpPr>
            <a:cxnSpLocks/>
          </p:cNvCxnSpPr>
          <p:nvPr/>
        </p:nvCxnSpPr>
        <p:spPr>
          <a:xfrm flipV="1">
            <a:off x="5179672" y="5264154"/>
            <a:ext cx="396171" cy="108674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63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17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#3: Variability in Data Access Latencies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Data access latencies depend: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Location of the remote memory component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b="1" dirty="0">
                <a:solidFill>
                  <a:schemeClr val="accent1"/>
                </a:solidFill>
                <a:latin typeface="Avenir Medium" panose="02000503020000020003" pitchFamily="2" charset="0"/>
              </a:rPr>
              <a:t>Network contention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937FF3-B638-391F-6D13-A209139FC06D}"/>
              </a:ext>
            </a:extLst>
          </p:cNvPr>
          <p:cNvGrpSpPr>
            <a:grpSpLocks noChangeAspect="1"/>
          </p:cNvGrpSpPr>
          <p:nvPr/>
        </p:nvGrpSpPr>
        <p:grpSpPr>
          <a:xfrm>
            <a:off x="2609931" y="2786124"/>
            <a:ext cx="684000" cy="1132972"/>
            <a:chOff x="5707921" y="1044107"/>
            <a:chExt cx="1128977" cy="18700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9FE198-50E8-25B1-4FCE-F42DA6A5FEAC}"/>
                </a:ext>
              </a:extLst>
            </p:cNvPr>
            <p:cNvSpPr/>
            <p:nvPr/>
          </p:nvSpPr>
          <p:spPr>
            <a:xfrm>
              <a:off x="5707921" y="1059320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05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D520FF-3B6E-2B58-E772-0460B55E9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046"/>
            <a:stretch/>
          </p:blipFill>
          <p:spPr>
            <a:xfrm>
              <a:off x="5889310" y="1044107"/>
              <a:ext cx="766199" cy="39040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437C24-6C01-8AAE-54CD-D2930090DFE1}"/>
                </a:ext>
              </a:extLst>
            </p:cNvPr>
            <p:cNvSpPr/>
            <p:nvPr/>
          </p:nvSpPr>
          <p:spPr>
            <a:xfrm>
              <a:off x="5802230" y="1526425"/>
              <a:ext cx="940357" cy="6217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B3C010-2B25-9537-DEDF-9B1E82EE2592}"/>
                </a:ext>
              </a:extLst>
            </p:cNvPr>
            <p:cNvSpPr/>
            <p:nvPr/>
          </p:nvSpPr>
          <p:spPr>
            <a:xfrm>
              <a:off x="5802231" y="22685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0" r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Local</a:t>
              </a:r>
            </a:p>
            <a:p>
              <a:pPr algn="ctr">
                <a:lnSpc>
                  <a:spcPct val="80000"/>
                </a:lnSpc>
              </a:pPr>
              <a:r>
                <a: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FB506FC-7A66-5C5C-232E-547BF3B0A40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272409" y="2148193"/>
              <a:ext cx="1" cy="1203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C2D280-2CBA-18E9-73E8-C8B156C848D0}"/>
              </a:ext>
            </a:extLst>
          </p:cNvPr>
          <p:cNvGrpSpPr/>
          <p:nvPr/>
        </p:nvGrpSpPr>
        <p:grpSpPr>
          <a:xfrm>
            <a:off x="2619521" y="3981669"/>
            <a:ext cx="2608456" cy="2998687"/>
            <a:chOff x="2115492" y="3216530"/>
            <a:chExt cx="2608456" cy="299868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4342369-C60C-D847-99D0-C060EEF02B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15492" y="4464957"/>
              <a:ext cx="684000" cy="1123754"/>
              <a:chOff x="5537862" y="4120144"/>
              <a:chExt cx="1128977" cy="185481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24EB277-1684-A0F3-68B9-A8244C236083}"/>
                  </a:ext>
                </a:extLst>
              </p:cNvPr>
              <p:cNvSpPr/>
              <p:nvPr/>
            </p:nvSpPr>
            <p:spPr>
              <a:xfrm>
                <a:off x="5537862" y="4120144"/>
                <a:ext cx="1128977" cy="185481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793227A-1D8D-2F85-81DD-6DBAB6145E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1652"/>
              <a:stretch/>
            </p:blipFill>
            <p:spPr>
              <a:xfrm>
                <a:off x="5719259" y="4237081"/>
                <a:ext cx="766201" cy="370442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3EC7999-741D-70E6-8CF5-03DFC1A5975E}"/>
                  </a:ext>
                </a:extLst>
              </p:cNvPr>
              <p:cNvSpPr/>
              <p:nvPr/>
            </p:nvSpPr>
            <p:spPr>
              <a:xfrm>
                <a:off x="5573245" y="4587631"/>
                <a:ext cx="1058228" cy="2891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520422-C76D-4748-D75E-D5FC2300E0D4}"/>
                  </a:ext>
                </a:extLst>
              </p:cNvPr>
              <p:cNvSpPr/>
              <p:nvPr/>
            </p:nvSpPr>
            <p:spPr>
              <a:xfrm>
                <a:off x="5632171" y="4988915"/>
                <a:ext cx="940357" cy="86603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</a:t>
                </a:r>
                <a:r>
                  <a:rPr lang="en-GR" sz="9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mote</a:t>
                </a:r>
                <a:endPara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endParaRPr>
              </a:p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7A7441B-EE84-9462-AE6E-DB3EC7BFA0B8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 flipH="1">
                <a:off x="6102351" y="4876732"/>
                <a:ext cx="8" cy="11218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82C7366-5BF1-9989-6644-A13F0F50F0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11766" y="3216530"/>
              <a:ext cx="684000" cy="1123754"/>
              <a:chOff x="5707921" y="4120144"/>
              <a:chExt cx="1128977" cy="185481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AA77520-06FC-9CD6-4620-D04274D573F1}"/>
                  </a:ext>
                </a:extLst>
              </p:cNvPr>
              <p:cNvSpPr/>
              <p:nvPr/>
            </p:nvSpPr>
            <p:spPr>
              <a:xfrm>
                <a:off x="5707921" y="4120144"/>
                <a:ext cx="1128977" cy="185481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B7A884E9-1A06-8A62-EEDD-7F4B0B395E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1652"/>
              <a:stretch/>
            </p:blipFill>
            <p:spPr>
              <a:xfrm>
                <a:off x="5889310" y="4237080"/>
                <a:ext cx="766199" cy="370442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4CB61F9-3FD8-283F-0CDE-BE1288D110C1}"/>
                  </a:ext>
                </a:extLst>
              </p:cNvPr>
              <p:cNvSpPr/>
              <p:nvPr/>
            </p:nvSpPr>
            <p:spPr>
              <a:xfrm>
                <a:off x="5743295" y="4587632"/>
                <a:ext cx="1058228" cy="2891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453CB3E-5F03-E300-ABE1-DCDB96022930}"/>
                  </a:ext>
                </a:extLst>
              </p:cNvPr>
              <p:cNvSpPr/>
              <p:nvPr/>
            </p:nvSpPr>
            <p:spPr>
              <a:xfrm>
                <a:off x="5802231" y="4988915"/>
                <a:ext cx="940357" cy="86603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</a:t>
                </a:r>
                <a:r>
                  <a:rPr lang="en-GR" sz="9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mote</a:t>
                </a:r>
                <a:endPara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endParaRPr>
              </a:p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73C3AD0-8BBC-024F-93E9-3B814F24D29B}"/>
                  </a:ext>
                </a:extLst>
              </p:cNvPr>
              <p:cNvCxnSpPr>
                <a:cxnSpLocks/>
                <a:stCxn id="34" idx="2"/>
                <a:endCxn id="35" idx="0"/>
              </p:cNvCxnSpPr>
              <p:nvPr/>
            </p:nvCxnSpPr>
            <p:spPr>
              <a:xfrm>
                <a:off x="6272409" y="4876732"/>
                <a:ext cx="1" cy="11218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62C04FB-53B0-E9ED-CE1C-AE9438999A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4813" y="4464957"/>
              <a:ext cx="684000" cy="1123754"/>
              <a:chOff x="6069292" y="4120144"/>
              <a:chExt cx="1128977" cy="185481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94D44EF-25B0-B206-2204-F00EFACBB4AD}"/>
                  </a:ext>
                </a:extLst>
              </p:cNvPr>
              <p:cNvSpPr/>
              <p:nvPr/>
            </p:nvSpPr>
            <p:spPr>
              <a:xfrm>
                <a:off x="6069292" y="4120144"/>
                <a:ext cx="1128977" cy="185481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C1B33ECC-C2B4-5E42-72C0-6882DA152A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1652"/>
              <a:stretch/>
            </p:blipFill>
            <p:spPr>
              <a:xfrm>
                <a:off x="6250681" y="4237081"/>
                <a:ext cx="766199" cy="370442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7E2DA34-74C9-D544-45BE-63C2641F70F7}"/>
                  </a:ext>
                </a:extLst>
              </p:cNvPr>
              <p:cNvSpPr/>
              <p:nvPr/>
            </p:nvSpPr>
            <p:spPr>
              <a:xfrm>
                <a:off x="6104665" y="4587631"/>
                <a:ext cx="1058228" cy="2891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B12A7E-4AF3-4BA7-B642-1C8A6BEEE081}"/>
                  </a:ext>
                </a:extLst>
              </p:cNvPr>
              <p:cNvSpPr/>
              <p:nvPr/>
            </p:nvSpPr>
            <p:spPr>
              <a:xfrm>
                <a:off x="6163601" y="4988915"/>
                <a:ext cx="940357" cy="86603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</a:t>
                </a:r>
                <a:r>
                  <a:rPr lang="en-GR" sz="9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mote</a:t>
                </a:r>
                <a:endPara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endParaRPr>
              </a:p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288683E-1A1B-3FD0-C20D-8A77408339E4}"/>
                  </a:ext>
                </a:extLst>
              </p:cNvPr>
              <p:cNvCxnSpPr>
                <a:cxnSpLocks/>
                <a:stCxn id="40" idx="2"/>
                <a:endCxn id="41" idx="0"/>
              </p:cNvCxnSpPr>
              <p:nvPr/>
            </p:nvCxnSpPr>
            <p:spPr>
              <a:xfrm>
                <a:off x="6633779" y="4876732"/>
                <a:ext cx="2" cy="11218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5DC0670-29DB-5A54-B607-276EA8DBD4DD}"/>
                </a:ext>
              </a:extLst>
            </p:cNvPr>
            <p:cNvCxnSpPr>
              <a:cxnSpLocks/>
            </p:cNvCxnSpPr>
            <p:nvPr/>
          </p:nvCxnSpPr>
          <p:spPr>
            <a:xfrm>
              <a:off x="3406327" y="6147250"/>
              <a:ext cx="1" cy="6796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5E8C5DB-B223-2FEF-0DB2-8C0D751B4B2E}"/>
                </a:ext>
              </a:extLst>
            </p:cNvPr>
            <p:cNvCxnSpPr>
              <a:cxnSpLocks/>
            </p:cNvCxnSpPr>
            <p:nvPr/>
          </p:nvCxnSpPr>
          <p:spPr>
            <a:xfrm>
              <a:off x="4723946" y="6147250"/>
              <a:ext cx="2" cy="6796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709BB8-8AC2-1F1E-63B8-3170881DB568}"/>
              </a:ext>
            </a:extLst>
          </p:cNvPr>
          <p:cNvCxnSpPr>
            <a:cxnSpLocks/>
            <a:stCxn id="57" idx="0"/>
            <a:endCxn id="6" idx="1"/>
          </p:cNvCxnSpPr>
          <p:nvPr/>
        </p:nvCxnSpPr>
        <p:spPr>
          <a:xfrm flipV="1">
            <a:off x="2152411" y="3357219"/>
            <a:ext cx="457520" cy="62445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5C2699F-D391-CD82-2DC6-B365FF4E153F}"/>
              </a:ext>
            </a:extLst>
          </p:cNvPr>
          <p:cNvCxnSpPr>
            <a:cxnSpLocks/>
            <a:stCxn id="62" idx="0"/>
            <a:endCxn id="56" idx="1"/>
          </p:cNvCxnSpPr>
          <p:nvPr/>
        </p:nvCxnSpPr>
        <p:spPr>
          <a:xfrm flipV="1">
            <a:off x="1347631" y="4552764"/>
            <a:ext cx="462780" cy="678197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DE742E1-4F65-1460-EF42-C2F209FD2D2A}"/>
              </a:ext>
            </a:extLst>
          </p:cNvPr>
          <p:cNvCxnSpPr>
            <a:cxnSpLocks/>
            <a:stCxn id="26" idx="0"/>
            <a:endCxn id="56" idx="3"/>
          </p:cNvCxnSpPr>
          <p:nvPr/>
        </p:nvCxnSpPr>
        <p:spPr>
          <a:xfrm flipH="1" flipV="1">
            <a:off x="2494411" y="4552764"/>
            <a:ext cx="467110" cy="677332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3BBC81C-7AF1-CE5A-1F88-4D3FC74635C1}"/>
              </a:ext>
            </a:extLst>
          </p:cNvPr>
          <p:cNvGrpSpPr/>
          <p:nvPr/>
        </p:nvGrpSpPr>
        <p:grpSpPr>
          <a:xfrm>
            <a:off x="1005631" y="3981669"/>
            <a:ext cx="1488780" cy="2373046"/>
            <a:chOff x="501602" y="3216530"/>
            <a:chExt cx="1488780" cy="237304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7ED7899-2E39-A30A-602D-C183C8244087}"/>
                </a:ext>
              </a:extLst>
            </p:cNvPr>
            <p:cNvGrpSpPr/>
            <p:nvPr/>
          </p:nvGrpSpPr>
          <p:grpSpPr>
            <a:xfrm>
              <a:off x="501602" y="3216530"/>
              <a:ext cx="1488780" cy="2373046"/>
              <a:chOff x="746303" y="3216530"/>
              <a:chExt cx="1488780" cy="237304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019F48B-0D8A-96D2-5D3F-92C2F39DE2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51083" y="3216530"/>
                <a:ext cx="684000" cy="1132972"/>
                <a:chOff x="5707921" y="1044107"/>
                <a:chExt cx="1128977" cy="1870027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E931E2B9-418E-2C6D-B51A-A80EF4669EB1}"/>
                    </a:ext>
                  </a:extLst>
                </p:cNvPr>
                <p:cNvSpPr/>
                <p:nvPr/>
              </p:nvSpPr>
              <p:spPr>
                <a:xfrm>
                  <a:off x="5707921" y="1059320"/>
                  <a:ext cx="1128977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050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C4AE7AA0-EC90-E67C-1707-E39C21FD31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49046"/>
                <a:stretch/>
              </p:blipFill>
              <p:spPr>
                <a:xfrm>
                  <a:off x="5889310" y="1044107"/>
                  <a:ext cx="766199" cy="390407"/>
                </a:xfrm>
                <a:prstGeom prst="rect">
                  <a:avLst/>
                </a:prstGeom>
              </p:spPr>
            </p:pic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2A6379C-03C9-0349-3E00-33C6BD2E4958}"/>
                    </a:ext>
                  </a:extLst>
                </p:cNvPr>
                <p:cNvSpPr/>
                <p:nvPr/>
              </p:nvSpPr>
              <p:spPr>
                <a:xfrm>
                  <a:off x="5802230" y="1526425"/>
                  <a:ext cx="940357" cy="62176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F583E57-0988-9970-5762-3FB03F798EF4}"/>
                    </a:ext>
                  </a:extLst>
                </p:cNvPr>
                <p:cNvSpPr/>
                <p:nvPr/>
              </p:nvSpPr>
              <p:spPr>
                <a:xfrm>
                  <a:off x="5802231" y="2268580"/>
                  <a:ext cx="940357" cy="52516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0800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8B657E2-3DBF-07D4-39FF-3A708388B856}"/>
                    </a:ext>
                  </a:extLst>
                </p:cNvPr>
                <p:cNvCxnSpPr>
                  <a:cxnSpLocks/>
                  <a:endCxn id="59" idx="0"/>
                </p:cNvCxnSpPr>
                <p:nvPr/>
              </p:nvCxnSpPr>
              <p:spPr>
                <a:xfrm>
                  <a:off x="6272409" y="2148193"/>
                  <a:ext cx="1" cy="12038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6677A9-0C0C-ADC9-1184-6EB4B78367B1}"/>
                  </a:ext>
                </a:extLst>
              </p:cNvPr>
              <p:cNvGrpSpPr/>
              <p:nvPr/>
            </p:nvGrpSpPr>
            <p:grpSpPr>
              <a:xfrm>
                <a:off x="746303" y="4465822"/>
                <a:ext cx="684000" cy="1123754"/>
                <a:chOff x="2909618" y="3368930"/>
                <a:chExt cx="684000" cy="1123754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EE6F0A9-8907-74EE-DC3C-5CE1C959C319}"/>
                    </a:ext>
                  </a:extLst>
                </p:cNvPr>
                <p:cNvSpPr/>
                <p:nvPr/>
              </p:nvSpPr>
              <p:spPr>
                <a:xfrm>
                  <a:off x="2909618" y="3368930"/>
                  <a:ext cx="684000" cy="112375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E991F5E4-FFED-39CC-3C54-8E6100C4E2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1652"/>
                <a:stretch/>
              </p:blipFill>
              <p:spPr>
                <a:xfrm>
                  <a:off x="3019514" y="3439777"/>
                  <a:ext cx="464208" cy="224435"/>
                </a:xfrm>
                <a:prstGeom prst="rect">
                  <a:avLst/>
                </a:prstGeom>
              </p:spPr>
            </p:pic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C6B13B04-D52A-D0ED-7D27-C6BC55866DF0}"/>
                    </a:ext>
                  </a:extLst>
                </p:cNvPr>
                <p:cNvSpPr/>
                <p:nvPr/>
              </p:nvSpPr>
              <p:spPr>
                <a:xfrm>
                  <a:off x="2931050" y="3652161"/>
                  <a:ext cx="641136" cy="17515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A38EF5D1-F7AB-096A-95D5-DD47D3993412}"/>
                    </a:ext>
                  </a:extLst>
                </p:cNvPr>
                <p:cNvSpPr/>
                <p:nvPr/>
              </p:nvSpPr>
              <p:spPr>
                <a:xfrm>
                  <a:off x="2966756" y="3895282"/>
                  <a:ext cx="569723" cy="524695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</a:t>
                  </a:r>
                  <a:r>
                    <a:rPr lang="en-GR" sz="9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mote</a:t>
                  </a:r>
                  <a:endPara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endParaRPr>
                </a:p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</p:grp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297645-E4D1-D076-DEE2-BF1F8A2950BE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>
            <a:xfrm>
              <a:off x="843602" y="4924207"/>
              <a:ext cx="0" cy="6796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C57D000-CA8F-C4AC-084E-707F882BEE12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951931" y="4543546"/>
            <a:ext cx="463864" cy="68655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5C3A7D7-BCFC-9C8A-4248-A38BCB35BCDA}"/>
              </a:ext>
            </a:extLst>
          </p:cNvPr>
          <p:cNvCxnSpPr>
            <a:cxnSpLocks/>
            <a:stCxn id="38" idx="0"/>
            <a:endCxn id="32" idx="3"/>
          </p:cNvCxnSpPr>
          <p:nvPr/>
        </p:nvCxnSpPr>
        <p:spPr>
          <a:xfrm flipH="1" flipV="1">
            <a:off x="4099795" y="4543546"/>
            <a:ext cx="451047" cy="686550"/>
          </a:xfrm>
          <a:prstGeom prst="line">
            <a:avLst/>
          </a:prstGeom>
          <a:ln w="57150">
            <a:solidFill>
              <a:srgbClr val="771F28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685D69B-CF43-58A3-B4F2-D0B98526D32B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3292845" y="3455044"/>
            <a:ext cx="464950" cy="526625"/>
          </a:xfrm>
          <a:prstGeom prst="line">
            <a:avLst/>
          </a:prstGeom>
          <a:ln w="57150">
            <a:solidFill>
              <a:srgbClr val="771F28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83E2BF1-0DF0-408B-082C-65B17561C0DC}"/>
              </a:ext>
            </a:extLst>
          </p:cNvPr>
          <p:cNvGrpSpPr/>
          <p:nvPr/>
        </p:nvGrpSpPr>
        <p:grpSpPr>
          <a:xfrm>
            <a:off x="4178486" y="5627485"/>
            <a:ext cx="841253" cy="841253"/>
            <a:chOff x="4114800" y="2971800"/>
            <a:chExt cx="841253" cy="841253"/>
          </a:xfrm>
        </p:grpSpPr>
        <p:pic>
          <p:nvPicPr>
            <p:cNvPr id="101" name="Graphic 100" descr="Cloud">
              <a:extLst>
                <a:ext uri="{FF2B5EF4-FFF2-40B4-BE49-F238E27FC236}">
                  <a16:creationId xmlns:a16="http://schemas.microsoft.com/office/drawing/2014/main" id="{72715835-D086-E540-368A-8DD7136C6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841253" cy="84125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2CEFF16-A112-605D-1EDF-BCA2BA36EC44}"/>
                </a:ext>
              </a:extLst>
            </p:cNvPr>
            <p:cNvSpPr txBox="1"/>
            <p:nvPr/>
          </p:nvSpPr>
          <p:spPr>
            <a:xfrm>
              <a:off x="4175941" y="3272155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dirty="0">
                  <a:solidFill>
                    <a:schemeClr val="bg1">
                      <a:lumMod val="95000"/>
                    </a:schemeClr>
                  </a:solidFill>
                  <a:latin typeface="Avenir Medium" panose="02000503020000020003" pitchFamily="2" charset="0"/>
                </a:rPr>
                <a:t>data</a:t>
              </a:r>
            </a:p>
          </p:txBody>
        </p:sp>
      </p:grpSp>
      <p:pic>
        <p:nvPicPr>
          <p:cNvPr id="104" name="Graphic 103" descr="Run">
            <a:extLst>
              <a:ext uri="{FF2B5EF4-FFF2-40B4-BE49-F238E27FC236}">
                <a16:creationId xmlns:a16="http://schemas.microsoft.com/office/drawing/2014/main" id="{EA16529A-F640-46DB-ADE8-41FADC7802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1022" y="4179494"/>
            <a:ext cx="598823" cy="598823"/>
          </a:xfrm>
          <a:prstGeom prst="rect">
            <a:avLst/>
          </a:prstGeom>
        </p:spPr>
      </p:pic>
      <p:pic>
        <p:nvPicPr>
          <p:cNvPr id="4" name="Graphic 3" descr="Run">
            <a:extLst>
              <a:ext uri="{FF2B5EF4-FFF2-40B4-BE49-F238E27FC236}">
                <a16:creationId xmlns:a16="http://schemas.microsoft.com/office/drawing/2014/main" id="{60C788A6-C294-2E68-EE0E-F9021A01D5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3000" y="4178892"/>
            <a:ext cx="598823" cy="598823"/>
          </a:xfrm>
          <a:prstGeom prst="rect">
            <a:avLst/>
          </a:prstGeom>
        </p:spPr>
      </p:pic>
      <p:pic>
        <p:nvPicPr>
          <p:cNvPr id="12" name="Graphic 11" descr="Run">
            <a:extLst>
              <a:ext uri="{FF2B5EF4-FFF2-40B4-BE49-F238E27FC236}">
                <a16:creationId xmlns:a16="http://schemas.microsoft.com/office/drawing/2014/main" id="{94347FB1-C52D-2A52-5D51-0F5D3722FC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46072" y="2966377"/>
            <a:ext cx="598823" cy="598823"/>
          </a:xfrm>
          <a:prstGeom prst="rect">
            <a:avLst/>
          </a:prstGeom>
        </p:spPr>
      </p:pic>
      <p:pic>
        <p:nvPicPr>
          <p:cNvPr id="13" name="Graphic 12" descr="Run">
            <a:extLst>
              <a:ext uri="{FF2B5EF4-FFF2-40B4-BE49-F238E27FC236}">
                <a16:creationId xmlns:a16="http://schemas.microsoft.com/office/drawing/2014/main" id="{E8E921A2-9371-61FB-0ABA-8CC7D8ABBB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11016" y="2966377"/>
            <a:ext cx="598823" cy="598823"/>
          </a:xfrm>
          <a:prstGeom prst="rect">
            <a:avLst/>
          </a:prstGeom>
        </p:spPr>
      </p:pic>
      <p:pic>
        <p:nvPicPr>
          <p:cNvPr id="14" name="Graphic 13" descr="Run">
            <a:extLst>
              <a:ext uri="{FF2B5EF4-FFF2-40B4-BE49-F238E27FC236}">
                <a16:creationId xmlns:a16="http://schemas.microsoft.com/office/drawing/2014/main" id="{7D7CC618-E026-8FAC-3711-50081AA0A6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71071" y="2966377"/>
            <a:ext cx="598823" cy="59882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3F7E2E-D126-85DD-F74F-1B9324C126A7}"/>
              </a:ext>
            </a:extLst>
          </p:cNvPr>
          <p:cNvCxnSpPr>
            <a:cxnSpLocks/>
          </p:cNvCxnSpPr>
          <p:nvPr/>
        </p:nvCxnSpPr>
        <p:spPr>
          <a:xfrm flipV="1">
            <a:off x="4441795" y="4481107"/>
            <a:ext cx="524180" cy="498673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FE4959-47CA-3C75-E174-ECBAD19B5E67}"/>
              </a:ext>
            </a:extLst>
          </p:cNvPr>
          <p:cNvSpPr txBox="1"/>
          <p:nvPr/>
        </p:nvSpPr>
        <p:spPr>
          <a:xfrm>
            <a:off x="4463148" y="3513730"/>
            <a:ext cx="284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high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contention due to concurrent jobs sharing the network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6D165A-E6DB-87FF-62EB-1849B0A3DB5D}"/>
              </a:ext>
            </a:extLst>
          </p:cNvPr>
          <p:cNvCxnSpPr>
            <a:cxnSpLocks/>
          </p:cNvCxnSpPr>
          <p:nvPr/>
        </p:nvCxnSpPr>
        <p:spPr>
          <a:xfrm>
            <a:off x="3657284" y="3731149"/>
            <a:ext cx="842157" cy="63408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056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18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B003E-FCA1-A2CA-A8F0-D8B34B22581A}"/>
              </a:ext>
            </a:extLst>
          </p:cNvPr>
          <p:cNvSpPr txBox="1"/>
          <p:nvPr/>
        </p:nvSpPr>
        <p:spPr>
          <a:xfrm>
            <a:off x="392972" y="2222962"/>
            <a:ext cx="8358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How can we build an efficient solution?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6541580-5CA0-2B18-1C5E-A0A5ABCCDCBA}"/>
              </a:ext>
            </a:extLst>
          </p:cNvPr>
          <p:cNvGrpSpPr>
            <a:grpSpLocks noChangeAspect="1"/>
          </p:cNvGrpSpPr>
          <p:nvPr/>
        </p:nvGrpSpPr>
        <p:grpSpPr>
          <a:xfrm>
            <a:off x="3582000" y="2714747"/>
            <a:ext cx="1980000" cy="1980000"/>
            <a:chOff x="4468632" y="4663765"/>
            <a:chExt cx="2271970" cy="227197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33533EE-84FB-DA49-9EF3-60BC34CB4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8632" y="4663765"/>
              <a:ext cx="2271970" cy="2271970"/>
            </a:xfrm>
            <a:prstGeom prst="rect">
              <a:avLst/>
            </a:prstGeom>
          </p:spPr>
        </p:pic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126BFC0-15EE-76F0-0ABE-AF8F41AECB3D}"/>
                </a:ext>
              </a:extLst>
            </p:cNvPr>
            <p:cNvGrpSpPr/>
            <p:nvPr/>
          </p:nvGrpSpPr>
          <p:grpSpPr>
            <a:xfrm>
              <a:off x="5087144" y="5308142"/>
              <a:ext cx="962113" cy="794142"/>
              <a:chOff x="5087144" y="5308142"/>
              <a:chExt cx="962113" cy="794142"/>
            </a:xfrm>
          </p:grpSpPr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EFC7E91A-FCF1-6512-F9BD-67D5FE7A3029}"/>
                  </a:ext>
                </a:extLst>
              </p:cNvPr>
              <p:cNvGrpSpPr/>
              <p:nvPr/>
            </p:nvGrpSpPr>
            <p:grpSpPr>
              <a:xfrm>
                <a:off x="5087144" y="5308142"/>
                <a:ext cx="490140" cy="791057"/>
                <a:chOff x="5087144" y="5308142"/>
                <a:chExt cx="490140" cy="791057"/>
              </a:xfrm>
            </p:grpSpPr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8B178176-E673-2BD2-2D39-D1958A36EC25}"/>
                    </a:ext>
                  </a:extLst>
                </p:cNvPr>
                <p:cNvSpPr/>
                <p:nvPr/>
              </p:nvSpPr>
              <p:spPr>
                <a:xfrm>
                  <a:off x="5379693" y="5901608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47F43B2-A474-6212-E17A-7142C043FF4A}"/>
                    </a:ext>
                  </a:extLst>
                </p:cNvPr>
                <p:cNvSpPr/>
                <p:nvPr/>
              </p:nvSpPr>
              <p:spPr>
                <a:xfrm>
                  <a:off x="5139483" y="5730835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CF8EAA84-07D0-ACFB-457F-6B45A3382D52}"/>
                    </a:ext>
                  </a:extLst>
                </p:cNvPr>
                <p:cNvSpPr/>
                <p:nvPr/>
              </p:nvSpPr>
              <p:spPr>
                <a:xfrm>
                  <a:off x="5251157" y="5841295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82616E1B-7CF4-911C-FB14-C93E4458C6D7}"/>
                    </a:ext>
                  </a:extLst>
                </p:cNvPr>
                <p:cNvSpPr/>
                <p:nvPr/>
              </p:nvSpPr>
              <p:spPr>
                <a:xfrm>
                  <a:off x="5362831" y="5745428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21BD2B33-BCC5-81C4-BD87-5D229ADC5B3E}"/>
                    </a:ext>
                  </a:extLst>
                </p:cNvPr>
                <p:cNvSpPr/>
                <p:nvPr/>
              </p:nvSpPr>
              <p:spPr>
                <a:xfrm>
                  <a:off x="5215071" y="5643704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2AAD8B4E-4A08-22A0-9D44-846B6BE50BBD}"/>
                    </a:ext>
                  </a:extLst>
                </p:cNvPr>
                <p:cNvSpPr/>
                <p:nvPr/>
              </p:nvSpPr>
              <p:spPr>
                <a:xfrm>
                  <a:off x="5371262" y="5618395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99206462-4038-8B8E-1EAB-6C9A2AEC6C9C}"/>
                    </a:ext>
                  </a:extLst>
                </p:cNvPr>
                <p:cNvSpPr/>
                <p:nvPr/>
              </p:nvSpPr>
              <p:spPr>
                <a:xfrm>
                  <a:off x="5087144" y="5556573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85BBC00-16B2-E3A3-5552-1B45340378D3}"/>
                    </a:ext>
                  </a:extLst>
                </p:cNvPr>
                <p:cNvSpPr/>
                <p:nvPr/>
              </p:nvSpPr>
              <p:spPr>
                <a:xfrm>
                  <a:off x="5229203" y="5489443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289657A1-157D-0CBF-3DDE-3C42E94C390A}"/>
                    </a:ext>
                  </a:extLst>
                </p:cNvPr>
                <p:cNvSpPr/>
                <p:nvPr/>
              </p:nvSpPr>
              <p:spPr>
                <a:xfrm>
                  <a:off x="5133781" y="5374330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CB00A63A-6599-3932-E8FF-60B14A168159}"/>
                    </a:ext>
                  </a:extLst>
                </p:cNvPr>
                <p:cNvSpPr/>
                <p:nvPr/>
              </p:nvSpPr>
              <p:spPr>
                <a:xfrm>
                  <a:off x="5357130" y="5462107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175D7E9A-2021-1509-A804-901A5FD4556A}"/>
                    </a:ext>
                  </a:extLst>
                </p:cNvPr>
                <p:cNvSpPr/>
                <p:nvPr/>
              </p:nvSpPr>
              <p:spPr>
                <a:xfrm>
                  <a:off x="5267953" y="5308142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9B177244-3EE0-CD34-9909-6187FE691ACA}"/>
                  </a:ext>
                </a:extLst>
              </p:cNvPr>
              <p:cNvGrpSpPr/>
              <p:nvPr/>
            </p:nvGrpSpPr>
            <p:grpSpPr>
              <a:xfrm>
                <a:off x="5644318" y="5641566"/>
                <a:ext cx="404939" cy="460718"/>
                <a:chOff x="5644318" y="5641566"/>
                <a:chExt cx="404939" cy="460718"/>
              </a:xfrm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66F7BCF5-50E3-4319-33F4-28D002681113}"/>
                    </a:ext>
                  </a:extLst>
                </p:cNvPr>
                <p:cNvSpPr/>
                <p:nvPr/>
              </p:nvSpPr>
              <p:spPr>
                <a:xfrm>
                  <a:off x="5644318" y="5904693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721770EE-B421-A18E-79E0-89B066102C28}"/>
                    </a:ext>
                  </a:extLst>
                </p:cNvPr>
                <p:cNvSpPr/>
                <p:nvPr/>
              </p:nvSpPr>
              <p:spPr>
                <a:xfrm>
                  <a:off x="5773276" y="5817426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5A36AB90-F70B-2795-4278-1312C406265C}"/>
                    </a:ext>
                  </a:extLst>
                </p:cNvPr>
                <p:cNvSpPr/>
                <p:nvPr/>
              </p:nvSpPr>
              <p:spPr>
                <a:xfrm>
                  <a:off x="5657618" y="5759676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6CE59057-4000-1CE5-32A2-6FCEB32DF9FA}"/>
                    </a:ext>
                  </a:extLst>
                </p:cNvPr>
                <p:cNvSpPr/>
                <p:nvPr/>
              </p:nvSpPr>
              <p:spPr>
                <a:xfrm>
                  <a:off x="5851666" y="5689723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EE665218-71F6-1C03-0ED0-0B5CA4D9C3AE}"/>
                    </a:ext>
                  </a:extLst>
                </p:cNvPr>
                <p:cNvSpPr/>
                <p:nvPr/>
              </p:nvSpPr>
              <p:spPr>
                <a:xfrm>
                  <a:off x="5723348" y="5641566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09294C7B-45DA-E6C2-3B97-2B6ADE5AF8D6}"/>
              </a:ext>
            </a:extLst>
          </p:cNvPr>
          <p:cNvSpPr/>
          <p:nvPr/>
        </p:nvSpPr>
        <p:spPr>
          <a:xfrm>
            <a:off x="3675600" y="4471539"/>
            <a:ext cx="1792800" cy="69420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R" sz="2000" b="1" dirty="0">
                <a:solidFill>
                  <a:schemeClr val="bg1"/>
                </a:solidFill>
                <a:latin typeface="Avenir Book" panose="02000503020000020003" pitchFamily="2" charset="0"/>
              </a:rPr>
              <a:t>DaeMon</a:t>
            </a:r>
          </a:p>
          <a:p>
            <a:pPr algn="ctr"/>
            <a:r>
              <a:rPr lang="en-GR" sz="2000" b="1" dirty="0">
                <a:solidFill>
                  <a:schemeClr val="bg1"/>
                </a:solidFill>
                <a:latin typeface="Avenir Book" panose="02000503020000020003" pitchFamily="2" charset="0"/>
              </a:rPr>
              <a:t>[Sigmetrics’23]</a:t>
            </a:r>
          </a:p>
        </p:txBody>
      </p:sp>
    </p:spTree>
    <p:extLst>
      <p:ext uri="{BB962C8B-B14F-4D97-AF65-F5344CB8AC3E}">
        <p14:creationId xmlns:p14="http://schemas.microsoft.com/office/powerpoint/2010/main" val="2613559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19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1.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Disaggregated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Hardware Support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6372362D-A469-95E7-186E-0B8903EDD6A4}"/>
              </a:ext>
            </a:extLst>
          </p:cNvPr>
          <p:cNvSpPr>
            <a:spLocks noChangeAspect="1"/>
          </p:cNvSpPr>
          <p:nvPr/>
        </p:nvSpPr>
        <p:spPr>
          <a:xfrm>
            <a:off x="3429903" y="4151568"/>
            <a:ext cx="2284194" cy="1095104"/>
          </a:xfrm>
          <a:prstGeom prst="cloud">
            <a:avLst/>
          </a:prstGeom>
          <a:solidFill>
            <a:srgbClr val="FDE5CD">
              <a:alpha val="50196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DADB892-1423-B388-2AF1-5AD5D988D232}"/>
              </a:ext>
            </a:extLst>
          </p:cNvPr>
          <p:cNvCxnSpPr>
            <a:cxnSpLocks/>
            <a:stCxn id="78" idx="3"/>
            <a:endCxn id="49" idx="2"/>
          </p:cNvCxnSpPr>
          <p:nvPr/>
        </p:nvCxnSpPr>
        <p:spPr>
          <a:xfrm>
            <a:off x="2921955" y="4311137"/>
            <a:ext cx="515033" cy="387983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8111F8-9A9B-AEF5-695B-E7C6FCDB1929}"/>
              </a:ext>
            </a:extLst>
          </p:cNvPr>
          <p:cNvGrpSpPr/>
          <p:nvPr/>
        </p:nvGrpSpPr>
        <p:grpSpPr>
          <a:xfrm>
            <a:off x="811821" y="1093885"/>
            <a:ext cx="3122920" cy="2233697"/>
            <a:chOff x="534680" y="1124123"/>
            <a:chExt cx="3122920" cy="223369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E85B53-A28C-5209-2608-20412408D3E0}"/>
                </a:ext>
              </a:extLst>
            </p:cNvPr>
            <p:cNvGrpSpPr/>
            <p:nvPr/>
          </p:nvGrpSpPr>
          <p:grpSpPr>
            <a:xfrm>
              <a:off x="534680" y="1503006"/>
              <a:ext cx="3122920" cy="1854814"/>
              <a:chOff x="534680" y="1503006"/>
              <a:chExt cx="3122920" cy="185481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08CB6DD-A099-AEAA-A44C-32822BFAFB43}"/>
                  </a:ext>
                </a:extLst>
              </p:cNvPr>
              <p:cNvGrpSpPr/>
              <p:nvPr/>
            </p:nvGrpSpPr>
            <p:grpSpPr>
              <a:xfrm>
                <a:off x="534680" y="1503006"/>
                <a:ext cx="3122920" cy="1854814"/>
                <a:chOff x="5707921" y="1059320"/>
                <a:chExt cx="3122920" cy="1854814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4A8279D-7CD3-ED1A-B971-4CB4DE2CA44C}"/>
                    </a:ext>
                  </a:extLst>
                </p:cNvPr>
                <p:cNvSpPr/>
                <p:nvPr/>
              </p:nvSpPr>
              <p:spPr>
                <a:xfrm>
                  <a:off x="5707921" y="1059320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ADDD914-AD93-E0F1-EF2B-7FD918940A76}"/>
                    </a:ext>
                  </a:extLst>
                </p:cNvPr>
                <p:cNvSpPr/>
                <p:nvPr/>
              </p:nvSpPr>
              <p:spPr>
                <a:xfrm>
                  <a:off x="5802230" y="1153294"/>
                  <a:ext cx="940357" cy="9948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2A2D456-888E-FE88-DC88-2B2403771735}"/>
                    </a:ext>
                  </a:extLst>
                </p:cNvPr>
                <p:cNvSpPr/>
                <p:nvPr/>
              </p:nvSpPr>
              <p:spPr>
                <a:xfrm>
                  <a:off x="5802231" y="2268580"/>
                  <a:ext cx="2951335" cy="52516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0FE453-6C97-0CB8-528F-86953698B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69588" y="2148193"/>
                  <a:ext cx="2821" cy="12038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1A90FD-40FB-A883-61F8-E02BB0E28097}"/>
                  </a:ext>
                </a:extLst>
              </p:cNvPr>
              <p:cNvSpPr/>
              <p:nvPr/>
            </p:nvSpPr>
            <p:spPr>
              <a:xfrm>
                <a:off x="745908" y="2066714"/>
                <a:ext cx="700879" cy="4649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5EE621B-A3C0-4E7F-832F-5DE849D5ECC3}"/>
                  </a:ext>
                </a:extLst>
              </p:cNvPr>
              <p:cNvSpPr/>
              <p:nvPr/>
            </p:nvSpPr>
            <p:spPr>
              <a:xfrm>
                <a:off x="1655128" y="1592017"/>
                <a:ext cx="1925197" cy="9948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FPGA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1898F0E-3BB4-21FF-44E2-2C2147061572}"/>
                  </a:ext>
                </a:extLst>
              </p:cNvPr>
              <p:cNvSpPr/>
              <p:nvPr/>
            </p:nvSpPr>
            <p:spPr>
              <a:xfrm>
                <a:off x="1708814" y="1957588"/>
                <a:ext cx="1817824" cy="5740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Compute Engine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E7DC1D7-E483-8C5C-BBDA-5B21D580BA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3915" y="2589731"/>
                <a:ext cx="2821" cy="1203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E39AC2-A3BD-ADA9-61F3-811E5291F9A6}"/>
                </a:ext>
              </a:extLst>
            </p:cNvPr>
            <p:cNvSpPr txBox="1"/>
            <p:nvPr/>
          </p:nvSpPr>
          <p:spPr>
            <a:xfrm>
              <a:off x="712389" y="112412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085D96C-860B-2F60-3900-E158FC8310AC}"/>
              </a:ext>
            </a:extLst>
          </p:cNvPr>
          <p:cNvGrpSpPr>
            <a:grpSpLocks noChangeAspect="1"/>
          </p:cNvGrpSpPr>
          <p:nvPr/>
        </p:nvGrpSpPr>
        <p:grpSpPr>
          <a:xfrm>
            <a:off x="2857083" y="5404658"/>
            <a:ext cx="1882321" cy="1332000"/>
            <a:chOff x="5585055" y="1336313"/>
            <a:chExt cx="3122920" cy="22099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630B5DF-8FAC-706A-B37E-143CEB236338}"/>
                </a:ext>
              </a:extLst>
            </p:cNvPr>
            <p:cNvGrpSpPr/>
            <p:nvPr/>
          </p:nvGrpSpPr>
          <p:grpSpPr>
            <a:xfrm>
              <a:off x="5585055" y="1691400"/>
              <a:ext cx="3122920" cy="1854814"/>
              <a:chOff x="5585055" y="1691400"/>
              <a:chExt cx="3122920" cy="18548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995A1E0-76AB-9587-C413-0D57B0FA2440}"/>
                  </a:ext>
                </a:extLst>
              </p:cNvPr>
              <p:cNvGrpSpPr/>
              <p:nvPr/>
            </p:nvGrpSpPr>
            <p:grpSpPr>
              <a:xfrm>
                <a:off x="5585055" y="1691400"/>
                <a:ext cx="3122920" cy="1854814"/>
                <a:chOff x="5707921" y="4120144"/>
                <a:chExt cx="3122920" cy="185481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DB2355A-8CA3-6BE1-9938-AE13E425BBD0}"/>
                    </a:ext>
                  </a:extLst>
                </p:cNvPr>
                <p:cNvSpPr/>
                <p:nvPr/>
              </p:nvSpPr>
              <p:spPr>
                <a:xfrm>
                  <a:off x="5707921" y="4120144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10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FEEF91A-BD45-FEFE-3B04-B6A08B984CFF}"/>
                    </a:ext>
                  </a:extLst>
                </p:cNvPr>
                <p:cNvSpPr/>
                <p:nvPr/>
              </p:nvSpPr>
              <p:spPr>
                <a:xfrm>
                  <a:off x="5802230" y="4219207"/>
                  <a:ext cx="2951335" cy="6497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sz="11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7E385B37-03E6-071C-B0F2-A7FEA423EB0A}"/>
                    </a:ext>
                  </a:extLst>
                </p:cNvPr>
                <p:cNvSpPr/>
                <p:nvPr/>
              </p:nvSpPr>
              <p:spPr>
                <a:xfrm>
                  <a:off x="5802231" y="4988915"/>
                  <a:ext cx="2951335" cy="86603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R" sz="11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Remote</a:t>
                  </a:r>
                </a:p>
                <a:p>
                  <a:pPr algn="ctr"/>
                  <a:r>
                    <a:rPr lang="en-GR" sz="11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601DCF3-60D0-E7EB-CDC0-72B245FA8CAB}"/>
                    </a:ext>
                  </a:extLst>
                </p:cNvPr>
                <p:cNvCxnSpPr>
                  <a:cxnSpLocks/>
                  <a:stCxn id="58" idx="2"/>
                  <a:endCxn id="59" idx="0"/>
                </p:cNvCxnSpPr>
                <p:nvPr/>
              </p:nvCxnSpPr>
              <p:spPr>
                <a:xfrm>
                  <a:off x="7277898" y="4868908"/>
                  <a:ext cx="1" cy="12000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29268B4-46D1-6816-C97B-EB73B51EDAAB}"/>
                  </a:ext>
                </a:extLst>
              </p:cNvPr>
              <p:cNvSpPr/>
              <p:nvPr/>
            </p:nvSpPr>
            <p:spPr>
              <a:xfrm>
                <a:off x="5770034" y="2055420"/>
                <a:ext cx="2769994" cy="3106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sz="11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</a:t>
                </a:r>
                <a:r>
                  <a:rPr lang="en-US" sz="11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  <a:r>
                  <a:rPr lang="en-GR" sz="11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 Engine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753B75-8928-9347-B680-CE1D043871D9}"/>
                </a:ext>
              </a:extLst>
            </p:cNvPr>
            <p:cNvSpPr txBox="1"/>
            <p:nvPr/>
          </p:nvSpPr>
          <p:spPr>
            <a:xfrm>
              <a:off x="5762764" y="1336313"/>
              <a:ext cx="2767502" cy="41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12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00E5AE5-F51C-A87E-980C-FAE558EBFD13}"/>
              </a:ext>
            </a:extLst>
          </p:cNvPr>
          <p:cNvGrpSpPr>
            <a:grpSpLocks noChangeAspect="1"/>
          </p:cNvGrpSpPr>
          <p:nvPr/>
        </p:nvGrpSpPr>
        <p:grpSpPr>
          <a:xfrm>
            <a:off x="1049955" y="3540969"/>
            <a:ext cx="1872000" cy="1326095"/>
            <a:chOff x="534680" y="1145608"/>
            <a:chExt cx="3122920" cy="221221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755A205-05E7-5FF0-6CD6-9323377116BA}"/>
                </a:ext>
              </a:extLst>
            </p:cNvPr>
            <p:cNvGrpSpPr/>
            <p:nvPr/>
          </p:nvGrpSpPr>
          <p:grpSpPr>
            <a:xfrm>
              <a:off x="534680" y="1503006"/>
              <a:ext cx="3122920" cy="1854814"/>
              <a:chOff x="534680" y="1503006"/>
              <a:chExt cx="3122920" cy="18548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44C3DEF-CD07-4A05-B933-C0D1677B45F1}"/>
                  </a:ext>
                </a:extLst>
              </p:cNvPr>
              <p:cNvGrpSpPr/>
              <p:nvPr/>
            </p:nvGrpSpPr>
            <p:grpSpPr>
              <a:xfrm>
                <a:off x="534680" y="1503006"/>
                <a:ext cx="3122920" cy="1854814"/>
                <a:chOff x="5707921" y="1059320"/>
                <a:chExt cx="3122920" cy="1854814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18FCBC-8081-B357-69C2-0481F7524D9C}"/>
                    </a:ext>
                  </a:extLst>
                </p:cNvPr>
                <p:cNvSpPr/>
                <p:nvPr/>
              </p:nvSpPr>
              <p:spPr>
                <a:xfrm>
                  <a:off x="5707921" y="1059320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05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966324C-3D7C-46B2-8195-809BE8A214EF}"/>
                    </a:ext>
                  </a:extLst>
                </p:cNvPr>
                <p:cNvSpPr/>
                <p:nvPr/>
              </p:nvSpPr>
              <p:spPr>
                <a:xfrm>
                  <a:off x="5802230" y="1153294"/>
                  <a:ext cx="940357" cy="9948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D43B794-B4DD-622C-FD25-6ACE595FB2EF}"/>
                    </a:ext>
                  </a:extLst>
                </p:cNvPr>
                <p:cNvSpPr/>
                <p:nvPr/>
              </p:nvSpPr>
              <p:spPr>
                <a:xfrm>
                  <a:off x="5802231" y="2268580"/>
                  <a:ext cx="2951335" cy="52516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108000" rIns="3600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32F288E-AFAC-7439-17E3-D88BCE04DF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69588" y="2148193"/>
                  <a:ext cx="2821" cy="12038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6ECA589-C987-55C7-8742-AF0DF4552AC2}"/>
                  </a:ext>
                </a:extLst>
              </p:cNvPr>
              <p:cNvSpPr/>
              <p:nvPr/>
            </p:nvSpPr>
            <p:spPr>
              <a:xfrm>
                <a:off x="745908" y="2066714"/>
                <a:ext cx="700879" cy="4649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D66B418-B83F-8F39-C5E5-8254131FC565}"/>
                  </a:ext>
                </a:extLst>
              </p:cNvPr>
              <p:cNvSpPr/>
              <p:nvPr/>
            </p:nvSpPr>
            <p:spPr>
              <a:xfrm>
                <a:off x="1655128" y="1592017"/>
                <a:ext cx="1925197" cy="9948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t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FPGA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6EBA04E-F9E0-2829-072C-50EDD2BFA9F2}"/>
                  </a:ext>
                </a:extLst>
              </p:cNvPr>
              <p:cNvSpPr/>
              <p:nvPr/>
            </p:nvSpPr>
            <p:spPr>
              <a:xfrm>
                <a:off x="1708814" y="1957588"/>
                <a:ext cx="1817824" cy="5740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Compute Engine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4FB0696-152C-0AF6-77A8-87690B8619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3915" y="2589731"/>
                <a:ext cx="2821" cy="1203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C5D55F6-AF32-5D30-FC81-65450FB89FF1}"/>
                </a:ext>
              </a:extLst>
            </p:cNvPr>
            <p:cNvSpPr txBox="1"/>
            <p:nvPr/>
          </p:nvSpPr>
          <p:spPr>
            <a:xfrm>
              <a:off x="712389" y="1145608"/>
              <a:ext cx="2767503" cy="392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11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B324B2-DE7D-EA79-F062-ACD881985DA3}"/>
              </a:ext>
            </a:extLst>
          </p:cNvPr>
          <p:cNvGrpSpPr/>
          <p:nvPr/>
        </p:nvGrpSpPr>
        <p:grpSpPr>
          <a:xfrm>
            <a:off x="5601888" y="1093885"/>
            <a:ext cx="3122920" cy="2209901"/>
            <a:chOff x="5585055" y="1336313"/>
            <a:chExt cx="3122920" cy="2209901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DE89E6E-BC91-8970-7036-65C2FC6E99FC}"/>
                </a:ext>
              </a:extLst>
            </p:cNvPr>
            <p:cNvGrpSpPr/>
            <p:nvPr/>
          </p:nvGrpSpPr>
          <p:grpSpPr>
            <a:xfrm>
              <a:off x="5585055" y="1691400"/>
              <a:ext cx="3122920" cy="1854814"/>
              <a:chOff x="5585055" y="1691400"/>
              <a:chExt cx="3122920" cy="1854814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743A457-F944-D68F-D886-880F203FC5DB}"/>
                  </a:ext>
                </a:extLst>
              </p:cNvPr>
              <p:cNvGrpSpPr/>
              <p:nvPr/>
            </p:nvGrpSpPr>
            <p:grpSpPr>
              <a:xfrm>
                <a:off x="5585055" y="1691400"/>
                <a:ext cx="3122920" cy="1854814"/>
                <a:chOff x="5707921" y="4120144"/>
                <a:chExt cx="3122920" cy="1854814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14C51445-CED2-CAC6-BF92-9715435652DF}"/>
                    </a:ext>
                  </a:extLst>
                </p:cNvPr>
                <p:cNvSpPr/>
                <p:nvPr/>
              </p:nvSpPr>
              <p:spPr>
                <a:xfrm>
                  <a:off x="5707921" y="4120144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51322754-D6A6-9BA3-2B85-2D87F24B3912}"/>
                    </a:ext>
                  </a:extLst>
                </p:cNvPr>
                <p:cNvSpPr/>
                <p:nvPr/>
              </p:nvSpPr>
              <p:spPr>
                <a:xfrm>
                  <a:off x="5802230" y="4219207"/>
                  <a:ext cx="2951335" cy="6497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D5DEC871-4D8E-4839-B0D7-9DD3A7153C39}"/>
                    </a:ext>
                  </a:extLst>
                </p:cNvPr>
                <p:cNvSpPr/>
                <p:nvPr/>
              </p:nvSpPr>
              <p:spPr>
                <a:xfrm>
                  <a:off x="5802231" y="4988915"/>
                  <a:ext cx="2951335" cy="86603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Remote</a:t>
                  </a:r>
                </a:p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6E6A526-AF16-B71E-2FCD-E1D449AB4926}"/>
                    </a:ext>
                  </a:extLst>
                </p:cNvPr>
                <p:cNvCxnSpPr>
                  <a:cxnSpLocks/>
                  <a:stCxn id="88" idx="2"/>
                  <a:endCxn id="89" idx="0"/>
                </p:cNvCxnSpPr>
                <p:nvPr/>
              </p:nvCxnSpPr>
              <p:spPr>
                <a:xfrm>
                  <a:off x="7277898" y="4868908"/>
                  <a:ext cx="1" cy="12000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509D3E0-E6A6-50D7-3B3C-F4E09FDFE6B6}"/>
                  </a:ext>
                </a:extLst>
              </p:cNvPr>
              <p:cNvSpPr/>
              <p:nvPr/>
            </p:nvSpPr>
            <p:spPr>
              <a:xfrm>
                <a:off x="5770034" y="2055420"/>
                <a:ext cx="2769994" cy="3106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</a:t>
                </a:r>
                <a:r>
                  <a:rPr lang="en-US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 Engine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616B0E-234F-BAA0-5A06-A60BDF3524B0}"/>
                </a:ext>
              </a:extLst>
            </p:cNvPr>
            <p:cNvSpPr txBox="1"/>
            <p:nvPr/>
          </p:nvSpPr>
          <p:spPr>
            <a:xfrm>
              <a:off x="5762764" y="133631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C60009D-4992-34DC-B2BC-3A9C8E051FDD}"/>
              </a:ext>
            </a:extLst>
          </p:cNvPr>
          <p:cNvGrpSpPr>
            <a:grpSpLocks noChangeAspect="1"/>
          </p:cNvGrpSpPr>
          <p:nvPr/>
        </p:nvGrpSpPr>
        <p:grpSpPr>
          <a:xfrm>
            <a:off x="776492" y="4929756"/>
            <a:ext cx="1872000" cy="1326095"/>
            <a:chOff x="534680" y="1145608"/>
            <a:chExt cx="3122920" cy="2212212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F7D0FC4-509E-FBEF-84F9-3F93809E7C12}"/>
                </a:ext>
              </a:extLst>
            </p:cNvPr>
            <p:cNvGrpSpPr/>
            <p:nvPr/>
          </p:nvGrpSpPr>
          <p:grpSpPr>
            <a:xfrm>
              <a:off x="534680" y="1503006"/>
              <a:ext cx="3122920" cy="1854814"/>
              <a:chOff x="534680" y="1503006"/>
              <a:chExt cx="3122920" cy="1854814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1CAF7C4-B364-73AA-AE2E-6AD4E773A1C0}"/>
                  </a:ext>
                </a:extLst>
              </p:cNvPr>
              <p:cNvGrpSpPr/>
              <p:nvPr/>
            </p:nvGrpSpPr>
            <p:grpSpPr>
              <a:xfrm>
                <a:off x="534680" y="1503006"/>
                <a:ext cx="3122920" cy="1854814"/>
                <a:chOff x="5707921" y="1059320"/>
                <a:chExt cx="3122920" cy="1854814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88F98552-134C-52F1-5F40-CF93D6AC0491}"/>
                    </a:ext>
                  </a:extLst>
                </p:cNvPr>
                <p:cNvSpPr/>
                <p:nvPr/>
              </p:nvSpPr>
              <p:spPr>
                <a:xfrm>
                  <a:off x="5707921" y="1059320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05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2FA7FA5-F6DE-3040-BA9D-7BEDFE162418}"/>
                    </a:ext>
                  </a:extLst>
                </p:cNvPr>
                <p:cNvSpPr/>
                <p:nvPr/>
              </p:nvSpPr>
              <p:spPr>
                <a:xfrm>
                  <a:off x="5802230" y="1153294"/>
                  <a:ext cx="940357" cy="9948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D940CCEE-29EE-A374-DE59-1DCB9CB533F2}"/>
                    </a:ext>
                  </a:extLst>
                </p:cNvPr>
                <p:cNvSpPr/>
                <p:nvPr/>
              </p:nvSpPr>
              <p:spPr>
                <a:xfrm>
                  <a:off x="5802231" y="2268580"/>
                  <a:ext cx="2951335" cy="52516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108000" rIns="3600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D3530CB-259E-4C53-E08C-BB61888AB1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69588" y="2148193"/>
                  <a:ext cx="2821" cy="12038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9B5B01A-EC54-C208-D295-020885A07B35}"/>
                  </a:ext>
                </a:extLst>
              </p:cNvPr>
              <p:cNvSpPr/>
              <p:nvPr/>
            </p:nvSpPr>
            <p:spPr>
              <a:xfrm>
                <a:off x="745908" y="2066714"/>
                <a:ext cx="700879" cy="4649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8426640-428F-92A6-3638-2232695A22C3}"/>
                  </a:ext>
                </a:extLst>
              </p:cNvPr>
              <p:cNvSpPr/>
              <p:nvPr/>
            </p:nvSpPr>
            <p:spPr>
              <a:xfrm>
                <a:off x="1655128" y="1592017"/>
                <a:ext cx="1925197" cy="9948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t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FPGA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7E7FCC0-49A1-9317-EB74-D7DAC99D9C09}"/>
                  </a:ext>
                </a:extLst>
              </p:cNvPr>
              <p:cNvSpPr/>
              <p:nvPr/>
            </p:nvSpPr>
            <p:spPr>
              <a:xfrm>
                <a:off x="1708814" y="1957588"/>
                <a:ext cx="1817824" cy="5740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Compute Engine</a:t>
                </a: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E440907-7556-E37F-0DEE-3EA0A4D459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3915" y="2589731"/>
                <a:ext cx="2821" cy="1203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23BACC9-0DDB-DA01-38F6-85C1129670A3}"/>
                </a:ext>
              </a:extLst>
            </p:cNvPr>
            <p:cNvSpPr txBox="1"/>
            <p:nvPr/>
          </p:nvSpPr>
          <p:spPr>
            <a:xfrm>
              <a:off x="712389" y="1145608"/>
              <a:ext cx="2767503" cy="392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11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7EE1835-9924-68B5-1C80-C11AADEDAEE9}"/>
              </a:ext>
            </a:extLst>
          </p:cNvPr>
          <p:cNvGrpSpPr>
            <a:grpSpLocks noChangeAspect="1"/>
          </p:cNvGrpSpPr>
          <p:nvPr/>
        </p:nvGrpSpPr>
        <p:grpSpPr>
          <a:xfrm>
            <a:off x="5122533" y="5197353"/>
            <a:ext cx="1882321" cy="1332000"/>
            <a:chOff x="5585055" y="1336313"/>
            <a:chExt cx="3122920" cy="220990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E2D1A15-76ED-3EED-704F-2FDD2ACCAAE6}"/>
                </a:ext>
              </a:extLst>
            </p:cNvPr>
            <p:cNvGrpSpPr/>
            <p:nvPr/>
          </p:nvGrpSpPr>
          <p:grpSpPr>
            <a:xfrm>
              <a:off x="5585055" y="1691400"/>
              <a:ext cx="3122920" cy="1854814"/>
              <a:chOff x="5585055" y="1691400"/>
              <a:chExt cx="3122920" cy="1854814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08A68FDC-DC8B-54D6-29B6-4AFA38955D86}"/>
                  </a:ext>
                </a:extLst>
              </p:cNvPr>
              <p:cNvGrpSpPr/>
              <p:nvPr/>
            </p:nvGrpSpPr>
            <p:grpSpPr>
              <a:xfrm>
                <a:off x="5585055" y="1691400"/>
                <a:ext cx="3122920" cy="1854814"/>
                <a:chOff x="5707921" y="4120144"/>
                <a:chExt cx="3122920" cy="1854814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7928AE04-8B68-0F7F-1162-CA0C3B934C99}"/>
                    </a:ext>
                  </a:extLst>
                </p:cNvPr>
                <p:cNvSpPr/>
                <p:nvPr/>
              </p:nvSpPr>
              <p:spPr>
                <a:xfrm>
                  <a:off x="5707921" y="4120144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10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D612F1B-F7F8-51E2-EC89-E0E888270ED8}"/>
                    </a:ext>
                  </a:extLst>
                </p:cNvPr>
                <p:cNvSpPr/>
                <p:nvPr/>
              </p:nvSpPr>
              <p:spPr>
                <a:xfrm>
                  <a:off x="5802230" y="4219207"/>
                  <a:ext cx="2951335" cy="6497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sz="11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04C78329-5D2E-30FA-B35C-E7C47B1090A7}"/>
                    </a:ext>
                  </a:extLst>
                </p:cNvPr>
                <p:cNvSpPr/>
                <p:nvPr/>
              </p:nvSpPr>
              <p:spPr>
                <a:xfrm>
                  <a:off x="5802231" y="4988915"/>
                  <a:ext cx="2951335" cy="86603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R" sz="11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Remote</a:t>
                  </a:r>
                </a:p>
                <a:p>
                  <a:pPr algn="ctr"/>
                  <a:r>
                    <a:rPr lang="en-GR" sz="11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548CD82F-7741-8D77-E83C-F95286B95D8F}"/>
                    </a:ext>
                  </a:extLst>
                </p:cNvPr>
                <p:cNvCxnSpPr>
                  <a:cxnSpLocks/>
                  <a:stCxn id="109" idx="2"/>
                  <a:endCxn id="110" idx="0"/>
                </p:cNvCxnSpPr>
                <p:nvPr/>
              </p:nvCxnSpPr>
              <p:spPr>
                <a:xfrm>
                  <a:off x="7277898" y="4868908"/>
                  <a:ext cx="1" cy="12000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6FE2414-3B7C-129E-3AE2-9CDBBAEE71A4}"/>
                  </a:ext>
                </a:extLst>
              </p:cNvPr>
              <p:cNvSpPr/>
              <p:nvPr/>
            </p:nvSpPr>
            <p:spPr>
              <a:xfrm>
                <a:off x="5770034" y="2055420"/>
                <a:ext cx="2769994" cy="3106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sz="11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</a:t>
                </a:r>
                <a:r>
                  <a:rPr lang="en-US" sz="11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  <a:r>
                  <a:rPr lang="en-GR" sz="11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 Engine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FA70951-9D5C-7A33-DBF0-4C35D45B7528}"/>
                </a:ext>
              </a:extLst>
            </p:cNvPr>
            <p:cNvSpPr txBox="1"/>
            <p:nvPr/>
          </p:nvSpPr>
          <p:spPr>
            <a:xfrm>
              <a:off x="5762764" y="1336313"/>
              <a:ext cx="2767502" cy="41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12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7CE6D53-E4FE-A276-82A4-8C534EAF7260}"/>
              </a:ext>
            </a:extLst>
          </p:cNvPr>
          <p:cNvGrpSpPr>
            <a:grpSpLocks noChangeAspect="1"/>
          </p:cNvGrpSpPr>
          <p:nvPr/>
        </p:nvGrpSpPr>
        <p:grpSpPr>
          <a:xfrm>
            <a:off x="6017115" y="3690194"/>
            <a:ext cx="1882321" cy="1332000"/>
            <a:chOff x="5585055" y="1336313"/>
            <a:chExt cx="3122920" cy="220990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C801D01-3DCB-6EC8-DEBB-E87818231CDE}"/>
                </a:ext>
              </a:extLst>
            </p:cNvPr>
            <p:cNvGrpSpPr/>
            <p:nvPr/>
          </p:nvGrpSpPr>
          <p:grpSpPr>
            <a:xfrm>
              <a:off x="5585055" y="1691400"/>
              <a:ext cx="3122920" cy="1854814"/>
              <a:chOff x="5585055" y="1691400"/>
              <a:chExt cx="3122920" cy="1854814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8DC649C-F45F-3FF4-22C2-FCAAE2AA24A0}"/>
                  </a:ext>
                </a:extLst>
              </p:cNvPr>
              <p:cNvGrpSpPr/>
              <p:nvPr/>
            </p:nvGrpSpPr>
            <p:grpSpPr>
              <a:xfrm>
                <a:off x="5585055" y="1691400"/>
                <a:ext cx="3122920" cy="1854814"/>
                <a:chOff x="5707921" y="4120144"/>
                <a:chExt cx="3122920" cy="1854814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BD10000-BCF7-B4A1-CE13-BA7B242294EA}"/>
                    </a:ext>
                  </a:extLst>
                </p:cNvPr>
                <p:cNvSpPr/>
                <p:nvPr/>
              </p:nvSpPr>
              <p:spPr>
                <a:xfrm>
                  <a:off x="5707921" y="4120144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100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AA3878E6-4B9E-A159-EEFB-9963447AB66D}"/>
                    </a:ext>
                  </a:extLst>
                </p:cNvPr>
                <p:cNvSpPr/>
                <p:nvPr/>
              </p:nvSpPr>
              <p:spPr>
                <a:xfrm>
                  <a:off x="5802230" y="4219207"/>
                  <a:ext cx="2951335" cy="6497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sz="11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636C2415-4717-62AE-C8FB-F53625F410C6}"/>
                    </a:ext>
                  </a:extLst>
                </p:cNvPr>
                <p:cNvSpPr/>
                <p:nvPr/>
              </p:nvSpPr>
              <p:spPr>
                <a:xfrm>
                  <a:off x="5802231" y="4988915"/>
                  <a:ext cx="2951335" cy="86603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R" sz="11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Remote</a:t>
                  </a:r>
                </a:p>
                <a:p>
                  <a:pPr algn="ctr"/>
                  <a:r>
                    <a:rPr lang="en-GR" sz="11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6490318-6EB2-A51E-9E1D-E466A174E086}"/>
                    </a:ext>
                  </a:extLst>
                </p:cNvPr>
                <p:cNvCxnSpPr>
                  <a:cxnSpLocks/>
                  <a:stCxn id="118" idx="2"/>
                  <a:endCxn id="119" idx="0"/>
                </p:cNvCxnSpPr>
                <p:nvPr/>
              </p:nvCxnSpPr>
              <p:spPr>
                <a:xfrm>
                  <a:off x="7277898" y="4868908"/>
                  <a:ext cx="1" cy="12000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6CC84AC-2617-700A-D88E-F91909697174}"/>
                  </a:ext>
                </a:extLst>
              </p:cNvPr>
              <p:cNvSpPr/>
              <p:nvPr/>
            </p:nvSpPr>
            <p:spPr>
              <a:xfrm>
                <a:off x="5770034" y="2055420"/>
                <a:ext cx="2769994" cy="3106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sz="11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</a:t>
                </a:r>
                <a:r>
                  <a:rPr lang="en-US" sz="11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  <a:r>
                  <a:rPr lang="en-GR" sz="11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 Engine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6B26781-9883-B459-F4C5-1A3D1AD663AB}"/>
                </a:ext>
              </a:extLst>
            </p:cNvPr>
            <p:cNvSpPr txBox="1"/>
            <p:nvPr/>
          </p:nvSpPr>
          <p:spPr>
            <a:xfrm>
              <a:off x="5762764" y="1336313"/>
              <a:ext cx="2767502" cy="41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12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CB07546-27BC-A232-30A2-3C38748006F2}"/>
              </a:ext>
            </a:extLst>
          </p:cNvPr>
          <p:cNvCxnSpPr>
            <a:cxnSpLocks/>
          </p:cNvCxnSpPr>
          <p:nvPr/>
        </p:nvCxnSpPr>
        <p:spPr>
          <a:xfrm flipV="1">
            <a:off x="2653591" y="4895488"/>
            <a:ext cx="882837" cy="710571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12AE5A9-839F-B93E-8F3A-9E2CBBEF3FFF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3798244" y="5165205"/>
            <a:ext cx="181687" cy="453479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60B8E0B-8F68-9612-E3AD-34CAD3F94D8D}"/>
              </a:ext>
            </a:extLst>
          </p:cNvPr>
          <p:cNvCxnSpPr>
            <a:cxnSpLocks/>
            <a:stCxn id="105" idx="2"/>
          </p:cNvCxnSpPr>
          <p:nvPr/>
        </p:nvCxnSpPr>
        <p:spPr>
          <a:xfrm flipH="1" flipV="1">
            <a:off x="5350728" y="5063029"/>
            <a:ext cx="712966" cy="38272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79BCAAE-BC65-E6BD-FDFC-92681F36A3AC}"/>
              </a:ext>
            </a:extLst>
          </p:cNvPr>
          <p:cNvCxnSpPr>
            <a:cxnSpLocks/>
            <a:stCxn id="117" idx="1"/>
          </p:cNvCxnSpPr>
          <p:nvPr/>
        </p:nvCxnSpPr>
        <p:spPr>
          <a:xfrm flipH="1">
            <a:off x="5601888" y="4463207"/>
            <a:ext cx="415227" cy="11035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E4578D-B2F6-28BB-04C1-407E2ED58120}"/>
              </a:ext>
            </a:extLst>
          </p:cNvPr>
          <p:cNvCxnSpPr>
            <a:cxnSpLocks/>
          </p:cNvCxnSpPr>
          <p:nvPr/>
        </p:nvCxnSpPr>
        <p:spPr>
          <a:xfrm>
            <a:off x="3676115" y="2066198"/>
            <a:ext cx="544866" cy="367978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E83103-9945-47F8-E0F5-7D23371108DF}"/>
              </a:ext>
            </a:extLst>
          </p:cNvPr>
          <p:cNvSpPr txBox="1"/>
          <p:nvPr/>
        </p:nvSpPr>
        <p:spPr>
          <a:xfrm>
            <a:off x="4111677" y="2318859"/>
            <a:ext cx="14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dedicated units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1D2671-4027-6123-1BB2-A8322631C5A7}"/>
              </a:ext>
            </a:extLst>
          </p:cNvPr>
          <p:cNvCxnSpPr>
            <a:cxnSpLocks/>
          </p:cNvCxnSpPr>
          <p:nvPr/>
        </p:nvCxnSpPr>
        <p:spPr>
          <a:xfrm flipH="1">
            <a:off x="5427443" y="2088496"/>
            <a:ext cx="510687" cy="32326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E7DC09-3A0B-31D2-E922-62CDF6AB2A97}"/>
              </a:ext>
            </a:extLst>
          </p:cNvPr>
          <p:cNvSpPr/>
          <p:nvPr/>
        </p:nvSpPr>
        <p:spPr>
          <a:xfrm>
            <a:off x="1" y="3989805"/>
            <a:ext cx="9143999" cy="1697850"/>
          </a:xfrm>
          <a:prstGeom prst="rect">
            <a:avLst/>
          </a:prstGeom>
          <a:solidFill>
            <a:srgbClr val="FCECD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Independence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High Parallelism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High Scalability</a:t>
            </a:r>
          </a:p>
        </p:txBody>
      </p:sp>
    </p:spTree>
    <p:extLst>
      <p:ext uri="{BB962C8B-B14F-4D97-AF65-F5344CB8AC3E}">
        <p14:creationId xmlns:p14="http://schemas.microsoft.com/office/powerpoint/2010/main" val="365415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Executive Summary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53" y="967410"/>
            <a:ext cx="8829694" cy="5570210"/>
          </a:xfrm>
        </p:spPr>
        <p:txBody>
          <a:bodyPr tIns="36000" bIns="0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2"/>
                </a:solidFill>
                <a:latin typeface="Avenir Medium" panose="02000503020000020003" pitchFamily="2" charset="0"/>
              </a:rPr>
              <a:t>Problem</a:t>
            </a:r>
            <a:r>
              <a:rPr lang="en-GB" dirty="0">
                <a:solidFill>
                  <a:schemeClr val="accent2"/>
                </a:solidFill>
                <a:latin typeface="Avenir Medium" panose="02000503020000020003" pitchFamily="2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Efficient data movement support is a </a:t>
            </a:r>
            <a:r>
              <a:rPr lang="en-GB" dirty="0">
                <a:solidFill>
                  <a:schemeClr val="accent2"/>
                </a:solidFill>
                <a:latin typeface="Avenir Medium" panose="02000503020000020003" pitchFamily="2" charset="0"/>
              </a:rPr>
              <a:t>major system challenge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for fully Disaggregated Systems (DSs)</a:t>
            </a:r>
            <a:br>
              <a:rPr lang="en-GB" sz="19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</a:br>
            <a:r>
              <a:rPr lang="en-GB" sz="19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3"/>
                </a:solidFill>
                <a:latin typeface="Avenir Medium" panose="02000503020000020003" pitchFamily="2" charset="0"/>
              </a:rPr>
              <a:t>Contribution</a:t>
            </a:r>
            <a:r>
              <a:rPr lang="en-GB" dirty="0">
                <a:solidFill>
                  <a:schemeClr val="accent3"/>
                </a:solidFill>
                <a:latin typeface="Avenir Medium" panose="02000503020000020003" pitchFamily="2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>
                <a:solidFill>
                  <a:schemeClr val="accent3"/>
                </a:solidFill>
                <a:latin typeface="Avenir Medium" panose="02000503020000020003" pitchFamily="2" charset="0"/>
              </a:rPr>
              <a:t>DaeMon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: the </a:t>
            </a:r>
            <a:r>
              <a:rPr lang="en-GB" dirty="0">
                <a:solidFill>
                  <a:schemeClr val="accent3"/>
                </a:solidFill>
                <a:latin typeface="Avenir Medium" panose="02000503020000020003" pitchFamily="2" charset="0"/>
              </a:rPr>
              <a:t>first adaptive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data movement solution for fully DSs</a:t>
            </a:r>
            <a:b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</a:br>
            <a:r>
              <a:rPr lang="en-GB" sz="19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4"/>
                </a:solidFill>
                <a:latin typeface="Avenir Medium" panose="02000503020000020003" pitchFamily="2" charset="0"/>
              </a:rPr>
              <a:t>Key Results</a:t>
            </a:r>
            <a:r>
              <a:rPr lang="en-GB" dirty="0">
                <a:solidFill>
                  <a:schemeClr val="accent4"/>
                </a:solidFill>
                <a:latin typeface="Avenir Medium" panose="02000503020000020003" pitchFamily="2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>
                <a:solidFill>
                  <a:schemeClr val="accent4"/>
                </a:solidFill>
                <a:latin typeface="Avenir Medium" panose="02000503020000020003" pitchFamily="2" charset="0"/>
              </a:rPr>
              <a:t>DaeMon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achieves </a:t>
            </a:r>
            <a:r>
              <a:rPr lang="en-GB" dirty="0">
                <a:solidFill>
                  <a:schemeClr val="accent4"/>
                </a:solidFill>
                <a:latin typeface="Avenir Medium" panose="02000503020000020003" pitchFamily="2" charset="0"/>
              </a:rPr>
              <a:t>2.39x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better performance and </a:t>
            </a:r>
            <a:r>
              <a:rPr lang="en-GB" dirty="0">
                <a:solidFill>
                  <a:schemeClr val="accent4"/>
                </a:solidFill>
                <a:latin typeface="Avenir Medium" panose="02000503020000020003" pitchFamily="2" charset="0"/>
              </a:rPr>
              <a:t>3.06x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lower data access costs over the </a:t>
            </a:r>
            <a:r>
              <a:rPr lang="en-GB" dirty="0">
                <a:solidFill>
                  <a:schemeClr val="accent4"/>
                </a:solidFill>
                <a:latin typeface="Avenir Medium" panose="02000503020000020003" pitchFamily="2" charset="0"/>
              </a:rPr>
              <a:t>widely-adopted scheme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of moving data at page granularity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D841A3-4133-C305-C347-8143911B3809}"/>
              </a:ext>
            </a:extLst>
          </p:cNvPr>
          <p:cNvGrpSpPr>
            <a:grpSpLocks noChangeAspect="1"/>
          </p:cNvGrpSpPr>
          <p:nvPr/>
        </p:nvGrpSpPr>
        <p:grpSpPr>
          <a:xfrm>
            <a:off x="7613363" y="320381"/>
            <a:ext cx="1143583" cy="1275004"/>
            <a:chOff x="3582000" y="2486446"/>
            <a:chExt cx="1980671" cy="220830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7D8E234-D434-4F6A-0C95-42E18CE329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2000" y="2714747"/>
              <a:ext cx="1980000" cy="1980000"/>
              <a:chOff x="4468632" y="4663765"/>
              <a:chExt cx="2271970" cy="227197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0723BF8-C842-1676-9AF9-23389AE4E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8632" y="4663765"/>
                <a:ext cx="2271970" cy="2271970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D72616F-6DD8-439F-149A-262F126B8261}"/>
                  </a:ext>
                </a:extLst>
              </p:cNvPr>
              <p:cNvGrpSpPr/>
              <p:nvPr/>
            </p:nvGrpSpPr>
            <p:grpSpPr>
              <a:xfrm>
                <a:off x="5087144" y="5308142"/>
                <a:ext cx="962113" cy="794142"/>
                <a:chOff x="5087144" y="5308142"/>
                <a:chExt cx="962113" cy="79414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0463C58-528C-C1CF-CB08-CB56C2FDCF43}"/>
                    </a:ext>
                  </a:extLst>
                </p:cNvPr>
                <p:cNvGrpSpPr/>
                <p:nvPr/>
              </p:nvGrpSpPr>
              <p:grpSpPr>
                <a:xfrm>
                  <a:off x="5087144" y="5308142"/>
                  <a:ext cx="490140" cy="791057"/>
                  <a:chOff x="5087144" y="5308142"/>
                  <a:chExt cx="490140" cy="791057"/>
                </a:xfrm>
              </p:grpSpPr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C570DE2D-44E1-3B1E-CF64-2DC15202F988}"/>
                      </a:ext>
                    </a:extLst>
                  </p:cNvPr>
                  <p:cNvSpPr/>
                  <p:nvPr/>
                </p:nvSpPr>
                <p:spPr>
                  <a:xfrm>
                    <a:off x="5379693" y="5901608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49635D55-F6AE-67C2-59BB-EB0C8CC65B94}"/>
                      </a:ext>
                    </a:extLst>
                  </p:cNvPr>
                  <p:cNvSpPr/>
                  <p:nvPr/>
                </p:nvSpPr>
                <p:spPr>
                  <a:xfrm>
                    <a:off x="5139483" y="5730835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3DF17B21-3A93-0286-FABA-0A20B9BFEC98}"/>
                      </a:ext>
                    </a:extLst>
                  </p:cNvPr>
                  <p:cNvSpPr/>
                  <p:nvPr/>
                </p:nvSpPr>
                <p:spPr>
                  <a:xfrm>
                    <a:off x="5251157" y="5841295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1D2B205E-ABD7-39AE-9E4A-A04235DA58E3}"/>
                      </a:ext>
                    </a:extLst>
                  </p:cNvPr>
                  <p:cNvSpPr/>
                  <p:nvPr/>
                </p:nvSpPr>
                <p:spPr>
                  <a:xfrm>
                    <a:off x="5362831" y="5745428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EB60DC0E-FDCD-8788-E555-426CFDB0DA86}"/>
                      </a:ext>
                    </a:extLst>
                  </p:cNvPr>
                  <p:cNvSpPr/>
                  <p:nvPr/>
                </p:nvSpPr>
                <p:spPr>
                  <a:xfrm>
                    <a:off x="5215071" y="5643704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784FE1AF-AC18-7D4D-1F03-3E67C041C0CB}"/>
                      </a:ext>
                    </a:extLst>
                  </p:cNvPr>
                  <p:cNvSpPr/>
                  <p:nvPr/>
                </p:nvSpPr>
                <p:spPr>
                  <a:xfrm>
                    <a:off x="5371262" y="5618395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FBE32374-EADE-A0C1-B38B-588D3512A6FF}"/>
                      </a:ext>
                    </a:extLst>
                  </p:cNvPr>
                  <p:cNvSpPr/>
                  <p:nvPr/>
                </p:nvSpPr>
                <p:spPr>
                  <a:xfrm>
                    <a:off x="5087144" y="5556573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BA14C6C2-30D2-D83E-6022-94A85D7D7056}"/>
                      </a:ext>
                    </a:extLst>
                  </p:cNvPr>
                  <p:cNvSpPr/>
                  <p:nvPr/>
                </p:nvSpPr>
                <p:spPr>
                  <a:xfrm>
                    <a:off x="5229203" y="5489443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4DCD86F3-2C69-833F-410E-F6FCE8C1C34B}"/>
                      </a:ext>
                    </a:extLst>
                  </p:cNvPr>
                  <p:cNvSpPr/>
                  <p:nvPr/>
                </p:nvSpPr>
                <p:spPr>
                  <a:xfrm>
                    <a:off x="5133781" y="5374330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DBFF990D-FBF0-9A31-F39B-AB2F594834DA}"/>
                      </a:ext>
                    </a:extLst>
                  </p:cNvPr>
                  <p:cNvSpPr/>
                  <p:nvPr/>
                </p:nvSpPr>
                <p:spPr>
                  <a:xfrm>
                    <a:off x="5357130" y="5462107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6533698D-E5CE-4184-D24E-874FC1793862}"/>
                      </a:ext>
                    </a:extLst>
                  </p:cNvPr>
                  <p:cNvSpPr/>
                  <p:nvPr/>
                </p:nvSpPr>
                <p:spPr>
                  <a:xfrm>
                    <a:off x="5267953" y="5308142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A555B003-285E-A8C3-47BF-2A6F3CD9A402}"/>
                    </a:ext>
                  </a:extLst>
                </p:cNvPr>
                <p:cNvGrpSpPr/>
                <p:nvPr/>
              </p:nvGrpSpPr>
              <p:grpSpPr>
                <a:xfrm>
                  <a:off x="5644318" y="5641566"/>
                  <a:ext cx="404939" cy="460718"/>
                  <a:chOff x="5644318" y="5641566"/>
                  <a:chExt cx="404939" cy="460718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7B27C202-7698-F98F-FF1C-E2006CE62178}"/>
                      </a:ext>
                    </a:extLst>
                  </p:cNvPr>
                  <p:cNvSpPr/>
                  <p:nvPr/>
                </p:nvSpPr>
                <p:spPr>
                  <a:xfrm>
                    <a:off x="5644318" y="5904693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16CCED97-265B-EFC3-0691-539D6952306A}"/>
                      </a:ext>
                    </a:extLst>
                  </p:cNvPr>
                  <p:cNvSpPr/>
                  <p:nvPr/>
                </p:nvSpPr>
                <p:spPr>
                  <a:xfrm>
                    <a:off x="5773276" y="5817426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A9CB43D8-4F4A-E9CB-A2A0-D46682FE383E}"/>
                      </a:ext>
                    </a:extLst>
                  </p:cNvPr>
                  <p:cNvSpPr/>
                  <p:nvPr/>
                </p:nvSpPr>
                <p:spPr>
                  <a:xfrm>
                    <a:off x="5657618" y="5759676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6489DFD5-C722-377A-883D-93A948037095}"/>
                      </a:ext>
                    </a:extLst>
                  </p:cNvPr>
                  <p:cNvSpPr/>
                  <p:nvPr/>
                </p:nvSpPr>
                <p:spPr>
                  <a:xfrm>
                    <a:off x="5851666" y="5689723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731F024D-877C-CA93-0B3C-D447B7486917}"/>
                      </a:ext>
                    </a:extLst>
                  </p:cNvPr>
                  <p:cNvSpPr/>
                  <p:nvPr/>
                </p:nvSpPr>
                <p:spPr>
                  <a:xfrm>
                    <a:off x="5723348" y="5641566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8E500F-2B17-4770-648B-3E863BC6ED42}"/>
                </a:ext>
              </a:extLst>
            </p:cNvPr>
            <p:cNvSpPr txBox="1"/>
            <p:nvPr/>
          </p:nvSpPr>
          <p:spPr>
            <a:xfrm>
              <a:off x="3690835" y="2486446"/>
              <a:ext cx="1871836" cy="639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b="1" dirty="0">
                  <a:solidFill>
                    <a:schemeClr val="accent2">
                      <a:lumMod val="75000"/>
                    </a:schemeClr>
                  </a:solidFill>
                  <a:latin typeface="Avenir Medium" panose="02000503020000020003" pitchFamily="2" charset="0"/>
                </a:rPr>
                <a:t>DaeMon</a:t>
              </a:r>
              <a:endParaRPr lang="en-GR" sz="3200" b="1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EDFEB34-2C41-0032-E724-6B0181A7F23B}"/>
              </a:ext>
            </a:extLst>
          </p:cNvPr>
          <p:cNvSpPr/>
          <p:nvPr/>
        </p:nvSpPr>
        <p:spPr>
          <a:xfrm>
            <a:off x="194667" y="1578132"/>
            <a:ext cx="144000" cy="75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9B7178-6C3D-8AF1-EEDC-F66CA2F1242A}"/>
              </a:ext>
            </a:extLst>
          </p:cNvPr>
          <p:cNvSpPr/>
          <p:nvPr/>
        </p:nvSpPr>
        <p:spPr>
          <a:xfrm>
            <a:off x="194667" y="3340009"/>
            <a:ext cx="144000" cy="756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485EDB-EC0C-76A5-F071-094E61069E71}"/>
              </a:ext>
            </a:extLst>
          </p:cNvPr>
          <p:cNvSpPr/>
          <p:nvPr/>
        </p:nvSpPr>
        <p:spPr>
          <a:xfrm>
            <a:off x="244198" y="5100084"/>
            <a:ext cx="144000" cy="115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161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20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2.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Multiple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Granularity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Data Movement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8111F8-9A9B-AEF5-695B-E7C6FCDB1929}"/>
              </a:ext>
            </a:extLst>
          </p:cNvPr>
          <p:cNvGrpSpPr/>
          <p:nvPr/>
        </p:nvGrpSpPr>
        <p:grpSpPr>
          <a:xfrm>
            <a:off x="172679" y="1381830"/>
            <a:ext cx="3172717" cy="4480711"/>
            <a:chOff x="307174" y="840785"/>
            <a:chExt cx="3172717" cy="448071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E85B53-A28C-5209-2608-20412408D3E0}"/>
                </a:ext>
              </a:extLst>
            </p:cNvPr>
            <p:cNvGrpSpPr/>
            <p:nvPr/>
          </p:nvGrpSpPr>
          <p:grpSpPr>
            <a:xfrm>
              <a:off x="307174" y="1503006"/>
              <a:ext cx="1319456" cy="3818490"/>
              <a:chOff x="307174" y="1503006"/>
              <a:chExt cx="1319456" cy="381849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08CB6DD-A099-AEAA-A44C-32822BFAFB43}"/>
                  </a:ext>
                </a:extLst>
              </p:cNvPr>
              <p:cNvGrpSpPr/>
              <p:nvPr/>
            </p:nvGrpSpPr>
            <p:grpSpPr>
              <a:xfrm>
                <a:off x="307174" y="1503006"/>
                <a:ext cx="1319456" cy="3818490"/>
                <a:chOff x="5480415" y="1059320"/>
                <a:chExt cx="1319456" cy="381849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4A8279D-7CD3-ED1A-B971-4CB4DE2CA44C}"/>
                    </a:ext>
                  </a:extLst>
                </p:cNvPr>
                <p:cNvSpPr/>
                <p:nvPr/>
              </p:nvSpPr>
              <p:spPr>
                <a:xfrm>
                  <a:off x="5480415" y="1059320"/>
                  <a:ext cx="1319456" cy="381849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ADDD914-AD93-E0F1-EF2B-7FD918940A76}"/>
                    </a:ext>
                  </a:extLst>
                </p:cNvPr>
                <p:cNvSpPr/>
                <p:nvPr/>
              </p:nvSpPr>
              <p:spPr>
                <a:xfrm>
                  <a:off x="5600386" y="1243447"/>
                  <a:ext cx="1095934" cy="254676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2A2D456-888E-FE88-DC88-2B2403771735}"/>
                    </a:ext>
                  </a:extLst>
                </p:cNvPr>
                <p:cNvSpPr/>
                <p:nvPr/>
              </p:nvSpPr>
              <p:spPr>
                <a:xfrm>
                  <a:off x="5600387" y="4093321"/>
                  <a:ext cx="1095934" cy="63225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0FE453-6C97-0CB8-528F-86953698B82E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6148354" y="3790213"/>
                  <a:ext cx="0" cy="30310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1A90FD-40FB-A883-61F8-E02BB0E28097}"/>
                  </a:ext>
                </a:extLst>
              </p:cNvPr>
              <p:cNvSpPr/>
              <p:nvPr/>
            </p:nvSpPr>
            <p:spPr>
              <a:xfrm>
                <a:off x="508143" y="2434993"/>
                <a:ext cx="954657" cy="16466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E39AC2-A3BD-ADA9-61F3-811E5291F9A6}"/>
                </a:ext>
              </a:extLst>
            </p:cNvPr>
            <p:cNvSpPr txBox="1"/>
            <p:nvPr/>
          </p:nvSpPr>
          <p:spPr>
            <a:xfrm>
              <a:off x="712389" y="84078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B324B2-DE7D-EA79-F062-ACD881985DA3}"/>
              </a:ext>
            </a:extLst>
          </p:cNvPr>
          <p:cNvGrpSpPr/>
          <p:nvPr/>
        </p:nvGrpSpPr>
        <p:grpSpPr>
          <a:xfrm>
            <a:off x="6029877" y="1381830"/>
            <a:ext cx="2945211" cy="4480711"/>
            <a:chOff x="5762764" y="1052975"/>
            <a:chExt cx="2945211" cy="448071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43A457-F944-D68F-D886-880F203FC5DB}"/>
                </a:ext>
              </a:extLst>
            </p:cNvPr>
            <p:cNvGrpSpPr/>
            <p:nvPr/>
          </p:nvGrpSpPr>
          <p:grpSpPr>
            <a:xfrm>
              <a:off x="7388519" y="1691400"/>
              <a:ext cx="1319456" cy="3842286"/>
              <a:chOff x="7511385" y="4120144"/>
              <a:chExt cx="1319456" cy="384228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C51445-CED2-CAC6-BF92-9715435652DF}"/>
                  </a:ext>
                </a:extLst>
              </p:cNvPr>
              <p:cNvSpPr/>
              <p:nvPr/>
            </p:nvSpPr>
            <p:spPr>
              <a:xfrm>
                <a:off x="7511385" y="4120144"/>
                <a:ext cx="1319456" cy="38422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322754-D6A6-9BA3-2B85-2D87F24B3912}"/>
                  </a:ext>
                </a:extLst>
              </p:cNvPr>
              <p:cNvSpPr/>
              <p:nvPr/>
            </p:nvSpPr>
            <p:spPr>
              <a:xfrm>
                <a:off x="7614415" y="4219208"/>
                <a:ext cx="1139149" cy="379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5DEC871-4D8E-4839-B0D7-9DD3A7153C39}"/>
                  </a:ext>
                </a:extLst>
              </p:cNvPr>
              <p:cNvSpPr/>
              <p:nvPr/>
            </p:nvSpPr>
            <p:spPr>
              <a:xfrm>
                <a:off x="7614415" y="5217275"/>
                <a:ext cx="1139151" cy="2601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Remote</a:t>
                </a:r>
              </a:p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6E6A526-AF16-B71E-2FCD-E1D449AB4926}"/>
                  </a:ext>
                </a:extLst>
              </p:cNvPr>
              <p:cNvCxnSpPr>
                <a:cxnSpLocks/>
                <a:stCxn id="88" idx="2"/>
                <a:endCxn id="89" idx="0"/>
              </p:cNvCxnSpPr>
              <p:nvPr/>
            </p:nvCxnSpPr>
            <p:spPr>
              <a:xfrm>
                <a:off x="8183990" y="4599088"/>
                <a:ext cx="1" cy="6181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616B0E-234F-BAA0-5A06-A60BDF3524B0}"/>
                </a:ext>
              </a:extLst>
            </p:cNvPr>
            <p:cNvSpPr txBox="1"/>
            <p:nvPr/>
          </p:nvSpPr>
          <p:spPr>
            <a:xfrm>
              <a:off x="5762764" y="105297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B58193E-80EE-6A24-7C0F-8879D019409B}"/>
              </a:ext>
            </a:extLst>
          </p:cNvPr>
          <p:cNvGrpSpPr/>
          <p:nvPr/>
        </p:nvGrpSpPr>
        <p:grpSpPr>
          <a:xfrm>
            <a:off x="1328305" y="1712290"/>
            <a:ext cx="3208242" cy="4005130"/>
            <a:chOff x="1328305" y="1377436"/>
            <a:chExt cx="3208242" cy="400513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06F0C97-1EFF-8519-8DD5-2A2E774F4F7F}"/>
                </a:ext>
              </a:extLst>
            </p:cNvPr>
            <p:cNvGrpSpPr/>
            <p:nvPr/>
          </p:nvGrpSpPr>
          <p:grpSpPr>
            <a:xfrm>
              <a:off x="1600426" y="1716308"/>
              <a:ext cx="2664000" cy="3666258"/>
              <a:chOff x="2292439" y="1472768"/>
              <a:chExt cx="2664000" cy="3666258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031F1D69-E5D7-F59B-4A0C-B181FA76964E}"/>
                  </a:ext>
                </a:extLst>
              </p:cNvPr>
              <p:cNvGrpSpPr/>
              <p:nvPr/>
            </p:nvGrpSpPr>
            <p:grpSpPr>
              <a:xfrm>
                <a:off x="2676739" y="1761921"/>
                <a:ext cx="1473751" cy="1774164"/>
                <a:chOff x="2676739" y="1761921"/>
                <a:chExt cx="1473751" cy="177416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69640C2-85FC-5F5C-9AEE-11143E116D32}"/>
                    </a:ext>
                  </a:extLst>
                </p:cNvPr>
                <p:cNvSpPr txBox="1"/>
                <p:nvPr/>
              </p:nvSpPr>
              <p:spPr>
                <a:xfrm>
                  <a:off x="2676739" y="1761921"/>
                  <a:ext cx="1473751" cy="548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latin typeface="Avenir Medium" panose="02000503020000020003" pitchFamily="2" charset="0"/>
                    </a:rPr>
                    <a:t>Sub-block 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latin typeface="Avenir Medium" panose="02000503020000020003" pitchFamily="2" charset="0"/>
                    </a:rPr>
                    <a:t>Queue</a:t>
                  </a:r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94652E30-E30C-413B-6F4B-D8FD044E55FB}"/>
                    </a:ext>
                  </a:extLst>
                </p:cNvPr>
                <p:cNvGrpSpPr/>
                <p:nvPr/>
              </p:nvGrpSpPr>
              <p:grpSpPr>
                <a:xfrm>
                  <a:off x="2873614" y="2322392"/>
                  <a:ext cx="1080000" cy="180000"/>
                  <a:chOff x="2110930" y="4326769"/>
                  <a:chExt cx="1080000" cy="180000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70745DFA-746D-07B6-59DC-4BD5BB2AD2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10930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8BA94093-2BF5-BA18-0EB9-218D5E3AC4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90930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EA584536-5146-79E0-A44C-C609921C02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70930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56538344-C7B4-2F4C-9FD7-A2B0AA33C4A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50930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B6A7A743-0FB7-57A1-D371-F2A1147763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30930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75334235-4C79-253E-B791-E355108ABE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10930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435F13BC-4518-08FB-603F-B2BE2E150790}"/>
                    </a:ext>
                  </a:extLst>
                </p:cNvPr>
                <p:cNvGrpSpPr/>
                <p:nvPr/>
              </p:nvGrpSpPr>
              <p:grpSpPr>
                <a:xfrm>
                  <a:off x="2873614" y="2689413"/>
                  <a:ext cx="1080000" cy="180000"/>
                  <a:chOff x="2110930" y="4326769"/>
                  <a:chExt cx="1080000" cy="180000"/>
                </a:xfrm>
                <a:solidFill>
                  <a:schemeClr val="accent3">
                    <a:lumMod val="20000"/>
                    <a:lumOff val="80000"/>
                  </a:schemeClr>
                </a:solidFill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159502A3-9C69-A880-B636-90167C7C25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10930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8EB297D-C8C0-CC1D-0A0E-368E6E0DEF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90930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724F2EE-4DE7-CFE2-3B38-A395724B62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70930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B67B2CE-701B-326B-F02E-5CAE935F3D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50930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E0F2976-B3C1-5F6C-D67F-2C5EAB9021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30930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DDC2A53-7E76-A67C-78F6-C9E8CE0DFD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10930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88CEEF-5494-5C58-EF1D-8823BA569318}"/>
                    </a:ext>
                  </a:extLst>
                </p:cNvPr>
                <p:cNvSpPr txBox="1"/>
                <p:nvPr/>
              </p:nvSpPr>
              <p:spPr>
                <a:xfrm>
                  <a:off x="2676739" y="2987986"/>
                  <a:ext cx="1473751" cy="548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latin typeface="Avenir Medium" panose="02000503020000020003" pitchFamily="2" charset="0"/>
                    </a:rPr>
                    <a:t>Page 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latin typeface="Avenir Medium" panose="02000503020000020003" pitchFamily="2" charset="0"/>
                    </a:rPr>
                    <a:t>Queue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276288D-3400-A381-64F9-B41A1B0EC2A8}"/>
                  </a:ext>
                </a:extLst>
              </p:cNvPr>
              <p:cNvSpPr/>
              <p:nvPr/>
            </p:nvSpPr>
            <p:spPr>
              <a:xfrm>
                <a:off x="2292439" y="1472768"/>
                <a:ext cx="2664000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02603F5-5D44-160D-68AD-0B349D82CFE1}"/>
                </a:ext>
              </a:extLst>
            </p:cNvPr>
            <p:cNvSpPr txBox="1"/>
            <p:nvPr/>
          </p:nvSpPr>
          <p:spPr>
            <a:xfrm>
              <a:off x="1328305" y="1377436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Compute Engine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6D5961C-3A7D-85D6-BA1B-3CA6421B74A2}"/>
              </a:ext>
            </a:extLst>
          </p:cNvPr>
          <p:cNvGrpSpPr/>
          <p:nvPr/>
        </p:nvGrpSpPr>
        <p:grpSpPr>
          <a:xfrm>
            <a:off x="4870462" y="1696814"/>
            <a:ext cx="3208242" cy="4007727"/>
            <a:chOff x="4870462" y="1361960"/>
            <a:chExt cx="3208242" cy="4007727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08C1282-5AE2-1171-8464-281807082E0B}"/>
                </a:ext>
              </a:extLst>
            </p:cNvPr>
            <p:cNvGrpSpPr/>
            <p:nvPr/>
          </p:nvGrpSpPr>
          <p:grpSpPr>
            <a:xfrm>
              <a:off x="5542065" y="1703429"/>
              <a:ext cx="1890794" cy="3666258"/>
              <a:chOff x="5605281" y="1472768"/>
              <a:chExt cx="1890794" cy="366625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EC16684B-1A65-AE39-1020-8AFB5CB9DE5F}"/>
                  </a:ext>
                </a:extLst>
              </p:cNvPr>
              <p:cNvGrpSpPr/>
              <p:nvPr/>
            </p:nvGrpSpPr>
            <p:grpSpPr>
              <a:xfrm>
                <a:off x="5605281" y="1761921"/>
                <a:ext cx="1473751" cy="1774164"/>
                <a:chOff x="5605281" y="1761921"/>
                <a:chExt cx="1473751" cy="1774164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5961700-2D62-E62E-97B8-26CDC70F8707}"/>
                    </a:ext>
                  </a:extLst>
                </p:cNvPr>
                <p:cNvSpPr txBox="1"/>
                <p:nvPr/>
              </p:nvSpPr>
              <p:spPr>
                <a:xfrm>
                  <a:off x="5605281" y="1761921"/>
                  <a:ext cx="1473751" cy="548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latin typeface="Avenir Medium" panose="02000503020000020003" pitchFamily="2" charset="0"/>
                    </a:rPr>
                    <a:t>Sub-block 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latin typeface="Avenir Medium" panose="02000503020000020003" pitchFamily="2" charset="0"/>
                    </a:rPr>
                    <a:t>Queue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C9BF5A9-1A1C-E4C6-B962-7793A9941639}"/>
                    </a:ext>
                  </a:extLst>
                </p:cNvPr>
                <p:cNvGrpSpPr/>
                <p:nvPr/>
              </p:nvGrpSpPr>
              <p:grpSpPr>
                <a:xfrm>
                  <a:off x="5802156" y="2322392"/>
                  <a:ext cx="1080000" cy="180000"/>
                  <a:chOff x="2226841" y="4326769"/>
                  <a:chExt cx="1080000" cy="18000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3D62B298-D64D-85C9-FCB7-9765F3117E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26841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C97CC4BA-218C-9865-327B-FFE8FAE8AB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06841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4A07BF5A-09AA-2180-7C97-ADB72B2514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86841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44E86702-E23B-6198-7E67-E2D00EDAFD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66841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D4AE6A8C-4456-663E-F8EB-01C1F1B296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6841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AB41B8FC-99C9-D46C-4F4A-AF33E87B60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26841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660DBB5D-5322-7B2D-C93C-30E02C2AD99B}"/>
                    </a:ext>
                  </a:extLst>
                </p:cNvPr>
                <p:cNvGrpSpPr/>
                <p:nvPr/>
              </p:nvGrpSpPr>
              <p:grpSpPr>
                <a:xfrm>
                  <a:off x="5802156" y="2689413"/>
                  <a:ext cx="1080000" cy="180000"/>
                  <a:chOff x="2226841" y="4326769"/>
                  <a:chExt cx="1080000" cy="180000"/>
                </a:xfrm>
                <a:solidFill>
                  <a:schemeClr val="accent3">
                    <a:lumMod val="20000"/>
                    <a:lumOff val="80000"/>
                  </a:schemeClr>
                </a:solidFill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8ACCF8C0-45B3-5AF5-BCD5-450CCF2A60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26841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EDDB508-B505-D3DB-DE92-8BC0FE0296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06841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C96CD29A-2906-6938-DA2D-B15174EF21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86841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23EA3768-D454-30D3-4F79-58DFC401D0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66841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54D5B96-56DD-AA9E-1195-E0C29F39C5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6841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18E58E42-1399-273F-DA0B-F96EED34A2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26841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</p:grp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E9AEB497-A07C-EE1C-0574-5A5BA814CF32}"/>
                    </a:ext>
                  </a:extLst>
                </p:cNvPr>
                <p:cNvSpPr txBox="1"/>
                <p:nvPr/>
              </p:nvSpPr>
              <p:spPr>
                <a:xfrm>
                  <a:off x="5605281" y="2987986"/>
                  <a:ext cx="1473751" cy="548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latin typeface="Avenir Medium" panose="02000503020000020003" pitchFamily="2" charset="0"/>
                    </a:rPr>
                    <a:t>Page 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latin typeface="Avenir Medium" panose="02000503020000020003" pitchFamily="2" charset="0"/>
                    </a:rPr>
                    <a:t>Queue</a:t>
                  </a:r>
                </a:p>
              </p:txBody>
            </p: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4FF18BD-0EEA-6571-642B-08DF93624FDA}"/>
                  </a:ext>
                </a:extLst>
              </p:cNvPr>
              <p:cNvSpPr/>
              <p:nvPr/>
            </p:nvSpPr>
            <p:spPr>
              <a:xfrm>
                <a:off x="5712218" y="1472768"/>
                <a:ext cx="1783857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B11BEEC-6A09-6396-C4C9-FB37A62E7ECE}"/>
                </a:ext>
              </a:extLst>
            </p:cNvPr>
            <p:cNvSpPr txBox="1"/>
            <p:nvPr/>
          </p:nvSpPr>
          <p:spPr>
            <a:xfrm>
              <a:off x="4870462" y="1361960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Memory Engine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F93E49B-4871-17DE-06EF-080D78CBFD82}"/>
              </a:ext>
            </a:extLst>
          </p:cNvPr>
          <p:cNvGrpSpPr/>
          <p:nvPr/>
        </p:nvGrpSpPr>
        <p:grpSpPr>
          <a:xfrm>
            <a:off x="1298950" y="3006987"/>
            <a:ext cx="751603" cy="276584"/>
            <a:chOff x="487894" y="4024479"/>
            <a:chExt cx="751603" cy="276584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2658D9-7B28-182C-04DC-5795894EA9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894" y="4024479"/>
              <a:ext cx="18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CE9BC06-8E5D-D124-3B72-41317C76F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6" y="4121063"/>
              <a:ext cx="18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8648ACE-CE74-81FA-A1B9-55B6B01B3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9497" y="4034481"/>
              <a:ext cx="18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0BBFF6-6AE9-5680-2DB8-341425EB3119}"/>
              </a:ext>
            </a:extLst>
          </p:cNvPr>
          <p:cNvGrpSpPr/>
          <p:nvPr/>
        </p:nvGrpSpPr>
        <p:grpSpPr>
          <a:xfrm>
            <a:off x="1845642" y="3632306"/>
            <a:ext cx="345854" cy="427496"/>
            <a:chOff x="1845642" y="3632306"/>
            <a:chExt cx="345854" cy="427496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EC87FB1-1980-0463-887E-C3AA296C5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11496" y="3632306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DD8907E-4C84-A18F-ACB4-C68FC34CA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5642" y="3879802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09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69 -0.01203 L -0.00069 -0.01203 C -0.00139 -0.00092 -0.00104 0.01042 -0.00243 0.02176 C -0.00278 0.0257 -0.00885 0.03218 -0.01024 0.0345 C -0.01146 0.03635 -0.01215 0.03889 -0.01354 0.04075 C -0.01753 0.04653 -0.02118 0.05325 -0.02622 0.05764 C -0.03229 0.0632 -0.03507 0.06482 -0.04045 0.07454 C -0.04358 0.08033 -0.04722 0.08542 -0.05 0.09144 C -0.05156 0.09514 -0.05278 0.09885 -0.05469 0.10209 C -0.0566 0.10533 -0.0592 0.10741 -0.06111 0.11065 C -0.06233 0.1125 -0.06319 0.11482 -0.06424 0.1169 C -0.06632 0.12061 -0.0684 0.12408 -0.07066 0.12755 C -0.07413 0.13264 -0.07882 0.13658 -0.08177 0.14237 C -0.08281 0.14445 -0.08368 0.14676 -0.0849 0.14862 C -0.08628 0.15093 -0.08958 0.1551 -0.08958 0.1551 L -0.08958 0.1551 L -0.08958 0.1551 " pathEditMode="relative" ptsTypes="AAAAAAAAAAAAAAAAA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955 0.01504 L 0.00955 0.01504 C 0.00434 0.04583 0.00851 0.02222 0.00312 0.04884 C 0.0026 0.05162 0.00208 0.0544 0.00156 0.05717 C 0.00087 0.06065 0.00087 0.06435 2.77778E-7 0.06782 C -0.00087 0.07083 -0.00243 0.07338 -0.0033 0.07639 C -0.00451 0.08032 -0.00503 0.08495 -0.00642 0.08889 C -0.00712 0.0912 -0.00868 0.09305 -0.00955 0.09537 C -0.01337 0.10532 -0.01181 0.10532 -0.01597 0.11435 C -0.01736 0.11736 -0.0191 0.11991 -0.02066 0.12291 C -0.02188 0.12523 -0.02934 0.14074 -0.03177 0.14398 C -0.03368 0.14653 -0.03594 0.14838 -0.03819 0.15046 C -0.03976 0.15185 -0.04132 0.15324 -0.04288 0.15463 C -0.05122 0.16088 -0.05642 0.16088 -0.06354 0.17361 C -0.0651 0.17639 -0.06649 0.1794 -0.06823 0.18217 C -0.06979 0.18426 -0.0717 0.18611 -0.07309 0.18842 C -0.07934 0.19884 -0.08073 0.20416 -0.08733 0.2118 C -0.08941 0.21412 -0.09149 0.21597 -0.09375 0.21805 C -0.09531 0.21944 -0.09688 0.22106 -0.09844 0.22222 C -0.10434 0.22685 -0.10608 0.22616 -0.11111 0.23287 C -0.1125 0.23472 -0.11424 0.23935 -0.11424 0.23935 L -0.11424 0.23935 " pathEditMode="relative" ptsTypes="AAAAAAAAAAAAAAAAAAAAAA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21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2.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Multiple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Granularity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Data Movement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8111F8-9A9B-AEF5-695B-E7C6FCDB1929}"/>
              </a:ext>
            </a:extLst>
          </p:cNvPr>
          <p:cNvGrpSpPr/>
          <p:nvPr/>
        </p:nvGrpSpPr>
        <p:grpSpPr>
          <a:xfrm>
            <a:off x="172679" y="1381830"/>
            <a:ext cx="3172717" cy="4480711"/>
            <a:chOff x="307174" y="840785"/>
            <a:chExt cx="3172717" cy="448071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E85B53-A28C-5209-2608-20412408D3E0}"/>
                </a:ext>
              </a:extLst>
            </p:cNvPr>
            <p:cNvGrpSpPr/>
            <p:nvPr/>
          </p:nvGrpSpPr>
          <p:grpSpPr>
            <a:xfrm>
              <a:off x="307174" y="1503006"/>
              <a:ext cx="1319456" cy="3818490"/>
              <a:chOff x="307174" y="1503006"/>
              <a:chExt cx="1319456" cy="381849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08CB6DD-A099-AEAA-A44C-32822BFAFB43}"/>
                  </a:ext>
                </a:extLst>
              </p:cNvPr>
              <p:cNvGrpSpPr/>
              <p:nvPr/>
            </p:nvGrpSpPr>
            <p:grpSpPr>
              <a:xfrm>
                <a:off x="307174" y="1503006"/>
                <a:ext cx="1319456" cy="3818490"/>
                <a:chOff x="5480415" y="1059320"/>
                <a:chExt cx="1319456" cy="381849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4A8279D-7CD3-ED1A-B971-4CB4DE2CA44C}"/>
                    </a:ext>
                  </a:extLst>
                </p:cNvPr>
                <p:cNvSpPr/>
                <p:nvPr/>
              </p:nvSpPr>
              <p:spPr>
                <a:xfrm>
                  <a:off x="5480415" y="1059320"/>
                  <a:ext cx="1319456" cy="381849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ADDD914-AD93-E0F1-EF2B-7FD918940A76}"/>
                    </a:ext>
                  </a:extLst>
                </p:cNvPr>
                <p:cNvSpPr/>
                <p:nvPr/>
              </p:nvSpPr>
              <p:spPr>
                <a:xfrm>
                  <a:off x="5600386" y="1243447"/>
                  <a:ext cx="1095934" cy="254676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2A2D456-888E-FE88-DC88-2B2403771735}"/>
                    </a:ext>
                  </a:extLst>
                </p:cNvPr>
                <p:cNvSpPr/>
                <p:nvPr/>
              </p:nvSpPr>
              <p:spPr>
                <a:xfrm>
                  <a:off x="5600387" y="4093321"/>
                  <a:ext cx="1095934" cy="63225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0FE453-6C97-0CB8-528F-86953698B82E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6148354" y="3790213"/>
                  <a:ext cx="0" cy="30310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1A90FD-40FB-A883-61F8-E02BB0E28097}"/>
                  </a:ext>
                </a:extLst>
              </p:cNvPr>
              <p:cNvSpPr/>
              <p:nvPr/>
            </p:nvSpPr>
            <p:spPr>
              <a:xfrm>
                <a:off x="508143" y="2434993"/>
                <a:ext cx="954657" cy="16466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E39AC2-A3BD-ADA9-61F3-811E5291F9A6}"/>
                </a:ext>
              </a:extLst>
            </p:cNvPr>
            <p:cNvSpPr txBox="1"/>
            <p:nvPr/>
          </p:nvSpPr>
          <p:spPr>
            <a:xfrm>
              <a:off x="712389" y="84078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B324B2-DE7D-EA79-F062-ACD881985DA3}"/>
              </a:ext>
            </a:extLst>
          </p:cNvPr>
          <p:cNvGrpSpPr/>
          <p:nvPr/>
        </p:nvGrpSpPr>
        <p:grpSpPr>
          <a:xfrm>
            <a:off x="6029877" y="1381830"/>
            <a:ext cx="2945211" cy="4480711"/>
            <a:chOff x="5762764" y="1052975"/>
            <a:chExt cx="2945211" cy="448071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43A457-F944-D68F-D886-880F203FC5DB}"/>
                </a:ext>
              </a:extLst>
            </p:cNvPr>
            <p:cNvGrpSpPr/>
            <p:nvPr/>
          </p:nvGrpSpPr>
          <p:grpSpPr>
            <a:xfrm>
              <a:off x="7388519" y="1691400"/>
              <a:ext cx="1319456" cy="3842286"/>
              <a:chOff x="7511385" y="4120144"/>
              <a:chExt cx="1319456" cy="384228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C51445-CED2-CAC6-BF92-9715435652DF}"/>
                  </a:ext>
                </a:extLst>
              </p:cNvPr>
              <p:cNvSpPr/>
              <p:nvPr/>
            </p:nvSpPr>
            <p:spPr>
              <a:xfrm>
                <a:off x="7511385" y="4120144"/>
                <a:ext cx="1319456" cy="38422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322754-D6A6-9BA3-2B85-2D87F24B3912}"/>
                  </a:ext>
                </a:extLst>
              </p:cNvPr>
              <p:cNvSpPr/>
              <p:nvPr/>
            </p:nvSpPr>
            <p:spPr>
              <a:xfrm>
                <a:off x="7614415" y="4219208"/>
                <a:ext cx="1139149" cy="379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5DEC871-4D8E-4839-B0D7-9DD3A7153C39}"/>
                  </a:ext>
                </a:extLst>
              </p:cNvPr>
              <p:cNvSpPr/>
              <p:nvPr/>
            </p:nvSpPr>
            <p:spPr>
              <a:xfrm>
                <a:off x="7614415" y="5217275"/>
                <a:ext cx="1139151" cy="2601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Remote</a:t>
                </a:r>
              </a:p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6E6A526-AF16-B71E-2FCD-E1D449AB4926}"/>
                  </a:ext>
                </a:extLst>
              </p:cNvPr>
              <p:cNvCxnSpPr>
                <a:cxnSpLocks/>
                <a:stCxn id="88" idx="2"/>
                <a:endCxn id="89" idx="0"/>
              </p:cNvCxnSpPr>
              <p:nvPr/>
            </p:nvCxnSpPr>
            <p:spPr>
              <a:xfrm>
                <a:off x="8183990" y="4599088"/>
                <a:ext cx="1" cy="6181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616B0E-234F-BAA0-5A06-A60BDF3524B0}"/>
                </a:ext>
              </a:extLst>
            </p:cNvPr>
            <p:cNvSpPr txBox="1"/>
            <p:nvPr/>
          </p:nvSpPr>
          <p:spPr>
            <a:xfrm>
              <a:off x="5762764" y="105297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B58193E-80EE-6A24-7C0F-8879D019409B}"/>
              </a:ext>
            </a:extLst>
          </p:cNvPr>
          <p:cNvGrpSpPr/>
          <p:nvPr/>
        </p:nvGrpSpPr>
        <p:grpSpPr>
          <a:xfrm>
            <a:off x="1328305" y="1712290"/>
            <a:ext cx="3208242" cy="4005130"/>
            <a:chOff x="1328305" y="1377436"/>
            <a:chExt cx="3208242" cy="400513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06F0C97-1EFF-8519-8DD5-2A2E774F4F7F}"/>
                </a:ext>
              </a:extLst>
            </p:cNvPr>
            <p:cNvGrpSpPr/>
            <p:nvPr/>
          </p:nvGrpSpPr>
          <p:grpSpPr>
            <a:xfrm>
              <a:off x="1600426" y="1716308"/>
              <a:ext cx="2664000" cy="3666258"/>
              <a:chOff x="2292439" y="1472768"/>
              <a:chExt cx="2664000" cy="3666258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8067E1DC-7482-3760-2034-3D2E01B2CE39}"/>
                  </a:ext>
                </a:extLst>
              </p:cNvPr>
              <p:cNvGrpSpPr/>
              <p:nvPr/>
            </p:nvGrpSpPr>
            <p:grpSpPr>
              <a:xfrm>
                <a:off x="2676739" y="1761921"/>
                <a:ext cx="1878936" cy="1774164"/>
                <a:chOff x="2676739" y="1761921"/>
                <a:chExt cx="1878936" cy="1774164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031F1D69-E5D7-F59B-4A0C-B181FA76964E}"/>
                    </a:ext>
                  </a:extLst>
                </p:cNvPr>
                <p:cNvGrpSpPr/>
                <p:nvPr/>
              </p:nvGrpSpPr>
              <p:grpSpPr>
                <a:xfrm>
                  <a:off x="2676739" y="1761921"/>
                  <a:ext cx="1473751" cy="1774164"/>
                  <a:chOff x="2676739" y="1761921"/>
                  <a:chExt cx="1473751" cy="1774164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69640C2-85FC-5F5C-9AEE-11143E116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94652E30-E30C-413B-6F4B-D8FD044E55FB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322392"/>
                    <a:ext cx="1080000" cy="180000"/>
                    <a:chOff x="2110930" y="4326769"/>
                    <a:chExt cx="1080000" cy="180000"/>
                  </a:xfrm>
                </p:grpSpPr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0745DFA-746D-07B6-59DC-4BD5BB2AD2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8BA94093-2BF5-BA18-0EB9-218D5E3AC4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EA584536-5146-79E0-A44C-C609921C029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56538344-C7B4-2F4C-9FD7-A2B0AA33C4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B6A7A743-0FB7-57A1-D371-F2A1147763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75334235-4C79-253E-B791-E355108AB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435F13BC-4518-08FB-603F-B2BE2E150790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689413"/>
                    <a:ext cx="1080000" cy="180000"/>
                    <a:chOff x="2110930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159502A3-9C69-A880-B636-90167C7C259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58EB297D-C8C0-CC1D-0A0E-368E6E0DEF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F724F2EE-4DE7-CFE2-3B38-A395724B62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EB67B2CE-701B-326B-F02E-5CAE935F3D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2E0F2976-B3C1-5F6C-D67F-2C5EAB9021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3DDC2A53-7E76-A67C-78F6-C9E8CE0DF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D88CEEF-5494-5C58-EF1D-8823BA569318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4" name="Trapezium 133">
                  <a:extLst>
                    <a:ext uri="{FF2B5EF4-FFF2-40B4-BE49-F238E27FC236}">
                      <a16:creationId xmlns:a16="http://schemas.microsoft.com/office/drawing/2014/main" id="{D844C888-404E-628F-F745-69C66BF2413E}"/>
                    </a:ext>
                  </a:extLst>
                </p:cNvPr>
                <p:cNvSpPr/>
                <p:nvPr/>
              </p:nvSpPr>
              <p:spPr>
                <a:xfrm rot="5400000">
                  <a:off x="3640158" y="2414585"/>
                  <a:ext cx="1362198" cy="468836"/>
                </a:xfrm>
                <a:prstGeom prst="trapezoid">
                  <a:avLst>
                    <a:gd name="adj" fmla="val 11265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276288D-3400-A381-64F9-B41A1B0EC2A8}"/>
                  </a:ext>
                </a:extLst>
              </p:cNvPr>
              <p:cNvSpPr/>
              <p:nvPr/>
            </p:nvSpPr>
            <p:spPr>
              <a:xfrm>
                <a:off x="2292439" y="1472768"/>
                <a:ext cx="2664000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02603F5-5D44-160D-68AD-0B349D82CFE1}"/>
                </a:ext>
              </a:extLst>
            </p:cNvPr>
            <p:cNvSpPr txBox="1"/>
            <p:nvPr/>
          </p:nvSpPr>
          <p:spPr>
            <a:xfrm>
              <a:off x="1328305" y="1377436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Compute Engine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6D5961C-3A7D-85D6-BA1B-3CA6421B74A2}"/>
              </a:ext>
            </a:extLst>
          </p:cNvPr>
          <p:cNvGrpSpPr/>
          <p:nvPr/>
        </p:nvGrpSpPr>
        <p:grpSpPr>
          <a:xfrm>
            <a:off x="4870462" y="1696814"/>
            <a:ext cx="3208242" cy="4007727"/>
            <a:chOff x="4870462" y="1361960"/>
            <a:chExt cx="3208242" cy="4007727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08C1282-5AE2-1171-8464-281807082E0B}"/>
                </a:ext>
              </a:extLst>
            </p:cNvPr>
            <p:cNvGrpSpPr/>
            <p:nvPr/>
          </p:nvGrpSpPr>
          <p:grpSpPr>
            <a:xfrm>
              <a:off x="5542065" y="1703429"/>
              <a:ext cx="1890794" cy="3666258"/>
              <a:chOff x="5605281" y="1472768"/>
              <a:chExt cx="1890794" cy="3666258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C4935C39-526D-6AF6-FC35-EDC042FE3D89}"/>
                  </a:ext>
                </a:extLst>
              </p:cNvPr>
              <p:cNvGrpSpPr/>
              <p:nvPr/>
            </p:nvGrpSpPr>
            <p:grpSpPr>
              <a:xfrm>
                <a:off x="5605281" y="1761921"/>
                <a:ext cx="1826398" cy="1774164"/>
                <a:chOff x="5605281" y="1761921"/>
                <a:chExt cx="1826398" cy="1774164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EC16684B-1A65-AE39-1020-8AFB5CB9DE5F}"/>
                    </a:ext>
                  </a:extLst>
                </p:cNvPr>
                <p:cNvGrpSpPr/>
                <p:nvPr/>
              </p:nvGrpSpPr>
              <p:grpSpPr>
                <a:xfrm>
                  <a:off x="5605281" y="1761921"/>
                  <a:ext cx="1473751" cy="1774164"/>
                  <a:chOff x="5605281" y="1761921"/>
                  <a:chExt cx="1473751" cy="1774164"/>
                </a:xfrm>
              </p:grpSpPr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5961700-2D62-E62E-97B8-26CDC70F8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2C9BF5A9-1A1C-E4C6-B962-7793A9941639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322392"/>
                    <a:ext cx="1080000" cy="180000"/>
                    <a:chOff x="2226841" y="4326769"/>
                    <a:chExt cx="1080000" cy="180000"/>
                  </a:xfrm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3D62B298-D64D-85C9-FCB7-9765F3117E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C97CC4BA-218C-9865-327B-FFE8FAE8AB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4A07BF5A-09AA-2180-7C97-ADB72B2514C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44E86702-E23B-6198-7E67-E2D00EDAFD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D4AE6A8C-4456-663E-F8EB-01C1F1B296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AB41B8FC-99C9-D46C-4F4A-AF33E87B60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660DBB5D-5322-7B2D-C93C-30E02C2AD99B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689413"/>
                    <a:ext cx="1080000" cy="180000"/>
                    <a:chOff x="2226841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8ACCF8C0-45B3-5AF5-BCD5-450CCF2A60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4EDDB508-B505-D3DB-DE92-8BC0FE0296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C96CD29A-2906-6938-DA2D-B15174EF21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23EA3768-D454-30D3-4F79-58DFC401D0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454D5B96-56DD-AA9E-1195-E0C29F39C5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8E58E42-1399-273F-DA0B-F96EED34A2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9AEB497-A07C-EE1C-0574-5A5BA814CF32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5" name="Trapezium 134">
                  <a:extLst>
                    <a:ext uri="{FF2B5EF4-FFF2-40B4-BE49-F238E27FC236}">
                      <a16:creationId xmlns:a16="http://schemas.microsoft.com/office/drawing/2014/main" id="{E54CEF89-172D-5AA1-C867-743FE617ADAF}"/>
                    </a:ext>
                  </a:extLst>
                </p:cNvPr>
                <p:cNvSpPr/>
                <p:nvPr/>
              </p:nvSpPr>
              <p:spPr>
                <a:xfrm rot="5400000">
                  <a:off x="6512338" y="2410760"/>
                  <a:ext cx="1362198" cy="476485"/>
                </a:xfrm>
                <a:prstGeom prst="trapezoid">
                  <a:avLst>
                    <a:gd name="adj" fmla="val 1959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4FF18BD-0EEA-6571-642B-08DF93624FDA}"/>
                  </a:ext>
                </a:extLst>
              </p:cNvPr>
              <p:cNvSpPr/>
              <p:nvPr/>
            </p:nvSpPr>
            <p:spPr>
              <a:xfrm>
                <a:off x="5712218" y="1472768"/>
                <a:ext cx="1783857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B11BEEC-6A09-6396-C4C9-FB37A62E7ECE}"/>
                </a:ext>
              </a:extLst>
            </p:cNvPr>
            <p:cNvSpPr txBox="1"/>
            <p:nvPr/>
          </p:nvSpPr>
          <p:spPr>
            <a:xfrm>
              <a:off x="4870462" y="1361960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Memory Engine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6304AB6-253A-456D-20D8-5FE24A6177B5}"/>
              </a:ext>
            </a:extLst>
          </p:cNvPr>
          <p:cNvGrpSpPr/>
          <p:nvPr/>
        </p:nvGrpSpPr>
        <p:grpSpPr>
          <a:xfrm>
            <a:off x="4172087" y="2767206"/>
            <a:ext cx="1575986" cy="1650349"/>
            <a:chOff x="4172087" y="2767206"/>
            <a:chExt cx="1575986" cy="1650349"/>
          </a:xfrm>
        </p:grpSpPr>
        <p:sp>
          <p:nvSpPr>
            <p:cNvPr id="153" name="Left-right Arrow 152">
              <a:extLst>
                <a:ext uri="{FF2B5EF4-FFF2-40B4-BE49-F238E27FC236}">
                  <a16:creationId xmlns:a16="http://schemas.microsoft.com/office/drawing/2014/main" id="{9B5E5E6A-4002-A1B0-B8F9-71530F66584D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B7DC7B7-6CF3-C51E-E482-C9FD3C3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2B509DA-DC6C-1E2F-4614-7D05E07DC78F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28A8705-7795-4E53-24CA-D056E0F7EEE4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Pages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846AB7A-26BE-C1BA-C95B-CAC8B226281C}"/>
              </a:ext>
            </a:extLst>
          </p:cNvPr>
          <p:cNvSpPr>
            <a:spLocks noChangeAspect="1"/>
          </p:cNvSpPr>
          <p:nvPr/>
        </p:nvSpPr>
        <p:spPr>
          <a:xfrm>
            <a:off x="3975354" y="263611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C4C9F-F1AD-2E48-9CFC-55D7DDD3F251}"/>
              </a:ext>
            </a:extLst>
          </p:cNvPr>
          <p:cNvSpPr txBox="1"/>
          <p:nvPr/>
        </p:nvSpPr>
        <p:spPr>
          <a:xfrm>
            <a:off x="2820309" y="5903681"/>
            <a:ext cx="483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prioritization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of cache line migrations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3C383C-2EF6-6FB1-86A0-FC813CFD310A}"/>
              </a:ext>
            </a:extLst>
          </p:cNvPr>
          <p:cNvSpPr>
            <a:spLocks noChangeAspect="1"/>
          </p:cNvSpPr>
          <p:nvPr/>
        </p:nvSpPr>
        <p:spPr>
          <a:xfrm>
            <a:off x="3982184" y="268851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78DCD8-9C9C-3DD9-05B8-BF1E3E449917}"/>
              </a:ext>
            </a:extLst>
          </p:cNvPr>
          <p:cNvSpPr>
            <a:spLocks noChangeAspect="1"/>
          </p:cNvSpPr>
          <p:nvPr/>
        </p:nvSpPr>
        <p:spPr>
          <a:xfrm>
            <a:off x="3982184" y="272965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458C98-AB02-469C-2224-BB465BBBDC56}"/>
              </a:ext>
            </a:extLst>
          </p:cNvPr>
          <p:cNvSpPr>
            <a:spLocks noChangeAspect="1"/>
          </p:cNvSpPr>
          <p:nvPr/>
        </p:nvSpPr>
        <p:spPr>
          <a:xfrm>
            <a:off x="3975354" y="4072478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03DD14E-3D5C-AF32-2574-B9E01CB214BF}"/>
              </a:ext>
            </a:extLst>
          </p:cNvPr>
          <p:cNvSpPr>
            <a:spLocks noChangeAspect="1"/>
          </p:cNvSpPr>
          <p:nvPr/>
        </p:nvSpPr>
        <p:spPr>
          <a:xfrm>
            <a:off x="4127754" y="278851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AF41A5D-E907-4783-C31B-7154EFC34358}"/>
              </a:ext>
            </a:extLst>
          </p:cNvPr>
          <p:cNvSpPr>
            <a:spLocks noChangeAspect="1"/>
          </p:cNvSpPr>
          <p:nvPr/>
        </p:nvSpPr>
        <p:spPr>
          <a:xfrm>
            <a:off x="4134584" y="284091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9829FD-9204-9FA1-077B-B098072A5075}"/>
              </a:ext>
            </a:extLst>
          </p:cNvPr>
          <p:cNvSpPr>
            <a:spLocks noChangeAspect="1"/>
          </p:cNvSpPr>
          <p:nvPr/>
        </p:nvSpPr>
        <p:spPr>
          <a:xfrm>
            <a:off x="4134584" y="288205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178472-190A-3CA6-2257-23BAAA733ECC}"/>
              </a:ext>
            </a:extLst>
          </p:cNvPr>
          <p:cNvSpPr>
            <a:spLocks noChangeAspect="1"/>
          </p:cNvSpPr>
          <p:nvPr/>
        </p:nvSpPr>
        <p:spPr>
          <a:xfrm>
            <a:off x="4127754" y="4224878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00467F5-B64C-99BA-FF77-97437C8D4DDD}"/>
              </a:ext>
            </a:extLst>
          </p:cNvPr>
          <p:cNvSpPr>
            <a:spLocks noChangeAspect="1"/>
          </p:cNvSpPr>
          <p:nvPr/>
        </p:nvSpPr>
        <p:spPr>
          <a:xfrm>
            <a:off x="4280154" y="294091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D32673C-68DD-8F98-6374-E9F78ED5565A}"/>
              </a:ext>
            </a:extLst>
          </p:cNvPr>
          <p:cNvSpPr>
            <a:spLocks noChangeAspect="1"/>
          </p:cNvSpPr>
          <p:nvPr/>
        </p:nvSpPr>
        <p:spPr>
          <a:xfrm>
            <a:off x="4286984" y="299331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619029-7743-9710-2193-8AD50C993419}"/>
              </a:ext>
            </a:extLst>
          </p:cNvPr>
          <p:cNvSpPr>
            <a:spLocks noChangeAspect="1"/>
          </p:cNvSpPr>
          <p:nvPr/>
        </p:nvSpPr>
        <p:spPr>
          <a:xfrm>
            <a:off x="4286984" y="303445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C83806-5973-1D67-3329-86C6C4A4F271}"/>
              </a:ext>
            </a:extLst>
          </p:cNvPr>
          <p:cNvSpPr>
            <a:spLocks noChangeAspect="1"/>
          </p:cNvSpPr>
          <p:nvPr/>
        </p:nvSpPr>
        <p:spPr>
          <a:xfrm>
            <a:off x="4280154" y="4377278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46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55 C 0.01788 0.00301 0.03073 0.00301 0.03785 0.00672 C 0.04236 0.00903 0.04496 0.01158 0.04896 0.01528 C 0.05416 0.01436 0.05955 0.01412 0.06476 0.01297 C 0.06649 0.01274 0.06788 0.01135 0.06962 0.01088 C 0.07326 0.00996 0.07691 0.00949 0.08073 0.0088 C 0.09548 0.00949 0.11041 0.00973 0.12517 0.01088 C 0.14305 0.01227 0.12239 0.01551 0.14271 0.01088 C 0.14791 0.01158 0.15312 0.01297 0.15851 0.01297 C 0.16285 0.01297 0.16701 0.01135 0.17118 0.01088 C 0.17604 0.01065 0.18073 0.01088 0.18559 0.01088 L 0.18559 0.01088 " pathEditMode="relative" ptsTypes="AAAAAAAAAAAAA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78 C 0.01788 0.00301 0.03073 0.00301 0.03785 0.00672 C 0.04236 0.00903 0.04497 0.01158 0.04896 0.01528 C 0.05417 0.01435 0.05955 0.01412 0.06476 0.01297 C 0.0665 0.01273 0.06788 0.01135 0.06962 0.01088 C 0.07327 0.00996 0.07691 0.00949 0.08073 0.0088 C 0.09549 0.00949 0.11042 0.00972 0.12518 0.01088 C 0.14306 0.01227 0.1224 0.01551 0.14271 0.01088 C 0.14792 0.01158 0.15313 0.01297 0.15851 0.01297 C 0.16285 0.01297 0.16702 0.01135 0.17118 0.01088 C 0.17604 0.01065 0.18073 0.01088 0.18559 0.01088 L 0.18559 0.01111 " pathEditMode="relative" rAng="0" ptsTypes="AAAAAAAAAAAAA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78 C 0.01788 0.00301 0.03073 0.00301 0.03785 0.00671 C 0.04236 0.00903 0.04497 0.01158 0.04896 0.01528 C 0.05417 0.01435 0.05955 0.01412 0.06476 0.01296 C 0.0665 0.01273 0.06788 0.01134 0.06962 0.01088 C 0.07327 0.00995 0.07691 0.00949 0.08073 0.0088 C 0.09549 0.00949 0.11042 0.00972 0.12518 0.01088 C 0.14306 0.01227 0.1224 0.01551 0.14271 0.01088 C 0.14792 0.01158 0.15313 0.01296 0.15851 0.01296 C 0.16285 0.01296 0.16702 0.01134 0.17118 0.01088 C 0.17604 0.01065 0.18073 0.01088 0.18559 0.01088 L 0.18559 0.01111 " pathEditMode="relative" rAng="0" ptsTypes="AAAAAAAAAAAAA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78 C 0.01788 0.00301 0.03073 0.00301 0.03785 0.00672 C 0.04236 0.00903 0.04496 0.01158 0.04896 0.01528 C 0.05416 0.01436 0.05955 0.01412 0.06476 0.01297 C 0.06649 0.01274 0.06788 0.01135 0.06962 0.01088 C 0.07326 0.00996 0.07691 0.0095 0.08073 0.0088 C 0.09548 0.0095 0.11041 0.00973 0.12517 0.01088 C 0.14305 0.01227 0.12239 0.01551 0.14271 0.01088 C 0.14791 0.01158 0.15312 0.01297 0.15851 0.01297 C 0.16285 0.01297 0.16701 0.01135 0.17118 0.01088 C 0.17604 0.01065 0.18073 0.01088 0.18559 0.01088 L 0.18559 0.01112 " pathEditMode="relative" rAng="0" ptsTypes="AAAAAAAAAAAAA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55 C 0.01788 0.00301 0.03073 0.00301 0.03785 0.00672 C 0.04236 0.00903 0.04496 0.01158 0.04896 0.01528 C 0.05416 0.01436 0.05955 0.01412 0.06476 0.01297 C 0.06649 0.01274 0.06788 0.01135 0.06962 0.01088 C 0.07326 0.00996 0.07691 0.00949 0.08073 0.0088 C 0.09548 0.00949 0.11041 0.00973 0.12517 0.01088 C 0.14305 0.01227 0.12239 0.01551 0.14271 0.01088 C 0.14791 0.01158 0.15312 0.01297 0.15851 0.01297 C 0.16285 0.01297 0.16701 0.01135 0.17118 0.01088 C 0.17604 0.01065 0.18073 0.01088 0.18559 0.01088 L 0.18559 0.01088 " pathEditMode="relative" ptsTypes="AAAAAAAAAAAAA">
                                      <p:cBhvr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78 C 0.01788 0.00301 0.03073 0.00301 0.03785 0.00672 C 0.04236 0.00903 0.04497 0.01158 0.04896 0.01528 C 0.05417 0.01435 0.05955 0.01412 0.06476 0.01297 C 0.0665 0.01273 0.06788 0.01135 0.06962 0.01088 C 0.07327 0.00996 0.07691 0.00949 0.08073 0.0088 C 0.09549 0.00949 0.11042 0.00972 0.12518 0.01088 C 0.14306 0.01227 0.1224 0.01551 0.14271 0.01088 C 0.14792 0.01158 0.15313 0.01297 0.15851 0.01297 C 0.16285 0.01297 0.16702 0.01135 0.17118 0.01088 C 0.17604 0.01065 0.18073 0.01088 0.18559 0.01088 L 0.18559 0.01111 " pathEditMode="relative" rAng="0" ptsTypes="AAAAAAAAAAAAA">
                                      <p:cBhvr>
                                        <p:cTn id="5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78 C 0.01788 0.00301 0.03073 0.00301 0.03785 0.00671 C 0.04236 0.00903 0.04497 0.01158 0.04896 0.01528 C 0.05417 0.01435 0.05955 0.01412 0.06476 0.01296 C 0.0665 0.01273 0.06788 0.01134 0.06962 0.01088 C 0.07327 0.00995 0.07691 0.00949 0.08073 0.0088 C 0.09549 0.00949 0.11042 0.00972 0.12518 0.01088 C 0.14306 0.01227 0.1224 0.01551 0.14271 0.01088 C 0.14792 0.01158 0.15313 0.01296 0.15851 0.01296 C 0.16285 0.01296 0.16702 0.01134 0.17118 0.01088 C 0.17604 0.01065 0.18073 0.01088 0.18559 0.01088 L 0.18559 0.01111 " pathEditMode="relative" rAng="0" ptsTypes="AAAAAAAAAAAAA">
                                      <p:cBhvr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78 C 0.01788 0.00301 0.03073 0.00301 0.03785 0.00672 C 0.04236 0.00903 0.04496 0.01158 0.04896 0.01528 C 0.05416 0.01436 0.05955 0.01412 0.06476 0.01297 C 0.06649 0.01274 0.06788 0.01135 0.06962 0.01088 C 0.07326 0.00996 0.07691 0.0095 0.08073 0.0088 C 0.09548 0.0095 0.11041 0.00973 0.12517 0.01088 C 0.14305 0.01227 0.12239 0.01551 0.14271 0.01088 C 0.14791 0.01158 0.15312 0.01297 0.15851 0.01297 C 0.16285 0.01297 0.16701 0.01135 0.17118 0.01088 C 0.17604 0.01065 0.18073 0.01088 0.18559 0.01088 L 0.18559 0.01112 " pathEditMode="relative" rAng="0" ptsTypes="AAAAAAAAAAAAA">
                                      <p:cBhvr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55 C 0.01788 0.00301 0.03073 0.00301 0.03785 0.00672 C 0.04236 0.00903 0.04496 0.01158 0.04896 0.01528 C 0.05416 0.01436 0.05955 0.01412 0.06476 0.01297 C 0.06649 0.01274 0.06788 0.01135 0.06962 0.01088 C 0.07326 0.00996 0.07691 0.00949 0.08073 0.0088 C 0.09548 0.00949 0.11041 0.00973 0.12517 0.01088 C 0.14305 0.01227 0.12239 0.01551 0.14271 0.01088 C 0.14791 0.01158 0.15312 0.01297 0.15851 0.01297 C 0.16285 0.01297 0.16701 0.01135 0.17118 0.01088 C 0.17604 0.01065 0.18073 0.01088 0.18559 0.01088 L 0.18559 0.01088 " pathEditMode="relative" ptsTypes="AAAAAAAAAAAAA">
                                      <p:cBhvr>
                                        <p:cTn id="8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78 C 0.01788 0.00301 0.03073 0.00301 0.03785 0.00672 C 0.04236 0.00903 0.04497 0.01158 0.04896 0.01528 C 0.05417 0.01435 0.05955 0.01412 0.06476 0.01297 C 0.0665 0.01273 0.06788 0.01135 0.06962 0.01088 C 0.07327 0.00996 0.07691 0.00949 0.08073 0.0088 C 0.09549 0.00949 0.11042 0.00972 0.12518 0.01088 C 0.14306 0.01227 0.1224 0.01551 0.14271 0.01088 C 0.14792 0.01158 0.15313 0.01297 0.15851 0.01297 C 0.16285 0.01297 0.16702 0.01135 0.17118 0.01088 C 0.17604 0.01065 0.18073 0.01088 0.18559 0.01088 L 0.18559 0.01111 " pathEditMode="relative" rAng="0" ptsTypes="AAAAAAAAAAAAA">
                                      <p:cBhvr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78 C 0.01788 0.00301 0.03073 0.00301 0.03785 0.00671 C 0.04236 0.00903 0.04497 0.01158 0.04896 0.01528 C 0.05417 0.01435 0.05955 0.01412 0.06476 0.01296 C 0.0665 0.01273 0.06788 0.01134 0.06962 0.01088 C 0.07327 0.00995 0.07691 0.00949 0.08073 0.0088 C 0.09549 0.00949 0.11042 0.00972 0.12518 0.01088 C 0.14306 0.01227 0.1224 0.01551 0.14271 0.01088 C 0.14792 0.01158 0.15313 0.01296 0.15851 0.01296 C 0.16285 0.01296 0.16702 0.01134 0.17118 0.01088 C 0.17604 0.01065 0.18073 0.01088 0.18559 0.01088 L 0.18559 0.01111 " pathEditMode="relative" rAng="0" ptsTypes="AAAAAAAAAAAAA">
                                      <p:cBhvr>
                                        <p:cTn id="10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78 C 0.01788 0.00301 0.03073 0.00301 0.03785 0.00672 C 0.04236 0.00903 0.04496 0.01158 0.04896 0.01528 C 0.05416 0.01436 0.05955 0.01412 0.06476 0.01297 C 0.06649 0.01274 0.06788 0.01135 0.06962 0.01088 C 0.07326 0.00996 0.07691 0.0095 0.08073 0.0088 C 0.09548 0.0095 0.11041 0.00973 0.12517 0.01088 C 0.14305 0.01227 0.12239 0.01551 0.14271 0.01088 C 0.14791 0.01158 0.15312 0.01297 0.15851 0.01297 C 0.16285 0.01297 0.16701 0.01135 0.17118 0.01088 C 0.17604 0.01065 0.18073 0.01088 0.18559 0.01088 L 0.18559 0.01112 " pathEditMode="relative" rAng="0" ptsTypes="AAAAAAAAAAAAA">
                                      <p:cBhvr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55" grpId="0" animBg="1"/>
      <p:bldP spid="55" grpId="1" animBg="1"/>
      <p:bldP spid="55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22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2.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Multiple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Granularity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Data Movement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8111F8-9A9B-AEF5-695B-E7C6FCDB1929}"/>
              </a:ext>
            </a:extLst>
          </p:cNvPr>
          <p:cNvGrpSpPr/>
          <p:nvPr/>
        </p:nvGrpSpPr>
        <p:grpSpPr>
          <a:xfrm>
            <a:off x="172679" y="1381830"/>
            <a:ext cx="3172717" cy="4480711"/>
            <a:chOff x="307174" y="840785"/>
            <a:chExt cx="3172717" cy="448071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E85B53-A28C-5209-2608-20412408D3E0}"/>
                </a:ext>
              </a:extLst>
            </p:cNvPr>
            <p:cNvGrpSpPr/>
            <p:nvPr/>
          </p:nvGrpSpPr>
          <p:grpSpPr>
            <a:xfrm>
              <a:off x="307174" y="1503006"/>
              <a:ext cx="1319456" cy="3818490"/>
              <a:chOff x="307174" y="1503006"/>
              <a:chExt cx="1319456" cy="381849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08CB6DD-A099-AEAA-A44C-32822BFAFB43}"/>
                  </a:ext>
                </a:extLst>
              </p:cNvPr>
              <p:cNvGrpSpPr/>
              <p:nvPr/>
            </p:nvGrpSpPr>
            <p:grpSpPr>
              <a:xfrm>
                <a:off x="307174" y="1503006"/>
                <a:ext cx="1319456" cy="3818490"/>
                <a:chOff x="5480415" y="1059320"/>
                <a:chExt cx="1319456" cy="381849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4A8279D-7CD3-ED1A-B971-4CB4DE2CA44C}"/>
                    </a:ext>
                  </a:extLst>
                </p:cNvPr>
                <p:cNvSpPr/>
                <p:nvPr/>
              </p:nvSpPr>
              <p:spPr>
                <a:xfrm>
                  <a:off x="5480415" y="1059320"/>
                  <a:ext cx="1319456" cy="381849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ADDD914-AD93-E0F1-EF2B-7FD918940A76}"/>
                    </a:ext>
                  </a:extLst>
                </p:cNvPr>
                <p:cNvSpPr/>
                <p:nvPr/>
              </p:nvSpPr>
              <p:spPr>
                <a:xfrm>
                  <a:off x="5600386" y="1243447"/>
                  <a:ext cx="1095934" cy="254676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2A2D456-888E-FE88-DC88-2B2403771735}"/>
                    </a:ext>
                  </a:extLst>
                </p:cNvPr>
                <p:cNvSpPr/>
                <p:nvPr/>
              </p:nvSpPr>
              <p:spPr>
                <a:xfrm>
                  <a:off x="5600387" y="4093321"/>
                  <a:ext cx="1095934" cy="63225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0FE453-6C97-0CB8-528F-86953698B82E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6148354" y="3790213"/>
                  <a:ext cx="0" cy="30310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1A90FD-40FB-A883-61F8-E02BB0E28097}"/>
                  </a:ext>
                </a:extLst>
              </p:cNvPr>
              <p:cNvSpPr/>
              <p:nvPr/>
            </p:nvSpPr>
            <p:spPr>
              <a:xfrm>
                <a:off x="508143" y="2434993"/>
                <a:ext cx="954657" cy="16466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E39AC2-A3BD-ADA9-61F3-811E5291F9A6}"/>
                </a:ext>
              </a:extLst>
            </p:cNvPr>
            <p:cNvSpPr txBox="1"/>
            <p:nvPr/>
          </p:nvSpPr>
          <p:spPr>
            <a:xfrm>
              <a:off x="712389" y="84078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B324B2-DE7D-EA79-F062-ACD881985DA3}"/>
              </a:ext>
            </a:extLst>
          </p:cNvPr>
          <p:cNvGrpSpPr/>
          <p:nvPr/>
        </p:nvGrpSpPr>
        <p:grpSpPr>
          <a:xfrm>
            <a:off x="6029877" y="1381830"/>
            <a:ext cx="2945211" cy="4480711"/>
            <a:chOff x="5762764" y="1052975"/>
            <a:chExt cx="2945211" cy="448071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43A457-F944-D68F-D886-880F203FC5DB}"/>
                </a:ext>
              </a:extLst>
            </p:cNvPr>
            <p:cNvGrpSpPr/>
            <p:nvPr/>
          </p:nvGrpSpPr>
          <p:grpSpPr>
            <a:xfrm>
              <a:off x="7388519" y="1691400"/>
              <a:ext cx="1319456" cy="3842286"/>
              <a:chOff x="7511385" y="4120144"/>
              <a:chExt cx="1319456" cy="384228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C51445-CED2-CAC6-BF92-9715435652DF}"/>
                  </a:ext>
                </a:extLst>
              </p:cNvPr>
              <p:cNvSpPr/>
              <p:nvPr/>
            </p:nvSpPr>
            <p:spPr>
              <a:xfrm>
                <a:off x="7511385" y="4120144"/>
                <a:ext cx="1319456" cy="38422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322754-D6A6-9BA3-2B85-2D87F24B3912}"/>
                  </a:ext>
                </a:extLst>
              </p:cNvPr>
              <p:cNvSpPr/>
              <p:nvPr/>
            </p:nvSpPr>
            <p:spPr>
              <a:xfrm>
                <a:off x="7614415" y="4219208"/>
                <a:ext cx="1139149" cy="379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5DEC871-4D8E-4839-B0D7-9DD3A7153C39}"/>
                  </a:ext>
                </a:extLst>
              </p:cNvPr>
              <p:cNvSpPr/>
              <p:nvPr/>
            </p:nvSpPr>
            <p:spPr>
              <a:xfrm>
                <a:off x="7614415" y="5217275"/>
                <a:ext cx="1139151" cy="2601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Remote</a:t>
                </a:r>
              </a:p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6E6A526-AF16-B71E-2FCD-E1D449AB4926}"/>
                  </a:ext>
                </a:extLst>
              </p:cNvPr>
              <p:cNvCxnSpPr>
                <a:cxnSpLocks/>
                <a:stCxn id="88" idx="2"/>
                <a:endCxn id="89" idx="0"/>
              </p:cNvCxnSpPr>
              <p:nvPr/>
            </p:nvCxnSpPr>
            <p:spPr>
              <a:xfrm>
                <a:off x="8183990" y="4599088"/>
                <a:ext cx="1" cy="6181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616B0E-234F-BAA0-5A06-A60BDF3524B0}"/>
                </a:ext>
              </a:extLst>
            </p:cNvPr>
            <p:cNvSpPr txBox="1"/>
            <p:nvPr/>
          </p:nvSpPr>
          <p:spPr>
            <a:xfrm>
              <a:off x="5762764" y="105297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B58193E-80EE-6A24-7C0F-8879D019409B}"/>
              </a:ext>
            </a:extLst>
          </p:cNvPr>
          <p:cNvGrpSpPr/>
          <p:nvPr/>
        </p:nvGrpSpPr>
        <p:grpSpPr>
          <a:xfrm>
            <a:off x="1328305" y="1712290"/>
            <a:ext cx="3208242" cy="4005130"/>
            <a:chOff x="1328305" y="1377436"/>
            <a:chExt cx="3208242" cy="400513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06F0C97-1EFF-8519-8DD5-2A2E774F4F7F}"/>
                </a:ext>
              </a:extLst>
            </p:cNvPr>
            <p:cNvGrpSpPr/>
            <p:nvPr/>
          </p:nvGrpSpPr>
          <p:grpSpPr>
            <a:xfrm>
              <a:off x="1600426" y="1716308"/>
              <a:ext cx="2664000" cy="3666258"/>
              <a:chOff x="2292439" y="1472768"/>
              <a:chExt cx="2664000" cy="3666258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8067E1DC-7482-3760-2034-3D2E01B2CE39}"/>
                  </a:ext>
                </a:extLst>
              </p:cNvPr>
              <p:cNvGrpSpPr/>
              <p:nvPr/>
            </p:nvGrpSpPr>
            <p:grpSpPr>
              <a:xfrm>
                <a:off x="2676739" y="1761921"/>
                <a:ext cx="1878936" cy="1774164"/>
                <a:chOff x="2676739" y="1761921"/>
                <a:chExt cx="1878936" cy="1774164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031F1D69-E5D7-F59B-4A0C-B181FA76964E}"/>
                    </a:ext>
                  </a:extLst>
                </p:cNvPr>
                <p:cNvGrpSpPr/>
                <p:nvPr/>
              </p:nvGrpSpPr>
              <p:grpSpPr>
                <a:xfrm>
                  <a:off x="2676739" y="1761921"/>
                  <a:ext cx="1473751" cy="1774164"/>
                  <a:chOff x="2676739" y="1761921"/>
                  <a:chExt cx="1473751" cy="1774164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69640C2-85FC-5F5C-9AEE-11143E116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94652E30-E30C-413B-6F4B-D8FD044E55FB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322392"/>
                    <a:ext cx="1080000" cy="180000"/>
                    <a:chOff x="2110930" y="4326769"/>
                    <a:chExt cx="1080000" cy="180000"/>
                  </a:xfrm>
                </p:grpSpPr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0745DFA-746D-07B6-59DC-4BD5BB2AD2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8BA94093-2BF5-BA18-0EB9-218D5E3AC4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EA584536-5146-79E0-A44C-C609921C029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56538344-C7B4-2F4C-9FD7-A2B0AA33C4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B6A7A743-0FB7-57A1-D371-F2A1147763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75334235-4C79-253E-B791-E355108AB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435F13BC-4518-08FB-603F-B2BE2E150790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689413"/>
                    <a:ext cx="1080000" cy="180000"/>
                    <a:chOff x="2110930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159502A3-9C69-A880-B636-90167C7C259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58EB297D-C8C0-CC1D-0A0E-368E6E0DEF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F724F2EE-4DE7-CFE2-3B38-A395724B62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EB67B2CE-701B-326B-F02E-5CAE935F3D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2E0F2976-B3C1-5F6C-D67F-2C5EAB9021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3DDC2A53-7E76-A67C-78F6-C9E8CE0DF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D88CEEF-5494-5C58-EF1D-8823BA569318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4" name="Trapezium 133">
                  <a:extLst>
                    <a:ext uri="{FF2B5EF4-FFF2-40B4-BE49-F238E27FC236}">
                      <a16:creationId xmlns:a16="http://schemas.microsoft.com/office/drawing/2014/main" id="{D844C888-404E-628F-F745-69C66BF2413E}"/>
                    </a:ext>
                  </a:extLst>
                </p:cNvPr>
                <p:cNvSpPr/>
                <p:nvPr/>
              </p:nvSpPr>
              <p:spPr>
                <a:xfrm rot="5400000">
                  <a:off x="3640158" y="2414585"/>
                  <a:ext cx="1362198" cy="468836"/>
                </a:xfrm>
                <a:prstGeom prst="trapezoid">
                  <a:avLst>
                    <a:gd name="adj" fmla="val 11265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276288D-3400-A381-64F9-B41A1B0EC2A8}"/>
                  </a:ext>
                </a:extLst>
              </p:cNvPr>
              <p:cNvSpPr/>
              <p:nvPr/>
            </p:nvSpPr>
            <p:spPr>
              <a:xfrm>
                <a:off x="2292439" y="1472768"/>
                <a:ext cx="2664000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02603F5-5D44-160D-68AD-0B349D82CFE1}"/>
                </a:ext>
              </a:extLst>
            </p:cNvPr>
            <p:cNvSpPr txBox="1"/>
            <p:nvPr/>
          </p:nvSpPr>
          <p:spPr>
            <a:xfrm>
              <a:off x="1328305" y="1377436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Compute Engine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6D5961C-3A7D-85D6-BA1B-3CA6421B74A2}"/>
              </a:ext>
            </a:extLst>
          </p:cNvPr>
          <p:cNvGrpSpPr/>
          <p:nvPr/>
        </p:nvGrpSpPr>
        <p:grpSpPr>
          <a:xfrm>
            <a:off x="4870462" y="1696814"/>
            <a:ext cx="3208242" cy="4007727"/>
            <a:chOff x="4870462" y="1361960"/>
            <a:chExt cx="3208242" cy="4007727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08C1282-5AE2-1171-8464-281807082E0B}"/>
                </a:ext>
              </a:extLst>
            </p:cNvPr>
            <p:cNvGrpSpPr/>
            <p:nvPr/>
          </p:nvGrpSpPr>
          <p:grpSpPr>
            <a:xfrm>
              <a:off x="5542065" y="1703429"/>
              <a:ext cx="1890794" cy="3666258"/>
              <a:chOff x="5605281" y="1472768"/>
              <a:chExt cx="1890794" cy="3666258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C4935C39-526D-6AF6-FC35-EDC042FE3D89}"/>
                  </a:ext>
                </a:extLst>
              </p:cNvPr>
              <p:cNvGrpSpPr/>
              <p:nvPr/>
            </p:nvGrpSpPr>
            <p:grpSpPr>
              <a:xfrm>
                <a:off x="5605281" y="1761921"/>
                <a:ext cx="1826398" cy="1774164"/>
                <a:chOff x="5605281" y="1761921"/>
                <a:chExt cx="1826398" cy="1774164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EC16684B-1A65-AE39-1020-8AFB5CB9DE5F}"/>
                    </a:ext>
                  </a:extLst>
                </p:cNvPr>
                <p:cNvGrpSpPr/>
                <p:nvPr/>
              </p:nvGrpSpPr>
              <p:grpSpPr>
                <a:xfrm>
                  <a:off x="5605281" y="1761921"/>
                  <a:ext cx="1473751" cy="1774164"/>
                  <a:chOff x="5605281" y="1761921"/>
                  <a:chExt cx="1473751" cy="1774164"/>
                </a:xfrm>
              </p:grpSpPr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5961700-2D62-E62E-97B8-26CDC70F8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2C9BF5A9-1A1C-E4C6-B962-7793A9941639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322392"/>
                    <a:ext cx="1080000" cy="180000"/>
                    <a:chOff x="2226841" y="4326769"/>
                    <a:chExt cx="1080000" cy="180000"/>
                  </a:xfrm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3D62B298-D64D-85C9-FCB7-9765F3117E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C97CC4BA-218C-9865-327B-FFE8FAE8AB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4A07BF5A-09AA-2180-7C97-ADB72B2514C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44E86702-E23B-6198-7E67-E2D00EDAFD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D4AE6A8C-4456-663E-F8EB-01C1F1B296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AB41B8FC-99C9-D46C-4F4A-AF33E87B60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660DBB5D-5322-7B2D-C93C-30E02C2AD99B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689413"/>
                    <a:ext cx="1080000" cy="180000"/>
                    <a:chOff x="2226841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8ACCF8C0-45B3-5AF5-BCD5-450CCF2A60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4EDDB508-B505-D3DB-DE92-8BC0FE0296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C96CD29A-2906-6938-DA2D-B15174EF21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23EA3768-D454-30D3-4F79-58DFC401D0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454D5B96-56DD-AA9E-1195-E0C29F39C5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8E58E42-1399-273F-DA0B-F96EED34A2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9AEB497-A07C-EE1C-0574-5A5BA814CF32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5" name="Trapezium 134">
                  <a:extLst>
                    <a:ext uri="{FF2B5EF4-FFF2-40B4-BE49-F238E27FC236}">
                      <a16:creationId xmlns:a16="http://schemas.microsoft.com/office/drawing/2014/main" id="{E54CEF89-172D-5AA1-C867-743FE617ADAF}"/>
                    </a:ext>
                  </a:extLst>
                </p:cNvPr>
                <p:cNvSpPr/>
                <p:nvPr/>
              </p:nvSpPr>
              <p:spPr>
                <a:xfrm rot="5400000">
                  <a:off x="6512338" y="2410760"/>
                  <a:ext cx="1362198" cy="476485"/>
                </a:xfrm>
                <a:prstGeom prst="trapezoid">
                  <a:avLst>
                    <a:gd name="adj" fmla="val 1959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4FF18BD-0EEA-6571-642B-08DF93624FDA}"/>
                  </a:ext>
                </a:extLst>
              </p:cNvPr>
              <p:cNvSpPr/>
              <p:nvPr/>
            </p:nvSpPr>
            <p:spPr>
              <a:xfrm>
                <a:off x="5712218" y="1472768"/>
                <a:ext cx="1783857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B11BEEC-6A09-6396-C4C9-FB37A62E7ECE}"/>
                </a:ext>
              </a:extLst>
            </p:cNvPr>
            <p:cNvSpPr txBox="1"/>
            <p:nvPr/>
          </p:nvSpPr>
          <p:spPr>
            <a:xfrm>
              <a:off x="4870462" y="1361960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Memory Engine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6304AB6-253A-456D-20D8-5FE24A6177B5}"/>
              </a:ext>
            </a:extLst>
          </p:cNvPr>
          <p:cNvGrpSpPr/>
          <p:nvPr/>
        </p:nvGrpSpPr>
        <p:grpSpPr>
          <a:xfrm>
            <a:off x="4172087" y="2767206"/>
            <a:ext cx="1575986" cy="1650349"/>
            <a:chOff x="4172087" y="2767206"/>
            <a:chExt cx="1575986" cy="1650349"/>
          </a:xfrm>
        </p:grpSpPr>
        <p:sp>
          <p:nvSpPr>
            <p:cNvPr id="153" name="Left-right Arrow 152">
              <a:extLst>
                <a:ext uri="{FF2B5EF4-FFF2-40B4-BE49-F238E27FC236}">
                  <a16:creationId xmlns:a16="http://schemas.microsoft.com/office/drawing/2014/main" id="{9B5E5E6A-4002-A1B0-B8F9-71530F66584D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B7DC7B7-6CF3-C51E-E482-C9FD3C3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2B509DA-DC6C-1E2F-4614-7D05E07DC78F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28A8705-7795-4E53-24CA-D056E0F7EEE4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Pages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0D6342A-C7A9-8BED-E89E-A8589CF64A69}"/>
              </a:ext>
            </a:extLst>
          </p:cNvPr>
          <p:cNvSpPr>
            <a:spLocks noChangeAspect="1"/>
          </p:cNvSpPr>
          <p:nvPr/>
        </p:nvSpPr>
        <p:spPr>
          <a:xfrm>
            <a:off x="487894" y="4024479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D0FB21-161D-6EA2-BD4B-2E340713351B}"/>
              </a:ext>
            </a:extLst>
          </p:cNvPr>
          <p:cNvSpPr>
            <a:spLocks noChangeAspect="1"/>
          </p:cNvSpPr>
          <p:nvPr/>
        </p:nvSpPr>
        <p:spPr>
          <a:xfrm>
            <a:off x="760976" y="4121063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46AB7A-26BE-C1BA-C95B-CAC8B226281C}"/>
              </a:ext>
            </a:extLst>
          </p:cNvPr>
          <p:cNvSpPr>
            <a:spLocks noChangeAspect="1"/>
          </p:cNvSpPr>
          <p:nvPr/>
        </p:nvSpPr>
        <p:spPr>
          <a:xfrm>
            <a:off x="1059497" y="403448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0C0DA-1C23-53EB-5F87-F7CAA2FC2522}"/>
              </a:ext>
            </a:extLst>
          </p:cNvPr>
          <p:cNvSpPr>
            <a:spLocks noChangeAspect="1"/>
          </p:cNvSpPr>
          <p:nvPr/>
        </p:nvSpPr>
        <p:spPr>
          <a:xfrm>
            <a:off x="1170360" y="5117614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AC6785-96AB-3312-93CE-1F1A6A4D5116}"/>
              </a:ext>
            </a:extLst>
          </p:cNvPr>
          <p:cNvSpPr>
            <a:spLocks noChangeAspect="1"/>
          </p:cNvSpPr>
          <p:nvPr/>
        </p:nvSpPr>
        <p:spPr>
          <a:xfrm>
            <a:off x="1004506" y="5365110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E90024-5BD8-0E58-63A4-6493B87B181B}"/>
              </a:ext>
            </a:extLst>
          </p:cNvPr>
          <p:cNvSpPr/>
          <p:nvPr/>
        </p:nvSpPr>
        <p:spPr>
          <a:xfrm>
            <a:off x="1" y="3028708"/>
            <a:ext cx="9143999" cy="2280712"/>
          </a:xfrm>
          <a:prstGeom prst="rect">
            <a:avLst/>
          </a:prstGeom>
          <a:solidFill>
            <a:srgbClr val="FCECD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ü"/>
            </a:pPr>
            <a:r>
              <a:rPr lang="en-US" sz="320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Software Transparency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Low Metadata Overheads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High Spatial Locality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Latency-Efficiency in Critical Data</a:t>
            </a:r>
            <a:endParaRPr lang="en-GR" sz="3200" dirty="0">
              <a:solidFill>
                <a:schemeClr val="accent4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69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23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4058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3. Link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Compression 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in Page Migrations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8111F8-9A9B-AEF5-695B-E7C6FCDB1929}"/>
              </a:ext>
            </a:extLst>
          </p:cNvPr>
          <p:cNvGrpSpPr/>
          <p:nvPr/>
        </p:nvGrpSpPr>
        <p:grpSpPr>
          <a:xfrm>
            <a:off x="172679" y="1381830"/>
            <a:ext cx="3172717" cy="4480711"/>
            <a:chOff x="307174" y="840785"/>
            <a:chExt cx="3172717" cy="448071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E85B53-A28C-5209-2608-20412408D3E0}"/>
                </a:ext>
              </a:extLst>
            </p:cNvPr>
            <p:cNvGrpSpPr/>
            <p:nvPr/>
          </p:nvGrpSpPr>
          <p:grpSpPr>
            <a:xfrm>
              <a:off x="307174" y="1503006"/>
              <a:ext cx="1319456" cy="3818490"/>
              <a:chOff x="307174" y="1503006"/>
              <a:chExt cx="1319456" cy="381849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08CB6DD-A099-AEAA-A44C-32822BFAFB43}"/>
                  </a:ext>
                </a:extLst>
              </p:cNvPr>
              <p:cNvGrpSpPr/>
              <p:nvPr/>
            </p:nvGrpSpPr>
            <p:grpSpPr>
              <a:xfrm>
                <a:off x="307174" y="1503006"/>
                <a:ext cx="1319456" cy="3818490"/>
                <a:chOff x="5480415" y="1059320"/>
                <a:chExt cx="1319456" cy="381849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4A8279D-7CD3-ED1A-B971-4CB4DE2CA44C}"/>
                    </a:ext>
                  </a:extLst>
                </p:cNvPr>
                <p:cNvSpPr/>
                <p:nvPr/>
              </p:nvSpPr>
              <p:spPr>
                <a:xfrm>
                  <a:off x="5480415" y="1059320"/>
                  <a:ext cx="1319456" cy="381849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ADDD914-AD93-E0F1-EF2B-7FD918940A76}"/>
                    </a:ext>
                  </a:extLst>
                </p:cNvPr>
                <p:cNvSpPr/>
                <p:nvPr/>
              </p:nvSpPr>
              <p:spPr>
                <a:xfrm>
                  <a:off x="5600386" y="1243447"/>
                  <a:ext cx="1095934" cy="254676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2A2D456-888E-FE88-DC88-2B2403771735}"/>
                    </a:ext>
                  </a:extLst>
                </p:cNvPr>
                <p:cNvSpPr/>
                <p:nvPr/>
              </p:nvSpPr>
              <p:spPr>
                <a:xfrm>
                  <a:off x="5600387" y="4093321"/>
                  <a:ext cx="1095934" cy="63225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0FE453-6C97-0CB8-528F-86953698B82E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6148354" y="3790213"/>
                  <a:ext cx="0" cy="30310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1A90FD-40FB-A883-61F8-E02BB0E28097}"/>
                  </a:ext>
                </a:extLst>
              </p:cNvPr>
              <p:cNvSpPr/>
              <p:nvPr/>
            </p:nvSpPr>
            <p:spPr>
              <a:xfrm>
                <a:off x="508143" y="2434993"/>
                <a:ext cx="954657" cy="16466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E39AC2-A3BD-ADA9-61F3-811E5291F9A6}"/>
                </a:ext>
              </a:extLst>
            </p:cNvPr>
            <p:cNvSpPr txBox="1"/>
            <p:nvPr/>
          </p:nvSpPr>
          <p:spPr>
            <a:xfrm>
              <a:off x="712389" y="84078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B324B2-DE7D-EA79-F062-ACD881985DA3}"/>
              </a:ext>
            </a:extLst>
          </p:cNvPr>
          <p:cNvGrpSpPr/>
          <p:nvPr/>
        </p:nvGrpSpPr>
        <p:grpSpPr>
          <a:xfrm>
            <a:off x="6029877" y="1381830"/>
            <a:ext cx="2945211" cy="4480711"/>
            <a:chOff x="5762764" y="1052975"/>
            <a:chExt cx="2945211" cy="448071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43A457-F944-D68F-D886-880F203FC5DB}"/>
                </a:ext>
              </a:extLst>
            </p:cNvPr>
            <p:cNvGrpSpPr/>
            <p:nvPr/>
          </p:nvGrpSpPr>
          <p:grpSpPr>
            <a:xfrm>
              <a:off x="7388519" y="1691400"/>
              <a:ext cx="1319456" cy="3842286"/>
              <a:chOff x="7511385" y="4120144"/>
              <a:chExt cx="1319456" cy="384228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C51445-CED2-CAC6-BF92-9715435652DF}"/>
                  </a:ext>
                </a:extLst>
              </p:cNvPr>
              <p:cNvSpPr/>
              <p:nvPr/>
            </p:nvSpPr>
            <p:spPr>
              <a:xfrm>
                <a:off x="7511385" y="4120144"/>
                <a:ext cx="1319456" cy="38422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322754-D6A6-9BA3-2B85-2D87F24B3912}"/>
                  </a:ext>
                </a:extLst>
              </p:cNvPr>
              <p:cNvSpPr/>
              <p:nvPr/>
            </p:nvSpPr>
            <p:spPr>
              <a:xfrm>
                <a:off x="7614415" y="4219208"/>
                <a:ext cx="1139149" cy="379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5DEC871-4D8E-4839-B0D7-9DD3A7153C39}"/>
                  </a:ext>
                </a:extLst>
              </p:cNvPr>
              <p:cNvSpPr/>
              <p:nvPr/>
            </p:nvSpPr>
            <p:spPr>
              <a:xfrm>
                <a:off x="7614415" y="5217275"/>
                <a:ext cx="1139151" cy="2601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Remote</a:t>
                </a:r>
              </a:p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6E6A526-AF16-B71E-2FCD-E1D449AB4926}"/>
                  </a:ext>
                </a:extLst>
              </p:cNvPr>
              <p:cNvCxnSpPr>
                <a:cxnSpLocks/>
                <a:stCxn id="88" idx="2"/>
                <a:endCxn id="89" idx="0"/>
              </p:cNvCxnSpPr>
              <p:nvPr/>
            </p:nvCxnSpPr>
            <p:spPr>
              <a:xfrm>
                <a:off x="8183990" y="4599088"/>
                <a:ext cx="1" cy="6181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616B0E-234F-BAA0-5A06-A60BDF3524B0}"/>
                </a:ext>
              </a:extLst>
            </p:cNvPr>
            <p:cNvSpPr txBox="1"/>
            <p:nvPr/>
          </p:nvSpPr>
          <p:spPr>
            <a:xfrm>
              <a:off x="5762764" y="105297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B58193E-80EE-6A24-7C0F-8879D019409B}"/>
              </a:ext>
            </a:extLst>
          </p:cNvPr>
          <p:cNvGrpSpPr/>
          <p:nvPr/>
        </p:nvGrpSpPr>
        <p:grpSpPr>
          <a:xfrm>
            <a:off x="1328305" y="1712290"/>
            <a:ext cx="3208242" cy="4005130"/>
            <a:chOff x="1328305" y="1377436"/>
            <a:chExt cx="3208242" cy="400513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06F0C97-1EFF-8519-8DD5-2A2E774F4F7F}"/>
                </a:ext>
              </a:extLst>
            </p:cNvPr>
            <p:cNvGrpSpPr/>
            <p:nvPr/>
          </p:nvGrpSpPr>
          <p:grpSpPr>
            <a:xfrm>
              <a:off x="1600426" y="1716308"/>
              <a:ext cx="2664000" cy="3666258"/>
              <a:chOff x="2292439" y="1472768"/>
              <a:chExt cx="2664000" cy="3666258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8067E1DC-7482-3760-2034-3D2E01B2CE39}"/>
                  </a:ext>
                </a:extLst>
              </p:cNvPr>
              <p:cNvGrpSpPr/>
              <p:nvPr/>
            </p:nvGrpSpPr>
            <p:grpSpPr>
              <a:xfrm>
                <a:off x="2676739" y="1761921"/>
                <a:ext cx="2207030" cy="2990384"/>
                <a:chOff x="2676739" y="1761921"/>
                <a:chExt cx="2207030" cy="2990384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031F1D69-E5D7-F59B-4A0C-B181FA76964E}"/>
                    </a:ext>
                  </a:extLst>
                </p:cNvPr>
                <p:cNvGrpSpPr/>
                <p:nvPr/>
              </p:nvGrpSpPr>
              <p:grpSpPr>
                <a:xfrm>
                  <a:off x="2676739" y="1761921"/>
                  <a:ext cx="1473751" cy="1774164"/>
                  <a:chOff x="2676739" y="1761921"/>
                  <a:chExt cx="1473751" cy="1774164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69640C2-85FC-5F5C-9AEE-11143E116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94652E30-E30C-413B-6F4B-D8FD044E55FB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322392"/>
                    <a:ext cx="1080000" cy="180000"/>
                    <a:chOff x="2110930" y="4326769"/>
                    <a:chExt cx="1080000" cy="180000"/>
                  </a:xfrm>
                </p:grpSpPr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0745DFA-746D-07B6-59DC-4BD5BB2AD2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8BA94093-2BF5-BA18-0EB9-218D5E3AC4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EA584536-5146-79E0-A44C-C609921C029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56538344-C7B4-2F4C-9FD7-A2B0AA33C4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B6A7A743-0FB7-57A1-D371-F2A1147763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75334235-4C79-253E-B791-E355108AB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435F13BC-4518-08FB-603F-B2BE2E150790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689413"/>
                    <a:ext cx="1080000" cy="180000"/>
                    <a:chOff x="2110930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159502A3-9C69-A880-B636-90167C7C259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58EB297D-C8C0-CC1D-0A0E-368E6E0DEF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F724F2EE-4DE7-CFE2-3B38-A395724B62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EB67B2CE-701B-326B-F02E-5CAE935F3D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2E0F2976-B3C1-5F6C-D67F-2C5EAB9021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3DDC2A53-7E76-A67C-78F6-C9E8CE0DF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D88CEEF-5494-5C58-EF1D-8823BA569318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4" name="Trapezium 133">
                  <a:extLst>
                    <a:ext uri="{FF2B5EF4-FFF2-40B4-BE49-F238E27FC236}">
                      <a16:creationId xmlns:a16="http://schemas.microsoft.com/office/drawing/2014/main" id="{D844C888-404E-628F-F745-69C66BF2413E}"/>
                    </a:ext>
                  </a:extLst>
                </p:cNvPr>
                <p:cNvSpPr/>
                <p:nvPr/>
              </p:nvSpPr>
              <p:spPr>
                <a:xfrm rot="5400000">
                  <a:off x="3640158" y="2414585"/>
                  <a:ext cx="1362198" cy="468836"/>
                </a:xfrm>
                <a:prstGeom prst="trapezoid">
                  <a:avLst>
                    <a:gd name="adj" fmla="val 11265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E7E44495-6F15-6E85-0FE1-AE1313E191B8}"/>
                    </a:ext>
                  </a:extLst>
                </p:cNvPr>
                <p:cNvSpPr/>
                <p:nvPr/>
              </p:nvSpPr>
              <p:spPr>
                <a:xfrm>
                  <a:off x="3980169" y="3681442"/>
                  <a:ext cx="903600" cy="10708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72000" rtlCol="0" anchor="ctr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(De) Compr. Unit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276288D-3400-A381-64F9-B41A1B0EC2A8}"/>
                  </a:ext>
                </a:extLst>
              </p:cNvPr>
              <p:cNvSpPr/>
              <p:nvPr/>
            </p:nvSpPr>
            <p:spPr>
              <a:xfrm>
                <a:off x="2292439" y="1472768"/>
                <a:ext cx="2664000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02603F5-5D44-160D-68AD-0B349D82CFE1}"/>
                </a:ext>
              </a:extLst>
            </p:cNvPr>
            <p:cNvSpPr txBox="1"/>
            <p:nvPr/>
          </p:nvSpPr>
          <p:spPr>
            <a:xfrm>
              <a:off x="1328305" y="1377436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Compute Engine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6D5961C-3A7D-85D6-BA1B-3CA6421B74A2}"/>
              </a:ext>
            </a:extLst>
          </p:cNvPr>
          <p:cNvGrpSpPr/>
          <p:nvPr/>
        </p:nvGrpSpPr>
        <p:grpSpPr>
          <a:xfrm>
            <a:off x="4870462" y="1696814"/>
            <a:ext cx="3208242" cy="4007727"/>
            <a:chOff x="4870462" y="1361960"/>
            <a:chExt cx="3208242" cy="4007727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08C1282-5AE2-1171-8464-281807082E0B}"/>
                </a:ext>
              </a:extLst>
            </p:cNvPr>
            <p:cNvGrpSpPr/>
            <p:nvPr/>
          </p:nvGrpSpPr>
          <p:grpSpPr>
            <a:xfrm>
              <a:off x="5542065" y="1703429"/>
              <a:ext cx="1890794" cy="3666258"/>
              <a:chOff x="5605281" y="1472768"/>
              <a:chExt cx="1890794" cy="3666258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C4935C39-526D-6AF6-FC35-EDC042FE3D89}"/>
                  </a:ext>
                </a:extLst>
              </p:cNvPr>
              <p:cNvGrpSpPr/>
              <p:nvPr/>
            </p:nvGrpSpPr>
            <p:grpSpPr>
              <a:xfrm>
                <a:off x="5605281" y="1761921"/>
                <a:ext cx="1826398" cy="2990383"/>
                <a:chOff x="5605281" y="1761921"/>
                <a:chExt cx="1826398" cy="2990383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EC16684B-1A65-AE39-1020-8AFB5CB9DE5F}"/>
                    </a:ext>
                  </a:extLst>
                </p:cNvPr>
                <p:cNvGrpSpPr/>
                <p:nvPr/>
              </p:nvGrpSpPr>
              <p:grpSpPr>
                <a:xfrm>
                  <a:off x="5605281" y="1761921"/>
                  <a:ext cx="1473751" cy="1774164"/>
                  <a:chOff x="5605281" y="1761921"/>
                  <a:chExt cx="1473751" cy="1774164"/>
                </a:xfrm>
              </p:grpSpPr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5961700-2D62-E62E-97B8-26CDC70F8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2C9BF5A9-1A1C-E4C6-B962-7793A9941639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322392"/>
                    <a:ext cx="1080000" cy="180000"/>
                    <a:chOff x="2226841" y="4326769"/>
                    <a:chExt cx="1080000" cy="180000"/>
                  </a:xfrm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3D62B298-D64D-85C9-FCB7-9765F3117E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C97CC4BA-218C-9865-327B-FFE8FAE8AB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4A07BF5A-09AA-2180-7C97-ADB72B2514C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44E86702-E23B-6198-7E67-E2D00EDAFD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D4AE6A8C-4456-663E-F8EB-01C1F1B296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AB41B8FC-99C9-D46C-4F4A-AF33E87B60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660DBB5D-5322-7B2D-C93C-30E02C2AD99B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689413"/>
                    <a:ext cx="1080000" cy="180000"/>
                    <a:chOff x="2226841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8ACCF8C0-45B3-5AF5-BCD5-450CCF2A60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4EDDB508-B505-D3DB-DE92-8BC0FE0296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C96CD29A-2906-6938-DA2D-B15174EF21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23EA3768-D454-30D3-4F79-58DFC401D0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454D5B96-56DD-AA9E-1195-E0C29F39C5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8E58E42-1399-273F-DA0B-F96EED34A2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9AEB497-A07C-EE1C-0574-5A5BA814CF32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5" name="Trapezium 134">
                  <a:extLst>
                    <a:ext uri="{FF2B5EF4-FFF2-40B4-BE49-F238E27FC236}">
                      <a16:creationId xmlns:a16="http://schemas.microsoft.com/office/drawing/2014/main" id="{E54CEF89-172D-5AA1-C867-743FE617ADAF}"/>
                    </a:ext>
                  </a:extLst>
                </p:cNvPr>
                <p:cNvSpPr/>
                <p:nvPr/>
              </p:nvSpPr>
              <p:spPr>
                <a:xfrm rot="5400000">
                  <a:off x="6512338" y="2410760"/>
                  <a:ext cx="1362198" cy="476485"/>
                </a:xfrm>
                <a:prstGeom prst="trapezoid">
                  <a:avLst>
                    <a:gd name="adj" fmla="val 1959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CD8FE8F6-A3DA-BD79-8879-7FC8E3779E0D}"/>
                    </a:ext>
                  </a:extLst>
                </p:cNvPr>
                <p:cNvSpPr/>
                <p:nvPr/>
              </p:nvSpPr>
              <p:spPr>
                <a:xfrm>
                  <a:off x="5954828" y="3681441"/>
                  <a:ext cx="903600" cy="10708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72000" rtlCol="0" anchor="ctr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(De) Compr. Unit</a:t>
                  </a:r>
                </a:p>
              </p:txBody>
            </p: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4FF18BD-0EEA-6571-642B-08DF93624FDA}"/>
                  </a:ext>
                </a:extLst>
              </p:cNvPr>
              <p:cNvSpPr/>
              <p:nvPr/>
            </p:nvSpPr>
            <p:spPr>
              <a:xfrm>
                <a:off x="5712218" y="1472768"/>
                <a:ext cx="1783857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B11BEEC-6A09-6396-C4C9-FB37A62E7ECE}"/>
                </a:ext>
              </a:extLst>
            </p:cNvPr>
            <p:cNvSpPr txBox="1"/>
            <p:nvPr/>
          </p:nvSpPr>
          <p:spPr>
            <a:xfrm>
              <a:off x="4870462" y="1361960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Memory Engine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6304AB6-253A-456D-20D8-5FE24A6177B5}"/>
              </a:ext>
            </a:extLst>
          </p:cNvPr>
          <p:cNvGrpSpPr/>
          <p:nvPr/>
        </p:nvGrpSpPr>
        <p:grpSpPr>
          <a:xfrm>
            <a:off x="4172087" y="2767206"/>
            <a:ext cx="1575986" cy="1650349"/>
            <a:chOff x="4172087" y="2767206"/>
            <a:chExt cx="1575986" cy="1650349"/>
          </a:xfrm>
        </p:grpSpPr>
        <p:sp>
          <p:nvSpPr>
            <p:cNvPr id="153" name="Left-right Arrow 152">
              <a:extLst>
                <a:ext uri="{FF2B5EF4-FFF2-40B4-BE49-F238E27FC236}">
                  <a16:creationId xmlns:a16="http://schemas.microsoft.com/office/drawing/2014/main" id="{9B5E5E6A-4002-A1B0-B8F9-71530F66584D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B7DC7B7-6CF3-C51E-E482-C9FD3C3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2B509DA-DC6C-1E2F-4614-7D05E07DC78F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28A8705-7795-4E53-24CA-D056E0F7EEE4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548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b="1" dirty="0">
                  <a:solidFill>
                    <a:schemeClr val="accent4"/>
                  </a:solidFill>
                  <a:latin typeface="Avenir Medium" panose="02000503020000020003" pitchFamily="2" charset="0"/>
                </a:rPr>
                <a:t>Compressed</a:t>
              </a:r>
              <a:r>
                <a:rPr lang="en-GR" dirty="0">
                  <a:latin typeface="Avenir Medium" panose="02000503020000020003" pitchFamily="2" charset="0"/>
                </a:rPr>
                <a:t> pages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A407E8-525D-81A5-7A68-2FA478E93C3C}"/>
              </a:ext>
            </a:extLst>
          </p:cNvPr>
          <p:cNvSpPr txBox="1"/>
          <p:nvPr/>
        </p:nvSpPr>
        <p:spPr>
          <a:xfrm>
            <a:off x="2617467" y="6077814"/>
            <a:ext cx="481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compressed pages inside the network</a:t>
            </a:r>
            <a:endParaRPr lang="en-GR" sz="2000" b="1" dirty="0">
              <a:solidFill>
                <a:schemeClr val="accent1"/>
              </a:solidFill>
              <a:latin typeface="Avenir Medium" panose="02000503020000020003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4F687B-5380-4532-6F61-550FBD748C05}"/>
              </a:ext>
            </a:extLst>
          </p:cNvPr>
          <p:cNvGrpSpPr>
            <a:grpSpLocks noChangeAspect="1"/>
          </p:cNvGrpSpPr>
          <p:nvPr/>
        </p:nvGrpSpPr>
        <p:grpSpPr>
          <a:xfrm>
            <a:off x="2919533" y="4154338"/>
            <a:ext cx="648000" cy="850343"/>
            <a:chOff x="5750525" y="2967398"/>
            <a:chExt cx="914400" cy="1199926"/>
          </a:xfrm>
          <a:solidFill>
            <a:schemeClr val="accent3"/>
          </a:solid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BAE247-D108-632F-5216-773D7603E437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  <a:grpFill/>
          </p:grpSpPr>
          <p:pic>
            <p:nvPicPr>
              <p:cNvPr id="19" name="Graphic 18" descr="Wheelbarrow">
                <a:extLst>
                  <a:ext uri="{FF2B5EF4-FFF2-40B4-BE49-F238E27FC236}">
                    <a16:creationId xmlns:a16="http://schemas.microsoft.com/office/drawing/2014/main" id="{819AEF6B-EA05-BB6F-0808-3899A9318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59C0440-35E9-3BCC-3144-9E69BC69FDEB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8CBCFE6-1A2D-E9CB-7B46-B5A73664945E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BC21FB8-8BEA-2C12-062D-7ACE6F934648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8AAAD42-68B8-756B-3F62-489D420C0549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C443378-93BA-7A2E-5D2B-AC5C79349947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0736944-3A21-E36E-71D2-DCEF1453C9EF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AC51991-61C8-2413-6A85-E427A4A17352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8970C1E-CFC9-2705-2812-05DEDAA48BB4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22B47AD-41BD-CB44-E64C-EAB5E7ED6CF8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F51E4B4-F83A-CD11-E2FA-6E942A109358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38BF64-7443-5188-2010-768130F315FD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91E5927-2684-2424-C1C9-1B8D8F043E74}"/>
              </a:ext>
            </a:extLst>
          </p:cNvPr>
          <p:cNvGrpSpPr/>
          <p:nvPr/>
        </p:nvGrpSpPr>
        <p:grpSpPr>
          <a:xfrm>
            <a:off x="4173943" y="3902518"/>
            <a:ext cx="648000" cy="661106"/>
            <a:chOff x="5750525" y="3135959"/>
            <a:chExt cx="914400" cy="932892"/>
          </a:xfrm>
          <a:solidFill>
            <a:schemeClr val="accent4"/>
          </a:solidFill>
        </p:grpSpPr>
        <p:pic>
          <p:nvPicPr>
            <p:cNvPr id="50" name="Graphic 49" descr="Wheelbarrow">
              <a:extLst>
                <a:ext uri="{FF2B5EF4-FFF2-40B4-BE49-F238E27FC236}">
                  <a16:creationId xmlns:a16="http://schemas.microsoft.com/office/drawing/2014/main" id="{CCC24B23-F39C-EBCD-BF57-D2B765102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E9AEEF-86EA-7069-398D-AF84BC2E8464}"/>
                </a:ext>
              </a:extLst>
            </p:cNvPr>
            <p:cNvSpPr/>
            <p:nvPr/>
          </p:nvSpPr>
          <p:spPr>
            <a:xfrm>
              <a:off x="6041295" y="328062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358B9A9-A519-140F-84E5-233A7BC0F136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E578DE2-3E26-5645-BA24-F937D8664057}"/>
                </a:ext>
              </a:extLst>
            </p:cNvPr>
            <p:cNvSpPr/>
            <p:nvPr/>
          </p:nvSpPr>
          <p:spPr>
            <a:xfrm>
              <a:off x="6355688" y="3277252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043A58F-DD63-295D-0C3C-59D4947334B4}"/>
                </a:ext>
              </a:extLst>
            </p:cNvPr>
            <p:cNvSpPr/>
            <p:nvPr/>
          </p:nvSpPr>
          <p:spPr>
            <a:xfrm>
              <a:off x="6117227" y="3192204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0FFEB9B-582C-3CE3-4C28-6AA8EE62B718}"/>
                </a:ext>
              </a:extLst>
            </p:cNvPr>
            <p:cNvSpPr/>
            <p:nvPr/>
          </p:nvSpPr>
          <p:spPr>
            <a:xfrm>
              <a:off x="5948106" y="3135959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E548044-A820-9BFF-B839-CA60C2499AFD}"/>
              </a:ext>
            </a:extLst>
          </p:cNvPr>
          <p:cNvGrpSpPr>
            <a:grpSpLocks noChangeAspect="1"/>
          </p:cNvGrpSpPr>
          <p:nvPr/>
        </p:nvGrpSpPr>
        <p:grpSpPr>
          <a:xfrm>
            <a:off x="6561401" y="4154338"/>
            <a:ext cx="648000" cy="850343"/>
            <a:chOff x="5750525" y="2967398"/>
            <a:chExt cx="914400" cy="1199926"/>
          </a:xfrm>
          <a:solidFill>
            <a:schemeClr val="accent3"/>
          </a:solidFill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37124DB-01E9-8899-BF91-85235EC80928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  <a:grpFill/>
          </p:grpSpPr>
          <p:pic>
            <p:nvPicPr>
              <p:cNvPr id="73" name="Graphic 72" descr="Wheelbarrow">
                <a:extLst>
                  <a:ext uri="{FF2B5EF4-FFF2-40B4-BE49-F238E27FC236}">
                    <a16:creationId xmlns:a16="http://schemas.microsoft.com/office/drawing/2014/main" id="{71D2D0CD-1FE5-AF82-0012-1E3209A23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21DA209-35A7-4F6C-2034-7E2FE47B95F6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7841F09-1AB5-58F1-99F8-3FEF6DB41638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F1BBA8B-94C1-FA2B-F992-4E146798DBBA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E4C76F78-8290-0D2F-75A2-54F457CA9E49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D99D594-38A5-D7DE-FE34-D94A6BF04F21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C3B8DCB-ADA0-893D-CDAF-3CF21827AD92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70F8B05-A3E0-F5FF-580A-533686CFD6E7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3784B74-29D9-0A82-16FD-F2A1586DA184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174FB9C-2B46-F965-5F6E-79B204B1A9F5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84A356D-4DDF-19D4-E0FC-FF30D304C360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ACCC9F1-066C-8871-73FD-A38C475A8AFE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</p:spTree>
    <p:extLst>
      <p:ext uri="{BB962C8B-B14F-4D97-AF65-F5344CB8AC3E}">
        <p14:creationId xmlns:p14="http://schemas.microsoft.com/office/powerpoint/2010/main" val="3069384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24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4058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3. Link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Compression 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in Page Migrations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8111F8-9A9B-AEF5-695B-E7C6FCDB1929}"/>
              </a:ext>
            </a:extLst>
          </p:cNvPr>
          <p:cNvGrpSpPr/>
          <p:nvPr/>
        </p:nvGrpSpPr>
        <p:grpSpPr>
          <a:xfrm>
            <a:off x="172679" y="1381830"/>
            <a:ext cx="3172717" cy="4480711"/>
            <a:chOff x="307174" y="840785"/>
            <a:chExt cx="3172717" cy="448071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E85B53-A28C-5209-2608-20412408D3E0}"/>
                </a:ext>
              </a:extLst>
            </p:cNvPr>
            <p:cNvGrpSpPr/>
            <p:nvPr/>
          </p:nvGrpSpPr>
          <p:grpSpPr>
            <a:xfrm>
              <a:off x="307174" y="1503006"/>
              <a:ext cx="1319456" cy="3818490"/>
              <a:chOff x="307174" y="1503006"/>
              <a:chExt cx="1319456" cy="381849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08CB6DD-A099-AEAA-A44C-32822BFAFB43}"/>
                  </a:ext>
                </a:extLst>
              </p:cNvPr>
              <p:cNvGrpSpPr/>
              <p:nvPr/>
            </p:nvGrpSpPr>
            <p:grpSpPr>
              <a:xfrm>
                <a:off x="307174" y="1503006"/>
                <a:ext cx="1319456" cy="3818490"/>
                <a:chOff x="5480415" y="1059320"/>
                <a:chExt cx="1319456" cy="381849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4A8279D-7CD3-ED1A-B971-4CB4DE2CA44C}"/>
                    </a:ext>
                  </a:extLst>
                </p:cNvPr>
                <p:cNvSpPr/>
                <p:nvPr/>
              </p:nvSpPr>
              <p:spPr>
                <a:xfrm>
                  <a:off x="5480415" y="1059320"/>
                  <a:ext cx="1319456" cy="381849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ADDD914-AD93-E0F1-EF2B-7FD918940A76}"/>
                    </a:ext>
                  </a:extLst>
                </p:cNvPr>
                <p:cNvSpPr/>
                <p:nvPr/>
              </p:nvSpPr>
              <p:spPr>
                <a:xfrm>
                  <a:off x="5600386" y="1243447"/>
                  <a:ext cx="1095934" cy="254676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2A2D456-888E-FE88-DC88-2B2403771735}"/>
                    </a:ext>
                  </a:extLst>
                </p:cNvPr>
                <p:cNvSpPr/>
                <p:nvPr/>
              </p:nvSpPr>
              <p:spPr>
                <a:xfrm>
                  <a:off x="5600387" y="4093321"/>
                  <a:ext cx="1095934" cy="63225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0FE453-6C97-0CB8-528F-86953698B82E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6148354" y="3790213"/>
                  <a:ext cx="0" cy="30310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1A90FD-40FB-A883-61F8-E02BB0E28097}"/>
                  </a:ext>
                </a:extLst>
              </p:cNvPr>
              <p:cNvSpPr/>
              <p:nvPr/>
            </p:nvSpPr>
            <p:spPr>
              <a:xfrm>
                <a:off x="508143" y="2434993"/>
                <a:ext cx="954657" cy="16466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E39AC2-A3BD-ADA9-61F3-811E5291F9A6}"/>
                </a:ext>
              </a:extLst>
            </p:cNvPr>
            <p:cNvSpPr txBox="1"/>
            <p:nvPr/>
          </p:nvSpPr>
          <p:spPr>
            <a:xfrm>
              <a:off x="712389" y="84078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B324B2-DE7D-EA79-F062-ACD881985DA3}"/>
              </a:ext>
            </a:extLst>
          </p:cNvPr>
          <p:cNvGrpSpPr/>
          <p:nvPr/>
        </p:nvGrpSpPr>
        <p:grpSpPr>
          <a:xfrm>
            <a:off x="6029877" y="1381830"/>
            <a:ext cx="2945211" cy="4480711"/>
            <a:chOff x="5762764" y="1052975"/>
            <a:chExt cx="2945211" cy="448071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43A457-F944-D68F-D886-880F203FC5DB}"/>
                </a:ext>
              </a:extLst>
            </p:cNvPr>
            <p:cNvGrpSpPr/>
            <p:nvPr/>
          </p:nvGrpSpPr>
          <p:grpSpPr>
            <a:xfrm>
              <a:off x="7388519" y="1691400"/>
              <a:ext cx="1319456" cy="3842286"/>
              <a:chOff x="7511385" y="4120144"/>
              <a:chExt cx="1319456" cy="384228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C51445-CED2-CAC6-BF92-9715435652DF}"/>
                  </a:ext>
                </a:extLst>
              </p:cNvPr>
              <p:cNvSpPr/>
              <p:nvPr/>
            </p:nvSpPr>
            <p:spPr>
              <a:xfrm>
                <a:off x="7511385" y="4120144"/>
                <a:ext cx="1319456" cy="38422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322754-D6A6-9BA3-2B85-2D87F24B3912}"/>
                  </a:ext>
                </a:extLst>
              </p:cNvPr>
              <p:cNvSpPr/>
              <p:nvPr/>
            </p:nvSpPr>
            <p:spPr>
              <a:xfrm>
                <a:off x="7614415" y="4219208"/>
                <a:ext cx="1139149" cy="379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5DEC871-4D8E-4839-B0D7-9DD3A7153C39}"/>
                  </a:ext>
                </a:extLst>
              </p:cNvPr>
              <p:cNvSpPr/>
              <p:nvPr/>
            </p:nvSpPr>
            <p:spPr>
              <a:xfrm>
                <a:off x="7614415" y="5217275"/>
                <a:ext cx="1139151" cy="2601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Remote</a:t>
                </a:r>
              </a:p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6E6A526-AF16-B71E-2FCD-E1D449AB4926}"/>
                  </a:ext>
                </a:extLst>
              </p:cNvPr>
              <p:cNvCxnSpPr>
                <a:cxnSpLocks/>
                <a:stCxn id="88" idx="2"/>
                <a:endCxn id="89" idx="0"/>
              </p:cNvCxnSpPr>
              <p:nvPr/>
            </p:nvCxnSpPr>
            <p:spPr>
              <a:xfrm>
                <a:off x="8183990" y="4599088"/>
                <a:ext cx="1" cy="6181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616B0E-234F-BAA0-5A06-A60BDF3524B0}"/>
                </a:ext>
              </a:extLst>
            </p:cNvPr>
            <p:cNvSpPr txBox="1"/>
            <p:nvPr/>
          </p:nvSpPr>
          <p:spPr>
            <a:xfrm>
              <a:off x="5762764" y="105297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B58193E-80EE-6A24-7C0F-8879D019409B}"/>
              </a:ext>
            </a:extLst>
          </p:cNvPr>
          <p:cNvGrpSpPr/>
          <p:nvPr/>
        </p:nvGrpSpPr>
        <p:grpSpPr>
          <a:xfrm>
            <a:off x="1328305" y="1712290"/>
            <a:ext cx="3208242" cy="4005130"/>
            <a:chOff x="1328305" y="1377436"/>
            <a:chExt cx="3208242" cy="400513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06F0C97-1EFF-8519-8DD5-2A2E774F4F7F}"/>
                </a:ext>
              </a:extLst>
            </p:cNvPr>
            <p:cNvGrpSpPr/>
            <p:nvPr/>
          </p:nvGrpSpPr>
          <p:grpSpPr>
            <a:xfrm>
              <a:off x="1600426" y="1716308"/>
              <a:ext cx="2664000" cy="3666258"/>
              <a:chOff x="2292439" y="1472768"/>
              <a:chExt cx="2664000" cy="3666258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8067E1DC-7482-3760-2034-3D2E01B2CE39}"/>
                  </a:ext>
                </a:extLst>
              </p:cNvPr>
              <p:cNvGrpSpPr/>
              <p:nvPr/>
            </p:nvGrpSpPr>
            <p:grpSpPr>
              <a:xfrm>
                <a:off x="2676739" y="1761921"/>
                <a:ext cx="2207030" cy="2990384"/>
                <a:chOff x="2676739" y="1761921"/>
                <a:chExt cx="2207030" cy="2990384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031F1D69-E5D7-F59B-4A0C-B181FA76964E}"/>
                    </a:ext>
                  </a:extLst>
                </p:cNvPr>
                <p:cNvGrpSpPr/>
                <p:nvPr/>
              </p:nvGrpSpPr>
              <p:grpSpPr>
                <a:xfrm>
                  <a:off x="2676739" y="1761921"/>
                  <a:ext cx="1473751" cy="1774164"/>
                  <a:chOff x="2676739" y="1761921"/>
                  <a:chExt cx="1473751" cy="1774164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69640C2-85FC-5F5C-9AEE-11143E116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94652E30-E30C-413B-6F4B-D8FD044E55FB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322392"/>
                    <a:ext cx="1080000" cy="180000"/>
                    <a:chOff x="2110930" y="4326769"/>
                    <a:chExt cx="1080000" cy="180000"/>
                  </a:xfrm>
                </p:grpSpPr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0745DFA-746D-07B6-59DC-4BD5BB2AD2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8BA94093-2BF5-BA18-0EB9-218D5E3AC4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EA584536-5146-79E0-A44C-C609921C029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56538344-C7B4-2F4C-9FD7-A2B0AA33C4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B6A7A743-0FB7-57A1-D371-F2A1147763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75334235-4C79-253E-B791-E355108AB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435F13BC-4518-08FB-603F-B2BE2E150790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689413"/>
                    <a:ext cx="1080000" cy="180000"/>
                    <a:chOff x="2110930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159502A3-9C69-A880-B636-90167C7C259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58EB297D-C8C0-CC1D-0A0E-368E6E0DEF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F724F2EE-4DE7-CFE2-3B38-A395724B62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EB67B2CE-701B-326B-F02E-5CAE935F3D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2E0F2976-B3C1-5F6C-D67F-2C5EAB9021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3DDC2A53-7E76-A67C-78F6-C9E8CE0DF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D88CEEF-5494-5C58-EF1D-8823BA569318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4" name="Trapezium 133">
                  <a:extLst>
                    <a:ext uri="{FF2B5EF4-FFF2-40B4-BE49-F238E27FC236}">
                      <a16:creationId xmlns:a16="http://schemas.microsoft.com/office/drawing/2014/main" id="{D844C888-404E-628F-F745-69C66BF2413E}"/>
                    </a:ext>
                  </a:extLst>
                </p:cNvPr>
                <p:cNvSpPr/>
                <p:nvPr/>
              </p:nvSpPr>
              <p:spPr>
                <a:xfrm rot="5400000">
                  <a:off x="3640158" y="2414585"/>
                  <a:ext cx="1362198" cy="468836"/>
                </a:xfrm>
                <a:prstGeom prst="trapezoid">
                  <a:avLst>
                    <a:gd name="adj" fmla="val 11265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E7E44495-6F15-6E85-0FE1-AE1313E191B8}"/>
                    </a:ext>
                  </a:extLst>
                </p:cNvPr>
                <p:cNvSpPr/>
                <p:nvPr/>
              </p:nvSpPr>
              <p:spPr>
                <a:xfrm>
                  <a:off x="3980169" y="3681442"/>
                  <a:ext cx="903600" cy="10708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72000" rtlCol="0" anchor="ctr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(De) Compr. Unit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276288D-3400-A381-64F9-B41A1B0EC2A8}"/>
                  </a:ext>
                </a:extLst>
              </p:cNvPr>
              <p:cNvSpPr/>
              <p:nvPr/>
            </p:nvSpPr>
            <p:spPr>
              <a:xfrm>
                <a:off x="2292439" y="1472768"/>
                <a:ext cx="2664000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02603F5-5D44-160D-68AD-0B349D82CFE1}"/>
                </a:ext>
              </a:extLst>
            </p:cNvPr>
            <p:cNvSpPr txBox="1"/>
            <p:nvPr/>
          </p:nvSpPr>
          <p:spPr>
            <a:xfrm>
              <a:off x="1328305" y="1377436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Compute Engine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6D5961C-3A7D-85D6-BA1B-3CA6421B74A2}"/>
              </a:ext>
            </a:extLst>
          </p:cNvPr>
          <p:cNvGrpSpPr/>
          <p:nvPr/>
        </p:nvGrpSpPr>
        <p:grpSpPr>
          <a:xfrm>
            <a:off x="4870462" y="1696814"/>
            <a:ext cx="3208242" cy="4007727"/>
            <a:chOff x="4870462" y="1361960"/>
            <a:chExt cx="3208242" cy="4007727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08C1282-5AE2-1171-8464-281807082E0B}"/>
                </a:ext>
              </a:extLst>
            </p:cNvPr>
            <p:cNvGrpSpPr/>
            <p:nvPr/>
          </p:nvGrpSpPr>
          <p:grpSpPr>
            <a:xfrm>
              <a:off x="5542065" y="1703429"/>
              <a:ext cx="1890794" cy="3666258"/>
              <a:chOff x="5605281" y="1472768"/>
              <a:chExt cx="1890794" cy="3666258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C4935C39-526D-6AF6-FC35-EDC042FE3D89}"/>
                  </a:ext>
                </a:extLst>
              </p:cNvPr>
              <p:cNvGrpSpPr/>
              <p:nvPr/>
            </p:nvGrpSpPr>
            <p:grpSpPr>
              <a:xfrm>
                <a:off x="5605281" y="1761921"/>
                <a:ext cx="1826398" cy="2990383"/>
                <a:chOff x="5605281" y="1761921"/>
                <a:chExt cx="1826398" cy="2990383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EC16684B-1A65-AE39-1020-8AFB5CB9DE5F}"/>
                    </a:ext>
                  </a:extLst>
                </p:cNvPr>
                <p:cNvGrpSpPr/>
                <p:nvPr/>
              </p:nvGrpSpPr>
              <p:grpSpPr>
                <a:xfrm>
                  <a:off x="5605281" y="1761921"/>
                  <a:ext cx="1473751" cy="1774164"/>
                  <a:chOff x="5605281" y="1761921"/>
                  <a:chExt cx="1473751" cy="1774164"/>
                </a:xfrm>
              </p:grpSpPr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5961700-2D62-E62E-97B8-26CDC70F8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2C9BF5A9-1A1C-E4C6-B962-7793A9941639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322392"/>
                    <a:ext cx="1080000" cy="180000"/>
                    <a:chOff x="2226841" y="4326769"/>
                    <a:chExt cx="1080000" cy="180000"/>
                  </a:xfrm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3D62B298-D64D-85C9-FCB7-9765F3117E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C97CC4BA-218C-9865-327B-FFE8FAE8AB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4A07BF5A-09AA-2180-7C97-ADB72B2514C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44E86702-E23B-6198-7E67-E2D00EDAFD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D4AE6A8C-4456-663E-F8EB-01C1F1B296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AB41B8FC-99C9-D46C-4F4A-AF33E87B60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660DBB5D-5322-7B2D-C93C-30E02C2AD99B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689413"/>
                    <a:ext cx="1080000" cy="180000"/>
                    <a:chOff x="2226841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8ACCF8C0-45B3-5AF5-BCD5-450CCF2A60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4EDDB508-B505-D3DB-DE92-8BC0FE0296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C96CD29A-2906-6938-DA2D-B15174EF21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23EA3768-D454-30D3-4F79-58DFC401D0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454D5B96-56DD-AA9E-1195-E0C29F39C5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8E58E42-1399-273F-DA0B-F96EED34A2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9AEB497-A07C-EE1C-0574-5A5BA814CF32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5" name="Trapezium 134">
                  <a:extLst>
                    <a:ext uri="{FF2B5EF4-FFF2-40B4-BE49-F238E27FC236}">
                      <a16:creationId xmlns:a16="http://schemas.microsoft.com/office/drawing/2014/main" id="{E54CEF89-172D-5AA1-C867-743FE617ADAF}"/>
                    </a:ext>
                  </a:extLst>
                </p:cNvPr>
                <p:cNvSpPr/>
                <p:nvPr/>
              </p:nvSpPr>
              <p:spPr>
                <a:xfrm rot="5400000">
                  <a:off x="6512338" y="2410760"/>
                  <a:ext cx="1362198" cy="476485"/>
                </a:xfrm>
                <a:prstGeom prst="trapezoid">
                  <a:avLst>
                    <a:gd name="adj" fmla="val 1959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CD8FE8F6-A3DA-BD79-8879-7FC8E3779E0D}"/>
                    </a:ext>
                  </a:extLst>
                </p:cNvPr>
                <p:cNvSpPr/>
                <p:nvPr/>
              </p:nvSpPr>
              <p:spPr>
                <a:xfrm>
                  <a:off x="5954828" y="3681441"/>
                  <a:ext cx="903600" cy="10708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72000" rtlCol="0" anchor="ctr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(De) Compr. Unit</a:t>
                  </a:r>
                </a:p>
              </p:txBody>
            </p: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4FF18BD-0EEA-6571-642B-08DF93624FDA}"/>
                  </a:ext>
                </a:extLst>
              </p:cNvPr>
              <p:cNvSpPr/>
              <p:nvPr/>
            </p:nvSpPr>
            <p:spPr>
              <a:xfrm>
                <a:off x="5712218" y="1472768"/>
                <a:ext cx="1783857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B11BEEC-6A09-6396-C4C9-FB37A62E7ECE}"/>
                </a:ext>
              </a:extLst>
            </p:cNvPr>
            <p:cNvSpPr txBox="1"/>
            <p:nvPr/>
          </p:nvSpPr>
          <p:spPr>
            <a:xfrm>
              <a:off x="4870462" y="1361960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Memory Engine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6304AB6-253A-456D-20D8-5FE24A6177B5}"/>
              </a:ext>
            </a:extLst>
          </p:cNvPr>
          <p:cNvGrpSpPr/>
          <p:nvPr/>
        </p:nvGrpSpPr>
        <p:grpSpPr>
          <a:xfrm>
            <a:off x="4172087" y="2767206"/>
            <a:ext cx="1575986" cy="1650349"/>
            <a:chOff x="4172087" y="2767206"/>
            <a:chExt cx="1575986" cy="1650349"/>
          </a:xfrm>
        </p:grpSpPr>
        <p:sp>
          <p:nvSpPr>
            <p:cNvPr id="153" name="Left-right Arrow 152">
              <a:extLst>
                <a:ext uri="{FF2B5EF4-FFF2-40B4-BE49-F238E27FC236}">
                  <a16:creationId xmlns:a16="http://schemas.microsoft.com/office/drawing/2014/main" id="{9B5E5E6A-4002-A1B0-B8F9-71530F66584D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B7DC7B7-6CF3-C51E-E482-C9FD3C3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2B509DA-DC6C-1E2F-4614-7D05E07DC78F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28A8705-7795-4E53-24CA-D056E0F7EEE4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548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b="1" dirty="0">
                  <a:solidFill>
                    <a:schemeClr val="accent4"/>
                  </a:solidFill>
                  <a:latin typeface="Avenir Medium" panose="02000503020000020003" pitchFamily="2" charset="0"/>
                </a:rPr>
                <a:t>Compressed</a:t>
              </a:r>
              <a:r>
                <a:rPr lang="en-GR" dirty="0">
                  <a:solidFill>
                    <a:schemeClr val="accent4"/>
                  </a:solidFill>
                  <a:latin typeface="Avenir Medium" panose="02000503020000020003" pitchFamily="2" charset="0"/>
                </a:rPr>
                <a:t> </a:t>
              </a:r>
              <a:r>
                <a:rPr lang="en-GR" dirty="0">
                  <a:latin typeface="Avenir Medium" panose="02000503020000020003" pitchFamily="2" charset="0"/>
                </a:rPr>
                <a:t>pages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14F687B-5380-4532-6F61-550FBD748C05}"/>
              </a:ext>
            </a:extLst>
          </p:cNvPr>
          <p:cNvGrpSpPr>
            <a:grpSpLocks noChangeAspect="1"/>
          </p:cNvGrpSpPr>
          <p:nvPr/>
        </p:nvGrpSpPr>
        <p:grpSpPr>
          <a:xfrm>
            <a:off x="2919533" y="4154338"/>
            <a:ext cx="648000" cy="850343"/>
            <a:chOff x="5750525" y="2967398"/>
            <a:chExt cx="914400" cy="119992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BAE247-D108-632F-5216-773D7603E437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19" name="Graphic 18" descr="Wheelbarrow">
                <a:extLst>
                  <a:ext uri="{FF2B5EF4-FFF2-40B4-BE49-F238E27FC236}">
                    <a16:creationId xmlns:a16="http://schemas.microsoft.com/office/drawing/2014/main" id="{819AEF6B-EA05-BB6F-0808-3899A9318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59C0440-35E9-3BCC-3144-9E69BC69FDEB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8CBCFE6-1A2D-E9CB-7B46-B5A73664945E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BC21FB8-8BEA-2C12-062D-7ACE6F934648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8AAAD42-68B8-756B-3F62-489D420C0549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C443378-93BA-7A2E-5D2B-AC5C79349947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0736944-3A21-E36E-71D2-DCEF1453C9EF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AC51991-61C8-2413-6A85-E427A4A17352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8970C1E-CFC9-2705-2812-05DEDAA48BB4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22B47AD-41BD-CB44-E64C-EAB5E7ED6CF8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F51E4B4-F83A-CD11-E2FA-6E942A109358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38BF64-7443-5188-2010-768130F315FD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91E5927-2684-2424-C1C9-1B8D8F043E74}"/>
              </a:ext>
            </a:extLst>
          </p:cNvPr>
          <p:cNvGrpSpPr/>
          <p:nvPr/>
        </p:nvGrpSpPr>
        <p:grpSpPr>
          <a:xfrm>
            <a:off x="4173943" y="3902518"/>
            <a:ext cx="648000" cy="661106"/>
            <a:chOff x="5750525" y="3135959"/>
            <a:chExt cx="914400" cy="932892"/>
          </a:xfrm>
          <a:solidFill>
            <a:schemeClr val="accent3"/>
          </a:solidFill>
        </p:grpSpPr>
        <p:pic>
          <p:nvPicPr>
            <p:cNvPr id="50" name="Graphic 49" descr="Wheelbarrow">
              <a:extLst>
                <a:ext uri="{FF2B5EF4-FFF2-40B4-BE49-F238E27FC236}">
                  <a16:creationId xmlns:a16="http://schemas.microsoft.com/office/drawing/2014/main" id="{CCC24B23-F39C-EBCD-BF57-D2B765102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E9AEEF-86EA-7069-398D-AF84BC2E8464}"/>
                </a:ext>
              </a:extLst>
            </p:cNvPr>
            <p:cNvSpPr/>
            <p:nvPr/>
          </p:nvSpPr>
          <p:spPr>
            <a:xfrm>
              <a:off x="6041295" y="328062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358B9A9-A519-140F-84E5-233A7BC0F136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E578DE2-3E26-5645-BA24-F937D8664057}"/>
                </a:ext>
              </a:extLst>
            </p:cNvPr>
            <p:cNvSpPr/>
            <p:nvPr/>
          </p:nvSpPr>
          <p:spPr>
            <a:xfrm>
              <a:off x="6355688" y="3277252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043A58F-DD63-295D-0C3C-59D4947334B4}"/>
                </a:ext>
              </a:extLst>
            </p:cNvPr>
            <p:cNvSpPr/>
            <p:nvPr/>
          </p:nvSpPr>
          <p:spPr>
            <a:xfrm>
              <a:off x="6117227" y="3192204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0FFEB9B-582C-3CE3-4C28-6AA8EE62B718}"/>
                </a:ext>
              </a:extLst>
            </p:cNvPr>
            <p:cNvSpPr/>
            <p:nvPr/>
          </p:nvSpPr>
          <p:spPr>
            <a:xfrm>
              <a:off x="5948106" y="3135959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E548044-A820-9BFF-B839-CA60C2499AFD}"/>
              </a:ext>
            </a:extLst>
          </p:cNvPr>
          <p:cNvGrpSpPr>
            <a:grpSpLocks noChangeAspect="1"/>
          </p:cNvGrpSpPr>
          <p:nvPr/>
        </p:nvGrpSpPr>
        <p:grpSpPr>
          <a:xfrm>
            <a:off x="6561401" y="4154338"/>
            <a:ext cx="648000" cy="850343"/>
            <a:chOff x="5750525" y="2967398"/>
            <a:chExt cx="914400" cy="119992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37124DB-01E9-8899-BF91-85235EC80928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73" name="Graphic 72" descr="Wheelbarrow">
                <a:extLst>
                  <a:ext uri="{FF2B5EF4-FFF2-40B4-BE49-F238E27FC236}">
                    <a16:creationId xmlns:a16="http://schemas.microsoft.com/office/drawing/2014/main" id="{71D2D0CD-1FE5-AF82-0012-1E3209A23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21DA209-35A7-4F6C-2034-7E2FE47B95F6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7841F09-1AB5-58F1-99F8-3FEF6DB41638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F1BBA8B-94C1-FA2B-F992-4E146798DBBA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E4C76F78-8290-0D2F-75A2-54F457CA9E49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D99D594-38A5-D7DE-FE34-D94A6BF04F21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C3B8DCB-ADA0-893D-CDAF-3CF21827AD92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70F8B05-A3E0-F5FF-580A-533686CFD6E7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3784B74-29D9-0A82-16FD-F2A1586DA184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174FB9C-2B46-F965-5F6E-79B204B1A9F5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84A356D-4DDF-19D4-E0FC-FF30D304C360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ACCC9F1-066C-8871-73FD-A38C475A8AFE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143A877-952F-3149-652D-2CD3A6148D14}"/>
              </a:ext>
            </a:extLst>
          </p:cNvPr>
          <p:cNvSpPr/>
          <p:nvPr/>
        </p:nvSpPr>
        <p:spPr>
          <a:xfrm>
            <a:off x="1" y="3827903"/>
            <a:ext cx="9143999" cy="1461236"/>
          </a:xfrm>
          <a:prstGeom prst="rect">
            <a:avLst/>
          </a:prstGeom>
          <a:solidFill>
            <a:srgbClr val="FCECD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Bandwidth-Efficiency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Critical Cache Line Prioritization</a:t>
            </a:r>
            <a:endParaRPr lang="en-GR" sz="3200" dirty="0">
              <a:solidFill>
                <a:schemeClr val="accent4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68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25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50623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4.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Selection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Granularity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Data Movement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8111F8-9A9B-AEF5-695B-E7C6FCDB1929}"/>
              </a:ext>
            </a:extLst>
          </p:cNvPr>
          <p:cNvGrpSpPr/>
          <p:nvPr/>
        </p:nvGrpSpPr>
        <p:grpSpPr>
          <a:xfrm>
            <a:off x="172679" y="1381830"/>
            <a:ext cx="3172717" cy="4480711"/>
            <a:chOff x="307174" y="840785"/>
            <a:chExt cx="3172717" cy="448071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E85B53-A28C-5209-2608-20412408D3E0}"/>
                </a:ext>
              </a:extLst>
            </p:cNvPr>
            <p:cNvGrpSpPr/>
            <p:nvPr/>
          </p:nvGrpSpPr>
          <p:grpSpPr>
            <a:xfrm>
              <a:off x="307174" y="1503006"/>
              <a:ext cx="1319456" cy="3818490"/>
              <a:chOff x="307174" y="1503006"/>
              <a:chExt cx="1319456" cy="381849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08CB6DD-A099-AEAA-A44C-32822BFAFB43}"/>
                  </a:ext>
                </a:extLst>
              </p:cNvPr>
              <p:cNvGrpSpPr/>
              <p:nvPr/>
            </p:nvGrpSpPr>
            <p:grpSpPr>
              <a:xfrm>
                <a:off x="307174" y="1503006"/>
                <a:ext cx="1319456" cy="3818490"/>
                <a:chOff x="5480415" y="1059320"/>
                <a:chExt cx="1319456" cy="381849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4A8279D-7CD3-ED1A-B971-4CB4DE2CA44C}"/>
                    </a:ext>
                  </a:extLst>
                </p:cNvPr>
                <p:cNvSpPr/>
                <p:nvPr/>
              </p:nvSpPr>
              <p:spPr>
                <a:xfrm>
                  <a:off x="5480415" y="1059320"/>
                  <a:ext cx="1319456" cy="381849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ADDD914-AD93-E0F1-EF2B-7FD918940A76}"/>
                    </a:ext>
                  </a:extLst>
                </p:cNvPr>
                <p:cNvSpPr/>
                <p:nvPr/>
              </p:nvSpPr>
              <p:spPr>
                <a:xfrm>
                  <a:off x="5600386" y="1243447"/>
                  <a:ext cx="1095934" cy="254676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2A2D456-888E-FE88-DC88-2B2403771735}"/>
                    </a:ext>
                  </a:extLst>
                </p:cNvPr>
                <p:cNvSpPr/>
                <p:nvPr/>
              </p:nvSpPr>
              <p:spPr>
                <a:xfrm>
                  <a:off x="5600387" y="4093321"/>
                  <a:ext cx="1095934" cy="63225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0FE453-6C97-0CB8-528F-86953698B82E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6148354" y="3790213"/>
                  <a:ext cx="0" cy="30310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1A90FD-40FB-A883-61F8-E02BB0E28097}"/>
                  </a:ext>
                </a:extLst>
              </p:cNvPr>
              <p:cNvSpPr/>
              <p:nvPr/>
            </p:nvSpPr>
            <p:spPr>
              <a:xfrm>
                <a:off x="508143" y="2434993"/>
                <a:ext cx="954657" cy="16466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E39AC2-A3BD-ADA9-61F3-811E5291F9A6}"/>
                </a:ext>
              </a:extLst>
            </p:cNvPr>
            <p:cNvSpPr txBox="1"/>
            <p:nvPr/>
          </p:nvSpPr>
          <p:spPr>
            <a:xfrm>
              <a:off x="712389" y="84078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B324B2-DE7D-EA79-F062-ACD881985DA3}"/>
              </a:ext>
            </a:extLst>
          </p:cNvPr>
          <p:cNvGrpSpPr/>
          <p:nvPr/>
        </p:nvGrpSpPr>
        <p:grpSpPr>
          <a:xfrm>
            <a:off x="6029877" y="1381830"/>
            <a:ext cx="2945211" cy="4480711"/>
            <a:chOff x="5762764" y="1052975"/>
            <a:chExt cx="2945211" cy="448071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43A457-F944-D68F-D886-880F203FC5DB}"/>
                </a:ext>
              </a:extLst>
            </p:cNvPr>
            <p:cNvGrpSpPr/>
            <p:nvPr/>
          </p:nvGrpSpPr>
          <p:grpSpPr>
            <a:xfrm>
              <a:off x="7388519" y="1691400"/>
              <a:ext cx="1319456" cy="3842286"/>
              <a:chOff x="7511385" y="4120144"/>
              <a:chExt cx="1319456" cy="384228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C51445-CED2-CAC6-BF92-9715435652DF}"/>
                  </a:ext>
                </a:extLst>
              </p:cNvPr>
              <p:cNvSpPr/>
              <p:nvPr/>
            </p:nvSpPr>
            <p:spPr>
              <a:xfrm>
                <a:off x="7511385" y="4120144"/>
                <a:ext cx="1319456" cy="38422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322754-D6A6-9BA3-2B85-2D87F24B3912}"/>
                  </a:ext>
                </a:extLst>
              </p:cNvPr>
              <p:cNvSpPr/>
              <p:nvPr/>
            </p:nvSpPr>
            <p:spPr>
              <a:xfrm>
                <a:off x="7614415" y="4219208"/>
                <a:ext cx="1139149" cy="379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5DEC871-4D8E-4839-B0D7-9DD3A7153C39}"/>
                  </a:ext>
                </a:extLst>
              </p:cNvPr>
              <p:cNvSpPr/>
              <p:nvPr/>
            </p:nvSpPr>
            <p:spPr>
              <a:xfrm>
                <a:off x="7614415" y="5217275"/>
                <a:ext cx="1139151" cy="2601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Remote</a:t>
                </a:r>
              </a:p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6E6A526-AF16-B71E-2FCD-E1D449AB4926}"/>
                  </a:ext>
                </a:extLst>
              </p:cNvPr>
              <p:cNvCxnSpPr>
                <a:cxnSpLocks/>
                <a:stCxn id="88" idx="2"/>
                <a:endCxn id="89" idx="0"/>
              </p:cNvCxnSpPr>
              <p:nvPr/>
            </p:nvCxnSpPr>
            <p:spPr>
              <a:xfrm>
                <a:off x="8183990" y="4599088"/>
                <a:ext cx="1" cy="6181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616B0E-234F-BAA0-5A06-A60BDF3524B0}"/>
                </a:ext>
              </a:extLst>
            </p:cNvPr>
            <p:cNvSpPr txBox="1"/>
            <p:nvPr/>
          </p:nvSpPr>
          <p:spPr>
            <a:xfrm>
              <a:off x="5762764" y="105297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6D5961C-3A7D-85D6-BA1B-3CA6421B74A2}"/>
              </a:ext>
            </a:extLst>
          </p:cNvPr>
          <p:cNvGrpSpPr/>
          <p:nvPr/>
        </p:nvGrpSpPr>
        <p:grpSpPr>
          <a:xfrm>
            <a:off x="4870462" y="1696814"/>
            <a:ext cx="3208242" cy="4007727"/>
            <a:chOff x="4870462" y="1361960"/>
            <a:chExt cx="3208242" cy="4007727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08C1282-5AE2-1171-8464-281807082E0B}"/>
                </a:ext>
              </a:extLst>
            </p:cNvPr>
            <p:cNvGrpSpPr/>
            <p:nvPr/>
          </p:nvGrpSpPr>
          <p:grpSpPr>
            <a:xfrm>
              <a:off x="5542065" y="1703429"/>
              <a:ext cx="1890794" cy="3666258"/>
              <a:chOff x="5605281" y="1472768"/>
              <a:chExt cx="1890794" cy="3666258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C4935C39-526D-6AF6-FC35-EDC042FE3D89}"/>
                  </a:ext>
                </a:extLst>
              </p:cNvPr>
              <p:cNvGrpSpPr/>
              <p:nvPr/>
            </p:nvGrpSpPr>
            <p:grpSpPr>
              <a:xfrm>
                <a:off x="5605281" y="1761921"/>
                <a:ext cx="1826398" cy="1774164"/>
                <a:chOff x="5605281" y="1761921"/>
                <a:chExt cx="1826398" cy="1774164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EC16684B-1A65-AE39-1020-8AFB5CB9DE5F}"/>
                    </a:ext>
                  </a:extLst>
                </p:cNvPr>
                <p:cNvGrpSpPr/>
                <p:nvPr/>
              </p:nvGrpSpPr>
              <p:grpSpPr>
                <a:xfrm>
                  <a:off x="5605281" y="1761921"/>
                  <a:ext cx="1473751" cy="1774164"/>
                  <a:chOff x="5605281" y="1761921"/>
                  <a:chExt cx="1473751" cy="1774164"/>
                </a:xfrm>
              </p:grpSpPr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5961700-2D62-E62E-97B8-26CDC70F8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2C9BF5A9-1A1C-E4C6-B962-7793A9941639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322392"/>
                    <a:ext cx="1080000" cy="180000"/>
                    <a:chOff x="2226841" y="4326769"/>
                    <a:chExt cx="1080000" cy="180000"/>
                  </a:xfrm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3D62B298-D64D-85C9-FCB7-9765F3117E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C97CC4BA-218C-9865-327B-FFE8FAE8AB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4A07BF5A-09AA-2180-7C97-ADB72B2514C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44E86702-E23B-6198-7E67-E2D00EDAFD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D4AE6A8C-4456-663E-F8EB-01C1F1B296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AB41B8FC-99C9-D46C-4F4A-AF33E87B60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660DBB5D-5322-7B2D-C93C-30E02C2AD99B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689413"/>
                    <a:ext cx="1080000" cy="180000"/>
                    <a:chOff x="2226841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8ACCF8C0-45B3-5AF5-BCD5-450CCF2A60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4EDDB508-B505-D3DB-DE92-8BC0FE0296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C96CD29A-2906-6938-DA2D-B15174EF21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23EA3768-D454-30D3-4F79-58DFC401D0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454D5B96-56DD-AA9E-1195-E0C29F39C5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8E58E42-1399-273F-DA0B-F96EED34A2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9AEB497-A07C-EE1C-0574-5A5BA814CF32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5" name="Trapezium 134">
                  <a:extLst>
                    <a:ext uri="{FF2B5EF4-FFF2-40B4-BE49-F238E27FC236}">
                      <a16:creationId xmlns:a16="http://schemas.microsoft.com/office/drawing/2014/main" id="{E54CEF89-172D-5AA1-C867-743FE617ADAF}"/>
                    </a:ext>
                  </a:extLst>
                </p:cNvPr>
                <p:cNvSpPr/>
                <p:nvPr/>
              </p:nvSpPr>
              <p:spPr>
                <a:xfrm rot="5400000">
                  <a:off x="6512338" y="2410760"/>
                  <a:ext cx="1362198" cy="476485"/>
                </a:xfrm>
                <a:prstGeom prst="trapezoid">
                  <a:avLst>
                    <a:gd name="adj" fmla="val 1959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4FF18BD-0EEA-6571-642B-08DF93624FDA}"/>
                  </a:ext>
                </a:extLst>
              </p:cNvPr>
              <p:cNvSpPr/>
              <p:nvPr/>
            </p:nvSpPr>
            <p:spPr>
              <a:xfrm>
                <a:off x="5712218" y="1472768"/>
                <a:ext cx="1783857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B11BEEC-6A09-6396-C4C9-FB37A62E7ECE}"/>
                </a:ext>
              </a:extLst>
            </p:cNvPr>
            <p:cNvSpPr txBox="1"/>
            <p:nvPr/>
          </p:nvSpPr>
          <p:spPr>
            <a:xfrm>
              <a:off x="4870462" y="1361960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Memory Engine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6304AB6-253A-456D-20D8-5FE24A6177B5}"/>
              </a:ext>
            </a:extLst>
          </p:cNvPr>
          <p:cNvGrpSpPr/>
          <p:nvPr/>
        </p:nvGrpSpPr>
        <p:grpSpPr>
          <a:xfrm>
            <a:off x="4172087" y="2767206"/>
            <a:ext cx="1575986" cy="1650349"/>
            <a:chOff x="4172087" y="2767206"/>
            <a:chExt cx="1575986" cy="1650349"/>
          </a:xfrm>
        </p:grpSpPr>
        <p:sp>
          <p:nvSpPr>
            <p:cNvPr id="153" name="Left-right Arrow 152">
              <a:extLst>
                <a:ext uri="{FF2B5EF4-FFF2-40B4-BE49-F238E27FC236}">
                  <a16:creationId xmlns:a16="http://schemas.microsoft.com/office/drawing/2014/main" id="{9B5E5E6A-4002-A1B0-B8F9-71530F66584D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B7DC7B7-6CF3-C51E-E482-C9FD3C3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2B509DA-DC6C-1E2F-4614-7D05E07DC78F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28A8705-7795-4E53-24CA-D056E0F7EEE4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Pages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B58193E-80EE-6A24-7C0F-8879D019409B}"/>
              </a:ext>
            </a:extLst>
          </p:cNvPr>
          <p:cNvGrpSpPr/>
          <p:nvPr/>
        </p:nvGrpSpPr>
        <p:grpSpPr>
          <a:xfrm>
            <a:off x="1328305" y="1712290"/>
            <a:ext cx="3208242" cy="4005130"/>
            <a:chOff x="1328305" y="1377436"/>
            <a:chExt cx="3208242" cy="400513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06F0C97-1EFF-8519-8DD5-2A2E774F4F7F}"/>
                </a:ext>
              </a:extLst>
            </p:cNvPr>
            <p:cNvGrpSpPr/>
            <p:nvPr/>
          </p:nvGrpSpPr>
          <p:grpSpPr>
            <a:xfrm>
              <a:off x="1600426" y="1716308"/>
              <a:ext cx="2664000" cy="3666258"/>
              <a:chOff x="2292439" y="1472768"/>
              <a:chExt cx="2664000" cy="3666258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8067E1DC-7482-3760-2034-3D2E01B2CE39}"/>
                  </a:ext>
                </a:extLst>
              </p:cNvPr>
              <p:cNvGrpSpPr/>
              <p:nvPr/>
            </p:nvGrpSpPr>
            <p:grpSpPr>
              <a:xfrm>
                <a:off x="2676739" y="1761921"/>
                <a:ext cx="1878936" cy="1774164"/>
                <a:chOff x="2676739" y="1761921"/>
                <a:chExt cx="1878936" cy="1774164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031F1D69-E5D7-F59B-4A0C-B181FA76964E}"/>
                    </a:ext>
                  </a:extLst>
                </p:cNvPr>
                <p:cNvGrpSpPr/>
                <p:nvPr/>
              </p:nvGrpSpPr>
              <p:grpSpPr>
                <a:xfrm>
                  <a:off x="2676739" y="1761921"/>
                  <a:ext cx="1473751" cy="1774164"/>
                  <a:chOff x="2676739" y="1761921"/>
                  <a:chExt cx="1473751" cy="1774164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69640C2-85FC-5F5C-9AEE-11143E116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94652E30-E30C-413B-6F4B-D8FD044E55FB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322392"/>
                    <a:ext cx="1080000" cy="180000"/>
                    <a:chOff x="2110930" y="4326769"/>
                    <a:chExt cx="1080000" cy="180000"/>
                  </a:xfrm>
                </p:grpSpPr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0745DFA-746D-07B6-59DC-4BD5BB2AD2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8BA94093-2BF5-BA18-0EB9-218D5E3AC4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EA584536-5146-79E0-A44C-C609921C029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56538344-C7B4-2F4C-9FD7-A2B0AA33C4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B6A7A743-0FB7-57A1-D371-F2A1147763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75334235-4C79-253E-B791-E355108AB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435F13BC-4518-08FB-603F-B2BE2E150790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689413"/>
                    <a:ext cx="1080000" cy="180000"/>
                    <a:chOff x="2110930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159502A3-9C69-A880-B636-90167C7C259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58EB297D-C8C0-CC1D-0A0E-368E6E0DEF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F724F2EE-4DE7-CFE2-3B38-A395724B62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EB67B2CE-701B-326B-F02E-5CAE935F3D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2E0F2976-B3C1-5F6C-D67F-2C5EAB9021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3DDC2A53-7E76-A67C-78F6-C9E8CE0DF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D88CEEF-5494-5C58-EF1D-8823BA569318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4" name="Trapezium 133">
                  <a:extLst>
                    <a:ext uri="{FF2B5EF4-FFF2-40B4-BE49-F238E27FC236}">
                      <a16:creationId xmlns:a16="http://schemas.microsoft.com/office/drawing/2014/main" id="{D844C888-404E-628F-F745-69C66BF2413E}"/>
                    </a:ext>
                  </a:extLst>
                </p:cNvPr>
                <p:cNvSpPr/>
                <p:nvPr/>
              </p:nvSpPr>
              <p:spPr>
                <a:xfrm rot="5400000">
                  <a:off x="3640158" y="2414585"/>
                  <a:ext cx="1362198" cy="468836"/>
                </a:xfrm>
                <a:prstGeom prst="trapezoid">
                  <a:avLst>
                    <a:gd name="adj" fmla="val 11265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276288D-3400-A381-64F9-B41A1B0EC2A8}"/>
                  </a:ext>
                </a:extLst>
              </p:cNvPr>
              <p:cNvSpPr/>
              <p:nvPr/>
            </p:nvSpPr>
            <p:spPr>
              <a:xfrm>
                <a:off x="2292439" y="1472768"/>
                <a:ext cx="2664000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02603F5-5D44-160D-68AD-0B349D82CFE1}"/>
                </a:ext>
              </a:extLst>
            </p:cNvPr>
            <p:cNvSpPr txBox="1"/>
            <p:nvPr/>
          </p:nvSpPr>
          <p:spPr>
            <a:xfrm>
              <a:off x="1328305" y="1377436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Compute Engine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A1D3760-3A0B-31BE-C22E-19DC2B23BEBC}"/>
              </a:ext>
            </a:extLst>
          </p:cNvPr>
          <p:cNvSpPr/>
          <p:nvPr/>
        </p:nvSpPr>
        <p:spPr>
          <a:xfrm>
            <a:off x="3394826" y="4259836"/>
            <a:ext cx="796930" cy="107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7200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(De) Compr. Unit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20C536-67E8-BF2E-A096-A14BC703AF24}"/>
              </a:ext>
            </a:extLst>
          </p:cNvPr>
          <p:cNvSpPr/>
          <p:nvPr/>
        </p:nvSpPr>
        <p:spPr>
          <a:xfrm>
            <a:off x="5912815" y="4257440"/>
            <a:ext cx="796930" cy="107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7200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(De) Compr. Unit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58295A0-13A4-6FF6-5781-26EDA50D22F0}"/>
              </a:ext>
            </a:extLst>
          </p:cNvPr>
          <p:cNvSpPr/>
          <p:nvPr/>
        </p:nvSpPr>
        <p:spPr>
          <a:xfrm>
            <a:off x="1392704" y="4141803"/>
            <a:ext cx="1985852" cy="1733110"/>
          </a:xfrm>
          <a:prstGeom prst="diamond">
            <a:avLst/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Avenir Medium" panose="02000503020000020003" pitchFamily="2" charset="0"/>
              </a:rPr>
              <a:t>C</a:t>
            </a: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Avenir Medium" panose="02000503020000020003" pitchFamily="2" charset="0"/>
              </a:rPr>
              <a:t>ache line, page or both?</a:t>
            </a:r>
          </a:p>
        </p:txBody>
      </p:sp>
    </p:spTree>
    <p:extLst>
      <p:ext uri="{BB962C8B-B14F-4D97-AF65-F5344CB8AC3E}">
        <p14:creationId xmlns:p14="http://schemas.microsoft.com/office/powerpoint/2010/main" val="2104423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26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50623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4.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Selection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Granularity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Data Movement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8111F8-9A9B-AEF5-695B-E7C6FCDB1929}"/>
              </a:ext>
            </a:extLst>
          </p:cNvPr>
          <p:cNvGrpSpPr/>
          <p:nvPr/>
        </p:nvGrpSpPr>
        <p:grpSpPr>
          <a:xfrm>
            <a:off x="172679" y="1381830"/>
            <a:ext cx="3172717" cy="4480711"/>
            <a:chOff x="307174" y="840785"/>
            <a:chExt cx="3172717" cy="448071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E85B53-A28C-5209-2608-20412408D3E0}"/>
                </a:ext>
              </a:extLst>
            </p:cNvPr>
            <p:cNvGrpSpPr/>
            <p:nvPr/>
          </p:nvGrpSpPr>
          <p:grpSpPr>
            <a:xfrm>
              <a:off x="307174" y="1503006"/>
              <a:ext cx="1319456" cy="3818490"/>
              <a:chOff x="307174" y="1503006"/>
              <a:chExt cx="1319456" cy="381849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08CB6DD-A099-AEAA-A44C-32822BFAFB43}"/>
                  </a:ext>
                </a:extLst>
              </p:cNvPr>
              <p:cNvGrpSpPr/>
              <p:nvPr/>
            </p:nvGrpSpPr>
            <p:grpSpPr>
              <a:xfrm>
                <a:off x="307174" y="1503006"/>
                <a:ext cx="1319456" cy="3818490"/>
                <a:chOff x="5480415" y="1059320"/>
                <a:chExt cx="1319456" cy="381849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4A8279D-7CD3-ED1A-B971-4CB4DE2CA44C}"/>
                    </a:ext>
                  </a:extLst>
                </p:cNvPr>
                <p:cNvSpPr/>
                <p:nvPr/>
              </p:nvSpPr>
              <p:spPr>
                <a:xfrm>
                  <a:off x="5480415" y="1059320"/>
                  <a:ext cx="1319456" cy="381849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ADDD914-AD93-E0F1-EF2B-7FD918940A76}"/>
                    </a:ext>
                  </a:extLst>
                </p:cNvPr>
                <p:cNvSpPr/>
                <p:nvPr/>
              </p:nvSpPr>
              <p:spPr>
                <a:xfrm>
                  <a:off x="5600386" y="1243447"/>
                  <a:ext cx="1095934" cy="254676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2A2D456-888E-FE88-DC88-2B2403771735}"/>
                    </a:ext>
                  </a:extLst>
                </p:cNvPr>
                <p:cNvSpPr/>
                <p:nvPr/>
              </p:nvSpPr>
              <p:spPr>
                <a:xfrm>
                  <a:off x="5600387" y="4093321"/>
                  <a:ext cx="1095934" cy="63225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0FE453-6C97-0CB8-528F-86953698B82E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6148354" y="3790213"/>
                  <a:ext cx="0" cy="30310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1A90FD-40FB-A883-61F8-E02BB0E28097}"/>
                  </a:ext>
                </a:extLst>
              </p:cNvPr>
              <p:cNvSpPr/>
              <p:nvPr/>
            </p:nvSpPr>
            <p:spPr>
              <a:xfrm>
                <a:off x="508143" y="2434993"/>
                <a:ext cx="954657" cy="16466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E39AC2-A3BD-ADA9-61F3-811E5291F9A6}"/>
                </a:ext>
              </a:extLst>
            </p:cNvPr>
            <p:cNvSpPr txBox="1"/>
            <p:nvPr/>
          </p:nvSpPr>
          <p:spPr>
            <a:xfrm>
              <a:off x="712389" y="84078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B324B2-DE7D-EA79-F062-ACD881985DA3}"/>
              </a:ext>
            </a:extLst>
          </p:cNvPr>
          <p:cNvGrpSpPr/>
          <p:nvPr/>
        </p:nvGrpSpPr>
        <p:grpSpPr>
          <a:xfrm>
            <a:off x="6029877" y="1381830"/>
            <a:ext cx="2945211" cy="4480711"/>
            <a:chOff x="5762764" y="1052975"/>
            <a:chExt cx="2945211" cy="448071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43A457-F944-D68F-D886-880F203FC5DB}"/>
                </a:ext>
              </a:extLst>
            </p:cNvPr>
            <p:cNvGrpSpPr/>
            <p:nvPr/>
          </p:nvGrpSpPr>
          <p:grpSpPr>
            <a:xfrm>
              <a:off x="7388519" y="1691400"/>
              <a:ext cx="1319456" cy="3842286"/>
              <a:chOff x="7511385" y="4120144"/>
              <a:chExt cx="1319456" cy="384228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C51445-CED2-CAC6-BF92-9715435652DF}"/>
                  </a:ext>
                </a:extLst>
              </p:cNvPr>
              <p:cNvSpPr/>
              <p:nvPr/>
            </p:nvSpPr>
            <p:spPr>
              <a:xfrm>
                <a:off x="7511385" y="4120144"/>
                <a:ext cx="1319456" cy="38422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322754-D6A6-9BA3-2B85-2D87F24B3912}"/>
                  </a:ext>
                </a:extLst>
              </p:cNvPr>
              <p:cNvSpPr/>
              <p:nvPr/>
            </p:nvSpPr>
            <p:spPr>
              <a:xfrm>
                <a:off x="7614415" y="4219208"/>
                <a:ext cx="1139149" cy="379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5DEC871-4D8E-4839-B0D7-9DD3A7153C39}"/>
                  </a:ext>
                </a:extLst>
              </p:cNvPr>
              <p:cNvSpPr/>
              <p:nvPr/>
            </p:nvSpPr>
            <p:spPr>
              <a:xfrm>
                <a:off x="7614415" y="5217275"/>
                <a:ext cx="1139151" cy="2601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Remote</a:t>
                </a:r>
              </a:p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6E6A526-AF16-B71E-2FCD-E1D449AB4926}"/>
                  </a:ext>
                </a:extLst>
              </p:cNvPr>
              <p:cNvCxnSpPr>
                <a:cxnSpLocks/>
                <a:stCxn id="88" idx="2"/>
                <a:endCxn id="89" idx="0"/>
              </p:cNvCxnSpPr>
              <p:nvPr/>
            </p:nvCxnSpPr>
            <p:spPr>
              <a:xfrm>
                <a:off x="8183990" y="4599088"/>
                <a:ext cx="1" cy="6181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616B0E-234F-BAA0-5A06-A60BDF3524B0}"/>
                </a:ext>
              </a:extLst>
            </p:cNvPr>
            <p:cNvSpPr txBox="1"/>
            <p:nvPr/>
          </p:nvSpPr>
          <p:spPr>
            <a:xfrm>
              <a:off x="5762764" y="105297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6D5961C-3A7D-85D6-BA1B-3CA6421B74A2}"/>
              </a:ext>
            </a:extLst>
          </p:cNvPr>
          <p:cNvGrpSpPr/>
          <p:nvPr/>
        </p:nvGrpSpPr>
        <p:grpSpPr>
          <a:xfrm>
            <a:off x="4870462" y="1696814"/>
            <a:ext cx="3208242" cy="4007727"/>
            <a:chOff x="4870462" y="1361960"/>
            <a:chExt cx="3208242" cy="4007727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08C1282-5AE2-1171-8464-281807082E0B}"/>
                </a:ext>
              </a:extLst>
            </p:cNvPr>
            <p:cNvGrpSpPr/>
            <p:nvPr/>
          </p:nvGrpSpPr>
          <p:grpSpPr>
            <a:xfrm>
              <a:off x="5542065" y="1703429"/>
              <a:ext cx="1890794" cy="3666258"/>
              <a:chOff x="5605281" y="1472768"/>
              <a:chExt cx="1890794" cy="3666258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C4935C39-526D-6AF6-FC35-EDC042FE3D89}"/>
                  </a:ext>
                </a:extLst>
              </p:cNvPr>
              <p:cNvGrpSpPr/>
              <p:nvPr/>
            </p:nvGrpSpPr>
            <p:grpSpPr>
              <a:xfrm>
                <a:off x="5605281" y="1761921"/>
                <a:ext cx="1826398" cy="1774164"/>
                <a:chOff x="5605281" y="1761921"/>
                <a:chExt cx="1826398" cy="1774164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EC16684B-1A65-AE39-1020-8AFB5CB9DE5F}"/>
                    </a:ext>
                  </a:extLst>
                </p:cNvPr>
                <p:cNvGrpSpPr/>
                <p:nvPr/>
              </p:nvGrpSpPr>
              <p:grpSpPr>
                <a:xfrm>
                  <a:off x="5605281" y="1761921"/>
                  <a:ext cx="1473751" cy="1774164"/>
                  <a:chOff x="5605281" y="1761921"/>
                  <a:chExt cx="1473751" cy="1774164"/>
                </a:xfrm>
              </p:grpSpPr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5961700-2D62-E62E-97B8-26CDC70F8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2C9BF5A9-1A1C-E4C6-B962-7793A9941639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322392"/>
                    <a:ext cx="1080000" cy="180000"/>
                    <a:chOff x="2226841" y="4326769"/>
                    <a:chExt cx="1080000" cy="180000"/>
                  </a:xfrm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3D62B298-D64D-85C9-FCB7-9765F3117E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C97CC4BA-218C-9865-327B-FFE8FAE8AB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4A07BF5A-09AA-2180-7C97-ADB72B2514C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44E86702-E23B-6198-7E67-E2D00EDAFD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D4AE6A8C-4456-663E-F8EB-01C1F1B296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AB41B8FC-99C9-D46C-4F4A-AF33E87B60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660DBB5D-5322-7B2D-C93C-30E02C2AD99B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689413"/>
                    <a:ext cx="1080000" cy="180000"/>
                    <a:chOff x="2226841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8ACCF8C0-45B3-5AF5-BCD5-450CCF2A60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4EDDB508-B505-D3DB-DE92-8BC0FE0296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C96CD29A-2906-6938-DA2D-B15174EF21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23EA3768-D454-30D3-4F79-58DFC401D0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454D5B96-56DD-AA9E-1195-E0C29F39C5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8E58E42-1399-273F-DA0B-F96EED34A2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9AEB497-A07C-EE1C-0574-5A5BA814CF32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5" name="Trapezium 134">
                  <a:extLst>
                    <a:ext uri="{FF2B5EF4-FFF2-40B4-BE49-F238E27FC236}">
                      <a16:creationId xmlns:a16="http://schemas.microsoft.com/office/drawing/2014/main" id="{E54CEF89-172D-5AA1-C867-743FE617ADAF}"/>
                    </a:ext>
                  </a:extLst>
                </p:cNvPr>
                <p:cNvSpPr/>
                <p:nvPr/>
              </p:nvSpPr>
              <p:spPr>
                <a:xfrm rot="5400000">
                  <a:off x="6512338" y="2410760"/>
                  <a:ext cx="1362198" cy="476485"/>
                </a:xfrm>
                <a:prstGeom prst="trapezoid">
                  <a:avLst>
                    <a:gd name="adj" fmla="val 1959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4FF18BD-0EEA-6571-642B-08DF93624FDA}"/>
                  </a:ext>
                </a:extLst>
              </p:cNvPr>
              <p:cNvSpPr/>
              <p:nvPr/>
            </p:nvSpPr>
            <p:spPr>
              <a:xfrm>
                <a:off x="5712218" y="1472768"/>
                <a:ext cx="1783857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B11BEEC-6A09-6396-C4C9-FB37A62E7ECE}"/>
                </a:ext>
              </a:extLst>
            </p:cNvPr>
            <p:cNvSpPr txBox="1"/>
            <p:nvPr/>
          </p:nvSpPr>
          <p:spPr>
            <a:xfrm>
              <a:off x="4870462" y="1361960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Memory Engine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6304AB6-253A-456D-20D8-5FE24A6177B5}"/>
              </a:ext>
            </a:extLst>
          </p:cNvPr>
          <p:cNvGrpSpPr/>
          <p:nvPr/>
        </p:nvGrpSpPr>
        <p:grpSpPr>
          <a:xfrm>
            <a:off x="4172087" y="2767206"/>
            <a:ext cx="1575986" cy="1650349"/>
            <a:chOff x="4172087" y="2767206"/>
            <a:chExt cx="1575986" cy="1650349"/>
          </a:xfrm>
        </p:grpSpPr>
        <p:sp>
          <p:nvSpPr>
            <p:cNvPr id="153" name="Left-right Arrow 152">
              <a:extLst>
                <a:ext uri="{FF2B5EF4-FFF2-40B4-BE49-F238E27FC236}">
                  <a16:creationId xmlns:a16="http://schemas.microsoft.com/office/drawing/2014/main" id="{9B5E5E6A-4002-A1B0-B8F9-71530F66584D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B7DC7B7-6CF3-C51E-E482-C9FD3C3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2B509DA-DC6C-1E2F-4614-7D05E07DC78F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28A8705-7795-4E53-24CA-D056E0F7EEE4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Pages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7D636A-78EC-0810-42E8-6259910AF725}"/>
              </a:ext>
            </a:extLst>
          </p:cNvPr>
          <p:cNvGrpSpPr/>
          <p:nvPr/>
        </p:nvGrpSpPr>
        <p:grpSpPr>
          <a:xfrm>
            <a:off x="1328305" y="1712290"/>
            <a:ext cx="3208242" cy="4005130"/>
            <a:chOff x="1328305" y="1712290"/>
            <a:chExt cx="3208242" cy="4005130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B58193E-80EE-6A24-7C0F-8879D019409B}"/>
                </a:ext>
              </a:extLst>
            </p:cNvPr>
            <p:cNvGrpSpPr/>
            <p:nvPr/>
          </p:nvGrpSpPr>
          <p:grpSpPr>
            <a:xfrm>
              <a:off x="1328305" y="1712290"/>
              <a:ext cx="3208242" cy="4005130"/>
              <a:chOff x="1328305" y="1377436"/>
              <a:chExt cx="3208242" cy="4005130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506F0C97-1EFF-8519-8DD5-2A2E774F4F7F}"/>
                  </a:ext>
                </a:extLst>
              </p:cNvPr>
              <p:cNvGrpSpPr/>
              <p:nvPr/>
            </p:nvGrpSpPr>
            <p:grpSpPr>
              <a:xfrm>
                <a:off x="1600426" y="1716308"/>
                <a:ext cx="2664000" cy="3666258"/>
                <a:chOff x="2292439" y="1472768"/>
                <a:chExt cx="2664000" cy="3666258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8067E1DC-7482-3760-2034-3D2E01B2CE39}"/>
                    </a:ext>
                  </a:extLst>
                </p:cNvPr>
                <p:cNvGrpSpPr/>
                <p:nvPr/>
              </p:nvGrpSpPr>
              <p:grpSpPr>
                <a:xfrm>
                  <a:off x="2676739" y="1761921"/>
                  <a:ext cx="1878936" cy="1774164"/>
                  <a:chOff x="2676739" y="1761921"/>
                  <a:chExt cx="1878936" cy="1774164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031F1D69-E5D7-F59B-4A0C-B181FA76964E}"/>
                      </a:ext>
                    </a:extLst>
                  </p:cNvPr>
                  <p:cNvGrpSpPr/>
                  <p:nvPr/>
                </p:nvGrpSpPr>
                <p:grpSpPr>
                  <a:xfrm>
                    <a:off x="2676739" y="1761921"/>
                    <a:ext cx="1473751" cy="1774164"/>
                    <a:chOff x="2676739" y="1761921"/>
                    <a:chExt cx="1473751" cy="1774164"/>
                  </a:xfrm>
                </p:grpSpPr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169640C2-85FC-5F5C-9AEE-11143E116D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6739" y="1761921"/>
                      <a:ext cx="1473751" cy="5480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GR" dirty="0">
                          <a:latin typeface="Avenir Medium" panose="02000503020000020003" pitchFamily="2" charset="0"/>
                        </a:rPr>
                        <a:t>Sub-block 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GR" dirty="0">
                          <a:latin typeface="Avenir Medium" panose="02000503020000020003" pitchFamily="2" charset="0"/>
                        </a:rPr>
                        <a:t>Queue</a:t>
                      </a:r>
                    </a:p>
                  </p:txBody>
                </p: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94652E30-E30C-413B-6F4B-D8FD044E5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73614" y="2322392"/>
                      <a:ext cx="1080000" cy="180000"/>
                      <a:chOff x="2110930" y="4326769"/>
                      <a:chExt cx="1080000" cy="180000"/>
                    </a:xfrm>
                  </p:grpSpPr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70745DFA-746D-07B6-59DC-4BD5BB2AD29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1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8BA94093-2BF5-BA18-0EB9-218D5E3AC45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29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:a16="http://schemas.microsoft.com/office/drawing/2014/main" id="{EA584536-5146-79E0-A44C-C609921C029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47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14" name="Rectangle 13">
                        <a:extLst>
                          <a:ext uri="{FF2B5EF4-FFF2-40B4-BE49-F238E27FC236}">
                            <a16:creationId xmlns:a16="http://schemas.microsoft.com/office/drawing/2014/main" id="{56538344-C7B4-2F4C-9FD7-A2B0AA33C4A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65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15" name="Rectangle 14">
                        <a:extLst>
                          <a:ext uri="{FF2B5EF4-FFF2-40B4-BE49-F238E27FC236}">
                            <a16:creationId xmlns:a16="http://schemas.microsoft.com/office/drawing/2014/main" id="{B6A7A743-0FB7-57A1-D371-F2A1147763E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83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75334235-4C79-253E-B791-E355108ABED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01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</p:grpSp>
                <p:grpSp>
                  <p:nvGrpSpPr>
                    <p:cNvPr id="21" name="Group 20">
                      <a:extLst>
                        <a:ext uri="{FF2B5EF4-FFF2-40B4-BE49-F238E27FC236}">
                          <a16:creationId xmlns:a16="http://schemas.microsoft.com/office/drawing/2014/main" id="{435F13BC-4518-08FB-603F-B2BE2E1507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73614" y="2689413"/>
                      <a:ext cx="1080000" cy="180000"/>
                      <a:chOff x="2110930" y="4326769"/>
                      <a:chExt cx="1080000" cy="180000"/>
                    </a:xfrm>
                    <a:solidFill>
                      <a:schemeClr val="accent3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159502A3-9C69-A880-B636-90167C7C259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1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58EB297D-C8C0-CC1D-0A0E-368E6E0DEFF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29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F724F2EE-4DE7-CFE2-3B38-A395724B623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47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EB67B2CE-701B-326B-F02E-5CAE935F3D9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65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2E0F2976-B3C1-5F6C-D67F-2C5EAB9021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83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3DDC2A53-7E76-A67C-78F6-C9E8CE0DFD4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01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7D88CEEF-5494-5C58-EF1D-8823BA5693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6739" y="2987986"/>
                      <a:ext cx="1473751" cy="5480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GR" dirty="0">
                          <a:latin typeface="Avenir Medium" panose="02000503020000020003" pitchFamily="2" charset="0"/>
                        </a:rPr>
                        <a:t>Page 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GR" dirty="0">
                          <a:latin typeface="Avenir Medium" panose="02000503020000020003" pitchFamily="2" charset="0"/>
                        </a:rPr>
                        <a:t>Queue</a:t>
                      </a:r>
                    </a:p>
                  </p:txBody>
                </p:sp>
              </p:grpSp>
              <p:sp>
                <p:nvSpPr>
                  <p:cNvPr id="134" name="Trapezium 133">
                    <a:extLst>
                      <a:ext uri="{FF2B5EF4-FFF2-40B4-BE49-F238E27FC236}">
                        <a16:creationId xmlns:a16="http://schemas.microsoft.com/office/drawing/2014/main" id="{D844C888-404E-628F-F745-69C66BF2413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640158" y="2414585"/>
                    <a:ext cx="1362198" cy="468836"/>
                  </a:xfrm>
                  <a:prstGeom prst="trapezoid">
                    <a:avLst>
                      <a:gd name="adj" fmla="val 11265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rPr>
                      <a:t>Queue Controller</a:t>
                    </a:r>
                  </a:p>
                </p:txBody>
              </p:sp>
            </p:grp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2276288D-3400-A381-64F9-B41A1B0EC2A8}"/>
                    </a:ext>
                  </a:extLst>
                </p:cNvPr>
                <p:cNvSpPr/>
                <p:nvPr/>
              </p:nvSpPr>
              <p:spPr>
                <a:xfrm>
                  <a:off x="2292439" y="1472768"/>
                  <a:ext cx="2664000" cy="3666258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02603F5-5D44-160D-68AD-0B349D82CFE1}"/>
                  </a:ext>
                </a:extLst>
              </p:cNvPr>
              <p:cNvSpPr txBox="1"/>
              <p:nvPr/>
            </p:nvSpPr>
            <p:spPr>
              <a:xfrm>
                <a:off x="1328305" y="1377436"/>
                <a:ext cx="320824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solidFill>
                      <a:schemeClr val="accent2"/>
                    </a:solidFill>
                    <a:latin typeface="Avenir Medium" panose="02000503020000020003" pitchFamily="2" charset="0"/>
                  </a:rPr>
                  <a:t>DaeMon Compute Engine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BE20D8-044E-8E6F-EAFD-4DC16F497EC3}"/>
                </a:ext>
              </a:extLst>
            </p:cNvPr>
            <p:cNvSpPr/>
            <p:nvPr/>
          </p:nvSpPr>
          <p:spPr>
            <a:xfrm>
              <a:off x="2181599" y="4125773"/>
              <a:ext cx="1134007" cy="1204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Inflight Sub-block and Page Buffers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9259BE-4720-7354-F943-ABA236D6C3B9}"/>
              </a:ext>
            </a:extLst>
          </p:cNvPr>
          <p:cNvSpPr txBox="1"/>
          <p:nvPr/>
        </p:nvSpPr>
        <p:spPr>
          <a:xfrm>
            <a:off x="2742854" y="6372402"/>
            <a:ext cx="481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track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</a:t>
            </a:r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pending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data migrations</a:t>
            </a:r>
            <a:endParaRPr lang="en-GR" sz="2000" b="1" dirty="0">
              <a:solidFill>
                <a:schemeClr val="accent1"/>
              </a:solidFill>
              <a:latin typeface="Avenir Medium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33909-53E1-A272-F9E8-DE165A239D5B}"/>
              </a:ext>
            </a:extLst>
          </p:cNvPr>
          <p:cNvSpPr/>
          <p:nvPr/>
        </p:nvSpPr>
        <p:spPr>
          <a:xfrm>
            <a:off x="3394826" y="4259836"/>
            <a:ext cx="796930" cy="107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7200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(De) Compr. Unit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0AA6D5-BC85-FFCE-E81E-17EC41F5E6F2}"/>
              </a:ext>
            </a:extLst>
          </p:cNvPr>
          <p:cNvGrpSpPr/>
          <p:nvPr/>
        </p:nvGrpSpPr>
        <p:grpSpPr>
          <a:xfrm>
            <a:off x="4235701" y="4751851"/>
            <a:ext cx="1596425" cy="1470589"/>
            <a:chOff x="3754471" y="4101600"/>
            <a:chExt cx="1596425" cy="147058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AB0FCDF-EE96-A1FA-F97A-13D2F6C66BD1}"/>
                </a:ext>
              </a:extLst>
            </p:cNvPr>
            <p:cNvSpPr/>
            <p:nvPr/>
          </p:nvSpPr>
          <p:spPr>
            <a:xfrm>
              <a:off x="3754471" y="4101600"/>
              <a:ext cx="1596425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1F81D7-8D12-64DF-E415-460B2A3A694D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F15D237-DF6D-B0F8-AF9E-FE5A568FA13B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981325A-0FD9-0CFF-A304-C472A1B09DF6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421A6C0-642F-A3F0-E172-E359308367F8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4D8BF0C-98B4-C759-DBC1-CF0392D5CEF9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0A6A62A-8EBF-498D-0D16-30FA7485D7C0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909809-98D8-7DE4-4520-8BD2016914E5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FD134A-750D-5106-E6CB-8AF64AD391AD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D30EB2-7E22-D4CA-7C79-9B8A4F06E08E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E3867B-7A21-E9A3-36CE-16C0BA64BF9A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5406CC5-7FE5-5975-119D-91CD32FA27DC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75E6A8F-2490-FAD7-CA44-A5CAFF43FA3E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59A06-F5F5-4E0C-DCDD-A4D65670A0F9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C6EC1C-161D-9FBC-CCBE-6B2B10387C96}"/>
              </a:ext>
            </a:extLst>
          </p:cNvPr>
          <p:cNvCxnSpPr>
            <a:cxnSpLocks/>
          </p:cNvCxnSpPr>
          <p:nvPr/>
        </p:nvCxnSpPr>
        <p:spPr>
          <a:xfrm>
            <a:off x="3359551" y="4125773"/>
            <a:ext cx="984095" cy="649171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13BBDA3-8119-6CC0-BA9A-C1428A803ED1}"/>
              </a:ext>
            </a:extLst>
          </p:cNvPr>
          <p:cNvCxnSpPr>
            <a:cxnSpLocks/>
          </p:cNvCxnSpPr>
          <p:nvPr/>
        </p:nvCxnSpPr>
        <p:spPr>
          <a:xfrm>
            <a:off x="3318573" y="5334094"/>
            <a:ext cx="1006445" cy="82309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70650EE-AE6F-D4B2-5DB6-45D1A4E8240B}"/>
              </a:ext>
            </a:extLst>
          </p:cNvPr>
          <p:cNvSpPr/>
          <p:nvPr/>
        </p:nvSpPr>
        <p:spPr>
          <a:xfrm>
            <a:off x="5912815" y="4257440"/>
            <a:ext cx="796930" cy="107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7200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(De) Compr. Unit</a:t>
            </a:r>
          </a:p>
        </p:txBody>
      </p:sp>
    </p:spTree>
    <p:extLst>
      <p:ext uri="{BB962C8B-B14F-4D97-AF65-F5344CB8AC3E}">
        <p14:creationId xmlns:p14="http://schemas.microsoft.com/office/powerpoint/2010/main" val="2930690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27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50623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4.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Selection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Granularity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Data Movement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8111F8-9A9B-AEF5-695B-E7C6FCDB1929}"/>
              </a:ext>
            </a:extLst>
          </p:cNvPr>
          <p:cNvGrpSpPr/>
          <p:nvPr/>
        </p:nvGrpSpPr>
        <p:grpSpPr>
          <a:xfrm>
            <a:off x="172679" y="1381830"/>
            <a:ext cx="3172717" cy="4480711"/>
            <a:chOff x="307174" y="840785"/>
            <a:chExt cx="3172717" cy="448071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E85B53-A28C-5209-2608-20412408D3E0}"/>
                </a:ext>
              </a:extLst>
            </p:cNvPr>
            <p:cNvGrpSpPr/>
            <p:nvPr/>
          </p:nvGrpSpPr>
          <p:grpSpPr>
            <a:xfrm>
              <a:off x="307174" y="1503006"/>
              <a:ext cx="1319456" cy="3818490"/>
              <a:chOff x="307174" y="1503006"/>
              <a:chExt cx="1319456" cy="381849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08CB6DD-A099-AEAA-A44C-32822BFAFB43}"/>
                  </a:ext>
                </a:extLst>
              </p:cNvPr>
              <p:cNvGrpSpPr/>
              <p:nvPr/>
            </p:nvGrpSpPr>
            <p:grpSpPr>
              <a:xfrm>
                <a:off x="307174" y="1503006"/>
                <a:ext cx="1319456" cy="3818490"/>
                <a:chOff x="5480415" y="1059320"/>
                <a:chExt cx="1319456" cy="381849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4A8279D-7CD3-ED1A-B971-4CB4DE2CA44C}"/>
                    </a:ext>
                  </a:extLst>
                </p:cNvPr>
                <p:cNvSpPr/>
                <p:nvPr/>
              </p:nvSpPr>
              <p:spPr>
                <a:xfrm>
                  <a:off x="5480415" y="1059320"/>
                  <a:ext cx="1319456" cy="381849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ADDD914-AD93-E0F1-EF2B-7FD918940A76}"/>
                    </a:ext>
                  </a:extLst>
                </p:cNvPr>
                <p:cNvSpPr/>
                <p:nvPr/>
              </p:nvSpPr>
              <p:spPr>
                <a:xfrm>
                  <a:off x="5600386" y="1243447"/>
                  <a:ext cx="1095934" cy="254676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2A2D456-888E-FE88-DC88-2B2403771735}"/>
                    </a:ext>
                  </a:extLst>
                </p:cNvPr>
                <p:cNvSpPr/>
                <p:nvPr/>
              </p:nvSpPr>
              <p:spPr>
                <a:xfrm>
                  <a:off x="5600387" y="4093321"/>
                  <a:ext cx="1095934" cy="63225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0FE453-6C97-0CB8-528F-86953698B82E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6148354" y="3790213"/>
                  <a:ext cx="0" cy="30310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1A90FD-40FB-A883-61F8-E02BB0E28097}"/>
                  </a:ext>
                </a:extLst>
              </p:cNvPr>
              <p:cNvSpPr/>
              <p:nvPr/>
            </p:nvSpPr>
            <p:spPr>
              <a:xfrm>
                <a:off x="508143" y="2434993"/>
                <a:ext cx="954657" cy="16466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E39AC2-A3BD-ADA9-61F3-811E5291F9A6}"/>
                </a:ext>
              </a:extLst>
            </p:cNvPr>
            <p:cNvSpPr txBox="1"/>
            <p:nvPr/>
          </p:nvSpPr>
          <p:spPr>
            <a:xfrm>
              <a:off x="712389" y="84078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B324B2-DE7D-EA79-F062-ACD881985DA3}"/>
              </a:ext>
            </a:extLst>
          </p:cNvPr>
          <p:cNvGrpSpPr/>
          <p:nvPr/>
        </p:nvGrpSpPr>
        <p:grpSpPr>
          <a:xfrm>
            <a:off x="6029877" y="1381830"/>
            <a:ext cx="2945211" cy="4480711"/>
            <a:chOff x="5762764" y="1052975"/>
            <a:chExt cx="2945211" cy="448071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43A457-F944-D68F-D886-880F203FC5DB}"/>
                </a:ext>
              </a:extLst>
            </p:cNvPr>
            <p:cNvGrpSpPr/>
            <p:nvPr/>
          </p:nvGrpSpPr>
          <p:grpSpPr>
            <a:xfrm>
              <a:off x="7388519" y="1691400"/>
              <a:ext cx="1319456" cy="3842286"/>
              <a:chOff x="7511385" y="4120144"/>
              <a:chExt cx="1319456" cy="384228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C51445-CED2-CAC6-BF92-9715435652DF}"/>
                  </a:ext>
                </a:extLst>
              </p:cNvPr>
              <p:cNvSpPr/>
              <p:nvPr/>
            </p:nvSpPr>
            <p:spPr>
              <a:xfrm>
                <a:off x="7511385" y="4120144"/>
                <a:ext cx="1319456" cy="38422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322754-D6A6-9BA3-2B85-2D87F24B3912}"/>
                  </a:ext>
                </a:extLst>
              </p:cNvPr>
              <p:cNvSpPr/>
              <p:nvPr/>
            </p:nvSpPr>
            <p:spPr>
              <a:xfrm>
                <a:off x="7614415" y="4219208"/>
                <a:ext cx="1139149" cy="379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5DEC871-4D8E-4839-B0D7-9DD3A7153C39}"/>
                  </a:ext>
                </a:extLst>
              </p:cNvPr>
              <p:cNvSpPr/>
              <p:nvPr/>
            </p:nvSpPr>
            <p:spPr>
              <a:xfrm>
                <a:off x="7614415" y="5217275"/>
                <a:ext cx="1139151" cy="2601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Remote</a:t>
                </a:r>
              </a:p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6E6A526-AF16-B71E-2FCD-E1D449AB4926}"/>
                  </a:ext>
                </a:extLst>
              </p:cNvPr>
              <p:cNvCxnSpPr>
                <a:cxnSpLocks/>
                <a:stCxn id="88" idx="2"/>
                <a:endCxn id="89" idx="0"/>
              </p:cNvCxnSpPr>
              <p:nvPr/>
            </p:nvCxnSpPr>
            <p:spPr>
              <a:xfrm>
                <a:off x="8183990" y="4599088"/>
                <a:ext cx="1" cy="6181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616B0E-234F-BAA0-5A06-A60BDF3524B0}"/>
                </a:ext>
              </a:extLst>
            </p:cNvPr>
            <p:cNvSpPr txBox="1"/>
            <p:nvPr/>
          </p:nvSpPr>
          <p:spPr>
            <a:xfrm>
              <a:off x="5762764" y="105297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B58193E-80EE-6A24-7C0F-8879D019409B}"/>
              </a:ext>
            </a:extLst>
          </p:cNvPr>
          <p:cNvGrpSpPr/>
          <p:nvPr/>
        </p:nvGrpSpPr>
        <p:grpSpPr>
          <a:xfrm>
            <a:off x="1328305" y="1712290"/>
            <a:ext cx="3208242" cy="4005130"/>
            <a:chOff x="1328305" y="1377436"/>
            <a:chExt cx="3208242" cy="400513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06F0C97-1EFF-8519-8DD5-2A2E774F4F7F}"/>
                </a:ext>
              </a:extLst>
            </p:cNvPr>
            <p:cNvGrpSpPr/>
            <p:nvPr/>
          </p:nvGrpSpPr>
          <p:grpSpPr>
            <a:xfrm>
              <a:off x="1600426" y="1716308"/>
              <a:ext cx="2664000" cy="3666258"/>
              <a:chOff x="2292439" y="1472768"/>
              <a:chExt cx="2664000" cy="3666258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8067E1DC-7482-3760-2034-3D2E01B2CE39}"/>
                  </a:ext>
                </a:extLst>
              </p:cNvPr>
              <p:cNvGrpSpPr/>
              <p:nvPr/>
            </p:nvGrpSpPr>
            <p:grpSpPr>
              <a:xfrm>
                <a:off x="2407880" y="1619473"/>
                <a:ext cx="2147795" cy="3354415"/>
                <a:chOff x="2407880" y="1619473"/>
                <a:chExt cx="2147795" cy="335441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031F1D69-E5D7-F59B-4A0C-B181FA76964E}"/>
                    </a:ext>
                  </a:extLst>
                </p:cNvPr>
                <p:cNvGrpSpPr/>
                <p:nvPr/>
              </p:nvGrpSpPr>
              <p:grpSpPr>
                <a:xfrm>
                  <a:off x="2676739" y="1761921"/>
                  <a:ext cx="1473751" cy="1774164"/>
                  <a:chOff x="2676739" y="1761921"/>
                  <a:chExt cx="1473751" cy="1774164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69640C2-85FC-5F5C-9AEE-11143E116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94652E30-E30C-413B-6F4B-D8FD044E55FB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322392"/>
                    <a:ext cx="1080000" cy="180000"/>
                    <a:chOff x="2110930" y="4326769"/>
                    <a:chExt cx="1080000" cy="180000"/>
                  </a:xfrm>
                </p:grpSpPr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0745DFA-746D-07B6-59DC-4BD5BB2AD2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8BA94093-2BF5-BA18-0EB9-218D5E3AC4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EA584536-5146-79E0-A44C-C609921C029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56538344-C7B4-2F4C-9FD7-A2B0AA33C4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B6A7A743-0FB7-57A1-D371-F2A1147763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75334235-4C79-253E-B791-E355108AB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435F13BC-4518-08FB-603F-B2BE2E150790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689413"/>
                    <a:ext cx="1080000" cy="180000"/>
                    <a:chOff x="2110930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159502A3-9C69-A880-B636-90167C7C259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58EB297D-C8C0-CC1D-0A0E-368E6E0DEF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F724F2EE-4DE7-CFE2-3B38-A395724B62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EB67B2CE-701B-326B-F02E-5CAE935F3D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2E0F2976-B3C1-5F6C-D67F-2C5EAB9021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3DDC2A53-7E76-A67C-78F6-C9E8CE0DF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D88CEEF-5494-5C58-EF1D-8823BA569318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4" name="Trapezium 133">
                  <a:extLst>
                    <a:ext uri="{FF2B5EF4-FFF2-40B4-BE49-F238E27FC236}">
                      <a16:creationId xmlns:a16="http://schemas.microsoft.com/office/drawing/2014/main" id="{D844C888-404E-628F-F745-69C66BF2413E}"/>
                    </a:ext>
                  </a:extLst>
                </p:cNvPr>
                <p:cNvSpPr/>
                <p:nvPr/>
              </p:nvSpPr>
              <p:spPr>
                <a:xfrm rot="5400000">
                  <a:off x="3640158" y="2414585"/>
                  <a:ext cx="1362198" cy="468836"/>
                </a:xfrm>
                <a:prstGeom prst="trapezoid">
                  <a:avLst>
                    <a:gd name="adj" fmla="val 11265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  <p:sp>
              <p:nvSpPr>
                <p:cNvPr id="138" name="Trapezium 137">
                  <a:extLst>
                    <a:ext uri="{FF2B5EF4-FFF2-40B4-BE49-F238E27FC236}">
                      <a16:creationId xmlns:a16="http://schemas.microsoft.com/office/drawing/2014/main" id="{AD47D3AF-5E64-C109-6390-529F8D621FC2}"/>
                    </a:ext>
                  </a:extLst>
                </p:cNvPr>
                <p:cNvSpPr/>
                <p:nvPr/>
              </p:nvSpPr>
              <p:spPr>
                <a:xfrm rot="5400000">
                  <a:off x="914735" y="3112618"/>
                  <a:ext cx="3354415" cy="368126"/>
                </a:xfrm>
                <a:prstGeom prst="trapezoid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7200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Selection Granularity Unit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276288D-3400-A381-64F9-B41A1B0EC2A8}"/>
                  </a:ext>
                </a:extLst>
              </p:cNvPr>
              <p:cNvSpPr/>
              <p:nvPr/>
            </p:nvSpPr>
            <p:spPr>
              <a:xfrm>
                <a:off x="2292439" y="1472768"/>
                <a:ext cx="2664000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02603F5-5D44-160D-68AD-0B349D82CFE1}"/>
                </a:ext>
              </a:extLst>
            </p:cNvPr>
            <p:cNvSpPr txBox="1"/>
            <p:nvPr/>
          </p:nvSpPr>
          <p:spPr>
            <a:xfrm>
              <a:off x="1328305" y="1377436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Compute Engine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6D5961C-3A7D-85D6-BA1B-3CA6421B74A2}"/>
              </a:ext>
            </a:extLst>
          </p:cNvPr>
          <p:cNvGrpSpPr/>
          <p:nvPr/>
        </p:nvGrpSpPr>
        <p:grpSpPr>
          <a:xfrm>
            <a:off x="4870462" y="1696814"/>
            <a:ext cx="3208242" cy="4007727"/>
            <a:chOff x="4870462" y="1361960"/>
            <a:chExt cx="3208242" cy="4007727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08C1282-5AE2-1171-8464-281807082E0B}"/>
                </a:ext>
              </a:extLst>
            </p:cNvPr>
            <p:cNvGrpSpPr/>
            <p:nvPr/>
          </p:nvGrpSpPr>
          <p:grpSpPr>
            <a:xfrm>
              <a:off x="5542065" y="1703429"/>
              <a:ext cx="1890794" cy="3666258"/>
              <a:chOff x="5605281" y="1472768"/>
              <a:chExt cx="1890794" cy="3666258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C4935C39-526D-6AF6-FC35-EDC042FE3D89}"/>
                  </a:ext>
                </a:extLst>
              </p:cNvPr>
              <p:cNvGrpSpPr/>
              <p:nvPr/>
            </p:nvGrpSpPr>
            <p:grpSpPr>
              <a:xfrm>
                <a:off x="5605281" y="1761921"/>
                <a:ext cx="1826398" cy="1774164"/>
                <a:chOff x="5605281" y="1761921"/>
                <a:chExt cx="1826398" cy="1774164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EC16684B-1A65-AE39-1020-8AFB5CB9DE5F}"/>
                    </a:ext>
                  </a:extLst>
                </p:cNvPr>
                <p:cNvGrpSpPr/>
                <p:nvPr/>
              </p:nvGrpSpPr>
              <p:grpSpPr>
                <a:xfrm>
                  <a:off x="5605281" y="1761921"/>
                  <a:ext cx="1473751" cy="1774164"/>
                  <a:chOff x="5605281" y="1761921"/>
                  <a:chExt cx="1473751" cy="1774164"/>
                </a:xfrm>
              </p:grpSpPr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5961700-2D62-E62E-97B8-26CDC70F8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2C9BF5A9-1A1C-E4C6-B962-7793A9941639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322392"/>
                    <a:ext cx="1080000" cy="180000"/>
                    <a:chOff x="2226841" y="4326769"/>
                    <a:chExt cx="1080000" cy="180000"/>
                  </a:xfrm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3D62B298-D64D-85C9-FCB7-9765F3117E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C97CC4BA-218C-9865-327B-FFE8FAE8AB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4A07BF5A-09AA-2180-7C97-ADB72B2514C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44E86702-E23B-6198-7E67-E2D00EDAFD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D4AE6A8C-4456-663E-F8EB-01C1F1B296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AB41B8FC-99C9-D46C-4F4A-AF33E87B60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660DBB5D-5322-7B2D-C93C-30E02C2AD99B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689413"/>
                    <a:ext cx="1080000" cy="180000"/>
                    <a:chOff x="2226841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8ACCF8C0-45B3-5AF5-BCD5-450CCF2A60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4EDDB508-B505-D3DB-DE92-8BC0FE0296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C96CD29A-2906-6938-DA2D-B15174EF21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23EA3768-D454-30D3-4F79-58DFC401D0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454D5B96-56DD-AA9E-1195-E0C29F39C5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8E58E42-1399-273F-DA0B-F96EED34A2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9AEB497-A07C-EE1C-0574-5A5BA814CF32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5" name="Trapezium 134">
                  <a:extLst>
                    <a:ext uri="{FF2B5EF4-FFF2-40B4-BE49-F238E27FC236}">
                      <a16:creationId xmlns:a16="http://schemas.microsoft.com/office/drawing/2014/main" id="{E54CEF89-172D-5AA1-C867-743FE617ADAF}"/>
                    </a:ext>
                  </a:extLst>
                </p:cNvPr>
                <p:cNvSpPr/>
                <p:nvPr/>
              </p:nvSpPr>
              <p:spPr>
                <a:xfrm rot="5400000">
                  <a:off x="6512338" y="2410760"/>
                  <a:ext cx="1362198" cy="476485"/>
                </a:xfrm>
                <a:prstGeom prst="trapezoid">
                  <a:avLst>
                    <a:gd name="adj" fmla="val 1959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4FF18BD-0EEA-6571-642B-08DF93624FDA}"/>
                  </a:ext>
                </a:extLst>
              </p:cNvPr>
              <p:cNvSpPr/>
              <p:nvPr/>
            </p:nvSpPr>
            <p:spPr>
              <a:xfrm>
                <a:off x="5712218" y="1472768"/>
                <a:ext cx="1783857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B11BEEC-6A09-6396-C4C9-FB37A62E7ECE}"/>
                </a:ext>
              </a:extLst>
            </p:cNvPr>
            <p:cNvSpPr txBox="1"/>
            <p:nvPr/>
          </p:nvSpPr>
          <p:spPr>
            <a:xfrm>
              <a:off x="4870462" y="1361960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Memory Engine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17F8CA8C-767C-DEE5-290D-39C0851644D4}"/>
              </a:ext>
            </a:extLst>
          </p:cNvPr>
          <p:cNvSpPr/>
          <p:nvPr/>
        </p:nvSpPr>
        <p:spPr>
          <a:xfrm>
            <a:off x="3394826" y="4259836"/>
            <a:ext cx="796930" cy="107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7200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(De) Compr. Unit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812C79-E774-CB2D-B2DB-753166A639D7}"/>
              </a:ext>
            </a:extLst>
          </p:cNvPr>
          <p:cNvSpPr/>
          <p:nvPr/>
        </p:nvSpPr>
        <p:spPr>
          <a:xfrm>
            <a:off x="5912815" y="4257440"/>
            <a:ext cx="796930" cy="107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7200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(De) Compr. Unit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6304AB6-253A-456D-20D8-5FE24A6177B5}"/>
              </a:ext>
            </a:extLst>
          </p:cNvPr>
          <p:cNvGrpSpPr/>
          <p:nvPr/>
        </p:nvGrpSpPr>
        <p:grpSpPr>
          <a:xfrm>
            <a:off x="4172087" y="2767206"/>
            <a:ext cx="1575986" cy="1650349"/>
            <a:chOff x="4172087" y="2767206"/>
            <a:chExt cx="1575986" cy="1650349"/>
          </a:xfrm>
        </p:grpSpPr>
        <p:sp>
          <p:nvSpPr>
            <p:cNvPr id="153" name="Left-right Arrow 152">
              <a:extLst>
                <a:ext uri="{FF2B5EF4-FFF2-40B4-BE49-F238E27FC236}">
                  <a16:creationId xmlns:a16="http://schemas.microsoft.com/office/drawing/2014/main" id="{9B5E5E6A-4002-A1B0-B8F9-71530F66584D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B7DC7B7-6CF3-C51E-E482-C9FD3C3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2B509DA-DC6C-1E2F-4614-7D05E07DC78F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28A8705-7795-4E53-24CA-D056E0F7EEE4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Pages</a:t>
              </a:r>
            </a:p>
          </p:txBody>
        </p:sp>
      </p:grpSp>
      <p:sp>
        <p:nvSpPr>
          <p:cNvPr id="5" name="Diamond 4">
            <a:extLst>
              <a:ext uri="{FF2B5EF4-FFF2-40B4-BE49-F238E27FC236}">
                <a16:creationId xmlns:a16="http://schemas.microsoft.com/office/drawing/2014/main" id="{F5587AEB-9232-B78D-4BD4-841A6CE20CC5}"/>
              </a:ext>
            </a:extLst>
          </p:cNvPr>
          <p:cNvSpPr/>
          <p:nvPr/>
        </p:nvSpPr>
        <p:spPr>
          <a:xfrm>
            <a:off x="4009890" y="4781922"/>
            <a:ext cx="1985852" cy="1733110"/>
          </a:xfrm>
          <a:prstGeom prst="diamond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Avenir Medium" panose="02000503020000020003" pitchFamily="2" charset="0"/>
              </a:rPr>
              <a:t>C</a:t>
            </a: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Avenir Medium" panose="02000503020000020003" pitchFamily="2" charset="0"/>
              </a:rPr>
              <a:t>ache line, page or both?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782B32-268A-77F0-756A-09812E6C777D}"/>
              </a:ext>
            </a:extLst>
          </p:cNvPr>
          <p:cNvCxnSpPr>
            <a:cxnSpLocks/>
            <a:stCxn id="138" idx="1"/>
            <a:endCxn id="5" idx="0"/>
          </p:cNvCxnSpPr>
          <p:nvPr/>
        </p:nvCxnSpPr>
        <p:spPr>
          <a:xfrm>
            <a:off x="1899930" y="2243884"/>
            <a:ext cx="3102886" cy="253803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F48891-6301-66B9-3E45-66786569473A}"/>
              </a:ext>
            </a:extLst>
          </p:cNvPr>
          <p:cNvCxnSpPr>
            <a:cxnSpLocks/>
            <a:stCxn id="5" idx="2"/>
            <a:endCxn id="138" idx="3"/>
          </p:cNvCxnSpPr>
          <p:nvPr/>
        </p:nvCxnSpPr>
        <p:spPr>
          <a:xfrm flipH="1" flipV="1">
            <a:off x="1899930" y="5506267"/>
            <a:ext cx="3102886" cy="1008765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19717EA-6183-553E-F415-70E7CD9C98EB}"/>
              </a:ext>
            </a:extLst>
          </p:cNvPr>
          <p:cNvSpPr/>
          <p:nvPr/>
        </p:nvSpPr>
        <p:spPr>
          <a:xfrm>
            <a:off x="2181600" y="4125773"/>
            <a:ext cx="1044000" cy="1204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Inflight Sub-block and Page Buffers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D647315-B4BF-9980-CA94-7EF0FECEA731}"/>
              </a:ext>
            </a:extLst>
          </p:cNvPr>
          <p:cNvGrpSpPr/>
          <p:nvPr/>
        </p:nvGrpSpPr>
        <p:grpSpPr>
          <a:xfrm>
            <a:off x="5319549" y="5642514"/>
            <a:ext cx="1008000" cy="1087452"/>
            <a:chOff x="5750860" y="5634024"/>
            <a:chExt cx="1008000" cy="10874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2E405B4-2E76-6B29-B1E1-1DE49F1C6A0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0860" y="5838863"/>
              <a:ext cx="1008000" cy="882613"/>
              <a:chOff x="3705782" y="4101600"/>
              <a:chExt cx="1731379" cy="151601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419CB58-DFCE-5F57-C6B8-08250A86D0B0}"/>
                  </a:ext>
                </a:extLst>
              </p:cNvPr>
              <p:cNvSpPr/>
              <p:nvPr/>
            </p:nvSpPr>
            <p:spPr>
              <a:xfrm>
                <a:off x="3705782" y="4101600"/>
                <a:ext cx="1731379" cy="1450683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17080E8-6AAB-4F22-F133-DF0221B81A27}"/>
                  </a:ext>
                </a:extLst>
              </p:cNvPr>
              <p:cNvGrpSpPr/>
              <p:nvPr/>
            </p:nvGrpSpPr>
            <p:grpSpPr>
              <a:xfrm>
                <a:off x="4100346" y="4244030"/>
                <a:ext cx="180000" cy="720000"/>
                <a:chOff x="3162327" y="1870004"/>
                <a:chExt cx="180000" cy="720000"/>
              </a:xfrm>
              <a:solidFill>
                <a:schemeClr val="tx2">
                  <a:lumMod val="25000"/>
                  <a:lumOff val="75000"/>
                </a:schemeClr>
              </a:solidFill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CB5AE79-4426-AD55-BD0E-8A5CA3A8F19F}"/>
                    </a:ext>
                  </a:extLst>
                </p:cNvPr>
                <p:cNvSpPr/>
                <p:nvPr/>
              </p:nvSpPr>
              <p:spPr>
                <a:xfrm>
                  <a:off x="3162327" y="2410004"/>
                  <a:ext cx="180000" cy="18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566E978-8B9D-720F-6EC7-5740BFBDC6EB}"/>
                    </a:ext>
                  </a:extLst>
                </p:cNvPr>
                <p:cNvSpPr/>
                <p:nvPr/>
              </p:nvSpPr>
              <p:spPr>
                <a:xfrm>
                  <a:off x="3162327" y="2230004"/>
                  <a:ext cx="180000" cy="18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157A7D75-F8AA-BFB4-5C85-64C13B7B4858}"/>
                    </a:ext>
                  </a:extLst>
                </p:cNvPr>
                <p:cNvSpPr/>
                <p:nvPr/>
              </p:nvSpPr>
              <p:spPr>
                <a:xfrm>
                  <a:off x="3162327" y="2050004"/>
                  <a:ext cx="180000" cy="180000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E72708E-930D-8CF9-2AAE-7927EE48F9B0}"/>
                    </a:ext>
                  </a:extLst>
                </p:cNvPr>
                <p:cNvSpPr/>
                <p:nvPr/>
              </p:nvSpPr>
              <p:spPr>
                <a:xfrm>
                  <a:off x="3162327" y="1870004"/>
                  <a:ext cx="180000" cy="180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10F15BD-6CBF-F6FA-EB95-37EC97F024F3}"/>
                  </a:ext>
                </a:extLst>
              </p:cNvPr>
              <p:cNvGrpSpPr/>
              <p:nvPr/>
            </p:nvGrpSpPr>
            <p:grpSpPr>
              <a:xfrm>
                <a:off x="3725922" y="5024090"/>
                <a:ext cx="1602197" cy="593520"/>
                <a:chOff x="3671565" y="5024090"/>
                <a:chExt cx="1602197" cy="593520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073C519-7CC3-473B-DA97-AC35518626C6}"/>
                    </a:ext>
                  </a:extLst>
                </p:cNvPr>
                <p:cNvSpPr txBox="1"/>
                <p:nvPr/>
              </p:nvSpPr>
              <p:spPr>
                <a:xfrm>
                  <a:off x="3671565" y="5024090"/>
                  <a:ext cx="1003985" cy="593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sz="1000" dirty="0">
                      <a:latin typeface="Avenir Medium" panose="02000503020000020003" pitchFamily="2" charset="0"/>
                    </a:rPr>
                    <a:t>Sub-block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928D878-EF2D-FFDC-4777-36C6ADA1E384}"/>
                    </a:ext>
                  </a:extLst>
                </p:cNvPr>
                <p:cNvSpPr txBox="1"/>
                <p:nvPr/>
              </p:nvSpPr>
              <p:spPr>
                <a:xfrm>
                  <a:off x="4455250" y="5024090"/>
                  <a:ext cx="818512" cy="3820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sz="1000" dirty="0">
                      <a:latin typeface="Avenir Medium" panose="02000503020000020003" pitchFamily="2" charset="0"/>
                    </a:rPr>
                    <a:t>Page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8CEF784-1964-BA3C-CE0F-D4518234626B}"/>
                  </a:ext>
                </a:extLst>
              </p:cNvPr>
              <p:cNvGrpSpPr/>
              <p:nvPr/>
            </p:nvGrpSpPr>
            <p:grpSpPr>
              <a:xfrm>
                <a:off x="4857562" y="4244030"/>
                <a:ext cx="180000" cy="720000"/>
                <a:chOff x="3162327" y="1870004"/>
                <a:chExt cx="180000" cy="720000"/>
              </a:xfrm>
              <a:solidFill>
                <a:schemeClr val="tx2">
                  <a:lumMod val="25000"/>
                  <a:lumOff val="75000"/>
                </a:schemeClr>
              </a:solidFill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89D7D29-F141-D316-6E17-A39229E29799}"/>
                    </a:ext>
                  </a:extLst>
                </p:cNvPr>
                <p:cNvSpPr/>
                <p:nvPr/>
              </p:nvSpPr>
              <p:spPr>
                <a:xfrm>
                  <a:off x="3162327" y="2410004"/>
                  <a:ext cx="180000" cy="180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240D377-55CB-50C3-6AE1-1A877C92E947}"/>
                    </a:ext>
                  </a:extLst>
                </p:cNvPr>
                <p:cNvSpPr/>
                <p:nvPr/>
              </p:nvSpPr>
              <p:spPr>
                <a:xfrm>
                  <a:off x="3162327" y="2230004"/>
                  <a:ext cx="180000" cy="180000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391961C-4F75-D8DF-A308-EFCAE4AEE1BE}"/>
                    </a:ext>
                  </a:extLst>
                </p:cNvPr>
                <p:cNvSpPr/>
                <p:nvPr/>
              </p:nvSpPr>
              <p:spPr>
                <a:xfrm>
                  <a:off x="3162327" y="2050004"/>
                  <a:ext cx="180000" cy="180000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850B447-6A85-D69B-2AEC-4CC210125695}"/>
                    </a:ext>
                  </a:extLst>
                </p:cNvPr>
                <p:cNvSpPr/>
                <p:nvPr/>
              </p:nvSpPr>
              <p:spPr>
                <a:xfrm>
                  <a:off x="3162327" y="1870004"/>
                  <a:ext cx="180000" cy="180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pic>
          <p:nvPicPr>
            <p:cNvPr id="49" name="Graphic 48" descr="Question mark">
              <a:extLst>
                <a:ext uri="{FF2B5EF4-FFF2-40B4-BE49-F238E27FC236}">
                  <a16:creationId xmlns:a16="http://schemas.microsoft.com/office/drawing/2014/main" id="{AAF86299-88BC-0B3C-4F93-72B55F9EC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59433" y="5634024"/>
              <a:ext cx="549748" cy="549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8476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28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50623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4.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Selection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Granularity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Data Movement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8111F8-9A9B-AEF5-695B-E7C6FCDB1929}"/>
              </a:ext>
            </a:extLst>
          </p:cNvPr>
          <p:cNvGrpSpPr/>
          <p:nvPr/>
        </p:nvGrpSpPr>
        <p:grpSpPr>
          <a:xfrm>
            <a:off x="172679" y="1381830"/>
            <a:ext cx="3172717" cy="4480711"/>
            <a:chOff x="307174" y="840785"/>
            <a:chExt cx="3172717" cy="448071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E85B53-A28C-5209-2608-20412408D3E0}"/>
                </a:ext>
              </a:extLst>
            </p:cNvPr>
            <p:cNvGrpSpPr/>
            <p:nvPr/>
          </p:nvGrpSpPr>
          <p:grpSpPr>
            <a:xfrm>
              <a:off x="307174" y="1503006"/>
              <a:ext cx="1319456" cy="3818490"/>
              <a:chOff x="307174" y="1503006"/>
              <a:chExt cx="1319456" cy="381849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08CB6DD-A099-AEAA-A44C-32822BFAFB43}"/>
                  </a:ext>
                </a:extLst>
              </p:cNvPr>
              <p:cNvGrpSpPr/>
              <p:nvPr/>
            </p:nvGrpSpPr>
            <p:grpSpPr>
              <a:xfrm>
                <a:off x="307174" y="1503006"/>
                <a:ext cx="1319456" cy="3818490"/>
                <a:chOff x="5480415" y="1059320"/>
                <a:chExt cx="1319456" cy="381849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4A8279D-7CD3-ED1A-B971-4CB4DE2CA44C}"/>
                    </a:ext>
                  </a:extLst>
                </p:cNvPr>
                <p:cNvSpPr/>
                <p:nvPr/>
              </p:nvSpPr>
              <p:spPr>
                <a:xfrm>
                  <a:off x="5480415" y="1059320"/>
                  <a:ext cx="1319456" cy="381849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ADDD914-AD93-E0F1-EF2B-7FD918940A76}"/>
                    </a:ext>
                  </a:extLst>
                </p:cNvPr>
                <p:cNvSpPr/>
                <p:nvPr/>
              </p:nvSpPr>
              <p:spPr>
                <a:xfrm>
                  <a:off x="5600386" y="1243447"/>
                  <a:ext cx="1095934" cy="254676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2A2D456-888E-FE88-DC88-2B2403771735}"/>
                    </a:ext>
                  </a:extLst>
                </p:cNvPr>
                <p:cNvSpPr/>
                <p:nvPr/>
              </p:nvSpPr>
              <p:spPr>
                <a:xfrm>
                  <a:off x="5600387" y="4093321"/>
                  <a:ext cx="1095934" cy="63225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0FE453-6C97-0CB8-528F-86953698B82E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6148354" y="3790213"/>
                  <a:ext cx="0" cy="30310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1A90FD-40FB-A883-61F8-E02BB0E28097}"/>
                  </a:ext>
                </a:extLst>
              </p:cNvPr>
              <p:cNvSpPr/>
              <p:nvPr/>
            </p:nvSpPr>
            <p:spPr>
              <a:xfrm>
                <a:off x="508143" y="2434993"/>
                <a:ext cx="954657" cy="16466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E39AC2-A3BD-ADA9-61F3-811E5291F9A6}"/>
                </a:ext>
              </a:extLst>
            </p:cNvPr>
            <p:cNvSpPr txBox="1"/>
            <p:nvPr/>
          </p:nvSpPr>
          <p:spPr>
            <a:xfrm>
              <a:off x="712389" y="84078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B324B2-DE7D-EA79-F062-ACD881985DA3}"/>
              </a:ext>
            </a:extLst>
          </p:cNvPr>
          <p:cNvGrpSpPr/>
          <p:nvPr/>
        </p:nvGrpSpPr>
        <p:grpSpPr>
          <a:xfrm>
            <a:off x="6029877" y="1381830"/>
            <a:ext cx="2945211" cy="4480711"/>
            <a:chOff x="5762764" y="1052975"/>
            <a:chExt cx="2945211" cy="448071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43A457-F944-D68F-D886-880F203FC5DB}"/>
                </a:ext>
              </a:extLst>
            </p:cNvPr>
            <p:cNvGrpSpPr/>
            <p:nvPr/>
          </p:nvGrpSpPr>
          <p:grpSpPr>
            <a:xfrm>
              <a:off x="7388519" y="1691400"/>
              <a:ext cx="1319456" cy="3842286"/>
              <a:chOff x="7511385" y="4120144"/>
              <a:chExt cx="1319456" cy="384228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C51445-CED2-CAC6-BF92-9715435652DF}"/>
                  </a:ext>
                </a:extLst>
              </p:cNvPr>
              <p:cNvSpPr/>
              <p:nvPr/>
            </p:nvSpPr>
            <p:spPr>
              <a:xfrm>
                <a:off x="7511385" y="4120144"/>
                <a:ext cx="1319456" cy="38422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322754-D6A6-9BA3-2B85-2D87F24B3912}"/>
                  </a:ext>
                </a:extLst>
              </p:cNvPr>
              <p:cNvSpPr/>
              <p:nvPr/>
            </p:nvSpPr>
            <p:spPr>
              <a:xfrm>
                <a:off x="7614415" y="4219208"/>
                <a:ext cx="1139149" cy="379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5DEC871-4D8E-4839-B0D7-9DD3A7153C39}"/>
                  </a:ext>
                </a:extLst>
              </p:cNvPr>
              <p:cNvSpPr/>
              <p:nvPr/>
            </p:nvSpPr>
            <p:spPr>
              <a:xfrm>
                <a:off x="7614415" y="5217275"/>
                <a:ext cx="1139151" cy="2601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Remote</a:t>
                </a:r>
              </a:p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6E6A526-AF16-B71E-2FCD-E1D449AB4926}"/>
                  </a:ext>
                </a:extLst>
              </p:cNvPr>
              <p:cNvCxnSpPr>
                <a:cxnSpLocks/>
                <a:stCxn id="88" idx="2"/>
                <a:endCxn id="89" idx="0"/>
              </p:cNvCxnSpPr>
              <p:nvPr/>
            </p:nvCxnSpPr>
            <p:spPr>
              <a:xfrm>
                <a:off x="8183990" y="4599088"/>
                <a:ext cx="1" cy="6181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616B0E-234F-BAA0-5A06-A60BDF3524B0}"/>
                </a:ext>
              </a:extLst>
            </p:cNvPr>
            <p:cNvSpPr txBox="1"/>
            <p:nvPr/>
          </p:nvSpPr>
          <p:spPr>
            <a:xfrm>
              <a:off x="5762764" y="105297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6D5961C-3A7D-85D6-BA1B-3CA6421B74A2}"/>
              </a:ext>
            </a:extLst>
          </p:cNvPr>
          <p:cNvGrpSpPr/>
          <p:nvPr/>
        </p:nvGrpSpPr>
        <p:grpSpPr>
          <a:xfrm>
            <a:off x="4870462" y="1696814"/>
            <a:ext cx="3208242" cy="4007727"/>
            <a:chOff x="4870462" y="1361960"/>
            <a:chExt cx="3208242" cy="4007727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08C1282-5AE2-1171-8464-281807082E0B}"/>
                </a:ext>
              </a:extLst>
            </p:cNvPr>
            <p:cNvGrpSpPr/>
            <p:nvPr/>
          </p:nvGrpSpPr>
          <p:grpSpPr>
            <a:xfrm>
              <a:off x="5542065" y="1703429"/>
              <a:ext cx="1890794" cy="3666258"/>
              <a:chOff x="5605281" y="1472768"/>
              <a:chExt cx="1890794" cy="3666258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C4935C39-526D-6AF6-FC35-EDC042FE3D89}"/>
                  </a:ext>
                </a:extLst>
              </p:cNvPr>
              <p:cNvGrpSpPr/>
              <p:nvPr/>
            </p:nvGrpSpPr>
            <p:grpSpPr>
              <a:xfrm>
                <a:off x="5605281" y="1761921"/>
                <a:ext cx="1826398" cy="1774164"/>
                <a:chOff x="5605281" y="1761921"/>
                <a:chExt cx="1826398" cy="1774164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EC16684B-1A65-AE39-1020-8AFB5CB9DE5F}"/>
                    </a:ext>
                  </a:extLst>
                </p:cNvPr>
                <p:cNvGrpSpPr/>
                <p:nvPr/>
              </p:nvGrpSpPr>
              <p:grpSpPr>
                <a:xfrm>
                  <a:off x="5605281" y="1761921"/>
                  <a:ext cx="1473751" cy="1774164"/>
                  <a:chOff x="5605281" y="1761921"/>
                  <a:chExt cx="1473751" cy="1774164"/>
                </a:xfrm>
              </p:grpSpPr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5961700-2D62-E62E-97B8-26CDC70F8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2C9BF5A9-1A1C-E4C6-B962-7793A9941639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322392"/>
                    <a:ext cx="1080000" cy="180000"/>
                    <a:chOff x="2226841" y="4326769"/>
                    <a:chExt cx="1080000" cy="180000"/>
                  </a:xfrm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3D62B298-D64D-85C9-FCB7-9765F3117E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C97CC4BA-218C-9865-327B-FFE8FAE8AB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4A07BF5A-09AA-2180-7C97-ADB72B2514C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44E86702-E23B-6198-7E67-E2D00EDAFD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D4AE6A8C-4456-663E-F8EB-01C1F1B296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AB41B8FC-99C9-D46C-4F4A-AF33E87B60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660DBB5D-5322-7B2D-C93C-30E02C2AD99B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689413"/>
                    <a:ext cx="1080000" cy="180000"/>
                    <a:chOff x="2226841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8ACCF8C0-45B3-5AF5-BCD5-450CCF2A60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4EDDB508-B505-D3DB-DE92-8BC0FE0296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C96CD29A-2906-6938-DA2D-B15174EF21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23EA3768-D454-30D3-4F79-58DFC401D0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454D5B96-56DD-AA9E-1195-E0C29F39C5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8E58E42-1399-273F-DA0B-F96EED34A2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9AEB497-A07C-EE1C-0574-5A5BA814CF32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5" name="Trapezium 134">
                  <a:extLst>
                    <a:ext uri="{FF2B5EF4-FFF2-40B4-BE49-F238E27FC236}">
                      <a16:creationId xmlns:a16="http://schemas.microsoft.com/office/drawing/2014/main" id="{E54CEF89-172D-5AA1-C867-743FE617ADAF}"/>
                    </a:ext>
                  </a:extLst>
                </p:cNvPr>
                <p:cNvSpPr/>
                <p:nvPr/>
              </p:nvSpPr>
              <p:spPr>
                <a:xfrm rot="5400000">
                  <a:off x="6512338" y="2410760"/>
                  <a:ext cx="1362198" cy="476485"/>
                </a:xfrm>
                <a:prstGeom prst="trapezoid">
                  <a:avLst>
                    <a:gd name="adj" fmla="val 1959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4FF18BD-0EEA-6571-642B-08DF93624FDA}"/>
                  </a:ext>
                </a:extLst>
              </p:cNvPr>
              <p:cNvSpPr/>
              <p:nvPr/>
            </p:nvSpPr>
            <p:spPr>
              <a:xfrm>
                <a:off x="5712218" y="1472768"/>
                <a:ext cx="1783857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B11BEEC-6A09-6396-C4C9-FB37A62E7ECE}"/>
                </a:ext>
              </a:extLst>
            </p:cNvPr>
            <p:cNvSpPr txBox="1"/>
            <p:nvPr/>
          </p:nvSpPr>
          <p:spPr>
            <a:xfrm>
              <a:off x="4870462" y="1361960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Memory Engine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6304AB6-253A-456D-20D8-5FE24A6177B5}"/>
              </a:ext>
            </a:extLst>
          </p:cNvPr>
          <p:cNvGrpSpPr/>
          <p:nvPr/>
        </p:nvGrpSpPr>
        <p:grpSpPr>
          <a:xfrm>
            <a:off x="4172087" y="2767206"/>
            <a:ext cx="1575986" cy="1650349"/>
            <a:chOff x="4172087" y="2767206"/>
            <a:chExt cx="1575986" cy="1650349"/>
          </a:xfrm>
        </p:grpSpPr>
        <p:sp>
          <p:nvSpPr>
            <p:cNvPr id="153" name="Left-right Arrow 152">
              <a:extLst>
                <a:ext uri="{FF2B5EF4-FFF2-40B4-BE49-F238E27FC236}">
                  <a16:creationId xmlns:a16="http://schemas.microsoft.com/office/drawing/2014/main" id="{9B5E5E6A-4002-A1B0-B8F9-71530F66584D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B7DC7B7-6CF3-C51E-E482-C9FD3C3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2B509DA-DC6C-1E2F-4614-7D05E07DC78F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28A8705-7795-4E53-24CA-D056E0F7EEE4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Pages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7D636A-78EC-0810-42E8-6259910AF725}"/>
              </a:ext>
            </a:extLst>
          </p:cNvPr>
          <p:cNvGrpSpPr/>
          <p:nvPr/>
        </p:nvGrpSpPr>
        <p:grpSpPr>
          <a:xfrm>
            <a:off x="1328305" y="1712290"/>
            <a:ext cx="3208242" cy="4005130"/>
            <a:chOff x="1328305" y="1712290"/>
            <a:chExt cx="3208242" cy="4005130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B58193E-80EE-6A24-7C0F-8879D019409B}"/>
                </a:ext>
              </a:extLst>
            </p:cNvPr>
            <p:cNvGrpSpPr/>
            <p:nvPr/>
          </p:nvGrpSpPr>
          <p:grpSpPr>
            <a:xfrm>
              <a:off x="1328305" y="1712290"/>
              <a:ext cx="3208242" cy="4005130"/>
              <a:chOff x="1328305" y="1377436"/>
              <a:chExt cx="3208242" cy="4005130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506F0C97-1EFF-8519-8DD5-2A2E774F4F7F}"/>
                  </a:ext>
                </a:extLst>
              </p:cNvPr>
              <p:cNvGrpSpPr/>
              <p:nvPr/>
            </p:nvGrpSpPr>
            <p:grpSpPr>
              <a:xfrm>
                <a:off x="1600426" y="1716308"/>
                <a:ext cx="2664000" cy="3666258"/>
                <a:chOff x="2292439" y="1472768"/>
                <a:chExt cx="2664000" cy="3666258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8067E1DC-7482-3760-2034-3D2E01B2CE39}"/>
                    </a:ext>
                  </a:extLst>
                </p:cNvPr>
                <p:cNvGrpSpPr/>
                <p:nvPr/>
              </p:nvGrpSpPr>
              <p:grpSpPr>
                <a:xfrm>
                  <a:off x="2407880" y="1619473"/>
                  <a:ext cx="2147795" cy="3354415"/>
                  <a:chOff x="2407880" y="1619473"/>
                  <a:chExt cx="2147795" cy="3354415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031F1D69-E5D7-F59B-4A0C-B181FA76964E}"/>
                      </a:ext>
                    </a:extLst>
                  </p:cNvPr>
                  <p:cNvGrpSpPr/>
                  <p:nvPr/>
                </p:nvGrpSpPr>
                <p:grpSpPr>
                  <a:xfrm>
                    <a:off x="2676739" y="1761921"/>
                    <a:ext cx="1473751" cy="1774164"/>
                    <a:chOff x="2676739" y="1761921"/>
                    <a:chExt cx="1473751" cy="1774164"/>
                  </a:xfrm>
                </p:grpSpPr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169640C2-85FC-5F5C-9AEE-11143E116D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6739" y="1761921"/>
                      <a:ext cx="1473751" cy="5480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GR" dirty="0">
                          <a:latin typeface="Avenir Medium" panose="02000503020000020003" pitchFamily="2" charset="0"/>
                        </a:rPr>
                        <a:t>Sub-block 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GR" dirty="0">
                          <a:latin typeface="Avenir Medium" panose="02000503020000020003" pitchFamily="2" charset="0"/>
                        </a:rPr>
                        <a:t>Queue</a:t>
                      </a:r>
                    </a:p>
                  </p:txBody>
                </p: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94652E30-E30C-413B-6F4B-D8FD044E5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73614" y="2322392"/>
                      <a:ext cx="1080000" cy="180000"/>
                      <a:chOff x="2110930" y="4326769"/>
                      <a:chExt cx="1080000" cy="180000"/>
                    </a:xfrm>
                  </p:grpSpPr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70745DFA-746D-07B6-59DC-4BD5BB2AD29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1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8BA94093-2BF5-BA18-0EB9-218D5E3AC45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29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:a16="http://schemas.microsoft.com/office/drawing/2014/main" id="{EA584536-5146-79E0-A44C-C609921C029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47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14" name="Rectangle 13">
                        <a:extLst>
                          <a:ext uri="{FF2B5EF4-FFF2-40B4-BE49-F238E27FC236}">
                            <a16:creationId xmlns:a16="http://schemas.microsoft.com/office/drawing/2014/main" id="{56538344-C7B4-2F4C-9FD7-A2B0AA33C4A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65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15" name="Rectangle 14">
                        <a:extLst>
                          <a:ext uri="{FF2B5EF4-FFF2-40B4-BE49-F238E27FC236}">
                            <a16:creationId xmlns:a16="http://schemas.microsoft.com/office/drawing/2014/main" id="{B6A7A743-0FB7-57A1-D371-F2A1147763E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83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75334235-4C79-253E-B791-E355108ABED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01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</p:grpSp>
                <p:grpSp>
                  <p:nvGrpSpPr>
                    <p:cNvPr id="21" name="Group 20">
                      <a:extLst>
                        <a:ext uri="{FF2B5EF4-FFF2-40B4-BE49-F238E27FC236}">
                          <a16:creationId xmlns:a16="http://schemas.microsoft.com/office/drawing/2014/main" id="{435F13BC-4518-08FB-603F-B2BE2E1507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73614" y="2689413"/>
                      <a:ext cx="1080000" cy="180000"/>
                      <a:chOff x="2110930" y="4326769"/>
                      <a:chExt cx="1080000" cy="180000"/>
                    </a:xfrm>
                    <a:solidFill>
                      <a:schemeClr val="accent3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159502A3-9C69-A880-B636-90167C7C259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1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58EB297D-C8C0-CC1D-0A0E-368E6E0DEFF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29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F724F2EE-4DE7-CFE2-3B38-A395724B623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47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EB67B2CE-701B-326B-F02E-5CAE935F3D9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65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2E0F2976-B3C1-5F6C-D67F-2C5EAB9021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83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3DDC2A53-7E76-A67C-78F6-C9E8CE0DFD4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01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7D88CEEF-5494-5C58-EF1D-8823BA5693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6739" y="2987986"/>
                      <a:ext cx="1473751" cy="5480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GR" dirty="0">
                          <a:latin typeface="Avenir Medium" panose="02000503020000020003" pitchFamily="2" charset="0"/>
                        </a:rPr>
                        <a:t>Page 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GR" dirty="0">
                          <a:latin typeface="Avenir Medium" panose="02000503020000020003" pitchFamily="2" charset="0"/>
                        </a:rPr>
                        <a:t>Queue</a:t>
                      </a:r>
                    </a:p>
                  </p:txBody>
                </p:sp>
              </p:grpSp>
              <p:sp>
                <p:nvSpPr>
                  <p:cNvPr id="134" name="Trapezium 133">
                    <a:extLst>
                      <a:ext uri="{FF2B5EF4-FFF2-40B4-BE49-F238E27FC236}">
                        <a16:creationId xmlns:a16="http://schemas.microsoft.com/office/drawing/2014/main" id="{D844C888-404E-628F-F745-69C66BF2413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640158" y="2414585"/>
                    <a:ext cx="1362198" cy="468836"/>
                  </a:xfrm>
                  <a:prstGeom prst="trapezoid">
                    <a:avLst>
                      <a:gd name="adj" fmla="val 11265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rPr>
                      <a:t>Queue Controller</a:t>
                    </a:r>
                  </a:p>
                </p:txBody>
              </p:sp>
              <p:sp>
                <p:nvSpPr>
                  <p:cNvPr id="138" name="Trapezium 137">
                    <a:extLst>
                      <a:ext uri="{FF2B5EF4-FFF2-40B4-BE49-F238E27FC236}">
                        <a16:creationId xmlns:a16="http://schemas.microsoft.com/office/drawing/2014/main" id="{AD47D3AF-5E64-C109-6390-529F8D621FC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14735" y="3112618"/>
                    <a:ext cx="3354415" cy="368126"/>
                  </a:xfrm>
                  <a:prstGeom prst="trapezoid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72000"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rPr>
                      <a:t>Selection Granularity Unit</a:t>
                    </a:r>
                  </a:p>
                </p:txBody>
              </p:sp>
            </p:grp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2276288D-3400-A381-64F9-B41A1B0EC2A8}"/>
                    </a:ext>
                  </a:extLst>
                </p:cNvPr>
                <p:cNvSpPr/>
                <p:nvPr/>
              </p:nvSpPr>
              <p:spPr>
                <a:xfrm>
                  <a:off x="2292439" y="1472768"/>
                  <a:ext cx="2664000" cy="3666258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02603F5-5D44-160D-68AD-0B349D82CFE1}"/>
                  </a:ext>
                </a:extLst>
              </p:cNvPr>
              <p:cNvSpPr txBox="1"/>
              <p:nvPr/>
            </p:nvSpPr>
            <p:spPr>
              <a:xfrm>
                <a:off x="1328305" y="1377436"/>
                <a:ext cx="320824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solidFill>
                      <a:schemeClr val="accent2"/>
                    </a:solidFill>
                    <a:latin typeface="Avenir Medium" panose="02000503020000020003" pitchFamily="2" charset="0"/>
                  </a:rPr>
                  <a:t>DaeMon Compute Engine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BE20D8-044E-8E6F-EAFD-4DC16F497EC3}"/>
                </a:ext>
              </a:extLst>
            </p:cNvPr>
            <p:cNvSpPr/>
            <p:nvPr/>
          </p:nvSpPr>
          <p:spPr>
            <a:xfrm>
              <a:off x="2181600" y="4125773"/>
              <a:ext cx="1044000" cy="1204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Inflight Sub-block and Page Buffers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C95E408-3B02-E5B3-42C7-56BC82E91C76}"/>
              </a:ext>
            </a:extLst>
          </p:cNvPr>
          <p:cNvSpPr/>
          <p:nvPr/>
        </p:nvSpPr>
        <p:spPr>
          <a:xfrm>
            <a:off x="3394826" y="4259836"/>
            <a:ext cx="796930" cy="107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7200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(De) Compr. Unit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01DB75-DCE0-2513-6821-7F6747B7551A}"/>
              </a:ext>
            </a:extLst>
          </p:cNvPr>
          <p:cNvSpPr/>
          <p:nvPr/>
        </p:nvSpPr>
        <p:spPr>
          <a:xfrm>
            <a:off x="5912815" y="4257440"/>
            <a:ext cx="796930" cy="107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7200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(De) Compr. Unit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1F77E0-93B6-6B49-1DA6-E41F766BE9E8}"/>
              </a:ext>
            </a:extLst>
          </p:cNvPr>
          <p:cNvSpPr/>
          <p:nvPr/>
        </p:nvSpPr>
        <p:spPr>
          <a:xfrm>
            <a:off x="1" y="3579104"/>
            <a:ext cx="9143999" cy="1761794"/>
          </a:xfrm>
          <a:prstGeom prst="rect">
            <a:avLst/>
          </a:prstGeom>
          <a:solidFill>
            <a:srgbClr val="FCECD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Robustness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Versatility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Adaptivity to Runtime Changes</a:t>
            </a:r>
            <a:endParaRPr lang="en-GR" sz="3200" dirty="0">
              <a:solidFill>
                <a:schemeClr val="accent4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21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29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B003E-FCA1-A2CA-A8F0-D8B34B22581A}"/>
              </a:ext>
            </a:extLst>
          </p:cNvPr>
          <p:cNvSpPr txBox="1"/>
          <p:nvPr/>
        </p:nvSpPr>
        <p:spPr>
          <a:xfrm>
            <a:off x="2307598" y="2222962"/>
            <a:ext cx="452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Why does this work?</a:t>
            </a:r>
          </a:p>
        </p:txBody>
      </p:sp>
      <p:pic>
        <p:nvPicPr>
          <p:cNvPr id="4" name="Graphic 3" descr="Scales of justice">
            <a:extLst>
              <a:ext uri="{FF2B5EF4-FFF2-40B4-BE49-F238E27FC236}">
                <a16:creationId xmlns:a16="http://schemas.microsoft.com/office/drawing/2014/main" id="{0C2B8B22-EB22-9EF5-EAE0-0F68984A0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2911" y="2869293"/>
            <a:ext cx="2518178" cy="25181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5BFD8CB-D212-26AB-86F1-1FC49556A828}"/>
              </a:ext>
            </a:extLst>
          </p:cNvPr>
          <p:cNvGrpSpPr>
            <a:grpSpLocks noChangeAspect="1"/>
          </p:cNvGrpSpPr>
          <p:nvPr/>
        </p:nvGrpSpPr>
        <p:grpSpPr>
          <a:xfrm>
            <a:off x="3185627" y="3031731"/>
            <a:ext cx="1368000" cy="1403714"/>
            <a:chOff x="3582000" y="2519441"/>
            <a:chExt cx="2119952" cy="2175306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A6541580-5CA0-2B18-1C5E-A0A5ABCCDC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2000" y="2714747"/>
              <a:ext cx="1980000" cy="1980000"/>
              <a:chOff x="4468632" y="4663765"/>
              <a:chExt cx="2271970" cy="227197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33533EE-84FB-DA49-9EF3-60BC34CB4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8632" y="4663765"/>
                <a:ext cx="2271970" cy="2271970"/>
              </a:xfrm>
              <a:prstGeom prst="rect">
                <a:avLst/>
              </a:prstGeom>
            </p:spPr>
          </p:pic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C126BFC0-15EE-76F0-0ABE-AF8F41AECB3D}"/>
                  </a:ext>
                </a:extLst>
              </p:cNvPr>
              <p:cNvGrpSpPr/>
              <p:nvPr/>
            </p:nvGrpSpPr>
            <p:grpSpPr>
              <a:xfrm>
                <a:off x="5087144" y="5308142"/>
                <a:ext cx="962113" cy="794142"/>
                <a:chOff x="5087144" y="5308142"/>
                <a:chExt cx="962113" cy="794142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EFC7E91A-FCF1-6512-F9BD-67D5FE7A3029}"/>
                    </a:ext>
                  </a:extLst>
                </p:cNvPr>
                <p:cNvGrpSpPr/>
                <p:nvPr/>
              </p:nvGrpSpPr>
              <p:grpSpPr>
                <a:xfrm>
                  <a:off x="5087144" y="5308142"/>
                  <a:ext cx="490140" cy="791057"/>
                  <a:chOff x="5087144" y="5308142"/>
                  <a:chExt cx="490140" cy="791057"/>
                </a:xfrm>
              </p:grpSpPr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8B178176-E673-2BD2-2D39-D1958A36EC25}"/>
                      </a:ext>
                    </a:extLst>
                  </p:cNvPr>
                  <p:cNvSpPr/>
                  <p:nvPr/>
                </p:nvSpPr>
                <p:spPr>
                  <a:xfrm>
                    <a:off x="5379693" y="5901608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547F43B2-A474-6212-E17A-7142C043FF4A}"/>
                      </a:ext>
                    </a:extLst>
                  </p:cNvPr>
                  <p:cNvSpPr/>
                  <p:nvPr/>
                </p:nvSpPr>
                <p:spPr>
                  <a:xfrm>
                    <a:off x="5139483" y="5730835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CF8EAA84-07D0-ACFB-457F-6B45A3382D52}"/>
                      </a:ext>
                    </a:extLst>
                  </p:cNvPr>
                  <p:cNvSpPr/>
                  <p:nvPr/>
                </p:nvSpPr>
                <p:spPr>
                  <a:xfrm>
                    <a:off x="5251157" y="5841295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82616E1B-7CF4-911C-FB14-C93E4458C6D7}"/>
                      </a:ext>
                    </a:extLst>
                  </p:cNvPr>
                  <p:cNvSpPr/>
                  <p:nvPr/>
                </p:nvSpPr>
                <p:spPr>
                  <a:xfrm>
                    <a:off x="5362831" y="5745428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21BD2B33-BCC5-81C4-BD87-5D229ADC5B3E}"/>
                      </a:ext>
                    </a:extLst>
                  </p:cNvPr>
                  <p:cNvSpPr/>
                  <p:nvPr/>
                </p:nvSpPr>
                <p:spPr>
                  <a:xfrm>
                    <a:off x="5215071" y="5643704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2AAD8B4E-4A08-22A0-9D44-846B6BE50BBD}"/>
                      </a:ext>
                    </a:extLst>
                  </p:cNvPr>
                  <p:cNvSpPr/>
                  <p:nvPr/>
                </p:nvSpPr>
                <p:spPr>
                  <a:xfrm>
                    <a:off x="5371262" y="5618395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99206462-4038-8B8E-1EAB-6C9A2AEC6C9C}"/>
                      </a:ext>
                    </a:extLst>
                  </p:cNvPr>
                  <p:cNvSpPr/>
                  <p:nvPr/>
                </p:nvSpPr>
                <p:spPr>
                  <a:xfrm>
                    <a:off x="5087144" y="5556573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2" name="Oval 181">
                    <a:extLst>
                      <a:ext uri="{FF2B5EF4-FFF2-40B4-BE49-F238E27FC236}">
                        <a16:creationId xmlns:a16="http://schemas.microsoft.com/office/drawing/2014/main" id="{E85BBC00-16B2-E3A3-5552-1B45340378D3}"/>
                      </a:ext>
                    </a:extLst>
                  </p:cNvPr>
                  <p:cNvSpPr/>
                  <p:nvPr/>
                </p:nvSpPr>
                <p:spPr>
                  <a:xfrm>
                    <a:off x="5229203" y="5489443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289657A1-157D-0CBF-3DDE-3C42E94C390A}"/>
                      </a:ext>
                    </a:extLst>
                  </p:cNvPr>
                  <p:cNvSpPr/>
                  <p:nvPr/>
                </p:nvSpPr>
                <p:spPr>
                  <a:xfrm>
                    <a:off x="5133781" y="5374330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CB00A63A-6599-3932-E8FF-60B14A168159}"/>
                      </a:ext>
                    </a:extLst>
                  </p:cNvPr>
                  <p:cNvSpPr/>
                  <p:nvPr/>
                </p:nvSpPr>
                <p:spPr>
                  <a:xfrm>
                    <a:off x="5357130" y="5462107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175D7E9A-2021-1509-A804-901A5FD4556A}"/>
                      </a:ext>
                    </a:extLst>
                  </p:cNvPr>
                  <p:cNvSpPr/>
                  <p:nvPr/>
                </p:nvSpPr>
                <p:spPr>
                  <a:xfrm>
                    <a:off x="5267953" y="5308142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9B177244-3EE0-CD34-9909-6187FE691ACA}"/>
                    </a:ext>
                  </a:extLst>
                </p:cNvPr>
                <p:cNvGrpSpPr/>
                <p:nvPr/>
              </p:nvGrpSpPr>
              <p:grpSpPr>
                <a:xfrm>
                  <a:off x="5644318" y="5641566"/>
                  <a:ext cx="404939" cy="460718"/>
                  <a:chOff x="5644318" y="5641566"/>
                  <a:chExt cx="404939" cy="460718"/>
                </a:xfrm>
              </p:grpSpPr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66F7BCF5-50E3-4319-33F4-28D002681113}"/>
                      </a:ext>
                    </a:extLst>
                  </p:cNvPr>
                  <p:cNvSpPr/>
                  <p:nvPr/>
                </p:nvSpPr>
                <p:spPr>
                  <a:xfrm>
                    <a:off x="5644318" y="5904693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721770EE-B421-A18E-79E0-89B066102C28}"/>
                      </a:ext>
                    </a:extLst>
                  </p:cNvPr>
                  <p:cNvSpPr/>
                  <p:nvPr/>
                </p:nvSpPr>
                <p:spPr>
                  <a:xfrm>
                    <a:off x="5773276" y="5817426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5A36AB90-F70B-2795-4278-1312C406265C}"/>
                      </a:ext>
                    </a:extLst>
                  </p:cNvPr>
                  <p:cNvSpPr/>
                  <p:nvPr/>
                </p:nvSpPr>
                <p:spPr>
                  <a:xfrm>
                    <a:off x="5657618" y="5759676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6CE59057-4000-1CE5-32A2-6FCEB32DF9FA}"/>
                      </a:ext>
                    </a:extLst>
                  </p:cNvPr>
                  <p:cNvSpPr/>
                  <p:nvPr/>
                </p:nvSpPr>
                <p:spPr>
                  <a:xfrm>
                    <a:off x="5851666" y="5689723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EE665218-71F6-1C03-0ED0-0B5CA4D9C3AE}"/>
                      </a:ext>
                    </a:extLst>
                  </p:cNvPr>
                  <p:cNvSpPr/>
                  <p:nvPr/>
                </p:nvSpPr>
                <p:spPr>
                  <a:xfrm>
                    <a:off x="5723348" y="5641566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6501B3-2A23-B178-8081-29C2F20B4B78}"/>
                </a:ext>
              </a:extLst>
            </p:cNvPr>
            <p:cNvSpPr txBox="1"/>
            <p:nvPr/>
          </p:nvSpPr>
          <p:spPr>
            <a:xfrm>
              <a:off x="3723829" y="2519441"/>
              <a:ext cx="1978123" cy="671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000" b="1" dirty="0">
                  <a:solidFill>
                    <a:schemeClr val="accent2">
                      <a:lumMod val="75000"/>
                    </a:schemeClr>
                  </a:solidFill>
                  <a:latin typeface="Avenir Medium" panose="02000503020000020003" pitchFamily="2" charset="0"/>
                </a:rPr>
                <a:t>DaeMon</a:t>
              </a:r>
              <a:endParaRPr lang="en-GR" sz="3600" b="1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92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B003E-FCA1-A2CA-A8F0-D8B34B22581A}"/>
              </a:ext>
            </a:extLst>
          </p:cNvPr>
          <p:cNvSpPr txBox="1"/>
          <p:nvPr/>
        </p:nvSpPr>
        <p:spPr>
          <a:xfrm>
            <a:off x="1022150" y="2222962"/>
            <a:ext cx="717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What is resource disaggregation?</a:t>
            </a:r>
          </a:p>
        </p:txBody>
      </p:sp>
      <p:pic>
        <p:nvPicPr>
          <p:cNvPr id="27" name="Graphic 26" descr="Processor">
            <a:extLst>
              <a:ext uri="{FF2B5EF4-FFF2-40B4-BE49-F238E27FC236}">
                <a16:creationId xmlns:a16="http://schemas.microsoft.com/office/drawing/2014/main" id="{721F0DD5-6B0C-725E-FCC8-9A0B27882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662" y="3509142"/>
            <a:ext cx="1341311" cy="134131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B2E8C4-9A7D-1566-6550-C2E6B5E402DC}"/>
              </a:ext>
            </a:extLst>
          </p:cNvPr>
          <p:cNvCxnSpPr>
            <a:cxnSpLocks/>
          </p:cNvCxnSpPr>
          <p:nvPr/>
        </p:nvCxnSpPr>
        <p:spPr>
          <a:xfrm flipV="1">
            <a:off x="2140867" y="4193423"/>
            <a:ext cx="1311118" cy="98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CF83CFB-9C09-A4F7-EA8B-43054470C1EE}"/>
              </a:ext>
            </a:extLst>
          </p:cNvPr>
          <p:cNvSpPr>
            <a:spLocks noChangeAspect="1"/>
          </p:cNvSpPr>
          <p:nvPr/>
        </p:nvSpPr>
        <p:spPr>
          <a:xfrm>
            <a:off x="3291878" y="3632245"/>
            <a:ext cx="2284194" cy="109510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C12635-B1C0-D370-3A43-AC10D086F402}"/>
              </a:ext>
            </a:extLst>
          </p:cNvPr>
          <p:cNvCxnSpPr>
            <a:cxnSpLocks/>
          </p:cNvCxnSpPr>
          <p:nvPr/>
        </p:nvCxnSpPr>
        <p:spPr>
          <a:xfrm flipV="1">
            <a:off x="5576072" y="4178813"/>
            <a:ext cx="1311118" cy="98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26C54AA6-607F-28A8-267A-475057DE7F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6" t="27330" r="3206" b="27573"/>
          <a:stretch/>
        </p:blipFill>
        <p:spPr>
          <a:xfrm flipH="1">
            <a:off x="6566977" y="3856632"/>
            <a:ext cx="1554873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5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30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Use Case 1: Memory Access Patterns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C1AE18F-7C7B-0B5F-CAE9-EA329697EDBC}"/>
              </a:ext>
            </a:extLst>
          </p:cNvPr>
          <p:cNvGrpSpPr/>
          <p:nvPr/>
        </p:nvGrpSpPr>
        <p:grpSpPr>
          <a:xfrm>
            <a:off x="5706818" y="899015"/>
            <a:ext cx="3122920" cy="2209901"/>
            <a:chOff x="5585055" y="1336313"/>
            <a:chExt cx="3122920" cy="220990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EEFAE8A-C9EA-AD89-5B64-B76261F63917}"/>
                </a:ext>
              </a:extLst>
            </p:cNvPr>
            <p:cNvGrpSpPr/>
            <p:nvPr/>
          </p:nvGrpSpPr>
          <p:grpSpPr>
            <a:xfrm>
              <a:off x="5585055" y="1691400"/>
              <a:ext cx="3122920" cy="1854814"/>
              <a:chOff x="5585055" y="1691400"/>
              <a:chExt cx="3122920" cy="1854814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0740B16-DD72-E17C-B87E-B7530A360ACC}"/>
                  </a:ext>
                </a:extLst>
              </p:cNvPr>
              <p:cNvGrpSpPr/>
              <p:nvPr/>
            </p:nvGrpSpPr>
            <p:grpSpPr>
              <a:xfrm>
                <a:off x="5585055" y="1691400"/>
                <a:ext cx="3122920" cy="1854814"/>
                <a:chOff x="5707921" y="4120144"/>
                <a:chExt cx="3122920" cy="185481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FEF6339-A1DE-D2E1-891D-EBE4D5F4948F}"/>
                    </a:ext>
                  </a:extLst>
                </p:cNvPr>
                <p:cNvSpPr/>
                <p:nvPr/>
              </p:nvSpPr>
              <p:spPr>
                <a:xfrm>
                  <a:off x="5707921" y="4120144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CB8C106E-6907-C380-BF84-0BDBC3E9F952}"/>
                    </a:ext>
                  </a:extLst>
                </p:cNvPr>
                <p:cNvSpPr/>
                <p:nvPr/>
              </p:nvSpPr>
              <p:spPr>
                <a:xfrm>
                  <a:off x="5802230" y="4219207"/>
                  <a:ext cx="2951335" cy="6497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75209F0-AC2C-A714-A583-317EA46110EE}"/>
                    </a:ext>
                  </a:extLst>
                </p:cNvPr>
                <p:cNvSpPr/>
                <p:nvPr/>
              </p:nvSpPr>
              <p:spPr>
                <a:xfrm>
                  <a:off x="5802231" y="4988915"/>
                  <a:ext cx="2951335" cy="86603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Remote</a:t>
                  </a:r>
                </a:p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13F47253-C56B-2C19-099F-E7D5741035EE}"/>
                    </a:ext>
                  </a:extLst>
                </p:cNvPr>
                <p:cNvCxnSpPr>
                  <a:cxnSpLocks/>
                  <a:stCxn id="86" idx="2"/>
                  <a:endCxn id="88" idx="0"/>
                </p:cNvCxnSpPr>
                <p:nvPr/>
              </p:nvCxnSpPr>
              <p:spPr>
                <a:xfrm>
                  <a:off x="7277898" y="4868908"/>
                  <a:ext cx="1" cy="12000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A1EE08-C1B4-A64B-4819-6603DD0EB60C}"/>
                  </a:ext>
                </a:extLst>
              </p:cNvPr>
              <p:cNvSpPr/>
              <p:nvPr/>
            </p:nvSpPr>
            <p:spPr>
              <a:xfrm>
                <a:off x="5770034" y="2055420"/>
                <a:ext cx="2769994" cy="3106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</a:t>
                </a:r>
                <a:r>
                  <a:rPr lang="en-US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 Engine</a:t>
                </a: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1EFED60-FE32-924C-EBAE-03F4EA611E34}"/>
                </a:ext>
              </a:extLst>
            </p:cNvPr>
            <p:cNvSpPr txBox="1"/>
            <p:nvPr/>
          </p:nvSpPr>
          <p:spPr>
            <a:xfrm>
              <a:off x="5762764" y="133631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D2F6982-B071-7DDC-D6DE-19CD7DDFD3D1}"/>
              </a:ext>
            </a:extLst>
          </p:cNvPr>
          <p:cNvGrpSpPr/>
          <p:nvPr/>
        </p:nvGrpSpPr>
        <p:grpSpPr>
          <a:xfrm>
            <a:off x="3812497" y="1384952"/>
            <a:ext cx="2009420" cy="1650349"/>
            <a:chOff x="4172087" y="2767206"/>
            <a:chExt cx="1575986" cy="1650349"/>
          </a:xfrm>
        </p:grpSpPr>
        <p:sp>
          <p:nvSpPr>
            <p:cNvPr id="96" name="Left-right Arrow 95">
              <a:extLst>
                <a:ext uri="{FF2B5EF4-FFF2-40B4-BE49-F238E27FC236}">
                  <a16:creationId xmlns:a16="http://schemas.microsoft.com/office/drawing/2014/main" id="{025761B3-E05F-22B6-FE5C-808C7F7B783C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96EE54D-36B4-96D7-CDF4-6D800E600B3C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624F4DC-3EC4-83C8-0EE2-660F1FF551CC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3B8821A-6297-92B5-522B-DF5D4CDEA542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548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Compressed pages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CB71A4-3BE5-3FB6-CB1B-4FD876454A81}"/>
              </a:ext>
            </a:extLst>
          </p:cNvPr>
          <p:cNvGrpSpPr/>
          <p:nvPr/>
        </p:nvGrpSpPr>
        <p:grpSpPr>
          <a:xfrm>
            <a:off x="1142650" y="4554316"/>
            <a:ext cx="1731379" cy="1470589"/>
            <a:chOff x="3705782" y="4101600"/>
            <a:chExt cx="1731379" cy="1470589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A503EBAF-52ED-D136-F209-22A2C30C7882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302E496-0689-B1D0-C601-BCB8135B972B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72143BF-CB7B-2DF6-234F-73738BB22570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DCEC43F-C298-A22A-65AB-50E0AAA93FE8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659C363-C49F-14C1-2C81-D400DC515252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11DF5D3-CAF4-B62D-CB33-030CEEA7C117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FB5A412-7552-B014-74F6-7C557C4017CC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493BA9-D144-265F-7ED9-AF242471D1DD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650BD78-A814-2F49-59D7-7892CEE76B96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EF0B7B9-415F-C93A-E363-13CA136550C1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CFCFCD4-7765-971B-F03E-B91CEB6B88C3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2DAC60B-43E5-714D-5BF4-7F06A0C3F28F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100A292-98E1-8003-E68C-66C207E63703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1A11618-C906-275B-F912-09960D86F8A0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0B581EE-49A2-1DB2-9809-7A74A6FC6716}"/>
              </a:ext>
            </a:extLst>
          </p:cNvPr>
          <p:cNvGrpSpPr/>
          <p:nvPr/>
        </p:nvGrpSpPr>
        <p:grpSpPr>
          <a:xfrm>
            <a:off x="109757" y="3777519"/>
            <a:ext cx="8443457" cy="3071057"/>
            <a:chOff x="808506" y="3253902"/>
            <a:chExt cx="9654682" cy="351158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483930C5-940F-1EDC-3E59-A652E6C8F876}"/>
                </a:ext>
              </a:extLst>
            </p:cNvPr>
            <p:cNvGrpSpPr/>
            <p:nvPr/>
          </p:nvGrpSpPr>
          <p:grpSpPr>
            <a:xfrm>
              <a:off x="1612875" y="3253902"/>
              <a:ext cx="8850313" cy="3169634"/>
              <a:chOff x="1612875" y="3118438"/>
              <a:chExt cx="8850313" cy="3169634"/>
            </a:xfrm>
          </p:grpSpPr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7E0DABF6-FCE0-5683-578D-2B135A16A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21579" y="3118438"/>
                <a:ext cx="0" cy="3169634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48CBE61D-08AA-7D64-DB1F-4FF57F5DE817}"/>
                  </a:ext>
                </a:extLst>
              </p:cNvPr>
              <p:cNvCxnSpPr/>
              <p:nvPr/>
            </p:nvCxnSpPr>
            <p:spPr>
              <a:xfrm>
                <a:off x="1612875" y="6051884"/>
                <a:ext cx="8850313" cy="0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01B8928-A048-5100-9D5A-0DD4DDEA435B}"/>
                </a:ext>
              </a:extLst>
            </p:cNvPr>
            <p:cNvSpPr txBox="1"/>
            <p:nvPr/>
          </p:nvSpPr>
          <p:spPr>
            <a:xfrm>
              <a:off x="8643892" y="6237600"/>
              <a:ext cx="984739" cy="52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Time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29F4A75-5F4F-89CE-78A2-ACE84595C58E}"/>
                </a:ext>
              </a:extLst>
            </p:cNvPr>
            <p:cNvSpPr txBox="1"/>
            <p:nvPr/>
          </p:nvSpPr>
          <p:spPr>
            <a:xfrm rot="16200000">
              <a:off x="-57375" y="4404519"/>
              <a:ext cx="2681968" cy="950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Inflight Buffers </a:t>
              </a:r>
            </a:p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Utilization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5A9273E-F978-FEA0-A76D-FD908FD6DEC7}"/>
              </a:ext>
            </a:extLst>
          </p:cNvPr>
          <p:cNvGrpSpPr/>
          <p:nvPr/>
        </p:nvGrpSpPr>
        <p:grpSpPr>
          <a:xfrm>
            <a:off x="3005953" y="4557224"/>
            <a:ext cx="1731379" cy="1470589"/>
            <a:chOff x="3705782" y="4101600"/>
            <a:chExt cx="1731379" cy="1470589"/>
          </a:xfrm>
        </p:grpSpPr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0C44EF7F-EC22-C485-72C4-1D0A8EA3580B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217DF8B-6FE8-2FF1-E63D-470B0A39E3D3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B0E6297-173F-4E16-3C67-4282D5013F3B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3804D42-4B30-4A88-6C52-F1F11522B94D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8A04597-80BE-A204-8AEF-1DBAB4A0AB3F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6B83327-0FCF-A954-4BE6-F2EC67C24F4C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C824C8A-E0B1-9566-06FF-23FAC490B48C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3E4F182-47DF-D3F8-106F-026A01A0EB6B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5B38FE67-C2CE-3CB5-09F9-B9B2344D5B92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0A94DBF-D68D-AFB8-78F7-4EDAE76F3DF9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B7940CC0-5AF2-E106-42AB-B34E6F392877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6CDB9277-7E5A-6E7B-77A1-37E339F66758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0B7A38D-8966-764D-4436-6F4A6E404734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F5A2D1B-E113-000C-F34C-2412AA25BF2B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7175960-03F7-DB6E-C885-D128F287A1B4}"/>
              </a:ext>
            </a:extLst>
          </p:cNvPr>
          <p:cNvGrpSpPr/>
          <p:nvPr/>
        </p:nvGrpSpPr>
        <p:grpSpPr>
          <a:xfrm>
            <a:off x="4860082" y="4557224"/>
            <a:ext cx="1731379" cy="1470589"/>
            <a:chOff x="3705782" y="4101600"/>
            <a:chExt cx="1731379" cy="1470589"/>
          </a:xfrm>
        </p:grpSpPr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68A740F0-1843-F6E2-4DE1-49A866F85D8A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82187DDE-2070-AEC0-07D3-3ADBC9B0983B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3E3CDE9-E3BA-01EC-A820-73ADC5CF8ACF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67F61A3B-293A-6421-D3EC-A567C47A5316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559C972-9E50-4D56-DD88-85FAA4B8582B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DE494DD-F2A0-218D-783C-FD3A43D2DDE2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F5EF10EA-6D99-D3BB-B541-AF39FA4E5825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6F1E553-7AE0-3C36-73E8-09BD7C1B33C2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AB1114-3DE6-6E18-8BDE-08AF88B9E1AB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0C462CBD-D3DE-7C83-4433-B206D1128EB6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78BC6258-65A1-326F-3F0B-BC20BB75BAE1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1ACFAB7-C9C2-50A8-6E64-3FDCC6A69E61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0343FB79-B159-10E6-45FF-D25B7E73AD56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75FB2AF3-2FD8-7431-B854-5EE71A7F50D8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6C3FFC1-851B-9C94-6628-861D3370FBCC}"/>
              </a:ext>
            </a:extLst>
          </p:cNvPr>
          <p:cNvGrpSpPr/>
          <p:nvPr/>
        </p:nvGrpSpPr>
        <p:grpSpPr>
          <a:xfrm>
            <a:off x="6963225" y="4560132"/>
            <a:ext cx="1731379" cy="1470589"/>
            <a:chOff x="3705782" y="4101600"/>
            <a:chExt cx="1731379" cy="1470589"/>
          </a:xfrm>
        </p:grpSpPr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E90D7D8C-B1B1-D685-8F0C-C8F2DEA0661A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574FF29-273A-9432-7CC4-675D03633BFE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C9D661F1-1B0B-B565-219E-9A63359C8036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80EC51A7-C573-1E46-669E-32EE65A39BC9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4EDFEA5-763F-0211-B057-C01964D55B38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82BA7A7-7C42-FCF6-F676-A8996E359A23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BD9B701C-4F63-CCDF-3D86-AFEF786BBF5A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F631A07-8520-7A49-8B30-7557E8B36F3E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1AB7AB2-A4D0-DBC7-2285-139EFB4043D1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4584AA55-5B37-BE0C-56D5-25224E95936E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4CE1F76F-458B-FED8-D6A2-210E21C3D806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6752865F-6193-EF99-B3F7-9A5AA75CC808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4ED012E-510E-9398-0991-EE6A4AA07F54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110524E0-8B4A-C392-21D3-B744E78FCC9C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3C2EE838-BC1F-19F7-8355-BB40F1B9626E}"/>
              </a:ext>
            </a:extLst>
          </p:cNvPr>
          <p:cNvSpPr txBox="1"/>
          <p:nvPr/>
        </p:nvSpPr>
        <p:spPr>
          <a:xfrm>
            <a:off x="6383375" y="5153157"/>
            <a:ext cx="818512" cy="404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2400" dirty="0">
                <a:latin typeface="Avenir Medium" panose="02000503020000020003" pitchFamily="2" charset="0"/>
              </a:rPr>
              <a:t>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1159D9-483D-076A-E19F-7AE4C4BAE6A5}"/>
              </a:ext>
            </a:extLst>
          </p:cNvPr>
          <p:cNvGrpSpPr/>
          <p:nvPr/>
        </p:nvGrpSpPr>
        <p:grpSpPr>
          <a:xfrm>
            <a:off x="254833" y="899015"/>
            <a:ext cx="3664918" cy="2233697"/>
            <a:chOff x="22662" y="1124123"/>
            <a:chExt cx="3664918" cy="22336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8D23EEA-562D-2FF8-BE52-7377322706D9}"/>
                </a:ext>
              </a:extLst>
            </p:cNvPr>
            <p:cNvGrpSpPr/>
            <p:nvPr/>
          </p:nvGrpSpPr>
          <p:grpSpPr>
            <a:xfrm>
              <a:off x="22662" y="1503006"/>
              <a:ext cx="3664918" cy="1854814"/>
              <a:chOff x="22662" y="1503006"/>
              <a:chExt cx="3664918" cy="185481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66C98EB-C94F-8880-6625-67DAB00D9D98}"/>
                  </a:ext>
                </a:extLst>
              </p:cNvPr>
              <p:cNvGrpSpPr/>
              <p:nvPr/>
            </p:nvGrpSpPr>
            <p:grpSpPr>
              <a:xfrm>
                <a:off x="22662" y="1503006"/>
                <a:ext cx="3664918" cy="1854814"/>
                <a:chOff x="5195903" y="1059320"/>
                <a:chExt cx="3664918" cy="18548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DA31D610-0CB9-1140-FF48-484AB5CD9D2B}"/>
                    </a:ext>
                  </a:extLst>
                </p:cNvPr>
                <p:cNvSpPr/>
                <p:nvPr/>
              </p:nvSpPr>
              <p:spPr>
                <a:xfrm>
                  <a:off x="5195903" y="1059320"/>
                  <a:ext cx="3664918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CE464A0-497A-B14F-B971-6ED0FCC5EC0D}"/>
                    </a:ext>
                  </a:extLst>
                </p:cNvPr>
                <p:cNvSpPr/>
                <p:nvPr/>
              </p:nvSpPr>
              <p:spPr>
                <a:xfrm>
                  <a:off x="5307557" y="1153294"/>
                  <a:ext cx="940357" cy="9948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0190836-B789-8CFE-0012-C400119CCE3E}"/>
                    </a:ext>
                  </a:extLst>
                </p:cNvPr>
                <p:cNvSpPr/>
                <p:nvPr/>
              </p:nvSpPr>
              <p:spPr>
                <a:xfrm>
                  <a:off x="5307557" y="2268580"/>
                  <a:ext cx="3446009" cy="52516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5F3EDFC5-D8CF-AF8E-3857-C94C67474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74915" y="2148193"/>
                  <a:ext cx="2821" cy="12038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893452-CE4F-7F89-6D39-50618AB2DD14}"/>
                  </a:ext>
                </a:extLst>
              </p:cNvPr>
              <p:cNvSpPr/>
              <p:nvPr/>
            </p:nvSpPr>
            <p:spPr>
              <a:xfrm>
                <a:off x="251235" y="2066714"/>
                <a:ext cx="700879" cy="4649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E8AC1C-12A2-9088-0813-DCF00C76B1C6}"/>
                  </a:ext>
                </a:extLst>
              </p:cNvPr>
              <p:cNvSpPr/>
              <p:nvPr/>
            </p:nvSpPr>
            <p:spPr>
              <a:xfrm>
                <a:off x="1179607" y="1592017"/>
                <a:ext cx="2400719" cy="9948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Engine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A7E505A-24F1-F193-1A13-C69ED08950BD}"/>
                  </a:ext>
                </a:extLst>
              </p:cNvPr>
              <p:cNvSpPr/>
              <p:nvPr/>
            </p:nvSpPr>
            <p:spPr>
              <a:xfrm>
                <a:off x="1281837" y="1927608"/>
                <a:ext cx="883114" cy="5740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Inflight Buffers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99AFAE1-0F68-B07D-BD23-F612E4D58E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3915" y="2589731"/>
                <a:ext cx="2821" cy="1203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ACD85F-2F1B-C6CF-0F60-C3CF67422001}"/>
                </a:ext>
              </a:extLst>
            </p:cNvPr>
            <p:cNvSpPr txBox="1"/>
            <p:nvPr/>
          </p:nvSpPr>
          <p:spPr>
            <a:xfrm>
              <a:off x="517519" y="112412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0063F7-A686-A677-A5F5-2CAE3E5E3A83}"/>
              </a:ext>
            </a:extLst>
          </p:cNvPr>
          <p:cNvCxnSpPr>
            <a:cxnSpLocks/>
          </p:cNvCxnSpPr>
          <p:nvPr/>
        </p:nvCxnSpPr>
        <p:spPr>
          <a:xfrm flipV="1">
            <a:off x="1156737" y="2224546"/>
            <a:ext cx="378584" cy="247220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1F55E7A-B6E4-B9BE-67FE-5A57CEAADA41}"/>
              </a:ext>
            </a:extLst>
          </p:cNvPr>
          <p:cNvCxnSpPr>
            <a:cxnSpLocks/>
          </p:cNvCxnSpPr>
          <p:nvPr/>
        </p:nvCxnSpPr>
        <p:spPr>
          <a:xfrm>
            <a:off x="2397122" y="2253353"/>
            <a:ext cx="448964" cy="244179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D7301C2-02B2-A982-700A-6FD7D89C00E2}"/>
              </a:ext>
            </a:extLst>
          </p:cNvPr>
          <p:cNvGrpSpPr>
            <a:grpSpLocks noChangeAspect="1"/>
          </p:cNvGrpSpPr>
          <p:nvPr/>
        </p:nvGrpSpPr>
        <p:grpSpPr>
          <a:xfrm>
            <a:off x="3322388" y="2271423"/>
            <a:ext cx="648000" cy="850343"/>
            <a:chOff x="5750525" y="2967398"/>
            <a:chExt cx="914400" cy="11999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B89F1F-F6ED-4F80-109A-893D53180C6D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7" name="Graphic 6" descr="Wheelbarrow">
                <a:extLst>
                  <a:ext uri="{FF2B5EF4-FFF2-40B4-BE49-F238E27FC236}">
                    <a16:creationId xmlns:a16="http://schemas.microsoft.com/office/drawing/2014/main" id="{98955282-0954-AEA2-E408-0B8C303D3D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F33DE05-5788-A654-E90E-CDD2BE8E77DF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2B3C415-7270-2C9B-5BB0-E1E446ADD1C5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BCBA244-E565-B1BB-7B90-C6C87CF4B08A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FA99D98-929C-CE69-B8CC-DDF4D7FA6BAF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2094C13-B387-631A-DC39-4FBE8468FA10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9981152-76F7-E40D-B73C-52A60808F875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1B64A-2F0B-3395-D612-FC6A703ECBE1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68D694A-0E16-A8BC-7F19-FFA9D943FFEB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4A40C56-0A25-47E0-94AD-4BE8F2CC8274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7DD4297-510F-FE2F-C8B6-D1C1CAE88454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AAA869-1197-8F1D-C675-9FC766E70AFF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52F0463-CB04-40E6-BE7E-47B0F3DA7F40}"/>
              </a:ext>
            </a:extLst>
          </p:cNvPr>
          <p:cNvSpPr txBox="1"/>
          <p:nvPr/>
        </p:nvSpPr>
        <p:spPr>
          <a:xfrm>
            <a:off x="3040909" y="6408521"/>
            <a:ext cx="3179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high 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locality within pages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3A2F6F-92CD-8627-4357-89CEEF23DD5B}"/>
              </a:ext>
            </a:extLst>
          </p:cNvPr>
          <p:cNvGrpSpPr>
            <a:grpSpLocks noChangeAspect="1"/>
          </p:cNvGrpSpPr>
          <p:nvPr/>
        </p:nvGrpSpPr>
        <p:grpSpPr>
          <a:xfrm>
            <a:off x="3474788" y="2423823"/>
            <a:ext cx="648000" cy="850343"/>
            <a:chOff x="5750525" y="2967398"/>
            <a:chExt cx="914400" cy="119992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FFFB6AD-20E3-19DE-4793-590820341BB3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31" name="Graphic 30" descr="Wheelbarrow">
                <a:extLst>
                  <a:ext uri="{FF2B5EF4-FFF2-40B4-BE49-F238E27FC236}">
                    <a16:creationId xmlns:a16="http://schemas.microsoft.com/office/drawing/2014/main" id="{FCB4C0C2-7645-CD98-30EE-B1F4DA709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0591972-B80F-89E8-6B3D-4B02AC138023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E534EE7-EB09-3797-3647-04E241A7526E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843CF06-DF6B-3F0F-70CA-061304BB318E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50343AB-2B01-8082-1885-C7855B3F256F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EABFD32-B432-05A0-7997-7221FFD2004C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2FD57AA-5E75-DDCE-4124-68B92F12AC72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C8F1C58-9A8E-B8FF-9836-5FD60AD3DDEB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E19250D-B7CC-F6B5-5D8A-ADBB01847BBE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66BC8C2-5500-81D7-4A4C-133F7A6C16DF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D7FAE04-1816-7C54-73DE-A7F67A148288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E289CB-64BC-FFF8-5B7D-BC5B006BF7AE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236E7D-7BF8-9368-08BF-BFD283C1B538}"/>
              </a:ext>
            </a:extLst>
          </p:cNvPr>
          <p:cNvGrpSpPr>
            <a:grpSpLocks noChangeAspect="1"/>
          </p:cNvGrpSpPr>
          <p:nvPr/>
        </p:nvGrpSpPr>
        <p:grpSpPr>
          <a:xfrm>
            <a:off x="3371195" y="2253353"/>
            <a:ext cx="648000" cy="850343"/>
            <a:chOff x="5750525" y="2967398"/>
            <a:chExt cx="914400" cy="11999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28DD5CF-81EC-8959-586F-331057D73F9C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45" name="Graphic 44" descr="Wheelbarrow">
                <a:extLst>
                  <a:ext uri="{FF2B5EF4-FFF2-40B4-BE49-F238E27FC236}">
                    <a16:creationId xmlns:a16="http://schemas.microsoft.com/office/drawing/2014/main" id="{228358F1-E84E-277C-2772-4FE0C0C7D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4B269C5-2F61-1F54-156B-55E4A1015DCE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F2D73E6-8CD2-A796-6D81-8BA124C15BB9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BB65EC-65A6-2E0B-D483-3DCDC4FFCE98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B71170D-763F-E7BD-98F6-1095AAE328CD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3378AF2-8FB7-BA38-5504-924BD1F5E159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92AD8B5-127E-A973-CA93-337FE340DF14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636F95F-1C5D-48FC-B340-C0639BA17825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07A45BC-AECB-1739-3B9E-B9D61A709CDF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C2A9BB2-24AE-77E6-B58D-51B2C4BC2FD7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199FC69-1C2E-D918-A717-6E6EC7374261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0A04914-035C-28FD-E5C8-FB132BC0AD20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B49B293-84C4-2176-CA31-C1E6F8D82C6D}"/>
              </a:ext>
            </a:extLst>
          </p:cNvPr>
          <p:cNvGrpSpPr>
            <a:grpSpLocks noChangeAspect="1"/>
          </p:cNvGrpSpPr>
          <p:nvPr/>
        </p:nvGrpSpPr>
        <p:grpSpPr>
          <a:xfrm>
            <a:off x="3328889" y="2455086"/>
            <a:ext cx="648000" cy="850343"/>
            <a:chOff x="5750525" y="2967398"/>
            <a:chExt cx="914400" cy="119992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D7C794-88DC-D40F-D3C2-CA35096C540A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59" name="Graphic 58" descr="Wheelbarrow">
                <a:extLst>
                  <a:ext uri="{FF2B5EF4-FFF2-40B4-BE49-F238E27FC236}">
                    <a16:creationId xmlns:a16="http://schemas.microsoft.com/office/drawing/2014/main" id="{F654B931-C1B2-6D06-D64E-2832EE47E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52FF099-A11D-B361-3AA6-DE0E423BEFBD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B5B4B68-1EF8-71B0-30B5-667A88FE984F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C52AA4EA-C340-42D3-EF1A-226FAD852678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B92FE64-60A1-C2D6-B6A0-9C7AE7D031FB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B3D7C79-54C6-7DCF-E7CF-FB6F408A45B7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4BADED1-04E7-FE75-A507-4480AE1FAAB7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449BCA4-7A8A-CABF-9FED-076021DD050F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18D47FE-1121-5D0B-C776-55623CF42913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6FAF0E8-533E-D610-D5EA-608C98A5E587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3AEF016-F3F8-4BC8-C6AE-81E50F1048EA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F544C76-94F3-F5B7-F5A2-8ED00411CA22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sp>
        <p:nvSpPr>
          <p:cNvPr id="83" name="Trapezium 82">
            <a:extLst>
              <a:ext uri="{FF2B5EF4-FFF2-40B4-BE49-F238E27FC236}">
                <a16:creationId xmlns:a16="http://schemas.microsoft.com/office/drawing/2014/main" id="{938D7176-B510-3C42-3453-3039647C6BE4}"/>
              </a:ext>
            </a:extLst>
          </p:cNvPr>
          <p:cNvSpPr/>
          <p:nvPr/>
        </p:nvSpPr>
        <p:spPr>
          <a:xfrm>
            <a:off x="2464515" y="1754108"/>
            <a:ext cx="1304449" cy="501320"/>
          </a:xfrm>
          <a:prstGeom prst="trapezoid">
            <a:avLst>
              <a:gd name="adj" fmla="val 32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Selection Gran. Unit</a:t>
            </a:r>
          </a:p>
        </p:txBody>
      </p:sp>
    </p:spTree>
    <p:extLst>
      <p:ext uri="{BB962C8B-B14F-4D97-AF65-F5344CB8AC3E}">
        <p14:creationId xmlns:p14="http://schemas.microsoft.com/office/powerpoint/2010/main" val="337630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22 -0.00672 L 0.02622 -0.00672 C 0.03056 -0.00741 0.03507 -0.00764 0.03941 -0.0088 C 0.05261 -0.0125 0.04167 -0.01227 0.05105 -0.01482 C 0.05452 -0.01575 0.05799 -0.01598 0.06146 -0.01667 C 0.06337 -0.01713 0.06528 -0.01829 0.06737 -0.01875 C 0.07518 -0.02061 0.08299 -0.0213 0.0908 -0.02269 C 0.09428 -0.02315 0.09775 -0.02408 0.10105 -0.02454 C 0.11737 -0.02408 0.13351 -0.02385 0.14966 -0.02269 C 0.15209 -0.02246 0.15452 -0.0213 0.15695 -0.02061 C 0.16303 -0.01922 0.1731 -0.01783 0.179 -0.01667 C 0.19619 -0.01737 0.21337 -0.0176 0.23056 -0.01875 C 0.23976 -0.01922 0.23768 -0.02107 0.24532 -0.02269 C 0.24619 -0.02292 0.24723 -0.02269 0.24827 -0.02269 L 0.24827 -0.02269 L 0.24827 -0.02269 " pathEditMode="relative" ptsTypes="AAAAAAAAAAAAAAAA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22 -0.00672 L 0.02622 -0.00672 C 0.03056 -0.00741 0.03507 -0.00764 0.03941 -0.0088 C 0.05261 -0.0125 0.04167 -0.01227 0.05105 -0.01482 C 0.05452 -0.01575 0.05799 -0.01598 0.06146 -0.01667 C 0.06337 -0.01713 0.06528 -0.01829 0.06737 -0.01875 C 0.07518 -0.02061 0.08299 -0.0213 0.0908 -0.02269 C 0.09428 -0.02315 0.09775 -0.02408 0.10105 -0.02454 C 0.11737 -0.02408 0.13351 -0.02385 0.14966 -0.02269 C 0.15209 -0.02246 0.15452 -0.0213 0.15695 -0.02061 C 0.16303 -0.01922 0.1731 -0.01783 0.179 -0.01667 C 0.19619 -0.01737 0.21337 -0.0176 0.23056 -0.01875 C 0.23976 -0.01922 0.23768 -0.02107 0.24532 -0.02269 C 0.24619 -0.02292 0.24723 -0.02269 0.24827 -0.02269 L 0.24827 -0.02269 L 0.24827 -0.02269 " pathEditMode="relative" ptsTypes="AAAAAAAAAAAAAAAA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21 -0.00671 L 0.02621 -0.00648 C 0.03055 -0.00741 0.03507 -0.00764 0.03941 -0.0088 C 0.0526 -0.0125 0.04166 -0.01227 0.05104 -0.01482 C 0.05451 -0.01574 0.05798 -0.01597 0.06146 -0.01667 C 0.06336 -0.01713 0.06527 -0.01829 0.06736 -0.01875 C 0.07517 -0.0206 0.08298 -0.0213 0.0908 -0.02269 C 0.09427 -0.02315 0.09774 -0.02407 0.10104 -0.02454 C 0.11736 -0.02407 0.1335 -0.02384 0.14965 -0.02269 C 0.15208 -0.02245 0.15451 -0.0213 0.15694 -0.0206 C 0.16302 -0.01921 0.17309 -0.01782 0.17899 -0.01667 C 0.19618 -0.01736 0.21336 -0.01759 0.23055 -0.01875 C 0.23975 -0.01921 0.23767 -0.02107 0.24531 -0.02269 C 0.24618 -0.02292 0.24722 -0.02269 0.24826 -0.02269 L 0.24826 -0.02245 L 0.24826 -0.02269 " pathEditMode="relative" rAng="0" ptsTypes="AAAAAAAAAAAAAAAA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21 -0.00672 L 0.02621 -0.00648 C 0.03055 -0.00741 0.03507 -0.00764 0.03941 -0.0088 C 0.0526 -0.0125 0.04167 -0.01227 0.05104 -0.01482 C 0.05451 -0.01574 0.05799 -0.01597 0.06146 -0.01667 C 0.06337 -0.01713 0.06528 -0.01829 0.06736 -0.01875 C 0.07517 -0.0206 0.08299 -0.0213 0.0908 -0.02269 C 0.09427 -0.02315 0.09774 -0.02408 0.10104 -0.02454 C 0.11736 -0.02408 0.13351 -0.02385 0.14965 -0.02269 C 0.15208 -0.02246 0.15451 -0.0213 0.15694 -0.0206 C 0.16302 -0.01922 0.17309 -0.01783 0.17899 -0.01667 C 0.19618 -0.01736 0.21337 -0.0176 0.23055 -0.01875 C 0.23976 -0.01922 0.23767 -0.02107 0.24531 -0.02269 C 0.24618 -0.02292 0.24722 -0.02269 0.24826 -0.02269 L 0.24826 -0.02246 L 0.24826 -0.02269 " pathEditMode="relative" rAng="0" ptsTypes="AAAAAAAAAAAAAAAA">
                                      <p:cBhvr>
                                        <p:cTn id="3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31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Use Case 1: Memory Access Patterns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1159D9-483D-076A-E19F-7AE4C4BAE6A5}"/>
              </a:ext>
            </a:extLst>
          </p:cNvPr>
          <p:cNvGrpSpPr/>
          <p:nvPr/>
        </p:nvGrpSpPr>
        <p:grpSpPr>
          <a:xfrm>
            <a:off x="254833" y="899015"/>
            <a:ext cx="3664918" cy="2233697"/>
            <a:chOff x="22662" y="1124123"/>
            <a:chExt cx="3664918" cy="22336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8D23EEA-562D-2FF8-BE52-7377322706D9}"/>
                </a:ext>
              </a:extLst>
            </p:cNvPr>
            <p:cNvGrpSpPr/>
            <p:nvPr/>
          </p:nvGrpSpPr>
          <p:grpSpPr>
            <a:xfrm>
              <a:off x="22662" y="1503006"/>
              <a:ext cx="3664918" cy="1854814"/>
              <a:chOff x="22662" y="1503006"/>
              <a:chExt cx="3664918" cy="185481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66C98EB-C94F-8880-6625-67DAB00D9D98}"/>
                  </a:ext>
                </a:extLst>
              </p:cNvPr>
              <p:cNvGrpSpPr/>
              <p:nvPr/>
            </p:nvGrpSpPr>
            <p:grpSpPr>
              <a:xfrm>
                <a:off x="22662" y="1503006"/>
                <a:ext cx="3664918" cy="1854814"/>
                <a:chOff x="5195903" y="1059320"/>
                <a:chExt cx="3664918" cy="18548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DA31D610-0CB9-1140-FF48-484AB5CD9D2B}"/>
                    </a:ext>
                  </a:extLst>
                </p:cNvPr>
                <p:cNvSpPr/>
                <p:nvPr/>
              </p:nvSpPr>
              <p:spPr>
                <a:xfrm>
                  <a:off x="5195903" y="1059320"/>
                  <a:ext cx="3664918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CE464A0-497A-B14F-B971-6ED0FCC5EC0D}"/>
                    </a:ext>
                  </a:extLst>
                </p:cNvPr>
                <p:cNvSpPr/>
                <p:nvPr/>
              </p:nvSpPr>
              <p:spPr>
                <a:xfrm>
                  <a:off x="5307557" y="1153294"/>
                  <a:ext cx="940357" cy="9948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0190836-B789-8CFE-0012-C400119CCE3E}"/>
                    </a:ext>
                  </a:extLst>
                </p:cNvPr>
                <p:cNvSpPr/>
                <p:nvPr/>
              </p:nvSpPr>
              <p:spPr>
                <a:xfrm>
                  <a:off x="5307557" y="2268580"/>
                  <a:ext cx="3446009" cy="52516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5F3EDFC5-D8CF-AF8E-3857-C94C67474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74915" y="2148193"/>
                  <a:ext cx="2821" cy="12038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893452-CE4F-7F89-6D39-50618AB2DD14}"/>
                  </a:ext>
                </a:extLst>
              </p:cNvPr>
              <p:cNvSpPr/>
              <p:nvPr/>
            </p:nvSpPr>
            <p:spPr>
              <a:xfrm>
                <a:off x="251235" y="2066714"/>
                <a:ext cx="700879" cy="4649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E8AC1C-12A2-9088-0813-DCF00C76B1C6}"/>
                  </a:ext>
                </a:extLst>
              </p:cNvPr>
              <p:cNvSpPr/>
              <p:nvPr/>
            </p:nvSpPr>
            <p:spPr>
              <a:xfrm>
                <a:off x="1179607" y="1592017"/>
                <a:ext cx="2400719" cy="9948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Engine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A7E505A-24F1-F193-1A13-C69ED08950BD}"/>
                  </a:ext>
                </a:extLst>
              </p:cNvPr>
              <p:cNvSpPr/>
              <p:nvPr/>
            </p:nvSpPr>
            <p:spPr>
              <a:xfrm>
                <a:off x="1281836" y="1927608"/>
                <a:ext cx="883115" cy="5740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Inflight Buffers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99AFAE1-0F68-B07D-BD23-F612E4D58E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3915" y="2589731"/>
                <a:ext cx="2821" cy="1203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ACD85F-2F1B-C6CF-0F60-C3CF67422001}"/>
                </a:ext>
              </a:extLst>
            </p:cNvPr>
            <p:cNvSpPr txBox="1"/>
            <p:nvPr/>
          </p:nvSpPr>
          <p:spPr>
            <a:xfrm>
              <a:off x="517519" y="112412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C1AE18F-7C7B-0B5F-CAE9-EA329697EDBC}"/>
              </a:ext>
            </a:extLst>
          </p:cNvPr>
          <p:cNvGrpSpPr/>
          <p:nvPr/>
        </p:nvGrpSpPr>
        <p:grpSpPr>
          <a:xfrm>
            <a:off x="5706818" y="899015"/>
            <a:ext cx="3122920" cy="2209901"/>
            <a:chOff x="5585055" y="1336313"/>
            <a:chExt cx="3122920" cy="220990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EEFAE8A-C9EA-AD89-5B64-B76261F63917}"/>
                </a:ext>
              </a:extLst>
            </p:cNvPr>
            <p:cNvGrpSpPr/>
            <p:nvPr/>
          </p:nvGrpSpPr>
          <p:grpSpPr>
            <a:xfrm>
              <a:off x="5585055" y="1691400"/>
              <a:ext cx="3122920" cy="1854814"/>
              <a:chOff x="5585055" y="1691400"/>
              <a:chExt cx="3122920" cy="1854814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0740B16-DD72-E17C-B87E-B7530A360ACC}"/>
                  </a:ext>
                </a:extLst>
              </p:cNvPr>
              <p:cNvGrpSpPr/>
              <p:nvPr/>
            </p:nvGrpSpPr>
            <p:grpSpPr>
              <a:xfrm>
                <a:off x="5585055" y="1691400"/>
                <a:ext cx="3122920" cy="1854814"/>
                <a:chOff x="5707921" y="4120144"/>
                <a:chExt cx="3122920" cy="185481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FEF6339-A1DE-D2E1-891D-EBE4D5F4948F}"/>
                    </a:ext>
                  </a:extLst>
                </p:cNvPr>
                <p:cNvSpPr/>
                <p:nvPr/>
              </p:nvSpPr>
              <p:spPr>
                <a:xfrm>
                  <a:off x="5707921" y="4120144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CB8C106E-6907-C380-BF84-0BDBC3E9F952}"/>
                    </a:ext>
                  </a:extLst>
                </p:cNvPr>
                <p:cNvSpPr/>
                <p:nvPr/>
              </p:nvSpPr>
              <p:spPr>
                <a:xfrm>
                  <a:off x="5802230" y="4219207"/>
                  <a:ext cx="2951335" cy="6497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75209F0-AC2C-A714-A583-317EA46110EE}"/>
                    </a:ext>
                  </a:extLst>
                </p:cNvPr>
                <p:cNvSpPr/>
                <p:nvPr/>
              </p:nvSpPr>
              <p:spPr>
                <a:xfrm>
                  <a:off x="5802231" y="4988915"/>
                  <a:ext cx="2951335" cy="86603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Remote</a:t>
                  </a:r>
                </a:p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13F47253-C56B-2C19-099F-E7D5741035EE}"/>
                    </a:ext>
                  </a:extLst>
                </p:cNvPr>
                <p:cNvCxnSpPr>
                  <a:cxnSpLocks/>
                  <a:stCxn id="86" idx="2"/>
                  <a:endCxn id="88" idx="0"/>
                </p:cNvCxnSpPr>
                <p:nvPr/>
              </p:nvCxnSpPr>
              <p:spPr>
                <a:xfrm>
                  <a:off x="7277898" y="4868908"/>
                  <a:ext cx="1" cy="12000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A1EE08-C1B4-A64B-4819-6603DD0EB60C}"/>
                  </a:ext>
                </a:extLst>
              </p:cNvPr>
              <p:cNvSpPr/>
              <p:nvPr/>
            </p:nvSpPr>
            <p:spPr>
              <a:xfrm>
                <a:off x="5770034" y="2055420"/>
                <a:ext cx="2769994" cy="3106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</a:t>
                </a:r>
                <a:r>
                  <a:rPr lang="en-US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 Engine</a:t>
                </a: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1EFED60-FE32-924C-EBAE-03F4EA611E34}"/>
                </a:ext>
              </a:extLst>
            </p:cNvPr>
            <p:cNvSpPr txBox="1"/>
            <p:nvPr/>
          </p:nvSpPr>
          <p:spPr>
            <a:xfrm>
              <a:off x="5762764" y="133631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D2F6982-B071-7DDC-D6DE-19CD7DDFD3D1}"/>
              </a:ext>
            </a:extLst>
          </p:cNvPr>
          <p:cNvGrpSpPr/>
          <p:nvPr/>
        </p:nvGrpSpPr>
        <p:grpSpPr>
          <a:xfrm>
            <a:off x="3812497" y="1384952"/>
            <a:ext cx="2009420" cy="1650349"/>
            <a:chOff x="4172087" y="2767206"/>
            <a:chExt cx="1575986" cy="1650349"/>
          </a:xfrm>
        </p:grpSpPr>
        <p:sp>
          <p:nvSpPr>
            <p:cNvPr id="96" name="Left-right Arrow 95">
              <a:extLst>
                <a:ext uri="{FF2B5EF4-FFF2-40B4-BE49-F238E27FC236}">
                  <a16:creationId xmlns:a16="http://schemas.microsoft.com/office/drawing/2014/main" id="{025761B3-E05F-22B6-FE5C-808C7F7B783C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96EE54D-36B4-96D7-CDF4-6D800E600B3C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624F4DC-3EC4-83C8-0EE2-660F1FF551CC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3B8821A-6297-92B5-522B-DF5D4CDEA542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548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Compressed pages</a:t>
              </a:r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0063F7-A686-A677-A5F5-2CAE3E5E3A83}"/>
              </a:ext>
            </a:extLst>
          </p:cNvPr>
          <p:cNvCxnSpPr>
            <a:cxnSpLocks/>
          </p:cNvCxnSpPr>
          <p:nvPr/>
        </p:nvCxnSpPr>
        <p:spPr>
          <a:xfrm flipV="1">
            <a:off x="1156737" y="2224546"/>
            <a:ext cx="378584" cy="247220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1F55E7A-B6E4-B9BE-67FE-5A57CEAADA41}"/>
              </a:ext>
            </a:extLst>
          </p:cNvPr>
          <p:cNvCxnSpPr>
            <a:cxnSpLocks/>
          </p:cNvCxnSpPr>
          <p:nvPr/>
        </p:nvCxnSpPr>
        <p:spPr>
          <a:xfrm>
            <a:off x="2397122" y="2255428"/>
            <a:ext cx="448964" cy="2439723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CB71A4-3BE5-3FB6-CB1B-4FD876454A81}"/>
              </a:ext>
            </a:extLst>
          </p:cNvPr>
          <p:cNvGrpSpPr/>
          <p:nvPr/>
        </p:nvGrpSpPr>
        <p:grpSpPr>
          <a:xfrm>
            <a:off x="1142650" y="4554316"/>
            <a:ext cx="1731379" cy="1470589"/>
            <a:chOff x="3705782" y="4101600"/>
            <a:chExt cx="1731379" cy="1470589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A503EBAF-52ED-D136-F209-22A2C30C7882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302E496-0689-B1D0-C601-BCB8135B972B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72143BF-CB7B-2DF6-234F-73738BB22570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DCEC43F-C298-A22A-65AB-50E0AAA93FE8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659C363-C49F-14C1-2C81-D400DC515252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11DF5D3-CAF4-B62D-CB33-030CEEA7C117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FB5A412-7552-B014-74F6-7C557C4017CC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493BA9-D144-265F-7ED9-AF242471D1DD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650BD78-A814-2F49-59D7-7892CEE76B96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EF0B7B9-415F-C93A-E363-13CA136550C1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CFCFCD4-7765-971B-F03E-B91CEB6B88C3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2DAC60B-43E5-714D-5BF4-7F06A0C3F28F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100A292-98E1-8003-E68C-66C207E63703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1A11618-C906-275B-F912-09960D86F8A0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0B581EE-49A2-1DB2-9809-7A74A6FC6716}"/>
              </a:ext>
            </a:extLst>
          </p:cNvPr>
          <p:cNvGrpSpPr/>
          <p:nvPr/>
        </p:nvGrpSpPr>
        <p:grpSpPr>
          <a:xfrm>
            <a:off x="109757" y="3777519"/>
            <a:ext cx="8443457" cy="3071057"/>
            <a:chOff x="808506" y="3253902"/>
            <a:chExt cx="9654682" cy="351158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483930C5-940F-1EDC-3E59-A652E6C8F876}"/>
                </a:ext>
              </a:extLst>
            </p:cNvPr>
            <p:cNvGrpSpPr/>
            <p:nvPr/>
          </p:nvGrpSpPr>
          <p:grpSpPr>
            <a:xfrm>
              <a:off x="1612875" y="3253902"/>
              <a:ext cx="8850313" cy="3169634"/>
              <a:chOff x="1612875" y="3118438"/>
              <a:chExt cx="8850313" cy="3169634"/>
            </a:xfrm>
          </p:grpSpPr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7E0DABF6-FCE0-5683-578D-2B135A16A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21579" y="3118438"/>
                <a:ext cx="0" cy="3169634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48CBE61D-08AA-7D64-DB1F-4FF57F5DE817}"/>
                  </a:ext>
                </a:extLst>
              </p:cNvPr>
              <p:cNvCxnSpPr/>
              <p:nvPr/>
            </p:nvCxnSpPr>
            <p:spPr>
              <a:xfrm>
                <a:off x="1612875" y="6051884"/>
                <a:ext cx="8850313" cy="0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01B8928-A048-5100-9D5A-0DD4DDEA435B}"/>
                </a:ext>
              </a:extLst>
            </p:cNvPr>
            <p:cNvSpPr txBox="1"/>
            <p:nvPr/>
          </p:nvSpPr>
          <p:spPr>
            <a:xfrm>
              <a:off x="8643892" y="6237600"/>
              <a:ext cx="984739" cy="52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Time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29F4A75-5F4F-89CE-78A2-ACE84595C58E}"/>
                </a:ext>
              </a:extLst>
            </p:cNvPr>
            <p:cNvSpPr txBox="1"/>
            <p:nvPr/>
          </p:nvSpPr>
          <p:spPr>
            <a:xfrm rot="16200000">
              <a:off x="-57375" y="4404519"/>
              <a:ext cx="2681968" cy="950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Inflight Buffers </a:t>
              </a:r>
            </a:p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Utilization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5A9273E-F978-FEA0-A76D-FD908FD6DEC7}"/>
              </a:ext>
            </a:extLst>
          </p:cNvPr>
          <p:cNvGrpSpPr/>
          <p:nvPr/>
        </p:nvGrpSpPr>
        <p:grpSpPr>
          <a:xfrm>
            <a:off x="3005953" y="4557224"/>
            <a:ext cx="1731379" cy="1470589"/>
            <a:chOff x="3705782" y="4101600"/>
            <a:chExt cx="1731379" cy="1470589"/>
          </a:xfrm>
        </p:grpSpPr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0C44EF7F-EC22-C485-72C4-1D0A8EA3580B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217DF8B-6FE8-2FF1-E63D-470B0A39E3D3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B0E6297-173F-4E16-3C67-4282D5013F3B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3804D42-4B30-4A88-6C52-F1F11522B94D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8A04597-80BE-A204-8AEF-1DBAB4A0AB3F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6B83327-0FCF-A954-4BE6-F2EC67C24F4C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C824C8A-E0B1-9566-06FF-23FAC490B48C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3E4F182-47DF-D3F8-106F-026A01A0EB6B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5B38FE67-C2CE-3CB5-09F9-B9B2344D5B92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0A94DBF-D68D-AFB8-78F7-4EDAE76F3DF9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B7940CC0-5AF2-E106-42AB-B34E6F392877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6CDB9277-7E5A-6E7B-77A1-37E339F66758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0B7A38D-8966-764D-4436-6F4A6E404734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F5A2D1B-E113-000C-F34C-2412AA25BF2B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7175960-03F7-DB6E-C885-D128F287A1B4}"/>
              </a:ext>
            </a:extLst>
          </p:cNvPr>
          <p:cNvGrpSpPr/>
          <p:nvPr/>
        </p:nvGrpSpPr>
        <p:grpSpPr>
          <a:xfrm>
            <a:off x="4860082" y="4557224"/>
            <a:ext cx="1731379" cy="1470589"/>
            <a:chOff x="3705782" y="4101600"/>
            <a:chExt cx="1731379" cy="1470589"/>
          </a:xfrm>
        </p:grpSpPr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68A740F0-1843-F6E2-4DE1-49A866F85D8A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82187DDE-2070-AEC0-07D3-3ADBC9B0983B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3E3CDE9-E3BA-01EC-A820-73ADC5CF8ACF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67F61A3B-293A-6421-D3EC-A567C47A5316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559C972-9E50-4D56-DD88-85FAA4B8582B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DE494DD-F2A0-218D-783C-FD3A43D2DDE2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F5EF10EA-6D99-D3BB-B541-AF39FA4E5825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6F1E553-7AE0-3C36-73E8-09BD7C1B33C2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AB1114-3DE6-6E18-8BDE-08AF88B9E1AB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0C462CBD-D3DE-7C83-4433-B206D1128EB6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78BC6258-65A1-326F-3F0B-BC20BB75BAE1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1ACFAB7-C9C2-50A8-6E64-3FDCC6A69E61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0343FB79-B159-10E6-45FF-D25B7E73AD56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75FB2AF3-2FD8-7431-B854-5EE71A7F50D8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6C3FFC1-851B-9C94-6628-861D3370FBCC}"/>
              </a:ext>
            </a:extLst>
          </p:cNvPr>
          <p:cNvGrpSpPr/>
          <p:nvPr/>
        </p:nvGrpSpPr>
        <p:grpSpPr>
          <a:xfrm>
            <a:off x="6963225" y="4560132"/>
            <a:ext cx="1731379" cy="1470589"/>
            <a:chOff x="3705782" y="4101600"/>
            <a:chExt cx="1731379" cy="1470589"/>
          </a:xfrm>
        </p:grpSpPr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E90D7D8C-B1B1-D685-8F0C-C8F2DEA0661A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574FF29-273A-9432-7CC4-675D03633BFE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C9D661F1-1B0B-B565-219E-9A63359C8036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80EC51A7-C573-1E46-669E-32EE65A39BC9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4EDFEA5-763F-0211-B057-C01964D55B38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82BA7A7-7C42-FCF6-F676-A8996E359A23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BD9B701C-4F63-CCDF-3D86-AFEF786BBF5A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F631A07-8520-7A49-8B30-7557E8B36F3E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1AB7AB2-A4D0-DBC7-2285-139EFB4043D1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4584AA55-5B37-BE0C-56D5-25224E95936E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4CE1F76F-458B-FED8-D6A2-210E21C3D806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6752865F-6193-EF99-B3F7-9A5AA75CC808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4ED012E-510E-9398-0991-EE6A4AA07F54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110524E0-8B4A-C392-21D3-B744E78FCC9C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3C2EE838-BC1F-19F7-8355-BB40F1B9626E}"/>
              </a:ext>
            </a:extLst>
          </p:cNvPr>
          <p:cNvSpPr txBox="1"/>
          <p:nvPr/>
        </p:nvSpPr>
        <p:spPr>
          <a:xfrm>
            <a:off x="6383375" y="5153157"/>
            <a:ext cx="818512" cy="404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2400" dirty="0">
                <a:latin typeface="Avenir Medium" panose="02000503020000020003" pitchFamily="2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C96C9-69CE-880B-B24E-903E69EE42B5}"/>
              </a:ext>
            </a:extLst>
          </p:cNvPr>
          <p:cNvSpPr txBox="1"/>
          <p:nvPr/>
        </p:nvSpPr>
        <p:spPr>
          <a:xfrm>
            <a:off x="3040909" y="6408521"/>
            <a:ext cx="3179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low 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locality within pages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5EF8BB-7127-2FFB-B1D8-0449F4F2FF31}"/>
              </a:ext>
            </a:extLst>
          </p:cNvPr>
          <p:cNvGrpSpPr/>
          <p:nvPr/>
        </p:nvGrpSpPr>
        <p:grpSpPr>
          <a:xfrm>
            <a:off x="3339773" y="1514096"/>
            <a:ext cx="648000" cy="648001"/>
            <a:chOff x="5750525" y="3154451"/>
            <a:chExt cx="914400" cy="914400"/>
          </a:xfrm>
        </p:grpSpPr>
        <p:pic>
          <p:nvPicPr>
            <p:cNvPr id="9" name="Graphic 8" descr="Wheelbarrow">
              <a:extLst>
                <a:ext uri="{FF2B5EF4-FFF2-40B4-BE49-F238E27FC236}">
                  <a16:creationId xmlns:a16="http://schemas.microsoft.com/office/drawing/2014/main" id="{FDD47D24-7044-DD94-DA34-ED4D5019C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DF1AB55-A7F9-D951-BE44-F92B48D9F685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AECF5E-EADA-EFD9-4C1C-1AF533EC6A6E}"/>
              </a:ext>
            </a:extLst>
          </p:cNvPr>
          <p:cNvGrpSpPr/>
          <p:nvPr/>
        </p:nvGrpSpPr>
        <p:grpSpPr>
          <a:xfrm>
            <a:off x="3262456" y="1343621"/>
            <a:ext cx="648000" cy="648001"/>
            <a:chOff x="5750525" y="3154451"/>
            <a:chExt cx="914400" cy="914400"/>
          </a:xfrm>
        </p:grpSpPr>
        <p:pic>
          <p:nvPicPr>
            <p:cNvPr id="28" name="Graphic 27" descr="Wheelbarrow">
              <a:extLst>
                <a:ext uri="{FF2B5EF4-FFF2-40B4-BE49-F238E27FC236}">
                  <a16:creationId xmlns:a16="http://schemas.microsoft.com/office/drawing/2014/main" id="{07C37B78-63A2-AC80-876C-ADD7A702B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6BEA0-E34B-4B2D-C2B9-27706ADE5497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45EA55-33C0-4948-B90D-D0555DDD637F}"/>
              </a:ext>
            </a:extLst>
          </p:cNvPr>
          <p:cNvGrpSpPr/>
          <p:nvPr/>
        </p:nvGrpSpPr>
        <p:grpSpPr>
          <a:xfrm>
            <a:off x="3546202" y="1302960"/>
            <a:ext cx="648000" cy="648001"/>
            <a:chOff x="5750525" y="3154451"/>
            <a:chExt cx="914400" cy="914400"/>
          </a:xfrm>
        </p:grpSpPr>
        <p:pic>
          <p:nvPicPr>
            <p:cNvPr id="31" name="Graphic 30" descr="Wheelbarrow">
              <a:extLst>
                <a:ext uri="{FF2B5EF4-FFF2-40B4-BE49-F238E27FC236}">
                  <a16:creationId xmlns:a16="http://schemas.microsoft.com/office/drawing/2014/main" id="{533C46F3-6A45-0F4C-C5A6-2F8DAB835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38E1FF-C6BA-2C51-ED24-0E2BDB36CBBB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FE07C6-9326-00CA-5298-94E15171A6CE}"/>
              </a:ext>
            </a:extLst>
          </p:cNvPr>
          <p:cNvGrpSpPr/>
          <p:nvPr/>
        </p:nvGrpSpPr>
        <p:grpSpPr>
          <a:xfrm>
            <a:off x="3426127" y="1559584"/>
            <a:ext cx="648000" cy="648001"/>
            <a:chOff x="5750525" y="3154451"/>
            <a:chExt cx="914400" cy="914400"/>
          </a:xfrm>
        </p:grpSpPr>
        <p:pic>
          <p:nvPicPr>
            <p:cNvPr id="34" name="Graphic 33" descr="Wheelbarrow">
              <a:extLst>
                <a:ext uri="{FF2B5EF4-FFF2-40B4-BE49-F238E27FC236}">
                  <a16:creationId xmlns:a16="http://schemas.microsoft.com/office/drawing/2014/main" id="{B152F571-5D92-586E-EFD3-1D5BED6E1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B42B232-BD7E-4589-EFF9-EA1EC849AB4B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sp>
        <p:nvSpPr>
          <p:cNvPr id="37" name="Trapezium 36">
            <a:extLst>
              <a:ext uri="{FF2B5EF4-FFF2-40B4-BE49-F238E27FC236}">
                <a16:creationId xmlns:a16="http://schemas.microsoft.com/office/drawing/2014/main" id="{9A89D83F-6615-89AD-B91E-6C9047B6975A}"/>
              </a:ext>
            </a:extLst>
          </p:cNvPr>
          <p:cNvSpPr/>
          <p:nvPr/>
        </p:nvSpPr>
        <p:spPr>
          <a:xfrm>
            <a:off x="2464515" y="1754108"/>
            <a:ext cx="1304449" cy="501320"/>
          </a:xfrm>
          <a:prstGeom prst="trapezoid">
            <a:avLst>
              <a:gd name="adj" fmla="val 32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Selection Gran. Unit</a:t>
            </a:r>
          </a:p>
        </p:txBody>
      </p:sp>
    </p:spTree>
    <p:extLst>
      <p:ext uri="{BB962C8B-B14F-4D97-AF65-F5344CB8AC3E}">
        <p14:creationId xmlns:p14="http://schemas.microsoft.com/office/powerpoint/2010/main" val="127474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1 -0.01922 L 0.02431 -0.01922 C 0.06216 -0.01343 0.01893 -0.01922 0.10365 -0.01922 C 0.11598 -0.01922 0.12813 -0.01783 0.14046 -0.01713 C 0.14428 -0.01505 0.14809 -0.01274 0.15209 -0.01135 C 0.15417 -0.01042 0.15608 -0.00973 0.15799 -0.00926 C 0.16198 -0.00834 0.16598 -0.00787 0.1698 -0.00718 C 0.18178 -0.00834 0.19341 -0.00857 0.20504 -0.01135 C 0.20695 -0.01158 0.21337 -0.01389 0.21546 -0.01528 C 0.21945 -0.0176 0.22292 -0.0213 0.22709 -0.02315 C 0.23369 -0.02593 0.23021 -0.02408 0.2375 -0.02894 C 0.24653 -0.02825 0.25643 -0.02848 0.26546 -0.025 C 0.26841 -0.02408 0.27431 -0.02107 0.27431 -0.02107 " pathEditMode="relative" ptsTypes="AAAAAAAAAAAAA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 -0.01922 L 0.0243 -0.01899 C 0.06215 -0.01343 0.01892 -0.01922 0.10364 -0.01922 C 0.11597 -0.01922 0.12812 -0.01783 0.14045 -0.01713 C 0.14427 -0.01505 0.14809 -0.01274 0.15208 -0.01135 C 0.15416 -0.01042 0.15607 -0.00973 0.15798 -0.00926 C 0.16198 -0.00834 0.16597 -0.00787 0.16979 -0.00718 C 0.18177 -0.00834 0.1934 -0.00857 0.20503 -0.01135 C 0.20694 -0.01158 0.21337 -0.01389 0.21545 -0.01528 C 0.21944 -0.0176 0.22291 -0.0213 0.22708 -0.02315 C 0.23368 -0.02593 0.23021 -0.02408 0.2375 -0.02894 C 0.24653 -0.02825 0.25642 -0.02848 0.26545 -0.025 C 0.2684 -0.02408 0.2743 -0.02107 0.2743 -0.02084 " pathEditMode="relative" rAng="0" ptsTypes="AAAAAAAAAAAAA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1 -0.01921 L 0.02431 -0.01898 C 0.06216 -0.01343 0.01893 -0.01921 0.10365 -0.01921 C 0.11598 -0.01921 0.12813 -0.01783 0.14046 -0.01713 C 0.14427 -0.01505 0.14809 -0.01273 0.15209 -0.01134 C 0.15417 -0.01042 0.15608 -0.00972 0.15799 -0.00926 C 0.16198 -0.00833 0.16598 -0.00787 0.1698 -0.00718 C 0.18177 -0.00833 0.19341 -0.00857 0.20504 -0.01134 C 0.20695 -0.01158 0.21337 -0.01389 0.21546 -0.01528 C 0.21945 -0.01759 0.22292 -0.0213 0.22709 -0.02315 C 0.23368 -0.02593 0.23021 -0.02408 0.2375 -0.02894 C 0.24653 -0.02824 0.25643 -0.02847 0.26546 -0.025 C 0.26841 -0.02408 0.27431 -0.02107 0.27431 -0.02083 " pathEditMode="relative" rAng="0" ptsTypes="AAAAAAAAAAAAA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1 -0.01922 L 0.02431 -0.01898 C 0.06215 -0.01343 0.01892 -0.01922 0.10365 -0.01922 C 0.11597 -0.01922 0.12812 -0.01783 0.14045 -0.01713 C 0.14427 -0.01505 0.14809 -0.01273 0.15208 -0.01135 C 0.15417 -0.01042 0.15608 -0.00973 0.15799 -0.00926 C 0.16198 -0.00834 0.16597 -0.00787 0.16979 -0.00718 C 0.18177 -0.00834 0.1934 -0.00857 0.20503 -0.01135 C 0.20694 -0.01158 0.21337 -0.01389 0.21545 -0.01528 C 0.21944 -0.0176 0.22292 -0.0213 0.22708 -0.02315 C 0.23368 -0.02593 0.23021 -0.02408 0.2375 -0.02894 C 0.24653 -0.02824 0.25642 -0.02848 0.26545 -0.025 C 0.2684 -0.02408 0.27431 -0.02107 0.27431 -0.02084 " pathEditMode="relative" rAng="0" ptsTypes="AAAAAAAAAAAAA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32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Use Case 2: Network Characteristics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1159D9-483D-076A-E19F-7AE4C4BAE6A5}"/>
              </a:ext>
            </a:extLst>
          </p:cNvPr>
          <p:cNvGrpSpPr/>
          <p:nvPr/>
        </p:nvGrpSpPr>
        <p:grpSpPr>
          <a:xfrm>
            <a:off x="254833" y="899015"/>
            <a:ext cx="3664918" cy="2233697"/>
            <a:chOff x="22662" y="1124123"/>
            <a:chExt cx="3664918" cy="22336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8D23EEA-562D-2FF8-BE52-7377322706D9}"/>
                </a:ext>
              </a:extLst>
            </p:cNvPr>
            <p:cNvGrpSpPr/>
            <p:nvPr/>
          </p:nvGrpSpPr>
          <p:grpSpPr>
            <a:xfrm>
              <a:off x="22662" y="1503006"/>
              <a:ext cx="3664918" cy="1854814"/>
              <a:chOff x="22662" y="1503006"/>
              <a:chExt cx="3664918" cy="185481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66C98EB-C94F-8880-6625-67DAB00D9D98}"/>
                  </a:ext>
                </a:extLst>
              </p:cNvPr>
              <p:cNvGrpSpPr/>
              <p:nvPr/>
            </p:nvGrpSpPr>
            <p:grpSpPr>
              <a:xfrm>
                <a:off x="22662" y="1503006"/>
                <a:ext cx="3664918" cy="1854814"/>
                <a:chOff x="5195903" y="1059320"/>
                <a:chExt cx="3664918" cy="18548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DA31D610-0CB9-1140-FF48-484AB5CD9D2B}"/>
                    </a:ext>
                  </a:extLst>
                </p:cNvPr>
                <p:cNvSpPr/>
                <p:nvPr/>
              </p:nvSpPr>
              <p:spPr>
                <a:xfrm>
                  <a:off x="5195903" y="1059320"/>
                  <a:ext cx="3664918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CE464A0-497A-B14F-B971-6ED0FCC5EC0D}"/>
                    </a:ext>
                  </a:extLst>
                </p:cNvPr>
                <p:cNvSpPr/>
                <p:nvPr/>
              </p:nvSpPr>
              <p:spPr>
                <a:xfrm>
                  <a:off x="5307557" y="1153294"/>
                  <a:ext cx="940357" cy="9948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0190836-B789-8CFE-0012-C400119CCE3E}"/>
                    </a:ext>
                  </a:extLst>
                </p:cNvPr>
                <p:cNvSpPr/>
                <p:nvPr/>
              </p:nvSpPr>
              <p:spPr>
                <a:xfrm>
                  <a:off x="5307557" y="2268580"/>
                  <a:ext cx="3446009" cy="52516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5F3EDFC5-D8CF-AF8E-3857-C94C67474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74915" y="2148193"/>
                  <a:ext cx="2821" cy="12038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893452-CE4F-7F89-6D39-50618AB2DD14}"/>
                  </a:ext>
                </a:extLst>
              </p:cNvPr>
              <p:cNvSpPr/>
              <p:nvPr/>
            </p:nvSpPr>
            <p:spPr>
              <a:xfrm>
                <a:off x="251235" y="2066714"/>
                <a:ext cx="700879" cy="4649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E8AC1C-12A2-9088-0813-DCF00C76B1C6}"/>
                  </a:ext>
                </a:extLst>
              </p:cNvPr>
              <p:cNvSpPr/>
              <p:nvPr/>
            </p:nvSpPr>
            <p:spPr>
              <a:xfrm>
                <a:off x="1179607" y="1592017"/>
                <a:ext cx="2400719" cy="9948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Engine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A7E505A-24F1-F193-1A13-C69ED08950BD}"/>
                  </a:ext>
                </a:extLst>
              </p:cNvPr>
              <p:cNvSpPr/>
              <p:nvPr/>
            </p:nvSpPr>
            <p:spPr>
              <a:xfrm>
                <a:off x="1281836" y="1927608"/>
                <a:ext cx="883115" cy="5740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Inflight Buffers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99AFAE1-0F68-B07D-BD23-F612E4D58E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3915" y="2589731"/>
                <a:ext cx="2821" cy="1203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ACD85F-2F1B-C6CF-0F60-C3CF67422001}"/>
                </a:ext>
              </a:extLst>
            </p:cNvPr>
            <p:cNvSpPr txBox="1"/>
            <p:nvPr/>
          </p:nvSpPr>
          <p:spPr>
            <a:xfrm>
              <a:off x="517519" y="112412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C1AE18F-7C7B-0B5F-CAE9-EA329697EDBC}"/>
              </a:ext>
            </a:extLst>
          </p:cNvPr>
          <p:cNvGrpSpPr/>
          <p:nvPr/>
        </p:nvGrpSpPr>
        <p:grpSpPr>
          <a:xfrm>
            <a:off x="5706818" y="899015"/>
            <a:ext cx="3122920" cy="2209901"/>
            <a:chOff x="5585055" y="1336313"/>
            <a:chExt cx="3122920" cy="220990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EEFAE8A-C9EA-AD89-5B64-B76261F63917}"/>
                </a:ext>
              </a:extLst>
            </p:cNvPr>
            <p:cNvGrpSpPr/>
            <p:nvPr/>
          </p:nvGrpSpPr>
          <p:grpSpPr>
            <a:xfrm>
              <a:off x="5585055" y="1691400"/>
              <a:ext cx="3122920" cy="1854814"/>
              <a:chOff x="5585055" y="1691400"/>
              <a:chExt cx="3122920" cy="1854814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0740B16-DD72-E17C-B87E-B7530A360ACC}"/>
                  </a:ext>
                </a:extLst>
              </p:cNvPr>
              <p:cNvGrpSpPr/>
              <p:nvPr/>
            </p:nvGrpSpPr>
            <p:grpSpPr>
              <a:xfrm>
                <a:off x="5585055" y="1691400"/>
                <a:ext cx="3122920" cy="1854814"/>
                <a:chOff x="5707921" y="4120144"/>
                <a:chExt cx="3122920" cy="185481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FEF6339-A1DE-D2E1-891D-EBE4D5F4948F}"/>
                    </a:ext>
                  </a:extLst>
                </p:cNvPr>
                <p:cNvSpPr/>
                <p:nvPr/>
              </p:nvSpPr>
              <p:spPr>
                <a:xfrm>
                  <a:off x="5707921" y="4120144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CB8C106E-6907-C380-BF84-0BDBC3E9F952}"/>
                    </a:ext>
                  </a:extLst>
                </p:cNvPr>
                <p:cNvSpPr/>
                <p:nvPr/>
              </p:nvSpPr>
              <p:spPr>
                <a:xfrm>
                  <a:off x="5802230" y="4219207"/>
                  <a:ext cx="2951335" cy="6497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75209F0-AC2C-A714-A583-317EA46110EE}"/>
                    </a:ext>
                  </a:extLst>
                </p:cNvPr>
                <p:cNvSpPr/>
                <p:nvPr/>
              </p:nvSpPr>
              <p:spPr>
                <a:xfrm>
                  <a:off x="5802231" y="4988915"/>
                  <a:ext cx="2951335" cy="86603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Remote</a:t>
                  </a:r>
                </a:p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13F47253-C56B-2C19-099F-E7D5741035EE}"/>
                    </a:ext>
                  </a:extLst>
                </p:cNvPr>
                <p:cNvCxnSpPr>
                  <a:cxnSpLocks/>
                  <a:stCxn id="86" idx="2"/>
                  <a:endCxn id="88" idx="0"/>
                </p:cNvCxnSpPr>
                <p:nvPr/>
              </p:nvCxnSpPr>
              <p:spPr>
                <a:xfrm>
                  <a:off x="7277898" y="4868908"/>
                  <a:ext cx="1" cy="12000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A1EE08-C1B4-A64B-4819-6603DD0EB60C}"/>
                  </a:ext>
                </a:extLst>
              </p:cNvPr>
              <p:cNvSpPr/>
              <p:nvPr/>
            </p:nvSpPr>
            <p:spPr>
              <a:xfrm>
                <a:off x="5770034" y="2055420"/>
                <a:ext cx="2769994" cy="3106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</a:t>
                </a:r>
                <a:r>
                  <a:rPr lang="en-US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 Engine</a:t>
                </a: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1EFED60-FE32-924C-EBAE-03F4EA611E34}"/>
                </a:ext>
              </a:extLst>
            </p:cNvPr>
            <p:cNvSpPr txBox="1"/>
            <p:nvPr/>
          </p:nvSpPr>
          <p:spPr>
            <a:xfrm>
              <a:off x="5762764" y="133631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D2F6982-B071-7DDC-D6DE-19CD7DDFD3D1}"/>
              </a:ext>
            </a:extLst>
          </p:cNvPr>
          <p:cNvGrpSpPr/>
          <p:nvPr/>
        </p:nvGrpSpPr>
        <p:grpSpPr>
          <a:xfrm>
            <a:off x="3812497" y="1384952"/>
            <a:ext cx="2009420" cy="1650349"/>
            <a:chOff x="4172087" y="2767206"/>
            <a:chExt cx="1575986" cy="1650349"/>
          </a:xfrm>
        </p:grpSpPr>
        <p:sp>
          <p:nvSpPr>
            <p:cNvPr id="96" name="Left-right Arrow 95">
              <a:extLst>
                <a:ext uri="{FF2B5EF4-FFF2-40B4-BE49-F238E27FC236}">
                  <a16:creationId xmlns:a16="http://schemas.microsoft.com/office/drawing/2014/main" id="{025761B3-E05F-22B6-FE5C-808C7F7B783C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96EE54D-36B4-96D7-CDF4-6D800E600B3C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624F4DC-3EC4-83C8-0EE2-660F1FF551CC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3B8821A-6297-92B5-522B-DF5D4CDEA542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548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Compressed pages</a:t>
              </a:r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0063F7-A686-A677-A5F5-2CAE3E5E3A83}"/>
              </a:ext>
            </a:extLst>
          </p:cNvPr>
          <p:cNvCxnSpPr>
            <a:cxnSpLocks/>
          </p:cNvCxnSpPr>
          <p:nvPr/>
        </p:nvCxnSpPr>
        <p:spPr>
          <a:xfrm flipV="1">
            <a:off x="1156737" y="2224546"/>
            <a:ext cx="378584" cy="247220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1F55E7A-B6E4-B9BE-67FE-5A57CEAADA41}"/>
              </a:ext>
            </a:extLst>
          </p:cNvPr>
          <p:cNvCxnSpPr>
            <a:cxnSpLocks/>
          </p:cNvCxnSpPr>
          <p:nvPr/>
        </p:nvCxnSpPr>
        <p:spPr>
          <a:xfrm>
            <a:off x="2397122" y="2255428"/>
            <a:ext cx="448964" cy="2439723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CB71A4-3BE5-3FB6-CB1B-4FD876454A81}"/>
              </a:ext>
            </a:extLst>
          </p:cNvPr>
          <p:cNvGrpSpPr/>
          <p:nvPr/>
        </p:nvGrpSpPr>
        <p:grpSpPr>
          <a:xfrm>
            <a:off x="1142650" y="4554316"/>
            <a:ext cx="1731379" cy="1470589"/>
            <a:chOff x="3705782" y="4101600"/>
            <a:chExt cx="1731379" cy="1470589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A503EBAF-52ED-D136-F209-22A2C30C7882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302E496-0689-B1D0-C601-BCB8135B972B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72143BF-CB7B-2DF6-234F-73738BB22570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DCEC43F-C298-A22A-65AB-50E0AAA93FE8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659C363-C49F-14C1-2C81-D400DC515252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11DF5D3-CAF4-B62D-CB33-030CEEA7C117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FB5A412-7552-B014-74F6-7C557C4017CC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493BA9-D144-265F-7ED9-AF242471D1DD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650BD78-A814-2F49-59D7-7892CEE76B96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EF0B7B9-415F-C93A-E363-13CA136550C1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CFCFCD4-7765-971B-F03E-B91CEB6B88C3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2DAC60B-43E5-714D-5BF4-7F06A0C3F28F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100A292-98E1-8003-E68C-66C207E63703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1A11618-C906-275B-F912-09960D86F8A0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0B581EE-49A2-1DB2-9809-7A74A6FC6716}"/>
              </a:ext>
            </a:extLst>
          </p:cNvPr>
          <p:cNvGrpSpPr/>
          <p:nvPr/>
        </p:nvGrpSpPr>
        <p:grpSpPr>
          <a:xfrm>
            <a:off x="109757" y="3777519"/>
            <a:ext cx="8977617" cy="3071057"/>
            <a:chOff x="808506" y="3253902"/>
            <a:chExt cx="10265468" cy="351158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483930C5-940F-1EDC-3E59-A652E6C8F876}"/>
                </a:ext>
              </a:extLst>
            </p:cNvPr>
            <p:cNvGrpSpPr/>
            <p:nvPr/>
          </p:nvGrpSpPr>
          <p:grpSpPr>
            <a:xfrm>
              <a:off x="1612872" y="3253902"/>
              <a:ext cx="9303120" cy="3169634"/>
              <a:chOff x="1612872" y="3118438"/>
              <a:chExt cx="9303120" cy="3169634"/>
            </a:xfrm>
          </p:grpSpPr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7E0DABF6-FCE0-5683-578D-2B135A16A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21579" y="3118438"/>
                <a:ext cx="0" cy="3169634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48CBE61D-08AA-7D64-DB1F-4FF57F5DE817}"/>
                  </a:ext>
                </a:extLst>
              </p:cNvPr>
              <p:cNvCxnSpPr/>
              <p:nvPr/>
            </p:nvCxnSpPr>
            <p:spPr>
              <a:xfrm>
                <a:off x="1612872" y="6051884"/>
                <a:ext cx="9303120" cy="0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01B8928-A048-5100-9D5A-0DD4DDEA435B}"/>
                </a:ext>
              </a:extLst>
            </p:cNvPr>
            <p:cNvSpPr txBox="1"/>
            <p:nvPr/>
          </p:nvSpPr>
          <p:spPr>
            <a:xfrm>
              <a:off x="10089235" y="6237600"/>
              <a:ext cx="984739" cy="52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Time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29F4A75-5F4F-89CE-78A2-ACE84595C58E}"/>
                </a:ext>
              </a:extLst>
            </p:cNvPr>
            <p:cNvSpPr txBox="1"/>
            <p:nvPr/>
          </p:nvSpPr>
          <p:spPr>
            <a:xfrm rot="16200000">
              <a:off x="-57375" y="4404519"/>
              <a:ext cx="2681968" cy="950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Inflight Buffers </a:t>
              </a:r>
            </a:p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Utilization</a:t>
              </a: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64334E1D-711B-95F0-A234-02D41647275A}"/>
              </a:ext>
            </a:extLst>
          </p:cNvPr>
          <p:cNvSpPr txBox="1"/>
          <p:nvPr/>
        </p:nvSpPr>
        <p:spPr>
          <a:xfrm>
            <a:off x="995373" y="6418463"/>
            <a:ext cx="3610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high 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bandwidth consumption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1C3B68-0635-B8A1-2E7D-3D591F4F7E55}"/>
              </a:ext>
            </a:extLst>
          </p:cNvPr>
          <p:cNvGrpSpPr/>
          <p:nvPr/>
        </p:nvGrpSpPr>
        <p:grpSpPr>
          <a:xfrm>
            <a:off x="4437053" y="1514096"/>
            <a:ext cx="648000" cy="648001"/>
            <a:chOff x="5750525" y="3154451"/>
            <a:chExt cx="914400" cy="914400"/>
          </a:xfrm>
        </p:grpSpPr>
        <p:pic>
          <p:nvPicPr>
            <p:cNvPr id="12" name="Graphic 11" descr="Wheelbarrow">
              <a:extLst>
                <a:ext uri="{FF2B5EF4-FFF2-40B4-BE49-F238E27FC236}">
                  <a16:creationId xmlns:a16="http://schemas.microsoft.com/office/drawing/2014/main" id="{992D9A89-3B8D-B23C-D235-71C1DF94F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430191-D4C8-CF31-492E-A793875B479B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5301BE-808B-0FF0-1431-10E47A65785F}"/>
              </a:ext>
            </a:extLst>
          </p:cNvPr>
          <p:cNvGrpSpPr/>
          <p:nvPr/>
        </p:nvGrpSpPr>
        <p:grpSpPr>
          <a:xfrm>
            <a:off x="4359736" y="1343621"/>
            <a:ext cx="648000" cy="648001"/>
            <a:chOff x="5750525" y="3154451"/>
            <a:chExt cx="914400" cy="914400"/>
          </a:xfrm>
        </p:grpSpPr>
        <p:pic>
          <p:nvPicPr>
            <p:cNvPr id="15" name="Graphic 14" descr="Wheelbarrow">
              <a:extLst>
                <a:ext uri="{FF2B5EF4-FFF2-40B4-BE49-F238E27FC236}">
                  <a16:creationId xmlns:a16="http://schemas.microsoft.com/office/drawing/2014/main" id="{1104FA3C-E439-DA65-B76C-8A5C700D1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9370C7D-0017-E3AE-F6ED-5243A42FF2A9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59A14D-B9FB-6D58-1E9D-3BCD20ED86EC}"/>
              </a:ext>
            </a:extLst>
          </p:cNvPr>
          <p:cNvGrpSpPr/>
          <p:nvPr/>
        </p:nvGrpSpPr>
        <p:grpSpPr>
          <a:xfrm>
            <a:off x="4643482" y="1302960"/>
            <a:ext cx="648000" cy="648001"/>
            <a:chOff x="5750525" y="3154451"/>
            <a:chExt cx="914400" cy="914400"/>
          </a:xfrm>
        </p:grpSpPr>
        <p:pic>
          <p:nvPicPr>
            <p:cNvPr id="25" name="Graphic 24" descr="Wheelbarrow">
              <a:extLst>
                <a:ext uri="{FF2B5EF4-FFF2-40B4-BE49-F238E27FC236}">
                  <a16:creationId xmlns:a16="http://schemas.microsoft.com/office/drawing/2014/main" id="{5386166C-E4A6-4571-3539-CB0757C19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94325A5-63EE-675B-55EB-64E427D33C86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5E87AF-3197-3DB5-D93F-F1857EE99F43}"/>
              </a:ext>
            </a:extLst>
          </p:cNvPr>
          <p:cNvGrpSpPr/>
          <p:nvPr/>
        </p:nvGrpSpPr>
        <p:grpSpPr>
          <a:xfrm>
            <a:off x="4523407" y="1559584"/>
            <a:ext cx="648000" cy="648001"/>
            <a:chOff x="5750525" y="3154451"/>
            <a:chExt cx="914400" cy="914400"/>
          </a:xfrm>
        </p:grpSpPr>
        <p:pic>
          <p:nvPicPr>
            <p:cNvPr id="28" name="Graphic 27" descr="Wheelbarrow">
              <a:extLst>
                <a:ext uri="{FF2B5EF4-FFF2-40B4-BE49-F238E27FC236}">
                  <a16:creationId xmlns:a16="http://schemas.microsoft.com/office/drawing/2014/main" id="{5E9CFF88-D0BC-C83F-93C4-1FE004C44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9CF9428-5D48-49F4-EAA0-80E008712583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sp>
        <p:nvSpPr>
          <p:cNvPr id="30" name="Trapezium 29">
            <a:extLst>
              <a:ext uri="{FF2B5EF4-FFF2-40B4-BE49-F238E27FC236}">
                <a16:creationId xmlns:a16="http://schemas.microsoft.com/office/drawing/2014/main" id="{4311D1F1-5300-DCB5-7785-C15B921E6171}"/>
              </a:ext>
            </a:extLst>
          </p:cNvPr>
          <p:cNvSpPr/>
          <p:nvPr/>
        </p:nvSpPr>
        <p:spPr>
          <a:xfrm>
            <a:off x="2464515" y="1754108"/>
            <a:ext cx="1304449" cy="501320"/>
          </a:xfrm>
          <a:prstGeom prst="trapezoid">
            <a:avLst>
              <a:gd name="adj" fmla="val 32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Selection Gran. Unit</a:t>
            </a:r>
          </a:p>
        </p:txBody>
      </p:sp>
    </p:spTree>
    <p:extLst>
      <p:ext uri="{BB962C8B-B14F-4D97-AF65-F5344CB8AC3E}">
        <p14:creationId xmlns:p14="http://schemas.microsoft.com/office/powerpoint/2010/main" val="2183246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33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Use Case 2: Network Characteristics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1159D9-483D-076A-E19F-7AE4C4BAE6A5}"/>
              </a:ext>
            </a:extLst>
          </p:cNvPr>
          <p:cNvGrpSpPr/>
          <p:nvPr/>
        </p:nvGrpSpPr>
        <p:grpSpPr>
          <a:xfrm>
            <a:off x="254833" y="899015"/>
            <a:ext cx="3664918" cy="2233697"/>
            <a:chOff x="22662" y="1124123"/>
            <a:chExt cx="3664918" cy="22336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8D23EEA-562D-2FF8-BE52-7377322706D9}"/>
                </a:ext>
              </a:extLst>
            </p:cNvPr>
            <p:cNvGrpSpPr/>
            <p:nvPr/>
          </p:nvGrpSpPr>
          <p:grpSpPr>
            <a:xfrm>
              <a:off x="22662" y="1503006"/>
              <a:ext cx="3664918" cy="1854814"/>
              <a:chOff x="22662" y="1503006"/>
              <a:chExt cx="3664918" cy="185481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66C98EB-C94F-8880-6625-67DAB00D9D98}"/>
                  </a:ext>
                </a:extLst>
              </p:cNvPr>
              <p:cNvGrpSpPr/>
              <p:nvPr/>
            </p:nvGrpSpPr>
            <p:grpSpPr>
              <a:xfrm>
                <a:off x="22662" y="1503006"/>
                <a:ext cx="3664918" cy="1854814"/>
                <a:chOff x="5195903" y="1059320"/>
                <a:chExt cx="3664918" cy="18548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DA31D610-0CB9-1140-FF48-484AB5CD9D2B}"/>
                    </a:ext>
                  </a:extLst>
                </p:cNvPr>
                <p:cNvSpPr/>
                <p:nvPr/>
              </p:nvSpPr>
              <p:spPr>
                <a:xfrm>
                  <a:off x="5195903" y="1059320"/>
                  <a:ext cx="3664918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CE464A0-497A-B14F-B971-6ED0FCC5EC0D}"/>
                    </a:ext>
                  </a:extLst>
                </p:cNvPr>
                <p:cNvSpPr/>
                <p:nvPr/>
              </p:nvSpPr>
              <p:spPr>
                <a:xfrm>
                  <a:off x="5307557" y="1153294"/>
                  <a:ext cx="940357" cy="9948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0190836-B789-8CFE-0012-C400119CCE3E}"/>
                    </a:ext>
                  </a:extLst>
                </p:cNvPr>
                <p:cNvSpPr/>
                <p:nvPr/>
              </p:nvSpPr>
              <p:spPr>
                <a:xfrm>
                  <a:off x="5307557" y="2268580"/>
                  <a:ext cx="3446009" cy="52516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5F3EDFC5-D8CF-AF8E-3857-C94C67474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74915" y="2148193"/>
                  <a:ext cx="2821" cy="12038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893452-CE4F-7F89-6D39-50618AB2DD14}"/>
                  </a:ext>
                </a:extLst>
              </p:cNvPr>
              <p:cNvSpPr/>
              <p:nvPr/>
            </p:nvSpPr>
            <p:spPr>
              <a:xfrm>
                <a:off x="251235" y="2066714"/>
                <a:ext cx="700879" cy="4649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E8AC1C-12A2-9088-0813-DCF00C76B1C6}"/>
                  </a:ext>
                </a:extLst>
              </p:cNvPr>
              <p:cNvSpPr/>
              <p:nvPr/>
            </p:nvSpPr>
            <p:spPr>
              <a:xfrm>
                <a:off x="1179607" y="1592017"/>
                <a:ext cx="2400719" cy="9948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Engine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A7E505A-24F1-F193-1A13-C69ED08950BD}"/>
                  </a:ext>
                </a:extLst>
              </p:cNvPr>
              <p:cNvSpPr/>
              <p:nvPr/>
            </p:nvSpPr>
            <p:spPr>
              <a:xfrm>
                <a:off x="1281836" y="1927608"/>
                <a:ext cx="883115" cy="5740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Inflight Buffers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99AFAE1-0F68-B07D-BD23-F612E4D58E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3915" y="2589731"/>
                <a:ext cx="2821" cy="1203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ACD85F-2F1B-C6CF-0F60-C3CF67422001}"/>
                </a:ext>
              </a:extLst>
            </p:cNvPr>
            <p:cNvSpPr txBox="1"/>
            <p:nvPr/>
          </p:nvSpPr>
          <p:spPr>
            <a:xfrm>
              <a:off x="517519" y="112412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C1AE18F-7C7B-0B5F-CAE9-EA329697EDBC}"/>
              </a:ext>
            </a:extLst>
          </p:cNvPr>
          <p:cNvGrpSpPr/>
          <p:nvPr/>
        </p:nvGrpSpPr>
        <p:grpSpPr>
          <a:xfrm>
            <a:off x="5706818" y="899015"/>
            <a:ext cx="3122920" cy="2209901"/>
            <a:chOff x="5585055" y="1336313"/>
            <a:chExt cx="3122920" cy="220990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EEFAE8A-C9EA-AD89-5B64-B76261F63917}"/>
                </a:ext>
              </a:extLst>
            </p:cNvPr>
            <p:cNvGrpSpPr/>
            <p:nvPr/>
          </p:nvGrpSpPr>
          <p:grpSpPr>
            <a:xfrm>
              <a:off x="5585055" y="1691400"/>
              <a:ext cx="3122920" cy="1854814"/>
              <a:chOff x="5585055" y="1691400"/>
              <a:chExt cx="3122920" cy="1854814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0740B16-DD72-E17C-B87E-B7530A360ACC}"/>
                  </a:ext>
                </a:extLst>
              </p:cNvPr>
              <p:cNvGrpSpPr/>
              <p:nvPr/>
            </p:nvGrpSpPr>
            <p:grpSpPr>
              <a:xfrm>
                <a:off x="5585055" y="1691400"/>
                <a:ext cx="3122920" cy="1854814"/>
                <a:chOff x="5707921" y="4120144"/>
                <a:chExt cx="3122920" cy="185481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FEF6339-A1DE-D2E1-891D-EBE4D5F4948F}"/>
                    </a:ext>
                  </a:extLst>
                </p:cNvPr>
                <p:cNvSpPr/>
                <p:nvPr/>
              </p:nvSpPr>
              <p:spPr>
                <a:xfrm>
                  <a:off x="5707921" y="4120144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CB8C106E-6907-C380-BF84-0BDBC3E9F952}"/>
                    </a:ext>
                  </a:extLst>
                </p:cNvPr>
                <p:cNvSpPr/>
                <p:nvPr/>
              </p:nvSpPr>
              <p:spPr>
                <a:xfrm>
                  <a:off x="5802230" y="4219207"/>
                  <a:ext cx="2951335" cy="6497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75209F0-AC2C-A714-A583-317EA46110EE}"/>
                    </a:ext>
                  </a:extLst>
                </p:cNvPr>
                <p:cNvSpPr/>
                <p:nvPr/>
              </p:nvSpPr>
              <p:spPr>
                <a:xfrm>
                  <a:off x="5802231" y="4988915"/>
                  <a:ext cx="2951335" cy="86603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Remote</a:t>
                  </a:r>
                </a:p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13F47253-C56B-2C19-099F-E7D5741035EE}"/>
                    </a:ext>
                  </a:extLst>
                </p:cNvPr>
                <p:cNvCxnSpPr>
                  <a:cxnSpLocks/>
                  <a:stCxn id="86" idx="2"/>
                  <a:endCxn id="88" idx="0"/>
                </p:cNvCxnSpPr>
                <p:nvPr/>
              </p:nvCxnSpPr>
              <p:spPr>
                <a:xfrm>
                  <a:off x="7277898" y="4868908"/>
                  <a:ext cx="1" cy="12000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A1EE08-C1B4-A64B-4819-6603DD0EB60C}"/>
                  </a:ext>
                </a:extLst>
              </p:cNvPr>
              <p:cNvSpPr/>
              <p:nvPr/>
            </p:nvSpPr>
            <p:spPr>
              <a:xfrm>
                <a:off x="5770034" y="2055420"/>
                <a:ext cx="2769994" cy="3106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</a:t>
                </a:r>
                <a:r>
                  <a:rPr lang="en-US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 Engine</a:t>
                </a: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1EFED60-FE32-924C-EBAE-03F4EA611E34}"/>
                </a:ext>
              </a:extLst>
            </p:cNvPr>
            <p:cNvSpPr txBox="1"/>
            <p:nvPr/>
          </p:nvSpPr>
          <p:spPr>
            <a:xfrm>
              <a:off x="5762764" y="133631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D2F6982-B071-7DDC-D6DE-19CD7DDFD3D1}"/>
              </a:ext>
            </a:extLst>
          </p:cNvPr>
          <p:cNvGrpSpPr/>
          <p:nvPr/>
        </p:nvGrpSpPr>
        <p:grpSpPr>
          <a:xfrm>
            <a:off x="3812497" y="1384952"/>
            <a:ext cx="2009420" cy="1650349"/>
            <a:chOff x="4172087" y="2767206"/>
            <a:chExt cx="1575986" cy="1650349"/>
          </a:xfrm>
        </p:grpSpPr>
        <p:sp>
          <p:nvSpPr>
            <p:cNvPr id="96" name="Left-right Arrow 95">
              <a:extLst>
                <a:ext uri="{FF2B5EF4-FFF2-40B4-BE49-F238E27FC236}">
                  <a16:creationId xmlns:a16="http://schemas.microsoft.com/office/drawing/2014/main" id="{025761B3-E05F-22B6-FE5C-808C7F7B783C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96EE54D-36B4-96D7-CDF4-6D800E600B3C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624F4DC-3EC4-83C8-0EE2-660F1FF551CC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3B8821A-6297-92B5-522B-DF5D4CDEA542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548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Compressed pages</a:t>
              </a:r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0063F7-A686-A677-A5F5-2CAE3E5E3A83}"/>
              </a:ext>
            </a:extLst>
          </p:cNvPr>
          <p:cNvCxnSpPr>
            <a:cxnSpLocks/>
          </p:cNvCxnSpPr>
          <p:nvPr/>
        </p:nvCxnSpPr>
        <p:spPr>
          <a:xfrm flipH="1" flipV="1">
            <a:off x="1535321" y="2224546"/>
            <a:ext cx="3410854" cy="2470605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1F55E7A-B6E4-B9BE-67FE-5A57CEAADA41}"/>
              </a:ext>
            </a:extLst>
          </p:cNvPr>
          <p:cNvCxnSpPr>
            <a:cxnSpLocks/>
          </p:cNvCxnSpPr>
          <p:nvPr/>
        </p:nvCxnSpPr>
        <p:spPr>
          <a:xfrm>
            <a:off x="2397122" y="2271423"/>
            <a:ext cx="4171390" cy="233115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CB71A4-3BE5-3FB6-CB1B-4FD876454A81}"/>
              </a:ext>
            </a:extLst>
          </p:cNvPr>
          <p:cNvGrpSpPr/>
          <p:nvPr/>
        </p:nvGrpSpPr>
        <p:grpSpPr>
          <a:xfrm>
            <a:off x="1142650" y="4554316"/>
            <a:ext cx="1731379" cy="1470589"/>
            <a:chOff x="3705782" y="4101600"/>
            <a:chExt cx="1731379" cy="1470589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A503EBAF-52ED-D136-F209-22A2C30C7882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302E496-0689-B1D0-C601-BCB8135B972B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72143BF-CB7B-2DF6-234F-73738BB22570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DCEC43F-C298-A22A-65AB-50E0AAA93FE8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659C363-C49F-14C1-2C81-D400DC515252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11DF5D3-CAF4-B62D-CB33-030CEEA7C117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FB5A412-7552-B014-74F6-7C557C4017CC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493BA9-D144-265F-7ED9-AF242471D1DD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650BD78-A814-2F49-59D7-7892CEE76B96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EF0B7B9-415F-C93A-E363-13CA136550C1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CFCFCD4-7765-971B-F03E-B91CEB6B88C3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2DAC60B-43E5-714D-5BF4-7F06A0C3F28F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100A292-98E1-8003-E68C-66C207E63703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1A11618-C906-275B-F912-09960D86F8A0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0B581EE-49A2-1DB2-9809-7A74A6FC6716}"/>
              </a:ext>
            </a:extLst>
          </p:cNvPr>
          <p:cNvGrpSpPr/>
          <p:nvPr/>
        </p:nvGrpSpPr>
        <p:grpSpPr>
          <a:xfrm>
            <a:off x="109757" y="3777519"/>
            <a:ext cx="8977617" cy="3071057"/>
            <a:chOff x="808506" y="3253902"/>
            <a:chExt cx="10265468" cy="351158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483930C5-940F-1EDC-3E59-A652E6C8F876}"/>
                </a:ext>
              </a:extLst>
            </p:cNvPr>
            <p:cNvGrpSpPr/>
            <p:nvPr/>
          </p:nvGrpSpPr>
          <p:grpSpPr>
            <a:xfrm>
              <a:off x="1612872" y="3253902"/>
              <a:ext cx="9303120" cy="3169634"/>
              <a:chOff x="1612872" y="3118438"/>
              <a:chExt cx="9303120" cy="3169634"/>
            </a:xfrm>
          </p:grpSpPr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7E0DABF6-FCE0-5683-578D-2B135A16A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21579" y="3118438"/>
                <a:ext cx="0" cy="3169634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48CBE61D-08AA-7D64-DB1F-4FF57F5DE817}"/>
                  </a:ext>
                </a:extLst>
              </p:cNvPr>
              <p:cNvCxnSpPr/>
              <p:nvPr/>
            </p:nvCxnSpPr>
            <p:spPr>
              <a:xfrm>
                <a:off x="1612872" y="6051884"/>
                <a:ext cx="9303120" cy="0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01B8928-A048-5100-9D5A-0DD4DDEA435B}"/>
                </a:ext>
              </a:extLst>
            </p:cNvPr>
            <p:cNvSpPr txBox="1"/>
            <p:nvPr/>
          </p:nvSpPr>
          <p:spPr>
            <a:xfrm>
              <a:off x="10089235" y="6237600"/>
              <a:ext cx="984739" cy="52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Time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29F4A75-5F4F-89CE-78A2-ACE84595C58E}"/>
                </a:ext>
              </a:extLst>
            </p:cNvPr>
            <p:cNvSpPr txBox="1"/>
            <p:nvPr/>
          </p:nvSpPr>
          <p:spPr>
            <a:xfrm rot="16200000">
              <a:off x="-57375" y="4404519"/>
              <a:ext cx="2681968" cy="950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Inflight Buffers </a:t>
              </a:r>
            </a:p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Utilization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6C3FFC1-851B-9C94-6628-861D3370FBCC}"/>
              </a:ext>
            </a:extLst>
          </p:cNvPr>
          <p:cNvGrpSpPr/>
          <p:nvPr/>
        </p:nvGrpSpPr>
        <p:grpSpPr>
          <a:xfrm>
            <a:off x="4946175" y="4560132"/>
            <a:ext cx="1731379" cy="1470589"/>
            <a:chOff x="3705782" y="4101600"/>
            <a:chExt cx="1731379" cy="1470589"/>
          </a:xfrm>
        </p:grpSpPr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E90D7D8C-B1B1-D685-8F0C-C8F2DEA0661A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574FF29-273A-9432-7CC4-675D03633BFE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C9D661F1-1B0B-B565-219E-9A63359C8036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80EC51A7-C573-1E46-669E-32EE65A39BC9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4EDFEA5-763F-0211-B057-C01964D55B38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82BA7A7-7C42-FCF6-F676-A8996E359A23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BD9B701C-4F63-CCDF-3D86-AFEF786BBF5A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F631A07-8520-7A49-8B30-7557E8B36F3E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1AB7AB2-A4D0-DBC7-2285-139EFB4043D1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4584AA55-5B37-BE0C-56D5-25224E95936E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4CE1F76F-458B-FED8-D6A2-210E21C3D806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6752865F-6193-EF99-B3F7-9A5AA75CC808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4ED012E-510E-9398-0991-EE6A4AA07F54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110524E0-8B4A-C392-21D3-B744E78FCC9C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3C2EE838-BC1F-19F7-8355-BB40F1B9626E}"/>
              </a:ext>
            </a:extLst>
          </p:cNvPr>
          <p:cNvSpPr txBox="1"/>
          <p:nvPr/>
        </p:nvSpPr>
        <p:spPr>
          <a:xfrm>
            <a:off x="3856665" y="5153157"/>
            <a:ext cx="818512" cy="404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2400" dirty="0">
                <a:latin typeface="Avenir Medium" panose="02000503020000020003" pitchFamily="2" charset="0"/>
              </a:rPr>
              <a:t>…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4334E1D-711B-95F0-A234-02D41647275A}"/>
              </a:ext>
            </a:extLst>
          </p:cNvPr>
          <p:cNvSpPr txBox="1"/>
          <p:nvPr/>
        </p:nvSpPr>
        <p:spPr>
          <a:xfrm>
            <a:off x="995373" y="6418463"/>
            <a:ext cx="3610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high 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bandwidth consumption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18946-1E45-46F0-AED5-967E08319114}"/>
              </a:ext>
            </a:extLst>
          </p:cNvPr>
          <p:cNvSpPr txBox="1"/>
          <p:nvPr/>
        </p:nvSpPr>
        <p:spPr>
          <a:xfrm>
            <a:off x="4763058" y="6440627"/>
            <a:ext cx="3610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low 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bandwidth consumption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31D77D-E754-04B5-FAA4-537A03BBE985}"/>
              </a:ext>
            </a:extLst>
          </p:cNvPr>
          <p:cNvGrpSpPr>
            <a:grpSpLocks noChangeAspect="1"/>
          </p:cNvGrpSpPr>
          <p:nvPr/>
        </p:nvGrpSpPr>
        <p:grpSpPr>
          <a:xfrm>
            <a:off x="4404428" y="2271423"/>
            <a:ext cx="648000" cy="850343"/>
            <a:chOff x="5750525" y="2967398"/>
            <a:chExt cx="914400" cy="119992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B58672-86D5-0E92-073E-65A0D17ABD0E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12" name="Graphic 11" descr="Wheelbarrow">
                <a:extLst>
                  <a:ext uri="{FF2B5EF4-FFF2-40B4-BE49-F238E27FC236}">
                    <a16:creationId xmlns:a16="http://schemas.microsoft.com/office/drawing/2014/main" id="{23A05F1A-2E3F-B059-7D9F-9E0CE8FB70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22F5781-4252-67E3-D77C-45D2B95CA4DB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BAF02E8-1BCE-57F3-89BB-4ABAAD308189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8F60147-5723-AD42-C039-5860C1E13BBB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B6FC270-5455-7438-201F-FFD6B216DB61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DD5F6DA-277C-3D3D-7029-4C8258D575C2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FFC2999-67D8-319B-8DD1-ADCBCE0EB2E4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7BCFAD4-D516-984F-4F74-952C64793C83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E9381F2-0971-906A-59CD-2ECC8B6E2A7D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6986AE1-F9BA-7F81-2A0D-B5A3D40C17E4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A5E8048-3358-5DDC-F22B-CD5DF09CDF50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9002CA-7FFD-A3E9-8082-10827A95DEFE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7440AF-86D5-72DB-1B6F-76A5BB71BEED}"/>
              </a:ext>
            </a:extLst>
          </p:cNvPr>
          <p:cNvGrpSpPr>
            <a:grpSpLocks noChangeAspect="1"/>
          </p:cNvGrpSpPr>
          <p:nvPr/>
        </p:nvGrpSpPr>
        <p:grpSpPr>
          <a:xfrm>
            <a:off x="4556828" y="2423823"/>
            <a:ext cx="648000" cy="850343"/>
            <a:chOff x="5750525" y="2967398"/>
            <a:chExt cx="914400" cy="11999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B87873-37E7-41E6-6F51-93478B336898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33" name="Graphic 32" descr="Wheelbarrow">
                <a:extLst>
                  <a:ext uri="{FF2B5EF4-FFF2-40B4-BE49-F238E27FC236}">
                    <a16:creationId xmlns:a16="http://schemas.microsoft.com/office/drawing/2014/main" id="{20B36837-4981-DF33-E2B3-2046B1D26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5980397-91EB-B041-CB1B-EDE7943354E4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41E4603-C148-8BF3-AA9B-00974D2EC2C5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675A75F-67E8-D365-B9B2-356CB715BB9B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6C022FA-13B3-79D3-372B-839B09001657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8CA9CC0-DB5B-7EB1-51FF-8B206DACB585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C2EF00E-2A01-5418-15EF-3195A333975E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CB13B16-C0EB-F4A2-17F3-FD2A51F1DDA8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6C1BD21-9694-B8D6-C99B-904C91437B48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414CFF9-EB0B-445D-B595-DC2AE19DCE8B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8201FE7-0393-705F-41DD-00E11711DAC1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623EA87-7160-33C0-115C-45D44820EC4F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7CDD571-12BD-23CD-337F-98BC727857C3}"/>
              </a:ext>
            </a:extLst>
          </p:cNvPr>
          <p:cNvGrpSpPr>
            <a:grpSpLocks noChangeAspect="1"/>
          </p:cNvGrpSpPr>
          <p:nvPr/>
        </p:nvGrpSpPr>
        <p:grpSpPr>
          <a:xfrm>
            <a:off x="4453235" y="2253353"/>
            <a:ext cx="648000" cy="850343"/>
            <a:chOff x="5750525" y="2967398"/>
            <a:chExt cx="914400" cy="119992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1B641B2-9424-3005-D013-4E2AF605F965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47" name="Graphic 46" descr="Wheelbarrow">
                <a:extLst>
                  <a:ext uri="{FF2B5EF4-FFF2-40B4-BE49-F238E27FC236}">
                    <a16:creationId xmlns:a16="http://schemas.microsoft.com/office/drawing/2014/main" id="{AA612F4B-D50F-D57E-2CE5-43B36FC4CE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052FEBE-0919-13A6-3E09-66E43945CC07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17777F8-BB5D-3D9D-6F99-CB9EAC4D8CD0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4B05983-2CBE-A8D4-2098-C228A979DF69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5D75F3A-0448-79E4-80EB-C732366C0473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2A2A81-0B0E-43F2-D772-B043D7D04524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1600EA0-F410-FEDF-62A0-3A354E1BF0BF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7EBC5B7-C03E-10CE-6D59-E961597F9429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9FFAADE-282E-E39D-5810-36D28EE5EB17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CC05DDC-0E33-D0DD-D4AF-997B4CB94FD4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09DCF90-AA3F-FE08-1F32-B9F5BB2C242B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10A5A62-D1ED-0A70-20AD-956359221D76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84DDFAE-7955-A889-4D7C-6748AE7AFF90}"/>
              </a:ext>
            </a:extLst>
          </p:cNvPr>
          <p:cNvGrpSpPr>
            <a:grpSpLocks noChangeAspect="1"/>
          </p:cNvGrpSpPr>
          <p:nvPr/>
        </p:nvGrpSpPr>
        <p:grpSpPr>
          <a:xfrm>
            <a:off x="4410929" y="2455086"/>
            <a:ext cx="648000" cy="850343"/>
            <a:chOff x="5750525" y="2967398"/>
            <a:chExt cx="914400" cy="119992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756AE26-7A97-CB59-AB80-74FDFD7E38EC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61" name="Graphic 60" descr="Wheelbarrow">
                <a:extLst>
                  <a:ext uri="{FF2B5EF4-FFF2-40B4-BE49-F238E27FC236}">
                    <a16:creationId xmlns:a16="http://schemas.microsoft.com/office/drawing/2014/main" id="{E1F85FF5-17A5-5365-A21C-524CD4AB4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411944E-28BE-8200-C10F-5E78B22064AC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8355322-D83A-98AC-67B8-CBF994417136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AF502D1-80BA-11EE-2641-A905ED273494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43774B3-981A-FD44-7FD9-DD9B335064F2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A5CEA76-50BB-A1C5-CA4B-7376CFCC27E9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DC9A100-DFD6-6FD3-294A-1C6AEFCA75C5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18150E8-6054-3376-6F83-44E22E7920D7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A5F079A-4224-0DEC-20BE-25C19A4DB9B5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DD3F3E4-3A31-AEAF-1D40-7ADBE6E47100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03AB8C3-0592-C3AE-B7F9-68F08911382C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8E0D1F4-B8AC-316C-3296-18CCA803D557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sp>
        <p:nvSpPr>
          <p:cNvPr id="80" name="Trapezium 79">
            <a:extLst>
              <a:ext uri="{FF2B5EF4-FFF2-40B4-BE49-F238E27FC236}">
                <a16:creationId xmlns:a16="http://schemas.microsoft.com/office/drawing/2014/main" id="{FB651D50-E585-A1D5-F884-EB2F28101679}"/>
              </a:ext>
            </a:extLst>
          </p:cNvPr>
          <p:cNvSpPr/>
          <p:nvPr/>
        </p:nvSpPr>
        <p:spPr>
          <a:xfrm>
            <a:off x="2464515" y="1754108"/>
            <a:ext cx="1304449" cy="501320"/>
          </a:xfrm>
          <a:prstGeom prst="trapezoid">
            <a:avLst>
              <a:gd name="adj" fmla="val 32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Selection Gran. Unit</a:t>
            </a:r>
          </a:p>
        </p:txBody>
      </p:sp>
    </p:spTree>
    <p:extLst>
      <p:ext uri="{BB962C8B-B14F-4D97-AF65-F5344CB8AC3E}">
        <p14:creationId xmlns:p14="http://schemas.microsoft.com/office/powerpoint/2010/main" val="4102631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34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Speedup in Real Applications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AE4D4F-DE2D-D2C7-A9E3-CC9E21A3CD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206600"/>
              </p:ext>
            </p:extLst>
          </p:nvPr>
        </p:nvGraphicFramePr>
        <p:xfrm>
          <a:off x="-164892" y="839449"/>
          <a:ext cx="9114020" cy="601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433147-50D4-E5B2-B778-408E1FC76DE6}"/>
              </a:ext>
            </a:extLst>
          </p:cNvPr>
          <p:cNvCxnSpPr>
            <a:cxnSpLocks/>
          </p:cNvCxnSpPr>
          <p:nvPr/>
        </p:nvCxnSpPr>
        <p:spPr>
          <a:xfrm>
            <a:off x="8245128" y="2218765"/>
            <a:ext cx="0" cy="3673233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EB5BC7-EDC5-7FB0-2B13-28034283DDC5}"/>
              </a:ext>
            </a:extLst>
          </p:cNvPr>
          <p:cNvSpPr txBox="1"/>
          <p:nvPr/>
        </p:nvSpPr>
        <p:spPr>
          <a:xfrm>
            <a:off x="10553700" y="4305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E5DA762-D864-2044-71E6-B8B138D002C2}"/>
              </a:ext>
            </a:extLst>
          </p:cNvPr>
          <p:cNvSpPr/>
          <p:nvPr/>
        </p:nvSpPr>
        <p:spPr>
          <a:xfrm>
            <a:off x="701001" y="967410"/>
            <a:ext cx="1295439" cy="399002"/>
          </a:xfrm>
          <a:prstGeom prst="roundRect">
            <a:avLst/>
          </a:prstGeom>
          <a:noFill/>
          <a:ln w="508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101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series"/>
        </p:bldSub>
      </p:bldGraphic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35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Speedup in Real Applications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AE4D4F-DE2D-D2C7-A9E3-CC9E21A3CD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288372"/>
              </p:ext>
            </p:extLst>
          </p:nvPr>
        </p:nvGraphicFramePr>
        <p:xfrm>
          <a:off x="-164892" y="839449"/>
          <a:ext cx="9114020" cy="601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AE9AE3-DEA4-B8E0-5AF8-1AACE3E0CDEE}"/>
              </a:ext>
            </a:extLst>
          </p:cNvPr>
          <p:cNvSpPr txBox="1"/>
          <p:nvPr/>
        </p:nvSpPr>
        <p:spPr>
          <a:xfrm rot="16200000">
            <a:off x="2936296" y="189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14.6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433147-50D4-E5B2-B778-408E1FC76DE6}"/>
              </a:ext>
            </a:extLst>
          </p:cNvPr>
          <p:cNvCxnSpPr>
            <a:cxnSpLocks/>
          </p:cNvCxnSpPr>
          <p:nvPr/>
        </p:nvCxnSpPr>
        <p:spPr>
          <a:xfrm>
            <a:off x="8245128" y="2218765"/>
            <a:ext cx="0" cy="3673233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C5E5D1-819E-054B-28FC-6B84DA3B289E}"/>
              </a:ext>
            </a:extLst>
          </p:cNvPr>
          <p:cNvSpPr txBox="1"/>
          <p:nvPr/>
        </p:nvSpPr>
        <p:spPr>
          <a:xfrm>
            <a:off x="8199511" y="4050193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400" dirty="0">
                <a:solidFill>
                  <a:schemeClr val="accent1">
                    <a:lumMod val="50000"/>
                  </a:schemeClr>
                </a:solidFill>
                <a:latin typeface="Avenir Medium" panose="02000503020000020003" pitchFamily="2" charset="0"/>
              </a:rPr>
              <a:t>1.95x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EB5BC7-EDC5-7FB0-2B13-28034283DDC5}"/>
              </a:ext>
            </a:extLst>
          </p:cNvPr>
          <p:cNvSpPr txBox="1"/>
          <p:nvPr/>
        </p:nvSpPr>
        <p:spPr>
          <a:xfrm>
            <a:off x="10553700" y="4305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802210C-3CC7-642A-AE86-255421D84801}"/>
              </a:ext>
            </a:extLst>
          </p:cNvPr>
          <p:cNvSpPr/>
          <p:nvPr/>
        </p:nvSpPr>
        <p:spPr>
          <a:xfrm>
            <a:off x="701001" y="967410"/>
            <a:ext cx="1295439" cy="399002"/>
          </a:xfrm>
          <a:prstGeom prst="roundRect">
            <a:avLst/>
          </a:prstGeom>
          <a:noFill/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40064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36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Speedup in Real Applications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AE4D4F-DE2D-D2C7-A9E3-CC9E21A3CD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899129"/>
              </p:ext>
            </p:extLst>
          </p:nvPr>
        </p:nvGraphicFramePr>
        <p:xfrm>
          <a:off x="-164892" y="839449"/>
          <a:ext cx="9114020" cy="601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AE9AE3-DEA4-B8E0-5AF8-1AACE3E0CDEE}"/>
              </a:ext>
            </a:extLst>
          </p:cNvPr>
          <p:cNvSpPr txBox="1"/>
          <p:nvPr/>
        </p:nvSpPr>
        <p:spPr>
          <a:xfrm rot="16200000">
            <a:off x="2936296" y="189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14.6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433147-50D4-E5B2-B778-408E1FC76DE6}"/>
              </a:ext>
            </a:extLst>
          </p:cNvPr>
          <p:cNvCxnSpPr>
            <a:cxnSpLocks/>
          </p:cNvCxnSpPr>
          <p:nvPr/>
        </p:nvCxnSpPr>
        <p:spPr>
          <a:xfrm>
            <a:off x="8245128" y="2218765"/>
            <a:ext cx="0" cy="3673233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C5E5D1-819E-054B-28FC-6B84DA3B289E}"/>
              </a:ext>
            </a:extLst>
          </p:cNvPr>
          <p:cNvSpPr txBox="1"/>
          <p:nvPr/>
        </p:nvSpPr>
        <p:spPr>
          <a:xfrm>
            <a:off x="8199511" y="4050193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400" dirty="0">
                <a:solidFill>
                  <a:schemeClr val="accent1">
                    <a:lumMod val="50000"/>
                  </a:schemeClr>
                </a:solidFill>
                <a:latin typeface="Avenir Medium" panose="02000503020000020003" pitchFamily="2" charset="0"/>
              </a:rPr>
              <a:t>1.29x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EB5BC7-EDC5-7FB0-2B13-28034283DDC5}"/>
              </a:ext>
            </a:extLst>
          </p:cNvPr>
          <p:cNvSpPr txBox="1"/>
          <p:nvPr/>
        </p:nvSpPr>
        <p:spPr>
          <a:xfrm>
            <a:off x="10553700" y="4305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802210C-3CC7-642A-AE86-255421D84801}"/>
              </a:ext>
            </a:extLst>
          </p:cNvPr>
          <p:cNvSpPr/>
          <p:nvPr/>
        </p:nvSpPr>
        <p:spPr>
          <a:xfrm>
            <a:off x="3063201" y="967410"/>
            <a:ext cx="2148879" cy="399002"/>
          </a:xfrm>
          <a:prstGeom prst="roundRect">
            <a:avLst/>
          </a:prstGeom>
          <a:noFill/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35687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37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Speedup in Real Applications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AE4D4F-DE2D-D2C7-A9E3-CC9E21A3CD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754487"/>
              </p:ext>
            </p:extLst>
          </p:nvPr>
        </p:nvGraphicFramePr>
        <p:xfrm>
          <a:off x="-164892" y="839449"/>
          <a:ext cx="9114020" cy="601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5F87C19-EC72-E270-A1CA-66AC0AB003E2}"/>
              </a:ext>
            </a:extLst>
          </p:cNvPr>
          <p:cNvSpPr txBox="1"/>
          <p:nvPr/>
        </p:nvSpPr>
        <p:spPr>
          <a:xfrm rot="16200000">
            <a:off x="2623280" y="196379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8.4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E9AE3-DEA4-B8E0-5AF8-1AACE3E0CDEE}"/>
              </a:ext>
            </a:extLst>
          </p:cNvPr>
          <p:cNvSpPr txBox="1"/>
          <p:nvPr/>
        </p:nvSpPr>
        <p:spPr>
          <a:xfrm rot="16200000">
            <a:off x="2936296" y="189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14.6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433147-50D4-E5B2-B778-408E1FC76DE6}"/>
              </a:ext>
            </a:extLst>
          </p:cNvPr>
          <p:cNvCxnSpPr>
            <a:cxnSpLocks/>
          </p:cNvCxnSpPr>
          <p:nvPr/>
        </p:nvCxnSpPr>
        <p:spPr>
          <a:xfrm>
            <a:off x="8245128" y="2218765"/>
            <a:ext cx="0" cy="3673233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EB5BC7-EDC5-7FB0-2B13-28034283DDC5}"/>
              </a:ext>
            </a:extLst>
          </p:cNvPr>
          <p:cNvSpPr txBox="1"/>
          <p:nvPr/>
        </p:nvSpPr>
        <p:spPr>
          <a:xfrm>
            <a:off x="10553700" y="4305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802210C-3CC7-642A-AE86-255421D84801}"/>
              </a:ext>
            </a:extLst>
          </p:cNvPr>
          <p:cNvSpPr/>
          <p:nvPr/>
        </p:nvSpPr>
        <p:spPr>
          <a:xfrm>
            <a:off x="5625070" y="967410"/>
            <a:ext cx="1861580" cy="399002"/>
          </a:xfrm>
          <a:prstGeom prst="roundRect">
            <a:avLst/>
          </a:prstGeom>
          <a:noFill/>
          <a:ln w="508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20EB0A-E61C-34C5-BAC2-F0B69FAC86A6}"/>
              </a:ext>
            </a:extLst>
          </p:cNvPr>
          <p:cNvSpPr/>
          <p:nvPr/>
        </p:nvSpPr>
        <p:spPr>
          <a:xfrm>
            <a:off x="724617" y="1344571"/>
            <a:ext cx="2479869" cy="399002"/>
          </a:xfrm>
          <a:prstGeom prst="round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72CB5-779B-6688-8F25-ED7F1330F79D}"/>
              </a:ext>
            </a:extLst>
          </p:cNvPr>
          <p:cNvSpPr txBox="1"/>
          <p:nvPr/>
        </p:nvSpPr>
        <p:spPr>
          <a:xfrm>
            <a:off x="7807930" y="4259133"/>
            <a:ext cx="944489" cy="830997"/>
          </a:xfrm>
          <a:prstGeom prst="rect">
            <a:avLst/>
          </a:prstGeom>
          <a:solidFill>
            <a:srgbClr val="FFFFFF">
              <a:alpha val="5411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venir Medium" panose="02000503020000020003" pitchFamily="2" charset="0"/>
              </a:rPr>
              <a:t>1</a:t>
            </a:r>
            <a:r>
              <a:rPr lang="en-GR" sz="2400" dirty="0">
                <a:solidFill>
                  <a:schemeClr val="accent3">
                    <a:lumMod val="75000"/>
                  </a:schemeClr>
                </a:solidFill>
                <a:latin typeface="Avenir Medium" panose="02000503020000020003" pitchFamily="2" charset="0"/>
              </a:rPr>
              <a:t>.</a:t>
            </a:r>
            <a:r>
              <a:rPr lang="el-GR" sz="2400" dirty="0">
                <a:solidFill>
                  <a:schemeClr val="accent3">
                    <a:lumMod val="75000"/>
                  </a:schemeClr>
                </a:solidFill>
                <a:latin typeface="Avenir Medium" panose="02000503020000020003" pitchFamily="2" charset="0"/>
              </a:rPr>
              <a:t>0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venir Medium" panose="02000503020000020003" pitchFamily="2" charset="0"/>
              </a:rPr>
              <a:t>9</a:t>
            </a:r>
            <a:r>
              <a:rPr lang="en-GR" sz="2400" dirty="0">
                <a:solidFill>
                  <a:schemeClr val="accent3">
                    <a:lumMod val="75000"/>
                  </a:schemeClr>
                </a:solidFill>
                <a:latin typeface="Avenir Medium" panose="02000503020000020003" pitchFamily="2" charset="0"/>
              </a:rPr>
              <a:t>x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Medium" panose="02000503020000020003" pitchFamily="2" charset="0"/>
              </a:rPr>
              <a:t>0</a:t>
            </a:r>
            <a:r>
              <a:rPr lang="en-GR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Medium" panose="02000503020000020003" pitchFamily="2" charset="0"/>
              </a:rPr>
              <a:t>.95x</a:t>
            </a:r>
          </a:p>
        </p:txBody>
      </p:sp>
    </p:spTree>
    <p:extLst>
      <p:ext uri="{BB962C8B-B14F-4D97-AF65-F5344CB8AC3E}">
        <p14:creationId xmlns:p14="http://schemas.microsoft.com/office/powerpoint/2010/main" val="3021224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38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Speedup in Real Applications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AE4D4F-DE2D-D2C7-A9E3-CC9E21A3CD68}"/>
              </a:ext>
            </a:extLst>
          </p:cNvPr>
          <p:cNvGraphicFramePr>
            <a:graphicFrameLocks/>
          </p:cNvGraphicFramePr>
          <p:nvPr/>
        </p:nvGraphicFramePr>
        <p:xfrm>
          <a:off x="-164892" y="839449"/>
          <a:ext cx="9114020" cy="601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5F87C19-EC72-E270-A1CA-66AC0AB003E2}"/>
              </a:ext>
            </a:extLst>
          </p:cNvPr>
          <p:cNvSpPr txBox="1"/>
          <p:nvPr/>
        </p:nvSpPr>
        <p:spPr>
          <a:xfrm rot="16200000">
            <a:off x="2623280" y="196379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8.4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B45D5-D72A-B407-F2D3-11932F1CCA1A}"/>
              </a:ext>
            </a:extLst>
          </p:cNvPr>
          <p:cNvSpPr txBox="1"/>
          <p:nvPr/>
        </p:nvSpPr>
        <p:spPr>
          <a:xfrm rot="16200000">
            <a:off x="2754826" y="189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11.7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E9AE3-DEA4-B8E0-5AF8-1AACE3E0CDEE}"/>
              </a:ext>
            </a:extLst>
          </p:cNvPr>
          <p:cNvSpPr txBox="1"/>
          <p:nvPr/>
        </p:nvSpPr>
        <p:spPr>
          <a:xfrm rot="16200000">
            <a:off x="2936296" y="189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14.6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433147-50D4-E5B2-B778-408E1FC76DE6}"/>
              </a:ext>
            </a:extLst>
          </p:cNvPr>
          <p:cNvCxnSpPr>
            <a:cxnSpLocks/>
          </p:cNvCxnSpPr>
          <p:nvPr/>
        </p:nvCxnSpPr>
        <p:spPr>
          <a:xfrm>
            <a:off x="8245128" y="2218765"/>
            <a:ext cx="0" cy="3673233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C5E5D1-819E-054B-28FC-6B84DA3B289E}"/>
              </a:ext>
            </a:extLst>
          </p:cNvPr>
          <p:cNvSpPr txBox="1"/>
          <p:nvPr/>
        </p:nvSpPr>
        <p:spPr>
          <a:xfrm>
            <a:off x="8004639" y="4305300"/>
            <a:ext cx="944489" cy="461665"/>
          </a:xfrm>
          <a:prstGeom prst="rect">
            <a:avLst/>
          </a:prstGeom>
          <a:solidFill>
            <a:srgbClr val="FFFFFF">
              <a:alpha val="5607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venir Medium" panose="02000503020000020003" pitchFamily="2" charset="0"/>
              </a:rPr>
              <a:t>1.53</a:t>
            </a:r>
            <a:r>
              <a:rPr lang="en-GR" sz="2400" dirty="0">
                <a:solidFill>
                  <a:schemeClr val="accent1"/>
                </a:solidFill>
                <a:latin typeface="Avenir Medium" panose="02000503020000020003" pitchFamily="2" charset="0"/>
              </a:rPr>
              <a:t>x</a:t>
            </a:r>
            <a:endParaRPr lang="el-GR" sz="2400" dirty="0">
              <a:solidFill>
                <a:schemeClr val="accent1"/>
              </a:solidFill>
              <a:latin typeface="Avenir Medium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EB5BC7-EDC5-7FB0-2B13-28034283DDC5}"/>
              </a:ext>
            </a:extLst>
          </p:cNvPr>
          <p:cNvSpPr txBox="1"/>
          <p:nvPr/>
        </p:nvSpPr>
        <p:spPr>
          <a:xfrm>
            <a:off x="10553700" y="4305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20EB0A-E61C-34C5-BAC2-F0B69FAC86A6}"/>
              </a:ext>
            </a:extLst>
          </p:cNvPr>
          <p:cNvSpPr/>
          <p:nvPr/>
        </p:nvSpPr>
        <p:spPr>
          <a:xfrm>
            <a:off x="3189938" y="1366412"/>
            <a:ext cx="2418382" cy="399002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88278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39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Speedup in Real Applications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AE4D4F-DE2D-D2C7-A9E3-CC9E21A3CD68}"/>
              </a:ext>
            </a:extLst>
          </p:cNvPr>
          <p:cNvGraphicFramePr>
            <a:graphicFrameLocks/>
          </p:cNvGraphicFramePr>
          <p:nvPr/>
        </p:nvGraphicFramePr>
        <p:xfrm>
          <a:off x="-164892" y="839449"/>
          <a:ext cx="9114020" cy="601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5F87C19-EC72-E270-A1CA-66AC0AB003E2}"/>
              </a:ext>
            </a:extLst>
          </p:cNvPr>
          <p:cNvSpPr txBox="1"/>
          <p:nvPr/>
        </p:nvSpPr>
        <p:spPr>
          <a:xfrm rot="16200000">
            <a:off x="2623280" y="196379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8.4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B45D5-D72A-B407-F2D3-11932F1CCA1A}"/>
              </a:ext>
            </a:extLst>
          </p:cNvPr>
          <p:cNvSpPr txBox="1"/>
          <p:nvPr/>
        </p:nvSpPr>
        <p:spPr>
          <a:xfrm rot="16200000">
            <a:off x="2754826" y="189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11.7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E9AE3-DEA4-B8E0-5AF8-1AACE3E0CDEE}"/>
              </a:ext>
            </a:extLst>
          </p:cNvPr>
          <p:cNvSpPr txBox="1"/>
          <p:nvPr/>
        </p:nvSpPr>
        <p:spPr>
          <a:xfrm rot="16200000">
            <a:off x="2936296" y="189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14.6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433147-50D4-E5B2-B778-408E1FC76DE6}"/>
              </a:ext>
            </a:extLst>
          </p:cNvPr>
          <p:cNvCxnSpPr>
            <a:cxnSpLocks/>
          </p:cNvCxnSpPr>
          <p:nvPr/>
        </p:nvCxnSpPr>
        <p:spPr>
          <a:xfrm>
            <a:off x="8245128" y="2218765"/>
            <a:ext cx="0" cy="3673233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EB5BC7-EDC5-7FB0-2B13-28034283DDC5}"/>
              </a:ext>
            </a:extLst>
          </p:cNvPr>
          <p:cNvSpPr txBox="1"/>
          <p:nvPr/>
        </p:nvSpPr>
        <p:spPr>
          <a:xfrm>
            <a:off x="10553700" y="4305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BA66BF-5156-D303-5330-6268BF8A4F59}"/>
              </a:ext>
            </a:extLst>
          </p:cNvPr>
          <p:cNvSpPr/>
          <p:nvPr/>
        </p:nvSpPr>
        <p:spPr>
          <a:xfrm>
            <a:off x="5669280" y="1348410"/>
            <a:ext cx="1508760" cy="399002"/>
          </a:xfrm>
          <a:prstGeom prst="roundRect">
            <a:avLst/>
          </a:prstGeom>
          <a:noFill/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6962A-F8D6-6F9A-C807-951F0D0390CE}"/>
              </a:ext>
            </a:extLst>
          </p:cNvPr>
          <p:cNvSpPr/>
          <p:nvPr/>
        </p:nvSpPr>
        <p:spPr>
          <a:xfrm>
            <a:off x="1" y="3800946"/>
            <a:ext cx="9143999" cy="1332920"/>
          </a:xfrm>
          <a:prstGeom prst="rect">
            <a:avLst/>
          </a:prstGeom>
          <a:solidFill>
            <a:srgbClr val="FCECD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DaeMon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performs </a:t>
            </a:r>
            <a:r>
              <a:rPr lang="en-US" sz="3200" dirty="0">
                <a:solidFill>
                  <a:schemeClr val="accent1"/>
                </a:solidFill>
                <a:latin typeface="Avenir Medium" panose="02000503020000020003" pitchFamily="2" charset="0"/>
              </a:rPr>
              <a:t>best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in real-world applications</a:t>
            </a:r>
            <a:endParaRPr lang="en-GR" sz="3200" dirty="0">
              <a:solidFill>
                <a:schemeClr val="accent4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22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4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Monolithic vs Disaggregated Systems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22F8D-8526-DDC7-08BA-A0C116BDF8CF}"/>
              </a:ext>
            </a:extLst>
          </p:cNvPr>
          <p:cNvSpPr/>
          <p:nvPr/>
        </p:nvSpPr>
        <p:spPr>
          <a:xfrm>
            <a:off x="391579" y="1632217"/>
            <a:ext cx="1229710" cy="166268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3050F-8B78-2F74-CBC2-CD6178F093FB}"/>
              </a:ext>
            </a:extLst>
          </p:cNvPr>
          <p:cNvGrpSpPr/>
          <p:nvPr/>
        </p:nvGrpSpPr>
        <p:grpSpPr>
          <a:xfrm>
            <a:off x="560850" y="1757901"/>
            <a:ext cx="891169" cy="1355198"/>
            <a:chOff x="2496567" y="2056915"/>
            <a:chExt cx="891169" cy="1355198"/>
          </a:xfrm>
        </p:grpSpPr>
        <p:pic>
          <p:nvPicPr>
            <p:cNvPr id="11" name="Graphic 10" descr="Processor">
              <a:extLst>
                <a:ext uri="{FF2B5EF4-FFF2-40B4-BE49-F238E27FC236}">
                  <a16:creationId xmlns:a16="http://schemas.microsoft.com/office/drawing/2014/main" id="{4AE43AF9-97B5-D235-CA2F-6DE958DE5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22626" y="2056915"/>
              <a:ext cx="839051" cy="83905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BDA2332-D56F-9B88-FBC9-8CCC95C187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2496567" y="3041671"/>
              <a:ext cx="891169" cy="370442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CA96ADB-555B-13BA-B0C1-CB13E581DE0F}"/>
              </a:ext>
            </a:extLst>
          </p:cNvPr>
          <p:cNvSpPr/>
          <p:nvPr/>
        </p:nvSpPr>
        <p:spPr>
          <a:xfrm>
            <a:off x="2041703" y="1632217"/>
            <a:ext cx="1229710" cy="166268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B4B012-E56D-34B9-7B01-490DBB8E409B}"/>
              </a:ext>
            </a:extLst>
          </p:cNvPr>
          <p:cNvGrpSpPr/>
          <p:nvPr/>
        </p:nvGrpSpPr>
        <p:grpSpPr>
          <a:xfrm>
            <a:off x="2210974" y="1757901"/>
            <a:ext cx="891169" cy="1355198"/>
            <a:chOff x="2496567" y="2056915"/>
            <a:chExt cx="891169" cy="1355198"/>
          </a:xfrm>
        </p:grpSpPr>
        <p:pic>
          <p:nvPicPr>
            <p:cNvPr id="18" name="Graphic 17" descr="Processor">
              <a:extLst>
                <a:ext uri="{FF2B5EF4-FFF2-40B4-BE49-F238E27FC236}">
                  <a16:creationId xmlns:a16="http://schemas.microsoft.com/office/drawing/2014/main" id="{09EED05B-DEDD-6FDD-984A-D55DD513D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22626" y="2056915"/>
              <a:ext cx="839051" cy="83905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6F5BE7F-B39A-AB9A-2FEB-CCDDEE597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2496567" y="3041671"/>
              <a:ext cx="891169" cy="370442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A97D8BB-684B-B565-21E3-61EA5FA429F4}"/>
              </a:ext>
            </a:extLst>
          </p:cNvPr>
          <p:cNvSpPr/>
          <p:nvPr/>
        </p:nvSpPr>
        <p:spPr>
          <a:xfrm>
            <a:off x="1295451" y="3547456"/>
            <a:ext cx="1229710" cy="166268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/>
              <a:t>`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B8FE51-5CFD-708B-458C-EDE39962F674}"/>
              </a:ext>
            </a:extLst>
          </p:cNvPr>
          <p:cNvGrpSpPr/>
          <p:nvPr/>
        </p:nvGrpSpPr>
        <p:grpSpPr>
          <a:xfrm>
            <a:off x="1464722" y="3673140"/>
            <a:ext cx="891169" cy="1355198"/>
            <a:chOff x="2496567" y="2056915"/>
            <a:chExt cx="891169" cy="1355198"/>
          </a:xfrm>
        </p:grpSpPr>
        <p:pic>
          <p:nvPicPr>
            <p:cNvPr id="23" name="Graphic 22" descr="Processor">
              <a:extLst>
                <a:ext uri="{FF2B5EF4-FFF2-40B4-BE49-F238E27FC236}">
                  <a16:creationId xmlns:a16="http://schemas.microsoft.com/office/drawing/2014/main" id="{9B8F8473-7892-5F1F-607F-0F40A0E4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22626" y="2056915"/>
              <a:ext cx="839051" cy="83905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D1A7A4A-3149-6C84-2E3F-CD3516E97C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2496567" y="3041671"/>
              <a:ext cx="891169" cy="370442"/>
            </a:xfrm>
            <a:prstGeom prst="rect">
              <a:avLst/>
            </a:prstGeom>
          </p:spPr>
        </p:pic>
      </p:grp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BC8CE1D-4CA9-22BC-B80F-1893E3A9EEE1}"/>
              </a:ext>
            </a:extLst>
          </p:cNvPr>
          <p:cNvSpPr/>
          <p:nvPr/>
        </p:nvSpPr>
        <p:spPr>
          <a:xfrm>
            <a:off x="3439572" y="3178160"/>
            <a:ext cx="701234" cy="522411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D8E678-6E32-D97E-950F-D1C8E0F57594}"/>
              </a:ext>
            </a:extLst>
          </p:cNvPr>
          <p:cNvSpPr/>
          <p:nvPr/>
        </p:nvSpPr>
        <p:spPr>
          <a:xfrm>
            <a:off x="4785320" y="1846034"/>
            <a:ext cx="1034382" cy="8966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31" name="Graphic 30" descr="Processor">
            <a:extLst>
              <a:ext uri="{FF2B5EF4-FFF2-40B4-BE49-F238E27FC236}">
                <a16:creationId xmlns:a16="http://schemas.microsoft.com/office/drawing/2014/main" id="{1095A838-6CA0-DC8C-EAD9-2C110B108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4150" y="1887840"/>
            <a:ext cx="839051" cy="839051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A391ECE9-1F5D-4493-BA10-248D338CB334}"/>
              </a:ext>
            </a:extLst>
          </p:cNvPr>
          <p:cNvSpPr>
            <a:spLocks noChangeAspect="1"/>
          </p:cNvSpPr>
          <p:nvPr/>
        </p:nvSpPr>
        <p:spPr>
          <a:xfrm>
            <a:off x="5790929" y="2891813"/>
            <a:ext cx="2284194" cy="109510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C6420F-A311-E9E0-421A-13476C2B44BC}"/>
              </a:ext>
            </a:extLst>
          </p:cNvPr>
          <p:cNvSpPr/>
          <p:nvPr/>
        </p:nvSpPr>
        <p:spPr>
          <a:xfrm>
            <a:off x="4233528" y="3803347"/>
            <a:ext cx="1096866" cy="7948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/>
              <a:t>`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6E60003-7648-DE64-3936-FC9FCABF1E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6" t="27330" r="3206" b="27573"/>
          <a:stretch/>
        </p:blipFill>
        <p:spPr>
          <a:xfrm flipH="1">
            <a:off x="4339735" y="4005151"/>
            <a:ext cx="891169" cy="370442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9D18E75-4EE2-0DA7-B8DF-97E5180E3B91}"/>
              </a:ext>
            </a:extLst>
          </p:cNvPr>
          <p:cNvSpPr/>
          <p:nvPr/>
        </p:nvSpPr>
        <p:spPr>
          <a:xfrm>
            <a:off x="6333454" y="1623078"/>
            <a:ext cx="1034382" cy="8966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63" name="Graphic 62" descr="Processor">
            <a:extLst>
              <a:ext uri="{FF2B5EF4-FFF2-40B4-BE49-F238E27FC236}">
                <a16:creationId xmlns:a16="http://schemas.microsoft.com/office/drawing/2014/main" id="{F9B596F9-C4EC-2DCA-50D9-02834E9C4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2284" y="1664884"/>
            <a:ext cx="839051" cy="83905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19998236-F9B3-A38D-3A92-9417EF1A378E}"/>
              </a:ext>
            </a:extLst>
          </p:cNvPr>
          <p:cNvSpPr/>
          <p:nvPr/>
        </p:nvSpPr>
        <p:spPr>
          <a:xfrm>
            <a:off x="7834540" y="1797138"/>
            <a:ext cx="1034382" cy="8966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67" name="Graphic 66" descr="Processor">
            <a:extLst>
              <a:ext uri="{FF2B5EF4-FFF2-40B4-BE49-F238E27FC236}">
                <a16:creationId xmlns:a16="http://schemas.microsoft.com/office/drawing/2014/main" id="{2070B2BB-8805-2DDE-0A3D-340ABA488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3370" y="1838944"/>
            <a:ext cx="839051" cy="839051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512B0C0F-A13F-98E7-0E2E-F6EC8BC7A1E1}"/>
              </a:ext>
            </a:extLst>
          </p:cNvPr>
          <p:cNvSpPr/>
          <p:nvPr/>
        </p:nvSpPr>
        <p:spPr>
          <a:xfrm>
            <a:off x="7871546" y="3960499"/>
            <a:ext cx="1096866" cy="7948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/>
              <a:t>`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79438973-1DF8-2D8F-96B4-BFE8B70496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6" t="27330" r="3206" b="27573"/>
          <a:stretch/>
        </p:blipFill>
        <p:spPr>
          <a:xfrm flipH="1">
            <a:off x="7977753" y="4162303"/>
            <a:ext cx="891169" cy="370442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8B2865C0-1C2D-98F7-EFB5-1AF332E3E154}"/>
              </a:ext>
            </a:extLst>
          </p:cNvPr>
          <p:cNvSpPr/>
          <p:nvPr/>
        </p:nvSpPr>
        <p:spPr>
          <a:xfrm>
            <a:off x="6663118" y="4579604"/>
            <a:ext cx="1096866" cy="7948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/>
              <a:t>`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5DBA598-79FB-A35A-2A1A-7F1F687006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6" t="27330" r="3206" b="27573"/>
          <a:stretch/>
        </p:blipFill>
        <p:spPr>
          <a:xfrm flipH="1">
            <a:off x="6769325" y="4781408"/>
            <a:ext cx="891169" cy="370442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2F0D5B67-D8F8-0E0C-04BE-202ABEDE3F9C}"/>
              </a:ext>
            </a:extLst>
          </p:cNvPr>
          <p:cNvSpPr/>
          <p:nvPr/>
        </p:nvSpPr>
        <p:spPr>
          <a:xfrm>
            <a:off x="5436601" y="4204793"/>
            <a:ext cx="1096866" cy="7948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/>
              <a:t>`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A2594F97-E311-D15B-2EEC-0EBF3719E2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6" t="27330" r="3206" b="27573"/>
          <a:stretch/>
        </p:blipFill>
        <p:spPr>
          <a:xfrm flipH="1">
            <a:off x="5542808" y="4406597"/>
            <a:ext cx="891169" cy="370442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F39490-318D-B66E-D007-BA253BE9098B}"/>
              </a:ext>
            </a:extLst>
          </p:cNvPr>
          <p:cNvCxnSpPr>
            <a:cxnSpLocks/>
          </p:cNvCxnSpPr>
          <p:nvPr/>
        </p:nvCxnSpPr>
        <p:spPr>
          <a:xfrm>
            <a:off x="5353808" y="2768378"/>
            <a:ext cx="631226" cy="4422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6FCB78-0BBE-5A54-9DB1-CF1F139DC0AC}"/>
              </a:ext>
            </a:extLst>
          </p:cNvPr>
          <p:cNvCxnSpPr>
            <a:cxnSpLocks/>
            <a:stCxn id="46" idx="0"/>
            <a:endCxn id="33" idx="2"/>
          </p:cNvCxnSpPr>
          <p:nvPr/>
        </p:nvCxnSpPr>
        <p:spPr>
          <a:xfrm flipV="1">
            <a:off x="4781961" y="3439365"/>
            <a:ext cx="1016053" cy="3639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C2861E7-333F-075B-C951-0FE494226E50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5985034" y="3803346"/>
            <a:ext cx="192353" cy="40144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4E97404-E600-F691-7A1B-7BE8CFCDE3F3}"/>
              </a:ext>
            </a:extLst>
          </p:cNvPr>
          <p:cNvCxnSpPr>
            <a:cxnSpLocks/>
            <a:stCxn id="72" idx="0"/>
            <a:endCxn id="33" idx="1"/>
          </p:cNvCxnSpPr>
          <p:nvPr/>
        </p:nvCxnSpPr>
        <p:spPr>
          <a:xfrm flipH="1" flipV="1">
            <a:off x="6933026" y="3985751"/>
            <a:ext cx="278525" cy="59385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C9CA03C-416F-045C-8566-4F6A7175F08D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7759984" y="3700571"/>
            <a:ext cx="659995" cy="25992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9BBA55A-CEBA-9B37-B2B9-1EA1E0857B6F}"/>
              </a:ext>
            </a:extLst>
          </p:cNvPr>
          <p:cNvCxnSpPr>
            <a:cxnSpLocks/>
            <a:stCxn id="33" idx="3"/>
            <a:endCxn id="63" idx="2"/>
          </p:cNvCxnSpPr>
          <p:nvPr/>
        </p:nvCxnSpPr>
        <p:spPr>
          <a:xfrm flipH="1" flipV="1">
            <a:off x="6831810" y="2503935"/>
            <a:ext cx="101216" cy="4504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7146577-BC5B-6570-DA43-1FE27CB9C6DC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7977753" y="2677995"/>
            <a:ext cx="355143" cy="43510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606EB09-344F-7E5A-3B94-5F99CDF65FB6}"/>
              </a:ext>
            </a:extLst>
          </p:cNvPr>
          <p:cNvSpPr txBox="1"/>
          <p:nvPr/>
        </p:nvSpPr>
        <p:spPr>
          <a:xfrm>
            <a:off x="4966913" y="5587456"/>
            <a:ext cx="3420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t</a:t>
            </a:r>
            <a:r>
              <a:rPr lang="en-GR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hanks to recent advances in network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3458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3" grpId="0" animBg="1"/>
      <p:bldP spid="46" grpId="0" animBg="1"/>
      <p:bldP spid="60" grpId="0" animBg="1"/>
      <p:bldP spid="64" grpId="0" animBg="1"/>
      <p:bldP spid="68" grpId="0" animBg="1"/>
      <p:bldP spid="72" grpId="0" animBg="1"/>
      <p:bldP spid="76" grpId="0" animBg="1"/>
      <p:bldP spid="10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40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Conclusion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53" y="967409"/>
            <a:ext cx="8829694" cy="5754067"/>
          </a:xfrm>
        </p:spPr>
        <p:txBody>
          <a:bodyPr tIns="36000" bIns="0"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schemeClr val="accent2"/>
                </a:solidFill>
                <a:latin typeface="Avenir Medium" panose="02000503020000020003" pitchFamily="2" charset="0"/>
              </a:rPr>
              <a:t>Data movement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is a </a:t>
            </a:r>
            <a:r>
              <a:rPr lang="en-GB" dirty="0">
                <a:solidFill>
                  <a:schemeClr val="accent2"/>
                </a:solidFill>
                <a:latin typeface="Avenir Medium" panose="02000503020000020003" pitchFamily="2" charset="0"/>
              </a:rPr>
              <a:t>major challenge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for fully DSs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schemeClr val="accent2"/>
                </a:solidFill>
                <a:latin typeface="Avenir Medium" panose="02000503020000020003" pitchFamily="2" charset="0"/>
              </a:rPr>
              <a:t>Prior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solutions are </a:t>
            </a:r>
            <a:r>
              <a:rPr lang="en-GB" dirty="0">
                <a:solidFill>
                  <a:schemeClr val="accent2"/>
                </a:solidFill>
                <a:latin typeface="Avenir Medium" panose="02000503020000020003" pitchFamily="2" charset="0"/>
              </a:rPr>
              <a:t>not suitable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or </a:t>
            </a:r>
            <a:r>
              <a:rPr lang="en-GB" dirty="0">
                <a:solidFill>
                  <a:schemeClr val="accent2"/>
                </a:solidFill>
                <a:latin typeface="Avenir Medium" panose="02000503020000020003" pitchFamily="2" charset="0"/>
              </a:rPr>
              <a:t>efficient</a:t>
            </a:r>
            <a:endParaRPr lang="en-GB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>
                <a:solidFill>
                  <a:schemeClr val="accent3"/>
                </a:solidFill>
                <a:latin typeface="Avenir Medium" panose="02000503020000020003" pitchFamily="2" charset="0"/>
              </a:rPr>
              <a:t>DaeMon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is the </a:t>
            </a:r>
            <a:r>
              <a:rPr lang="en-GB" dirty="0">
                <a:solidFill>
                  <a:schemeClr val="accent3"/>
                </a:solidFill>
                <a:latin typeface="Avenir Medium" panose="02000503020000020003" pitchFamily="2" charset="0"/>
              </a:rPr>
              <a:t>first adaptive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data movement solution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DaeMon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consists of </a:t>
            </a:r>
            <a:r>
              <a:rPr lang="en-GB" dirty="0">
                <a:solidFill>
                  <a:schemeClr val="accent4"/>
                </a:solidFill>
                <a:latin typeface="Avenir Medium" panose="02000503020000020003" pitchFamily="2" charset="0"/>
              </a:rPr>
              <a:t>four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techniques: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600" dirty="0">
                <a:solidFill>
                  <a:schemeClr val="accent4"/>
                </a:solidFill>
                <a:latin typeface="Avenir Medium" panose="02000503020000020003" pitchFamily="2" charset="0"/>
              </a:rPr>
              <a:t>Disaggregated hardware support </a:t>
            </a:r>
            <a:endParaRPr lang="en-GB" sz="2600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6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Decoupled </a:t>
            </a:r>
            <a:r>
              <a:rPr lang="en-GB" sz="2600" dirty="0">
                <a:solidFill>
                  <a:schemeClr val="accent4"/>
                </a:solidFill>
                <a:latin typeface="Avenir Medium" panose="02000503020000020003" pitchFamily="2" charset="0"/>
              </a:rPr>
              <a:t>multiple granularity </a:t>
            </a:r>
            <a:r>
              <a:rPr lang="en-GB" sz="26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data movement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6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Link </a:t>
            </a:r>
            <a:r>
              <a:rPr lang="en-GB" sz="2600" dirty="0">
                <a:solidFill>
                  <a:schemeClr val="accent4"/>
                </a:solidFill>
                <a:latin typeface="Avenir Medium" panose="02000503020000020003" pitchFamily="2" charset="0"/>
              </a:rPr>
              <a:t>compression</a:t>
            </a:r>
            <a:r>
              <a:rPr lang="en-GB" sz="26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in page movements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600" dirty="0">
                <a:solidFill>
                  <a:schemeClr val="accent4"/>
                </a:solidFill>
                <a:latin typeface="Avenir Medium" panose="02000503020000020003" pitchFamily="2" charset="0"/>
              </a:rPr>
              <a:t>Selection granularity </a:t>
            </a:r>
            <a:r>
              <a:rPr lang="en-GB" sz="26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data movement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DaeMon’s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benefits over the </a:t>
            </a:r>
            <a:r>
              <a:rPr lang="en-GB" dirty="0">
                <a:solidFill>
                  <a:schemeClr val="accent4"/>
                </a:solidFill>
                <a:latin typeface="Avenir Medium" panose="02000503020000020003" pitchFamily="2" charset="0"/>
              </a:rPr>
              <a:t>widely-adopted scheme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: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schemeClr val="accent4"/>
                </a:solidFill>
                <a:latin typeface="Avenir Medium" panose="02000503020000020003" pitchFamily="2" charset="0"/>
              </a:rPr>
              <a:t>2.39x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better performance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schemeClr val="accent4"/>
                </a:solidFill>
                <a:latin typeface="Avenir Medium" panose="02000503020000020003" pitchFamily="2" charset="0"/>
              </a:rPr>
              <a:t>3.06x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lower data access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DaeMon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is </a:t>
            </a:r>
            <a:r>
              <a:rPr lang="en-GB" dirty="0">
                <a:solidFill>
                  <a:schemeClr val="accent1"/>
                </a:solidFill>
                <a:latin typeface="Avenir Medium" panose="02000503020000020003" pitchFamily="2" charset="0"/>
              </a:rPr>
              <a:t>highly-efficient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Avenir Medium" panose="02000503020000020003" pitchFamily="2" charset="0"/>
              </a:rPr>
              <a:t>low-cost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Avenir Medium" panose="02000503020000020003" pitchFamily="2" charset="0"/>
              </a:rPr>
              <a:t>scalable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and </a:t>
            </a:r>
            <a:r>
              <a:rPr lang="en-GB" dirty="0">
                <a:solidFill>
                  <a:schemeClr val="accent1"/>
                </a:solidFill>
                <a:latin typeface="Avenir Medium" panose="02000503020000020003" pitchFamily="2" charset="0"/>
              </a:rPr>
              <a:t>robust</a:t>
            </a:r>
            <a:endParaRPr lang="en-GB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D841A3-4133-C305-C347-8143911B3809}"/>
              </a:ext>
            </a:extLst>
          </p:cNvPr>
          <p:cNvGrpSpPr>
            <a:grpSpLocks noChangeAspect="1"/>
          </p:cNvGrpSpPr>
          <p:nvPr/>
        </p:nvGrpSpPr>
        <p:grpSpPr>
          <a:xfrm>
            <a:off x="7613363" y="320381"/>
            <a:ext cx="1143583" cy="1275004"/>
            <a:chOff x="3582000" y="2486446"/>
            <a:chExt cx="1980671" cy="220830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7D8E234-D434-4F6A-0C95-42E18CE329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2000" y="2714747"/>
              <a:ext cx="1980000" cy="1980000"/>
              <a:chOff x="4468632" y="4663765"/>
              <a:chExt cx="2271970" cy="227197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0723BF8-C842-1676-9AF9-23389AE4E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8632" y="4663765"/>
                <a:ext cx="2271970" cy="2271970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D72616F-6DD8-439F-149A-262F126B8261}"/>
                  </a:ext>
                </a:extLst>
              </p:cNvPr>
              <p:cNvGrpSpPr/>
              <p:nvPr/>
            </p:nvGrpSpPr>
            <p:grpSpPr>
              <a:xfrm>
                <a:off x="5087144" y="5308142"/>
                <a:ext cx="962113" cy="794142"/>
                <a:chOff x="5087144" y="5308142"/>
                <a:chExt cx="962113" cy="79414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0463C58-528C-C1CF-CB08-CB56C2FDCF43}"/>
                    </a:ext>
                  </a:extLst>
                </p:cNvPr>
                <p:cNvGrpSpPr/>
                <p:nvPr/>
              </p:nvGrpSpPr>
              <p:grpSpPr>
                <a:xfrm>
                  <a:off x="5087144" y="5308142"/>
                  <a:ext cx="490140" cy="791057"/>
                  <a:chOff x="5087144" y="5308142"/>
                  <a:chExt cx="490140" cy="791057"/>
                </a:xfrm>
              </p:grpSpPr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C570DE2D-44E1-3B1E-CF64-2DC15202F988}"/>
                      </a:ext>
                    </a:extLst>
                  </p:cNvPr>
                  <p:cNvSpPr/>
                  <p:nvPr/>
                </p:nvSpPr>
                <p:spPr>
                  <a:xfrm>
                    <a:off x="5379693" y="5901608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49635D55-F6AE-67C2-59BB-EB0C8CC65B94}"/>
                      </a:ext>
                    </a:extLst>
                  </p:cNvPr>
                  <p:cNvSpPr/>
                  <p:nvPr/>
                </p:nvSpPr>
                <p:spPr>
                  <a:xfrm>
                    <a:off x="5139483" y="5730835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3DF17B21-3A93-0286-FABA-0A20B9BFEC98}"/>
                      </a:ext>
                    </a:extLst>
                  </p:cNvPr>
                  <p:cNvSpPr/>
                  <p:nvPr/>
                </p:nvSpPr>
                <p:spPr>
                  <a:xfrm>
                    <a:off x="5251157" y="5841295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1D2B205E-ABD7-39AE-9E4A-A04235DA58E3}"/>
                      </a:ext>
                    </a:extLst>
                  </p:cNvPr>
                  <p:cNvSpPr/>
                  <p:nvPr/>
                </p:nvSpPr>
                <p:spPr>
                  <a:xfrm>
                    <a:off x="5362831" y="5745428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EB60DC0E-FDCD-8788-E555-426CFDB0DA86}"/>
                      </a:ext>
                    </a:extLst>
                  </p:cNvPr>
                  <p:cNvSpPr/>
                  <p:nvPr/>
                </p:nvSpPr>
                <p:spPr>
                  <a:xfrm>
                    <a:off x="5215071" y="5643704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784FE1AF-AC18-7D4D-1F03-3E67C041C0CB}"/>
                      </a:ext>
                    </a:extLst>
                  </p:cNvPr>
                  <p:cNvSpPr/>
                  <p:nvPr/>
                </p:nvSpPr>
                <p:spPr>
                  <a:xfrm>
                    <a:off x="5371262" y="5618395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FBE32374-EADE-A0C1-B38B-588D3512A6FF}"/>
                      </a:ext>
                    </a:extLst>
                  </p:cNvPr>
                  <p:cNvSpPr/>
                  <p:nvPr/>
                </p:nvSpPr>
                <p:spPr>
                  <a:xfrm>
                    <a:off x="5087144" y="5556573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BA14C6C2-30D2-D83E-6022-94A85D7D7056}"/>
                      </a:ext>
                    </a:extLst>
                  </p:cNvPr>
                  <p:cNvSpPr/>
                  <p:nvPr/>
                </p:nvSpPr>
                <p:spPr>
                  <a:xfrm>
                    <a:off x="5229203" y="5489443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4DCD86F3-2C69-833F-410E-F6FCE8C1C34B}"/>
                      </a:ext>
                    </a:extLst>
                  </p:cNvPr>
                  <p:cNvSpPr/>
                  <p:nvPr/>
                </p:nvSpPr>
                <p:spPr>
                  <a:xfrm>
                    <a:off x="5133781" y="5374330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DBFF990D-FBF0-9A31-F39B-AB2F594834DA}"/>
                      </a:ext>
                    </a:extLst>
                  </p:cNvPr>
                  <p:cNvSpPr/>
                  <p:nvPr/>
                </p:nvSpPr>
                <p:spPr>
                  <a:xfrm>
                    <a:off x="5357130" y="5462107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6533698D-E5CE-4184-D24E-874FC1793862}"/>
                      </a:ext>
                    </a:extLst>
                  </p:cNvPr>
                  <p:cNvSpPr/>
                  <p:nvPr/>
                </p:nvSpPr>
                <p:spPr>
                  <a:xfrm>
                    <a:off x="5267953" y="5308142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A555B003-285E-A8C3-47BF-2A6F3CD9A402}"/>
                    </a:ext>
                  </a:extLst>
                </p:cNvPr>
                <p:cNvGrpSpPr/>
                <p:nvPr/>
              </p:nvGrpSpPr>
              <p:grpSpPr>
                <a:xfrm>
                  <a:off x="5644318" y="5641566"/>
                  <a:ext cx="404939" cy="460718"/>
                  <a:chOff x="5644318" y="5641566"/>
                  <a:chExt cx="404939" cy="460718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7B27C202-7698-F98F-FF1C-E2006CE62178}"/>
                      </a:ext>
                    </a:extLst>
                  </p:cNvPr>
                  <p:cNvSpPr/>
                  <p:nvPr/>
                </p:nvSpPr>
                <p:spPr>
                  <a:xfrm>
                    <a:off x="5644318" y="5904693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16CCED97-265B-EFC3-0691-539D6952306A}"/>
                      </a:ext>
                    </a:extLst>
                  </p:cNvPr>
                  <p:cNvSpPr/>
                  <p:nvPr/>
                </p:nvSpPr>
                <p:spPr>
                  <a:xfrm>
                    <a:off x="5773276" y="5817426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A9CB43D8-4F4A-E9CB-A2A0-D46682FE383E}"/>
                      </a:ext>
                    </a:extLst>
                  </p:cNvPr>
                  <p:cNvSpPr/>
                  <p:nvPr/>
                </p:nvSpPr>
                <p:spPr>
                  <a:xfrm>
                    <a:off x="5657618" y="5759676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6489DFD5-C722-377A-883D-93A948037095}"/>
                      </a:ext>
                    </a:extLst>
                  </p:cNvPr>
                  <p:cNvSpPr/>
                  <p:nvPr/>
                </p:nvSpPr>
                <p:spPr>
                  <a:xfrm>
                    <a:off x="5851666" y="5689723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731F024D-877C-CA93-0B3C-D447B7486917}"/>
                      </a:ext>
                    </a:extLst>
                  </p:cNvPr>
                  <p:cNvSpPr/>
                  <p:nvPr/>
                </p:nvSpPr>
                <p:spPr>
                  <a:xfrm>
                    <a:off x="5723348" y="5641566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8E500F-2B17-4770-648B-3E863BC6ED42}"/>
                </a:ext>
              </a:extLst>
            </p:cNvPr>
            <p:cNvSpPr txBox="1"/>
            <p:nvPr/>
          </p:nvSpPr>
          <p:spPr>
            <a:xfrm>
              <a:off x="3690835" y="2486446"/>
              <a:ext cx="1871836" cy="639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b="1" dirty="0">
                  <a:solidFill>
                    <a:schemeClr val="accent2">
                      <a:lumMod val="75000"/>
                    </a:schemeClr>
                  </a:solidFill>
                  <a:latin typeface="Avenir Medium" panose="02000503020000020003" pitchFamily="2" charset="0"/>
                </a:rPr>
                <a:t>DaeMon</a:t>
              </a:r>
              <a:endParaRPr lang="en-GR" sz="3200" b="1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25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C5E94-2E2E-4843-8FDF-3D7D9747DAA1}"/>
              </a:ext>
            </a:extLst>
          </p:cNvPr>
          <p:cNvSpPr/>
          <p:nvPr/>
        </p:nvSpPr>
        <p:spPr>
          <a:xfrm>
            <a:off x="0" y="2"/>
            <a:ext cx="9144000" cy="2506716"/>
          </a:xfrm>
          <a:prstGeom prst="rect">
            <a:avLst/>
          </a:prstGeom>
          <a:solidFill>
            <a:schemeClr val="accent1">
              <a:lumMod val="20000"/>
              <a:lumOff val="80000"/>
              <a:alpha val="44314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ctr"/>
          <a:lstStyle/>
          <a:p>
            <a:pPr algn="ctr"/>
            <a:r>
              <a:rPr lang="en-GR" sz="3700" dirty="0">
                <a:solidFill>
                  <a:schemeClr val="accent2"/>
                </a:solidFill>
                <a:latin typeface="Avenir Medium" panose="02000503020000020003" pitchFamily="2" charset="0"/>
              </a:rPr>
              <a:t>DaeMon</a:t>
            </a:r>
            <a:r>
              <a:rPr lang="en-GR" sz="37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: Architectural Support </a:t>
            </a:r>
            <a:br>
              <a:rPr lang="en-GR" sz="37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</a:br>
            <a:r>
              <a:rPr lang="en-GR" sz="37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for Efficient Data Movement</a:t>
            </a:r>
          </a:p>
          <a:p>
            <a:pPr algn="ctr"/>
            <a:r>
              <a:rPr lang="en-GB" sz="37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in Fully Disaggregated Memory Systems</a:t>
            </a:r>
            <a:endParaRPr lang="en-GR" sz="37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9BF2F-F5DD-374A-9A7D-FF8497DE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792" y="5367307"/>
            <a:ext cx="1346416" cy="134641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F00BAC3-FD37-A741-823F-A112496B9E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3"/>
          <a:stretch/>
        </p:blipFill>
        <p:spPr bwMode="auto">
          <a:xfrm>
            <a:off x="313621" y="5324444"/>
            <a:ext cx="3026595" cy="1432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24BAED-2336-7F42-A6C9-C1119B19A586}"/>
              </a:ext>
            </a:extLst>
          </p:cNvPr>
          <p:cNvSpPr txBox="1"/>
          <p:nvPr/>
        </p:nvSpPr>
        <p:spPr>
          <a:xfrm>
            <a:off x="674041" y="2705925"/>
            <a:ext cx="7795917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R" sz="3200" dirty="0">
                <a:solidFill>
                  <a:schemeClr val="accent2"/>
                </a:solidFill>
                <a:latin typeface="Avenir Medium" panose="02000503020000020003" pitchFamily="2" charset="0"/>
              </a:rPr>
              <a:t>Christina Giannoula</a:t>
            </a:r>
            <a:br>
              <a:rPr lang="en-GR" sz="2800" dirty="0">
                <a:solidFill>
                  <a:schemeClr val="accent3"/>
                </a:solidFill>
                <a:latin typeface="Avenir Medium" panose="02000503020000020003" pitchFamily="2" charset="0"/>
              </a:rPr>
            </a:b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Kailong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Huang, Jonathan Tang,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Nectarios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Koziris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</a:t>
            </a:r>
          </a:p>
          <a:p>
            <a:pPr algn="ctr"/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Georgios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Goumas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Zeshan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Chishti, Nandita Vijaykumar</a:t>
            </a:r>
            <a:endParaRPr lang="en-GR" sz="2400" dirty="0">
              <a:solidFill>
                <a:schemeClr val="accent3"/>
              </a:solidFill>
              <a:latin typeface="Avenir Medium" panose="02000503020000020003" pitchFamily="2" charset="0"/>
            </a:endParaRPr>
          </a:p>
          <a:p>
            <a:pPr algn="ctr"/>
            <a:endParaRPr lang="en-GB" b="1" dirty="0">
              <a:solidFill>
                <a:schemeClr val="bg2">
                  <a:lumMod val="25000"/>
                </a:schemeClr>
              </a:solidFill>
              <a:latin typeface="Avenir Book" panose="02000503020000020003" pitchFamily="2" charset="0"/>
            </a:endParaRPr>
          </a:p>
          <a:p>
            <a:pPr algn="ctr"/>
            <a:r>
              <a:rPr lang="en-GB" sz="3600" b="1" dirty="0">
                <a:solidFill>
                  <a:schemeClr val="accent1"/>
                </a:solidFill>
                <a:latin typeface="Avenir Book" panose="02000503020000020003" pitchFamily="2" charset="0"/>
              </a:rPr>
              <a:t>Thank you!</a:t>
            </a:r>
            <a:endParaRPr lang="en-GR" sz="2400" b="1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47818-3EAE-29A0-D296-80D0B53E4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064" y="5597962"/>
            <a:ext cx="2074313" cy="8412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96B4D15-08BB-D431-CD5D-2AE01B7CF80A}"/>
              </a:ext>
            </a:extLst>
          </p:cNvPr>
          <p:cNvGrpSpPr>
            <a:grpSpLocks noChangeAspect="1"/>
          </p:cNvGrpSpPr>
          <p:nvPr/>
        </p:nvGrpSpPr>
        <p:grpSpPr>
          <a:xfrm>
            <a:off x="157287" y="2008373"/>
            <a:ext cx="1143196" cy="1143190"/>
            <a:chOff x="4468632" y="4663765"/>
            <a:chExt cx="2271970" cy="22719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85B508-1AC0-5A98-E7F1-28458B500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68632" y="4663765"/>
              <a:ext cx="2271970" cy="227197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182635-8540-C6F9-38CB-4244EAC2D598}"/>
                </a:ext>
              </a:extLst>
            </p:cNvPr>
            <p:cNvGrpSpPr/>
            <p:nvPr/>
          </p:nvGrpSpPr>
          <p:grpSpPr>
            <a:xfrm>
              <a:off x="5087144" y="5308142"/>
              <a:ext cx="962113" cy="794142"/>
              <a:chOff x="5087144" y="5308142"/>
              <a:chExt cx="962113" cy="79414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9BD04E1-1C52-0B16-04C3-52043E9C292C}"/>
                  </a:ext>
                </a:extLst>
              </p:cNvPr>
              <p:cNvGrpSpPr/>
              <p:nvPr/>
            </p:nvGrpSpPr>
            <p:grpSpPr>
              <a:xfrm>
                <a:off x="5087144" y="5308142"/>
                <a:ext cx="490140" cy="791057"/>
                <a:chOff x="5087144" y="5308142"/>
                <a:chExt cx="490140" cy="791057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C3C30B3-1E21-2B64-AAD5-4B43F0886281}"/>
                    </a:ext>
                  </a:extLst>
                </p:cNvPr>
                <p:cNvSpPr/>
                <p:nvPr/>
              </p:nvSpPr>
              <p:spPr>
                <a:xfrm>
                  <a:off x="5379693" y="5901608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97EC06C-D0B0-94A5-69B6-DDF47E61D614}"/>
                    </a:ext>
                  </a:extLst>
                </p:cNvPr>
                <p:cNvSpPr/>
                <p:nvPr/>
              </p:nvSpPr>
              <p:spPr>
                <a:xfrm>
                  <a:off x="5139483" y="5730835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1F6E4E9-6EDA-97F1-B6B2-D3556170B4E1}"/>
                    </a:ext>
                  </a:extLst>
                </p:cNvPr>
                <p:cNvSpPr/>
                <p:nvPr/>
              </p:nvSpPr>
              <p:spPr>
                <a:xfrm>
                  <a:off x="5251157" y="5841295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92B6831-2287-3EE5-9E6A-05122CA9AD48}"/>
                    </a:ext>
                  </a:extLst>
                </p:cNvPr>
                <p:cNvSpPr/>
                <p:nvPr/>
              </p:nvSpPr>
              <p:spPr>
                <a:xfrm>
                  <a:off x="5362831" y="5745428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ED55A16-356E-E0AA-860F-45201014D8CF}"/>
                    </a:ext>
                  </a:extLst>
                </p:cNvPr>
                <p:cNvSpPr/>
                <p:nvPr/>
              </p:nvSpPr>
              <p:spPr>
                <a:xfrm>
                  <a:off x="5215071" y="5643704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30F5A64-9E3B-228C-6961-8C27D1670394}"/>
                    </a:ext>
                  </a:extLst>
                </p:cNvPr>
                <p:cNvSpPr/>
                <p:nvPr/>
              </p:nvSpPr>
              <p:spPr>
                <a:xfrm>
                  <a:off x="5371262" y="5618395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C08C671-478E-6E65-1895-38EC18128827}"/>
                    </a:ext>
                  </a:extLst>
                </p:cNvPr>
                <p:cNvSpPr/>
                <p:nvPr/>
              </p:nvSpPr>
              <p:spPr>
                <a:xfrm>
                  <a:off x="5087144" y="5556573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493F8D2-E382-656C-AA31-E3C0F55CD6C3}"/>
                    </a:ext>
                  </a:extLst>
                </p:cNvPr>
                <p:cNvSpPr/>
                <p:nvPr/>
              </p:nvSpPr>
              <p:spPr>
                <a:xfrm>
                  <a:off x="5229203" y="5489443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04004FF-DCA6-D1EB-7AAA-C88663C1319A}"/>
                    </a:ext>
                  </a:extLst>
                </p:cNvPr>
                <p:cNvSpPr/>
                <p:nvPr/>
              </p:nvSpPr>
              <p:spPr>
                <a:xfrm>
                  <a:off x="5133781" y="5374330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9A0E48B-8E8C-7052-4B91-8F9AC10C1D7B}"/>
                    </a:ext>
                  </a:extLst>
                </p:cNvPr>
                <p:cNvSpPr/>
                <p:nvPr/>
              </p:nvSpPr>
              <p:spPr>
                <a:xfrm>
                  <a:off x="5357130" y="5462107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7E8E91-899C-70A1-5DB9-951874F529D7}"/>
                    </a:ext>
                  </a:extLst>
                </p:cNvPr>
                <p:cNvSpPr/>
                <p:nvPr/>
              </p:nvSpPr>
              <p:spPr>
                <a:xfrm>
                  <a:off x="5267953" y="5308142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60B3A41-F53C-C744-F902-2316D303D6CE}"/>
                  </a:ext>
                </a:extLst>
              </p:cNvPr>
              <p:cNvGrpSpPr/>
              <p:nvPr/>
            </p:nvGrpSpPr>
            <p:grpSpPr>
              <a:xfrm>
                <a:off x="5644318" y="5641566"/>
                <a:ext cx="404939" cy="460718"/>
                <a:chOff x="5644318" y="5641566"/>
                <a:chExt cx="404939" cy="460718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1A2D0B-732E-5A2E-C690-C54FCED41E0F}"/>
                    </a:ext>
                  </a:extLst>
                </p:cNvPr>
                <p:cNvSpPr/>
                <p:nvPr/>
              </p:nvSpPr>
              <p:spPr>
                <a:xfrm>
                  <a:off x="5644318" y="5904693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56B8FA6-5E87-D974-B250-F6C9ABCEBE85}"/>
                    </a:ext>
                  </a:extLst>
                </p:cNvPr>
                <p:cNvSpPr/>
                <p:nvPr/>
              </p:nvSpPr>
              <p:spPr>
                <a:xfrm>
                  <a:off x="5773276" y="5817426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B12B5D9-E25D-8E6E-E546-0D543139801D}"/>
                    </a:ext>
                  </a:extLst>
                </p:cNvPr>
                <p:cNvSpPr/>
                <p:nvPr/>
              </p:nvSpPr>
              <p:spPr>
                <a:xfrm>
                  <a:off x="5657618" y="5759676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BF704F8-4D8A-8712-C740-84C6BAABCDD5}"/>
                    </a:ext>
                  </a:extLst>
                </p:cNvPr>
                <p:cNvSpPr/>
                <p:nvPr/>
              </p:nvSpPr>
              <p:spPr>
                <a:xfrm>
                  <a:off x="5851666" y="5689723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2D4439C-E5C1-DE1A-B191-697EB3624159}"/>
                    </a:ext>
                  </a:extLst>
                </p:cNvPr>
                <p:cNvSpPr/>
                <p:nvPr/>
              </p:nvSpPr>
              <p:spPr>
                <a:xfrm>
                  <a:off x="5723348" y="5641566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7151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5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Resource Utilization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Failure Handling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Resource Scaling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Heterogeneity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8E9DFF-EF18-ADF1-0DD8-1560C28C434B}"/>
              </a:ext>
            </a:extLst>
          </p:cNvPr>
          <p:cNvSpPr/>
          <p:nvPr/>
        </p:nvSpPr>
        <p:spPr>
          <a:xfrm>
            <a:off x="1" y="3800946"/>
            <a:ext cx="9143999" cy="1332920"/>
          </a:xfrm>
          <a:prstGeom prst="rect">
            <a:avLst/>
          </a:prstGeom>
          <a:solidFill>
            <a:srgbClr val="FCECD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Disaggregated systems c</a:t>
            </a:r>
            <a:r>
              <a:rPr lang="en-GR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an </a:t>
            </a:r>
            <a:r>
              <a:rPr lang="en-GR" sz="3200" dirty="0">
                <a:solidFill>
                  <a:schemeClr val="accent4"/>
                </a:solidFill>
                <a:latin typeface="Avenir Medium" panose="02000503020000020003" pitchFamily="2" charset="0"/>
              </a:rPr>
              <a:t>significantly</a:t>
            </a:r>
            <a:r>
              <a:rPr lang="en-GR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R" sz="3200" dirty="0">
                <a:solidFill>
                  <a:schemeClr val="accent4"/>
                </a:solidFill>
                <a:latin typeface="Avenir Medium" panose="02000503020000020003" pitchFamily="2" charset="0"/>
              </a:rPr>
              <a:t>decrease data center costs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463008-340A-0598-8270-D113BA2DD837}"/>
              </a:ext>
            </a:extLst>
          </p:cNvPr>
          <p:cNvSpPr txBox="1">
            <a:spLocks/>
          </p:cNvSpPr>
          <p:nvPr/>
        </p:nvSpPr>
        <p:spPr>
          <a:xfrm>
            <a:off x="195790" y="223518"/>
            <a:ext cx="8752421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Benefits of Fully Disaggregated Systems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95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6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Baseline Disaggregated System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C32F7B-A733-3768-AD35-F6DAB288D1C3}"/>
              </a:ext>
            </a:extLst>
          </p:cNvPr>
          <p:cNvGrpSpPr/>
          <p:nvPr/>
        </p:nvGrpSpPr>
        <p:grpSpPr>
          <a:xfrm>
            <a:off x="727763" y="2027785"/>
            <a:ext cx="1034381" cy="918410"/>
            <a:chOff x="486175" y="2159181"/>
            <a:chExt cx="1034381" cy="9184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94E1EA-9B96-2C44-8EF1-8FECDC114DB9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6" name="Graphic 5" descr="Processor">
              <a:extLst>
                <a:ext uri="{FF2B5EF4-FFF2-40B4-BE49-F238E27FC236}">
                  <a16:creationId xmlns:a16="http://schemas.microsoft.com/office/drawing/2014/main" id="{EB6DEFF8-DBAC-2A8E-CC1D-6339CB162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1C0549-5F44-96EE-7C01-F347EB8A922A}"/>
              </a:ext>
            </a:extLst>
          </p:cNvPr>
          <p:cNvGrpSpPr/>
          <p:nvPr/>
        </p:nvGrpSpPr>
        <p:grpSpPr>
          <a:xfrm>
            <a:off x="2401700" y="1806461"/>
            <a:ext cx="1034381" cy="918410"/>
            <a:chOff x="486175" y="2159181"/>
            <a:chExt cx="1034381" cy="9184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68C42F-2618-1D64-2E9C-C22BCC710CDC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1" name="Graphic 10" descr="Processor">
              <a:extLst>
                <a:ext uri="{FF2B5EF4-FFF2-40B4-BE49-F238E27FC236}">
                  <a16:creationId xmlns:a16="http://schemas.microsoft.com/office/drawing/2014/main" id="{983B61A4-67A2-1BE4-0A30-A964EEDA3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F968B2-8591-418B-6EDE-268EC5A40DC9}"/>
              </a:ext>
            </a:extLst>
          </p:cNvPr>
          <p:cNvGrpSpPr/>
          <p:nvPr/>
        </p:nvGrpSpPr>
        <p:grpSpPr>
          <a:xfrm>
            <a:off x="3891626" y="2166012"/>
            <a:ext cx="1034381" cy="918410"/>
            <a:chOff x="486175" y="2159181"/>
            <a:chExt cx="1034381" cy="9184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6AC45E-3A41-98FB-CD4A-57B7C1279E81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5" name="Graphic 14" descr="Processor">
              <a:extLst>
                <a:ext uri="{FF2B5EF4-FFF2-40B4-BE49-F238E27FC236}">
                  <a16:creationId xmlns:a16="http://schemas.microsoft.com/office/drawing/2014/main" id="{48424D5D-464A-FA7E-7D14-69890B4F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FAA5BA-DE7A-D0BA-3191-6D67750FD9F7}"/>
              </a:ext>
            </a:extLst>
          </p:cNvPr>
          <p:cNvGrpSpPr/>
          <p:nvPr/>
        </p:nvGrpSpPr>
        <p:grpSpPr>
          <a:xfrm>
            <a:off x="222014" y="4160704"/>
            <a:ext cx="1111710" cy="877421"/>
            <a:chOff x="446515" y="2921678"/>
            <a:chExt cx="1111710" cy="87742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07E499-1596-5C95-DD01-1BB416962587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3527EDE-A2FC-DEA2-0113-05BE40C69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07DE0750-4E66-36F6-37E9-4A6448010507}"/>
              </a:ext>
            </a:extLst>
          </p:cNvPr>
          <p:cNvSpPr>
            <a:spLocks noChangeAspect="1"/>
          </p:cNvSpPr>
          <p:nvPr/>
        </p:nvSpPr>
        <p:spPr>
          <a:xfrm>
            <a:off x="1568285" y="3113291"/>
            <a:ext cx="2284194" cy="1095104"/>
          </a:xfrm>
          <a:prstGeom prst="cloud">
            <a:avLst/>
          </a:prstGeom>
          <a:solidFill>
            <a:srgbClr val="FDE5CD">
              <a:alpha val="50196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1E7B1B-95E0-7F16-2440-B405E54BF3D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248023" y="2914134"/>
            <a:ext cx="514367" cy="518004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D1CE75-AAEE-BA3D-B8F9-78FCDADF9B5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77869" y="3922049"/>
            <a:ext cx="886416" cy="2386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3AA29B-8331-E00D-F414-F1D1B433AE04}"/>
              </a:ext>
            </a:extLst>
          </p:cNvPr>
          <p:cNvCxnSpPr>
            <a:cxnSpLocks/>
          </p:cNvCxnSpPr>
          <p:nvPr/>
        </p:nvCxnSpPr>
        <p:spPr>
          <a:xfrm flipV="1">
            <a:off x="2093528" y="4159934"/>
            <a:ext cx="78831" cy="460456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BE8D0F-8F9A-D779-3425-5B07D33FC867}"/>
              </a:ext>
            </a:extLst>
          </p:cNvPr>
          <p:cNvCxnSpPr>
            <a:cxnSpLocks/>
          </p:cNvCxnSpPr>
          <p:nvPr/>
        </p:nvCxnSpPr>
        <p:spPr>
          <a:xfrm flipH="1" flipV="1">
            <a:off x="3119349" y="4070258"/>
            <a:ext cx="227589" cy="330709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D4FD1E-21F5-8EE5-2D6B-BC82ADD12F7A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537340" y="3922049"/>
            <a:ext cx="1051960" cy="406783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BEDDCE-8405-CA2B-E853-DCD668D1EC03}"/>
              </a:ext>
            </a:extLst>
          </p:cNvPr>
          <p:cNvCxnSpPr>
            <a:cxnSpLocks/>
            <a:stCxn id="22" idx="3"/>
            <a:endCxn id="11" idx="2"/>
          </p:cNvCxnSpPr>
          <p:nvPr/>
        </p:nvCxnSpPr>
        <p:spPr>
          <a:xfrm flipV="1">
            <a:off x="2710382" y="2692810"/>
            <a:ext cx="211578" cy="48309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DA1A60-4D2E-7852-E8B9-740C768C070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755109" y="3084422"/>
            <a:ext cx="653708" cy="2501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CC50AE-B417-516B-D787-1219740558BC}"/>
              </a:ext>
            </a:extLst>
          </p:cNvPr>
          <p:cNvGrpSpPr/>
          <p:nvPr/>
        </p:nvGrpSpPr>
        <p:grpSpPr>
          <a:xfrm>
            <a:off x="1469499" y="4624956"/>
            <a:ext cx="1111710" cy="877421"/>
            <a:chOff x="446515" y="2921678"/>
            <a:chExt cx="1111710" cy="8774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F7D332-C6C8-3B93-C61D-892CE24B3109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02D3B5E-A0A4-C81E-8CA9-5CE795B7C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49A89C-EAB4-F806-9FDB-371EA8869D9D}"/>
              </a:ext>
            </a:extLst>
          </p:cNvPr>
          <p:cNvGrpSpPr/>
          <p:nvPr/>
        </p:nvGrpSpPr>
        <p:grpSpPr>
          <a:xfrm>
            <a:off x="2755884" y="4407552"/>
            <a:ext cx="1111710" cy="877421"/>
            <a:chOff x="446515" y="2921678"/>
            <a:chExt cx="1111710" cy="877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7CE112-914A-9C6D-10FD-B56DC34380D3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521FC47-2F61-F2FE-7CB2-0381EF3F0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EB4982-CC3D-1473-F977-34F61241CD3E}"/>
              </a:ext>
            </a:extLst>
          </p:cNvPr>
          <p:cNvGrpSpPr/>
          <p:nvPr/>
        </p:nvGrpSpPr>
        <p:grpSpPr>
          <a:xfrm>
            <a:off x="4033445" y="4328832"/>
            <a:ext cx="1111710" cy="877421"/>
            <a:chOff x="446515" y="2921678"/>
            <a:chExt cx="1111710" cy="87742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0EBFD2-D45A-0B18-F8A1-C00E2A46CEAE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02B1CEA-842B-C10E-12F3-1709DF816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B97662D-8456-F53C-F2CC-CE45A200A5D7}"/>
              </a:ext>
            </a:extLst>
          </p:cNvPr>
          <p:cNvSpPr/>
          <p:nvPr/>
        </p:nvSpPr>
        <p:spPr>
          <a:xfrm>
            <a:off x="5707921" y="1059320"/>
            <a:ext cx="1128977" cy="185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1F681D1-6AC3-CEB6-C66D-A3829CFAE9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046"/>
          <a:stretch/>
        </p:blipFill>
        <p:spPr>
          <a:xfrm>
            <a:off x="5889310" y="1044107"/>
            <a:ext cx="766199" cy="39040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09E3EC6-1F50-C93E-F1FB-791504D0EF12}"/>
              </a:ext>
            </a:extLst>
          </p:cNvPr>
          <p:cNvSpPr/>
          <p:nvPr/>
        </p:nvSpPr>
        <p:spPr>
          <a:xfrm>
            <a:off x="5802230" y="1526425"/>
            <a:ext cx="940357" cy="621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CPU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337707-2FF4-A397-1848-F835E3928FCE}"/>
              </a:ext>
            </a:extLst>
          </p:cNvPr>
          <p:cNvSpPr/>
          <p:nvPr/>
        </p:nvSpPr>
        <p:spPr>
          <a:xfrm>
            <a:off x="5802231" y="2268580"/>
            <a:ext cx="940357" cy="525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Memory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86CAA6-2B65-7F69-9F62-FDA0D439F4E7}"/>
              </a:ext>
            </a:extLst>
          </p:cNvPr>
          <p:cNvSpPr/>
          <p:nvPr/>
        </p:nvSpPr>
        <p:spPr>
          <a:xfrm>
            <a:off x="5707921" y="4120144"/>
            <a:ext cx="1128977" cy="185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E891710-F310-AD06-3589-E193DB9F91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652"/>
          <a:stretch/>
        </p:blipFill>
        <p:spPr>
          <a:xfrm>
            <a:off x="5889310" y="4237080"/>
            <a:ext cx="766199" cy="37044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36BCB7-A6AE-0BA6-7DF1-496C6911B2FB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272409" y="2148193"/>
            <a:ext cx="1" cy="1203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6794EBC-87FA-3D0B-51F9-E652961E8F17}"/>
              </a:ext>
            </a:extLst>
          </p:cNvPr>
          <p:cNvSpPr/>
          <p:nvPr/>
        </p:nvSpPr>
        <p:spPr>
          <a:xfrm>
            <a:off x="5743295" y="4587632"/>
            <a:ext cx="1058228" cy="289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Controller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F5360E-FA2A-2F2A-3DAB-370B033D226D}"/>
              </a:ext>
            </a:extLst>
          </p:cNvPr>
          <p:cNvSpPr/>
          <p:nvPr/>
        </p:nvSpPr>
        <p:spPr>
          <a:xfrm>
            <a:off x="5802231" y="4988915"/>
            <a:ext cx="940357" cy="8660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Remote</a:t>
            </a:r>
          </a:p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Memory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6E59F5-C4F3-5456-BA55-E0B9351FBE2F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6272409" y="4876732"/>
            <a:ext cx="1" cy="11218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8A511A-7DE7-2B17-D161-D76E8AD3A8F7}"/>
              </a:ext>
            </a:extLst>
          </p:cNvPr>
          <p:cNvCxnSpPr>
            <a:cxnSpLocks/>
          </p:cNvCxnSpPr>
          <p:nvPr/>
        </p:nvCxnSpPr>
        <p:spPr>
          <a:xfrm flipV="1">
            <a:off x="4868869" y="1059320"/>
            <a:ext cx="839051" cy="1106692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E8F59D-1C40-E8FE-BD49-E0E40A579B3E}"/>
              </a:ext>
            </a:extLst>
          </p:cNvPr>
          <p:cNvSpPr txBox="1"/>
          <p:nvPr/>
        </p:nvSpPr>
        <p:spPr>
          <a:xfrm>
            <a:off x="622596" y="1525136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139999-95FB-8FD7-651D-86B769A94005}"/>
              </a:ext>
            </a:extLst>
          </p:cNvPr>
          <p:cNvSpPr txBox="1"/>
          <p:nvPr/>
        </p:nvSpPr>
        <p:spPr>
          <a:xfrm>
            <a:off x="2299142" y="1297355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C4A46B-E15F-E9D4-8F98-00E1AF985A31}"/>
              </a:ext>
            </a:extLst>
          </p:cNvPr>
          <p:cNvSpPr txBox="1"/>
          <p:nvPr/>
        </p:nvSpPr>
        <p:spPr>
          <a:xfrm>
            <a:off x="3773333" y="1663763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C9BB51-B327-3CF3-3E8D-A99267F4E154}"/>
              </a:ext>
            </a:extLst>
          </p:cNvPr>
          <p:cNvSpPr txBox="1"/>
          <p:nvPr/>
        </p:nvSpPr>
        <p:spPr>
          <a:xfrm>
            <a:off x="84707" y="5047551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F20630-5447-1D74-3B1B-BF4CEAA201B5}"/>
              </a:ext>
            </a:extLst>
          </p:cNvPr>
          <p:cNvSpPr txBox="1"/>
          <p:nvPr/>
        </p:nvSpPr>
        <p:spPr>
          <a:xfrm>
            <a:off x="1419900" y="5509807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D567CD-487B-D354-26FA-3147B4BB7483}"/>
              </a:ext>
            </a:extLst>
          </p:cNvPr>
          <p:cNvSpPr txBox="1"/>
          <p:nvPr/>
        </p:nvSpPr>
        <p:spPr>
          <a:xfrm>
            <a:off x="2667171" y="5295330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53E69C-ECDF-A0A4-1653-756B9B0048F7}"/>
              </a:ext>
            </a:extLst>
          </p:cNvPr>
          <p:cNvSpPr txBox="1"/>
          <p:nvPr/>
        </p:nvSpPr>
        <p:spPr>
          <a:xfrm>
            <a:off x="3946003" y="5201020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58EED90-B92D-2364-1A6B-4FA0C33FBA60}"/>
              </a:ext>
            </a:extLst>
          </p:cNvPr>
          <p:cNvCxnSpPr>
            <a:cxnSpLocks/>
          </p:cNvCxnSpPr>
          <p:nvPr/>
        </p:nvCxnSpPr>
        <p:spPr>
          <a:xfrm flipV="1">
            <a:off x="4925643" y="2909904"/>
            <a:ext cx="762419" cy="203387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F871644-2811-312C-BCED-0E9CDB382FF1}"/>
              </a:ext>
            </a:extLst>
          </p:cNvPr>
          <p:cNvCxnSpPr>
            <a:cxnSpLocks/>
          </p:cNvCxnSpPr>
          <p:nvPr/>
        </p:nvCxnSpPr>
        <p:spPr>
          <a:xfrm flipV="1">
            <a:off x="5145155" y="4129675"/>
            <a:ext cx="542907" cy="199157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4A32DB4-E57A-6BA6-58D1-4434AA37D6EF}"/>
              </a:ext>
            </a:extLst>
          </p:cNvPr>
          <p:cNvCxnSpPr>
            <a:cxnSpLocks/>
          </p:cNvCxnSpPr>
          <p:nvPr/>
        </p:nvCxnSpPr>
        <p:spPr>
          <a:xfrm>
            <a:off x="5136659" y="5201020"/>
            <a:ext cx="570004" cy="773938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22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7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Baseline Disaggregated System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C32F7B-A733-3768-AD35-F6DAB288D1C3}"/>
              </a:ext>
            </a:extLst>
          </p:cNvPr>
          <p:cNvGrpSpPr/>
          <p:nvPr/>
        </p:nvGrpSpPr>
        <p:grpSpPr>
          <a:xfrm>
            <a:off x="727763" y="2027785"/>
            <a:ext cx="1034381" cy="918410"/>
            <a:chOff x="486175" y="2159181"/>
            <a:chExt cx="1034381" cy="9184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94E1EA-9B96-2C44-8EF1-8FECDC114DB9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6" name="Graphic 5" descr="Processor">
              <a:extLst>
                <a:ext uri="{FF2B5EF4-FFF2-40B4-BE49-F238E27FC236}">
                  <a16:creationId xmlns:a16="http://schemas.microsoft.com/office/drawing/2014/main" id="{EB6DEFF8-DBAC-2A8E-CC1D-6339CB162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1C0549-5F44-96EE-7C01-F347EB8A922A}"/>
              </a:ext>
            </a:extLst>
          </p:cNvPr>
          <p:cNvGrpSpPr/>
          <p:nvPr/>
        </p:nvGrpSpPr>
        <p:grpSpPr>
          <a:xfrm>
            <a:off x="2401700" y="1806461"/>
            <a:ext cx="1034381" cy="918410"/>
            <a:chOff x="486175" y="2159181"/>
            <a:chExt cx="1034381" cy="9184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68C42F-2618-1D64-2E9C-C22BCC710CDC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1" name="Graphic 10" descr="Processor">
              <a:extLst>
                <a:ext uri="{FF2B5EF4-FFF2-40B4-BE49-F238E27FC236}">
                  <a16:creationId xmlns:a16="http://schemas.microsoft.com/office/drawing/2014/main" id="{983B61A4-67A2-1BE4-0A30-A964EEDA3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F968B2-8591-418B-6EDE-268EC5A40DC9}"/>
              </a:ext>
            </a:extLst>
          </p:cNvPr>
          <p:cNvGrpSpPr/>
          <p:nvPr/>
        </p:nvGrpSpPr>
        <p:grpSpPr>
          <a:xfrm>
            <a:off x="3891626" y="2166012"/>
            <a:ext cx="1034381" cy="918410"/>
            <a:chOff x="486175" y="2159181"/>
            <a:chExt cx="1034381" cy="9184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6AC45E-3A41-98FB-CD4A-57B7C1279E81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5" name="Graphic 14" descr="Processor">
              <a:extLst>
                <a:ext uri="{FF2B5EF4-FFF2-40B4-BE49-F238E27FC236}">
                  <a16:creationId xmlns:a16="http://schemas.microsoft.com/office/drawing/2014/main" id="{48424D5D-464A-FA7E-7D14-69890B4F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FAA5BA-DE7A-D0BA-3191-6D67750FD9F7}"/>
              </a:ext>
            </a:extLst>
          </p:cNvPr>
          <p:cNvGrpSpPr/>
          <p:nvPr/>
        </p:nvGrpSpPr>
        <p:grpSpPr>
          <a:xfrm>
            <a:off x="222014" y="4160704"/>
            <a:ext cx="1111710" cy="877421"/>
            <a:chOff x="446515" y="2921678"/>
            <a:chExt cx="1111710" cy="87742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07E499-1596-5C95-DD01-1BB416962587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3527EDE-A2FC-DEA2-0113-05BE40C69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07DE0750-4E66-36F6-37E9-4A6448010507}"/>
              </a:ext>
            </a:extLst>
          </p:cNvPr>
          <p:cNvSpPr>
            <a:spLocks noChangeAspect="1"/>
          </p:cNvSpPr>
          <p:nvPr/>
        </p:nvSpPr>
        <p:spPr>
          <a:xfrm>
            <a:off x="1568285" y="3113291"/>
            <a:ext cx="2284194" cy="1095104"/>
          </a:xfrm>
          <a:prstGeom prst="cloud">
            <a:avLst/>
          </a:prstGeom>
          <a:solidFill>
            <a:srgbClr val="FDE5CD">
              <a:alpha val="50196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1E7B1B-95E0-7F16-2440-B405E54BF3D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248023" y="2914134"/>
            <a:ext cx="514367" cy="518004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D1CE75-AAEE-BA3D-B8F9-78FCDADF9B5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77869" y="3922049"/>
            <a:ext cx="886416" cy="2386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3AA29B-8331-E00D-F414-F1D1B433AE04}"/>
              </a:ext>
            </a:extLst>
          </p:cNvPr>
          <p:cNvCxnSpPr>
            <a:cxnSpLocks/>
          </p:cNvCxnSpPr>
          <p:nvPr/>
        </p:nvCxnSpPr>
        <p:spPr>
          <a:xfrm flipV="1">
            <a:off x="2093528" y="4159934"/>
            <a:ext cx="78831" cy="460456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BE8D0F-8F9A-D779-3425-5B07D33FC867}"/>
              </a:ext>
            </a:extLst>
          </p:cNvPr>
          <p:cNvCxnSpPr>
            <a:cxnSpLocks/>
          </p:cNvCxnSpPr>
          <p:nvPr/>
        </p:nvCxnSpPr>
        <p:spPr>
          <a:xfrm flipH="1" flipV="1">
            <a:off x="3119349" y="4070258"/>
            <a:ext cx="227589" cy="330709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D4FD1E-21F5-8EE5-2D6B-BC82ADD12F7A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537340" y="3922049"/>
            <a:ext cx="1051960" cy="406783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BEDDCE-8405-CA2B-E853-DCD668D1EC03}"/>
              </a:ext>
            </a:extLst>
          </p:cNvPr>
          <p:cNvCxnSpPr>
            <a:cxnSpLocks/>
            <a:stCxn id="22" idx="3"/>
            <a:endCxn id="11" idx="2"/>
          </p:cNvCxnSpPr>
          <p:nvPr/>
        </p:nvCxnSpPr>
        <p:spPr>
          <a:xfrm flipV="1">
            <a:off x="2710382" y="2692810"/>
            <a:ext cx="211578" cy="48309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DA1A60-4D2E-7852-E8B9-740C768C070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755109" y="3084422"/>
            <a:ext cx="653708" cy="2501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CC50AE-B417-516B-D787-1219740558BC}"/>
              </a:ext>
            </a:extLst>
          </p:cNvPr>
          <p:cNvGrpSpPr/>
          <p:nvPr/>
        </p:nvGrpSpPr>
        <p:grpSpPr>
          <a:xfrm>
            <a:off x="1469499" y="4624956"/>
            <a:ext cx="1111710" cy="877421"/>
            <a:chOff x="446515" y="2921678"/>
            <a:chExt cx="1111710" cy="8774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F7D332-C6C8-3B93-C61D-892CE24B3109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02D3B5E-A0A4-C81E-8CA9-5CE795B7C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49A89C-EAB4-F806-9FDB-371EA8869D9D}"/>
              </a:ext>
            </a:extLst>
          </p:cNvPr>
          <p:cNvGrpSpPr/>
          <p:nvPr/>
        </p:nvGrpSpPr>
        <p:grpSpPr>
          <a:xfrm>
            <a:off x="2755884" y="4407552"/>
            <a:ext cx="1111710" cy="877421"/>
            <a:chOff x="446515" y="2921678"/>
            <a:chExt cx="1111710" cy="877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7CE112-914A-9C6D-10FD-B56DC34380D3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521FC47-2F61-F2FE-7CB2-0381EF3F0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EB4982-CC3D-1473-F977-34F61241CD3E}"/>
              </a:ext>
            </a:extLst>
          </p:cNvPr>
          <p:cNvGrpSpPr/>
          <p:nvPr/>
        </p:nvGrpSpPr>
        <p:grpSpPr>
          <a:xfrm>
            <a:off x="4033445" y="4328832"/>
            <a:ext cx="1111710" cy="877421"/>
            <a:chOff x="446515" y="2921678"/>
            <a:chExt cx="1111710" cy="87742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0EBFD2-D45A-0B18-F8A1-C00E2A46CEAE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02B1CEA-842B-C10E-12F3-1709DF816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B97662D-8456-F53C-F2CC-CE45A200A5D7}"/>
              </a:ext>
            </a:extLst>
          </p:cNvPr>
          <p:cNvSpPr/>
          <p:nvPr/>
        </p:nvSpPr>
        <p:spPr>
          <a:xfrm>
            <a:off x="5707921" y="1059320"/>
            <a:ext cx="1128977" cy="185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1F681D1-6AC3-CEB6-C66D-A3829CFAE9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046"/>
          <a:stretch/>
        </p:blipFill>
        <p:spPr>
          <a:xfrm>
            <a:off x="5889310" y="1044107"/>
            <a:ext cx="766199" cy="39040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09E3EC6-1F50-C93E-F1FB-791504D0EF12}"/>
              </a:ext>
            </a:extLst>
          </p:cNvPr>
          <p:cNvSpPr/>
          <p:nvPr/>
        </p:nvSpPr>
        <p:spPr>
          <a:xfrm>
            <a:off x="5802230" y="1526425"/>
            <a:ext cx="940357" cy="621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CPU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337707-2FF4-A397-1848-F835E3928FCE}"/>
              </a:ext>
            </a:extLst>
          </p:cNvPr>
          <p:cNvSpPr/>
          <p:nvPr/>
        </p:nvSpPr>
        <p:spPr>
          <a:xfrm>
            <a:off x="5802231" y="2268580"/>
            <a:ext cx="940357" cy="525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Memory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86CAA6-2B65-7F69-9F62-FDA0D439F4E7}"/>
              </a:ext>
            </a:extLst>
          </p:cNvPr>
          <p:cNvSpPr/>
          <p:nvPr/>
        </p:nvSpPr>
        <p:spPr>
          <a:xfrm>
            <a:off x="5707921" y="4120144"/>
            <a:ext cx="1128977" cy="185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E891710-F310-AD06-3589-E193DB9F91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652"/>
          <a:stretch/>
        </p:blipFill>
        <p:spPr>
          <a:xfrm>
            <a:off x="5889310" y="4237080"/>
            <a:ext cx="766199" cy="37044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36BCB7-A6AE-0BA6-7DF1-496C6911B2FB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272409" y="2148193"/>
            <a:ext cx="1" cy="1203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6794EBC-87FA-3D0B-51F9-E652961E8F17}"/>
              </a:ext>
            </a:extLst>
          </p:cNvPr>
          <p:cNvSpPr/>
          <p:nvPr/>
        </p:nvSpPr>
        <p:spPr>
          <a:xfrm>
            <a:off x="5743295" y="4587632"/>
            <a:ext cx="1058228" cy="289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Controller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F5360E-FA2A-2F2A-3DAB-370B033D226D}"/>
              </a:ext>
            </a:extLst>
          </p:cNvPr>
          <p:cNvSpPr/>
          <p:nvPr/>
        </p:nvSpPr>
        <p:spPr>
          <a:xfrm>
            <a:off x="5802231" y="4988915"/>
            <a:ext cx="940357" cy="8660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Remote</a:t>
            </a:r>
          </a:p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Memory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6E59F5-C4F3-5456-BA55-E0B9351FBE2F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6272409" y="4876732"/>
            <a:ext cx="1" cy="11218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8A511A-7DE7-2B17-D161-D76E8AD3A8F7}"/>
              </a:ext>
            </a:extLst>
          </p:cNvPr>
          <p:cNvCxnSpPr>
            <a:cxnSpLocks/>
          </p:cNvCxnSpPr>
          <p:nvPr/>
        </p:nvCxnSpPr>
        <p:spPr>
          <a:xfrm flipV="1">
            <a:off x="4868869" y="1059320"/>
            <a:ext cx="839051" cy="1106692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E8F59D-1C40-E8FE-BD49-E0E40A579B3E}"/>
              </a:ext>
            </a:extLst>
          </p:cNvPr>
          <p:cNvSpPr txBox="1"/>
          <p:nvPr/>
        </p:nvSpPr>
        <p:spPr>
          <a:xfrm>
            <a:off x="622596" y="1525136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139999-95FB-8FD7-651D-86B769A94005}"/>
              </a:ext>
            </a:extLst>
          </p:cNvPr>
          <p:cNvSpPr txBox="1"/>
          <p:nvPr/>
        </p:nvSpPr>
        <p:spPr>
          <a:xfrm>
            <a:off x="2299142" y="1297355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C4A46B-E15F-E9D4-8F98-00E1AF985A31}"/>
              </a:ext>
            </a:extLst>
          </p:cNvPr>
          <p:cNvSpPr txBox="1"/>
          <p:nvPr/>
        </p:nvSpPr>
        <p:spPr>
          <a:xfrm>
            <a:off x="3773333" y="1663763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C9BB51-B327-3CF3-3E8D-A99267F4E154}"/>
              </a:ext>
            </a:extLst>
          </p:cNvPr>
          <p:cNvSpPr txBox="1"/>
          <p:nvPr/>
        </p:nvSpPr>
        <p:spPr>
          <a:xfrm>
            <a:off x="84707" y="5047551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F20630-5447-1D74-3B1B-BF4CEAA201B5}"/>
              </a:ext>
            </a:extLst>
          </p:cNvPr>
          <p:cNvSpPr txBox="1"/>
          <p:nvPr/>
        </p:nvSpPr>
        <p:spPr>
          <a:xfrm>
            <a:off x="1419900" y="5509807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D567CD-487B-D354-26FA-3147B4BB7483}"/>
              </a:ext>
            </a:extLst>
          </p:cNvPr>
          <p:cNvSpPr txBox="1"/>
          <p:nvPr/>
        </p:nvSpPr>
        <p:spPr>
          <a:xfrm>
            <a:off x="2667171" y="5295330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53E69C-ECDF-A0A4-1653-756B9B0048F7}"/>
              </a:ext>
            </a:extLst>
          </p:cNvPr>
          <p:cNvSpPr txBox="1"/>
          <p:nvPr/>
        </p:nvSpPr>
        <p:spPr>
          <a:xfrm>
            <a:off x="3946003" y="5201020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58EED90-B92D-2364-1A6B-4FA0C33FBA60}"/>
              </a:ext>
            </a:extLst>
          </p:cNvPr>
          <p:cNvCxnSpPr>
            <a:cxnSpLocks/>
          </p:cNvCxnSpPr>
          <p:nvPr/>
        </p:nvCxnSpPr>
        <p:spPr>
          <a:xfrm flipV="1">
            <a:off x="4925643" y="2909904"/>
            <a:ext cx="762419" cy="203387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F871644-2811-312C-BCED-0E9CDB382FF1}"/>
              </a:ext>
            </a:extLst>
          </p:cNvPr>
          <p:cNvCxnSpPr>
            <a:cxnSpLocks/>
          </p:cNvCxnSpPr>
          <p:nvPr/>
        </p:nvCxnSpPr>
        <p:spPr>
          <a:xfrm flipV="1">
            <a:off x="5145155" y="4129675"/>
            <a:ext cx="542907" cy="199157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4A32DB4-E57A-6BA6-58D1-4434AA37D6EF}"/>
              </a:ext>
            </a:extLst>
          </p:cNvPr>
          <p:cNvCxnSpPr>
            <a:cxnSpLocks/>
          </p:cNvCxnSpPr>
          <p:nvPr/>
        </p:nvCxnSpPr>
        <p:spPr>
          <a:xfrm>
            <a:off x="5136659" y="5201020"/>
            <a:ext cx="570004" cy="773938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09E2A4-E0FB-997B-25B3-2CEBB5EFC33D}"/>
              </a:ext>
            </a:extLst>
          </p:cNvPr>
          <p:cNvSpPr txBox="1"/>
          <p:nvPr/>
        </p:nvSpPr>
        <p:spPr>
          <a:xfrm>
            <a:off x="7126574" y="2433466"/>
            <a:ext cx="1860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h</a:t>
            </a:r>
            <a:r>
              <a:rPr lang="en-GR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osts </a:t>
            </a:r>
            <a:r>
              <a:rPr lang="en-GR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~20% </a:t>
            </a:r>
            <a:r>
              <a:rPr lang="en-GR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of application’s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EF45F5-B130-47E0-C4AD-CBF2A67DF70B}"/>
              </a:ext>
            </a:extLst>
          </p:cNvPr>
          <p:cNvCxnSpPr>
            <a:cxnSpLocks/>
          </p:cNvCxnSpPr>
          <p:nvPr/>
        </p:nvCxnSpPr>
        <p:spPr>
          <a:xfrm>
            <a:off x="6319488" y="2439500"/>
            <a:ext cx="804712" cy="25407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16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8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Baseline Disaggregated System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C32F7B-A733-3768-AD35-F6DAB288D1C3}"/>
              </a:ext>
            </a:extLst>
          </p:cNvPr>
          <p:cNvGrpSpPr/>
          <p:nvPr/>
        </p:nvGrpSpPr>
        <p:grpSpPr>
          <a:xfrm>
            <a:off x="727763" y="2027785"/>
            <a:ext cx="1034381" cy="918410"/>
            <a:chOff x="486175" y="2159181"/>
            <a:chExt cx="1034381" cy="9184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94E1EA-9B96-2C44-8EF1-8FECDC114DB9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6" name="Graphic 5" descr="Processor">
              <a:extLst>
                <a:ext uri="{FF2B5EF4-FFF2-40B4-BE49-F238E27FC236}">
                  <a16:creationId xmlns:a16="http://schemas.microsoft.com/office/drawing/2014/main" id="{EB6DEFF8-DBAC-2A8E-CC1D-6339CB162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1C0549-5F44-96EE-7C01-F347EB8A922A}"/>
              </a:ext>
            </a:extLst>
          </p:cNvPr>
          <p:cNvGrpSpPr/>
          <p:nvPr/>
        </p:nvGrpSpPr>
        <p:grpSpPr>
          <a:xfrm>
            <a:off x="2401700" y="1806461"/>
            <a:ext cx="1034381" cy="918410"/>
            <a:chOff x="486175" y="2159181"/>
            <a:chExt cx="1034381" cy="9184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68C42F-2618-1D64-2E9C-C22BCC710CDC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1" name="Graphic 10" descr="Processor">
              <a:extLst>
                <a:ext uri="{FF2B5EF4-FFF2-40B4-BE49-F238E27FC236}">
                  <a16:creationId xmlns:a16="http://schemas.microsoft.com/office/drawing/2014/main" id="{983B61A4-67A2-1BE4-0A30-A964EEDA3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F968B2-8591-418B-6EDE-268EC5A40DC9}"/>
              </a:ext>
            </a:extLst>
          </p:cNvPr>
          <p:cNvGrpSpPr/>
          <p:nvPr/>
        </p:nvGrpSpPr>
        <p:grpSpPr>
          <a:xfrm>
            <a:off x="3891626" y="2166012"/>
            <a:ext cx="1034381" cy="918410"/>
            <a:chOff x="486175" y="2159181"/>
            <a:chExt cx="1034381" cy="9184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6AC45E-3A41-98FB-CD4A-57B7C1279E81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5" name="Graphic 14" descr="Processor">
              <a:extLst>
                <a:ext uri="{FF2B5EF4-FFF2-40B4-BE49-F238E27FC236}">
                  <a16:creationId xmlns:a16="http://schemas.microsoft.com/office/drawing/2014/main" id="{48424D5D-464A-FA7E-7D14-69890B4F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FAA5BA-DE7A-D0BA-3191-6D67750FD9F7}"/>
              </a:ext>
            </a:extLst>
          </p:cNvPr>
          <p:cNvGrpSpPr/>
          <p:nvPr/>
        </p:nvGrpSpPr>
        <p:grpSpPr>
          <a:xfrm>
            <a:off x="222014" y="4160704"/>
            <a:ext cx="1111710" cy="877421"/>
            <a:chOff x="446515" y="2921678"/>
            <a:chExt cx="1111710" cy="87742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07E499-1596-5C95-DD01-1BB416962587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3527EDE-A2FC-DEA2-0113-05BE40C69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07DE0750-4E66-36F6-37E9-4A6448010507}"/>
              </a:ext>
            </a:extLst>
          </p:cNvPr>
          <p:cNvSpPr>
            <a:spLocks noChangeAspect="1"/>
          </p:cNvSpPr>
          <p:nvPr/>
        </p:nvSpPr>
        <p:spPr>
          <a:xfrm>
            <a:off x="1568285" y="3113291"/>
            <a:ext cx="2284194" cy="1095104"/>
          </a:xfrm>
          <a:prstGeom prst="cloud">
            <a:avLst/>
          </a:prstGeom>
          <a:solidFill>
            <a:srgbClr val="FDE5CD">
              <a:alpha val="50196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1E7B1B-95E0-7F16-2440-B405E54BF3D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248023" y="2914134"/>
            <a:ext cx="514367" cy="518004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D1CE75-AAEE-BA3D-B8F9-78FCDADF9B5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77869" y="3922049"/>
            <a:ext cx="886416" cy="2386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3AA29B-8331-E00D-F414-F1D1B433AE04}"/>
              </a:ext>
            </a:extLst>
          </p:cNvPr>
          <p:cNvCxnSpPr>
            <a:cxnSpLocks/>
          </p:cNvCxnSpPr>
          <p:nvPr/>
        </p:nvCxnSpPr>
        <p:spPr>
          <a:xfrm flipV="1">
            <a:off x="2093528" y="4159934"/>
            <a:ext cx="78831" cy="460456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BE8D0F-8F9A-D779-3425-5B07D33FC867}"/>
              </a:ext>
            </a:extLst>
          </p:cNvPr>
          <p:cNvCxnSpPr>
            <a:cxnSpLocks/>
          </p:cNvCxnSpPr>
          <p:nvPr/>
        </p:nvCxnSpPr>
        <p:spPr>
          <a:xfrm flipH="1" flipV="1">
            <a:off x="3119349" y="4070258"/>
            <a:ext cx="227589" cy="330709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D4FD1E-21F5-8EE5-2D6B-BC82ADD12F7A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537340" y="3922049"/>
            <a:ext cx="1051960" cy="406783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BEDDCE-8405-CA2B-E853-DCD668D1EC03}"/>
              </a:ext>
            </a:extLst>
          </p:cNvPr>
          <p:cNvCxnSpPr>
            <a:cxnSpLocks/>
            <a:stCxn id="22" idx="3"/>
            <a:endCxn id="11" idx="2"/>
          </p:cNvCxnSpPr>
          <p:nvPr/>
        </p:nvCxnSpPr>
        <p:spPr>
          <a:xfrm flipV="1">
            <a:off x="2710382" y="2692810"/>
            <a:ext cx="211578" cy="48309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DA1A60-4D2E-7852-E8B9-740C768C070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755109" y="3084422"/>
            <a:ext cx="653708" cy="2501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CC50AE-B417-516B-D787-1219740558BC}"/>
              </a:ext>
            </a:extLst>
          </p:cNvPr>
          <p:cNvGrpSpPr/>
          <p:nvPr/>
        </p:nvGrpSpPr>
        <p:grpSpPr>
          <a:xfrm>
            <a:off x="1469499" y="4624956"/>
            <a:ext cx="1111710" cy="877421"/>
            <a:chOff x="446515" y="2921678"/>
            <a:chExt cx="1111710" cy="8774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F7D332-C6C8-3B93-C61D-892CE24B3109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02D3B5E-A0A4-C81E-8CA9-5CE795B7C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49A89C-EAB4-F806-9FDB-371EA8869D9D}"/>
              </a:ext>
            </a:extLst>
          </p:cNvPr>
          <p:cNvGrpSpPr/>
          <p:nvPr/>
        </p:nvGrpSpPr>
        <p:grpSpPr>
          <a:xfrm>
            <a:off x="2755884" y="4407552"/>
            <a:ext cx="1111710" cy="877421"/>
            <a:chOff x="446515" y="2921678"/>
            <a:chExt cx="1111710" cy="877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7CE112-914A-9C6D-10FD-B56DC34380D3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521FC47-2F61-F2FE-7CB2-0381EF3F0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EB4982-CC3D-1473-F977-34F61241CD3E}"/>
              </a:ext>
            </a:extLst>
          </p:cNvPr>
          <p:cNvGrpSpPr/>
          <p:nvPr/>
        </p:nvGrpSpPr>
        <p:grpSpPr>
          <a:xfrm>
            <a:off x="4033445" y="4328832"/>
            <a:ext cx="1111710" cy="877421"/>
            <a:chOff x="446515" y="2921678"/>
            <a:chExt cx="1111710" cy="87742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0EBFD2-D45A-0B18-F8A1-C00E2A46CEAE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02B1CEA-842B-C10E-12F3-1709DF816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B97662D-8456-F53C-F2CC-CE45A200A5D7}"/>
              </a:ext>
            </a:extLst>
          </p:cNvPr>
          <p:cNvSpPr/>
          <p:nvPr/>
        </p:nvSpPr>
        <p:spPr>
          <a:xfrm>
            <a:off x="5707921" y="1059320"/>
            <a:ext cx="1128977" cy="185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1F681D1-6AC3-CEB6-C66D-A3829CFAE9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046"/>
          <a:stretch/>
        </p:blipFill>
        <p:spPr>
          <a:xfrm>
            <a:off x="5889310" y="1044107"/>
            <a:ext cx="766199" cy="39040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09E3EC6-1F50-C93E-F1FB-791504D0EF12}"/>
              </a:ext>
            </a:extLst>
          </p:cNvPr>
          <p:cNvSpPr/>
          <p:nvPr/>
        </p:nvSpPr>
        <p:spPr>
          <a:xfrm>
            <a:off x="5802230" y="1526425"/>
            <a:ext cx="940357" cy="621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CPU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337707-2FF4-A397-1848-F835E3928FCE}"/>
              </a:ext>
            </a:extLst>
          </p:cNvPr>
          <p:cNvSpPr/>
          <p:nvPr/>
        </p:nvSpPr>
        <p:spPr>
          <a:xfrm>
            <a:off x="5802231" y="2268580"/>
            <a:ext cx="940357" cy="525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Memory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86CAA6-2B65-7F69-9F62-FDA0D439F4E7}"/>
              </a:ext>
            </a:extLst>
          </p:cNvPr>
          <p:cNvSpPr/>
          <p:nvPr/>
        </p:nvSpPr>
        <p:spPr>
          <a:xfrm>
            <a:off x="5707921" y="4120144"/>
            <a:ext cx="1128977" cy="185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E891710-F310-AD06-3589-E193DB9F91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652"/>
          <a:stretch/>
        </p:blipFill>
        <p:spPr>
          <a:xfrm>
            <a:off x="5889310" y="4237080"/>
            <a:ext cx="766199" cy="37044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36BCB7-A6AE-0BA6-7DF1-496C6911B2FB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272409" y="2148193"/>
            <a:ext cx="1" cy="1203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6794EBC-87FA-3D0B-51F9-E652961E8F17}"/>
              </a:ext>
            </a:extLst>
          </p:cNvPr>
          <p:cNvSpPr/>
          <p:nvPr/>
        </p:nvSpPr>
        <p:spPr>
          <a:xfrm>
            <a:off x="5743295" y="4587632"/>
            <a:ext cx="1058228" cy="289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Controller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F5360E-FA2A-2F2A-3DAB-370B033D226D}"/>
              </a:ext>
            </a:extLst>
          </p:cNvPr>
          <p:cNvSpPr/>
          <p:nvPr/>
        </p:nvSpPr>
        <p:spPr>
          <a:xfrm>
            <a:off x="5802231" y="4988915"/>
            <a:ext cx="940357" cy="8660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Remote</a:t>
            </a:r>
          </a:p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Memory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6E59F5-C4F3-5456-BA55-E0B9351FBE2F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6272409" y="4876732"/>
            <a:ext cx="1" cy="11218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8A511A-7DE7-2B17-D161-D76E8AD3A8F7}"/>
              </a:ext>
            </a:extLst>
          </p:cNvPr>
          <p:cNvCxnSpPr>
            <a:cxnSpLocks/>
          </p:cNvCxnSpPr>
          <p:nvPr/>
        </p:nvCxnSpPr>
        <p:spPr>
          <a:xfrm flipV="1">
            <a:off x="4868869" y="1059320"/>
            <a:ext cx="839051" cy="1106692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E8F59D-1C40-E8FE-BD49-E0E40A579B3E}"/>
              </a:ext>
            </a:extLst>
          </p:cNvPr>
          <p:cNvSpPr txBox="1"/>
          <p:nvPr/>
        </p:nvSpPr>
        <p:spPr>
          <a:xfrm>
            <a:off x="622596" y="1525136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139999-95FB-8FD7-651D-86B769A94005}"/>
              </a:ext>
            </a:extLst>
          </p:cNvPr>
          <p:cNvSpPr txBox="1"/>
          <p:nvPr/>
        </p:nvSpPr>
        <p:spPr>
          <a:xfrm>
            <a:off x="2299142" y="1297355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C4A46B-E15F-E9D4-8F98-00E1AF985A31}"/>
              </a:ext>
            </a:extLst>
          </p:cNvPr>
          <p:cNvSpPr txBox="1"/>
          <p:nvPr/>
        </p:nvSpPr>
        <p:spPr>
          <a:xfrm>
            <a:off x="3773333" y="1663763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C9BB51-B327-3CF3-3E8D-A99267F4E154}"/>
              </a:ext>
            </a:extLst>
          </p:cNvPr>
          <p:cNvSpPr txBox="1"/>
          <p:nvPr/>
        </p:nvSpPr>
        <p:spPr>
          <a:xfrm>
            <a:off x="84707" y="5047551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F20630-5447-1D74-3B1B-BF4CEAA201B5}"/>
              </a:ext>
            </a:extLst>
          </p:cNvPr>
          <p:cNvSpPr txBox="1"/>
          <p:nvPr/>
        </p:nvSpPr>
        <p:spPr>
          <a:xfrm>
            <a:off x="1419900" y="5509807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D567CD-487B-D354-26FA-3147B4BB7483}"/>
              </a:ext>
            </a:extLst>
          </p:cNvPr>
          <p:cNvSpPr txBox="1"/>
          <p:nvPr/>
        </p:nvSpPr>
        <p:spPr>
          <a:xfrm>
            <a:off x="2667171" y="5295330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53E69C-ECDF-A0A4-1653-756B9B0048F7}"/>
              </a:ext>
            </a:extLst>
          </p:cNvPr>
          <p:cNvSpPr txBox="1"/>
          <p:nvPr/>
        </p:nvSpPr>
        <p:spPr>
          <a:xfrm>
            <a:off x="3946003" y="5201020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58EED90-B92D-2364-1A6B-4FA0C33FBA60}"/>
              </a:ext>
            </a:extLst>
          </p:cNvPr>
          <p:cNvCxnSpPr>
            <a:cxnSpLocks/>
          </p:cNvCxnSpPr>
          <p:nvPr/>
        </p:nvCxnSpPr>
        <p:spPr>
          <a:xfrm flipV="1">
            <a:off x="4925643" y="2909904"/>
            <a:ext cx="762419" cy="203387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F871644-2811-312C-BCED-0E9CDB382FF1}"/>
              </a:ext>
            </a:extLst>
          </p:cNvPr>
          <p:cNvCxnSpPr>
            <a:cxnSpLocks/>
          </p:cNvCxnSpPr>
          <p:nvPr/>
        </p:nvCxnSpPr>
        <p:spPr>
          <a:xfrm flipV="1">
            <a:off x="5145155" y="4129675"/>
            <a:ext cx="542907" cy="199157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4A32DB4-E57A-6BA6-58D1-4434AA37D6EF}"/>
              </a:ext>
            </a:extLst>
          </p:cNvPr>
          <p:cNvCxnSpPr>
            <a:cxnSpLocks/>
          </p:cNvCxnSpPr>
          <p:nvPr/>
        </p:nvCxnSpPr>
        <p:spPr>
          <a:xfrm>
            <a:off x="5136659" y="5201020"/>
            <a:ext cx="570004" cy="773938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A6F2642-D4AB-6970-BA10-F0D847CC675D}"/>
              </a:ext>
            </a:extLst>
          </p:cNvPr>
          <p:cNvSpPr txBox="1"/>
          <p:nvPr/>
        </p:nvSpPr>
        <p:spPr>
          <a:xfrm>
            <a:off x="7027788" y="5144141"/>
            <a:ext cx="1860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h</a:t>
            </a:r>
            <a:r>
              <a:rPr lang="en-GR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osts </a:t>
            </a:r>
            <a:r>
              <a:rPr lang="en-GR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~80% </a:t>
            </a:r>
            <a:r>
              <a:rPr lang="en-GR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of application’s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DB040E-6D48-040B-68F9-304A712BE91A}"/>
              </a:ext>
            </a:extLst>
          </p:cNvPr>
          <p:cNvCxnSpPr>
            <a:cxnSpLocks/>
          </p:cNvCxnSpPr>
          <p:nvPr/>
        </p:nvCxnSpPr>
        <p:spPr>
          <a:xfrm>
            <a:off x="6643642" y="5323894"/>
            <a:ext cx="500130" cy="184583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74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9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Baseline Disaggregated System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C32F7B-A733-3768-AD35-F6DAB288D1C3}"/>
              </a:ext>
            </a:extLst>
          </p:cNvPr>
          <p:cNvGrpSpPr/>
          <p:nvPr/>
        </p:nvGrpSpPr>
        <p:grpSpPr>
          <a:xfrm>
            <a:off x="727763" y="2027785"/>
            <a:ext cx="1034381" cy="918410"/>
            <a:chOff x="486175" y="2159181"/>
            <a:chExt cx="1034381" cy="9184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94E1EA-9B96-2C44-8EF1-8FECDC114DB9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6" name="Graphic 5" descr="Processor">
              <a:extLst>
                <a:ext uri="{FF2B5EF4-FFF2-40B4-BE49-F238E27FC236}">
                  <a16:creationId xmlns:a16="http://schemas.microsoft.com/office/drawing/2014/main" id="{EB6DEFF8-DBAC-2A8E-CC1D-6339CB162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1C0549-5F44-96EE-7C01-F347EB8A922A}"/>
              </a:ext>
            </a:extLst>
          </p:cNvPr>
          <p:cNvGrpSpPr/>
          <p:nvPr/>
        </p:nvGrpSpPr>
        <p:grpSpPr>
          <a:xfrm>
            <a:off x="2401700" y="1806461"/>
            <a:ext cx="1034381" cy="918410"/>
            <a:chOff x="486175" y="2159181"/>
            <a:chExt cx="1034381" cy="9184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68C42F-2618-1D64-2E9C-C22BCC710CDC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1" name="Graphic 10" descr="Processor">
              <a:extLst>
                <a:ext uri="{FF2B5EF4-FFF2-40B4-BE49-F238E27FC236}">
                  <a16:creationId xmlns:a16="http://schemas.microsoft.com/office/drawing/2014/main" id="{983B61A4-67A2-1BE4-0A30-A964EEDA3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F968B2-8591-418B-6EDE-268EC5A40DC9}"/>
              </a:ext>
            </a:extLst>
          </p:cNvPr>
          <p:cNvGrpSpPr/>
          <p:nvPr/>
        </p:nvGrpSpPr>
        <p:grpSpPr>
          <a:xfrm>
            <a:off x="3891626" y="2166012"/>
            <a:ext cx="1034381" cy="918410"/>
            <a:chOff x="486175" y="2159181"/>
            <a:chExt cx="1034381" cy="9184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6AC45E-3A41-98FB-CD4A-57B7C1279E81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5" name="Graphic 14" descr="Processor">
              <a:extLst>
                <a:ext uri="{FF2B5EF4-FFF2-40B4-BE49-F238E27FC236}">
                  <a16:creationId xmlns:a16="http://schemas.microsoft.com/office/drawing/2014/main" id="{48424D5D-464A-FA7E-7D14-69890B4F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FAA5BA-DE7A-D0BA-3191-6D67750FD9F7}"/>
              </a:ext>
            </a:extLst>
          </p:cNvPr>
          <p:cNvGrpSpPr/>
          <p:nvPr/>
        </p:nvGrpSpPr>
        <p:grpSpPr>
          <a:xfrm>
            <a:off x="222014" y="4160704"/>
            <a:ext cx="1111710" cy="877421"/>
            <a:chOff x="446515" y="2921678"/>
            <a:chExt cx="1111710" cy="87742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07E499-1596-5C95-DD01-1BB416962587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3527EDE-A2FC-DEA2-0113-05BE40C69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07DE0750-4E66-36F6-37E9-4A6448010507}"/>
              </a:ext>
            </a:extLst>
          </p:cNvPr>
          <p:cNvSpPr>
            <a:spLocks noChangeAspect="1"/>
          </p:cNvSpPr>
          <p:nvPr/>
        </p:nvSpPr>
        <p:spPr>
          <a:xfrm>
            <a:off x="1568285" y="3113291"/>
            <a:ext cx="2284194" cy="1095104"/>
          </a:xfrm>
          <a:prstGeom prst="cloud">
            <a:avLst/>
          </a:prstGeom>
          <a:solidFill>
            <a:srgbClr val="FDE5CD">
              <a:alpha val="50196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1E7B1B-95E0-7F16-2440-B405E54BF3D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248023" y="2914134"/>
            <a:ext cx="514367" cy="518004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D1CE75-AAEE-BA3D-B8F9-78FCDADF9B5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77869" y="3922049"/>
            <a:ext cx="886416" cy="2386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3AA29B-8331-E00D-F414-F1D1B433AE04}"/>
              </a:ext>
            </a:extLst>
          </p:cNvPr>
          <p:cNvCxnSpPr>
            <a:cxnSpLocks/>
          </p:cNvCxnSpPr>
          <p:nvPr/>
        </p:nvCxnSpPr>
        <p:spPr>
          <a:xfrm flipV="1">
            <a:off x="2093528" y="4159934"/>
            <a:ext cx="78831" cy="460456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BE8D0F-8F9A-D779-3425-5B07D33FC867}"/>
              </a:ext>
            </a:extLst>
          </p:cNvPr>
          <p:cNvCxnSpPr>
            <a:cxnSpLocks/>
          </p:cNvCxnSpPr>
          <p:nvPr/>
        </p:nvCxnSpPr>
        <p:spPr>
          <a:xfrm flipH="1" flipV="1">
            <a:off x="3119349" y="4070258"/>
            <a:ext cx="227589" cy="330709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D4FD1E-21F5-8EE5-2D6B-BC82ADD12F7A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537340" y="3922049"/>
            <a:ext cx="1051960" cy="406783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BEDDCE-8405-CA2B-E853-DCD668D1EC03}"/>
              </a:ext>
            </a:extLst>
          </p:cNvPr>
          <p:cNvCxnSpPr>
            <a:cxnSpLocks/>
            <a:stCxn id="22" idx="3"/>
            <a:endCxn id="11" idx="2"/>
          </p:cNvCxnSpPr>
          <p:nvPr/>
        </p:nvCxnSpPr>
        <p:spPr>
          <a:xfrm flipV="1">
            <a:off x="2710382" y="2692810"/>
            <a:ext cx="211578" cy="48309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DA1A60-4D2E-7852-E8B9-740C768C070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755109" y="3084422"/>
            <a:ext cx="653708" cy="2501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CC50AE-B417-516B-D787-1219740558BC}"/>
              </a:ext>
            </a:extLst>
          </p:cNvPr>
          <p:cNvGrpSpPr/>
          <p:nvPr/>
        </p:nvGrpSpPr>
        <p:grpSpPr>
          <a:xfrm>
            <a:off x="1469499" y="4624956"/>
            <a:ext cx="1111710" cy="877421"/>
            <a:chOff x="446515" y="2921678"/>
            <a:chExt cx="1111710" cy="8774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F7D332-C6C8-3B93-C61D-892CE24B3109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02D3B5E-A0A4-C81E-8CA9-5CE795B7C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49A89C-EAB4-F806-9FDB-371EA8869D9D}"/>
              </a:ext>
            </a:extLst>
          </p:cNvPr>
          <p:cNvGrpSpPr/>
          <p:nvPr/>
        </p:nvGrpSpPr>
        <p:grpSpPr>
          <a:xfrm>
            <a:off x="2755884" y="4407552"/>
            <a:ext cx="1111710" cy="877421"/>
            <a:chOff x="446515" y="2921678"/>
            <a:chExt cx="1111710" cy="877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7CE112-914A-9C6D-10FD-B56DC34380D3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521FC47-2F61-F2FE-7CB2-0381EF3F0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EB4982-CC3D-1473-F977-34F61241CD3E}"/>
              </a:ext>
            </a:extLst>
          </p:cNvPr>
          <p:cNvGrpSpPr/>
          <p:nvPr/>
        </p:nvGrpSpPr>
        <p:grpSpPr>
          <a:xfrm>
            <a:off x="4033445" y="4328832"/>
            <a:ext cx="1111710" cy="877421"/>
            <a:chOff x="446515" y="2921678"/>
            <a:chExt cx="1111710" cy="87742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0EBFD2-D45A-0B18-F8A1-C00E2A46CEAE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02B1CEA-842B-C10E-12F3-1709DF816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B97662D-8456-F53C-F2CC-CE45A200A5D7}"/>
              </a:ext>
            </a:extLst>
          </p:cNvPr>
          <p:cNvSpPr/>
          <p:nvPr/>
        </p:nvSpPr>
        <p:spPr>
          <a:xfrm>
            <a:off x="5707921" y="1059320"/>
            <a:ext cx="1128977" cy="185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1F681D1-6AC3-CEB6-C66D-A3829CFAE9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046"/>
          <a:stretch/>
        </p:blipFill>
        <p:spPr>
          <a:xfrm>
            <a:off x="5889310" y="1044107"/>
            <a:ext cx="766199" cy="39040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09E3EC6-1F50-C93E-F1FB-791504D0EF12}"/>
              </a:ext>
            </a:extLst>
          </p:cNvPr>
          <p:cNvSpPr/>
          <p:nvPr/>
        </p:nvSpPr>
        <p:spPr>
          <a:xfrm>
            <a:off x="5802230" y="1526425"/>
            <a:ext cx="940357" cy="621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CPU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337707-2FF4-A397-1848-F835E3928FCE}"/>
              </a:ext>
            </a:extLst>
          </p:cNvPr>
          <p:cNvSpPr/>
          <p:nvPr/>
        </p:nvSpPr>
        <p:spPr>
          <a:xfrm>
            <a:off x="5802231" y="2268580"/>
            <a:ext cx="940357" cy="525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Memory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86CAA6-2B65-7F69-9F62-FDA0D439F4E7}"/>
              </a:ext>
            </a:extLst>
          </p:cNvPr>
          <p:cNvSpPr/>
          <p:nvPr/>
        </p:nvSpPr>
        <p:spPr>
          <a:xfrm>
            <a:off x="5707921" y="4120144"/>
            <a:ext cx="1128977" cy="185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E891710-F310-AD06-3589-E193DB9F91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652"/>
          <a:stretch/>
        </p:blipFill>
        <p:spPr>
          <a:xfrm>
            <a:off x="5889310" y="4237080"/>
            <a:ext cx="766199" cy="37044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36BCB7-A6AE-0BA6-7DF1-496C6911B2FB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272409" y="2148193"/>
            <a:ext cx="1" cy="1203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6794EBC-87FA-3D0B-51F9-E652961E8F17}"/>
              </a:ext>
            </a:extLst>
          </p:cNvPr>
          <p:cNvSpPr/>
          <p:nvPr/>
        </p:nvSpPr>
        <p:spPr>
          <a:xfrm>
            <a:off x="5743295" y="4587632"/>
            <a:ext cx="1058228" cy="289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Controller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F5360E-FA2A-2F2A-3DAB-370B033D226D}"/>
              </a:ext>
            </a:extLst>
          </p:cNvPr>
          <p:cNvSpPr/>
          <p:nvPr/>
        </p:nvSpPr>
        <p:spPr>
          <a:xfrm>
            <a:off x="5802231" y="4988915"/>
            <a:ext cx="940357" cy="8660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Remote</a:t>
            </a:r>
          </a:p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Memory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6E59F5-C4F3-5456-BA55-E0B9351FBE2F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6272409" y="4876732"/>
            <a:ext cx="1" cy="11218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8A511A-7DE7-2B17-D161-D76E8AD3A8F7}"/>
              </a:ext>
            </a:extLst>
          </p:cNvPr>
          <p:cNvCxnSpPr>
            <a:cxnSpLocks/>
          </p:cNvCxnSpPr>
          <p:nvPr/>
        </p:nvCxnSpPr>
        <p:spPr>
          <a:xfrm flipV="1">
            <a:off x="4868869" y="1059320"/>
            <a:ext cx="839051" cy="1106692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E8F59D-1C40-E8FE-BD49-E0E40A579B3E}"/>
              </a:ext>
            </a:extLst>
          </p:cNvPr>
          <p:cNvSpPr txBox="1"/>
          <p:nvPr/>
        </p:nvSpPr>
        <p:spPr>
          <a:xfrm>
            <a:off x="622596" y="1525136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139999-95FB-8FD7-651D-86B769A94005}"/>
              </a:ext>
            </a:extLst>
          </p:cNvPr>
          <p:cNvSpPr txBox="1"/>
          <p:nvPr/>
        </p:nvSpPr>
        <p:spPr>
          <a:xfrm>
            <a:off x="2299142" y="1297355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C4A46B-E15F-E9D4-8F98-00E1AF985A31}"/>
              </a:ext>
            </a:extLst>
          </p:cNvPr>
          <p:cNvSpPr txBox="1"/>
          <p:nvPr/>
        </p:nvSpPr>
        <p:spPr>
          <a:xfrm>
            <a:off x="3773333" y="1663763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C9BB51-B327-3CF3-3E8D-A99267F4E154}"/>
              </a:ext>
            </a:extLst>
          </p:cNvPr>
          <p:cNvSpPr txBox="1"/>
          <p:nvPr/>
        </p:nvSpPr>
        <p:spPr>
          <a:xfrm>
            <a:off x="84707" y="5047551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F20630-5447-1D74-3B1B-BF4CEAA201B5}"/>
              </a:ext>
            </a:extLst>
          </p:cNvPr>
          <p:cNvSpPr txBox="1"/>
          <p:nvPr/>
        </p:nvSpPr>
        <p:spPr>
          <a:xfrm>
            <a:off x="1419900" y="5509807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D567CD-487B-D354-26FA-3147B4BB7483}"/>
              </a:ext>
            </a:extLst>
          </p:cNvPr>
          <p:cNvSpPr txBox="1"/>
          <p:nvPr/>
        </p:nvSpPr>
        <p:spPr>
          <a:xfrm>
            <a:off x="2667171" y="5295330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53E69C-ECDF-A0A4-1653-756B9B0048F7}"/>
              </a:ext>
            </a:extLst>
          </p:cNvPr>
          <p:cNvSpPr txBox="1"/>
          <p:nvPr/>
        </p:nvSpPr>
        <p:spPr>
          <a:xfrm>
            <a:off x="3946003" y="5201020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58EED90-B92D-2364-1A6B-4FA0C33FBA60}"/>
              </a:ext>
            </a:extLst>
          </p:cNvPr>
          <p:cNvCxnSpPr>
            <a:cxnSpLocks/>
          </p:cNvCxnSpPr>
          <p:nvPr/>
        </p:nvCxnSpPr>
        <p:spPr>
          <a:xfrm flipV="1">
            <a:off x="4925643" y="2909904"/>
            <a:ext cx="762419" cy="203387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F871644-2811-312C-BCED-0E9CDB382FF1}"/>
              </a:ext>
            </a:extLst>
          </p:cNvPr>
          <p:cNvCxnSpPr>
            <a:cxnSpLocks/>
          </p:cNvCxnSpPr>
          <p:nvPr/>
        </p:nvCxnSpPr>
        <p:spPr>
          <a:xfrm flipV="1">
            <a:off x="5145155" y="4129675"/>
            <a:ext cx="542907" cy="199157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4A32DB4-E57A-6BA6-58D1-4434AA37D6EF}"/>
              </a:ext>
            </a:extLst>
          </p:cNvPr>
          <p:cNvCxnSpPr>
            <a:cxnSpLocks/>
          </p:cNvCxnSpPr>
          <p:nvPr/>
        </p:nvCxnSpPr>
        <p:spPr>
          <a:xfrm>
            <a:off x="5136659" y="5201020"/>
            <a:ext cx="570004" cy="773938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82474F-27A7-7300-232B-1B71487A2B8C}"/>
              </a:ext>
            </a:extLst>
          </p:cNvPr>
          <p:cNvCxnSpPr>
            <a:cxnSpLocks/>
          </p:cNvCxnSpPr>
          <p:nvPr/>
        </p:nvCxnSpPr>
        <p:spPr>
          <a:xfrm>
            <a:off x="6272410" y="2914134"/>
            <a:ext cx="0" cy="120601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F74E6DDB-EC47-7B96-659A-53781AAB4746}"/>
              </a:ext>
            </a:extLst>
          </p:cNvPr>
          <p:cNvGrpSpPr/>
          <p:nvPr/>
        </p:nvGrpSpPr>
        <p:grpSpPr>
          <a:xfrm>
            <a:off x="5765098" y="3017282"/>
            <a:ext cx="914400" cy="1199926"/>
            <a:chOff x="5750525" y="2967398"/>
            <a:chExt cx="914400" cy="119992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CEF01A6-ED55-0076-02AB-A2827683E5AA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21" name="Graphic 20" descr="Wheelbarrow">
                <a:extLst>
                  <a:ext uri="{FF2B5EF4-FFF2-40B4-BE49-F238E27FC236}">
                    <a16:creationId xmlns:a16="http://schemas.microsoft.com/office/drawing/2014/main" id="{30B16C53-C171-34B0-2A60-418A5C52E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A92BEBA-C6C3-27C8-522E-66FCA417B0CD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93CB22F-3733-BE82-BB65-B56CA3A29951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F609BD8-41BC-1D07-FECF-A6509BE7C371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14EAAA0-BB04-687E-6903-DBDA297C6B3E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049268F-B975-190D-4687-58B42F5B5F5F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C36602C-8C53-EC8C-84DC-6AE79B3DDB61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67D49D7-B5E7-00BD-1558-2D7E2489EC45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859D2C3-B277-3E7E-AD68-1E4D74DC90C5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D87878E-C329-5373-FF78-F5C4DF09E2B1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B37CAEB-AF3C-BE23-8622-AD959296C170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247516-4D8C-3C2F-E130-822965E4CC27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51B598-0E01-AEBA-7E53-9F3F077FB830}"/>
              </a:ext>
            </a:extLst>
          </p:cNvPr>
          <p:cNvSpPr txBox="1"/>
          <p:nvPr/>
        </p:nvSpPr>
        <p:spPr>
          <a:xfrm>
            <a:off x="6937259" y="2202261"/>
            <a:ext cx="2149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data is typically moved at </a:t>
            </a:r>
            <a:r>
              <a:rPr lang="en-US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page</a:t>
            </a:r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granularity 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7B9C873-3DDE-1618-9227-729086F60CCE}"/>
              </a:ext>
            </a:extLst>
          </p:cNvPr>
          <p:cNvCxnSpPr>
            <a:cxnSpLocks/>
          </p:cNvCxnSpPr>
          <p:nvPr/>
        </p:nvCxnSpPr>
        <p:spPr>
          <a:xfrm flipV="1">
            <a:off x="6605225" y="3028538"/>
            <a:ext cx="686361" cy="418683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58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89624</TotalTime>
  <Words>1683</Words>
  <Application>Microsoft Macintosh PowerPoint</Application>
  <PresentationFormat>On-screen Show (4:3)</PresentationFormat>
  <Paragraphs>886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Avenir Book</vt:lpstr>
      <vt:lpstr>Avenir Medium</vt:lpstr>
      <vt:lpstr>Calibri</vt:lpstr>
      <vt:lpstr>Calibri Light</vt:lpstr>
      <vt:lpstr>Nunito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2707</cp:revision>
  <dcterms:created xsi:type="dcterms:W3CDTF">2021-01-27T16:48:37Z</dcterms:created>
  <dcterms:modified xsi:type="dcterms:W3CDTF">2023-07-01T17:59:50Z</dcterms:modified>
</cp:coreProperties>
</file>