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5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58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59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67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68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72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7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513" r:id="rId2"/>
    <p:sldId id="741" r:id="rId3"/>
    <p:sldId id="742" r:id="rId4"/>
    <p:sldId id="743" r:id="rId5"/>
    <p:sldId id="744" r:id="rId6"/>
    <p:sldId id="745" r:id="rId7"/>
    <p:sldId id="746" r:id="rId8"/>
    <p:sldId id="747" r:id="rId9"/>
    <p:sldId id="748" r:id="rId10"/>
    <p:sldId id="749" r:id="rId11"/>
    <p:sldId id="750" r:id="rId12"/>
    <p:sldId id="751" r:id="rId13"/>
    <p:sldId id="752" r:id="rId14"/>
    <p:sldId id="754" r:id="rId15"/>
    <p:sldId id="761" r:id="rId16"/>
    <p:sldId id="756" r:id="rId17"/>
    <p:sldId id="880" r:id="rId18"/>
    <p:sldId id="763" r:id="rId19"/>
    <p:sldId id="764" r:id="rId20"/>
    <p:sldId id="766" r:id="rId21"/>
    <p:sldId id="767" r:id="rId22"/>
    <p:sldId id="768" r:id="rId23"/>
    <p:sldId id="769" r:id="rId24"/>
    <p:sldId id="770" r:id="rId25"/>
    <p:sldId id="771" r:id="rId26"/>
    <p:sldId id="773" r:id="rId27"/>
    <p:sldId id="774" r:id="rId28"/>
    <p:sldId id="775" r:id="rId29"/>
    <p:sldId id="757" r:id="rId30"/>
    <p:sldId id="776" r:id="rId31"/>
    <p:sldId id="778" r:id="rId32"/>
    <p:sldId id="779" r:id="rId33"/>
    <p:sldId id="780" r:id="rId34"/>
    <p:sldId id="781" r:id="rId35"/>
    <p:sldId id="782" r:id="rId36"/>
    <p:sldId id="783" r:id="rId37"/>
    <p:sldId id="784" r:id="rId38"/>
    <p:sldId id="788" r:id="rId39"/>
    <p:sldId id="787" r:id="rId40"/>
    <p:sldId id="789" r:id="rId41"/>
    <p:sldId id="790" r:id="rId42"/>
    <p:sldId id="792" r:id="rId43"/>
    <p:sldId id="794" r:id="rId44"/>
    <p:sldId id="758" r:id="rId45"/>
    <p:sldId id="795" r:id="rId46"/>
    <p:sldId id="796" r:id="rId47"/>
    <p:sldId id="797" r:id="rId48"/>
    <p:sldId id="798" r:id="rId49"/>
    <p:sldId id="800" r:id="rId50"/>
    <p:sldId id="882" r:id="rId51"/>
    <p:sldId id="883" r:id="rId52"/>
    <p:sldId id="802" r:id="rId53"/>
    <p:sldId id="803" r:id="rId54"/>
    <p:sldId id="804" r:id="rId55"/>
    <p:sldId id="805" r:id="rId56"/>
    <p:sldId id="806" r:id="rId57"/>
    <p:sldId id="881" r:id="rId58"/>
    <p:sldId id="808" r:id="rId59"/>
    <p:sldId id="809" r:id="rId60"/>
    <p:sldId id="759" r:id="rId61"/>
    <p:sldId id="810" r:id="rId62"/>
    <p:sldId id="831" r:id="rId63"/>
    <p:sldId id="832" r:id="rId64"/>
    <p:sldId id="833" r:id="rId65"/>
    <p:sldId id="834" r:id="rId66"/>
    <p:sldId id="835" r:id="rId67"/>
    <p:sldId id="876" r:id="rId68"/>
    <p:sldId id="866" r:id="rId69"/>
    <p:sldId id="837" r:id="rId70"/>
    <p:sldId id="840" r:id="rId71"/>
    <p:sldId id="838" r:id="rId72"/>
    <p:sldId id="865" r:id="rId73"/>
    <p:sldId id="877" r:id="rId74"/>
    <p:sldId id="867" r:id="rId75"/>
    <p:sldId id="868" r:id="rId76"/>
    <p:sldId id="878" r:id="rId77"/>
    <p:sldId id="884" r:id="rId78"/>
    <p:sldId id="869" r:id="rId79"/>
    <p:sldId id="870" r:id="rId80"/>
    <p:sldId id="871" r:id="rId81"/>
    <p:sldId id="872" r:id="rId82"/>
    <p:sldId id="873" r:id="rId83"/>
    <p:sldId id="874" r:id="rId84"/>
    <p:sldId id="875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4FF"/>
    <a:srgbClr val="EAEAEA"/>
    <a:srgbClr val="CCCCCC"/>
    <a:srgbClr val="C4E1F2"/>
    <a:srgbClr val="F2CED2"/>
    <a:srgbClr val="BFBFBF"/>
    <a:srgbClr val="FBCC9A"/>
    <a:srgbClr val="FDE5CD"/>
    <a:srgbClr val="000000"/>
    <a:srgbClr val="DF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55326"/>
  </p:normalViewPr>
  <p:slideViewPr>
    <p:cSldViewPr snapToGrid="0" snapToObjects="1">
      <p:cViewPr varScale="1">
        <p:scale>
          <a:sx n="69" d="100"/>
          <a:sy n="69" d="100"/>
        </p:scale>
        <p:origin x="1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242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final-PhD/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ynCron-HPCA21/excels/Synchronization_hbm_presenta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ynCron-HPCA21/excels/Synchronization_hbm_presentatio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ynCron-HPCA21/excels/Synchronization_hbm_presentation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ynCron-HPCA21/excels/Synchronization_hbm_presentation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ynCron-HPCA21/excels/Synchronization_hbm_presentation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interim-PhD/result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interim-PhD/result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interim-PhD/result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final-PhD/result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final-PhD/result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interim-PhD/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final-PhD/result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interim-PhD/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interim-PhD/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interim-PhD/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interim-PhD/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ynCron-HPCA21/excels/Synchronization_hbm_present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ynCron-HPCA21/excels/Synchronization_hbm_present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SynCron-HPCA21/excels/Synchronization_hbm_presenta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colorTM!$H$66</c:f>
              <c:strCache>
                <c:ptCount val="1"/>
                <c:pt idx="0">
                  <c:v>SeqSlv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colorTM!$G$67:$G$85</c:f>
              <c:strCache>
                <c:ptCount val="19"/>
                <c:pt idx="0">
                  <c:v>qun</c:v>
                </c:pt>
                <c:pt idx="1">
                  <c:v>geo</c:v>
                </c:pt>
                <c:pt idx="2">
                  <c:v>fln</c:v>
                </c:pt>
                <c:pt idx="3">
                  <c:v>bum</c:v>
                </c:pt>
                <c:pt idx="4">
                  <c:v>ser</c:v>
                </c:pt>
                <c:pt idx="5">
                  <c:v>del</c:v>
                </c:pt>
                <c:pt idx="6">
                  <c:v>rgg</c:v>
                </c:pt>
                <c:pt idx="7">
                  <c:v>kmr</c:v>
                </c:pt>
                <c:pt idx="8">
                  <c:v>cag</c:v>
                </c:pt>
                <c:pt idx="9">
                  <c:v>usa</c:v>
                </c:pt>
                <c:pt idx="10">
                  <c:v>dlf</c:v>
                </c:pt>
                <c:pt idx="11">
                  <c:v>aud</c:v>
                </c:pt>
                <c:pt idx="12">
                  <c:v>vas</c:v>
                </c:pt>
                <c:pt idx="13">
                  <c:v>stk</c:v>
                </c:pt>
                <c:pt idx="14">
                  <c:v>uk</c:v>
                </c:pt>
                <c:pt idx="15">
                  <c:v>soc</c:v>
                </c:pt>
                <c:pt idx="16">
                  <c:v>arb</c:v>
                </c:pt>
                <c:pt idx="17">
                  <c:v>fch</c:v>
                </c:pt>
                <c:pt idx="18">
                  <c:v>GM</c:v>
                </c:pt>
              </c:strCache>
            </c:strRef>
          </c:cat>
          <c:val>
            <c:numRef>
              <c:f>colorTM!$H$67:$H$85</c:f>
              <c:numCache>
                <c:formatCode>General</c:formatCode>
                <c:ptCount val="1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58-9B49-8BAF-489428CD77F4}"/>
            </c:ext>
          </c:extLst>
        </c:ser>
        <c:ser>
          <c:idx val="1"/>
          <c:order val="1"/>
          <c:tx>
            <c:strRef>
              <c:f>colorTM!$I$66</c:f>
              <c:strCache>
                <c:ptCount val="1"/>
                <c:pt idx="0">
                  <c:v>IterSlv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colorTM!$G$67:$G$85</c:f>
              <c:strCache>
                <c:ptCount val="19"/>
                <c:pt idx="0">
                  <c:v>qun</c:v>
                </c:pt>
                <c:pt idx="1">
                  <c:v>geo</c:v>
                </c:pt>
                <c:pt idx="2">
                  <c:v>fln</c:v>
                </c:pt>
                <c:pt idx="3">
                  <c:v>bum</c:v>
                </c:pt>
                <c:pt idx="4">
                  <c:v>ser</c:v>
                </c:pt>
                <c:pt idx="5">
                  <c:v>del</c:v>
                </c:pt>
                <c:pt idx="6">
                  <c:v>rgg</c:v>
                </c:pt>
                <c:pt idx="7">
                  <c:v>kmr</c:v>
                </c:pt>
                <c:pt idx="8">
                  <c:v>cag</c:v>
                </c:pt>
                <c:pt idx="9">
                  <c:v>usa</c:v>
                </c:pt>
                <c:pt idx="10">
                  <c:v>dlf</c:v>
                </c:pt>
                <c:pt idx="11">
                  <c:v>aud</c:v>
                </c:pt>
                <c:pt idx="12">
                  <c:v>vas</c:v>
                </c:pt>
                <c:pt idx="13">
                  <c:v>stk</c:v>
                </c:pt>
                <c:pt idx="14">
                  <c:v>uk</c:v>
                </c:pt>
                <c:pt idx="15">
                  <c:v>soc</c:v>
                </c:pt>
                <c:pt idx="16">
                  <c:v>arb</c:v>
                </c:pt>
                <c:pt idx="17">
                  <c:v>fch</c:v>
                </c:pt>
                <c:pt idx="18">
                  <c:v>GM</c:v>
                </c:pt>
              </c:strCache>
            </c:strRef>
          </c:cat>
          <c:val>
            <c:numRef>
              <c:f>colorTM!$I$67:$I$85</c:f>
              <c:numCache>
                <c:formatCode>General</c:formatCode>
                <c:ptCount val="19"/>
                <c:pt idx="0">
                  <c:v>4.6560834032904985</c:v>
                </c:pt>
                <c:pt idx="1">
                  <c:v>4.9500636537237437</c:v>
                </c:pt>
                <c:pt idx="2">
                  <c:v>4.8863909822050537</c:v>
                </c:pt>
                <c:pt idx="3">
                  <c:v>4.7040177738581823</c:v>
                </c:pt>
                <c:pt idx="4">
                  <c:v>4.8981705108078737</c:v>
                </c:pt>
                <c:pt idx="5">
                  <c:v>0.71630096185375458</c:v>
                </c:pt>
                <c:pt idx="6">
                  <c:v>0.9696999211087628</c:v>
                </c:pt>
                <c:pt idx="7">
                  <c:v>0.69652089977936238</c:v>
                </c:pt>
                <c:pt idx="8">
                  <c:v>5.5186393027832441</c:v>
                </c:pt>
                <c:pt idx="9">
                  <c:v>0.73905867590619545</c:v>
                </c:pt>
                <c:pt idx="10">
                  <c:v>5.351145179165127</c:v>
                </c:pt>
                <c:pt idx="11">
                  <c:v>5.2266798279630553</c:v>
                </c:pt>
                <c:pt idx="12">
                  <c:v>6.1171812519008304</c:v>
                </c:pt>
                <c:pt idx="13">
                  <c:v>5.9517777732237631</c:v>
                </c:pt>
                <c:pt idx="14">
                  <c:v>2.0787878107945721</c:v>
                </c:pt>
                <c:pt idx="15">
                  <c:v>2.5936641897268644</c:v>
                </c:pt>
                <c:pt idx="16">
                  <c:v>3.567319490783492</c:v>
                </c:pt>
                <c:pt idx="17">
                  <c:v>3.4685152902458496</c:v>
                </c:pt>
                <c:pt idx="18">
                  <c:v>2.982092806698093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58-9B49-8BAF-489428CD77F4}"/>
            </c:ext>
          </c:extLst>
        </c:ser>
        <c:ser>
          <c:idx val="2"/>
          <c:order val="2"/>
          <c:tx>
            <c:strRef>
              <c:f>colorTM!$J$66</c:f>
              <c:strCache>
                <c:ptCount val="1"/>
                <c:pt idx="0">
                  <c:v>IterSolvR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colorTM!$G$67:$G$85</c:f>
              <c:strCache>
                <c:ptCount val="19"/>
                <c:pt idx="0">
                  <c:v>qun</c:v>
                </c:pt>
                <c:pt idx="1">
                  <c:v>geo</c:v>
                </c:pt>
                <c:pt idx="2">
                  <c:v>fln</c:v>
                </c:pt>
                <c:pt idx="3">
                  <c:v>bum</c:v>
                </c:pt>
                <c:pt idx="4">
                  <c:v>ser</c:v>
                </c:pt>
                <c:pt idx="5">
                  <c:v>del</c:v>
                </c:pt>
                <c:pt idx="6">
                  <c:v>rgg</c:v>
                </c:pt>
                <c:pt idx="7">
                  <c:v>kmr</c:v>
                </c:pt>
                <c:pt idx="8">
                  <c:v>cag</c:v>
                </c:pt>
                <c:pt idx="9">
                  <c:v>usa</c:v>
                </c:pt>
                <c:pt idx="10">
                  <c:v>dlf</c:v>
                </c:pt>
                <c:pt idx="11">
                  <c:v>aud</c:v>
                </c:pt>
                <c:pt idx="12">
                  <c:v>vas</c:v>
                </c:pt>
                <c:pt idx="13">
                  <c:v>stk</c:v>
                </c:pt>
                <c:pt idx="14">
                  <c:v>uk</c:v>
                </c:pt>
                <c:pt idx="15">
                  <c:v>soc</c:v>
                </c:pt>
                <c:pt idx="16">
                  <c:v>arb</c:v>
                </c:pt>
                <c:pt idx="17">
                  <c:v>fch</c:v>
                </c:pt>
                <c:pt idx="18">
                  <c:v>GM</c:v>
                </c:pt>
              </c:strCache>
            </c:strRef>
          </c:cat>
          <c:val>
            <c:numRef>
              <c:f>colorTM!$J$67:$J$85</c:f>
              <c:numCache>
                <c:formatCode>General</c:formatCode>
                <c:ptCount val="19"/>
                <c:pt idx="0">
                  <c:v>0.3352645623606666</c:v>
                </c:pt>
                <c:pt idx="1">
                  <c:v>0.41548612873495672</c:v>
                </c:pt>
                <c:pt idx="2">
                  <c:v>0.33582963264938986</c:v>
                </c:pt>
                <c:pt idx="3">
                  <c:v>0.37495369907235926</c:v>
                </c:pt>
                <c:pt idx="4">
                  <c:v>0.45684077150499786</c:v>
                </c:pt>
                <c:pt idx="5">
                  <c:v>5.9144446017543373E-2</c:v>
                </c:pt>
                <c:pt idx="6">
                  <c:v>0.11243927683888902</c:v>
                </c:pt>
                <c:pt idx="7">
                  <c:v>6.5900498572340899E-2</c:v>
                </c:pt>
                <c:pt idx="8">
                  <c:v>0.66562353061741197</c:v>
                </c:pt>
                <c:pt idx="9">
                  <c:v>5.7230282787758838E-2</c:v>
                </c:pt>
                <c:pt idx="10">
                  <c:v>0.59956498524426638</c:v>
                </c:pt>
                <c:pt idx="11">
                  <c:v>0.48027107165301447</c:v>
                </c:pt>
                <c:pt idx="12">
                  <c:v>0.81567990723690342</c:v>
                </c:pt>
                <c:pt idx="13">
                  <c:v>0.79943720156557385</c:v>
                </c:pt>
                <c:pt idx="14">
                  <c:v>0.25058610402283288</c:v>
                </c:pt>
                <c:pt idx="15">
                  <c:v>0.33606642487084254</c:v>
                </c:pt>
                <c:pt idx="16">
                  <c:v>0.51012447978360376</c:v>
                </c:pt>
                <c:pt idx="17">
                  <c:v>0.5133055737056692</c:v>
                </c:pt>
                <c:pt idx="18">
                  <c:v>0.30601786389047936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58-9B49-8BAF-489428CD77F4}"/>
            </c:ext>
          </c:extLst>
        </c:ser>
        <c:ser>
          <c:idx val="3"/>
          <c:order val="3"/>
          <c:tx>
            <c:strRef>
              <c:f>colorTM!$K$66</c:f>
              <c:strCache>
                <c:ptCount val="1"/>
                <c:pt idx="0">
                  <c:v>ColorTM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colorTM!$G$67:$G$85</c:f>
              <c:strCache>
                <c:ptCount val="19"/>
                <c:pt idx="0">
                  <c:v>qun</c:v>
                </c:pt>
                <c:pt idx="1">
                  <c:v>geo</c:v>
                </c:pt>
                <c:pt idx="2">
                  <c:v>fln</c:v>
                </c:pt>
                <c:pt idx="3">
                  <c:v>bum</c:v>
                </c:pt>
                <c:pt idx="4">
                  <c:v>ser</c:v>
                </c:pt>
                <c:pt idx="5">
                  <c:v>del</c:v>
                </c:pt>
                <c:pt idx="6">
                  <c:v>rgg</c:v>
                </c:pt>
                <c:pt idx="7">
                  <c:v>kmr</c:v>
                </c:pt>
                <c:pt idx="8">
                  <c:v>cag</c:v>
                </c:pt>
                <c:pt idx="9">
                  <c:v>usa</c:v>
                </c:pt>
                <c:pt idx="10">
                  <c:v>dlf</c:v>
                </c:pt>
                <c:pt idx="11">
                  <c:v>aud</c:v>
                </c:pt>
                <c:pt idx="12">
                  <c:v>vas</c:v>
                </c:pt>
                <c:pt idx="13">
                  <c:v>stk</c:v>
                </c:pt>
                <c:pt idx="14">
                  <c:v>uk</c:v>
                </c:pt>
                <c:pt idx="15">
                  <c:v>soc</c:v>
                </c:pt>
                <c:pt idx="16">
                  <c:v>arb</c:v>
                </c:pt>
                <c:pt idx="17">
                  <c:v>fch</c:v>
                </c:pt>
                <c:pt idx="18">
                  <c:v>GM</c:v>
                </c:pt>
              </c:strCache>
            </c:strRef>
          </c:cat>
          <c:val>
            <c:numRef>
              <c:f>colorTM!$K$67:$K$85</c:f>
              <c:numCache>
                <c:formatCode>General</c:formatCode>
                <c:ptCount val="19"/>
                <c:pt idx="0">
                  <c:v>14.581556299575309</c:v>
                </c:pt>
                <c:pt idx="1">
                  <c:v>14.573744377811096</c:v>
                </c:pt>
                <c:pt idx="2">
                  <c:v>14.360878466406103</c:v>
                </c:pt>
                <c:pt idx="3">
                  <c:v>15.097049858480299</c:v>
                </c:pt>
                <c:pt idx="4">
                  <c:v>22.487456687456689</c:v>
                </c:pt>
                <c:pt idx="5">
                  <c:v>1.4620457904570678</c:v>
                </c:pt>
                <c:pt idx="6">
                  <c:v>7.8820409294224749</c:v>
                </c:pt>
                <c:pt idx="7">
                  <c:v>1.2947501743118679</c:v>
                </c:pt>
                <c:pt idx="8">
                  <c:v>15.749197689345316</c:v>
                </c:pt>
                <c:pt idx="9">
                  <c:v>1.5751147410646527</c:v>
                </c:pt>
                <c:pt idx="10">
                  <c:v>13.615518375787198</c:v>
                </c:pt>
                <c:pt idx="11">
                  <c:v>21.568228105906311</c:v>
                </c:pt>
                <c:pt idx="12">
                  <c:v>13.255833821519236</c:v>
                </c:pt>
                <c:pt idx="13">
                  <c:v>14.060268202943455</c:v>
                </c:pt>
                <c:pt idx="14">
                  <c:v>14.097188408737404</c:v>
                </c:pt>
                <c:pt idx="15">
                  <c:v>3.8298441016814513</c:v>
                </c:pt>
                <c:pt idx="16">
                  <c:v>6.8144476569245667</c:v>
                </c:pt>
                <c:pt idx="17">
                  <c:v>6.4448884448884449</c:v>
                </c:pt>
                <c:pt idx="18">
                  <c:v>8.4646409080701694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58-9B49-8BAF-489428CD77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3"/>
        <c:overlap val="-12"/>
        <c:axId val="824081279"/>
        <c:axId val="825214863"/>
      </c:barChart>
      <c:catAx>
        <c:axId val="824081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>
                    <a:latin typeface="Trebuchet MS" panose="020B0703020202090204" pitchFamily="34" charset="0"/>
                  </a:rPr>
                  <a:t>Real-World Graphs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25214863"/>
        <c:crosses val="autoZero"/>
        <c:auto val="1"/>
        <c:lblAlgn val="ctr"/>
        <c:lblOffset val="100"/>
        <c:noMultiLvlLbl val="0"/>
      </c:catAx>
      <c:valAx>
        <c:axId val="82521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1800">
                    <a:latin typeface="Trebuchet MS" panose="020B0703020202090204" pitchFamily="34" charset="0"/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824081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277989885415147E-2"/>
          <c:y val="0.20556498168229115"/>
          <c:w val="0.23140298835228282"/>
          <c:h val="0.63948695272302791"/>
        </c:manualLayout>
      </c:layout>
      <c:lineChart>
        <c:grouping val="standard"/>
        <c:varyColors val="0"/>
        <c:ser>
          <c:idx val="0"/>
          <c:order val="0"/>
          <c:tx>
            <c:v>Central</c:v>
          </c:tx>
          <c:spPr>
            <a:ln w="76200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tx2">
                  <a:lumMod val="50000"/>
                  <a:lumOff val="50000"/>
                </a:schemeClr>
              </a:solidFill>
              <a:ln w="101600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Data_structures!$J$6:$J$9</c:f>
              <c:numCache>
                <c:formatCode>General</c:formatCode>
                <c:ptCount val="4"/>
                <c:pt idx="0">
                  <c:v>4.72</c:v>
                </c:pt>
                <c:pt idx="1">
                  <c:v>6</c:v>
                </c:pt>
                <c:pt idx="2">
                  <c:v>6.9</c:v>
                </c:pt>
                <c:pt idx="3">
                  <c:v>7.92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04-B846-92CB-AB190992BD18}"/>
            </c:ext>
          </c:extLst>
        </c:ser>
        <c:ser>
          <c:idx val="1"/>
          <c:order val="1"/>
          <c:tx>
            <c:v>Hier</c:v>
          </c:tx>
          <c:spPr>
            <a:ln w="76200" cap="rnd">
              <a:solidFill>
                <a:schemeClr val="tx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tx2">
                  <a:lumMod val="90000"/>
                  <a:lumOff val="10000"/>
                </a:schemeClr>
              </a:solidFill>
              <a:ln w="101600">
                <a:solidFill>
                  <a:schemeClr val="tx2">
                    <a:lumMod val="90000"/>
                    <a:lumOff val="1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Data_structures!$K$6:$K$9</c:f>
              <c:numCache>
                <c:formatCode>General</c:formatCode>
                <c:ptCount val="4"/>
                <c:pt idx="0">
                  <c:v>4.8499999999999996</c:v>
                </c:pt>
                <c:pt idx="1">
                  <c:v>7.2</c:v>
                </c:pt>
                <c:pt idx="2">
                  <c:v>8.3000000000000007</c:v>
                </c:pt>
                <c:pt idx="3">
                  <c:v>9.32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04-B846-92CB-AB190992BD18}"/>
            </c:ext>
          </c:extLst>
        </c:ser>
        <c:ser>
          <c:idx val="2"/>
          <c:order val="2"/>
          <c:tx>
            <c:v>SynCron</c:v>
          </c:tx>
          <c:spPr>
            <a:ln w="7620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3"/>
              </a:solidFill>
              <a:ln w="101600">
                <a:solidFill>
                  <a:schemeClr val="accent3"/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Data_structures!$L$6:$L$9</c:f>
              <c:numCache>
                <c:formatCode>General</c:formatCode>
                <c:ptCount val="4"/>
                <c:pt idx="0">
                  <c:v>4.97</c:v>
                </c:pt>
                <c:pt idx="1">
                  <c:v>7.32</c:v>
                </c:pt>
                <c:pt idx="2">
                  <c:v>8.6199999999999992</c:v>
                </c:pt>
                <c:pt idx="3">
                  <c:v>9.9700000000000006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04-B846-92CB-AB190992BD18}"/>
            </c:ext>
          </c:extLst>
        </c:ser>
        <c:ser>
          <c:idx val="3"/>
          <c:order val="3"/>
          <c:tx>
            <c:v>Ideal</c:v>
          </c:tx>
          <c:spPr>
            <a:ln w="76200" cap="rnd">
              <a:solidFill>
                <a:schemeClr val="tx2">
                  <a:lumMod val="25000"/>
                  <a:lumOff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2">
                  <a:lumMod val="25000"/>
                  <a:lumOff val="75000"/>
                </a:schemeClr>
              </a:solidFill>
              <a:ln w="101600">
                <a:solidFill>
                  <a:schemeClr val="tx2">
                    <a:lumMod val="25000"/>
                    <a:lumOff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Data_structures!$M$6:$M$9</c:f>
              <c:numCache>
                <c:formatCode>General</c:formatCode>
                <c:ptCount val="4"/>
                <c:pt idx="0">
                  <c:v>6.66</c:v>
                </c:pt>
                <c:pt idx="1">
                  <c:v>9.82</c:v>
                </c:pt>
                <c:pt idx="2">
                  <c:v>11.55</c:v>
                </c:pt>
                <c:pt idx="3">
                  <c:v>13.8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04-B846-92CB-AB190992B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864767"/>
        <c:axId val="610874159"/>
      </c:lineChart>
      <c:catAx>
        <c:axId val="60486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610874159"/>
        <c:crosses val="autoZero"/>
        <c:auto val="1"/>
        <c:lblAlgn val="ctr"/>
        <c:lblOffset val="100"/>
        <c:noMultiLvlLbl val="0"/>
      </c:catAx>
      <c:valAx>
        <c:axId val="61087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60486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1424427907751423"/>
          <c:y val="2.5497554054442553E-2"/>
          <c:w val="0.6330349590449168"/>
          <c:h val="8.5162578377647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81452318461"/>
          <c:y val="0.12728854018646238"/>
          <c:w val="0.70655224608482892"/>
          <c:h val="0.69873494595362962"/>
        </c:manualLayout>
      </c:layout>
      <c:lineChart>
        <c:grouping val="standard"/>
        <c:varyColors val="0"/>
        <c:ser>
          <c:idx val="1"/>
          <c:order val="0"/>
          <c:tx>
            <c:v>Hier</c:v>
          </c:tx>
          <c:spPr>
            <a:ln w="76200" cap="rnd">
              <a:solidFill>
                <a:schemeClr val="tx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tx2">
                  <a:lumMod val="90000"/>
                  <a:lumOff val="10000"/>
                </a:schemeClr>
              </a:solidFill>
              <a:ln w="101600">
                <a:solidFill>
                  <a:schemeClr val="tx2">
                    <a:lumMod val="90000"/>
                    <a:lumOff val="1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Data_structures!$R$39:$R$42</c:f>
              <c:numCache>
                <c:formatCode>General</c:formatCode>
                <c:ptCount val="4"/>
                <c:pt idx="0">
                  <c:v>6.08</c:v>
                </c:pt>
                <c:pt idx="1">
                  <c:v>11.72</c:v>
                </c:pt>
                <c:pt idx="2">
                  <c:v>17.02</c:v>
                </c:pt>
                <c:pt idx="3">
                  <c:v>20.55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20-6A49-81C5-79F0BA6A44DD}"/>
            </c:ext>
          </c:extLst>
        </c:ser>
        <c:ser>
          <c:idx val="0"/>
          <c:order val="1"/>
          <c:tx>
            <c:v>Central</c:v>
          </c:tx>
          <c:spPr>
            <a:ln w="76200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tx2">
                  <a:lumMod val="50000"/>
                  <a:lumOff val="50000"/>
                </a:schemeClr>
              </a:solidFill>
              <a:ln w="101600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Data_structures!$Q$39:$Q$42</c:f>
              <c:numCache>
                <c:formatCode>General</c:formatCode>
                <c:ptCount val="4"/>
                <c:pt idx="0">
                  <c:v>6.21</c:v>
                </c:pt>
                <c:pt idx="1">
                  <c:v>9.4700000000000006</c:v>
                </c:pt>
                <c:pt idx="2">
                  <c:v>11.63</c:v>
                </c:pt>
                <c:pt idx="3">
                  <c:v>12.85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20-6A49-81C5-79F0BA6A44DD}"/>
            </c:ext>
          </c:extLst>
        </c:ser>
        <c:ser>
          <c:idx val="2"/>
          <c:order val="2"/>
          <c:tx>
            <c:v>SynCron</c:v>
          </c:tx>
          <c:spPr>
            <a:ln w="7620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3"/>
              </a:solidFill>
              <a:ln w="101600">
                <a:solidFill>
                  <a:schemeClr val="accent3"/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Data_structures!$S$39:$S$42</c:f>
              <c:numCache>
                <c:formatCode>General</c:formatCode>
                <c:ptCount val="4"/>
                <c:pt idx="0">
                  <c:v>6.57</c:v>
                </c:pt>
                <c:pt idx="1">
                  <c:v>12.67</c:v>
                </c:pt>
                <c:pt idx="2">
                  <c:v>18.38</c:v>
                </c:pt>
                <c:pt idx="3">
                  <c:v>22.88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20-6A49-81C5-79F0BA6A44DD}"/>
            </c:ext>
          </c:extLst>
        </c:ser>
        <c:ser>
          <c:idx val="3"/>
          <c:order val="3"/>
          <c:tx>
            <c:v>Ideal</c:v>
          </c:tx>
          <c:spPr>
            <a:ln w="76200" cap="rnd">
              <a:solidFill>
                <a:schemeClr val="tx2">
                  <a:lumMod val="25000"/>
                  <a:lumOff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2">
                  <a:lumMod val="25000"/>
                  <a:lumOff val="75000"/>
                </a:schemeClr>
              </a:solidFill>
              <a:ln w="101600">
                <a:solidFill>
                  <a:schemeClr val="tx2">
                    <a:lumMod val="25000"/>
                    <a:lumOff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Data_structures!$T$39:$T$42</c:f>
              <c:numCache>
                <c:formatCode>General</c:formatCode>
                <c:ptCount val="4"/>
                <c:pt idx="0">
                  <c:v>8.2200000000000006</c:v>
                </c:pt>
                <c:pt idx="1">
                  <c:v>15.86</c:v>
                </c:pt>
                <c:pt idx="2">
                  <c:v>22.99</c:v>
                </c:pt>
                <c:pt idx="3">
                  <c:v>28.27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20-6A49-81C5-79F0BA6A4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864767"/>
        <c:axId val="610874159"/>
      </c:lineChart>
      <c:catAx>
        <c:axId val="60486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610874159"/>
        <c:crosses val="autoZero"/>
        <c:auto val="1"/>
        <c:lblAlgn val="ctr"/>
        <c:lblOffset val="100"/>
        <c:noMultiLvlLbl val="0"/>
      </c:catAx>
      <c:valAx>
        <c:axId val="61087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604864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81452318461"/>
          <c:y val="0.13865217655009879"/>
          <c:w val="0.6700045884263055"/>
          <c:h val="0.70430157088331191"/>
        </c:manualLayout>
      </c:layout>
      <c:lineChart>
        <c:grouping val="standard"/>
        <c:varyColors val="0"/>
        <c:ser>
          <c:idx val="1"/>
          <c:order val="0"/>
          <c:tx>
            <c:v>Hier</c:v>
          </c:tx>
          <c:spPr>
            <a:ln w="76200" cap="rnd">
              <a:solidFill>
                <a:schemeClr val="tx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tx2">
                  <a:lumMod val="90000"/>
                  <a:lumOff val="10000"/>
                </a:schemeClr>
              </a:solidFill>
              <a:ln w="101600">
                <a:solidFill>
                  <a:schemeClr val="tx2">
                    <a:lumMod val="90000"/>
                    <a:lumOff val="1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Data_structures!$R$66:$R$69</c:f>
              <c:numCache>
                <c:formatCode>General</c:formatCode>
                <c:ptCount val="4"/>
                <c:pt idx="0">
                  <c:v>3.3</c:v>
                </c:pt>
                <c:pt idx="1">
                  <c:v>5.0999999999999996</c:v>
                </c:pt>
                <c:pt idx="2">
                  <c:v>6.26</c:v>
                </c:pt>
                <c:pt idx="3">
                  <c:v>8.1300000000000008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8C-4D4D-BE4B-24A8EB02B13B}"/>
            </c:ext>
          </c:extLst>
        </c:ser>
        <c:ser>
          <c:idx val="0"/>
          <c:order val="1"/>
          <c:tx>
            <c:v>Central</c:v>
          </c:tx>
          <c:spPr>
            <a:ln w="76200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tx2">
                  <a:lumMod val="50000"/>
                  <a:lumOff val="50000"/>
                </a:schemeClr>
              </a:solidFill>
              <a:ln w="101600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Data_structures!$Q$66:$Q$69</c:f>
              <c:numCache>
                <c:formatCode>General</c:formatCode>
                <c:ptCount val="4"/>
                <c:pt idx="0">
                  <c:v>3.3</c:v>
                </c:pt>
                <c:pt idx="1">
                  <c:v>3.63</c:v>
                </c:pt>
                <c:pt idx="2">
                  <c:v>4.38</c:v>
                </c:pt>
                <c:pt idx="3">
                  <c:v>5.73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8C-4D4D-BE4B-24A8EB02B13B}"/>
            </c:ext>
          </c:extLst>
        </c:ser>
        <c:ser>
          <c:idx val="2"/>
          <c:order val="2"/>
          <c:tx>
            <c:v>SynCron</c:v>
          </c:tx>
          <c:spPr>
            <a:ln w="7620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3"/>
              </a:solidFill>
              <a:ln w="101600">
                <a:solidFill>
                  <a:schemeClr val="accent3"/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Data_structures!$S$66:$S$69</c:f>
              <c:numCache>
                <c:formatCode>General</c:formatCode>
                <c:ptCount val="4"/>
                <c:pt idx="0">
                  <c:v>4.08</c:v>
                </c:pt>
                <c:pt idx="1">
                  <c:v>6</c:v>
                </c:pt>
                <c:pt idx="2">
                  <c:v>7.49</c:v>
                </c:pt>
                <c:pt idx="3">
                  <c:v>9.65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8C-4D4D-BE4B-24A8EB02B13B}"/>
            </c:ext>
          </c:extLst>
        </c:ser>
        <c:ser>
          <c:idx val="3"/>
          <c:order val="3"/>
          <c:tx>
            <c:v>Ideal</c:v>
          </c:tx>
          <c:spPr>
            <a:ln w="76200" cap="rnd">
              <a:solidFill>
                <a:schemeClr val="tx2">
                  <a:lumMod val="25000"/>
                  <a:lumOff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2">
                  <a:lumMod val="25000"/>
                  <a:lumOff val="75000"/>
                </a:schemeClr>
              </a:solidFill>
              <a:ln w="101600">
                <a:solidFill>
                  <a:schemeClr val="tx2">
                    <a:lumMod val="25000"/>
                    <a:lumOff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Data_structures!$T$66:$T$69</c:f>
              <c:numCache>
                <c:formatCode>General</c:formatCode>
                <c:ptCount val="4"/>
                <c:pt idx="0">
                  <c:v>5.53</c:v>
                </c:pt>
                <c:pt idx="1">
                  <c:v>7.97</c:v>
                </c:pt>
                <c:pt idx="2">
                  <c:v>9.66</c:v>
                </c:pt>
                <c:pt idx="3">
                  <c:v>12.57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8C-4D4D-BE4B-24A8EB02B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864767"/>
        <c:axId val="610874159"/>
      </c:lineChart>
      <c:catAx>
        <c:axId val="60486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610874159"/>
        <c:crosses val="autoZero"/>
        <c:auto val="1"/>
        <c:lblAlgn val="ctr"/>
        <c:lblOffset val="100"/>
        <c:noMultiLvlLbl val="0"/>
      </c:catAx>
      <c:valAx>
        <c:axId val="61087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604864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Central</c:v>
          </c:tx>
          <c:spPr>
            <a:solidFill>
              <a:schemeClr val="tx2">
                <a:lumMod val="50000"/>
                <a:lumOff val="5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Real_world_applications!$G$5:$G$13</c:f>
              <c:strCache>
                <c:ptCount val="9"/>
                <c:pt idx="0">
                  <c:v>bfs.sl</c:v>
                </c:pt>
                <c:pt idx="1">
                  <c:v>cc.sx</c:v>
                </c:pt>
                <c:pt idx="2">
                  <c:v>sssp.co</c:v>
                </c:pt>
                <c:pt idx="3">
                  <c:v>pr.wk</c:v>
                </c:pt>
                <c:pt idx="4">
                  <c:v>tf.sl</c:v>
                </c:pt>
                <c:pt idx="5">
                  <c:v>tc.sx</c:v>
                </c:pt>
                <c:pt idx="6">
                  <c:v>ts.air</c:v>
                </c:pt>
                <c:pt idx="7">
                  <c:v>ts.pow</c:v>
                </c:pt>
                <c:pt idx="8">
                  <c:v>AVG</c:v>
                </c:pt>
              </c:strCache>
            </c:strRef>
          </c:cat>
          <c:val>
            <c:numRef>
              <c:f>(Real_world_applications!$C$6,Real_world_applications!$C$14,Real_world_applications!$C$22,Real_world_applications!$C$30,Real_world_applications!$C$38,Real_world_applications!$C$46,Real_world_applications!$C$54,Real_world_applications!$C$62,Real_world_applications!$C$70)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2-734B-A39C-F53F9D6FD2C8}"/>
            </c:ext>
          </c:extLst>
        </c:ser>
        <c:ser>
          <c:idx val="1"/>
          <c:order val="1"/>
          <c:tx>
            <c:v>Hier</c:v>
          </c:tx>
          <c:spPr>
            <a:solidFill>
              <a:schemeClr val="tx2">
                <a:lumMod val="90000"/>
                <a:lumOff val="1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val>
            <c:numRef>
              <c:f>Real_world_applications!$I$5:$I$13</c:f>
              <c:numCache>
                <c:formatCode>General</c:formatCode>
                <c:ptCount val="9"/>
                <c:pt idx="0">
                  <c:v>1.0900000000000001</c:v>
                </c:pt>
                <c:pt idx="1">
                  <c:v>1.1100000000000001</c:v>
                </c:pt>
                <c:pt idx="2">
                  <c:v>1.07</c:v>
                </c:pt>
                <c:pt idx="3">
                  <c:v>1.25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1.67</c:v>
                </c:pt>
                <c:pt idx="7">
                  <c:v>1.63</c:v>
                </c:pt>
                <c:pt idx="8">
                  <c:v>1.19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F2-734B-A39C-F53F9D6FD2C8}"/>
            </c:ext>
          </c:extLst>
        </c:ser>
        <c:ser>
          <c:idx val="2"/>
          <c:order val="2"/>
          <c:tx>
            <c:v>SynCron</c:v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val>
            <c:numRef>
              <c:f>Real_world_applications!$J$5:$J$13</c:f>
              <c:numCache>
                <c:formatCode>General</c:formatCode>
                <c:ptCount val="9"/>
                <c:pt idx="0">
                  <c:v>1.38</c:v>
                </c:pt>
                <c:pt idx="1">
                  <c:v>1.37</c:v>
                </c:pt>
                <c:pt idx="2">
                  <c:v>1.21</c:v>
                </c:pt>
                <c:pt idx="3">
                  <c:v>1.5</c:v>
                </c:pt>
                <c:pt idx="4">
                  <c:v>1.38</c:v>
                </c:pt>
                <c:pt idx="5">
                  <c:v>1.41</c:v>
                </c:pt>
                <c:pt idx="6">
                  <c:v>2.16</c:v>
                </c:pt>
                <c:pt idx="7">
                  <c:v>2.29</c:v>
                </c:pt>
                <c:pt idx="8">
                  <c:v>1.48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F2-734B-A39C-F53F9D6FD2C8}"/>
            </c:ext>
          </c:extLst>
        </c:ser>
        <c:ser>
          <c:idx val="3"/>
          <c:order val="3"/>
          <c:tx>
            <c:v>Ideal</c:v>
          </c:tx>
          <c:spPr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val>
            <c:numRef>
              <c:f>Real_world_applications!$K$5:$K$13</c:f>
              <c:numCache>
                <c:formatCode>General</c:formatCode>
                <c:ptCount val="9"/>
                <c:pt idx="0">
                  <c:v>1.46</c:v>
                </c:pt>
                <c:pt idx="1">
                  <c:v>1.43</c:v>
                </c:pt>
                <c:pt idx="2">
                  <c:v>1.42</c:v>
                </c:pt>
                <c:pt idx="3">
                  <c:v>1.61</c:v>
                </c:pt>
                <c:pt idx="4">
                  <c:v>1.48</c:v>
                </c:pt>
                <c:pt idx="5">
                  <c:v>1.49</c:v>
                </c:pt>
                <c:pt idx="6">
                  <c:v>2.88</c:v>
                </c:pt>
                <c:pt idx="7">
                  <c:v>2.63</c:v>
                </c:pt>
                <c:pt idx="8">
                  <c:v>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F2-734B-A39C-F53F9D6FD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8"/>
        <c:overlap val="-22"/>
        <c:axId val="55198783"/>
        <c:axId val="51454719"/>
      </c:barChart>
      <c:catAx>
        <c:axId val="55198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51454719"/>
        <c:crosses val="autoZero"/>
        <c:auto val="1"/>
        <c:lblAlgn val="ctr"/>
        <c:lblOffset val="100"/>
        <c:noMultiLvlLbl val="0"/>
      </c:catAx>
      <c:valAx>
        <c:axId val="51454719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400" b="0" i="0" dirty="0">
                    <a:latin typeface="Trebuchet MS" panose="020B0703020202090204" pitchFamily="34" charset="0"/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55198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17543552481835"/>
          <c:y val="5.3457244576373764E-3"/>
          <c:w val="0.78782221550397125"/>
          <c:h val="9.43234638345858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Real_world_applications!$D$78</c:f>
              <c:strCache>
                <c:ptCount val="1"/>
                <c:pt idx="0">
                  <c:v>Cache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multiLvlStrRef>
              <c:f>Real_world_applications!$B$79:$C$122</c:f>
              <c:multiLvlStrCache>
                <c:ptCount val="44"/>
                <c:lvl>
                  <c:pt idx="0">
                    <c:v>Central</c:v>
                  </c:pt>
                  <c:pt idx="1">
                    <c:v>Hier</c:v>
                  </c:pt>
                  <c:pt idx="2">
                    <c:v>SynCron</c:v>
                  </c:pt>
                  <c:pt idx="3">
                    <c:v>Ideal</c:v>
                  </c:pt>
                  <c:pt idx="5">
                    <c:v>Central</c:v>
                  </c:pt>
                  <c:pt idx="6">
                    <c:v>Hier</c:v>
                  </c:pt>
                  <c:pt idx="7">
                    <c:v>SynCron</c:v>
                  </c:pt>
                  <c:pt idx="8">
                    <c:v>Ideal</c:v>
                  </c:pt>
                  <c:pt idx="10">
                    <c:v>Central</c:v>
                  </c:pt>
                  <c:pt idx="11">
                    <c:v>Hier</c:v>
                  </c:pt>
                  <c:pt idx="12">
                    <c:v>SynCron</c:v>
                  </c:pt>
                  <c:pt idx="13">
                    <c:v>Ideal</c:v>
                  </c:pt>
                  <c:pt idx="15">
                    <c:v>Central</c:v>
                  </c:pt>
                  <c:pt idx="16">
                    <c:v>Hier</c:v>
                  </c:pt>
                  <c:pt idx="17">
                    <c:v>SynCron</c:v>
                  </c:pt>
                  <c:pt idx="18">
                    <c:v>Ideal</c:v>
                  </c:pt>
                  <c:pt idx="20">
                    <c:v>Central</c:v>
                  </c:pt>
                  <c:pt idx="21">
                    <c:v>Hier</c:v>
                  </c:pt>
                  <c:pt idx="22">
                    <c:v>SynCron</c:v>
                  </c:pt>
                  <c:pt idx="23">
                    <c:v>Ideal</c:v>
                  </c:pt>
                  <c:pt idx="25">
                    <c:v>Central</c:v>
                  </c:pt>
                  <c:pt idx="26">
                    <c:v>Hier</c:v>
                  </c:pt>
                  <c:pt idx="27">
                    <c:v>SynCron</c:v>
                  </c:pt>
                  <c:pt idx="28">
                    <c:v>Ideal</c:v>
                  </c:pt>
                  <c:pt idx="30">
                    <c:v>Central</c:v>
                  </c:pt>
                  <c:pt idx="31">
                    <c:v>Hier</c:v>
                  </c:pt>
                  <c:pt idx="32">
                    <c:v>SynCron</c:v>
                  </c:pt>
                  <c:pt idx="33">
                    <c:v>Ideal</c:v>
                  </c:pt>
                  <c:pt idx="35">
                    <c:v>Central</c:v>
                  </c:pt>
                  <c:pt idx="36">
                    <c:v>Hier</c:v>
                  </c:pt>
                  <c:pt idx="37">
                    <c:v>SynCron</c:v>
                  </c:pt>
                  <c:pt idx="38">
                    <c:v>Ideal</c:v>
                  </c:pt>
                  <c:pt idx="40">
                    <c:v>Central</c:v>
                  </c:pt>
                  <c:pt idx="41">
                    <c:v>Hier</c:v>
                  </c:pt>
                  <c:pt idx="42">
                    <c:v>SynCron</c:v>
                  </c:pt>
                  <c:pt idx="43">
                    <c:v>Ideal</c:v>
                  </c:pt>
                </c:lvl>
                <c:lvl>
                  <c:pt idx="0">
                    <c:v>bfs.sl</c:v>
                  </c:pt>
                  <c:pt idx="5">
                    <c:v>cc.sx</c:v>
                  </c:pt>
                  <c:pt idx="10">
                    <c:v>sssp.co</c:v>
                  </c:pt>
                  <c:pt idx="15">
                    <c:v>pr.wk</c:v>
                  </c:pt>
                  <c:pt idx="20">
                    <c:v>tf.sl</c:v>
                  </c:pt>
                  <c:pt idx="25">
                    <c:v>tc.sx</c:v>
                  </c:pt>
                  <c:pt idx="30">
                    <c:v>ts.air</c:v>
                  </c:pt>
                  <c:pt idx="35">
                    <c:v>ts.pow</c:v>
                  </c:pt>
                  <c:pt idx="40">
                    <c:v>AVG</c:v>
                  </c:pt>
                </c:lvl>
              </c:multiLvlStrCache>
            </c:multiLvlStrRef>
          </c:cat>
          <c:val>
            <c:numRef>
              <c:f>Real_world_applications!$D$79:$D$122</c:f>
              <c:numCache>
                <c:formatCode>General</c:formatCode>
                <c:ptCount val="44"/>
                <c:pt idx="0">
                  <c:v>4.7300000000000002E-2</c:v>
                </c:pt>
                <c:pt idx="1">
                  <c:v>4.7199999999999999E-2</c:v>
                </c:pt>
                <c:pt idx="2">
                  <c:v>4.2700000000000002E-2</c:v>
                </c:pt>
                <c:pt idx="3">
                  <c:v>4.3099999999999999E-2</c:v>
                </c:pt>
                <c:pt idx="5">
                  <c:v>0.15229999999999999</c:v>
                </c:pt>
                <c:pt idx="6">
                  <c:v>0.1522</c:v>
                </c:pt>
                <c:pt idx="7">
                  <c:v>0.1411</c:v>
                </c:pt>
                <c:pt idx="8">
                  <c:v>0.14119999999999999</c:v>
                </c:pt>
                <c:pt idx="10">
                  <c:v>5.1400000000000001E-2</c:v>
                </c:pt>
                <c:pt idx="11">
                  <c:v>5.1299999999999998E-2</c:v>
                </c:pt>
                <c:pt idx="12">
                  <c:v>5.04E-2</c:v>
                </c:pt>
                <c:pt idx="13">
                  <c:v>5.0200000000000002E-2</c:v>
                </c:pt>
                <c:pt idx="15">
                  <c:v>4.3200000000000002E-2</c:v>
                </c:pt>
                <c:pt idx="16">
                  <c:v>4.2799999999999998E-2</c:v>
                </c:pt>
                <c:pt idx="17">
                  <c:v>4.2500000000000003E-2</c:v>
                </c:pt>
                <c:pt idx="18">
                  <c:v>4.2599999999999999E-2</c:v>
                </c:pt>
                <c:pt idx="20">
                  <c:v>5.62E-2</c:v>
                </c:pt>
                <c:pt idx="21">
                  <c:v>5.6099999999999997E-2</c:v>
                </c:pt>
                <c:pt idx="22">
                  <c:v>5.4600000000000003E-2</c:v>
                </c:pt>
                <c:pt idx="23">
                  <c:v>5.45E-2</c:v>
                </c:pt>
                <c:pt idx="25">
                  <c:v>4.65E-2</c:v>
                </c:pt>
                <c:pt idx="26">
                  <c:v>4.6199999999999998E-2</c:v>
                </c:pt>
                <c:pt idx="27">
                  <c:v>4.4900000000000002E-2</c:v>
                </c:pt>
                <c:pt idx="28">
                  <c:v>4.4699999999999997E-2</c:v>
                </c:pt>
                <c:pt idx="30">
                  <c:v>1.7399999999999999E-2</c:v>
                </c:pt>
                <c:pt idx="31">
                  <c:v>1.7500000000000002E-2</c:v>
                </c:pt>
                <c:pt idx="32">
                  <c:v>1.7999999999999999E-2</c:v>
                </c:pt>
                <c:pt idx="33">
                  <c:v>1.7600000000000001E-2</c:v>
                </c:pt>
                <c:pt idx="35">
                  <c:v>1.5800000000000002E-2</c:v>
                </c:pt>
                <c:pt idx="36">
                  <c:v>1.5800000000000002E-2</c:v>
                </c:pt>
                <c:pt idx="37">
                  <c:v>1.5900000000000001E-2</c:v>
                </c:pt>
                <c:pt idx="38">
                  <c:v>1.5800000000000002E-2</c:v>
                </c:pt>
                <c:pt idx="40">
                  <c:v>6.0260723340000003E-2</c:v>
                </c:pt>
                <c:pt idx="41">
                  <c:v>5.9413251319999999E-2</c:v>
                </c:pt>
                <c:pt idx="42">
                  <c:v>5.5141817529999998E-2</c:v>
                </c:pt>
                <c:pt idx="43">
                  <c:v>4.3095753680000001E-2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17-2542-8EC2-A962383ECC59}"/>
            </c:ext>
          </c:extLst>
        </c:ser>
        <c:ser>
          <c:idx val="1"/>
          <c:order val="1"/>
          <c:tx>
            <c:strRef>
              <c:f>Real_world_applications!$E$78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multiLvlStrRef>
              <c:f>Real_world_applications!$B$79:$C$122</c:f>
              <c:multiLvlStrCache>
                <c:ptCount val="44"/>
                <c:lvl>
                  <c:pt idx="0">
                    <c:v>Central</c:v>
                  </c:pt>
                  <c:pt idx="1">
                    <c:v>Hier</c:v>
                  </c:pt>
                  <c:pt idx="2">
                    <c:v>SynCron</c:v>
                  </c:pt>
                  <c:pt idx="3">
                    <c:v>Ideal</c:v>
                  </c:pt>
                  <c:pt idx="5">
                    <c:v>Central</c:v>
                  </c:pt>
                  <c:pt idx="6">
                    <c:v>Hier</c:v>
                  </c:pt>
                  <c:pt idx="7">
                    <c:v>SynCron</c:v>
                  </c:pt>
                  <c:pt idx="8">
                    <c:v>Ideal</c:v>
                  </c:pt>
                  <c:pt idx="10">
                    <c:v>Central</c:v>
                  </c:pt>
                  <c:pt idx="11">
                    <c:v>Hier</c:v>
                  </c:pt>
                  <c:pt idx="12">
                    <c:v>SynCron</c:v>
                  </c:pt>
                  <c:pt idx="13">
                    <c:v>Ideal</c:v>
                  </c:pt>
                  <c:pt idx="15">
                    <c:v>Central</c:v>
                  </c:pt>
                  <c:pt idx="16">
                    <c:v>Hier</c:v>
                  </c:pt>
                  <c:pt idx="17">
                    <c:v>SynCron</c:v>
                  </c:pt>
                  <c:pt idx="18">
                    <c:v>Ideal</c:v>
                  </c:pt>
                  <c:pt idx="20">
                    <c:v>Central</c:v>
                  </c:pt>
                  <c:pt idx="21">
                    <c:v>Hier</c:v>
                  </c:pt>
                  <c:pt idx="22">
                    <c:v>SynCron</c:v>
                  </c:pt>
                  <c:pt idx="23">
                    <c:v>Ideal</c:v>
                  </c:pt>
                  <c:pt idx="25">
                    <c:v>Central</c:v>
                  </c:pt>
                  <c:pt idx="26">
                    <c:v>Hier</c:v>
                  </c:pt>
                  <c:pt idx="27">
                    <c:v>SynCron</c:v>
                  </c:pt>
                  <c:pt idx="28">
                    <c:v>Ideal</c:v>
                  </c:pt>
                  <c:pt idx="30">
                    <c:v>Central</c:v>
                  </c:pt>
                  <c:pt idx="31">
                    <c:v>Hier</c:v>
                  </c:pt>
                  <c:pt idx="32">
                    <c:v>SynCron</c:v>
                  </c:pt>
                  <c:pt idx="33">
                    <c:v>Ideal</c:v>
                  </c:pt>
                  <c:pt idx="35">
                    <c:v>Central</c:v>
                  </c:pt>
                  <c:pt idx="36">
                    <c:v>Hier</c:v>
                  </c:pt>
                  <c:pt idx="37">
                    <c:v>SynCron</c:v>
                  </c:pt>
                  <c:pt idx="38">
                    <c:v>Ideal</c:v>
                  </c:pt>
                  <c:pt idx="40">
                    <c:v>Central</c:v>
                  </c:pt>
                  <c:pt idx="41">
                    <c:v>Hier</c:v>
                  </c:pt>
                  <c:pt idx="42">
                    <c:v>SynCron</c:v>
                  </c:pt>
                  <c:pt idx="43">
                    <c:v>Ideal</c:v>
                  </c:pt>
                </c:lvl>
                <c:lvl>
                  <c:pt idx="0">
                    <c:v>bfs.sl</c:v>
                  </c:pt>
                  <c:pt idx="5">
                    <c:v>cc.sx</c:v>
                  </c:pt>
                  <c:pt idx="10">
                    <c:v>sssp.co</c:v>
                  </c:pt>
                  <c:pt idx="15">
                    <c:v>pr.wk</c:v>
                  </c:pt>
                  <c:pt idx="20">
                    <c:v>tf.sl</c:v>
                  </c:pt>
                  <c:pt idx="25">
                    <c:v>tc.sx</c:v>
                  </c:pt>
                  <c:pt idx="30">
                    <c:v>ts.air</c:v>
                  </c:pt>
                  <c:pt idx="35">
                    <c:v>ts.pow</c:v>
                  </c:pt>
                  <c:pt idx="40">
                    <c:v>AVG</c:v>
                  </c:pt>
                </c:lvl>
              </c:multiLvlStrCache>
            </c:multiLvlStrRef>
          </c:cat>
          <c:val>
            <c:numRef>
              <c:f>Real_world_applications!$E$79:$E$122</c:f>
              <c:numCache>
                <c:formatCode>General</c:formatCode>
                <c:ptCount val="44"/>
                <c:pt idx="0">
                  <c:v>0.13239999999999999</c:v>
                </c:pt>
                <c:pt idx="1">
                  <c:v>6.4500000000000002E-2</c:v>
                </c:pt>
                <c:pt idx="2">
                  <c:v>4.7699999999999999E-2</c:v>
                </c:pt>
                <c:pt idx="3">
                  <c:v>3.3500000000000002E-2</c:v>
                </c:pt>
                <c:pt idx="5">
                  <c:v>0.15429999999999999</c:v>
                </c:pt>
                <c:pt idx="6">
                  <c:v>8.3099999999999993E-2</c:v>
                </c:pt>
                <c:pt idx="7">
                  <c:v>6.9699999999999998E-2</c:v>
                </c:pt>
                <c:pt idx="8">
                  <c:v>5.7099999999999998E-2</c:v>
                </c:pt>
                <c:pt idx="10">
                  <c:v>0.16450000000000001</c:v>
                </c:pt>
                <c:pt idx="11">
                  <c:v>7.1400000000000005E-2</c:v>
                </c:pt>
                <c:pt idx="12">
                  <c:v>5.4300000000000001E-2</c:v>
                </c:pt>
                <c:pt idx="13">
                  <c:v>3.8199999999999998E-2</c:v>
                </c:pt>
                <c:pt idx="15">
                  <c:v>0.1769</c:v>
                </c:pt>
                <c:pt idx="16">
                  <c:v>8.7400000000000005E-2</c:v>
                </c:pt>
                <c:pt idx="17">
                  <c:v>7.3200000000000001E-2</c:v>
                </c:pt>
                <c:pt idx="18">
                  <c:v>5.96E-2</c:v>
                </c:pt>
                <c:pt idx="20">
                  <c:v>0.1658</c:v>
                </c:pt>
                <c:pt idx="21">
                  <c:v>8.6699999999999999E-2</c:v>
                </c:pt>
                <c:pt idx="22">
                  <c:v>6.8400000000000002E-2</c:v>
                </c:pt>
                <c:pt idx="23">
                  <c:v>5.2400000000000002E-2</c:v>
                </c:pt>
                <c:pt idx="25">
                  <c:v>0.17</c:v>
                </c:pt>
                <c:pt idx="26">
                  <c:v>8.5999999999999993E-2</c:v>
                </c:pt>
                <c:pt idx="27">
                  <c:v>7.0999999999999994E-2</c:v>
                </c:pt>
                <c:pt idx="28">
                  <c:v>5.5800000000000002E-2</c:v>
                </c:pt>
                <c:pt idx="30">
                  <c:v>0.27839999999999998</c:v>
                </c:pt>
                <c:pt idx="31">
                  <c:v>8.1799999999999998E-2</c:v>
                </c:pt>
                <c:pt idx="32">
                  <c:v>6.0400000000000002E-2</c:v>
                </c:pt>
                <c:pt idx="33">
                  <c:v>3.1699999999999999E-2</c:v>
                </c:pt>
                <c:pt idx="35">
                  <c:v>0.24410000000000001</c:v>
                </c:pt>
                <c:pt idx="36">
                  <c:v>6.7100000000000007E-2</c:v>
                </c:pt>
                <c:pt idx="37">
                  <c:v>4.7399999999999998E-2</c:v>
                </c:pt>
                <c:pt idx="38">
                  <c:v>2.07E-2</c:v>
                </c:pt>
                <c:pt idx="40">
                  <c:v>0.17129213600000001</c:v>
                </c:pt>
                <c:pt idx="41">
                  <c:v>7.9854988279999997E-2</c:v>
                </c:pt>
                <c:pt idx="42">
                  <c:v>6.5467238570000003E-2</c:v>
                </c:pt>
                <c:pt idx="43">
                  <c:v>3.8031120850000003E-2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17-2542-8EC2-A962383ECC59}"/>
            </c:ext>
          </c:extLst>
        </c:ser>
        <c:ser>
          <c:idx val="2"/>
          <c:order val="2"/>
          <c:tx>
            <c:strRef>
              <c:f>Real_world_applications!$F$78</c:f>
              <c:strCache>
                <c:ptCount val="1"/>
                <c:pt idx="0">
                  <c:v>Memory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multiLvlStrRef>
              <c:f>Real_world_applications!$B$79:$C$122</c:f>
              <c:multiLvlStrCache>
                <c:ptCount val="44"/>
                <c:lvl>
                  <c:pt idx="0">
                    <c:v>Central</c:v>
                  </c:pt>
                  <c:pt idx="1">
                    <c:v>Hier</c:v>
                  </c:pt>
                  <c:pt idx="2">
                    <c:v>SynCron</c:v>
                  </c:pt>
                  <c:pt idx="3">
                    <c:v>Ideal</c:v>
                  </c:pt>
                  <c:pt idx="5">
                    <c:v>Central</c:v>
                  </c:pt>
                  <c:pt idx="6">
                    <c:v>Hier</c:v>
                  </c:pt>
                  <c:pt idx="7">
                    <c:v>SynCron</c:v>
                  </c:pt>
                  <c:pt idx="8">
                    <c:v>Ideal</c:v>
                  </c:pt>
                  <c:pt idx="10">
                    <c:v>Central</c:v>
                  </c:pt>
                  <c:pt idx="11">
                    <c:v>Hier</c:v>
                  </c:pt>
                  <c:pt idx="12">
                    <c:v>SynCron</c:v>
                  </c:pt>
                  <c:pt idx="13">
                    <c:v>Ideal</c:v>
                  </c:pt>
                  <c:pt idx="15">
                    <c:v>Central</c:v>
                  </c:pt>
                  <c:pt idx="16">
                    <c:v>Hier</c:v>
                  </c:pt>
                  <c:pt idx="17">
                    <c:v>SynCron</c:v>
                  </c:pt>
                  <c:pt idx="18">
                    <c:v>Ideal</c:v>
                  </c:pt>
                  <c:pt idx="20">
                    <c:v>Central</c:v>
                  </c:pt>
                  <c:pt idx="21">
                    <c:v>Hier</c:v>
                  </c:pt>
                  <c:pt idx="22">
                    <c:v>SynCron</c:v>
                  </c:pt>
                  <c:pt idx="23">
                    <c:v>Ideal</c:v>
                  </c:pt>
                  <c:pt idx="25">
                    <c:v>Central</c:v>
                  </c:pt>
                  <c:pt idx="26">
                    <c:v>Hier</c:v>
                  </c:pt>
                  <c:pt idx="27">
                    <c:v>SynCron</c:v>
                  </c:pt>
                  <c:pt idx="28">
                    <c:v>Ideal</c:v>
                  </c:pt>
                  <c:pt idx="30">
                    <c:v>Central</c:v>
                  </c:pt>
                  <c:pt idx="31">
                    <c:v>Hier</c:v>
                  </c:pt>
                  <c:pt idx="32">
                    <c:v>SynCron</c:v>
                  </c:pt>
                  <c:pt idx="33">
                    <c:v>Ideal</c:v>
                  </c:pt>
                  <c:pt idx="35">
                    <c:v>Central</c:v>
                  </c:pt>
                  <c:pt idx="36">
                    <c:v>Hier</c:v>
                  </c:pt>
                  <c:pt idx="37">
                    <c:v>SynCron</c:v>
                  </c:pt>
                  <c:pt idx="38">
                    <c:v>Ideal</c:v>
                  </c:pt>
                  <c:pt idx="40">
                    <c:v>Central</c:v>
                  </c:pt>
                  <c:pt idx="41">
                    <c:v>Hier</c:v>
                  </c:pt>
                  <c:pt idx="42">
                    <c:v>SynCron</c:v>
                  </c:pt>
                  <c:pt idx="43">
                    <c:v>Ideal</c:v>
                  </c:pt>
                </c:lvl>
                <c:lvl>
                  <c:pt idx="0">
                    <c:v>bfs.sl</c:v>
                  </c:pt>
                  <c:pt idx="5">
                    <c:v>cc.sx</c:v>
                  </c:pt>
                  <c:pt idx="10">
                    <c:v>sssp.co</c:v>
                  </c:pt>
                  <c:pt idx="15">
                    <c:v>pr.wk</c:v>
                  </c:pt>
                  <c:pt idx="20">
                    <c:v>tf.sl</c:v>
                  </c:pt>
                  <c:pt idx="25">
                    <c:v>tc.sx</c:v>
                  </c:pt>
                  <c:pt idx="30">
                    <c:v>ts.air</c:v>
                  </c:pt>
                  <c:pt idx="35">
                    <c:v>ts.pow</c:v>
                  </c:pt>
                  <c:pt idx="40">
                    <c:v>AVG</c:v>
                  </c:pt>
                </c:lvl>
              </c:multiLvlStrCache>
            </c:multiLvlStrRef>
          </c:cat>
          <c:val>
            <c:numRef>
              <c:f>Real_world_applications!$F$79:$F$122</c:f>
              <c:numCache>
                <c:formatCode>General</c:formatCode>
                <c:ptCount val="44"/>
                <c:pt idx="0">
                  <c:v>0.82030000000000003</c:v>
                </c:pt>
                <c:pt idx="1">
                  <c:v>0.81120000000000003</c:v>
                </c:pt>
                <c:pt idx="2">
                  <c:v>0.39019999999999999</c:v>
                </c:pt>
                <c:pt idx="3">
                  <c:v>0.3891</c:v>
                </c:pt>
                <c:pt idx="5">
                  <c:v>0.69350000000000001</c:v>
                </c:pt>
                <c:pt idx="6">
                  <c:v>0.67800000000000005</c:v>
                </c:pt>
                <c:pt idx="7">
                  <c:v>0.35010000000000002</c:v>
                </c:pt>
                <c:pt idx="8">
                  <c:v>0.34079999999999999</c:v>
                </c:pt>
                <c:pt idx="10">
                  <c:v>0.78410000000000002</c:v>
                </c:pt>
                <c:pt idx="11">
                  <c:v>0.76539999999999997</c:v>
                </c:pt>
                <c:pt idx="12">
                  <c:v>0.34089999999999998</c:v>
                </c:pt>
                <c:pt idx="13">
                  <c:v>0.3251</c:v>
                </c:pt>
                <c:pt idx="15">
                  <c:v>0.78</c:v>
                </c:pt>
                <c:pt idx="16">
                  <c:v>0.72750000000000004</c:v>
                </c:pt>
                <c:pt idx="17">
                  <c:v>0.37340000000000001</c:v>
                </c:pt>
                <c:pt idx="18">
                  <c:v>0.36280000000000001</c:v>
                </c:pt>
                <c:pt idx="20">
                  <c:v>0.77800000000000002</c:v>
                </c:pt>
                <c:pt idx="21">
                  <c:v>0.76249999999999996</c:v>
                </c:pt>
                <c:pt idx="22">
                  <c:v>0.30549999999999999</c:v>
                </c:pt>
                <c:pt idx="23">
                  <c:v>0.29799999999999999</c:v>
                </c:pt>
                <c:pt idx="25">
                  <c:v>0.78349999999999997</c:v>
                </c:pt>
                <c:pt idx="26">
                  <c:v>0.7349</c:v>
                </c:pt>
                <c:pt idx="27">
                  <c:v>0.35970000000000002</c:v>
                </c:pt>
                <c:pt idx="28">
                  <c:v>0.33710000000000001</c:v>
                </c:pt>
                <c:pt idx="30">
                  <c:v>0.70420000000000005</c:v>
                </c:pt>
                <c:pt idx="31">
                  <c:v>0.69169999999999998</c:v>
                </c:pt>
                <c:pt idx="32">
                  <c:v>0.15679999999999999</c:v>
                </c:pt>
                <c:pt idx="33">
                  <c:v>0.1565</c:v>
                </c:pt>
                <c:pt idx="35">
                  <c:v>0.74009999999999998</c:v>
                </c:pt>
                <c:pt idx="36">
                  <c:v>0.72470000000000001</c:v>
                </c:pt>
                <c:pt idx="37">
                  <c:v>0.2334</c:v>
                </c:pt>
                <c:pt idx="38">
                  <c:v>0.23200000000000001</c:v>
                </c:pt>
                <c:pt idx="40">
                  <c:v>0.76844714069999998</c:v>
                </c:pt>
                <c:pt idx="41">
                  <c:v>0.7402740673</c:v>
                </c:pt>
                <c:pt idx="42">
                  <c:v>0.33961030809999998</c:v>
                </c:pt>
                <c:pt idx="43">
                  <c:v>0.32773350839999998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17-2542-8EC2-A962383EC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"/>
        <c:overlap val="100"/>
        <c:axId val="76828143"/>
        <c:axId val="76679199"/>
      </c:barChart>
      <c:catAx>
        <c:axId val="7682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76679199"/>
        <c:crosses val="autoZero"/>
        <c:auto val="1"/>
        <c:lblAlgn val="ctr"/>
        <c:lblOffset val="100"/>
        <c:noMultiLvlLbl val="0"/>
      </c:catAx>
      <c:valAx>
        <c:axId val="7667919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 b="0" i="0" dirty="0">
                    <a:latin typeface="Trebuchet MS" panose="020B0703020202090204" pitchFamily="34" charset="0"/>
                  </a:rPr>
                  <a:t>Energy</a:t>
                </a:r>
                <a:r>
                  <a:rPr lang="en-GB" sz="2000" b="0" i="0" baseline="0" dirty="0">
                    <a:latin typeface="Trebuchet MS" panose="020B0703020202090204" pitchFamily="34" charset="0"/>
                  </a:rPr>
                  <a:t> Breakdown</a:t>
                </a:r>
                <a:endParaRPr lang="en-GB" sz="2000" b="0" i="0" dirty="0">
                  <a:latin typeface="Trebuchet MS" panose="020B0703020202090204" pitchFamily="34" charset="0"/>
                </a:endParaRPr>
              </a:p>
            </c:rich>
          </c:tx>
          <c:layout>
            <c:manualLayout>
              <c:xMode val="edge"/>
              <c:yMode val="edge"/>
              <c:x val="1.7867809862585522E-2"/>
              <c:y val="0.146160084425904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7682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1044855005327956"/>
          <c:y val="4.2536781895485681E-3"/>
          <c:w val="0.65084118811556146"/>
          <c:h val="9.30204013988948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SparseP!$H$49</c:f>
              <c:strCache>
                <c:ptCount val="1"/>
                <c:pt idx="0">
                  <c:v>1D (compute-aware)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SparseP!$G$50:$G$73</c:f>
              <c:strCache>
                <c:ptCount val="24"/>
                <c:pt idx="0">
                  <c:v>hgc</c:v>
                </c:pt>
                <c:pt idx="1">
                  <c:v>mc2</c:v>
                </c:pt>
                <c:pt idx="2">
                  <c:v>pfm</c:v>
                </c:pt>
                <c:pt idx="3">
                  <c:v>rtn</c:v>
                </c:pt>
                <c:pt idx="4">
                  <c:v>rjt</c:v>
                </c:pt>
                <c:pt idx="5">
                  <c:v>ash</c:v>
                </c:pt>
                <c:pt idx="6">
                  <c:v>del</c:v>
                </c:pt>
                <c:pt idx="7">
                  <c:v>tdk</c:v>
                </c:pt>
                <c:pt idx="8">
                  <c:v>mem</c:v>
                </c:pt>
                <c:pt idx="9">
                  <c:v>amz</c:v>
                </c:pt>
                <c:pt idx="10">
                  <c:v>fth</c:v>
                </c:pt>
                <c:pt idx="11">
                  <c:v>wbg</c:v>
                </c:pt>
                <c:pt idx="12">
                  <c:v>ldr</c:v>
                </c:pt>
                <c:pt idx="13">
                  <c:v>psb</c:v>
                </c:pt>
                <c:pt idx="14">
                  <c:v>bns</c:v>
                </c:pt>
                <c:pt idx="15">
                  <c:v>wbs</c:v>
                </c:pt>
                <c:pt idx="16">
                  <c:v>in</c:v>
                </c:pt>
                <c:pt idx="17">
                  <c:v>pks</c:v>
                </c:pt>
                <c:pt idx="18">
                  <c:v>cmb</c:v>
                </c:pt>
                <c:pt idx="19">
                  <c:v>sxw</c:v>
                </c:pt>
                <c:pt idx="20">
                  <c:v>skt</c:v>
                </c:pt>
                <c:pt idx="21">
                  <c:v>ask</c:v>
                </c:pt>
                <c:pt idx="22">
                  <c:v>GM (1)</c:v>
                </c:pt>
                <c:pt idx="23">
                  <c:v>GM (2)</c:v>
                </c:pt>
              </c:strCache>
            </c:strRef>
          </c:cat>
          <c:val>
            <c:numRef>
              <c:f>SparseP!$H$50:$H$73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F7-DE4F-A26C-0DF8FD752E99}"/>
            </c:ext>
          </c:extLst>
        </c:ser>
        <c:ser>
          <c:idx val="1"/>
          <c:order val="1"/>
          <c:tx>
            <c:strRef>
              <c:f>SparseP!$I$49</c:f>
              <c:strCache>
                <c:ptCount val="1"/>
                <c:pt idx="0">
                  <c:v>2D (data-aware)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SparseP!$G$50:$G$73</c:f>
              <c:strCache>
                <c:ptCount val="24"/>
                <c:pt idx="0">
                  <c:v>hgc</c:v>
                </c:pt>
                <c:pt idx="1">
                  <c:v>mc2</c:v>
                </c:pt>
                <c:pt idx="2">
                  <c:v>pfm</c:v>
                </c:pt>
                <c:pt idx="3">
                  <c:v>rtn</c:v>
                </c:pt>
                <c:pt idx="4">
                  <c:v>rjt</c:v>
                </c:pt>
                <c:pt idx="5">
                  <c:v>ash</c:v>
                </c:pt>
                <c:pt idx="6">
                  <c:v>del</c:v>
                </c:pt>
                <c:pt idx="7">
                  <c:v>tdk</c:v>
                </c:pt>
                <c:pt idx="8">
                  <c:v>mem</c:v>
                </c:pt>
                <c:pt idx="9">
                  <c:v>amz</c:v>
                </c:pt>
                <c:pt idx="10">
                  <c:v>fth</c:v>
                </c:pt>
                <c:pt idx="11">
                  <c:v>wbg</c:v>
                </c:pt>
                <c:pt idx="12">
                  <c:v>ldr</c:v>
                </c:pt>
                <c:pt idx="13">
                  <c:v>psb</c:v>
                </c:pt>
                <c:pt idx="14">
                  <c:v>bns</c:v>
                </c:pt>
                <c:pt idx="15">
                  <c:v>wbs</c:v>
                </c:pt>
                <c:pt idx="16">
                  <c:v>in</c:v>
                </c:pt>
                <c:pt idx="17">
                  <c:v>pks</c:v>
                </c:pt>
                <c:pt idx="18">
                  <c:v>cmb</c:v>
                </c:pt>
                <c:pt idx="19">
                  <c:v>sxw</c:v>
                </c:pt>
                <c:pt idx="20">
                  <c:v>skt</c:v>
                </c:pt>
                <c:pt idx="21">
                  <c:v>ask</c:v>
                </c:pt>
                <c:pt idx="22">
                  <c:v>GM (1)</c:v>
                </c:pt>
                <c:pt idx="23">
                  <c:v>GM (2)</c:v>
                </c:pt>
              </c:strCache>
            </c:strRef>
          </c:cat>
          <c:val>
            <c:numRef>
              <c:f>SparseP!$I$50:$I$73</c:f>
              <c:numCache>
                <c:formatCode>General</c:formatCode>
                <c:ptCount val="24"/>
                <c:pt idx="0">
                  <c:v>1.1069485120601115</c:v>
                </c:pt>
                <c:pt idx="1">
                  <c:v>1.051307576409815</c:v>
                </c:pt>
                <c:pt idx="2">
                  <c:v>1.3689849743232105</c:v>
                </c:pt>
                <c:pt idx="3">
                  <c:v>1.0535164699882169</c:v>
                </c:pt>
                <c:pt idx="4">
                  <c:v>1.3571434476373136</c:v>
                </c:pt>
                <c:pt idx="5">
                  <c:v>1.4257377718778719</c:v>
                </c:pt>
                <c:pt idx="6">
                  <c:v>1.6339112367587449</c:v>
                </c:pt>
                <c:pt idx="7">
                  <c:v>1.4236334816178351</c:v>
                </c:pt>
                <c:pt idx="8">
                  <c:v>1.4164976990798814</c:v>
                </c:pt>
                <c:pt idx="9">
                  <c:v>1.2136228489053067</c:v>
                </c:pt>
                <c:pt idx="10">
                  <c:v>1.2888733239943966</c:v>
                </c:pt>
                <c:pt idx="11">
                  <c:v>1.3679699882476251</c:v>
                </c:pt>
                <c:pt idx="12">
                  <c:v>1.2745046866280596</c:v>
                </c:pt>
                <c:pt idx="13">
                  <c:v>1.3837342497136311</c:v>
                </c:pt>
                <c:pt idx="14">
                  <c:v>1.3542359337923087</c:v>
                </c:pt>
                <c:pt idx="15">
                  <c:v>0.81272265026031165</c:v>
                </c:pt>
                <c:pt idx="16">
                  <c:v>0.35967540768112116</c:v>
                </c:pt>
                <c:pt idx="17">
                  <c:v>0.95351687442082911</c:v>
                </c:pt>
                <c:pt idx="18">
                  <c:v>0.87023007856341195</c:v>
                </c:pt>
                <c:pt idx="19">
                  <c:v>0.49708709338929696</c:v>
                </c:pt>
                <c:pt idx="20">
                  <c:v>0.87266549315211328</c:v>
                </c:pt>
                <c:pt idx="21">
                  <c:v>0.74492996951354218</c:v>
                </c:pt>
                <c:pt idx="22">
                  <c:v>1.3057427148398166</c:v>
                </c:pt>
                <c:pt idx="23">
                  <c:v>0.69507263134905739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F7-DE4F-A26C-0DF8FD752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36"/>
        <c:axId val="1702085456"/>
        <c:axId val="1701960336"/>
      </c:barChart>
      <c:catAx>
        <c:axId val="170208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701960336"/>
        <c:crosses val="autoZero"/>
        <c:auto val="1"/>
        <c:lblAlgn val="ctr"/>
        <c:lblOffset val="100"/>
        <c:noMultiLvlLbl val="0"/>
      </c:catAx>
      <c:valAx>
        <c:axId val="170196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400" b="0">
                    <a:latin typeface="Trebuchet MS" panose="020B0703020202090204" pitchFamily="34" charset="0"/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70208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>
          <a:latin typeface="Myriad Pro Cond" panose="020B0506030403020204" pitchFamily="34" charset="0"/>
        </a:defRPr>
      </a:pPr>
      <a:endParaRPr lang="en-G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SparseP!$H$49</c:f>
              <c:strCache>
                <c:ptCount val="1"/>
                <c:pt idx="0">
                  <c:v>1D (compute-aware)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SparseP!$G$50:$G$73</c:f>
              <c:strCache>
                <c:ptCount val="24"/>
                <c:pt idx="0">
                  <c:v>hgc</c:v>
                </c:pt>
                <c:pt idx="1">
                  <c:v>mc2</c:v>
                </c:pt>
                <c:pt idx="2">
                  <c:v>pfm</c:v>
                </c:pt>
                <c:pt idx="3">
                  <c:v>rtn</c:v>
                </c:pt>
                <c:pt idx="4">
                  <c:v>rjt</c:v>
                </c:pt>
                <c:pt idx="5">
                  <c:v>ash</c:v>
                </c:pt>
                <c:pt idx="6">
                  <c:v>del</c:v>
                </c:pt>
                <c:pt idx="7">
                  <c:v>tdk</c:v>
                </c:pt>
                <c:pt idx="8">
                  <c:v>mem</c:v>
                </c:pt>
                <c:pt idx="9">
                  <c:v>amz</c:v>
                </c:pt>
                <c:pt idx="10">
                  <c:v>fth</c:v>
                </c:pt>
                <c:pt idx="11">
                  <c:v>wbg</c:v>
                </c:pt>
                <c:pt idx="12">
                  <c:v>ldr</c:v>
                </c:pt>
                <c:pt idx="13">
                  <c:v>psb</c:v>
                </c:pt>
                <c:pt idx="14">
                  <c:v>bns</c:v>
                </c:pt>
                <c:pt idx="15">
                  <c:v>wbs</c:v>
                </c:pt>
                <c:pt idx="16">
                  <c:v>in</c:v>
                </c:pt>
                <c:pt idx="17">
                  <c:v>pks</c:v>
                </c:pt>
                <c:pt idx="18">
                  <c:v>cmb</c:v>
                </c:pt>
                <c:pt idx="19">
                  <c:v>sxw</c:v>
                </c:pt>
                <c:pt idx="20">
                  <c:v>skt</c:v>
                </c:pt>
                <c:pt idx="21">
                  <c:v>ask</c:v>
                </c:pt>
                <c:pt idx="22">
                  <c:v>GM (1)</c:v>
                </c:pt>
                <c:pt idx="23">
                  <c:v>GM (2)</c:v>
                </c:pt>
              </c:strCache>
            </c:strRef>
          </c:cat>
          <c:val>
            <c:numRef>
              <c:f>SparseP!$H$50:$H$73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F7-DE4F-A26C-0DF8FD752E99}"/>
            </c:ext>
          </c:extLst>
        </c:ser>
        <c:ser>
          <c:idx val="1"/>
          <c:order val="1"/>
          <c:tx>
            <c:strRef>
              <c:f>SparseP!$I$49</c:f>
              <c:strCache>
                <c:ptCount val="1"/>
                <c:pt idx="0">
                  <c:v>2D (data-aware)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SparseP!$G$50:$G$73</c:f>
              <c:strCache>
                <c:ptCount val="24"/>
                <c:pt idx="0">
                  <c:v>hgc</c:v>
                </c:pt>
                <c:pt idx="1">
                  <c:v>mc2</c:v>
                </c:pt>
                <c:pt idx="2">
                  <c:v>pfm</c:v>
                </c:pt>
                <c:pt idx="3">
                  <c:v>rtn</c:v>
                </c:pt>
                <c:pt idx="4">
                  <c:v>rjt</c:v>
                </c:pt>
                <c:pt idx="5">
                  <c:v>ash</c:v>
                </c:pt>
                <c:pt idx="6">
                  <c:v>del</c:v>
                </c:pt>
                <c:pt idx="7">
                  <c:v>tdk</c:v>
                </c:pt>
                <c:pt idx="8">
                  <c:v>mem</c:v>
                </c:pt>
                <c:pt idx="9">
                  <c:v>amz</c:v>
                </c:pt>
                <c:pt idx="10">
                  <c:v>fth</c:v>
                </c:pt>
                <c:pt idx="11">
                  <c:v>wbg</c:v>
                </c:pt>
                <c:pt idx="12">
                  <c:v>ldr</c:v>
                </c:pt>
                <c:pt idx="13">
                  <c:v>psb</c:v>
                </c:pt>
                <c:pt idx="14">
                  <c:v>bns</c:v>
                </c:pt>
                <c:pt idx="15">
                  <c:v>wbs</c:v>
                </c:pt>
                <c:pt idx="16">
                  <c:v>in</c:v>
                </c:pt>
                <c:pt idx="17">
                  <c:v>pks</c:v>
                </c:pt>
                <c:pt idx="18">
                  <c:v>cmb</c:v>
                </c:pt>
                <c:pt idx="19">
                  <c:v>sxw</c:v>
                </c:pt>
                <c:pt idx="20">
                  <c:v>skt</c:v>
                </c:pt>
                <c:pt idx="21">
                  <c:v>ask</c:v>
                </c:pt>
                <c:pt idx="22">
                  <c:v>GM (1)</c:v>
                </c:pt>
                <c:pt idx="23">
                  <c:v>GM (2)</c:v>
                </c:pt>
              </c:strCache>
            </c:strRef>
          </c:cat>
          <c:val>
            <c:numRef>
              <c:f>SparseP!$I$50:$I$73</c:f>
              <c:numCache>
                <c:formatCode>General</c:formatCode>
                <c:ptCount val="24"/>
                <c:pt idx="0">
                  <c:v>1.1069485120601115</c:v>
                </c:pt>
                <c:pt idx="1">
                  <c:v>1.051307576409815</c:v>
                </c:pt>
                <c:pt idx="2">
                  <c:v>1.3689849743232105</c:v>
                </c:pt>
                <c:pt idx="3">
                  <c:v>1.0535164699882169</c:v>
                </c:pt>
                <c:pt idx="4">
                  <c:v>1.3571434476373136</c:v>
                </c:pt>
                <c:pt idx="5">
                  <c:v>1.4257377718778719</c:v>
                </c:pt>
                <c:pt idx="6">
                  <c:v>1.6339112367587449</c:v>
                </c:pt>
                <c:pt idx="7">
                  <c:v>1.4236334816178351</c:v>
                </c:pt>
                <c:pt idx="8">
                  <c:v>1.4164976990798814</c:v>
                </c:pt>
                <c:pt idx="9">
                  <c:v>1.2136228489053067</c:v>
                </c:pt>
                <c:pt idx="10">
                  <c:v>1.2888733239943966</c:v>
                </c:pt>
                <c:pt idx="11">
                  <c:v>1.3679699882476251</c:v>
                </c:pt>
                <c:pt idx="12">
                  <c:v>1.2745046866280596</c:v>
                </c:pt>
                <c:pt idx="13">
                  <c:v>1.3837342497136311</c:v>
                </c:pt>
                <c:pt idx="14">
                  <c:v>1.3542359337923087</c:v>
                </c:pt>
                <c:pt idx="15">
                  <c:v>0.81272265026031165</c:v>
                </c:pt>
                <c:pt idx="16">
                  <c:v>0.35967540768112116</c:v>
                </c:pt>
                <c:pt idx="17">
                  <c:v>0.95351687442082911</c:v>
                </c:pt>
                <c:pt idx="18">
                  <c:v>0.87023007856341195</c:v>
                </c:pt>
                <c:pt idx="19">
                  <c:v>0.49708709338929696</c:v>
                </c:pt>
                <c:pt idx="20">
                  <c:v>0.87266549315211328</c:v>
                </c:pt>
                <c:pt idx="21">
                  <c:v>0.74492996951354218</c:v>
                </c:pt>
                <c:pt idx="22">
                  <c:v>1.3057427148398166</c:v>
                </c:pt>
                <c:pt idx="23">
                  <c:v>0.69507263134905739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F7-DE4F-A26C-0DF8FD752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36"/>
        <c:axId val="1702085456"/>
        <c:axId val="1701960336"/>
      </c:barChart>
      <c:catAx>
        <c:axId val="170208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701960336"/>
        <c:crosses val="autoZero"/>
        <c:auto val="1"/>
        <c:lblAlgn val="ctr"/>
        <c:lblOffset val="100"/>
        <c:noMultiLvlLbl val="0"/>
      </c:catAx>
      <c:valAx>
        <c:axId val="170196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400" b="0">
                    <a:latin typeface="Trebuchet MS" panose="020B0703020202090204" pitchFamily="34" charset="0"/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70208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>
          <a:latin typeface="Myriad Pro Cond" panose="020B0506030403020204" pitchFamily="34" charset="0"/>
        </a:defRPr>
      </a:pPr>
      <a:endParaRPr lang="en-G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SparseP!$H$49</c:f>
              <c:strCache>
                <c:ptCount val="1"/>
                <c:pt idx="0">
                  <c:v>1D (compute-aware)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SparseP!$G$50:$G$73</c:f>
              <c:strCache>
                <c:ptCount val="24"/>
                <c:pt idx="0">
                  <c:v>hgc</c:v>
                </c:pt>
                <c:pt idx="1">
                  <c:v>mc2</c:v>
                </c:pt>
                <c:pt idx="2">
                  <c:v>pfm</c:v>
                </c:pt>
                <c:pt idx="3">
                  <c:v>rtn</c:v>
                </c:pt>
                <c:pt idx="4">
                  <c:v>rjt</c:v>
                </c:pt>
                <c:pt idx="5">
                  <c:v>ash</c:v>
                </c:pt>
                <c:pt idx="6">
                  <c:v>del</c:v>
                </c:pt>
                <c:pt idx="7">
                  <c:v>tdk</c:v>
                </c:pt>
                <c:pt idx="8">
                  <c:v>mem</c:v>
                </c:pt>
                <c:pt idx="9">
                  <c:v>amz</c:v>
                </c:pt>
                <c:pt idx="10">
                  <c:v>fth</c:v>
                </c:pt>
                <c:pt idx="11">
                  <c:v>wbg</c:v>
                </c:pt>
                <c:pt idx="12">
                  <c:v>ldr</c:v>
                </c:pt>
                <c:pt idx="13">
                  <c:v>psb</c:v>
                </c:pt>
                <c:pt idx="14">
                  <c:v>bns</c:v>
                </c:pt>
                <c:pt idx="15">
                  <c:v>wbs</c:v>
                </c:pt>
                <c:pt idx="16">
                  <c:v>in</c:v>
                </c:pt>
                <c:pt idx="17">
                  <c:v>pks</c:v>
                </c:pt>
                <c:pt idx="18">
                  <c:v>cmb</c:v>
                </c:pt>
                <c:pt idx="19">
                  <c:v>sxw</c:v>
                </c:pt>
                <c:pt idx="20">
                  <c:v>skt</c:v>
                </c:pt>
                <c:pt idx="21">
                  <c:v>ask</c:v>
                </c:pt>
                <c:pt idx="22">
                  <c:v>GM (1)</c:v>
                </c:pt>
                <c:pt idx="23">
                  <c:v>GM (2)</c:v>
                </c:pt>
              </c:strCache>
            </c:strRef>
          </c:cat>
          <c:val>
            <c:numRef>
              <c:f>SparseP!$H$50:$H$73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F7-DE4F-A26C-0DF8FD752E99}"/>
            </c:ext>
          </c:extLst>
        </c:ser>
        <c:ser>
          <c:idx val="1"/>
          <c:order val="1"/>
          <c:tx>
            <c:strRef>
              <c:f>SparseP!$I$49</c:f>
              <c:strCache>
                <c:ptCount val="1"/>
                <c:pt idx="0">
                  <c:v>2D (data-aware)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tx2"/>
              </a:solidFill>
            </a:ln>
            <a:effectLst/>
          </c:spPr>
          <c:invertIfNegative val="0"/>
          <c:cat>
            <c:strRef>
              <c:f>SparseP!$G$50:$G$73</c:f>
              <c:strCache>
                <c:ptCount val="24"/>
                <c:pt idx="0">
                  <c:v>hgc</c:v>
                </c:pt>
                <c:pt idx="1">
                  <c:v>mc2</c:v>
                </c:pt>
                <c:pt idx="2">
                  <c:v>pfm</c:v>
                </c:pt>
                <c:pt idx="3">
                  <c:v>rtn</c:v>
                </c:pt>
                <c:pt idx="4">
                  <c:v>rjt</c:v>
                </c:pt>
                <c:pt idx="5">
                  <c:v>ash</c:v>
                </c:pt>
                <c:pt idx="6">
                  <c:v>del</c:v>
                </c:pt>
                <c:pt idx="7">
                  <c:v>tdk</c:v>
                </c:pt>
                <c:pt idx="8">
                  <c:v>mem</c:v>
                </c:pt>
                <c:pt idx="9">
                  <c:v>amz</c:v>
                </c:pt>
                <c:pt idx="10">
                  <c:v>fth</c:v>
                </c:pt>
                <c:pt idx="11">
                  <c:v>wbg</c:v>
                </c:pt>
                <c:pt idx="12">
                  <c:v>ldr</c:v>
                </c:pt>
                <c:pt idx="13">
                  <c:v>psb</c:v>
                </c:pt>
                <c:pt idx="14">
                  <c:v>bns</c:v>
                </c:pt>
                <c:pt idx="15">
                  <c:v>wbs</c:v>
                </c:pt>
                <c:pt idx="16">
                  <c:v>in</c:v>
                </c:pt>
                <c:pt idx="17">
                  <c:v>pks</c:v>
                </c:pt>
                <c:pt idx="18">
                  <c:v>cmb</c:v>
                </c:pt>
                <c:pt idx="19">
                  <c:v>sxw</c:v>
                </c:pt>
                <c:pt idx="20">
                  <c:v>skt</c:v>
                </c:pt>
                <c:pt idx="21">
                  <c:v>ask</c:v>
                </c:pt>
                <c:pt idx="22">
                  <c:v>GM (1)</c:v>
                </c:pt>
                <c:pt idx="23">
                  <c:v>GM (2)</c:v>
                </c:pt>
              </c:strCache>
            </c:strRef>
          </c:cat>
          <c:val>
            <c:numRef>
              <c:f>SparseP!$I$50:$I$73</c:f>
              <c:numCache>
                <c:formatCode>General</c:formatCode>
                <c:ptCount val="24"/>
                <c:pt idx="0">
                  <c:v>1.1069485120601115</c:v>
                </c:pt>
                <c:pt idx="1">
                  <c:v>1.051307576409815</c:v>
                </c:pt>
                <c:pt idx="2">
                  <c:v>1.3689849743232105</c:v>
                </c:pt>
                <c:pt idx="3">
                  <c:v>1.0535164699882169</c:v>
                </c:pt>
                <c:pt idx="4">
                  <c:v>1.3571434476373136</c:v>
                </c:pt>
                <c:pt idx="5">
                  <c:v>1.4257377718778719</c:v>
                </c:pt>
                <c:pt idx="6">
                  <c:v>1.6339112367587449</c:v>
                </c:pt>
                <c:pt idx="7">
                  <c:v>1.4236334816178351</c:v>
                </c:pt>
                <c:pt idx="8">
                  <c:v>1.4164976990798814</c:v>
                </c:pt>
                <c:pt idx="9">
                  <c:v>1.2136228489053067</c:v>
                </c:pt>
                <c:pt idx="10">
                  <c:v>1.2888733239943966</c:v>
                </c:pt>
                <c:pt idx="11">
                  <c:v>1.3679699882476251</c:v>
                </c:pt>
                <c:pt idx="12">
                  <c:v>1.2745046866280596</c:v>
                </c:pt>
                <c:pt idx="13">
                  <c:v>1.3837342497136311</c:v>
                </c:pt>
                <c:pt idx="14">
                  <c:v>1.3542359337923087</c:v>
                </c:pt>
                <c:pt idx="15">
                  <c:v>0.81272265026031165</c:v>
                </c:pt>
                <c:pt idx="16">
                  <c:v>0.35967540768112116</c:v>
                </c:pt>
                <c:pt idx="17">
                  <c:v>0.95351687442082911</c:v>
                </c:pt>
                <c:pt idx="18">
                  <c:v>0.87023007856341195</c:v>
                </c:pt>
                <c:pt idx="19">
                  <c:v>0.49708709338929696</c:v>
                </c:pt>
                <c:pt idx="20">
                  <c:v>0.87266549315211328</c:v>
                </c:pt>
                <c:pt idx="21">
                  <c:v>0.74492996951354218</c:v>
                </c:pt>
                <c:pt idx="22">
                  <c:v>1.3057427148398166</c:v>
                </c:pt>
                <c:pt idx="23">
                  <c:v>0.69507263134905739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F7-DE4F-A26C-0DF8FD752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36"/>
        <c:axId val="1702085456"/>
        <c:axId val="1701960336"/>
      </c:barChart>
      <c:catAx>
        <c:axId val="170208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701960336"/>
        <c:crosses val="autoZero"/>
        <c:auto val="1"/>
        <c:lblAlgn val="ctr"/>
        <c:lblOffset val="100"/>
        <c:noMultiLvlLbl val="0"/>
      </c:catAx>
      <c:valAx>
        <c:axId val="170196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400" b="0">
                    <a:latin typeface="Trebuchet MS" panose="020B0703020202090204" pitchFamily="34" charset="0"/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70208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>
          <a:latin typeface="Myriad Pro Cond" panose="020B0506030403020204" pitchFamily="34" charset="0"/>
        </a:defRPr>
      </a:pPr>
      <a:endParaRPr lang="en-G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SparseP!$K$106</c:f>
              <c:strCache>
                <c:ptCount val="1"/>
                <c:pt idx="0">
                  <c:v>lb-cg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31750">
              <a:solidFill>
                <a:schemeClr val="tx2"/>
              </a:solidFill>
            </a:ln>
            <a:effectLst/>
          </c:spPr>
          <c:invertIfNegative val="0"/>
          <c:cat>
            <c:strRef>
              <c:f>SparseP!$J$107:$J$110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SparseP!$K$107:$K$110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9A-3C46-B8C3-9A151DE48B8E}"/>
            </c:ext>
          </c:extLst>
        </c:ser>
        <c:ser>
          <c:idx val="1"/>
          <c:order val="1"/>
          <c:tx>
            <c:strRef>
              <c:f>SparseP!$L$106</c:f>
              <c:strCache>
                <c:ptCount val="1"/>
                <c:pt idx="0">
                  <c:v>lb-fg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 w="31750">
              <a:solidFill>
                <a:schemeClr val="tx2"/>
              </a:solidFill>
            </a:ln>
            <a:effectLst/>
          </c:spPr>
          <c:invertIfNegative val="0"/>
          <c:cat>
            <c:strRef>
              <c:f>SparseP!$J$107:$J$110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SparseP!$L$107:$L$110</c:f>
              <c:numCache>
                <c:formatCode>General</c:formatCode>
                <c:ptCount val="4"/>
                <c:pt idx="0">
                  <c:v>0.99601035152037964</c:v>
                </c:pt>
                <c:pt idx="1">
                  <c:v>0.99966916629907365</c:v>
                </c:pt>
                <c:pt idx="2">
                  <c:v>1.0000173431958308</c:v>
                </c:pt>
                <c:pt idx="3">
                  <c:v>0.99977651966626935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9A-3C46-B8C3-9A151DE48B8E}"/>
            </c:ext>
          </c:extLst>
        </c:ser>
        <c:ser>
          <c:idx val="2"/>
          <c:order val="2"/>
          <c:tx>
            <c:strRef>
              <c:f>SparseP!$M$106</c:f>
              <c:strCache>
                <c:ptCount val="1"/>
                <c:pt idx="0">
                  <c:v>lf</c:v>
                </c:pt>
              </c:strCache>
            </c:strRef>
          </c:tx>
          <c:spPr>
            <a:solidFill>
              <a:schemeClr val="accent3"/>
            </a:solidFill>
            <a:ln w="31750">
              <a:solidFill>
                <a:schemeClr val="tx2"/>
              </a:solidFill>
            </a:ln>
            <a:effectLst/>
          </c:spPr>
          <c:invertIfNegative val="0"/>
          <c:cat>
            <c:strRef>
              <c:f>SparseP!$J$107:$J$110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SparseP!$M$107:$M$110</c:f>
              <c:numCache>
                <c:formatCode>General</c:formatCode>
                <c:ptCount val="4"/>
                <c:pt idx="0">
                  <c:v>1.2622301175184478</c:v>
                </c:pt>
                <c:pt idx="1">
                  <c:v>1.0820650552074007</c:v>
                </c:pt>
                <c:pt idx="2">
                  <c:v>1.0014763223940739</c:v>
                </c:pt>
                <c:pt idx="3">
                  <c:v>1.0001564956889164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9A-3C46-B8C3-9A151DE48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overlap val="-14"/>
        <c:axId val="928892592"/>
        <c:axId val="924115120"/>
      </c:barChart>
      <c:catAx>
        <c:axId val="92889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24115120"/>
        <c:crosses val="autoZero"/>
        <c:auto val="1"/>
        <c:lblAlgn val="ctr"/>
        <c:lblOffset val="100"/>
        <c:noMultiLvlLbl val="0"/>
      </c:catAx>
      <c:valAx>
        <c:axId val="92411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400">
                    <a:latin typeface="Trebuchet MS" panose="020B0703020202090204" pitchFamily="34" charset="0"/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2889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250656527887488"/>
          <c:y val="1.5845471303997029E-2"/>
          <c:w val="0.65526982199374939"/>
          <c:h val="7.65409045019229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SparseP!$K$106</c:f>
              <c:strCache>
                <c:ptCount val="1"/>
                <c:pt idx="0">
                  <c:v>lb-cg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31750">
              <a:solidFill>
                <a:schemeClr val="tx2"/>
              </a:solidFill>
            </a:ln>
            <a:effectLst/>
          </c:spPr>
          <c:invertIfNegative val="0"/>
          <c:cat>
            <c:strRef>
              <c:f>SparseP!$J$107:$J$110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SparseP!$K$107:$K$110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9A-3C46-B8C3-9A151DE48B8E}"/>
            </c:ext>
          </c:extLst>
        </c:ser>
        <c:ser>
          <c:idx val="1"/>
          <c:order val="1"/>
          <c:tx>
            <c:strRef>
              <c:f>SparseP!$L$106</c:f>
              <c:strCache>
                <c:ptCount val="1"/>
                <c:pt idx="0">
                  <c:v>lb-fg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 w="31750">
              <a:solidFill>
                <a:schemeClr val="tx2"/>
              </a:solidFill>
            </a:ln>
            <a:effectLst/>
          </c:spPr>
          <c:invertIfNegative val="0"/>
          <c:cat>
            <c:strRef>
              <c:f>SparseP!$J$107:$J$110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SparseP!$L$107:$L$110</c:f>
              <c:numCache>
                <c:formatCode>General</c:formatCode>
                <c:ptCount val="4"/>
                <c:pt idx="0">
                  <c:v>0.99601035152037964</c:v>
                </c:pt>
                <c:pt idx="1">
                  <c:v>0.99966916629907365</c:v>
                </c:pt>
                <c:pt idx="2">
                  <c:v>1.0000173431958308</c:v>
                </c:pt>
                <c:pt idx="3">
                  <c:v>0.99977651966626935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9A-3C46-B8C3-9A151DE48B8E}"/>
            </c:ext>
          </c:extLst>
        </c:ser>
        <c:ser>
          <c:idx val="2"/>
          <c:order val="2"/>
          <c:tx>
            <c:strRef>
              <c:f>SparseP!$M$106</c:f>
              <c:strCache>
                <c:ptCount val="1"/>
                <c:pt idx="0">
                  <c:v>lf</c:v>
                </c:pt>
              </c:strCache>
            </c:strRef>
          </c:tx>
          <c:spPr>
            <a:solidFill>
              <a:schemeClr val="accent3"/>
            </a:solidFill>
            <a:ln w="31750">
              <a:solidFill>
                <a:schemeClr val="tx2"/>
              </a:solidFill>
            </a:ln>
            <a:effectLst/>
          </c:spPr>
          <c:invertIfNegative val="0"/>
          <c:cat>
            <c:strRef>
              <c:f>SparseP!$J$107:$J$110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SparseP!$M$107:$M$110</c:f>
              <c:numCache>
                <c:formatCode>General</c:formatCode>
                <c:ptCount val="4"/>
                <c:pt idx="0">
                  <c:v>1.2622301175184478</c:v>
                </c:pt>
                <c:pt idx="1">
                  <c:v>1.0820650552074007</c:v>
                </c:pt>
                <c:pt idx="2">
                  <c:v>1.0014763223940739</c:v>
                </c:pt>
                <c:pt idx="3">
                  <c:v>1.0001564956889164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9A-3C46-B8C3-9A151DE48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overlap val="-14"/>
        <c:axId val="928892592"/>
        <c:axId val="924115120"/>
      </c:barChart>
      <c:catAx>
        <c:axId val="92889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24115120"/>
        <c:crosses val="autoZero"/>
        <c:auto val="1"/>
        <c:lblAlgn val="ctr"/>
        <c:lblOffset val="100"/>
        <c:noMultiLvlLbl val="0"/>
      </c:catAx>
      <c:valAx>
        <c:axId val="92411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400">
                    <a:latin typeface="Trebuchet MS" panose="020B0703020202090204" pitchFamily="34" charset="0"/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2889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250656527887488"/>
          <c:y val="1.5845471303997029E-2"/>
          <c:w val="0.65526982199374939"/>
          <c:h val="7.65409045019229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000" b="0" dirty="0">
                <a:latin typeface="Trebuchet MS" panose="020B0703020202090204" pitchFamily="34" charset="0"/>
              </a:rPr>
              <a:t>1024 Elements / 2048 Key Range / 64 Threads</a:t>
            </a:r>
            <a:endParaRPr lang="en-GR" sz="2000" b="0" dirty="0">
              <a:latin typeface="Trebuchet MS" panose="020B0703020202090204" pitchFamily="34" charset="0"/>
            </a:endParaRPr>
          </a:p>
        </c:rich>
      </c:tx>
      <c:layout>
        <c:manualLayout>
          <c:xMode val="edge"/>
          <c:yMode val="edge"/>
          <c:x val="0.1732798831832332"/>
          <c:y val="1.26482708718198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SmartPQ!$Q$8</c:f>
              <c:strCache>
                <c:ptCount val="1"/>
                <c:pt idx="0">
                  <c:v>NUMA-Oblivious 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38100">
              <a:solidFill>
                <a:schemeClr val="tx2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3810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61-3340-B49F-093851B17A08}"/>
              </c:ext>
            </c:extLst>
          </c:dPt>
          <c:cat>
            <c:strRef>
              <c:f>SmartPQ!$P$9:$P$11</c:f>
              <c:strCache>
                <c:ptCount val="3"/>
                <c:pt idx="0">
                  <c:v>70% - 30%</c:v>
                </c:pt>
                <c:pt idx="1">
                  <c:v>50% - 50%</c:v>
                </c:pt>
                <c:pt idx="2">
                  <c:v>30% - 70%</c:v>
                </c:pt>
              </c:strCache>
            </c:strRef>
          </c:cat>
          <c:val>
            <c:numRef>
              <c:f>SmartPQ!$Q$9:$Q$11</c:f>
              <c:numCache>
                <c:formatCode>General</c:formatCode>
                <c:ptCount val="3"/>
                <c:pt idx="0">
                  <c:v>21.5</c:v>
                </c:pt>
                <c:pt idx="1">
                  <c:v>1.3</c:v>
                </c:pt>
                <c:pt idx="2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1-3340-B49F-093851B17A08}"/>
            </c:ext>
          </c:extLst>
        </c:ser>
        <c:ser>
          <c:idx val="1"/>
          <c:order val="1"/>
          <c:tx>
            <c:strRef>
              <c:f>SmartPQ!$R$8</c:f>
              <c:strCache>
                <c:ptCount val="1"/>
                <c:pt idx="0">
                  <c:v>NUMA-Aware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 w="38100">
              <a:solidFill>
                <a:schemeClr val="tx2"/>
              </a:solidFill>
            </a:ln>
            <a:effectLst/>
          </c:spPr>
          <c:invertIfNegative val="0"/>
          <c:cat>
            <c:strRef>
              <c:f>SmartPQ!$P$9:$P$11</c:f>
              <c:strCache>
                <c:ptCount val="3"/>
                <c:pt idx="0">
                  <c:v>70% - 30%</c:v>
                </c:pt>
                <c:pt idx="1">
                  <c:v>50% - 50%</c:v>
                </c:pt>
                <c:pt idx="2">
                  <c:v>30% - 70%</c:v>
                </c:pt>
              </c:strCache>
            </c:strRef>
          </c:cat>
          <c:val>
            <c:numRef>
              <c:f>SmartPQ!$R$9:$R$11</c:f>
              <c:numCache>
                <c:formatCode>General</c:formatCode>
                <c:ptCount val="3"/>
                <c:pt idx="0">
                  <c:v>3</c:v>
                </c:pt>
                <c:pt idx="1">
                  <c:v>2.5</c:v>
                </c:pt>
                <c:pt idx="2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1-3340-B49F-093851B17A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4"/>
        <c:overlap val="-9"/>
        <c:axId val="1413930736"/>
        <c:axId val="1400031312"/>
      </c:barChart>
      <c:catAx>
        <c:axId val="1413930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 b="0">
                    <a:latin typeface="Trebuchet MS" panose="020B0703020202090204" pitchFamily="34" charset="0"/>
                  </a:rPr>
                  <a:t>insert() - deleteMin() Ratio</a:t>
                </a:r>
                <a:endParaRPr lang="en-GR" sz="2000" b="0">
                  <a:latin typeface="Trebuchet MS" panose="020B0703020202090204" pitchFamily="34" charset="0"/>
                </a:endParaRPr>
              </a:p>
            </c:rich>
          </c:tx>
          <c:layout>
            <c:manualLayout>
              <c:xMode val="edge"/>
              <c:yMode val="edge"/>
              <c:x val="0.35750704689114943"/>
              <c:y val="0.829424015897756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400031312"/>
        <c:crosses val="autoZero"/>
        <c:auto val="1"/>
        <c:lblAlgn val="ctr"/>
        <c:lblOffset val="100"/>
        <c:noMultiLvlLbl val="0"/>
      </c:catAx>
      <c:valAx>
        <c:axId val="1400031312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 b="0">
                    <a:latin typeface="Trebuchet MS" panose="020B0703020202090204" pitchFamily="34" charset="0"/>
                  </a:rPr>
                  <a:t>Throughput (MOps/s)</a:t>
                </a:r>
                <a:endParaRPr lang="en-GR" sz="2000" b="0">
                  <a:latin typeface="Trebuchet MS" panose="020B0703020202090204" pitchFamily="34" charset="0"/>
                </a:endParaRPr>
              </a:p>
            </c:rich>
          </c:tx>
          <c:layout>
            <c:manualLayout>
              <c:xMode val="edge"/>
              <c:yMode val="edge"/>
              <c:x val="1.5507671718463715E-2"/>
              <c:y val="0.146260529175855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141393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725911441363855"/>
          <c:y val="0.14816876311058202"/>
          <c:w val="0.68480718299851429"/>
          <c:h val="0.1333024535653637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>
          <a:latin typeface="Myriad Pro Cond" panose="020B0506030403020204" pitchFamily="34" charset="0"/>
        </a:defRPr>
      </a:pPr>
      <a:endParaRPr lang="en-G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SparseP!$K$106</c:f>
              <c:strCache>
                <c:ptCount val="1"/>
                <c:pt idx="0">
                  <c:v>lb-cg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31750">
              <a:solidFill>
                <a:schemeClr val="tx2"/>
              </a:solidFill>
            </a:ln>
            <a:effectLst/>
          </c:spPr>
          <c:invertIfNegative val="0"/>
          <c:cat>
            <c:strRef>
              <c:f>SparseP!$J$107:$J$110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SparseP!$K$107:$K$110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9A-3C46-B8C3-9A151DE48B8E}"/>
            </c:ext>
          </c:extLst>
        </c:ser>
        <c:ser>
          <c:idx val="1"/>
          <c:order val="1"/>
          <c:tx>
            <c:strRef>
              <c:f>SparseP!$L$106</c:f>
              <c:strCache>
                <c:ptCount val="1"/>
                <c:pt idx="0">
                  <c:v>lb-fg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 w="31750">
              <a:solidFill>
                <a:schemeClr val="tx2"/>
              </a:solidFill>
            </a:ln>
            <a:effectLst/>
          </c:spPr>
          <c:invertIfNegative val="0"/>
          <c:cat>
            <c:strRef>
              <c:f>SparseP!$J$107:$J$110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SparseP!$L$107:$L$110</c:f>
              <c:numCache>
                <c:formatCode>General</c:formatCode>
                <c:ptCount val="4"/>
                <c:pt idx="0">
                  <c:v>0.99601035152037964</c:v>
                </c:pt>
                <c:pt idx="1">
                  <c:v>0.99966916629907365</c:v>
                </c:pt>
                <c:pt idx="2">
                  <c:v>1.0000173431958308</c:v>
                </c:pt>
                <c:pt idx="3">
                  <c:v>0.99977651966626935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9A-3C46-B8C3-9A151DE48B8E}"/>
            </c:ext>
          </c:extLst>
        </c:ser>
        <c:ser>
          <c:idx val="2"/>
          <c:order val="2"/>
          <c:tx>
            <c:strRef>
              <c:f>SparseP!$M$106</c:f>
              <c:strCache>
                <c:ptCount val="1"/>
                <c:pt idx="0">
                  <c:v>lf</c:v>
                </c:pt>
              </c:strCache>
            </c:strRef>
          </c:tx>
          <c:spPr>
            <a:solidFill>
              <a:schemeClr val="accent3"/>
            </a:solidFill>
            <a:ln w="31750">
              <a:solidFill>
                <a:schemeClr val="tx2"/>
              </a:solidFill>
            </a:ln>
            <a:effectLst/>
          </c:spPr>
          <c:invertIfNegative val="0"/>
          <c:cat>
            <c:strRef>
              <c:f>SparseP!$J$107:$J$110</c:f>
              <c:strCache>
                <c:ptCount val="4"/>
                <c:pt idx="0">
                  <c:v>delaunay_n13</c:v>
                </c:pt>
                <c:pt idx="1">
                  <c:v>wing_nodal</c:v>
                </c:pt>
                <c:pt idx="2">
                  <c:v>raefsky4</c:v>
                </c:pt>
                <c:pt idx="3">
                  <c:v>pkustk08</c:v>
                </c:pt>
              </c:strCache>
            </c:strRef>
          </c:cat>
          <c:val>
            <c:numRef>
              <c:f>SparseP!$M$107:$M$110</c:f>
              <c:numCache>
                <c:formatCode>General</c:formatCode>
                <c:ptCount val="4"/>
                <c:pt idx="0">
                  <c:v>1.2622301175184478</c:v>
                </c:pt>
                <c:pt idx="1">
                  <c:v>1.0820650552074007</c:v>
                </c:pt>
                <c:pt idx="2">
                  <c:v>1.0014763223940739</c:v>
                </c:pt>
                <c:pt idx="3">
                  <c:v>1.0001564956889164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9A-3C46-B8C3-9A151DE48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8"/>
        <c:overlap val="-14"/>
        <c:axId val="928892592"/>
        <c:axId val="924115120"/>
      </c:barChart>
      <c:catAx>
        <c:axId val="92889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24115120"/>
        <c:crosses val="autoZero"/>
        <c:auto val="1"/>
        <c:lblAlgn val="ctr"/>
        <c:lblOffset val="100"/>
        <c:noMultiLvlLbl val="0"/>
      </c:catAx>
      <c:valAx>
        <c:axId val="92411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400">
                    <a:latin typeface="Trebuchet MS" panose="020B0703020202090204" pitchFamily="34" charset="0"/>
                  </a:rPr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92889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5250656527887488"/>
          <c:y val="1.5845471303997029E-2"/>
          <c:w val="0.65526982199374939"/>
          <c:h val="7.65409045019229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000" b="0" dirty="0">
                <a:solidFill>
                  <a:schemeClr val="accent3"/>
                </a:solidFill>
                <a:latin typeface="Trebuchet MS" panose="020B0703020202090204" pitchFamily="34" charset="0"/>
              </a:rPr>
              <a:t>40% - 60% </a:t>
            </a:r>
            <a:r>
              <a:rPr lang="en-GB" sz="2000" b="0" dirty="0">
                <a:latin typeface="Trebuchet MS" panose="020B0703020202090204" pitchFamily="34" charset="0"/>
              </a:rPr>
              <a:t>insert() - </a:t>
            </a:r>
            <a:r>
              <a:rPr lang="en-GB" sz="2000" b="0" dirty="0" err="1">
                <a:latin typeface="Trebuchet MS" panose="020B0703020202090204" pitchFamily="34" charset="0"/>
              </a:rPr>
              <a:t>deleteMin</a:t>
            </a:r>
            <a:r>
              <a:rPr lang="en-GB" sz="2000" b="0" dirty="0">
                <a:latin typeface="Trebuchet MS" panose="020B0703020202090204" pitchFamily="34" charset="0"/>
              </a:rPr>
              <a:t>() Ratio</a:t>
            </a:r>
            <a:endParaRPr lang="en-GR" sz="2000" b="0" dirty="0">
              <a:latin typeface="Trebuchet MS" panose="020B070302020209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SmartPQ!$V$44</c:f>
              <c:strCache>
                <c:ptCount val="1"/>
                <c:pt idx="0">
                  <c:v>alistarh_fraser</c:v>
                </c:pt>
              </c:strCache>
            </c:strRef>
          </c:tx>
          <c:spPr>
            <a:ln w="76200" cap="rnd">
              <a:solidFill>
                <a:schemeClr val="bg2">
                  <a:lumMod val="90000"/>
                </a:schemeClr>
              </a:solidFill>
              <a:round/>
            </a:ln>
            <a:effectLst/>
          </c:spPr>
          <c:marker>
            <c:symbol val="star"/>
            <c:size val="5"/>
            <c:spPr>
              <a:solidFill>
                <a:schemeClr val="bg2">
                  <a:lumMod val="90000"/>
                </a:schemeClr>
              </a:solidFill>
              <a:ln w="101600">
                <a:solidFill>
                  <a:schemeClr val="bg2">
                    <a:lumMod val="90000"/>
                  </a:schemeClr>
                </a:solidFill>
              </a:ln>
              <a:effectLst/>
            </c:spPr>
          </c:marker>
          <c:cat>
            <c:numRef>
              <c:f>SmartPQ!$U$45:$U$56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15</c:v>
                </c:pt>
                <c:pt idx="4">
                  <c:v>22</c:v>
                </c:pt>
                <c:pt idx="5">
                  <c:v>29</c:v>
                </c:pt>
                <c:pt idx="6">
                  <c:v>36</c:v>
                </c:pt>
                <c:pt idx="7">
                  <c:v>43</c:v>
                </c:pt>
                <c:pt idx="8">
                  <c:v>50</c:v>
                </c:pt>
                <c:pt idx="9">
                  <c:v>57</c:v>
                </c:pt>
                <c:pt idx="10">
                  <c:v>106</c:v>
                </c:pt>
                <c:pt idx="11">
                  <c:v>155</c:v>
                </c:pt>
              </c:numCache>
            </c:numRef>
          </c:cat>
          <c:val>
            <c:numRef>
              <c:f>SmartPQ!$V$45:$V$56</c:f>
              <c:numCache>
                <c:formatCode>General</c:formatCode>
                <c:ptCount val="12"/>
                <c:pt idx="0">
                  <c:v>4.0863333333333332</c:v>
                </c:pt>
                <c:pt idx="1">
                  <c:v>5.2960000000000003</c:v>
                </c:pt>
                <c:pt idx="2">
                  <c:v>5.492</c:v>
                </c:pt>
                <c:pt idx="3">
                  <c:v>1.595</c:v>
                </c:pt>
                <c:pt idx="4">
                  <c:v>1.2270000000000001</c:v>
                </c:pt>
                <c:pt idx="5">
                  <c:v>1.0186666666666666</c:v>
                </c:pt>
                <c:pt idx="6">
                  <c:v>1.1073333333333333</c:v>
                </c:pt>
                <c:pt idx="7">
                  <c:v>0.84966666666666668</c:v>
                </c:pt>
                <c:pt idx="8">
                  <c:v>0.94566666666666677</c:v>
                </c:pt>
                <c:pt idx="9">
                  <c:v>1.0193333333333334</c:v>
                </c:pt>
                <c:pt idx="10">
                  <c:v>0.91366666666666652</c:v>
                </c:pt>
                <c:pt idx="11">
                  <c:v>0.92099999999999993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3B-A24B-A7D0-C7509398FAE0}"/>
            </c:ext>
          </c:extLst>
        </c:ser>
        <c:ser>
          <c:idx val="1"/>
          <c:order val="1"/>
          <c:tx>
            <c:strRef>
              <c:f>SmartPQ!$W$44</c:f>
              <c:strCache>
                <c:ptCount val="1"/>
                <c:pt idx="0">
                  <c:v>alistarh_herlihy</c:v>
                </c:pt>
              </c:strCache>
            </c:strRef>
          </c:tx>
          <c:spPr>
            <a:ln w="76200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tx2">
                  <a:lumMod val="50000"/>
                  <a:lumOff val="50000"/>
                </a:schemeClr>
              </a:solidFill>
              <a:ln w="101600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SmartPQ!$U$45:$U$56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15</c:v>
                </c:pt>
                <c:pt idx="4">
                  <c:v>22</c:v>
                </c:pt>
                <c:pt idx="5">
                  <c:v>29</c:v>
                </c:pt>
                <c:pt idx="6">
                  <c:v>36</c:v>
                </c:pt>
                <c:pt idx="7">
                  <c:v>43</c:v>
                </c:pt>
                <c:pt idx="8">
                  <c:v>50</c:v>
                </c:pt>
                <c:pt idx="9">
                  <c:v>57</c:v>
                </c:pt>
                <c:pt idx="10">
                  <c:v>106</c:v>
                </c:pt>
                <c:pt idx="11">
                  <c:v>155</c:v>
                </c:pt>
              </c:numCache>
            </c:numRef>
          </c:cat>
          <c:val>
            <c:numRef>
              <c:f>SmartPQ!$W$45:$W$56</c:f>
              <c:numCache>
                <c:formatCode>General</c:formatCode>
                <c:ptCount val="12"/>
                <c:pt idx="0">
                  <c:v>4.0216666666666665</c:v>
                </c:pt>
                <c:pt idx="1">
                  <c:v>5.085</c:v>
                </c:pt>
                <c:pt idx="2">
                  <c:v>5.2583333333333337</c:v>
                </c:pt>
                <c:pt idx="3">
                  <c:v>1.7290000000000001</c:v>
                </c:pt>
                <c:pt idx="4">
                  <c:v>1.1236666666666666</c:v>
                </c:pt>
                <c:pt idx="5">
                  <c:v>0.89400000000000002</c:v>
                </c:pt>
                <c:pt idx="6">
                  <c:v>1.0256666666666667</c:v>
                </c:pt>
                <c:pt idx="7">
                  <c:v>0.83700000000000008</c:v>
                </c:pt>
                <c:pt idx="8">
                  <c:v>0.85333333333333339</c:v>
                </c:pt>
                <c:pt idx="9">
                  <c:v>0.83533333333333337</c:v>
                </c:pt>
                <c:pt idx="10">
                  <c:v>0.72433333333333338</c:v>
                </c:pt>
                <c:pt idx="11">
                  <c:v>0.83533333333333337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3B-A24B-A7D0-C7509398FAE0}"/>
            </c:ext>
          </c:extLst>
        </c:ser>
        <c:ser>
          <c:idx val="2"/>
          <c:order val="2"/>
          <c:tx>
            <c:strRef>
              <c:f>SmartPQ!$X$44</c:f>
              <c:strCache>
                <c:ptCount val="1"/>
                <c:pt idx="0">
                  <c:v>lotan_shavit</c:v>
                </c:pt>
              </c:strCache>
            </c:strRef>
          </c:tx>
          <c:spPr>
            <a:ln w="762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2">
                  <a:lumMod val="50000"/>
                </a:schemeClr>
              </a:solidFill>
              <a:ln w="1016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cat>
            <c:numRef>
              <c:f>SmartPQ!$U$45:$U$56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15</c:v>
                </c:pt>
                <c:pt idx="4">
                  <c:v>22</c:v>
                </c:pt>
                <c:pt idx="5">
                  <c:v>29</c:v>
                </c:pt>
                <c:pt idx="6">
                  <c:v>36</c:v>
                </c:pt>
                <c:pt idx="7">
                  <c:v>43</c:v>
                </c:pt>
                <c:pt idx="8">
                  <c:v>50</c:v>
                </c:pt>
                <c:pt idx="9">
                  <c:v>57</c:v>
                </c:pt>
                <c:pt idx="10">
                  <c:v>106</c:v>
                </c:pt>
                <c:pt idx="11">
                  <c:v>155</c:v>
                </c:pt>
              </c:numCache>
            </c:numRef>
          </c:cat>
          <c:val>
            <c:numRef>
              <c:f>SmartPQ!$X$45:$X$56</c:f>
              <c:numCache>
                <c:formatCode>General</c:formatCode>
                <c:ptCount val="12"/>
                <c:pt idx="0">
                  <c:v>4.2549999999999999</c:v>
                </c:pt>
                <c:pt idx="1">
                  <c:v>5.426333333333333</c:v>
                </c:pt>
                <c:pt idx="2">
                  <c:v>5.5750000000000002</c:v>
                </c:pt>
                <c:pt idx="3">
                  <c:v>1.2803333333333333</c:v>
                </c:pt>
                <c:pt idx="4">
                  <c:v>0.88800000000000001</c:v>
                </c:pt>
                <c:pt idx="5">
                  <c:v>0.75166666666666659</c:v>
                </c:pt>
                <c:pt idx="6">
                  <c:v>0.80900000000000005</c:v>
                </c:pt>
                <c:pt idx="7">
                  <c:v>0.86866666666666659</c:v>
                </c:pt>
                <c:pt idx="8">
                  <c:v>0.91699999999999993</c:v>
                </c:pt>
                <c:pt idx="9">
                  <c:v>0.97233333333333327</c:v>
                </c:pt>
                <c:pt idx="10">
                  <c:v>1.0066666666666666</c:v>
                </c:pt>
                <c:pt idx="11">
                  <c:v>1.0456666666666667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3B-A24B-A7D0-C7509398FAE0}"/>
            </c:ext>
          </c:extLst>
        </c:ser>
        <c:ser>
          <c:idx val="3"/>
          <c:order val="3"/>
          <c:tx>
            <c:strRef>
              <c:f>SmartPQ!$Y$44</c:f>
              <c:strCache>
                <c:ptCount val="1"/>
                <c:pt idx="0">
                  <c:v>ffwd</c:v>
                </c:pt>
              </c:strCache>
            </c:strRef>
          </c:tx>
          <c:spPr>
            <a:ln w="7620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25000"/>
                </a:schemeClr>
              </a:solidFill>
              <a:ln w="101600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cat>
            <c:numRef>
              <c:f>SmartPQ!$U$45:$U$56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15</c:v>
                </c:pt>
                <c:pt idx="4">
                  <c:v>22</c:v>
                </c:pt>
                <c:pt idx="5">
                  <c:v>29</c:v>
                </c:pt>
                <c:pt idx="6">
                  <c:v>36</c:v>
                </c:pt>
                <c:pt idx="7">
                  <c:v>43</c:v>
                </c:pt>
                <c:pt idx="8">
                  <c:v>50</c:v>
                </c:pt>
                <c:pt idx="9">
                  <c:v>57</c:v>
                </c:pt>
                <c:pt idx="10">
                  <c:v>106</c:v>
                </c:pt>
                <c:pt idx="11">
                  <c:v>155</c:v>
                </c:pt>
              </c:numCache>
            </c:numRef>
          </c:cat>
          <c:val>
            <c:numRef>
              <c:f>SmartPQ!$Y$45:$Y$56</c:f>
              <c:numCache>
                <c:formatCode>General</c:formatCode>
                <c:ptCount val="12"/>
                <c:pt idx="0">
                  <c:v>1.9576666666666667</c:v>
                </c:pt>
                <c:pt idx="1">
                  <c:v>2.3656666666666664</c:v>
                </c:pt>
                <c:pt idx="2">
                  <c:v>2.609</c:v>
                </c:pt>
                <c:pt idx="3">
                  <c:v>2.6223333333333332</c:v>
                </c:pt>
                <c:pt idx="4">
                  <c:v>2.6046666666666667</c:v>
                </c:pt>
                <c:pt idx="5">
                  <c:v>2.6396666666666668</c:v>
                </c:pt>
                <c:pt idx="6">
                  <c:v>2.6880000000000002</c:v>
                </c:pt>
                <c:pt idx="7">
                  <c:v>2.7336666666666667</c:v>
                </c:pt>
                <c:pt idx="8">
                  <c:v>2.7773333333333334</c:v>
                </c:pt>
                <c:pt idx="9">
                  <c:v>2.794</c:v>
                </c:pt>
                <c:pt idx="10">
                  <c:v>2.6903333333333332</c:v>
                </c:pt>
                <c:pt idx="11">
                  <c:v>1.6126666666666667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3B-A24B-A7D0-C7509398FAE0}"/>
            </c:ext>
          </c:extLst>
        </c:ser>
        <c:ser>
          <c:idx val="4"/>
          <c:order val="4"/>
          <c:tx>
            <c:strRef>
              <c:f>SmartPQ!$Z$44</c:f>
              <c:strCache>
                <c:ptCount val="1"/>
                <c:pt idx="0">
                  <c:v>Nuddle</c:v>
                </c:pt>
              </c:strCache>
            </c:strRef>
          </c:tx>
          <c:spPr>
            <a:ln w="76200" cap="rnd">
              <a:solidFill>
                <a:schemeClr val="tx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tx2"/>
              </a:solidFill>
              <a:ln w="101600">
                <a:solidFill>
                  <a:schemeClr val="tx2"/>
                </a:solidFill>
              </a:ln>
              <a:effectLst/>
            </c:spPr>
          </c:marker>
          <c:cat>
            <c:numRef>
              <c:f>SmartPQ!$U$45:$U$56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15</c:v>
                </c:pt>
                <c:pt idx="4">
                  <c:v>22</c:v>
                </c:pt>
                <c:pt idx="5">
                  <c:v>29</c:v>
                </c:pt>
                <c:pt idx="6">
                  <c:v>36</c:v>
                </c:pt>
                <c:pt idx="7">
                  <c:v>43</c:v>
                </c:pt>
                <c:pt idx="8">
                  <c:v>50</c:v>
                </c:pt>
                <c:pt idx="9">
                  <c:v>57</c:v>
                </c:pt>
                <c:pt idx="10">
                  <c:v>106</c:v>
                </c:pt>
                <c:pt idx="11">
                  <c:v>155</c:v>
                </c:pt>
              </c:numCache>
            </c:numRef>
          </c:cat>
          <c:val>
            <c:numRef>
              <c:f>SmartPQ!$Z$45:$Z$56</c:f>
              <c:numCache>
                <c:formatCode>General</c:formatCode>
                <c:ptCount val="12"/>
                <c:pt idx="0">
                  <c:v>4.0490000000000004</c:v>
                </c:pt>
                <c:pt idx="1">
                  <c:v>5.1503333333333332</c:v>
                </c:pt>
                <c:pt idx="2">
                  <c:v>5.3290000000000006</c:v>
                </c:pt>
                <c:pt idx="3">
                  <c:v>5.1843333333333339</c:v>
                </c:pt>
                <c:pt idx="4">
                  <c:v>5.3873333333333342</c:v>
                </c:pt>
                <c:pt idx="5">
                  <c:v>5.3019999999999996</c:v>
                </c:pt>
                <c:pt idx="6">
                  <c:v>5.0330000000000004</c:v>
                </c:pt>
                <c:pt idx="7">
                  <c:v>5.0856666666666674</c:v>
                </c:pt>
                <c:pt idx="8">
                  <c:v>5.2059999999999995</c:v>
                </c:pt>
                <c:pt idx="9">
                  <c:v>5.1013333333333328</c:v>
                </c:pt>
                <c:pt idx="10">
                  <c:v>5.4096666666666664</c:v>
                </c:pt>
                <c:pt idx="11">
                  <c:v>5.0963333333333338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23B-A24B-A7D0-C7509398F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0074271"/>
        <c:axId val="2080041375"/>
      </c:lineChart>
      <c:catAx>
        <c:axId val="20800742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 b="0">
                    <a:latin typeface="Trebuchet MS" panose="020B0703020202090204" pitchFamily="34" charset="0"/>
                  </a:rPr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2080041375"/>
        <c:crosses val="autoZero"/>
        <c:auto val="1"/>
        <c:lblAlgn val="ctr"/>
        <c:lblOffset val="100"/>
        <c:noMultiLvlLbl val="0"/>
      </c:catAx>
      <c:valAx>
        <c:axId val="2080041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 b="0" dirty="0">
                    <a:latin typeface="Trebuchet MS" panose="020B0703020202090204" pitchFamily="34" charset="0"/>
                  </a:rPr>
                  <a:t>Throughput (</a:t>
                </a:r>
                <a:r>
                  <a:rPr lang="en-GB" sz="2000" b="0" dirty="0" err="1">
                    <a:latin typeface="Trebuchet MS" panose="020B0703020202090204" pitchFamily="34" charset="0"/>
                  </a:rPr>
                  <a:t>MOps</a:t>
                </a:r>
                <a:r>
                  <a:rPr lang="en-GB" sz="2000" b="0" dirty="0">
                    <a:latin typeface="Trebuchet MS" panose="020B0703020202090204" pitchFamily="34" charset="0"/>
                  </a:rPr>
                  <a:t>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2080074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>
          <a:latin typeface="Myriad Pro Cond" panose="020B0506030403020204" pitchFamily="34" charset="0"/>
        </a:defRPr>
      </a:pPr>
      <a:endParaRPr lang="en-G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r>
              <a:rPr lang="en-GB" sz="2000" b="0" dirty="0">
                <a:solidFill>
                  <a:schemeClr val="accent5"/>
                </a:solidFill>
                <a:latin typeface="Trebuchet MS" panose="020B0703020202090204" pitchFamily="34" charset="0"/>
              </a:rPr>
              <a:t>80% - 20% </a:t>
            </a:r>
            <a:r>
              <a:rPr lang="en-GB" sz="2000" b="0" dirty="0">
                <a:latin typeface="Trebuchet MS" panose="020B0703020202090204" pitchFamily="34" charset="0"/>
              </a:rPr>
              <a:t>insert() - </a:t>
            </a:r>
            <a:r>
              <a:rPr lang="en-GB" sz="2000" b="0" dirty="0" err="1">
                <a:latin typeface="Trebuchet MS" panose="020B0703020202090204" pitchFamily="34" charset="0"/>
              </a:rPr>
              <a:t>deleteMin</a:t>
            </a:r>
            <a:r>
              <a:rPr lang="en-GB" sz="2000" b="0" dirty="0">
                <a:latin typeface="Trebuchet MS" panose="020B0703020202090204" pitchFamily="34" charset="0"/>
              </a:rPr>
              <a:t>() Ratio</a:t>
            </a:r>
            <a:endParaRPr lang="en-GR" sz="2000" b="0" dirty="0">
              <a:latin typeface="Trebuchet MS" panose="020B070302020209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SmartPQ!$V$90</c:f>
              <c:strCache>
                <c:ptCount val="1"/>
                <c:pt idx="0">
                  <c:v>alistarh_fraser</c:v>
                </c:pt>
              </c:strCache>
            </c:strRef>
          </c:tx>
          <c:spPr>
            <a:ln w="76200" cap="rnd">
              <a:solidFill>
                <a:schemeClr val="bg2">
                  <a:lumMod val="90000"/>
                </a:schemeClr>
              </a:solidFill>
              <a:round/>
            </a:ln>
            <a:effectLst/>
          </c:spPr>
          <c:marker>
            <c:symbol val="star"/>
            <c:size val="5"/>
            <c:spPr>
              <a:solidFill>
                <a:schemeClr val="bg2">
                  <a:lumMod val="90000"/>
                </a:schemeClr>
              </a:solidFill>
              <a:ln w="101600">
                <a:solidFill>
                  <a:schemeClr val="bg2">
                    <a:lumMod val="90000"/>
                  </a:schemeClr>
                </a:solidFill>
              </a:ln>
              <a:effectLst/>
            </c:spPr>
          </c:marker>
          <c:cat>
            <c:numRef>
              <c:f>SmartPQ!$U$91:$U$102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15</c:v>
                </c:pt>
                <c:pt idx="4">
                  <c:v>22</c:v>
                </c:pt>
                <c:pt idx="5">
                  <c:v>29</c:v>
                </c:pt>
                <c:pt idx="6">
                  <c:v>36</c:v>
                </c:pt>
                <c:pt idx="7">
                  <c:v>43</c:v>
                </c:pt>
                <c:pt idx="8">
                  <c:v>50</c:v>
                </c:pt>
                <c:pt idx="9">
                  <c:v>57</c:v>
                </c:pt>
                <c:pt idx="10">
                  <c:v>106</c:v>
                </c:pt>
                <c:pt idx="11">
                  <c:v>155</c:v>
                </c:pt>
              </c:numCache>
            </c:numRef>
          </c:cat>
          <c:val>
            <c:numRef>
              <c:f>SmartPQ!$V$91:$V$102</c:f>
              <c:numCache>
                <c:formatCode>General</c:formatCode>
                <c:ptCount val="12"/>
                <c:pt idx="0">
                  <c:v>3.8130000000000002</c:v>
                </c:pt>
                <c:pt idx="1">
                  <c:v>6.9606666666666674</c:v>
                </c:pt>
                <c:pt idx="2">
                  <c:v>12.676</c:v>
                </c:pt>
                <c:pt idx="3">
                  <c:v>10.667666666666667</c:v>
                </c:pt>
                <c:pt idx="4">
                  <c:v>12.973333333333334</c:v>
                </c:pt>
                <c:pt idx="5">
                  <c:v>12.098666666666666</c:v>
                </c:pt>
                <c:pt idx="6">
                  <c:v>17.499666666666666</c:v>
                </c:pt>
                <c:pt idx="7">
                  <c:v>19.373666666666669</c:v>
                </c:pt>
                <c:pt idx="8">
                  <c:v>20.084999999999997</c:v>
                </c:pt>
                <c:pt idx="9">
                  <c:v>20.818333333333332</c:v>
                </c:pt>
                <c:pt idx="10">
                  <c:v>19.614666666666668</c:v>
                </c:pt>
                <c:pt idx="11">
                  <c:v>18.14833333333333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6A-9C4B-A24F-03C6AE37AB47}"/>
            </c:ext>
          </c:extLst>
        </c:ser>
        <c:ser>
          <c:idx val="1"/>
          <c:order val="1"/>
          <c:tx>
            <c:strRef>
              <c:f>SmartPQ!$W$90</c:f>
              <c:strCache>
                <c:ptCount val="1"/>
                <c:pt idx="0">
                  <c:v>alistarh_herlihy</c:v>
                </c:pt>
              </c:strCache>
            </c:strRef>
          </c:tx>
          <c:spPr>
            <a:ln w="76200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tx2">
                  <a:lumMod val="50000"/>
                  <a:lumOff val="50000"/>
                </a:schemeClr>
              </a:solidFill>
              <a:ln w="101600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SmartPQ!$U$91:$U$102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15</c:v>
                </c:pt>
                <c:pt idx="4">
                  <c:v>22</c:v>
                </c:pt>
                <c:pt idx="5">
                  <c:v>29</c:v>
                </c:pt>
                <c:pt idx="6">
                  <c:v>36</c:v>
                </c:pt>
                <c:pt idx="7">
                  <c:v>43</c:v>
                </c:pt>
                <c:pt idx="8">
                  <c:v>50</c:v>
                </c:pt>
                <c:pt idx="9">
                  <c:v>57</c:v>
                </c:pt>
                <c:pt idx="10">
                  <c:v>106</c:v>
                </c:pt>
                <c:pt idx="11">
                  <c:v>155</c:v>
                </c:pt>
              </c:numCache>
            </c:numRef>
          </c:cat>
          <c:val>
            <c:numRef>
              <c:f>SmartPQ!$W$91:$W$102</c:f>
              <c:numCache>
                <c:formatCode>General</c:formatCode>
                <c:ptCount val="12"/>
                <c:pt idx="0">
                  <c:v>4.1183333333333332</c:v>
                </c:pt>
                <c:pt idx="1">
                  <c:v>7.5283333333333333</c:v>
                </c:pt>
                <c:pt idx="2">
                  <c:v>13.792999999999999</c:v>
                </c:pt>
                <c:pt idx="3">
                  <c:v>10.611666666666666</c:v>
                </c:pt>
                <c:pt idx="4">
                  <c:v>11.148333333333333</c:v>
                </c:pt>
                <c:pt idx="5">
                  <c:v>13.594333333333333</c:v>
                </c:pt>
                <c:pt idx="6">
                  <c:v>18.677666666666667</c:v>
                </c:pt>
                <c:pt idx="7">
                  <c:v>19.657666666666668</c:v>
                </c:pt>
                <c:pt idx="8">
                  <c:v>22.62233333333333</c:v>
                </c:pt>
                <c:pt idx="9">
                  <c:v>21.787666666666667</c:v>
                </c:pt>
                <c:pt idx="10">
                  <c:v>27.356999999999999</c:v>
                </c:pt>
                <c:pt idx="11">
                  <c:v>28.765666666666664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6A-9C4B-A24F-03C6AE37AB47}"/>
            </c:ext>
          </c:extLst>
        </c:ser>
        <c:ser>
          <c:idx val="2"/>
          <c:order val="2"/>
          <c:tx>
            <c:strRef>
              <c:f>SmartPQ!$X$90</c:f>
              <c:strCache>
                <c:ptCount val="1"/>
                <c:pt idx="0">
                  <c:v>lotan_shavit</c:v>
                </c:pt>
              </c:strCache>
            </c:strRef>
          </c:tx>
          <c:spPr>
            <a:ln w="762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bg2">
                  <a:lumMod val="50000"/>
                </a:schemeClr>
              </a:solidFill>
              <a:ln w="1016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cat>
            <c:numRef>
              <c:f>SmartPQ!$U$91:$U$102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15</c:v>
                </c:pt>
                <c:pt idx="4">
                  <c:v>22</c:v>
                </c:pt>
                <c:pt idx="5">
                  <c:v>29</c:v>
                </c:pt>
                <c:pt idx="6">
                  <c:v>36</c:v>
                </c:pt>
                <c:pt idx="7">
                  <c:v>43</c:v>
                </c:pt>
                <c:pt idx="8">
                  <c:v>50</c:v>
                </c:pt>
                <c:pt idx="9">
                  <c:v>57</c:v>
                </c:pt>
                <c:pt idx="10">
                  <c:v>106</c:v>
                </c:pt>
                <c:pt idx="11">
                  <c:v>155</c:v>
                </c:pt>
              </c:numCache>
            </c:numRef>
          </c:cat>
          <c:val>
            <c:numRef>
              <c:f>SmartPQ!$X$91:$X$102</c:f>
              <c:numCache>
                <c:formatCode>General</c:formatCode>
                <c:ptCount val="12"/>
                <c:pt idx="0">
                  <c:v>4.2433333333333332</c:v>
                </c:pt>
                <c:pt idx="1">
                  <c:v>7.4786666666666664</c:v>
                </c:pt>
                <c:pt idx="2">
                  <c:v>11.686333333333332</c:v>
                </c:pt>
                <c:pt idx="3">
                  <c:v>4.219333333333334</c:v>
                </c:pt>
                <c:pt idx="4">
                  <c:v>2.9170000000000003</c:v>
                </c:pt>
                <c:pt idx="5">
                  <c:v>2.6309999999999998</c:v>
                </c:pt>
                <c:pt idx="6">
                  <c:v>2.8320000000000003</c:v>
                </c:pt>
                <c:pt idx="7">
                  <c:v>2.9946666666666668</c:v>
                </c:pt>
                <c:pt idx="8">
                  <c:v>3.141</c:v>
                </c:pt>
                <c:pt idx="9">
                  <c:v>3.313333333333333</c:v>
                </c:pt>
                <c:pt idx="10">
                  <c:v>3.3830000000000005</c:v>
                </c:pt>
                <c:pt idx="11">
                  <c:v>3.4476666666666667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6A-9C4B-A24F-03C6AE37AB47}"/>
            </c:ext>
          </c:extLst>
        </c:ser>
        <c:ser>
          <c:idx val="3"/>
          <c:order val="3"/>
          <c:tx>
            <c:strRef>
              <c:f>SmartPQ!$Y$90</c:f>
              <c:strCache>
                <c:ptCount val="1"/>
                <c:pt idx="0">
                  <c:v>ffwd</c:v>
                </c:pt>
              </c:strCache>
            </c:strRef>
          </c:tx>
          <c:spPr>
            <a:ln w="7620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25000"/>
                </a:schemeClr>
              </a:solidFill>
              <a:ln w="101600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cat>
            <c:numRef>
              <c:f>SmartPQ!$U$91:$U$102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15</c:v>
                </c:pt>
                <c:pt idx="4">
                  <c:v>22</c:v>
                </c:pt>
                <c:pt idx="5">
                  <c:v>29</c:v>
                </c:pt>
                <c:pt idx="6">
                  <c:v>36</c:v>
                </c:pt>
                <c:pt idx="7">
                  <c:v>43</c:v>
                </c:pt>
                <c:pt idx="8">
                  <c:v>50</c:v>
                </c:pt>
                <c:pt idx="9">
                  <c:v>57</c:v>
                </c:pt>
                <c:pt idx="10">
                  <c:v>106</c:v>
                </c:pt>
                <c:pt idx="11">
                  <c:v>155</c:v>
                </c:pt>
              </c:numCache>
            </c:numRef>
          </c:cat>
          <c:val>
            <c:numRef>
              <c:f>SmartPQ!$Y$91:$Y$102</c:f>
              <c:numCache>
                <c:formatCode>General</c:formatCode>
                <c:ptCount val="12"/>
                <c:pt idx="0">
                  <c:v>1.0479999999999998</c:v>
                </c:pt>
                <c:pt idx="1">
                  <c:v>1.2010000000000001</c:v>
                </c:pt>
                <c:pt idx="2">
                  <c:v>1.3196666666666665</c:v>
                </c:pt>
                <c:pt idx="3">
                  <c:v>1.3019999999999998</c:v>
                </c:pt>
                <c:pt idx="4">
                  <c:v>1.2953333333333334</c:v>
                </c:pt>
                <c:pt idx="5">
                  <c:v>1.2993333333333332</c:v>
                </c:pt>
                <c:pt idx="6">
                  <c:v>1.3360000000000003</c:v>
                </c:pt>
                <c:pt idx="7">
                  <c:v>1.3316666666666668</c:v>
                </c:pt>
                <c:pt idx="8">
                  <c:v>1.3496666666666666</c:v>
                </c:pt>
                <c:pt idx="9">
                  <c:v>1.351</c:v>
                </c:pt>
                <c:pt idx="10">
                  <c:v>1.321</c:v>
                </c:pt>
                <c:pt idx="11">
                  <c:v>0.67533333333333345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6A-9C4B-A24F-03C6AE37AB47}"/>
            </c:ext>
          </c:extLst>
        </c:ser>
        <c:ser>
          <c:idx val="4"/>
          <c:order val="4"/>
          <c:tx>
            <c:strRef>
              <c:f>SmartPQ!$Z$90</c:f>
              <c:strCache>
                <c:ptCount val="1"/>
                <c:pt idx="0">
                  <c:v>Nuddle</c:v>
                </c:pt>
              </c:strCache>
            </c:strRef>
          </c:tx>
          <c:spPr>
            <a:ln w="76200" cap="rnd">
              <a:solidFill>
                <a:schemeClr val="tx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tx2"/>
              </a:solidFill>
              <a:ln w="101600">
                <a:solidFill>
                  <a:schemeClr val="tx2"/>
                </a:solidFill>
              </a:ln>
              <a:effectLst/>
            </c:spPr>
          </c:marker>
          <c:cat>
            <c:numRef>
              <c:f>SmartPQ!$U$91:$U$102</c:f>
              <c:numCache>
                <c:formatCode>General</c:formatCode>
                <c:ptCount val="12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15</c:v>
                </c:pt>
                <c:pt idx="4">
                  <c:v>22</c:v>
                </c:pt>
                <c:pt idx="5">
                  <c:v>29</c:v>
                </c:pt>
                <c:pt idx="6">
                  <c:v>36</c:v>
                </c:pt>
                <c:pt idx="7">
                  <c:v>43</c:v>
                </c:pt>
                <c:pt idx="8">
                  <c:v>50</c:v>
                </c:pt>
                <c:pt idx="9">
                  <c:v>57</c:v>
                </c:pt>
                <c:pt idx="10">
                  <c:v>106</c:v>
                </c:pt>
                <c:pt idx="11">
                  <c:v>155</c:v>
                </c:pt>
              </c:numCache>
            </c:numRef>
          </c:cat>
          <c:val>
            <c:numRef>
              <c:f>SmartPQ!$Z$91:$Z$102</c:f>
              <c:numCache>
                <c:formatCode>General</c:formatCode>
                <c:ptCount val="12"/>
                <c:pt idx="0">
                  <c:v>4.1280000000000001</c:v>
                </c:pt>
                <c:pt idx="1">
                  <c:v>7.4366666666666674</c:v>
                </c:pt>
                <c:pt idx="2">
                  <c:v>13.534666666666666</c:v>
                </c:pt>
                <c:pt idx="3">
                  <c:v>14.182333333333332</c:v>
                </c:pt>
                <c:pt idx="4">
                  <c:v>14.685666666666668</c:v>
                </c:pt>
                <c:pt idx="5">
                  <c:v>15.183999999999999</c:v>
                </c:pt>
                <c:pt idx="6">
                  <c:v>14.380666666666665</c:v>
                </c:pt>
                <c:pt idx="7">
                  <c:v>14.827</c:v>
                </c:pt>
                <c:pt idx="8">
                  <c:v>14.470333333333334</c:v>
                </c:pt>
                <c:pt idx="9">
                  <c:v>15.482333333333335</c:v>
                </c:pt>
                <c:pt idx="10">
                  <c:v>14.822000000000001</c:v>
                </c:pt>
                <c:pt idx="11">
                  <c:v>14.295333333333334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C6A-9C4B-A24F-03C6AE37A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4940159"/>
        <c:axId val="2119441759"/>
      </c:lineChart>
      <c:catAx>
        <c:axId val="2114940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 b="0">
                    <a:latin typeface="Trebuchet MS" panose="020B0703020202090204" pitchFamily="34" charset="0"/>
                  </a:rPr>
                  <a:t>Number of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2119441759"/>
        <c:crosses val="autoZero"/>
        <c:auto val="1"/>
        <c:lblAlgn val="ctr"/>
        <c:lblOffset val="100"/>
        <c:noMultiLvlLbl val="0"/>
      </c:catAx>
      <c:valAx>
        <c:axId val="211944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 b="0">
                    <a:latin typeface="Trebuchet MS" panose="020B0703020202090204" pitchFamily="34" charset="0"/>
                  </a:rPr>
                  <a:t>Throughput (MOps/s)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2114940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>
          <a:latin typeface="Myriad Pro Cond" panose="020B0506030403020204" pitchFamily="34" charset="0"/>
        </a:defRPr>
      </a:pPr>
      <a:endParaRPr lang="en-G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alistarh_herlihy</c:v>
          </c:tx>
          <c:spPr>
            <a:ln w="76200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tx2">
                  <a:lumMod val="50000"/>
                  <a:lumOff val="50000"/>
                </a:schemeClr>
              </a:solidFill>
              <a:ln w="88900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SmartPQ!$C$135:$C$210</c:f>
              <c:numCache>
                <c:formatCode>General</c:formatCode>
                <c:ptCount val="7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</c:numCache>
            </c:numRef>
          </c:cat>
          <c:val>
            <c:numRef>
              <c:f>SmartPQ!$D$135:$D$210</c:f>
              <c:numCache>
                <c:formatCode>General</c:formatCode>
                <c:ptCount val="76"/>
                <c:pt idx="0">
                  <c:v>0</c:v>
                </c:pt>
                <c:pt idx="1">
                  <c:v>4.7320000000000002</c:v>
                </c:pt>
                <c:pt idx="2">
                  <c:v>4.3550000000000004</c:v>
                </c:pt>
                <c:pt idx="3">
                  <c:v>3.593</c:v>
                </c:pt>
                <c:pt idx="4">
                  <c:v>3.5790000000000002</c:v>
                </c:pt>
                <c:pt idx="5">
                  <c:v>3.6869999999999998</c:v>
                </c:pt>
                <c:pt idx="6">
                  <c:v>2.6930000000000001</c:v>
                </c:pt>
                <c:pt idx="7">
                  <c:v>2.681</c:v>
                </c:pt>
                <c:pt idx="8">
                  <c:v>2.6829999999999998</c:v>
                </c:pt>
                <c:pt idx="9">
                  <c:v>2.6909999999999998</c:v>
                </c:pt>
                <c:pt idx="10">
                  <c:v>2.6920000000000002</c:v>
                </c:pt>
                <c:pt idx="11">
                  <c:v>3.7869999999999999</c:v>
                </c:pt>
                <c:pt idx="12">
                  <c:v>3.8180000000000001</c:v>
                </c:pt>
                <c:pt idx="13">
                  <c:v>3.863</c:v>
                </c:pt>
                <c:pt idx="14">
                  <c:v>3.871</c:v>
                </c:pt>
                <c:pt idx="15">
                  <c:v>3.84</c:v>
                </c:pt>
                <c:pt idx="16">
                  <c:v>13.728</c:v>
                </c:pt>
                <c:pt idx="17">
                  <c:v>13.692</c:v>
                </c:pt>
                <c:pt idx="18">
                  <c:v>13.688000000000001</c:v>
                </c:pt>
                <c:pt idx="19">
                  <c:v>13.721</c:v>
                </c:pt>
                <c:pt idx="20">
                  <c:v>13.723000000000001</c:v>
                </c:pt>
                <c:pt idx="21">
                  <c:v>12.923999999999999</c:v>
                </c:pt>
                <c:pt idx="22">
                  <c:v>13.115</c:v>
                </c:pt>
                <c:pt idx="23">
                  <c:v>13.093999999999999</c:v>
                </c:pt>
                <c:pt idx="24">
                  <c:v>13.093</c:v>
                </c:pt>
                <c:pt idx="25">
                  <c:v>13.07</c:v>
                </c:pt>
                <c:pt idx="26">
                  <c:v>3.488</c:v>
                </c:pt>
                <c:pt idx="27">
                  <c:v>3.625</c:v>
                </c:pt>
                <c:pt idx="28">
                  <c:v>3.6240000000000001</c:v>
                </c:pt>
                <c:pt idx="29">
                  <c:v>3.6269999999999998</c:v>
                </c:pt>
                <c:pt idx="30">
                  <c:v>3.625</c:v>
                </c:pt>
                <c:pt idx="31">
                  <c:v>24.096</c:v>
                </c:pt>
                <c:pt idx="32">
                  <c:v>24.1</c:v>
                </c:pt>
                <c:pt idx="33">
                  <c:v>24.09</c:v>
                </c:pt>
                <c:pt idx="34">
                  <c:v>24.091999999999999</c:v>
                </c:pt>
                <c:pt idx="35">
                  <c:v>24.088999999999999</c:v>
                </c:pt>
                <c:pt idx="36">
                  <c:v>10.257999999999999</c:v>
                </c:pt>
                <c:pt idx="37">
                  <c:v>10.276</c:v>
                </c:pt>
                <c:pt idx="38">
                  <c:v>10.276999999999999</c:v>
                </c:pt>
                <c:pt idx="39">
                  <c:v>10.285</c:v>
                </c:pt>
                <c:pt idx="40">
                  <c:v>10.286</c:v>
                </c:pt>
                <c:pt idx="41">
                  <c:v>4.6539999999999999</c:v>
                </c:pt>
                <c:pt idx="42">
                  <c:v>4.5030000000000001</c:v>
                </c:pt>
                <c:pt idx="43">
                  <c:v>4.6619999999999999</c:v>
                </c:pt>
                <c:pt idx="44">
                  <c:v>4.5229999999999997</c:v>
                </c:pt>
                <c:pt idx="45">
                  <c:v>4.6539999999999999</c:v>
                </c:pt>
                <c:pt idx="46">
                  <c:v>4.8390000000000004</c:v>
                </c:pt>
                <c:pt idx="47">
                  <c:v>4.7850000000000001</c:v>
                </c:pt>
                <c:pt idx="48">
                  <c:v>4.6070000000000002</c:v>
                </c:pt>
                <c:pt idx="49">
                  <c:v>4.6820000000000004</c:v>
                </c:pt>
                <c:pt idx="50">
                  <c:v>4.6790000000000003</c:v>
                </c:pt>
                <c:pt idx="51">
                  <c:v>4.0940000000000003</c:v>
                </c:pt>
                <c:pt idx="52">
                  <c:v>4.0949999999999998</c:v>
                </c:pt>
                <c:pt idx="53">
                  <c:v>4.0960000000000001</c:v>
                </c:pt>
                <c:pt idx="54">
                  <c:v>4.0960000000000001</c:v>
                </c:pt>
                <c:pt idx="55">
                  <c:v>4.0949999999999998</c:v>
                </c:pt>
                <c:pt idx="56">
                  <c:v>63.540999999999997</c:v>
                </c:pt>
                <c:pt idx="57">
                  <c:v>63.54</c:v>
                </c:pt>
                <c:pt idx="58">
                  <c:v>63.542000000000002</c:v>
                </c:pt>
                <c:pt idx="59">
                  <c:v>63.536999999999999</c:v>
                </c:pt>
                <c:pt idx="60">
                  <c:v>63.546999999999997</c:v>
                </c:pt>
                <c:pt idx="61">
                  <c:v>4.0880000000000001</c:v>
                </c:pt>
                <c:pt idx="62">
                  <c:v>4.0940000000000003</c:v>
                </c:pt>
                <c:pt idx="63">
                  <c:v>4.0949999999999998</c:v>
                </c:pt>
                <c:pt idx="64">
                  <c:v>4.0949999999999998</c:v>
                </c:pt>
                <c:pt idx="65">
                  <c:v>4.0960000000000001</c:v>
                </c:pt>
                <c:pt idx="66">
                  <c:v>12.115</c:v>
                </c:pt>
                <c:pt idx="67">
                  <c:v>12.176</c:v>
                </c:pt>
                <c:pt idx="68">
                  <c:v>12.202999999999999</c:v>
                </c:pt>
                <c:pt idx="69">
                  <c:v>12.201000000000001</c:v>
                </c:pt>
                <c:pt idx="70">
                  <c:v>12.176</c:v>
                </c:pt>
                <c:pt idx="71">
                  <c:v>4.6020000000000003</c:v>
                </c:pt>
                <c:pt idx="72">
                  <c:v>4.7770000000000001</c:v>
                </c:pt>
                <c:pt idx="73">
                  <c:v>4.6130000000000004</c:v>
                </c:pt>
                <c:pt idx="74">
                  <c:v>4.8280000000000003</c:v>
                </c:pt>
                <c:pt idx="75">
                  <c:v>4.5170000000000003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23-B145-8454-4B6CF717CE1F}"/>
            </c:ext>
          </c:extLst>
        </c:ser>
        <c:ser>
          <c:idx val="1"/>
          <c:order val="1"/>
          <c:tx>
            <c:v>Nuddle</c:v>
          </c:tx>
          <c:spPr>
            <a:ln w="76200" cap="rnd">
              <a:solidFill>
                <a:schemeClr val="tx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tx2"/>
              </a:solidFill>
              <a:ln w="88900">
                <a:solidFill>
                  <a:schemeClr val="tx2"/>
                </a:solidFill>
              </a:ln>
              <a:effectLst/>
            </c:spPr>
          </c:marker>
          <c:cat>
            <c:numRef>
              <c:f>SmartPQ!$C$135:$C$210</c:f>
              <c:numCache>
                <c:formatCode>General</c:formatCode>
                <c:ptCount val="7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</c:numCache>
            </c:numRef>
          </c:cat>
          <c:val>
            <c:numRef>
              <c:f>SmartPQ!$E$135:$E$210</c:f>
              <c:numCache>
                <c:formatCode>General</c:formatCode>
                <c:ptCount val="76"/>
                <c:pt idx="0">
                  <c:v>0</c:v>
                </c:pt>
                <c:pt idx="1">
                  <c:v>10.321</c:v>
                </c:pt>
                <c:pt idx="2">
                  <c:v>10.491</c:v>
                </c:pt>
                <c:pt idx="3">
                  <c:v>9.6890000000000001</c:v>
                </c:pt>
                <c:pt idx="4">
                  <c:v>9.6829999999999998</c:v>
                </c:pt>
                <c:pt idx="5">
                  <c:v>9.6440000000000001</c:v>
                </c:pt>
                <c:pt idx="6">
                  <c:v>8.3490000000000002</c:v>
                </c:pt>
                <c:pt idx="7">
                  <c:v>8.3490000000000002</c:v>
                </c:pt>
                <c:pt idx="8">
                  <c:v>8.35</c:v>
                </c:pt>
                <c:pt idx="9">
                  <c:v>8.3469999999999995</c:v>
                </c:pt>
                <c:pt idx="10">
                  <c:v>8.3480000000000008</c:v>
                </c:pt>
                <c:pt idx="11">
                  <c:v>9.9550000000000001</c:v>
                </c:pt>
                <c:pt idx="12">
                  <c:v>9.968</c:v>
                </c:pt>
                <c:pt idx="13">
                  <c:v>10.065</c:v>
                </c:pt>
                <c:pt idx="14">
                  <c:v>10.029</c:v>
                </c:pt>
                <c:pt idx="15">
                  <c:v>9.9849999999999994</c:v>
                </c:pt>
                <c:pt idx="16">
                  <c:v>12.726000000000001</c:v>
                </c:pt>
                <c:pt idx="17">
                  <c:v>12.708</c:v>
                </c:pt>
                <c:pt idx="18">
                  <c:v>12.701000000000001</c:v>
                </c:pt>
                <c:pt idx="19">
                  <c:v>12.682</c:v>
                </c:pt>
                <c:pt idx="20">
                  <c:v>12.662000000000001</c:v>
                </c:pt>
                <c:pt idx="21">
                  <c:v>5.2869999999999999</c:v>
                </c:pt>
                <c:pt idx="22">
                  <c:v>5.2220000000000004</c:v>
                </c:pt>
                <c:pt idx="23">
                  <c:v>5.2240000000000002</c:v>
                </c:pt>
                <c:pt idx="24">
                  <c:v>5.2240000000000002</c:v>
                </c:pt>
                <c:pt idx="25">
                  <c:v>5.2240000000000002</c:v>
                </c:pt>
                <c:pt idx="26">
                  <c:v>8.1460000000000008</c:v>
                </c:pt>
                <c:pt idx="27">
                  <c:v>8.1790000000000003</c:v>
                </c:pt>
                <c:pt idx="28">
                  <c:v>8.1790000000000003</c:v>
                </c:pt>
                <c:pt idx="29">
                  <c:v>8.1829999999999998</c:v>
                </c:pt>
                <c:pt idx="30">
                  <c:v>8.1790000000000003</c:v>
                </c:pt>
                <c:pt idx="31">
                  <c:v>3.7650000000000001</c:v>
                </c:pt>
                <c:pt idx="32">
                  <c:v>3.714</c:v>
                </c:pt>
                <c:pt idx="33">
                  <c:v>3.714</c:v>
                </c:pt>
                <c:pt idx="34">
                  <c:v>3.714</c:v>
                </c:pt>
                <c:pt idx="35">
                  <c:v>3.714</c:v>
                </c:pt>
                <c:pt idx="36">
                  <c:v>3.6709999999999998</c:v>
                </c:pt>
                <c:pt idx="37">
                  <c:v>3.69</c:v>
                </c:pt>
                <c:pt idx="38">
                  <c:v>3.69</c:v>
                </c:pt>
                <c:pt idx="39">
                  <c:v>3.6920000000000002</c:v>
                </c:pt>
                <c:pt idx="40">
                  <c:v>3.6909999999999998</c:v>
                </c:pt>
                <c:pt idx="41">
                  <c:v>9.1449999999999996</c:v>
                </c:pt>
                <c:pt idx="42">
                  <c:v>9.3710000000000004</c:v>
                </c:pt>
                <c:pt idx="43">
                  <c:v>9.4190000000000005</c:v>
                </c:pt>
                <c:pt idx="44">
                  <c:v>9.4019999999999992</c:v>
                </c:pt>
                <c:pt idx="45">
                  <c:v>9.3420000000000005</c:v>
                </c:pt>
                <c:pt idx="46">
                  <c:v>9.3490000000000002</c:v>
                </c:pt>
                <c:pt idx="47">
                  <c:v>9.3320000000000007</c:v>
                </c:pt>
                <c:pt idx="48">
                  <c:v>9.3759999999999994</c:v>
                </c:pt>
                <c:pt idx="49">
                  <c:v>9.3510000000000009</c:v>
                </c:pt>
                <c:pt idx="50">
                  <c:v>9.3230000000000004</c:v>
                </c:pt>
                <c:pt idx="51">
                  <c:v>8.1010000000000009</c:v>
                </c:pt>
                <c:pt idx="52">
                  <c:v>8.1029999999999998</c:v>
                </c:pt>
                <c:pt idx="53">
                  <c:v>8.1039999999999992</c:v>
                </c:pt>
                <c:pt idx="54">
                  <c:v>8.1</c:v>
                </c:pt>
                <c:pt idx="55">
                  <c:v>8.1039999999999992</c:v>
                </c:pt>
                <c:pt idx="56">
                  <c:v>13.733000000000001</c:v>
                </c:pt>
                <c:pt idx="57">
                  <c:v>13.734</c:v>
                </c:pt>
                <c:pt idx="58">
                  <c:v>13.734999999999999</c:v>
                </c:pt>
                <c:pt idx="59">
                  <c:v>13.734999999999999</c:v>
                </c:pt>
                <c:pt idx="60">
                  <c:v>13.733000000000001</c:v>
                </c:pt>
                <c:pt idx="61">
                  <c:v>8.1010000000000009</c:v>
                </c:pt>
                <c:pt idx="62">
                  <c:v>8.1029999999999998</c:v>
                </c:pt>
                <c:pt idx="63">
                  <c:v>8.1020000000000003</c:v>
                </c:pt>
                <c:pt idx="64">
                  <c:v>8.1050000000000004</c:v>
                </c:pt>
                <c:pt idx="65">
                  <c:v>8.0990000000000002</c:v>
                </c:pt>
                <c:pt idx="66">
                  <c:v>12.031000000000001</c:v>
                </c:pt>
                <c:pt idx="67">
                  <c:v>12.054</c:v>
                </c:pt>
                <c:pt idx="68">
                  <c:v>12.051</c:v>
                </c:pt>
                <c:pt idx="69">
                  <c:v>12.045</c:v>
                </c:pt>
                <c:pt idx="70">
                  <c:v>12.039</c:v>
                </c:pt>
                <c:pt idx="71">
                  <c:v>9.2989999999999995</c:v>
                </c:pt>
                <c:pt idx="72">
                  <c:v>9.4079999999999995</c:v>
                </c:pt>
                <c:pt idx="73">
                  <c:v>9.3729999999999993</c:v>
                </c:pt>
                <c:pt idx="74">
                  <c:v>9.33</c:v>
                </c:pt>
                <c:pt idx="75">
                  <c:v>9.3339999999999996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23-B145-8454-4B6CF717CE1F}"/>
            </c:ext>
          </c:extLst>
        </c:ser>
        <c:ser>
          <c:idx val="2"/>
          <c:order val="2"/>
          <c:tx>
            <c:v>SmartPQ</c:v>
          </c:tx>
          <c:spPr>
            <a:ln w="762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88900">
                <a:solidFill>
                  <a:schemeClr val="accent3"/>
                </a:solidFill>
              </a:ln>
              <a:effectLst/>
            </c:spPr>
          </c:marker>
          <c:cat>
            <c:numRef>
              <c:f>SmartPQ!$C$135:$C$210</c:f>
              <c:numCache>
                <c:formatCode>General</c:formatCode>
                <c:ptCount val="7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</c:numCache>
            </c:numRef>
          </c:cat>
          <c:val>
            <c:numRef>
              <c:f>SmartPQ!$F$135:$F$210</c:f>
              <c:numCache>
                <c:formatCode>General</c:formatCode>
                <c:ptCount val="76"/>
                <c:pt idx="0">
                  <c:v>0</c:v>
                </c:pt>
                <c:pt idx="1">
                  <c:v>9.9960000000000004</c:v>
                </c:pt>
                <c:pt idx="2">
                  <c:v>7.7530000000000001</c:v>
                </c:pt>
                <c:pt idx="3">
                  <c:v>7.7809999999999997</c:v>
                </c:pt>
                <c:pt idx="4">
                  <c:v>7.7439999999999998</c:v>
                </c:pt>
                <c:pt idx="5">
                  <c:v>7.7229999999999999</c:v>
                </c:pt>
                <c:pt idx="6">
                  <c:v>9.06</c:v>
                </c:pt>
                <c:pt idx="7">
                  <c:v>9.0549999999999997</c:v>
                </c:pt>
                <c:pt idx="8">
                  <c:v>9.0530000000000008</c:v>
                </c:pt>
                <c:pt idx="9">
                  <c:v>9.0519999999999996</c:v>
                </c:pt>
                <c:pt idx="10">
                  <c:v>9.0510000000000002</c:v>
                </c:pt>
                <c:pt idx="11">
                  <c:v>8.3330000000000002</c:v>
                </c:pt>
                <c:pt idx="12">
                  <c:v>8.4109999999999996</c:v>
                </c:pt>
                <c:pt idx="13">
                  <c:v>8.43</c:v>
                </c:pt>
                <c:pt idx="14">
                  <c:v>8.3070000000000004</c:v>
                </c:pt>
                <c:pt idx="15">
                  <c:v>8.4719999999999995</c:v>
                </c:pt>
                <c:pt idx="16">
                  <c:v>13.69</c:v>
                </c:pt>
                <c:pt idx="17">
                  <c:v>13.677</c:v>
                </c:pt>
                <c:pt idx="18">
                  <c:v>13.663</c:v>
                </c:pt>
                <c:pt idx="19">
                  <c:v>13.702</c:v>
                </c:pt>
                <c:pt idx="20">
                  <c:v>13.683</c:v>
                </c:pt>
                <c:pt idx="21">
                  <c:v>12.016999999999999</c:v>
                </c:pt>
                <c:pt idx="22">
                  <c:v>12.244</c:v>
                </c:pt>
                <c:pt idx="23">
                  <c:v>12.212</c:v>
                </c:pt>
                <c:pt idx="24">
                  <c:v>12.207000000000001</c:v>
                </c:pt>
                <c:pt idx="25">
                  <c:v>12.185</c:v>
                </c:pt>
                <c:pt idx="26">
                  <c:v>9.8059999999999992</c:v>
                </c:pt>
                <c:pt idx="27">
                  <c:v>8.9139999999999997</c:v>
                </c:pt>
                <c:pt idx="28">
                  <c:v>8.9139999999999997</c:v>
                </c:pt>
                <c:pt idx="29">
                  <c:v>8.9130000000000003</c:v>
                </c:pt>
                <c:pt idx="30">
                  <c:v>8.907</c:v>
                </c:pt>
                <c:pt idx="31">
                  <c:v>23.873000000000001</c:v>
                </c:pt>
                <c:pt idx="32">
                  <c:v>23.858000000000001</c:v>
                </c:pt>
                <c:pt idx="33">
                  <c:v>23.739000000000001</c:v>
                </c:pt>
                <c:pt idx="34">
                  <c:v>23.738</c:v>
                </c:pt>
                <c:pt idx="35">
                  <c:v>23.786000000000001</c:v>
                </c:pt>
                <c:pt idx="36">
                  <c:v>9.8569999999999993</c:v>
                </c:pt>
                <c:pt idx="37">
                  <c:v>10.090999999999999</c:v>
                </c:pt>
                <c:pt idx="38">
                  <c:v>10.093</c:v>
                </c:pt>
                <c:pt idx="39">
                  <c:v>10.097</c:v>
                </c:pt>
                <c:pt idx="40">
                  <c:v>10.097</c:v>
                </c:pt>
                <c:pt idx="41">
                  <c:v>8.7889999999999997</c:v>
                </c:pt>
                <c:pt idx="42">
                  <c:v>9.0340000000000007</c:v>
                </c:pt>
                <c:pt idx="43">
                  <c:v>9.1989999999999998</c:v>
                </c:pt>
                <c:pt idx="44">
                  <c:v>9.0760000000000005</c:v>
                </c:pt>
                <c:pt idx="45">
                  <c:v>9.2189999999999994</c:v>
                </c:pt>
                <c:pt idx="46">
                  <c:v>9.3659999999999997</c:v>
                </c:pt>
                <c:pt idx="47">
                  <c:v>9.2940000000000005</c:v>
                </c:pt>
                <c:pt idx="48">
                  <c:v>9.4109999999999996</c:v>
                </c:pt>
                <c:pt idx="49">
                  <c:v>9.3520000000000003</c:v>
                </c:pt>
                <c:pt idx="50">
                  <c:v>9.2119999999999997</c:v>
                </c:pt>
                <c:pt idx="51">
                  <c:v>7.6559999999999997</c:v>
                </c:pt>
                <c:pt idx="52">
                  <c:v>7.6559999999999997</c:v>
                </c:pt>
                <c:pt idx="53">
                  <c:v>7.6589999999999998</c:v>
                </c:pt>
                <c:pt idx="54">
                  <c:v>7.6559999999999997</c:v>
                </c:pt>
                <c:pt idx="55">
                  <c:v>7.6479999999999997</c:v>
                </c:pt>
                <c:pt idx="56">
                  <c:v>61.558999999999997</c:v>
                </c:pt>
                <c:pt idx="57">
                  <c:v>61.558999999999997</c:v>
                </c:pt>
                <c:pt idx="58">
                  <c:v>61.555</c:v>
                </c:pt>
                <c:pt idx="59">
                  <c:v>61.561999999999998</c:v>
                </c:pt>
                <c:pt idx="60">
                  <c:v>61.558999999999997</c:v>
                </c:pt>
                <c:pt idx="61">
                  <c:v>8.6440000000000001</c:v>
                </c:pt>
                <c:pt idx="62">
                  <c:v>8.6590000000000007</c:v>
                </c:pt>
                <c:pt idx="63">
                  <c:v>8.657</c:v>
                </c:pt>
                <c:pt idx="64">
                  <c:v>8.6579999999999995</c:v>
                </c:pt>
                <c:pt idx="65">
                  <c:v>8.6449999999999996</c:v>
                </c:pt>
                <c:pt idx="66">
                  <c:v>11.127000000000001</c:v>
                </c:pt>
                <c:pt idx="67">
                  <c:v>11.36</c:v>
                </c:pt>
                <c:pt idx="68">
                  <c:v>11.552</c:v>
                </c:pt>
                <c:pt idx="69">
                  <c:v>11.585000000000001</c:v>
                </c:pt>
                <c:pt idx="70">
                  <c:v>11.477</c:v>
                </c:pt>
                <c:pt idx="71">
                  <c:v>9.4190000000000005</c:v>
                </c:pt>
                <c:pt idx="72">
                  <c:v>9.2789999999999999</c:v>
                </c:pt>
                <c:pt idx="73">
                  <c:v>9.3539999999999992</c:v>
                </c:pt>
                <c:pt idx="74">
                  <c:v>9.4339999999999993</c:v>
                </c:pt>
                <c:pt idx="75">
                  <c:v>9.3320000000000007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23-B145-8454-4B6CF717C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5881039"/>
        <c:axId val="2121696063"/>
      </c:lineChart>
      <c:catAx>
        <c:axId val="21158810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 b="0">
                    <a:latin typeface="Trebuchet MS" panose="020B0703020202090204" pitchFamily="34" charset="0"/>
                  </a:rPr>
                  <a:t>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2121696063"/>
        <c:crosses val="autoZero"/>
        <c:auto val="1"/>
        <c:lblAlgn val="ctr"/>
        <c:lblOffset val="100"/>
        <c:noMultiLvlLbl val="0"/>
      </c:catAx>
      <c:valAx>
        <c:axId val="2121696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 b="0">
                    <a:latin typeface="Trebuchet MS" panose="020B0703020202090204" pitchFamily="34" charset="0"/>
                  </a:rPr>
                  <a:t>Throughput (MOps/s)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2115881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>
          <a:latin typeface="Myriad Pro Cond" panose="020B0506030403020204" pitchFamily="34" charset="0"/>
        </a:defRPr>
      </a:pPr>
      <a:endParaRPr lang="en-G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alistarh_herlihy</c:v>
          </c:tx>
          <c:spPr>
            <a:ln w="76200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tx2">
                  <a:lumMod val="50000"/>
                  <a:lumOff val="50000"/>
                </a:schemeClr>
              </a:solidFill>
              <a:ln w="88900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SmartPQ!$C$135:$C$210</c:f>
              <c:numCache>
                <c:formatCode>General</c:formatCode>
                <c:ptCount val="7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</c:numCache>
            </c:numRef>
          </c:cat>
          <c:val>
            <c:numRef>
              <c:f>SmartPQ!$D$135:$D$210</c:f>
              <c:numCache>
                <c:formatCode>General</c:formatCode>
                <c:ptCount val="76"/>
                <c:pt idx="0">
                  <c:v>0</c:v>
                </c:pt>
                <c:pt idx="1">
                  <c:v>4.7320000000000002</c:v>
                </c:pt>
                <c:pt idx="2">
                  <c:v>4.3550000000000004</c:v>
                </c:pt>
                <c:pt idx="3">
                  <c:v>3.593</c:v>
                </c:pt>
                <c:pt idx="4">
                  <c:v>3.5790000000000002</c:v>
                </c:pt>
                <c:pt idx="5">
                  <c:v>3.6869999999999998</c:v>
                </c:pt>
                <c:pt idx="6">
                  <c:v>2.6930000000000001</c:v>
                </c:pt>
                <c:pt idx="7">
                  <c:v>2.681</c:v>
                </c:pt>
                <c:pt idx="8">
                  <c:v>2.6829999999999998</c:v>
                </c:pt>
                <c:pt idx="9">
                  <c:v>2.6909999999999998</c:v>
                </c:pt>
                <c:pt idx="10">
                  <c:v>2.6920000000000002</c:v>
                </c:pt>
                <c:pt idx="11">
                  <c:v>3.7869999999999999</c:v>
                </c:pt>
                <c:pt idx="12">
                  <c:v>3.8180000000000001</c:v>
                </c:pt>
                <c:pt idx="13">
                  <c:v>3.863</c:v>
                </c:pt>
                <c:pt idx="14">
                  <c:v>3.871</c:v>
                </c:pt>
                <c:pt idx="15">
                  <c:v>3.84</c:v>
                </c:pt>
                <c:pt idx="16">
                  <c:v>13.728</c:v>
                </c:pt>
                <c:pt idx="17">
                  <c:v>13.692</c:v>
                </c:pt>
                <c:pt idx="18">
                  <c:v>13.688000000000001</c:v>
                </c:pt>
                <c:pt idx="19">
                  <c:v>13.721</c:v>
                </c:pt>
                <c:pt idx="20">
                  <c:v>13.723000000000001</c:v>
                </c:pt>
                <c:pt idx="21">
                  <c:v>12.923999999999999</c:v>
                </c:pt>
                <c:pt idx="22">
                  <c:v>13.115</c:v>
                </c:pt>
                <c:pt idx="23">
                  <c:v>13.093999999999999</c:v>
                </c:pt>
                <c:pt idx="24">
                  <c:v>13.093</c:v>
                </c:pt>
                <c:pt idx="25">
                  <c:v>13.07</c:v>
                </c:pt>
                <c:pt idx="26">
                  <c:v>3.488</c:v>
                </c:pt>
                <c:pt idx="27">
                  <c:v>3.625</c:v>
                </c:pt>
                <c:pt idx="28">
                  <c:v>3.6240000000000001</c:v>
                </c:pt>
                <c:pt idx="29">
                  <c:v>3.6269999999999998</c:v>
                </c:pt>
                <c:pt idx="30">
                  <c:v>3.625</c:v>
                </c:pt>
                <c:pt idx="31">
                  <c:v>24.096</c:v>
                </c:pt>
                <c:pt idx="32">
                  <c:v>24.1</c:v>
                </c:pt>
                <c:pt idx="33">
                  <c:v>24.09</c:v>
                </c:pt>
                <c:pt idx="34">
                  <c:v>24.091999999999999</c:v>
                </c:pt>
                <c:pt idx="35">
                  <c:v>24.088999999999999</c:v>
                </c:pt>
                <c:pt idx="36">
                  <c:v>10.257999999999999</c:v>
                </c:pt>
                <c:pt idx="37">
                  <c:v>10.276</c:v>
                </c:pt>
                <c:pt idx="38">
                  <c:v>10.276999999999999</c:v>
                </c:pt>
                <c:pt idx="39">
                  <c:v>10.285</c:v>
                </c:pt>
                <c:pt idx="40">
                  <c:v>10.286</c:v>
                </c:pt>
                <c:pt idx="41">
                  <c:v>4.6539999999999999</c:v>
                </c:pt>
                <c:pt idx="42">
                  <c:v>4.5030000000000001</c:v>
                </c:pt>
                <c:pt idx="43">
                  <c:v>4.6619999999999999</c:v>
                </c:pt>
                <c:pt idx="44">
                  <c:v>4.5229999999999997</c:v>
                </c:pt>
                <c:pt idx="45">
                  <c:v>4.6539999999999999</c:v>
                </c:pt>
                <c:pt idx="46">
                  <c:v>4.8390000000000004</c:v>
                </c:pt>
                <c:pt idx="47">
                  <c:v>4.7850000000000001</c:v>
                </c:pt>
                <c:pt idx="48">
                  <c:v>4.6070000000000002</c:v>
                </c:pt>
                <c:pt idx="49">
                  <c:v>4.6820000000000004</c:v>
                </c:pt>
                <c:pt idx="50">
                  <c:v>4.6790000000000003</c:v>
                </c:pt>
                <c:pt idx="51">
                  <c:v>4.0940000000000003</c:v>
                </c:pt>
                <c:pt idx="52">
                  <c:v>4.0949999999999998</c:v>
                </c:pt>
                <c:pt idx="53">
                  <c:v>4.0960000000000001</c:v>
                </c:pt>
                <c:pt idx="54">
                  <c:v>4.0960000000000001</c:v>
                </c:pt>
                <c:pt idx="55">
                  <c:v>4.0949999999999998</c:v>
                </c:pt>
                <c:pt idx="56">
                  <c:v>63.540999999999997</c:v>
                </c:pt>
                <c:pt idx="57">
                  <c:v>63.54</c:v>
                </c:pt>
                <c:pt idx="58">
                  <c:v>63.542000000000002</c:v>
                </c:pt>
                <c:pt idx="59">
                  <c:v>63.536999999999999</c:v>
                </c:pt>
                <c:pt idx="60">
                  <c:v>63.546999999999997</c:v>
                </c:pt>
                <c:pt idx="61">
                  <c:v>4.0880000000000001</c:v>
                </c:pt>
                <c:pt idx="62">
                  <c:v>4.0940000000000003</c:v>
                </c:pt>
                <c:pt idx="63">
                  <c:v>4.0949999999999998</c:v>
                </c:pt>
                <c:pt idx="64">
                  <c:v>4.0949999999999998</c:v>
                </c:pt>
                <c:pt idx="65">
                  <c:v>4.0960000000000001</c:v>
                </c:pt>
                <c:pt idx="66">
                  <c:v>12.115</c:v>
                </c:pt>
                <c:pt idx="67">
                  <c:v>12.176</c:v>
                </c:pt>
                <c:pt idx="68">
                  <c:v>12.202999999999999</c:v>
                </c:pt>
                <c:pt idx="69">
                  <c:v>12.201000000000001</c:v>
                </c:pt>
                <c:pt idx="70">
                  <c:v>12.176</c:v>
                </c:pt>
                <c:pt idx="71">
                  <c:v>4.6020000000000003</c:v>
                </c:pt>
                <c:pt idx="72">
                  <c:v>4.7770000000000001</c:v>
                </c:pt>
                <c:pt idx="73">
                  <c:v>4.6130000000000004</c:v>
                </c:pt>
                <c:pt idx="74">
                  <c:v>4.8280000000000003</c:v>
                </c:pt>
                <c:pt idx="75">
                  <c:v>4.5170000000000003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23-B145-8454-4B6CF717CE1F}"/>
            </c:ext>
          </c:extLst>
        </c:ser>
        <c:ser>
          <c:idx val="1"/>
          <c:order val="1"/>
          <c:tx>
            <c:v>Nuddle</c:v>
          </c:tx>
          <c:spPr>
            <a:ln w="76200" cap="rnd">
              <a:solidFill>
                <a:schemeClr val="tx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tx2"/>
              </a:solidFill>
              <a:ln w="88900">
                <a:solidFill>
                  <a:schemeClr val="tx2"/>
                </a:solidFill>
              </a:ln>
              <a:effectLst/>
            </c:spPr>
          </c:marker>
          <c:cat>
            <c:numRef>
              <c:f>SmartPQ!$C$135:$C$210</c:f>
              <c:numCache>
                <c:formatCode>General</c:formatCode>
                <c:ptCount val="7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</c:numCache>
            </c:numRef>
          </c:cat>
          <c:val>
            <c:numRef>
              <c:f>SmartPQ!$E$135:$E$210</c:f>
              <c:numCache>
                <c:formatCode>General</c:formatCode>
                <c:ptCount val="76"/>
                <c:pt idx="0">
                  <c:v>0</c:v>
                </c:pt>
                <c:pt idx="1">
                  <c:v>10.321</c:v>
                </c:pt>
                <c:pt idx="2">
                  <c:v>10.491</c:v>
                </c:pt>
                <c:pt idx="3">
                  <c:v>9.6890000000000001</c:v>
                </c:pt>
                <c:pt idx="4">
                  <c:v>9.6829999999999998</c:v>
                </c:pt>
                <c:pt idx="5">
                  <c:v>9.6440000000000001</c:v>
                </c:pt>
                <c:pt idx="6">
                  <c:v>8.3490000000000002</c:v>
                </c:pt>
                <c:pt idx="7">
                  <c:v>8.3490000000000002</c:v>
                </c:pt>
                <c:pt idx="8">
                  <c:v>8.35</c:v>
                </c:pt>
                <c:pt idx="9">
                  <c:v>8.3469999999999995</c:v>
                </c:pt>
                <c:pt idx="10">
                  <c:v>8.3480000000000008</c:v>
                </c:pt>
                <c:pt idx="11">
                  <c:v>9.9550000000000001</c:v>
                </c:pt>
                <c:pt idx="12">
                  <c:v>9.968</c:v>
                </c:pt>
                <c:pt idx="13">
                  <c:v>10.065</c:v>
                </c:pt>
                <c:pt idx="14">
                  <c:v>10.029</c:v>
                </c:pt>
                <c:pt idx="15">
                  <c:v>9.9849999999999994</c:v>
                </c:pt>
                <c:pt idx="16">
                  <c:v>12.726000000000001</c:v>
                </c:pt>
                <c:pt idx="17">
                  <c:v>12.708</c:v>
                </c:pt>
                <c:pt idx="18">
                  <c:v>12.701000000000001</c:v>
                </c:pt>
                <c:pt idx="19">
                  <c:v>12.682</c:v>
                </c:pt>
                <c:pt idx="20">
                  <c:v>12.662000000000001</c:v>
                </c:pt>
                <c:pt idx="21">
                  <c:v>5.2869999999999999</c:v>
                </c:pt>
                <c:pt idx="22">
                  <c:v>5.2220000000000004</c:v>
                </c:pt>
                <c:pt idx="23">
                  <c:v>5.2240000000000002</c:v>
                </c:pt>
                <c:pt idx="24">
                  <c:v>5.2240000000000002</c:v>
                </c:pt>
                <c:pt idx="25">
                  <c:v>5.2240000000000002</c:v>
                </c:pt>
                <c:pt idx="26">
                  <c:v>8.1460000000000008</c:v>
                </c:pt>
                <c:pt idx="27">
                  <c:v>8.1790000000000003</c:v>
                </c:pt>
                <c:pt idx="28">
                  <c:v>8.1790000000000003</c:v>
                </c:pt>
                <c:pt idx="29">
                  <c:v>8.1829999999999998</c:v>
                </c:pt>
                <c:pt idx="30">
                  <c:v>8.1790000000000003</c:v>
                </c:pt>
                <c:pt idx="31">
                  <c:v>3.7650000000000001</c:v>
                </c:pt>
                <c:pt idx="32">
                  <c:v>3.714</c:v>
                </c:pt>
                <c:pt idx="33">
                  <c:v>3.714</c:v>
                </c:pt>
                <c:pt idx="34">
                  <c:v>3.714</c:v>
                </c:pt>
                <c:pt idx="35">
                  <c:v>3.714</c:v>
                </c:pt>
                <c:pt idx="36">
                  <c:v>3.6709999999999998</c:v>
                </c:pt>
                <c:pt idx="37">
                  <c:v>3.69</c:v>
                </c:pt>
                <c:pt idx="38">
                  <c:v>3.69</c:v>
                </c:pt>
                <c:pt idx="39">
                  <c:v>3.6920000000000002</c:v>
                </c:pt>
                <c:pt idx="40">
                  <c:v>3.6909999999999998</c:v>
                </c:pt>
                <c:pt idx="41">
                  <c:v>9.1449999999999996</c:v>
                </c:pt>
                <c:pt idx="42">
                  <c:v>9.3710000000000004</c:v>
                </c:pt>
                <c:pt idx="43">
                  <c:v>9.4190000000000005</c:v>
                </c:pt>
                <c:pt idx="44">
                  <c:v>9.4019999999999992</c:v>
                </c:pt>
                <c:pt idx="45">
                  <c:v>9.3420000000000005</c:v>
                </c:pt>
                <c:pt idx="46">
                  <c:v>9.3490000000000002</c:v>
                </c:pt>
                <c:pt idx="47">
                  <c:v>9.3320000000000007</c:v>
                </c:pt>
                <c:pt idx="48">
                  <c:v>9.3759999999999994</c:v>
                </c:pt>
                <c:pt idx="49">
                  <c:v>9.3510000000000009</c:v>
                </c:pt>
                <c:pt idx="50">
                  <c:v>9.3230000000000004</c:v>
                </c:pt>
                <c:pt idx="51">
                  <c:v>8.1010000000000009</c:v>
                </c:pt>
                <c:pt idx="52">
                  <c:v>8.1029999999999998</c:v>
                </c:pt>
                <c:pt idx="53">
                  <c:v>8.1039999999999992</c:v>
                </c:pt>
                <c:pt idx="54">
                  <c:v>8.1</c:v>
                </c:pt>
                <c:pt idx="55">
                  <c:v>8.1039999999999992</c:v>
                </c:pt>
                <c:pt idx="56">
                  <c:v>13.733000000000001</c:v>
                </c:pt>
                <c:pt idx="57">
                  <c:v>13.734</c:v>
                </c:pt>
                <c:pt idx="58">
                  <c:v>13.734999999999999</c:v>
                </c:pt>
                <c:pt idx="59">
                  <c:v>13.734999999999999</c:v>
                </c:pt>
                <c:pt idx="60">
                  <c:v>13.733000000000001</c:v>
                </c:pt>
                <c:pt idx="61">
                  <c:v>8.1010000000000009</c:v>
                </c:pt>
                <c:pt idx="62">
                  <c:v>8.1029999999999998</c:v>
                </c:pt>
                <c:pt idx="63">
                  <c:v>8.1020000000000003</c:v>
                </c:pt>
                <c:pt idx="64">
                  <c:v>8.1050000000000004</c:v>
                </c:pt>
                <c:pt idx="65">
                  <c:v>8.0990000000000002</c:v>
                </c:pt>
                <c:pt idx="66">
                  <c:v>12.031000000000001</c:v>
                </c:pt>
                <c:pt idx="67">
                  <c:v>12.054</c:v>
                </c:pt>
                <c:pt idx="68">
                  <c:v>12.051</c:v>
                </c:pt>
                <c:pt idx="69">
                  <c:v>12.045</c:v>
                </c:pt>
                <c:pt idx="70">
                  <c:v>12.039</c:v>
                </c:pt>
                <c:pt idx="71">
                  <c:v>9.2989999999999995</c:v>
                </c:pt>
                <c:pt idx="72">
                  <c:v>9.4079999999999995</c:v>
                </c:pt>
                <c:pt idx="73">
                  <c:v>9.3729999999999993</c:v>
                </c:pt>
                <c:pt idx="74">
                  <c:v>9.33</c:v>
                </c:pt>
                <c:pt idx="75">
                  <c:v>9.3339999999999996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23-B145-8454-4B6CF717CE1F}"/>
            </c:ext>
          </c:extLst>
        </c:ser>
        <c:ser>
          <c:idx val="2"/>
          <c:order val="2"/>
          <c:tx>
            <c:v>SmartPQ</c:v>
          </c:tx>
          <c:spPr>
            <a:ln w="762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88900">
                <a:solidFill>
                  <a:schemeClr val="accent3"/>
                </a:solidFill>
              </a:ln>
              <a:effectLst/>
            </c:spPr>
          </c:marker>
          <c:cat>
            <c:numRef>
              <c:f>SmartPQ!$C$135:$C$210</c:f>
              <c:numCache>
                <c:formatCode>General</c:formatCode>
                <c:ptCount val="7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  <c:pt idx="21">
                  <c:v>105</c:v>
                </c:pt>
                <c:pt idx="22">
                  <c:v>110</c:v>
                </c:pt>
                <c:pt idx="23">
                  <c:v>115</c:v>
                </c:pt>
                <c:pt idx="24">
                  <c:v>120</c:v>
                </c:pt>
                <c:pt idx="25">
                  <c:v>125</c:v>
                </c:pt>
                <c:pt idx="26">
                  <c:v>130</c:v>
                </c:pt>
                <c:pt idx="27">
                  <c:v>135</c:v>
                </c:pt>
                <c:pt idx="28">
                  <c:v>140</c:v>
                </c:pt>
                <c:pt idx="29">
                  <c:v>145</c:v>
                </c:pt>
                <c:pt idx="30">
                  <c:v>150</c:v>
                </c:pt>
                <c:pt idx="31">
                  <c:v>155</c:v>
                </c:pt>
                <c:pt idx="32">
                  <c:v>160</c:v>
                </c:pt>
                <c:pt idx="33">
                  <c:v>165</c:v>
                </c:pt>
                <c:pt idx="34">
                  <c:v>170</c:v>
                </c:pt>
                <c:pt idx="35">
                  <c:v>175</c:v>
                </c:pt>
                <c:pt idx="36">
                  <c:v>180</c:v>
                </c:pt>
                <c:pt idx="37">
                  <c:v>185</c:v>
                </c:pt>
                <c:pt idx="38">
                  <c:v>190</c:v>
                </c:pt>
                <c:pt idx="39">
                  <c:v>195</c:v>
                </c:pt>
                <c:pt idx="40">
                  <c:v>200</c:v>
                </c:pt>
                <c:pt idx="41">
                  <c:v>205</c:v>
                </c:pt>
                <c:pt idx="42">
                  <c:v>210</c:v>
                </c:pt>
                <c:pt idx="43">
                  <c:v>215</c:v>
                </c:pt>
                <c:pt idx="44">
                  <c:v>220</c:v>
                </c:pt>
                <c:pt idx="45">
                  <c:v>225</c:v>
                </c:pt>
                <c:pt idx="46">
                  <c:v>230</c:v>
                </c:pt>
                <c:pt idx="47">
                  <c:v>235</c:v>
                </c:pt>
                <c:pt idx="48">
                  <c:v>240</c:v>
                </c:pt>
                <c:pt idx="49">
                  <c:v>245</c:v>
                </c:pt>
                <c:pt idx="50">
                  <c:v>250</c:v>
                </c:pt>
                <c:pt idx="51">
                  <c:v>255</c:v>
                </c:pt>
                <c:pt idx="52">
                  <c:v>260</c:v>
                </c:pt>
                <c:pt idx="53">
                  <c:v>265</c:v>
                </c:pt>
                <c:pt idx="54">
                  <c:v>270</c:v>
                </c:pt>
                <c:pt idx="55">
                  <c:v>275</c:v>
                </c:pt>
                <c:pt idx="56">
                  <c:v>280</c:v>
                </c:pt>
                <c:pt idx="57">
                  <c:v>285</c:v>
                </c:pt>
                <c:pt idx="58">
                  <c:v>290</c:v>
                </c:pt>
                <c:pt idx="59">
                  <c:v>295</c:v>
                </c:pt>
                <c:pt idx="60">
                  <c:v>300</c:v>
                </c:pt>
                <c:pt idx="61">
                  <c:v>305</c:v>
                </c:pt>
                <c:pt idx="62">
                  <c:v>310</c:v>
                </c:pt>
                <c:pt idx="63">
                  <c:v>315</c:v>
                </c:pt>
                <c:pt idx="64">
                  <c:v>320</c:v>
                </c:pt>
                <c:pt idx="65">
                  <c:v>325</c:v>
                </c:pt>
                <c:pt idx="66">
                  <c:v>330</c:v>
                </c:pt>
                <c:pt idx="67">
                  <c:v>335</c:v>
                </c:pt>
                <c:pt idx="68">
                  <c:v>340</c:v>
                </c:pt>
                <c:pt idx="69">
                  <c:v>345</c:v>
                </c:pt>
                <c:pt idx="70">
                  <c:v>350</c:v>
                </c:pt>
                <c:pt idx="71">
                  <c:v>355</c:v>
                </c:pt>
                <c:pt idx="72">
                  <c:v>360</c:v>
                </c:pt>
                <c:pt idx="73">
                  <c:v>365</c:v>
                </c:pt>
                <c:pt idx="74">
                  <c:v>370</c:v>
                </c:pt>
                <c:pt idx="75">
                  <c:v>375</c:v>
                </c:pt>
              </c:numCache>
            </c:numRef>
          </c:cat>
          <c:val>
            <c:numRef>
              <c:f>SmartPQ!$F$135:$F$210</c:f>
              <c:numCache>
                <c:formatCode>General</c:formatCode>
                <c:ptCount val="76"/>
                <c:pt idx="0">
                  <c:v>0</c:v>
                </c:pt>
                <c:pt idx="1">
                  <c:v>9.9960000000000004</c:v>
                </c:pt>
                <c:pt idx="2">
                  <c:v>7.7530000000000001</c:v>
                </c:pt>
                <c:pt idx="3">
                  <c:v>7.7809999999999997</c:v>
                </c:pt>
                <c:pt idx="4">
                  <c:v>7.7439999999999998</c:v>
                </c:pt>
                <c:pt idx="5">
                  <c:v>7.7229999999999999</c:v>
                </c:pt>
                <c:pt idx="6">
                  <c:v>9.06</c:v>
                </c:pt>
                <c:pt idx="7">
                  <c:v>9.0549999999999997</c:v>
                </c:pt>
                <c:pt idx="8">
                  <c:v>9.0530000000000008</c:v>
                </c:pt>
                <c:pt idx="9">
                  <c:v>9.0519999999999996</c:v>
                </c:pt>
                <c:pt idx="10">
                  <c:v>9.0510000000000002</c:v>
                </c:pt>
                <c:pt idx="11">
                  <c:v>8.3330000000000002</c:v>
                </c:pt>
                <c:pt idx="12">
                  <c:v>8.4109999999999996</c:v>
                </c:pt>
                <c:pt idx="13">
                  <c:v>8.43</c:v>
                </c:pt>
                <c:pt idx="14">
                  <c:v>8.3070000000000004</c:v>
                </c:pt>
                <c:pt idx="15">
                  <c:v>8.4719999999999995</c:v>
                </c:pt>
                <c:pt idx="16">
                  <c:v>13.69</c:v>
                </c:pt>
                <c:pt idx="17">
                  <c:v>13.677</c:v>
                </c:pt>
                <c:pt idx="18">
                  <c:v>13.663</c:v>
                </c:pt>
                <c:pt idx="19">
                  <c:v>13.702</c:v>
                </c:pt>
                <c:pt idx="20">
                  <c:v>13.683</c:v>
                </c:pt>
                <c:pt idx="21">
                  <c:v>12.016999999999999</c:v>
                </c:pt>
                <c:pt idx="22">
                  <c:v>12.244</c:v>
                </c:pt>
                <c:pt idx="23">
                  <c:v>12.212</c:v>
                </c:pt>
                <c:pt idx="24">
                  <c:v>12.207000000000001</c:v>
                </c:pt>
                <c:pt idx="25">
                  <c:v>12.185</c:v>
                </c:pt>
                <c:pt idx="26">
                  <c:v>9.8059999999999992</c:v>
                </c:pt>
                <c:pt idx="27">
                  <c:v>8.9139999999999997</c:v>
                </c:pt>
                <c:pt idx="28">
                  <c:v>8.9139999999999997</c:v>
                </c:pt>
                <c:pt idx="29">
                  <c:v>8.9130000000000003</c:v>
                </c:pt>
                <c:pt idx="30">
                  <c:v>8.907</c:v>
                </c:pt>
                <c:pt idx="31">
                  <c:v>23.873000000000001</c:v>
                </c:pt>
                <c:pt idx="32">
                  <c:v>23.858000000000001</c:v>
                </c:pt>
                <c:pt idx="33">
                  <c:v>23.739000000000001</c:v>
                </c:pt>
                <c:pt idx="34">
                  <c:v>23.738</c:v>
                </c:pt>
                <c:pt idx="35">
                  <c:v>23.786000000000001</c:v>
                </c:pt>
                <c:pt idx="36">
                  <c:v>9.8569999999999993</c:v>
                </c:pt>
                <c:pt idx="37">
                  <c:v>10.090999999999999</c:v>
                </c:pt>
                <c:pt idx="38">
                  <c:v>10.093</c:v>
                </c:pt>
                <c:pt idx="39">
                  <c:v>10.097</c:v>
                </c:pt>
                <c:pt idx="40">
                  <c:v>10.097</c:v>
                </c:pt>
                <c:pt idx="41">
                  <c:v>8.7889999999999997</c:v>
                </c:pt>
                <c:pt idx="42">
                  <c:v>9.0340000000000007</c:v>
                </c:pt>
                <c:pt idx="43">
                  <c:v>9.1989999999999998</c:v>
                </c:pt>
                <c:pt idx="44">
                  <c:v>9.0760000000000005</c:v>
                </c:pt>
                <c:pt idx="45">
                  <c:v>9.2189999999999994</c:v>
                </c:pt>
                <c:pt idx="46">
                  <c:v>9.3659999999999997</c:v>
                </c:pt>
                <c:pt idx="47">
                  <c:v>9.2940000000000005</c:v>
                </c:pt>
                <c:pt idx="48">
                  <c:v>9.4109999999999996</c:v>
                </c:pt>
                <c:pt idx="49">
                  <c:v>9.3520000000000003</c:v>
                </c:pt>
                <c:pt idx="50">
                  <c:v>9.2119999999999997</c:v>
                </c:pt>
                <c:pt idx="51">
                  <c:v>7.6559999999999997</c:v>
                </c:pt>
                <c:pt idx="52">
                  <c:v>7.6559999999999997</c:v>
                </c:pt>
                <c:pt idx="53">
                  <c:v>7.6589999999999998</c:v>
                </c:pt>
                <c:pt idx="54">
                  <c:v>7.6559999999999997</c:v>
                </c:pt>
                <c:pt idx="55">
                  <c:v>7.6479999999999997</c:v>
                </c:pt>
                <c:pt idx="56">
                  <c:v>61.558999999999997</c:v>
                </c:pt>
                <c:pt idx="57">
                  <c:v>61.558999999999997</c:v>
                </c:pt>
                <c:pt idx="58">
                  <c:v>61.555</c:v>
                </c:pt>
                <c:pt idx="59">
                  <c:v>61.561999999999998</c:v>
                </c:pt>
                <c:pt idx="60">
                  <c:v>61.558999999999997</c:v>
                </c:pt>
                <c:pt idx="61">
                  <c:v>8.6440000000000001</c:v>
                </c:pt>
                <c:pt idx="62">
                  <c:v>8.6590000000000007</c:v>
                </c:pt>
                <c:pt idx="63">
                  <c:v>8.657</c:v>
                </c:pt>
                <c:pt idx="64">
                  <c:v>8.6579999999999995</c:v>
                </c:pt>
                <c:pt idx="65">
                  <c:v>8.6449999999999996</c:v>
                </c:pt>
                <c:pt idx="66">
                  <c:v>11.127000000000001</c:v>
                </c:pt>
                <c:pt idx="67">
                  <c:v>11.36</c:v>
                </c:pt>
                <c:pt idx="68">
                  <c:v>11.552</c:v>
                </c:pt>
                <c:pt idx="69">
                  <c:v>11.585000000000001</c:v>
                </c:pt>
                <c:pt idx="70">
                  <c:v>11.477</c:v>
                </c:pt>
                <c:pt idx="71">
                  <c:v>9.4190000000000005</c:v>
                </c:pt>
                <c:pt idx="72">
                  <c:v>9.2789999999999999</c:v>
                </c:pt>
                <c:pt idx="73">
                  <c:v>9.3539999999999992</c:v>
                </c:pt>
                <c:pt idx="74">
                  <c:v>9.4339999999999993</c:v>
                </c:pt>
                <c:pt idx="75">
                  <c:v>9.3320000000000007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23-B145-8454-4B6CF717C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5881039"/>
        <c:axId val="2121696063"/>
      </c:lineChart>
      <c:catAx>
        <c:axId val="21158810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 b="0">
                    <a:latin typeface="Trebuchet MS" panose="020B0703020202090204" pitchFamily="34" charset="0"/>
                  </a:rPr>
                  <a:t>Execution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2121696063"/>
        <c:crosses val="autoZero"/>
        <c:auto val="1"/>
        <c:lblAlgn val="ctr"/>
        <c:lblOffset val="100"/>
        <c:noMultiLvlLbl val="0"/>
      </c:catAx>
      <c:valAx>
        <c:axId val="2121696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  <a:ea typeface="+mn-ea"/>
                    <a:cs typeface="+mn-cs"/>
                  </a:defRPr>
                </a:pPr>
                <a:r>
                  <a:rPr lang="en-GB" sz="2000" b="0">
                    <a:latin typeface="Trebuchet MS" panose="020B0703020202090204" pitchFamily="34" charset="0"/>
                  </a:rPr>
                  <a:t>Throughput (MOps/s)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2115881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 i="0">
          <a:latin typeface="Myriad Pro Cond" panose="020B0506030403020204" pitchFamily="34" charset="0"/>
        </a:defRPr>
      </a:pPr>
      <a:endParaRPr lang="en-G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277989885415147E-2"/>
          <c:y val="0.20556498168229115"/>
          <c:w val="0.23140298835228282"/>
          <c:h val="0.63948695272302791"/>
        </c:manualLayout>
      </c:layout>
      <c:lineChart>
        <c:grouping val="standard"/>
        <c:varyColors val="0"/>
        <c:ser>
          <c:idx val="0"/>
          <c:order val="0"/>
          <c:tx>
            <c:v>Central</c:v>
          </c:tx>
          <c:spPr>
            <a:ln w="76200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tx2">
                  <a:lumMod val="50000"/>
                  <a:lumOff val="50000"/>
                </a:schemeClr>
              </a:solidFill>
              <a:ln w="101600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Data_structures!$J$6:$J$9</c:f>
              <c:numCache>
                <c:formatCode>General</c:formatCode>
                <c:ptCount val="4"/>
                <c:pt idx="0">
                  <c:v>4.72</c:v>
                </c:pt>
                <c:pt idx="1">
                  <c:v>6</c:v>
                </c:pt>
                <c:pt idx="2">
                  <c:v>6.9</c:v>
                </c:pt>
                <c:pt idx="3">
                  <c:v>7.92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04-B846-92CB-AB190992BD18}"/>
            </c:ext>
          </c:extLst>
        </c:ser>
        <c:ser>
          <c:idx val="1"/>
          <c:order val="1"/>
          <c:tx>
            <c:v>Hier</c:v>
          </c:tx>
          <c:spPr>
            <a:ln w="76200" cap="rnd">
              <a:solidFill>
                <a:schemeClr val="tx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tx2">
                  <a:lumMod val="90000"/>
                  <a:lumOff val="10000"/>
                </a:schemeClr>
              </a:solidFill>
              <a:ln w="101600">
                <a:solidFill>
                  <a:schemeClr val="tx2">
                    <a:lumMod val="90000"/>
                    <a:lumOff val="1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Data_structures!$K$6:$K$9</c:f>
              <c:numCache>
                <c:formatCode>General</c:formatCode>
                <c:ptCount val="4"/>
                <c:pt idx="0">
                  <c:v>4.8499999999999996</c:v>
                </c:pt>
                <c:pt idx="1">
                  <c:v>7.2</c:v>
                </c:pt>
                <c:pt idx="2">
                  <c:v>8.3000000000000007</c:v>
                </c:pt>
                <c:pt idx="3">
                  <c:v>9.32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04-B846-92CB-AB190992BD18}"/>
            </c:ext>
          </c:extLst>
        </c:ser>
        <c:ser>
          <c:idx val="2"/>
          <c:order val="2"/>
          <c:tx>
            <c:v>SynCron</c:v>
          </c:tx>
          <c:spPr>
            <a:ln w="7620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3"/>
              </a:solidFill>
              <a:ln w="101600">
                <a:solidFill>
                  <a:schemeClr val="accent3"/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Data_structures!$L$6:$L$9</c:f>
              <c:numCache>
                <c:formatCode>General</c:formatCode>
                <c:ptCount val="4"/>
                <c:pt idx="0">
                  <c:v>4.97</c:v>
                </c:pt>
                <c:pt idx="1">
                  <c:v>7.32</c:v>
                </c:pt>
                <c:pt idx="2">
                  <c:v>8.6199999999999992</c:v>
                </c:pt>
                <c:pt idx="3">
                  <c:v>9.9700000000000006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04-B846-92CB-AB190992BD18}"/>
            </c:ext>
          </c:extLst>
        </c:ser>
        <c:ser>
          <c:idx val="3"/>
          <c:order val="3"/>
          <c:tx>
            <c:v>Ideal</c:v>
          </c:tx>
          <c:spPr>
            <a:ln w="76200" cap="rnd">
              <a:solidFill>
                <a:schemeClr val="tx2">
                  <a:lumMod val="25000"/>
                  <a:lumOff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2">
                  <a:lumMod val="25000"/>
                  <a:lumOff val="75000"/>
                </a:schemeClr>
              </a:solidFill>
              <a:ln w="101600">
                <a:solidFill>
                  <a:schemeClr val="tx2">
                    <a:lumMod val="25000"/>
                    <a:lumOff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Data_structures!$M$6:$M$9</c:f>
              <c:numCache>
                <c:formatCode>General</c:formatCode>
                <c:ptCount val="4"/>
                <c:pt idx="0">
                  <c:v>6.66</c:v>
                </c:pt>
                <c:pt idx="1">
                  <c:v>9.82</c:v>
                </c:pt>
                <c:pt idx="2">
                  <c:v>11.55</c:v>
                </c:pt>
                <c:pt idx="3">
                  <c:v>13.8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04-B846-92CB-AB190992B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864767"/>
        <c:axId val="610874159"/>
      </c:lineChart>
      <c:catAx>
        <c:axId val="60486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610874159"/>
        <c:crosses val="autoZero"/>
        <c:auto val="1"/>
        <c:lblAlgn val="ctr"/>
        <c:lblOffset val="100"/>
        <c:noMultiLvlLbl val="0"/>
      </c:catAx>
      <c:valAx>
        <c:axId val="61087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60486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1424427907751423"/>
          <c:y val="2.5497554054442553E-2"/>
          <c:w val="0.6330349590449168"/>
          <c:h val="8.5162578377647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81452318461"/>
          <c:y val="0.12728854018646238"/>
          <c:w val="0.70655224608482892"/>
          <c:h val="0.69873494595362962"/>
        </c:manualLayout>
      </c:layout>
      <c:lineChart>
        <c:grouping val="standard"/>
        <c:varyColors val="0"/>
        <c:ser>
          <c:idx val="1"/>
          <c:order val="0"/>
          <c:tx>
            <c:v>Hier</c:v>
          </c:tx>
          <c:spPr>
            <a:ln w="76200" cap="rnd">
              <a:solidFill>
                <a:schemeClr val="tx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tx2">
                  <a:lumMod val="90000"/>
                  <a:lumOff val="10000"/>
                </a:schemeClr>
              </a:solidFill>
              <a:ln w="101600">
                <a:solidFill>
                  <a:schemeClr val="tx2">
                    <a:lumMod val="90000"/>
                    <a:lumOff val="1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Data_structures!$R$39:$R$42</c:f>
              <c:numCache>
                <c:formatCode>General</c:formatCode>
                <c:ptCount val="4"/>
                <c:pt idx="0">
                  <c:v>6.08</c:v>
                </c:pt>
                <c:pt idx="1">
                  <c:v>11.72</c:v>
                </c:pt>
                <c:pt idx="2">
                  <c:v>17.02</c:v>
                </c:pt>
                <c:pt idx="3">
                  <c:v>20.55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20-6A49-81C5-79F0BA6A44DD}"/>
            </c:ext>
          </c:extLst>
        </c:ser>
        <c:ser>
          <c:idx val="0"/>
          <c:order val="1"/>
          <c:tx>
            <c:v>Central</c:v>
          </c:tx>
          <c:spPr>
            <a:ln w="76200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tx2">
                  <a:lumMod val="50000"/>
                  <a:lumOff val="50000"/>
                </a:schemeClr>
              </a:solidFill>
              <a:ln w="101600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Data_structures!$Q$39:$Q$42</c:f>
              <c:numCache>
                <c:formatCode>General</c:formatCode>
                <c:ptCount val="4"/>
                <c:pt idx="0">
                  <c:v>6.21</c:v>
                </c:pt>
                <c:pt idx="1">
                  <c:v>9.4700000000000006</c:v>
                </c:pt>
                <c:pt idx="2">
                  <c:v>11.63</c:v>
                </c:pt>
                <c:pt idx="3">
                  <c:v>12.85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20-6A49-81C5-79F0BA6A44DD}"/>
            </c:ext>
          </c:extLst>
        </c:ser>
        <c:ser>
          <c:idx val="2"/>
          <c:order val="2"/>
          <c:tx>
            <c:v>SynCron</c:v>
          </c:tx>
          <c:spPr>
            <a:ln w="7620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3"/>
              </a:solidFill>
              <a:ln w="101600">
                <a:solidFill>
                  <a:schemeClr val="accent3"/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Data_structures!$S$39:$S$42</c:f>
              <c:numCache>
                <c:formatCode>General</c:formatCode>
                <c:ptCount val="4"/>
                <c:pt idx="0">
                  <c:v>6.57</c:v>
                </c:pt>
                <c:pt idx="1">
                  <c:v>12.67</c:v>
                </c:pt>
                <c:pt idx="2">
                  <c:v>18.38</c:v>
                </c:pt>
                <c:pt idx="3">
                  <c:v>22.88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20-6A49-81C5-79F0BA6A44DD}"/>
            </c:ext>
          </c:extLst>
        </c:ser>
        <c:ser>
          <c:idx val="3"/>
          <c:order val="3"/>
          <c:tx>
            <c:v>Ideal</c:v>
          </c:tx>
          <c:spPr>
            <a:ln w="76200" cap="rnd">
              <a:solidFill>
                <a:schemeClr val="tx2">
                  <a:lumMod val="25000"/>
                  <a:lumOff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2">
                  <a:lumMod val="25000"/>
                  <a:lumOff val="75000"/>
                </a:schemeClr>
              </a:solidFill>
              <a:ln w="101600">
                <a:solidFill>
                  <a:schemeClr val="tx2">
                    <a:lumMod val="25000"/>
                    <a:lumOff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Data_structures!$T$39:$T$42</c:f>
              <c:numCache>
                <c:formatCode>General</c:formatCode>
                <c:ptCount val="4"/>
                <c:pt idx="0">
                  <c:v>8.2200000000000006</c:v>
                </c:pt>
                <c:pt idx="1">
                  <c:v>15.86</c:v>
                </c:pt>
                <c:pt idx="2">
                  <c:v>22.99</c:v>
                </c:pt>
                <c:pt idx="3">
                  <c:v>28.27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20-6A49-81C5-79F0BA6A44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864767"/>
        <c:axId val="610874159"/>
      </c:lineChart>
      <c:catAx>
        <c:axId val="60486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610874159"/>
        <c:crosses val="autoZero"/>
        <c:auto val="1"/>
        <c:lblAlgn val="ctr"/>
        <c:lblOffset val="100"/>
        <c:noMultiLvlLbl val="0"/>
      </c:catAx>
      <c:valAx>
        <c:axId val="61087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604864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48381452318461"/>
          <c:y val="0.13865217655009879"/>
          <c:w val="0.6700045884263055"/>
          <c:h val="0.70430157088331191"/>
        </c:manualLayout>
      </c:layout>
      <c:lineChart>
        <c:grouping val="standard"/>
        <c:varyColors val="0"/>
        <c:ser>
          <c:idx val="1"/>
          <c:order val="0"/>
          <c:tx>
            <c:v>Hier</c:v>
          </c:tx>
          <c:spPr>
            <a:ln w="76200" cap="rnd">
              <a:solidFill>
                <a:schemeClr val="tx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tx2">
                  <a:lumMod val="90000"/>
                  <a:lumOff val="10000"/>
                </a:schemeClr>
              </a:solidFill>
              <a:ln w="101600">
                <a:solidFill>
                  <a:schemeClr val="tx2">
                    <a:lumMod val="90000"/>
                    <a:lumOff val="1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Data_structures!$R$66:$R$69</c:f>
              <c:numCache>
                <c:formatCode>General</c:formatCode>
                <c:ptCount val="4"/>
                <c:pt idx="0">
                  <c:v>3.3</c:v>
                </c:pt>
                <c:pt idx="1">
                  <c:v>5.0999999999999996</c:v>
                </c:pt>
                <c:pt idx="2">
                  <c:v>6.26</c:v>
                </c:pt>
                <c:pt idx="3">
                  <c:v>8.1300000000000008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8C-4D4D-BE4B-24A8EB02B13B}"/>
            </c:ext>
          </c:extLst>
        </c:ser>
        <c:ser>
          <c:idx val="0"/>
          <c:order val="1"/>
          <c:tx>
            <c:v>Central</c:v>
          </c:tx>
          <c:spPr>
            <a:ln w="76200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tx2">
                  <a:lumMod val="50000"/>
                  <a:lumOff val="50000"/>
                </a:schemeClr>
              </a:solidFill>
              <a:ln w="101600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Data_structures!$Q$66:$Q$69</c:f>
              <c:numCache>
                <c:formatCode>General</c:formatCode>
                <c:ptCount val="4"/>
                <c:pt idx="0">
                  <c:v>3.3</c:v>
                </c:pt>
                <c:pt idx="1">
                  <c:v>3.63</c:v>
                </c:pt>
                <c:pt idx="2">
                  <c:v>4.38</c:v>
                </c:pt>
                <c:pt idx="3">
                  <c:v>5.73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8C-4D4D-BE4B-24A8EB02B13B}"/>
            </c:ext>
          </c:extLst>
        </c:ser>
        <c:ser>
          <c:idx val="2"/>
          <c:order val="2"/>
          <c:tx>
            <c:v>SynCron</c:v>
          </c:tx>
          <c:spPr>
            <a:ln w="7620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3"/>
              </a:solidFill>
              <a:ln w="101600">
                <a:solidFill>
                  <a:schemeClr val="accent3"/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Data_structures!$S$66:$S$69</c:f>
              <c:numCache>
                <c:formatCode>General</c:formatCode>
                <c:ptCount val="4"/>
                <c:pt idx="0">
                  <c:v>4.08</c:v>
                </c:pt>
                <c:pt idx="1">
                  <c:v>6</c:v>
                </c:pt>
                <c:pt idx="2">
                  <c:v>7.49</c:v>
                </c:pt>
                <c:pt idx="3">
                  <c:v>9.65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8C-4D4D-BE4B-24A8EB02B13B}"/>
            </c:ext>
          </c:extLst>
        </c:ser>
        <c:ser>
          <c:idx val="3"/>
          <c:order val="3"/>
          <c:tx>
            <c:v>Ideal</c:v>
          </c:tx>
          <c:spPr>
            <a:ln w="76200" cap="rnd">
              <a:solidFill>
                <a:schemeClr val="tx2">
                  <a:lumMod val="25000"/>
                  <a:lumOff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2">
                  <a:lumMod val="25000"/>
                  <a:lumOff val="75000"/>
                </a:schemeClr>
              </a:solidFill>
              <a:ln w="101600">
                <a:solidFill>
                  <a:schemeClr val="tx2">
                    <a:lumMod val="25000"/>
                    <a:lumOff val="75000"/>
                  </a:schemeClr>
                </a:solidFill>
              </a:ln>
              <a:effectLst/>
            </c:spPr>
          </c:marker>
          <c:cat>
            <c:numRef>
              <c:f>Data_structures!$I$6:$I$9</c:f>
              <c:numCache>
                <c:formatCode>General</c:formatCode>
                <c:ptCount val="4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</c:numCache>
            </c:numRef>
          </c:cat>
          <c:val>
            <c:numRef>
              <c:f>Data_structures!$T$66:$T$69</c:f>
              <c:numCache>
                <c:formatCode>General</c:formatCode>
                <c:ptCount val="4"/>
                <c:pt idx="0">
                  <c:v>5.53</c:v>
                </c:pt>
                <c:pt idx="1">
                  <c:v>7.97</c:v>
                </c:pt>
                <c:pt idx="2">
                  <c:v>9.66</c:v>
                </c:pt>
                <c:pt idx="3">
                  <c:v>12.57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F8C-4D4D-BE4B-24A8EB02B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864767"/>
        <c:axId val="610874159"/>
      </c:lineChart>
      <c:catAx>
        <c:axId val="60486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610874159"/>
        <c:crosses val="autoZero"/>
        <c:auto val="1"/>
        <c:lblAlgn val="ctr"/>
        <c:lblOffset val="100"/>
        <c:noMultiLvlLbl val="0"/>
      </c:catAx>
      <c:valAx>
        <c:axId val="610874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pPr>
            <a:endParaRPr lang="en-GR"/>
          </a:p>
        </c:txPr>
        <c:crossAx val="604864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D1598-E972-C94B-834E-F1B38765C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FDC9B-A100-4B46-99DD-252FEEA087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FD834-D281-0D41-BF93-DFCE52F07CC1}" type="datetimeFigureOut">
              <a:rPr lang="en-GR" smtClean="0"/>
              <a:t>15/11/22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3322F-7150-E542-B22D-8A65C97B80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4F4EE-DB23-D342-BCA5-4D89E39D18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C18AE-2CC7-6D4F-B724-3C718341CE6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6311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A4616-8C91-9C47-9265-5EA8DBEADDF2}" type="datetimeFigureOut">
              <a:rPr lang="en-GR" smtClean="0"/>
              <a:t>15/11/22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37907-68EA-6247-88B2-364D81571B6A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6104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37907-68EA-6247-88B2-364D81571B6A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60658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80777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7289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12790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9169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58227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55464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01785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09658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286910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94057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21440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682659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36854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805982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174231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19419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4721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20231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69765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35189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85822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410497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242115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946118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021080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602168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6557295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723868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990355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496281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945608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6722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123716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59127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5687939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256030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077677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522272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976700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886032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330878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793613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54341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596903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101504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603142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065698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933801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GR" sz="1200" b="1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2363428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120530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756430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035448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573680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62474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827119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60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951551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61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723422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62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13233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63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657785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64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521226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65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66814748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66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2653344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67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165047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68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553983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69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60915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183240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70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139022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71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012292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72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316836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73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1408518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74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863295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75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9218378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76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3853138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77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64242775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78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4292531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79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72223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834628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80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162850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81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530107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82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7909789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83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310166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A37907-68EA-6247-88B2-364D81571B6A}" type="slidenum">
              <a:rPr lang="en-GR" smtClean="0"/>
              <a:t>84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4098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4521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BE31-050A-2941-8B76-6A2EADBBA8A1}" type="datetime1">
              <a:rPr lang="en-US" smtClean="0"/>
              <a:t>11/15/22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3888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C457-A765-A444-ADAE-B5BD1A64456D}" type="datetime1">
              <a:rPr lang="en-US" smtClean="0"/>
              <a:t>11/15/22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19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E005-91FD-9B44-A92B-96D48FC98937}" type="datetime1">
              <a:rPr lang="en-US" smtClean="0"/>
              <a:t>11/15/22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1718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5EB5-98E7-5445-8CCC-518F9D994E32}" type="datetime1">
              <a:rPr lang="en-US" smtClean="0"/>
              <a:t>11/15/22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0374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93F-4265-D84C-B551-CD91FF2532D7}" type="datetime1">
              <a:rPr lang="en-US" smtClean="0"/>
              <a:t>11/15/22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3713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BF0C-5607-8C47-AFF1-CCFFB2A677FB}" type="datetime1">
              <a:rPr lang="en-US" smtClean="0"/>
              <a:t>11/15/22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0816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517D-B9C4-7B4E-83B8-092B95C1F753}" type="datetime1">
              <a:rPr lang="en-US" smtClean="0"/>
              <a:t>11/15/22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9813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C834-04D7-E949-800C-EF01A932F9D2}" type="datetime1">
              <a:rPr lang="en-US" smtClean="0"/>
              <a:t>11/15/22</a:t>
            </a:fld>
            <a:endParaRPr lang="en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2619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A80E-B6EF-3549-BA47-701E0FBC5CC2}" type="datetime1">
              <a:rPr lang="en-US" smtClean="0"/>
              <a:t>11/15/22</a:t>
            </a:fld>
            <a:endParaRPr lang="en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624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7F8-32BA-574E-A10A-117D7F1BF053}" type="datetime1">
              <a:rPr lang="en-US" smtClean="0"/>
              <a:t>11/15/22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0367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1FC4-C2A9-9C4D-8814-9647B2B6EC5E}" type="datetime1">
              <a:rPr lang="en-US" smtClean="0"/>
              <a:t>11/15/22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83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FDD82-44D4-1643-85B6-5B9B126C5453}" type="datetime1">
              <a:rPr lang="en-US" smtClean="0"/>
              <a:t>11/15/22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7724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4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chart" Target="../charts/char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svg"/><Relationship Id="rId5" Type="http://schemas.openxmlformats.org/officeDocument/2006/relationships/image" Target="../media/image60.png"/><Relationship Id="rId4" Type="http://schemas.openxmlformats.org/officeDocument/2006/relationships/image" Target="../media/image67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201.05072.pdf" TargetMode="External"/><Relationship Id="rId4" Type="http://schemas.openxmlformats.org/officeDocument/2006/relationships/hyperlink" Target="https://github.com/CMU-SAFARI/SparseP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sv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88ADDC-14B9-A04B-9E4A-4CA032B37CCF}"/>
              </a:ext>
            </a:extLst>
          </p:cNvPr>
          <p:cNvSpPr/>
          <p:nvPr/>
        </p:nvSpPr>
        <p:spPr>
          <a:xfrm>
            <a:off x="0" y="0"/>
            <a:ext cx="9144000" cy="2797345"/>
          </a:xfrm>
          <a:prstGeom prst="rect">
            <a:avLst/>
          </a:prstGeom>
          <a:solidFill>
            <a:schemeClr val="bg1">
              <a:lumMod val="85000"/>
              <a:alpha val="6902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solidFill>
                <a:schemeClr val="tx2">
                  <a:lumMod val="25000"/>
                  <a:lumOff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8CC60-22ED-7747-8AE3-47EF274AE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36" y="-12882"/>
            <a:ext cx="8469529" cy="26797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4000" b="1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  <a:t>Accelerating </a:t>
            </a:r>
            <a:r>
              <a:rPr lang="en-GB" sz="4000" b="1" dirty="0">
                <a:solidFill>
                  <a:schemeClr val="accent2"/>
                </a:solidFill>
                <a:latin typeface="Nunito SemiBold" pitchFamily="2" charset="77"/>
                <a:cs typeface="Consolas" panose="020B0609020204030204" pitchFamily="49" charset="0"/>
              </a:rPr>
              <a:t>Irregular</a:t>
            </a:r>
            <a:r>
              <a:rPr lang="en-GB" sz="4000" b="1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  <a:t> Applications </a:t>
            </a:r>
            <a:br>
              <a:rPr lang="en-GB" sz="4000" b="1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</a:br>
            <a:r>
              <a:rPr lang="en-GB" sz="4000" b="1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  <a:t>via Efficient </a:t>
            </a:r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  <a:cs typeface="Consolas" panose="020B0609020204030204" pitchFamily="49" charset="0"/>
              </a:rPr>
              <a:t>Synchronization</a:t>
            </a:r>
            <a:r>
              <a:rPr lang="en-GB" sz="4000" b="1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  <a:t> </a:t>
            </a:r>
            <a:br>
              <a:rPr lang="en-GB" sz="4000" b="1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</a:br>
            <a:r>
              <a:rPr lang="en-GB" sz="4000" b="1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  <a:t>and</a:t>
            </a:r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  <a:cs typeface="Consolas" panose="020B0609020204030204" pitchFamily="49" charset="0"/>
              </a:rPr>
              <a:t> Data Access </a:t>
            </a:r>
            <a:r>
              <a:rPr lang="en-GB" sz="4000" b="1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  <a:t>Techniques</a:t>
            </a:r>
            <a:endParaRPr lang="en-GR" sz="4000" b="1" dirty="0">
              <a:solidFill>
                <a:schemeClr val="accent3"/>
              </a:solidFill>
              <a:latin typeface="Nunito SemiBold" pitchFamily="2" charset="77"/>
              <a:cs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348C2-F4AD-894A-A755-2E3D8D25F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06615"/>
            <a:ext cx="6858000" cy="1127743"/>
          </a:xfrm>
        </p:spPr>
        <p:txBody>
          <a:bodyPr>
            <a:normAutofit/>
          </a:bodyPr>
          <a:lstStyle/>
          <a:p>
            <a:r>
              <a:rPr lang="en-GB" sz="3400" b="1" dirty="0">
                <a:solidFill>
                  <a:schemeClr val="accent1">
                    <a:lumMod val="75000"/>
                  </a:schemeClr>
                </a:solidFill>
                <a:latin typeface="Nunito SemiBold" pitchFamily="2" charset="77"/>
                <a:cs typeface="Consolas" panose="020B0609020204030204" pitchFamily="49" charset="0"/>
              </a:rPr>
              <a:t>Christina </a:t>
            </a:r>
            <a:r>
              <a:rPr lang="en-GB" sz="3400" b="1" dirty="0" err="1">
                <a:solidFill>
                  <a:schemeClr val="accent1">
                    <a:lumMod val="75000"/>
                  </a:schemeClr>
                </a:solidFill>
                <a:latin typeface="Nunito SemiBold" pitchFamily="2" charset="77"/>
                <a:cs typeface="Consolas" panose="020B0609020204030204" pitchFamily="49" charset="0"/>
              </a:rPr>
              <a:t>Giannoula</a:t>
            </a:r>
            <a:b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</a:br>
            <a:r>
              <a:rPr lang="en-GB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PhD Thesis Oral</a:t>
            </a:r>
            <a:endParaRPr lang="en-GR" sz="2400" dirty="0">
              <a:solidFill>
                <a:schemeClr val="tx2">
                  <a:lumMod val="75000"/>
                  <a:lumOff val="25000"/>
                </a:schemeClr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63F75DC-4EB1-A549-8BEB-EF110AE17DBF}"/>
              </a:ext>
            </a:extLst>
          </p:cNvPr>
          <p:cNvSpPr txBox="1">
            <a:spLocks/>
          </p:cNvSpPr>
          <p:nvPr/>
        </p:nvSpPr>
        <p:spPr>
          <a:xfrm>
            <a:off x="458878" y="3867469"/>
            <a:ext cx="5516920" cy="279734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GB" sz="2200" b="1" u="sng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  <a:t>Committee</a:t>
            </a:r>
            <a:br>
              <a:rPr lang="en-GB" sz="2000" b="1" u="sng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</a:br>
            <a:br>
              <a:rPr lang="en-GB" sz="2000" b="1" u="sng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</a:br>
            <a:r>
              <a:rPr lang="en-GR" sz="2000" b="1" dirty="0">
                <a:latin typeface="Nunito SemiBold" pitchFamily="2" charset="77"/>
                <a:cs typeface="Consolas" panose="020B0609020204030204" pitchFamily="49" charset="0"/>
              </a:rPr>
              <a:t>Georgios Goumas (NTUA)</a:t>
            </a:r>
            <a:endParaRPr lang="en-GB" sz="2000" b="1" u="sng" dirty="0">
              <a:solidFill>
                <a:schemeClr val="accent3"/>
              </a:solidFill>
              <a:latin typeface="Nunito SemiBold" pitchFamily="2" charset="77"/>
              <a:cs typeface="Consolas" panose="020B0609020204030204" pitchFamily="49" charset="0"/>
            </a:endParaRPr>
          </a:p>
          <a:p>
            <a:pPr algn="l">
              <a:lnSpc>
                <a:spcPct val="70000"/>
              </a:lnSpc>
            </a:pPr>
            <a:r>
              <a:rPr lang="en-GR" sz="2000" b="1" dirty="0">
                <a:latin typeface="Nunito SemiBold" pitchFamily="2" charset="77"/>
                <a:cs typeface="Consolas" panose="020B0609020204030204" pitchFamily="49" charset="0"/>
              </a:rPr>
              <a:t>Nectarios Koziris (NTUA)</a:t>
            </a:r>
          </a:p>
          <a:p>
            <a:pPr algn="l">
              <a:lnSpc>
                <a:spcPct val="70000"/>
              </a:lnSpc>
            </a:pPr>
            <a:r>
              <a:rPr lang="en-GB" sz="2000" b="1" dirty="0" err="1">
                <a:latin typeface="Nunito SemiBold" pitchFamily="2" charset="77"/>
                <a:cs typeface="Consolas" panose="020B0609020204030204" pitchFamily="49" charset="0"/>
              </a:rPr>
              <a:t>Onur</a:t>
            </a:r>
            <a:r>
              <a:rPr lang="en-GB" sz="2000" b="1" dirty="0">
                <a:latin typeface="Nunito SemiBold" pitchFamily="2" charset="77"/>
                <a:cs typeface="Consolas" panose="020B0609020204030204" pitchFamily="49" charset="0"/>
              </a:rPr>
              <a:t> </a:t>
            </a:r>
            <a:r>
              <a:rPr lang="en-GB" sz="2000" b="1" dirty="0" err="1">
                <a:latin typeface="Nunito SemiBold" pitchFamily="2" charset="77"/>
                <a:cs typeface="Consolas" panose="020B0609020204030204" pitchFamily="49" charset="0"/>
              </a:rPr>
              <a:t>Mutlu</a:t>
            </a:r>
            <a:r>
              <a:rPr lang="en-GB" sz="2000" b="1" dirty="0">
                <a:latin typeface="Nunito SemiBold" pitchFamily="2" charset="77"/>
                <a:cs typeface="Consolas" panose="020B0609020204030204" pitchFamily="49" charset="0"/>
              </a:rPr>
              <a:t> (ETH Zürich)</a:t>
            </a:r>
          </a:p>
          <a:p>
            <a:pPr algn="l">
              <a:lnSpc>
                <a:spcPct val="70000"/>
              </a:lnSpc>
            </a:pPr>
            <a:r>
              <a:rPr lang="en-GB" sz="2000" b="1" dirty="0" err="1">
                <a:latin typeface="Nunito SemiBold" pitchFamily="2" charset="77"/>
                <a:cs typeface="Consolas" panose="020B0609020204030204" pitchFamily="49" charset="0"/>
              </a:rPr>
              <a:t>Dionisios</a:t>
            </a:r>
            <a:r>
              <a:rPr lang="en-GB" sz="2000" b="1" dirty="0">
                <a:latin typeface="Nunito SemiBold" pitchFamily="2" charset="77"/>
                <a:cs typeface="Consolas" panose="020B0609020204030204" pitchFamily="49" charset="0"/>
              </a:rPr>
              <a:t> </a:t>
            </a:r>
            <a:r>
              <a:rPr lang="en-GB" sz="2000" b="1" dirty="0" err="1">
                <a:latin typeface="Nunito SemiBold" pitchFamily="2" charset="77"/>
                <a:cs typeface="Consolas" panose="020B0609020204030204" pitchFamily="49" charset="0"/>
              </a:rPr>
              <a:t>Pnevmatikatos</a:t>
            </a:r>
            <a:r>
              <a:rPr lang="en-GB" sz="2000" b="1" dirty="0">
                <a:latin typeface="Nunito SemiBold" pitchFamily="2" charset="77"/>
                <a:cs typeface="Consolas" panose="020B0609020204030204" pitchFamily="49" charset="0"/>
              </a:rPr>
              <a:t> (NTUA)</a:t>
            </a:r>
          </a:p>
          <a:p>
            <a:pPr algn="l">
              <a:lnSpc>
                <a:spcPct val="70000"/>
              </a:lnSpc>
            </a:pPr>
            <a:r>
              <a:rPr lang="en-GB" sz="2000" b="1" dirty="0">
                <a:latin typeface="Nunito SemiBold" pitchFamily="2" charset="77"/>
                <a:cs typeface="Consolas" panose="020B0609020204030204" pitchFamily="49" charset="0"/>
              </a:rPr>
              <a:t>Stefanos </a:t>
            </a:r>
            <a:r>
              <a:rPr lang="en-GB" sz="2000" b="1" dirty="0" err="1">
                <a:latin typeface="Nunito SemiBold" pitchFamily="2" charset="77"/>
                <a:cs typeface="Consolas" panose="020B0609020204030204" pitchFamily="49" charset="0"/>
              </a:rPr>
              <a:t>Kaxiras</a:t>
            </a:r>
            <a:r>
              <a:rPr lang="en-GB" sz="2000" b="1" dirty="0">
                <a:latin typeface="Nunito SemiBold" pitchFamily="2" charset="77"/>
                <a:cs typeface="Consolas" panose="020B0609020204030204" pitchFamily="49" charset="0"/>
              </a:rPr>
              <a:t> (Uppsala University)</a:t>
            </a:r>
          </a:p>
          <a:p>
            <a:pPr algn="l">
              <a:lnSpc>
                <a:spcPct val="70000"/>
              </a:lnSpc>
            </a:pPr>
            <a:r>
              <a:rPr lang="en-GB" sz="2000" b="1" dirty="0">
                <a:latin typeface="Nunito SemiBold" pitchFamily="2" charset="77"/>
                <a:cs typeface="Consolas" panose="020B0609020204030204" pitchFamily="49" charset="0"/>
              </a:rPr>
              <a:t>Dimitris </a:t>
            </a:r>
            <a:r>
              <a:rPr lang="en-GB" sz="2000" b="1" dirty="0" err="1">
                <a:latin typeface="Nunito SemiBold" pitchFamily="2" charset="77"/>
                <a:cs typeface="Consolas" panose="020B0609020204030204" pitchFamily="49" charset="0"/>
              </a:rPr>
              <a:t>Gizopoulos</a:t>
            </a:r>
            <a:r>
              <a:rPr lang="en-GB" sz="2000" b="1" dirty="0">
                <a:latin typeface="Nunito SemiBold" pitchFamily="2" charset="77"/>
                <a:cs typeface="Consolas" panose="020B0609020204030204" pitchFamily="49" charset="0"/>
              </a:rPr>
              <a:t> (University of Athens)</a:t>
            </a:r>
          </a:p>
          <a:p>
            <a:pPr algn="l">
              <a:lnSpc>
                <a:spcPct val="70000"/>
              </a:lnSpc>
            </a:pPr>
            <a:r>
              <a:rPr lang="en-GB" sz="2000" b="1" dirty="0">
                <a:latin typeface="Nunito SemiBold" pitchFamily="2" charset="77"/>
                <a:cs typeface="Consolas" panose="020B0609020204030204" pitchFamily="49" charset="0"/>
              </a:rPr>
              <a:t>Vasileios </a:t>
            </a:r>
            <a:r>
              <a:rPr lang="en-GB" sz="2000" b="1" dirty="0" err="1">
                <a:latin typeface="Nunito SemiBold" pitchFamily="2" charset="77"/>
                <a:cs typeface="Consolas" panose="020B0609020204030204" pitchFamily="49" charset="0"/>
              </a:rPr>
              <a:t>Papaefstathiou</a:t>
            </a:r>
            <a:r>
              <a:rPr lang="en-GB" sz="2000" b="1" dirty="0">
                <a:latin typeface="Nunito SemiBold" pitchFamily="2" charset="77"/>
                <a:cs typeface="Consolas" panose="020B0609020204030204" pitchFamily="49" charset="0"/>
              </a:rPr>
              <a:t> (University of Crete)</a:t>
            </a:r>
            <a:br>
              <a:rPr lang="en-GB" sz="2000" b="1" dirty="0">
                <a:latin typeface="Nunito SemiBold" pitchFamily="2" charset="77"/>
                <a:cs typeface="Consolas" panose="020B0609020204030204" pitchFamily="49" charset="0"/>
              </a:rPr>
            </a:br>
            <a:endParaRPr lang="en-GR" sz="2000" b="1" dirty="0">
              <a:latin typeface="Nunito SemiBold" pitchFamily="2" charset="77"/>
              <a:cs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87740C-1B2D-FC42-8017-E9E3621E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552" y="3867469"/>
            <a:ext cx="1801570" cy="1801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6AE84C-4E41-E2BC-C208-0DDD87C15145}"/>
              </a:ext>
            </a:extLst>
          </p:cNvPr>
          <p:cNvSpPr/>
          <p:nvPr/>
        </p:nvSpPr>
        <p:spPr>
          <a:xfrm>
            <a:off x="0" y="0"/>
            <a:ext cx="288000" cy="6858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49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10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Challenge 2: </a:t>
            </a:r>
            <a:r>
              <a:rPr lang="en-GR" sz="3600" dirty="0">
                <a:solidFill>
                  <a:schemeClr val="accent2"/>
                </a:solidFill>
                <a:latin typeface="Trebuchet MS" panose="020B0703020202090204" pitchFamily="34" charset="0"/>
              </a:rPr>
              <a:t>High Memory Intensity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8256632-12E1-A2B8-424D-2B2953F6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</a:rPr>
              <a:t>Random Memory Accesses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rgbClr val="002060"/>
                </a:solidFill>
                <a:latin typeface="Trebuchet MS" panose="020B0703020202090204" pitchFamily="34" charset="0"/>
              </a:rPr>
              <a:t>Low Operational Intensity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63B9FA-1A60-9AC2-C2D3-0E38F9CF1093}"/>
              </a:ext>
            </a:extLst>
          </p:cNvPr>
          <p:cNvGrpSpPr/>
          <p:nvPr/>
        </p:nvGrpSpPr>
        <p:grpSpPr>
          <a:xfrm>
            <a:off x="391579" y="3362137"/>
            <a:ext cx="2529495" cy="2721323"/>
            <a:chOff x="1904504" y="3154160"/>
            <a:chExt cx="2180550" cy="291386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51A31E3-3828-23EC-3B2D-D0119C031598}"/>
                </a:ext>
              </a:extLst>
            </p:cNvPr>
            <p:cNvSpPr/>
            <p:nvPr/>
          </p:nvSpPr>
          <p:spPr>
            <a:xfrm>
              <a:off x="2265291" y="3866062"/>
              <a:ext cx="1263313" cy="46923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3FDEC02-27C9-B3BA-EFC0-7C7822B10CBB}"/>
                </a:ext>
              </a:extLst>
            </p:cNvPr>
            <p:cNvSpPr/>
            <p:nvPr/>
          </p:nvSpPr>
          <p:spPr>
            <a:xfrm>
              <a:off x="2490882" y="4391538"/>
              <a:ext cx="806114" cy="469231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Cache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59BDD05-346D-BC50-EBCE-445E80167EEE}"/>
                </a:ext>
              </a:extLst>
            </p:cNvPr>
            <p:cNvSpPr/>
            <p:nvPr/>
          </p:nvSpPr>
          <p:spPr>
            <a:xfrm>
              <a:off x="2199118" y="3801894"/>
              <a:ext cx="1389645" cy="1133198"/>
            </a:xfrm>
            <a:prstGeom prst="roundRect">
              <a:avLst>
                <a:gd name="adj" fmla="val 10953"/>
              </a:avLst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70C5326-13BD-F444-6212-53E2A4548D66}"/>
                </a:ext>
              </a:extLst>
            </p:cNvPr>
            <p:cNvSpPr/>
            <p:nvPr/>
          </p:nvSpPr>
          <p:spPr>
            <a:xfrm>
              <a:off x="2135951" y="5272698"/>
              <a:ext cx="1515977" cy="795327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" rtlCol="0" anchor="t"/>
            <a:lstStyle/>
            <a:p>
              <a:pPr algn="ctr"/>
              <a:r>
                <a:rPr lang="en-GR" dirty="0">
                  <a:latin typeface="Trebuchet MS" panose="020B0703020202090204" pitchFamily="34" charset="0"/>
                </a:rPr>
                <a:t>Memory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35E6EC-3DFA-CF41-BFC6-4EAD3A0205A8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2893940" y="4935092"/>
              <a:ext cx="1" cy="33760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FA5E313-59B0-EAC8-9244-9D0F1116784C}"/>
                </a:ext>
              </a:extLst>
            </p:cNvPr>
            <p:cNvSpPr/>
            <p:nvPr/>
          </p:nvSpPr>
          <p:spPr>
            <a:xfrm>
              <a:off x="2874890" y="5700876"/>
              <a:ext cx="653714" cy="29101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F59502-6754-2981-2104-C0A20EA6B952}"/>
                </a:ext>
              </a:extLst>
            </p:cNvPr>
            <p:cNvSpPr txBox="1"/>
            <p:nvPr/>
          </p:nvSpPr>
          <p:spPr>
            <a:xfrm>
              <a:off x="1904504" y="3154160"/>
              <a:ext cx="218055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Uniform Systems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274319-6323-5532-E625-5207243AB535}"/>
                </a:ext>
              </a:extLst>
            </p:cNvPr>
            <p:cNvSpPr txBox="1"/>
            <p:nvPr/>
          </p:nvSpPr>
          <p:spPr>
            <a:xfrm>
              <a:off x="2893940" y="4927682"/>
              <a:ext cx="906782" cy="45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Network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DA6301-F48A-0BBE-C8DD-ADD0EAB75484}"/>
              </a:ext>
            </a:extLst>
          </p:cNvPr>
          <p:cNvGrpSpPr/>
          <p:nvPr/>
        </p:nvGrpSpPr>
        <p:grpSpPr>
          <a:xfrm>
            <a:off x="3454534" y="3367066"/>
            <a:ext cx="5558049" cy="2716394"/>
            <a:chOff x="5711709" y="3327658"/>
            <a:chExt cx="4714252" cy="288646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C0B95F-E9C9-36CB-460B-189A391786B3}"/>
                </a:ext>
              </a:extLst>
            </p:cNvPr>
            <p:cNvGrpSpPr/>
            <p:nvPr/>
          </p:nvGrpSpPr>
          <p:grpSpPr>
            <a:xfrm>
              <a:off x="6162932" y="3947987"/>
              <a:ext cx="1778104" cy="2266132"/>
              <a:chOff x="2135950" y="3743175"/>
              <a:chExt cx="1778104" cy="2266132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8863BBAD-7EFD-CBFB-4DD1-839C636287C3}"/>
                  </a:ext>
                </a:extLst>
              </p:cNvPr>
              <p:cNvSpPr/>
              <p:nvPr/>
            </p:nvSpPr>
            <p:spPr>
              <a:xfrm>
                <a:off x="2265291" y="3801894"/>
                <a:ext cx="1263313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Processors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58C45206-DBA1-3578-28CA-4AFF59352967}"/>
                  </a:ext>
                </a:extLst>
              </p:cNvPr>
              <p:cNvSpPr/>
              <p:nvPr/>
            </p:nvSpPr>
            <p:spPr>
              <a:xfrm>
                <a:off x="2490882" y="4343412"/>
                <a:ext cx="806114" cy="46923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Cache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D15E050E-EDA5-533F-4953-0B1C8C9CA680}"/>
                  </a:ext>
                </a:extLst>
              </p:cNvPr>
              <p:cNvSpPr/>
              <p:nvPr/>
            </p:nvSpPr>
            <p:spPr>
              <a:xfrm>
                <a:off x="2199118" y="3743175"/>
                <a:ext cx="1389645" cy="1133198"/>
              </a:xfrm>
              <a:prstGeom prst="roundRect">
                <a:avLst>
                  <a:gd name="adj" fmla="val 10953"/>
                </a:avLst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108B8D13-E9B1-591D-4B86-6C0AC7EFC792}"/>
                  </a:ext>
                </a:extLst>
              </p:cNvPr>
              <p:cNvSpPr/>
              <p:nvPr/>
            </p:nvSpPr>
            <p:spPr>
              <a:xfrm>
                <a:off x="2135950" y="5225943"/>
                <a:ext cx="1515977" cy="783364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" rtlCol="0" anchor="t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Memory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8D5EBA5-8FBA-FAB4-DE30-F70D42214326}"/>
                  </a:ext>
                </a:extLst>
              </p:cNvPr>
              <p:cNvCxnSpPr>
                <a:cxnSpLocks/>
                <a:stCxn id="33" idx="2"/>
                <a:endCxn id="34" idx="0"/>
              </p:cNvCxnSpPr>
              <p:nvPr/>
            </p:nvCxnSpPr>
            <p:spPr>
              <a:xfrm flipH="1">
                <a:off x="2893939" y="4876373"/>
                <a:ext cx="2" cy="34957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AF8E9B06-6821-AC40-EFD2-2046F0573792}"/>
                  </a:ext>
                </a:extLst>
              </p:cNvPr>
              <p:cNvSpPr/>
              <p:nvPr/>
            </p:nvSpPr>
            <p:spPr>
              <a:xfrm>
                <a:off x="2874889" y="5654120"/>
                <a:ext cx="653714" cy="2910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Data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D84C91-B020-53D8-63D0-B192BCE08E0E}"/>
                  </a:ext>
                </a:extLst>
              </p:cNvPr>
              <p:cNvSpPr txBox="1"/>
              <p:nvPr/>
            </p:nvSpPr>
            <p:spPr>
              <a:xfrm>
                <a:off x="2893939" y="4879556"/>
                <a:ext cx="1020115" cy="4555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dirty="0">
                    <a:solidFill>
                      <a:schemeClr val="accent2"/>
                    </a:solidFill>
                    <a:latin typeface="Trebuchet MS" panose="020B0703020202090204" pitchFamily="34" charset="0"/>
                  </a:rPr>
                  <a:t>Network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58DB14-4ED9-5DA4-C52E-0E87B75C29E5}"/>
                </a:ext>
              </a:extLst>
            </p:cNvPr>
            <p:cNvGrpSpPr/>
            <p:nvPr/>
          </p:nvGrpSpPr>
          <p:grpSpPr>
            <a:xfrm>
              <a:off x="8458760" y="3947987"/>
              <a:ext cx="1778104" cy="2266132"/>
              <a:chOff x="2135950" y="3743175"/>
              <a:chExt cx="1778104" cy="2266132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22B0C920-6D2D-224F-A01F-D0AF56E5173A}"/>
                  </a:ext>
                </a:extLst>
              </p:cNvPr>
              <p:cNvSpPr/>
              <p:nvPr/>
            </p:nvSpPr>
            <p:spPr>
              <a:xfrm>
                <a:off x="2265291" y="3801894"/>
                <a:ext cx="1263313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Processors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EA51703-63DA-D18F-127C-D28268B9388F}"/>
                  </a:ext>
                </a:extLst>
              </p:cNvPr>
              <p:cNvSpPr/>
              <p:nvPr/>
            </p:nvSpPr>
            <p:spPr>
              <a:xfrm>
                <a:off x="2490882" y="4343412"/>
                <a:ext cx="806114" cy="46923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Cache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DF618B3D-7500-DCC5-3F1B-C57F6E61E386}"/>
                  </a:ext>
                </a:extLst>
              </p:cNvPr>
              <p:cNvSpPr/>
              <p:nvPr/>
            </p:nvSpPr>
            <p:spPr>
              <a:xfrm>
                <a:off x="2199118" y="3743175"/>
                <a:ext cx="1389645" cy="1133198"/>
              </a:xfrm>
              <a:prstGeom prst="roundRect">
                <a:avLst>
                  <a:gd name="adj" fmla="val 10953"/>
                </a:avLst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7FCC511D-920C-DB0B-DCEE-9C431045459D}"/>
                  </a:ext>
                </a:extLst>
              </p:cNvPr>
              <p:cNvSpPr/>
              <p:nvPr/>
            </p:nvSpPr>
            <p:spPr>
              <a:xfrm>
                <a:off x="2135950" y="5225943"/>
                <a:ext cx="1515977" cy="783364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7000" rtlCol="0" anchor="t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Memory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7CD9A4A-9821-EACD-1DC4-E711841FD101}"/>
                  </a:ext>
                </a:extLst>
              </p:cNvPr>
              <p:cNvCxnSpPr>
                <a:cxnSpLocks/>
                <a:stCxn id="22" idx="2"/>
                <a:endCxn id="23" idx="0"/>
              </p:cNvCxnSpPr>
              <p:nvPr/>
            </p:nvCxnSpPr>
            <p:spPr>
              <a:xfrm flipH="1">
                <a:off x="2893939" y="4876373"/>
                <a:ext cx="2" cy="34957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7B0BF20-8E5F-0E0A-C294-C07D1F4DF46C}"/>
                  </a:ext>
                </a:extLst>
              </p:cNvPr>
              <p:cNvSpPr/>
              <p:nvPr/>
            </p:nvSpPr>
            <p:spPr>
              <a:xfrm>
                <a:off x="2874889" y="5654120"/>
                <a:ext cx="653714" cy="2910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Data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3EA423E-82B6-EBB5-9FBD-15018304D6A1}"/>
                  </a:ext>
                </a:extLst>
              </p:cNvPr>
              <p:cNvSpPr txBox="1"/>
              <p:nvPr/>
            </p:nvSpPr>
            <p:spPr>
              <a:xfrm>
                <a:off x="2893939" y="4879556"/>
                <a:ext cx="1020115" cy="4555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dirty="0">
                    <a:solidFill>
                      <a:schemeClr val="accent2"/>
                    </a:solidFill>
                    <a:latin typeface="Trebuchet MS" panose="020B0703020202090204" pitchFamily="34" charset="0"/>
                  </a:rPr>
                  <a:t>Network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B16A2-BEA1-37B0-300A-45C2993FBD3D}"/>
                </a:ext>
              </a:extLst>
            </p:cNvPr>
            <p:cNvSpPr txBox="1"/>
            <p:nvPr/>
          </p:nvSpPr>
          <p:spPr>
            <a:xfrm>
              <a:off x="5711709" y="3327658"/>
              <a:ext cx="471425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Non-Uniform / Heterogeneous Systems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E83DDF1-F709-A678-1BEA-B48B3DB2B3B8}"/>
                </a:ext>
              </a:extLst>
            </p:cNvPr>
            <p:cNvCxnSpPr>
              <a:cxnSpLocks/>
              <a:stCxn id="33" idx="3"/>
              <a:endCxn id="22" idx="1"/>
            </p:cNvCxnSpPr>
            <p:nvPr/>
          </p:nvCxnSpPr>
          <p:spPr>
            <a:xfrm>
              <a:off x="7615745" y="4514586"/>
              <a:ext cx="906183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80F569-F8CE-A265-5B8D-69BE77E7D910}"/>
                </a:ext>
              </a:extLst>
            </p:cNvPr>
            <p:cNvSpPr txBox="1"/>
            <p:nvPr/>
          </p:nvSpPr>
          <p:spPr>
            <a:xfrm>
              <a:off x="7626000" y="4147957"/>
              <a:ext cx="1020115" cy="455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dirty="0">
                  <a:solidFill>
                    <a:schemeClr val="accent1">
                      <a:lumMod val="75000"/>
                    </a:schemeClr>
                  </a:solidFill>
                  <a:latin typeface="Trebuchet MS" panose="020B0703020202090204" pitchFamily="34" charset="0"/>
                </a:rPr>
                <a:t>Network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CB754DE-5B69-5E7C-80D2-9FE9578CB45B}"/>
              </a:ext>
            </a:extLst>
          </p:cNvPr>
          <p:cNvSpPr txBox="1"/>
          <p:nvPr/>
        </p:nvSpPr>
        <p:spPr>
          <a:xfrm>
            <a:off x="2403074" y="2614357"/>
            <a:ext cx="433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dirty="0">
                <a:solidFill>
                  <a:schemeClr val="accent3"/>
                </a:solidFill>
                <a:latin typeface="Trebuchet MS" panose="020B0703020202090204" pitchFamily="34" charset="0"/>
              </a:rPr>
              <a:t>The Era of Heterogeneity</a:t>
            </a:r>
          </a:p>
        </p:txBody>
      </p:sp>
    </p:spTree>
    <p:extLst>
      <p:ext uri="{BB962C8B-B14F-4D97-AF65-F5344CB8AC3E}">
        <p14:creationId xmlns:p14="http://schemas.microsoft.com/office/powerpoint/2010/main" val="1000068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11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Our Approach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8256632-12E1-A2B8-424D-2B2953F6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dirty="0">
              <a:solidFill>
                <a:schemeClr val="accent4"/>
              </a:solidFill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Synchronization</a:t>
            </a:r>
            <a:r>
              <a:rPr lang="en-GB" dirty="0">
                <a:latin typeface="Trebuchet MS" panose="020B0703020202090204" pitchFamily="34" charset="0"/>
              </a:rPr>
              <a:t> of Threads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latin typeface="Trebuchet MS" panose="020B0703020202090204" pitchFamily="34" charset="0"/>
              </a:rPr>
              <a:t>		</a:t>
            </a:r>
            <a:r>
              <a:rPr lang="en-GB" sz="400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+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latin typeface="Trebuchet MS" panose="020B0703020202090204" pitchFamily="34" charset="0"/>
              </a:rPr>
              <a:t>Management of </a:t>
            </a:r>
            <a:r>
              <a:rPr lang="en-GB" dirty="0">
                <a:solidFill>
                  <a:schemeClr val="accent3"/>
                </a:solidFill>
                <a:latin typeface="Trebuchet MS" panose="020B0703020202090204" pitchFamily="34" charset="0"/>
              </a:rPr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B754DE-5B69-5E7C-80D2-9FE9578CB45B}"/>
              </a:ext>
            </a:extLst>
          </p:cNvPr>
          <p:cNvSpPr txBox="1"/>
          <p:nvPr/>
        </p:nvSpPr>
        <p:spPr>
          <a:xfrm>
            <a:off x="5347881" y="3080725"/>
            <a:ext cx="3924905" cy="1819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R" sz="2600" dirty="0">
                <a:latin typeface="Trebuchet MS" panose="020B0703020202090204" pitchFamily="34" charset="0"/>
              </a:rPr>
              <a:t>The two major priorities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latin typeface="Trebuchet MS" panose="020B0703020202090204" pitchFamily="34" charset="0"/>
              </a:rPr>
              <a:t>i</a:t>
            </a:r>
            <a:r>
              <a:rPr lang="en-GR" sz="2600" dirty="0">
                <a:latin typeface="Trebuchet MS" panose="020B0703020202090204" pitchFamily="34" charset="0"/>
              </a:rPr>
              <a:t>n the execution 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latin typeface="Trebuchet MS" panose="020B0703020202090204" pitchFamily="34" charset="0"/>
              </a:rPr>
              <a:t>of </a:t>
            </a:r>
            <a:r>
              <a:rPr lang="en-GB" sz="2600" dirty="0">
                <a:solidFill>
                  <a:schemeClr val="accent2"/>
                </a:solidFill>
                <a:latin typeface="Trebuchet MS" panose="020B0703020202090204" pitchFamily="34" charset="0"/>
              </a:rPr>
              <a:t>irregular</a:t>
            </a:r>
            <a:r>
              <a:rPr lang="en-GB" sz="2600" dirty="0">
                <a:latin typeface="Trebuchet MS" panose="020B0703020202090204" pitchFamily="34" charset="0"/>
              </a:rPr>
              <a:t> applications</a:t>
            </a:r>
            <a:endParaRPr lang="en-GR" sz="2600" dirty="0">
              <a:latin typeface="Trebuchet MS" panose="020B070302020209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48C4F4-7091-C1C6-CABC-07DD9BB8C46C}"/>
              </a:ext>
            </a:extLst>
          </p:cNvPr>
          <p:cNvGrpSpPr/>
          <p:nvPr/>
        </p:nvGrpSpPr>
        <p:grpSpPr>
          <a:xfrm>
            <a:off x="4851764" y="1640325"/>
            <a:ext cx="559965" cy="4850627"/>
            <a:chOff x="3901441" y="1173480"/>
            <a:chExt cx="746620" cy="179832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381A973-8FCF-16BF-3A4C-6FC07359F298}"/>
                </a:ext>
              </a:extLst>
            </p:cNvPr>
            <p:cNvCxnSpPr>
              <a:cxnSpLocks/>
            </p:cNvCxnSpPr>
            <p:nvPr/>
          </p:nvCxnSpPr>
          <p:spPr>
            <a:xfrm>
              <a:off x="4396061" y="2075174"/>
              <a:ext cx="252000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8F2CABF4-316C-DD24-E7A2-334014D4D80F}"/>
                </a:ext>
              </a:extLst>
            </p:cNvPr>
            <p:cNvSpPr/>
            <p:nvPr/>
          </p:nvSpPr>
          <p:spPr>
            <a:xfrm>
              <a:off x="3901441" y="1173480"/>
              <a:ext cx="548639" cy="1798320"/>
            </a:xfrm>
            <a:prstGeom prst="rightBrace">
              <a:avLst>
                <a:gd name="adj1" fmla="val 50000"/>
                <a:gd name="adj2" fmla="val 50000"/>
              </a:avLst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R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83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12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Our Approach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8256632-12E1-A2B8-424D-2B2953F6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dirty="0">
              <a:solidFill>
                <a:schemeClr val="accent4"/>
              </a:solidFill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Efficient Synchronization</a:t>
            </a:r>
            <a:endParaRPr lang="en-GB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latin typeface="Trebuchet MS" panose="020B0703020202090204" pitchFamily="34" charset="0"/>
              </a:rPr>
              <a:t>		</a:t>
            </a:r>
            <a:r>
              <a:rPr lang="en-GB" sz="4000" dirty="0">
                <a:solidFill>
                  <a:schemeClr val="accent1">
                    <a:lumMod val="75000"/>
                  </a:schemeClr>
                </a:solidFill>
                <a:latin typeface="Trebuchet MS" panose="020B0703020202090204" pitchFamily="34" charset="0"/>
              </a:rPr>
              <a:t>+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accent3"/>
                </a:solidFill>
                <a:latin typeface="Trebuchet MS" panose="020B0703020202090204" pitchFamily="34" charset="0"/>
              </a:rPr>
              <a:t>Efficient</a:t>
            </a:r>
            <a:r>
              <a:rPr lang="en-GB" dirty="0">
                <a:latin typeface="Trebuchet MS" panose="020B0703020202090204" pitchFamily="34" charset="0"/>
              </a:rPr>
              <a:t> </a:t>
            </a:r>
            <a:r>
              <a:rPr lang="en-GB" dirty="0">
                <a:solidFill>
                  <a:schemeClr val="accent3"/>
                </a:solidFill>
                <a:latin typeface="Trebuchet MS" panose="020B0703020202090204" pitchFamily="34" charset="0"/>
              </a:rPr>
              <a:t>Data</a:t>
            </a:r>
            <a:r>
              <a:rPr lang="en-GB" dirty="0">
                <a:latin typeface="Trebuchet MS" panose="020B0703020202090204" pitchFamily="34" charset="0"/>
              </a:rPr>
              <a:t> Management</a:t>
            </a:r>
            <a:endParaRPr lang="en-GB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B754DE-5B69-5E7C-80D2-9FE9578CB45B}"/>
              </a:ext>
            </a:extLst>
          </p:cNvPr>
          <p:cNvSpPr txBox="1"/>
          <p:nvPr/>
        </p:nvSpPr>
        <p:spPr>
          <a:xfrm>
            <a:off x="5347881" y="3080725"/>
            <a:ext cx="3924905" cy="1819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R" sz="2600" dirty="0">
                <a:latin typeface="Trebuchet MS" panose="020B0703020202090204" pitchFamily="34" charset="0"/>
              </a:rPr>
              <a:t>The two major priorities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latin typeface="Trebuchet MS" panose="020B0703020202090204" pitchFamily="34" charset="0"/>
              </a:rPr>
              <a:t>i</a:t>
            </a:r>
            <a:r>
              <a:rPr lang="en-GR" sz="2600" dirty="0">
                <a:latin typeface="Trebuchet MS" panose="020B0703020202090204" pitchFamily="34" charset="0"/>
              </a:rPr>
              <a:t>n the execution </a:t>
            </a:r>
          </a:p>
          <a:p>
            <a:pPr>
              <a:lnSpc>
                <a:spcPct val="150000"/>
              </a:lnSpc>
            </a:pPr>
            <a:r>
              <a:rPr lang="en-GB" sz="2600" dirty="0">
                <a:latin typeface="Trebuchet MS" panose="020B0703020202090204" pitchFamily="34" charset="0"/>
              </a:rPr>
              <a:t>of </a:t>
            </a:r>
            <a:r>
              <a:rPr lang="en-GB" sz="2600" dirty="0">
                <a:solidFill>
                  <a:schemeClr val="accent2"/>
                </a:solidFill>
                <a:latin typeface="Trebuchet MS" panose="020B0703020202090204" pitchFamily="34" charset="0"/>
              </a:rPr>
              <a:t>irregular</a:t>
            </a:r>
            <a:r>
              <a:rPr lang="en-GB" sz="2600" dirty="0">
                <a:latin typeface="Trebuchet MS" panose="020B0703020202090204" pitchFamily="34" charset="0"/>
              </a:rPr>
              <a:t> applications</a:t>
            </a:r>
            <a:endParaRPr lang="en-GR" sz="2600" dirty="0">
              <a:latin typeface="Trebuchet MS" panose="020B070302020209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48C4F4-7091-C1C6-CABC-07DD9BB8C46C}"/>
              </a:ext>
            </a:extLst>
          </p:cNvPr>
          <p:cNvGrpSpPr/>
          <p:nvPr/>
        </p:nvGrpSpPr>
        <p:grpSpPr>
          <a:xfrm>
            <a:off x="4851764" y="1640325"/>
            <a:ext cx="559965" cy="4850627"/>
            <a:chOff x="3901441" y="1173480"/>
            <a:chExt cx="746620" cy="179832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381A973-8FCF-16BF-3A4C-6FC07359F298}"/>
                </a:ext>
              </a:extLst>
            </p:cNvPr>
            <p:cNvCxnSpPr>
              <a:cxnSpLocks/>
            </p:cNvCxnSpPr>
            <p:nvPr/>
          </p:nvCxnSpPr>
          <p:spPr>
            <a:xfrm>
              <a:off x="4396061" y="2075174"/>
              <a:ext cx="252000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8F2CABF4-316C-DD24-E7A2-334014D4D80F}"/>
                </a:ext>
              </a:extLst>
            </p:cNvPr>
            <p:cNvSpPr/>
            <p:nvPr/>
          </p:nvSpPr>
          <p:spPr>
            <a:xfrm>
              <a:off x="3901441" y="1173480"/>
              <a:ext cx="548639" cy="1798320"/>
            </a:xfrm>
            <a:prstGeom prst="rightBrace">
              <a:avLst>
                <a:gd name="adj1" fmla="val 50000"/>
                <a:gd name="adj2" fmla="val 50000"/>
              </a:avLst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R" sz="135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80FE4-F81D-F0D7-11E2-02B335C5187F}"/>
              </a:ext>
            </a:extLst>
          </p:cNvPr>
          <p:cNvSpPr txBox="1">
            <a:spLocks/>
          </p:cNvSpPr>
          <p:nvPr/>
        </p:nvSpPr>
        <p:spPr>
          <a:xfrm>
            <a:off x="539657" y="2139503"/>
            <a:ext cx="4332359" cy="167263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High load balance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Low-cost inter-thread communication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High levels of parallelism 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96885-93D4-7098-3D3A-5BA772E8D611}"/>
              </a:ext>
            </a:extLst>
          </p:cNvPr>
          <p:cNvSpPr txBox="1">
            <a:spLocks/>
          </p:cNvSpPr>
          <p:nvPr/>
        </p:nvSpPr>
        <p:spPr>
          <a:xfrm>
            <a:off x="539657" y="5081288"/>
            <a:ext cx="4332359" cy="80930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B" sz="2400" dirty="0">
                <a:latin typeface="Trebuchet MS" panose="020B0703020202090204" pitchFamily="34" charset="0"/>
              </a:rPr>
              <a:t>Low-cost data accesses 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400" dirty="0">
                <a:latin typeface="Trebuchet MS" panose="020B0703020202090204" pitchFamily="34" charset="0"/>
              </a:rPr>
              <a:t> High memory bandwidth </a:t>
            </a:r>
          </a:p>
        </p:txBody>
      </p:sp>
    </p:spTree>
    <p:extLst>
      <p:ext uri="{BB962C8B-B14F-4D97-AF65-F5344CB8AC3E}">
        <p14:creationId xmlns:p14="http://schemas.microsoft.com/office/powerpoint/2010/main" val="200342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13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Thesis Statement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8AA675-9791-9F19-C203-522256A72377}"/>
              </a:ext>
            </a:extLst>
          </p:cNvPr>
          <p:cNvSpPr txBox="1">
            <a:spLocks/>
          </p:cNvSpPr>
          <p:nvPr/>
        </p:nvSpPr>
        <p:spPr>
          <a:xfrm>
            <a:off x="357940" y="1640325"/>
            <a:ext cx="8428121" cy="39779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8"/>
              </a:spcBef>
              <a:buSzPct val="120000"/>
              <a:buNone/>
            </a:pPr>
            <a:r>
              <a:rPr lang="en-GB" sz="3200" dirty="0">
                <a:solidFill>
                  <a:schemeClr val="accent4"/>
                </a:solidFill>
                <a:latin typeface="Trebuchet MS" panose="020B0703020202090204" pitchFamily="34" charset="0"/>
              </a:rPr>
              <a:t>Low-overhead synchronization </a:t>
            </a:r>
            <a:r>
              <a:rPr lang="en-GB" sz="3200" dirty="0">
                <a:latin typeface="Trebuchet MS" panose="020B0703020202090204" pitchFamily="34" charset="0"/>
              </a:rPr>
              <a:t>approaches </a:t>
            </a:r>
          </a:p>
          <a:p>
            <a:pPr marL="0" indent="0" algn="ctr">
              <a:lnSpc>
                <a:spcPct val="120000"/>
              </a:lnSpc>
              <a:spcBef>
                <a:spcPts val="8"/>
              </a:spcBef>
              <a:buSzPct val="120000"/>
              <a:buNone/>
            </a:pPr>
            <a:r>
              <a:rPr lang="en-GB" sz="3200" dirty="0">
                <a:latin typeface="Trebuchet MS" panose="020B0703020202090204" pitchFamily="34" charset="0"/>
              </a:rPr>
              <a:t>in cooperation with </a:t>
            </a:r>
          </a:p>
          <a:p>
            <a:pPr marL="0" indent="0" algn="ctr">
              <a:lnSpc>
                <a:spcPct val="120000"/>
              </a:lnSpc>
              <a:spcBef>
                <a:spcPts val="8"/>
              </a:spcBef>
              <a:buSzPct val="120000"/>
              <a:buNone/>
            </a:pPr>
            <a:r>
              <a:rPr lang="en-GB" sz="3200" dirty="0">
                <a:latin typeface="Trebuchet MS" panose="020B0703020202090204" pitchFamily="34" charset="0"/>
              </a:rPr>
              <a:t>well-crafted </a:t>
            </a:r>
            <a:r>
              <a:rPr lang="en-GB" sz="3200" dirty="0">
                <a:solidFill>
                  <a:schemeClr val="accent4"/>
                </a:solidFill>
                <a:latin typeface="Trebuchet MS" panose="020B0703020202090204" pitchFamily="34" charset="0"/>
              </a:rPr>
              <a:t>data access </a:t>
            </a:r>
            <a:r>
              <a:rPr lang="en-GB" sz="3200" dirty="0">
                <a:latin typeface="Trebuchet MS" panose="020B0703020202090204" pitchFamily="34" charset="0"/>
              </a:rPr>
              <a:t>techniques </a:t>
            </a:r>
          </a:p>
          <a:p>
            <a:pPr marL="0" indent="0" algn="ctr">
              <a:lnSpc>
                <a:spcPct val="120000"/>
              </a:lnSpc>
              <a:spcBef>
                <a:spcPts val="8"/>
              </a:spcBef>
              <a:buSzPct val="120000"/>
              <a:buNone/>
            </a:pPr>
            <a:r>
              <a:rPr lang="en-GB" sz="3200" dirty="0">
                <a:latin typeface="Trebuchet MS" panose="020B0703020202090204" pitchFamily="34" charset="0"/>
              </a:rPr>
              <a:t>can significantly improve </a:t>
            </a:r>
          </a:p>
          <a:p>
            <a:pPr marL="0" indent="0" algn="ctr">
              <a:lnSpc>
                <a:spcPct val="120000"/>
              </a:lnSpc>
              <a:spcBef>
                <a:spcPts val="8"/>
              </a:spcBef>
              <a:buSzPct val="120000"/>
              <a:buNone/>
            </a:pPr>
            <a:r>
              <a:rPr lang="en-GB" sz="3200" dirty="0">
                <a:solidFill>
                  <a:schemeClr val="accent3"/>
                </a:solidFill>
                <a:latin typeface="Trebuchet MS" panose="020B0703020202090204" pitchFamily="34" charset="0"/>
              </a:rPr>
              <a:t>performance </a:t>
            </a:r>
            <a:r>
              <a:rPr lang="en-GB" sz="3200" dirty="0">
                <a:latin typeface="Trebuchet MS" panose="020B0703020202090204" pitchFamily="34" charset="0"/>
              </a:rPr>
              <a:t>and </a:t>
            </a:r>
            <a:r>
              <a:rPr lang="en-GB" sz="3200" dirty="0">
                <a:solidFill>
                  <a:schemeClr val="accent3"/>
                </a:solidFill>
                <a:latin typeface="Trebuchet MS" panose="020B0703020202090204" pitchFamily="34" charset="0"/>
              </a:rPr>
              <a:t>energy efficiency </a:t>
            </a:r>
          </a:p>
          <a:p>
            <a:pPr marL="0" indent="0" algn="ctr">
              <a:lnSpc>
                <a:spcPct val="120000"/>
              </a:lnSpc>
              <a:spcBef>
                <a:spcPts val="8"/>
              </a:spcBef>
              <a:buSzPct val="120000"/>
              <a:buNone/>
            </a:pPr>
            <a:r>
              <a:rPr lang="en-GB" sz="3200" dirty="0">
                <a:latin typeface="Trebuchet MS" panose="020B0703020202090204" pitchFamily="34" charset="0"/>
              </a:rPr>
              <a:t>of emerging </a:t>
            </a:r>
            <a:r>
              <a:rPr lang="en-GB" sz="3200" dirty="0">
                <a:solidFill>
                  <a:schemeClr val="accent2"/>
                </a:solidFill>
                <a:latin typeface="Trebuchet MS" panose="020B0703020202090204" pitchFamily="34" charset="0"/>
              </a:rPr>
              <a:t>irregular</a:t>
            </a:r>
            <a:r>
              <a:rPr lang="en-GB" sz="3200" dirty="0">
                <a:latin typeface="Trebuchet MS" panose="020B0703020202090204" pitchFamily="34" charset="0"/>
              </a:rPr>
              <a:t> applications.</a:t>
            </a:r>
            <a:endParaRPr lang="en-GR" sz="32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6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Thesis Goal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1B243-4CB3-2CD9-8D8A-517896D5002E}"/>
              </a:ext>
            </a:extLst>
          </p:cNvPr>
          <p:cNvGrpSpPr>
            <a:grpSpLocks/>
          </p:cNvGrpSpPr>
          <p:nvPr/>
        </p:nvGrpSpPr>
        <p:grpSpPr>
          <a:xfrm>
            <a:off x="237862" y="1017669"/>
            <a:ext cx="2880000" cy="2622150"/>
            <a:chOff x="1401681" y="1082216"/>
            <a:chExt cx="2937208" cy="349619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A5A81C5-D387-6EC2-8AD8-68514E367CE9}"/>
                </a:ext>
              </a:extLst>
            </p:cNvPr>
            <p:cNvGrpSpPr/>
            <p:nvPr/>
          </p:nvGrpSpPr>
          <p:grpSpPr>
            <a:xfrm>
              <a:off x="1401681" y="2095409"/>
              <a:ext cx="2937208" cy="2483006"/>
              <a:chOff x="1401681" y="2095409"/>
              <a:chExt cx="2937208" cy="248300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6F58241-CC4E-E3F0-EC57-498E4F2AD709}"/>
                  </a:ext>
                </a:extLst>
              </p:cNvPr>
              <p:cNvGrpSpPr/>
              <p:nvPr/>
            </p:nvGrpSpPr>
            <p:grpSpPr>
              <a:xfrm>
                <a:off x="1401681" y="2095409"/>
                <a:ext cx="1263314" cy="1301508"/>
                <a:chOff x="1401681" y="2095409"/>
                <a:chExt cx="1263314" cy="130150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131743BF-71D7-CA54-AFEF-AAFB047A1CB7}"/>
                    </a:ext>
                  </a:extLst>
                </p:cNvPr>
                <p:cNvSpPr/>
                <p:nvPr/>
              </p:nvSpPr>
              <p:spPr>
                <a:xfrm>
                  <a:off x="1467854" y="2229853"/>
                  <a:ext cx="1130968" cy="46923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Processors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DF6C22B-4EDE-0FB0-DC16-B0C3CBEE9A5B}"/>
                    </a:ext>
                  </a:extLst>
                </p:cNvPr>
                <p:cNvSpPr/>
                <p:nvPr/>
              </p:nvSpPr>
              <p:spPr>
                <a:xfrm>
                  <a:off x="1630281" y="2839803"/>
                  <a:ext cx="806114" cy="469231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9B865BC1-668F-ED67-C2CF-A552DBBE5983}"/>
                    </a:ext>
                  </a:extLst>
                </p:cNvPr>
                <p:cNvSpPr/>
                <p:nvPr/>
              </p:nvSpPr>
              <p:spPr>
                <a:xfrm>
                  <a:off x="1401681" y="2095409"/>
                  <a:ext cx="1263314" cy="1301508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EA8336C-D7CD-C62A-2F44-292B3D511EF6}"/>
                  </a:ext>
                </a:extLst>
              </p:cNvPr>
              <p:cNvGrpSpPr/>
              <p:nvPr/>
            </p:nvGrpSpPr>
            <p:grpSpPr>
              <a:xfrm>
                <a:off x="3074879" y="2095409"/>
                <a:ext cx="1263314" cy="1301508"/>
                <a:chOff x="853041" y="2095409"/>
                <a:chExt cx="1263314" cy="1301508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576C78C2-9A30-82D0-9DFF-65F36AE3CEBA}"/>
                    </a:ext>
                  </a:extLst>
                </p:cNvPr>
                <p:cNvSpPr/>
                <p:nvPr/>
              </p:nvSpPr>
              <p:spPr>
                <a:xfrm>
                  <a:off x="919214" y="2229853"/>
                  <a:ext cx="1130968" cy="46923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Processors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A9109135-C45A-1AFA-9D2C-9F0F9DD67EF5}"/>
                    </a:ext>
                  </a:extLst>
                </p:cNvPr>
                <p:cNvSpPr/>
                <p:nvPr/>
              </p:nvSpPr>
              <p:spPr>
                <a:xfrm>
                  <a:off x="1081641" y="2839803"/>
                  <a:ext cx="806114" cy="469231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F2096B13-5EE8-CE1D-C5BF-09AF0D20ED51}"/>
                    </a:ext>
                  </a:extLst>
                </p:cNvPr>
                <p:cNvSpPr/>
                <p:nvPr/>
              </p:nvSpPr>
              <p:spPr>
                <a:xfrm>
                  <a:off x="853041" y="2095409"/>
                  <a:ext cx="1263314" cy="1301508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latin typeface="Trebuchet MS" panose="020B0703020202090204" pitchFamily="34" charset="0"/>
                  </a:endParaRPr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2F391A9-EA74-F889-20A0-0CD881F65ED7}"/>
                  </a:ext>
                </a:extLst>
              </p:cNvPr>
              <p:cNvCxnSpPr>
                <a:stCxn id="21" idx="3"/>
                <a:endCxn id="18" idx="1"/>
              </p:cNvCxnSpPr>
              <p:nvPr/>
            </p:nvCxnSpPr>
            <p:spPr>
              <a:xfrm>
                <a:off x="2664995" y="2746163"/>
                <a:ext cx="4098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3916247-5967-6450-0B71-527A1D5AE2C1}"/>
                  </a:ext>
                </a:extLst>
              </p:cNvPr>
              <p:cNvSpPr/>
              <p:nvPr/>
            </p:nvSpPr>
            <p:spPr>
              <a:xfrm>
                <a:off x="1402378" y="3912178"/>
                <a:ext cx="1263314" cy="66623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6340712-8305-E453-2488-0D1EC12E8A10}"/>
                  </a:ext>
                </a:extLst>
              </p:cNvPr>
              <p:cNvSpPr/>
              <p:nvPr/>
            </p:nvSpPr>
            <p:spPr>
              <a:xfrm>
                <a:off x="3075575" y="3921986"/>
                <a:ext cx="1263314" cy="65642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41EDF35-627C-6760-EA95-497B3196E061}"/>
                  </a:ext>
                </a:extLst>
              </p:cNvPr>
              <p:cNvCxnSpPr>
                <a:cxnSpLocks/>
                <a:stCxn id="21" idx="2"/>
                <a:endCxn id="10" idx="0"/>
              </p:cNvCxnSpPr>
              <p:nvPr/>
            </p:nvCxnSpPr>
            <p:spPr>
              <a:xfrm>
                <a:off x="2033338" y="3396917"/>
                <a:ext cx="697" cy="5152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46CA5F2-F333-7187-F1FC-CDCC8AAE7D18}"/>
                  </a:ext>
                </a:extLst>
              </p:cNvPr>
              <p:cNvCxnSpPr>
                <a:cxnSpLocks/>
                <a:stCxn id="18" idx="2"/>
                <a:endCxn id="11" idx="0"/>
              </p:cNvCxnSpPr>
              <p:nvPr/>
            </p:nvCxnSpPr>
            <p:spPr>
              <a:xfrm>
                <a:off x="3706537" y="3396917"/>
                <a:ext cx="696" cy="5250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DAE20933-EA5B-ACFB-63E9-CAD680715F3A}"/>
                </a:ext>
              </a:extLst>
            </p:cNvPr>
            <p:cNvSpPr txBox="1">
              <a:spLocks/>
            </p:cNvSpPr>
            <p:nvPr/>
          </p:nvSpPr>
          <p:spPr>
            <a:xfrm>
              <a:off x="1751247" y="1082216"/>
              <a:ext cx="2586946" cy="1118734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2100" dirty="0">
                  <a:latin typeface="Trebuchet MS" panose="020B0703020202090204" pitchFamily="34" charset="0"/>
                  <a:cs typeface="Consolas" panose="020B0609020204030204" pitchFamily="49" charset="0"/>
                </a:rPr>
                <a:t>CPU System</a:t>
              </a:r>
            </a:p>
            <a:p>
              <a:pPr>
                <a:lnSpc>
                  <a:spcPct val="80000"/>
                </a:lnSpc>
              </a:pPr>
              <a:r>
                <a:rPr lang="en-G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(</a:t>
              </a:r>
              <a:r>
                <a:rPr lang="en-GR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processor-centric</a:t>
              </a:r>
              <a:r>
                <a:rPr lang="en-G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)</a:t>
              </a:r>
              <a:endParaRPr lang="en-GR" sz="195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0793F9-EEB8-49DC-E189-756CCCE42F62}"/>
              </a:ext>
            </a:extLst>
          </p:cNvPr>
          <p:cNvGrpSpPr/>
          <p:nvPr/>
        </p:nvGrpSpPr>
        <p:grpSpPr>
          <a:xfrm>
            <a:off x="4305493" y="941180"/>
            <a:ext cx="4628968" cy="2855012"/>
            <a:chOff x="4091213" y="2008370"/>
            <a:chExt cx="4764069" cy="285501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EF682B-64BF-37A2-0268-9AC851A22A3D}"/>
                </a:ext>
              </a:extLst>
            </p:cNvPr>
            <p:cNvGrpSpPr/>
            <p:nvPr/>
          </p:nvGrpSpPr>
          <p:grpSpPr>
            <a:xfrm>
              <a:off x="4792900" y="2745592"/>
              <a:ext cx="3271848" cy="897504"/>
              <a:chOff x="7183826" y="3960324"/>
              <a:chExt cx="1128354" cy="221127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B423F8-D3AC-28C9-0DD4-E15CF711BF04}"/>
                  </a:ext>
                </a:extLst>
              </p:cNvPr>
              <p:cNvGrpSpPr/>
              <p:nvPr/>
            </p:nvGrpSpPr>
            <p:grpSpPr>
              <a:xfrm>
                <a:off x="7183826" y="3960324"/>
                <a:ext cx="1128354" cy="1712879"/>
                <a:chOff x="7068552" y="2301216"/>
                <a:chExt cx="788678" cy="808679"/>
              </a:xfrm>
            </p:grpSpPr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D0796092-2377-1799-2427-9A0545CF2CBA}"/>
                    </a:ext>
                  </a:extLst>
                </p:cNvPr>
                <p:cNvSpPr/>
                <p:nvPr/>
              </p:nvSpPr>
              <p:spPr>
                <a:xfrm>
                  <a:off x="7105146" y="2348861"/>
                  <a:ext cx="714750" cy="33732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100" dirty="0">
                      <a:latin typeface="Trebuchet MS" panose="020B0703020202090204" pitchFamily="34" charset="0"/>
                    </a:rPr>
                    <a:t>Host CPU</a:t>
                  </a:r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EBECD6A3-3BD0-3C9F-2F78-C77F79159B3D}"/>
                    </a:ext>
                  </a:extLst>
                </p:cNvPr>
                <p:cNvSpPr/>
                <p:nvPr/>
              </p:nvSpPr>
              <p:spPr>
                <a:xfrm>
                  <a:off x="7105146" y="2746386"/>
                  <a:ext cx="714750" cy="321104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1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6E6B7855-84D7-A1B7-334E-468C2656F29C}"/>
                    </a:ext>
                  </a:extLst>
                </p:cNvPr>
                <p:cNvSpPr/>
                <p:nvPr/>
              </p:nvSpPr>
              <p:spPr>
                <a:xfrm>
                  <a:off x="7068552" y="2301216"/>
                  <a:ext cx="788678" cy="808679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latin typeface="Trebuchet MS" panose="020B0703020202090204" pitchFamily="34" charset="0"/>
                  </a:endParaRPr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039913C-6D0B-68D2-6752-AC2F2F28C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66675" y="5696986"/>
                <a:ext cx="0" cy="4746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4E782-FBB5-087B-027F-4BB6886F0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5230" y="5678091"/>
                <a:ext cx="0" cy="4746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53604A-374E-6654-C5A2-A2C1EAD9A3B0}"/>
                </a:ext>
              </a:extLst>
            </p:cNvPr>
            <p:cNvGrpSpPr/>
            <p:nvPr/>
          </p:nvGrpSpPr>
          <p:grpSpPr>
            <a:xfrm>
              <a:off x="4091213" y="2008370"/>
              <a:ext cx="4764069" cy="2855012"/>
              <a:chOff x="5955448" y="1498792"/>
              <a:chExt cx="5242326" cy="3806683"/>
            </a:xfrm>
          </p:grpSpPr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DC406FCC-8512-7544-DD0B-9E0F6C4CB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66797" y="1498792"/>
                <a:ext cx="5030977" cy="1118733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sz="2100" dirty="0">
                    <a:latin typeface="Trebuchet MS" panose="020B0703020202090204" pitchFamily="34" charset="0"/>
                    <a:cs typeface="Consolas" panose="020B0609020204030204" pitchFamily="49" charset="0"/>
                  </a:rPr>
                  <a:t>Processing-In-Memory (PIM) System</a:t>
                </a:r>
              </a:p>
              <a:p>
                <a:pPr>
                  <a:lnSpc>
                    <a:spcPct val="80000"/>
                  </a:lnSpc>
                </a:pPr>
                <a:r>
                  <a: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memory-centic</a:t>
                </a:r>
                <a:r>
                  <a: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40400EC-1F7B-5593-4800-8F94A23F740C}"/>
                  </a:ext>
                </a:extLst>
              </p:cNvPr>
              <p:cNvGrpSpPr/>
              <p:nvPr/>
            </p:nvGrpSpPr>
            <p:grpSpPr>
              <a:xfrm>
                <a:off x="5955448" y="3663330"/>
                <a:ext cx="5242326" cy="1642145"/>
                <a:chOff x="5955448" y="3663329"/>
                <a:chExt cx="5242326" cy="1642145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95AEF4B-65BC-7B59-BC6E-67B13A8116C5}"/>
                    </a:ext>
                  </a:extLst>
                </p:cNvPr>
                <p:cNvGrpSpPr/>
                <p:nvPr/>
              </p:nvGrpSpPr>
              <p:grpSpPr>
                <a:xfrm>
                  <a:off x="5955448" y="3663329"/>
                  <a:ext cx="2546681" cy="1642145"/>
                  <a:chOff x="5955448" y="3510929"/>
                  <a:chExt cx="2546681" cy="1642145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AD521E05-1888-54B1-F0B1-BF697AE7C61F}"/>
                      </a:ext>
                    </a:extLst>
                  </p:cNvPr>
                  <p:cNvGrpSpPr/>
                  <p:nvPr/>
                </p:nvGrpSpPr>
                <p:grpSpPr>
                  <a:xfrm>
                    <a:off x="5955448" y="3510929"/>
                    <a:ext cx="2546681" cy="1642145"/>
                    <a:chOff x="4664463" y="5143138"/>
                    <a:chExt cx="2546681" cy="1642145"/>
                  </a:xfrm>
                </p:grpSpPr>
                <p:sp>
                  <p:nvSpPr>
                    <p:cNvPr id="45" name="Rounded Rectangle 44">
                      <a:extLst>
                        <a:ext uri="{FF2B5EF4-FFF2-40B4-BE49-F238E27FC236}">
                          <a16:creationId xmlns:a16="http://schemas.microsoft.com/office/drawing/2014/main" id="{A5E4D095-CCBE-8BAB-31B1-A825A94D8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4463" y="5143138"/>
                      <a:ext cx="2546681" cy="1642145"/>
                    </a:xfrm>
                    <a:prstGeom prst="roundRect">
                      <a:avLst>
                        <a:gd name="adj" fmla="val 7426"/>
                      </a:avLst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tlCol="0" anchor="t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PIM-Enabled Memory</a:t>
                      </a:r>
                    </a:p>
                  </p:txBody>
                </p:sp>
                <p:sp>
                  <p:nvSpPr>
                    <p:cNvPr id="46" name="Rounded Rectangle 45">
                      <a:extLst>
                        <a:ext uri="{FF2B5EF4-FFF2-40B4-BE49-F238E27FC236}">
                          <a16:creationId xmlns:a16="http://schemas.microsoft.com/office/drawing/2014/main" id="{7F8A3918-36C1-01AD-08C1-0B1B46501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84183" y="5487370"/>
                      <a:ext cx="1018673" cy="588826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sz="1500" dirty="0">
                          <a:latin typeface="Trebuchet MS" panose="020B0703020202090204" pitchFamily="34" charset="0"/>
                        </a:rPr>
                        <a:t>Memory</a:t>
                      </a:r>
                      <a:br>
                        <a:rPr lang="en-GR" sz="1500" dirty="0">
                          <a:latin typeface="Trebuchet MS" panose="020B0703020202090204" pitchFamily="34" charset="0"/>
                        </a:rPr>
                      </a:br>
                      <a:r>
                        <a:rPr lang="en-GR" sz="1500" dirty="0">
                          <a:latin typeface="Trebuchet MS" panose="020B0703020202090204" pitchFamily="34" charset="0"/>
                        </a:rPr>
                        <a:t>Arrays</a:t>
                      </a:r>
                    </a:p>
                  </p:txBody>
                </p:sp>
                <p:sp>
                  <p:nvSpPr>
                    <p:cNvPr id="47" name="Rounded Rectangle 46">
                      <a:extLst>
                        <a:ext uri="{FF2B5EF4-FFF2-40B4-BE49-F238E27FC236}">
                          <a16:creationId xmlns:a16="http://schemas.microsoft.com/office/drawing/2014/main" id="{116486AD-D576-CE7A-0961-2B978CC21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3447" y="5547166"/>
                      <a:ext cx="1166027" cy="470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3810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Processor</a:t>
                      </a:r>
                    </a:p>
                  </p:txBody>
                </p:sp>
              </p:grpSp>
              <p:sp>
                <p:nvSpPr>
                  <p:cNvPr id="43" name="Rounded Rectangle 42">
                    <a:extLst>
                      <a:ext uri="{FF2B5EF4-FFF2-40B4-BE49-F238E27FC236}">
                        <a16:creationId xmlns:a16="http://schemas.microsoft.com/office/drawing/2014/main" id="{37E974F9-6874-60D9-9D45-71E08A1DA2A3}"/>
                      </a:ext>
                    </a:extLst>
                  </p:cNvPr>
                  <p:cNvSpPr/>
                  <p:nvPr/>
                </p:nvSpPr>
                <p:spPr>
                  <a:xfrm>
                    <a:off x="7375168" y="4495241"/>
                    <a:ext cx="1018673" cy="58882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sz="1500" dirty="0">
                        <a:latin typeface="Trebuchet MS" panose="020B0703020202090204" pitchFamily="34" charset="0"/>
                      </a:rPr>
                      <a:t>Memory</a:t>
                    </a:r>
                    <a:br>
                      <a:rPr lang="en-GR" sz="1500" dirty="0">
                        <a:latin typeface="Trebuchet MS" panose="020B0703020202090204" pitchFamily="34" charset="0"/>
                      </a:rPr>
                    </a:br>
                    <a:r>
                      <a:rPr lang="en-GR" sz="1500" dirty="0">
                        <a:latin typeface="Trebuchet MS" panose="020B0703020202090204" pitchFamily="34" charset="0"/>
                      </a:rPr>
                      <a:t>Arrays</a:t>
                    </a:r>
                  </a:p>
                </p:txBody>
              </p:sp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249BA0E3-D963-080D-FA31-26EA417A41A4}"/>
                      </a:ext>
                    </a:extLst>
                  </p:cNvPr>
                  <p:cNvSpPr/>
                  <p:nvPr/>
                </p:nvSpPr>
                <p:spPr>
                  <a:xfrm>
                    <a:off x="6044434" y="4555038"/>
                    <a:ext cx="1165096" cy="469231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R" sz="15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Processor</a:t>
                    </a: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5BA08A0-0827-3652-D6D5-871AC11DCAF4}"/>
                    </a:ext>
                  </a:extLst>
                </p:cNvPr>
                <p:cNvGrpSpPr/>
                <p:nvPr/>
              </p:nvGrpSpPr>
              <p:grpSpPr>
                <a:xfrm>
                  <a:off x="8651093" y="3663329"/>
                  <a:ext cx="2546681" cy="1642145"/>
                  <a:chOff x="8651093" y="1819289"/>
                  <a:chExt cx="2546681" cy="1642145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02E2C049-2A7C-A142-6040-8AABEEF5C8D4}"/>
                      </a:ext>
                    </a:extLst>
                  </p:cNvPr>
                  <p:cNvGrpSpPr/>
                  <p:nvPr/>
                </p:nvGrpSpPr>
                <p:grpSpPr>
                  <a:xfrm>
                    <a:off x="8651093" y="1819289"/>
                    <a:ext cx="2546681" cy="1642145"/>
                    <a:chOff x="7360108" y="3451498"/>
                    <a:chExt cx="2546681" cy="1642145"/>
                  </a:xfrm>
                </p:grpSpPr>
                <p:sp>
                  <p:nvSpPr>
                    <p:cNvPr id="39" name="Rounded Rectangle 38">
                      <a:extLst>
                        <a:ext uri="{FF2B5EF4-FFF2-40B4-BE49-F238E27FC236}">
                          <a16:creationId xmlns:a16="http://schemas.microsoft.com/office/drawing/2014/main" id="{E85C16A9-22EF-0B11-CFA7-6B5544555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0108" y="3451498"/>
                      <a:ext cx="2546681" cy="1642145"/>
                    </a:xfrm>
                    <a:prstGeom prst="roundRect">
                      <a:avLst>
                        <a:gd name="adj" fmla="val 7426"/>
                      </a:avLst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tlCol="0" anchor="t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PIM-Enabled Memory</a:t>
                      </a:r>
                    </a:p>
                  </p:txBody>
                </p:sp>
                <p:sp>
                  <p:nvSpPr>
                    <p:cNvPr id="40" name="Rounded Rectangle 39">
                      <a:extLst>
                        <a:ext uri="{FF2B5EF4-FFF2-40B4-BE49-F238E27FC236}">
                          <a16:creationId xmlns:a16="http://schemas.microsoft.com/office/drawing/2014/main" id="{524E4FF0-8F1B-B138-753F-018E27B06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79829" y="3795730"/>
                      <a:ext cx="1018672" cy="588827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sz="1500" dirty="0">
                          <a:latin typeface="Trebuchet MS" panose="020B0703020202090204" pitchFamily="34" charset="0"/>
                        </a:rPr>
                        <a:t>Memory</a:t>
                      </a:r>
                      <a:br>
                        <a:rPr lang="en-GR" sz="1500" dirty="0">
                          <a:latin typeface="Trebuchet MS" panose="020B0703020202090204" pitchFamily="34" charset="0"/>
                        </a:rPr>
                      </a:br>
                      <a:r>
                        <a:rPr lang="en-GR" sz="1500" dirty="0">
                          <a:latin typeface="Trebuchet MS" panose="020B0703020202090204" pitchFamily="34" charset="0"/>
                        </a:rPr>
                        <a:t>Arrays</a:t>
                      </a:r>
                    </a:p>
                  </p:txBody>
                </p:sp>
                <p:sp>
                  <p:nvSpPr>
                    <p:cNvPr id="41" name="Rounded Rectangle 40">
                      <a:extLst>
                        <a:ext uri="{FF2B5EF4-FFF2-40B4-BE49-F238E27FC236}">
                          <a16:creationId xmlns:a16="http://schemas.microsoft.com/office/drawing/2014/main" id="{06C455A5-53C6-14FF-B718-2F09F7033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9095" y="3855527"/>
                      <a:ext cx="1165096" cy="469231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3810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Processor</a:t>
                      </a:r>
                    </a:p>
                  </p:txBody>
                </p:sp>
              </p:grpSp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8FD82780-77CA-4D14-B5B5-01225E4B5089}"/>
                      </a:ext>
                    </a:extLst>
                  </p:cNvPr>
                  <p:cNvSpPr/>
                  <p:nvPr/>
                </p:nvSpPr>
                <p:spPr>
                  <a:xfrm>
                    <a:off x="10070814" y="2803601"/>
                    <a:ext cx="1018672" cy="588827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sz="1500" dirty="0">
                        <a:latin typeface="Trebuchet MS" panose="020B0703020202090204" pitchFamily="34" charset="0"/>
                      </a:rPr>
                      <a:t>Memory</a:t>
                    </a:r>
                    <a:br>
                      <a:rPr lang="en-GR" sz="1500" dirty="0">
                        <a:latin typeface="Trebuchet MS" panose="020B0703020202090204" pitchFamily="34" charset="0"/>
                      </a:rPr>
                    </a:br>
                    <a:r>
                      <a:rPr lang="en-GR" sz="1500" dirty="0">
                        <a:latin typeface="Trebuchet MS" panose="020B0703020202090204" pitchFamily="34" charset="0"/>
                      </a:rPr>
                      <a:t>Arrays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615902EA-3C03-BD84-FBE2-2FA2B08A27BE}"/>
                      </a:ext>
                    </a:extLst>
                  </p:cNvPr>
                  <p:cNvSpPr/>
                  <p:nvPr/>
                </p:nvSpPr>
                <p:spPr>
                  <a:xfrm>
                    <a:off x="8740079" y="2863398"/>
                    <a:ext cx="1165095" cy="469231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R" sz="15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Processor</a:t>
                    </a:r>
                  </a:p>
                </p:txBody>
              </p:sp>
            </p:grpSp>
          </p:grpSp>
        </p:grpSp>
      </p:grpSp>
      <p:sp>
        <p:nvSpPr>
          <p:cNvPr id="14" name="Slide Number Placeholder 104">
            <a:extLst>
              <a:ext uri="{FF2B5EF4-FFF2-40B4-BE49-F238E27FC236}">
                <a16:creationId xmlns:a16="http://schemas.microsoft.com/office/drawing/2014/main" id="{CD572091-DB9D-392B-5933-64F9116D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14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pic>
        <p:nvPicPr>
          <p:cNvPr id="32" name="Graphic 31" descr="Bridge scene">
            <a:extLst>
              <a:ext uri="{FF2B5EF4-FFF2-40B4-BE49-F238E27FC236}">
                <a16:creationId xmlns:a16="http://schemas.microsoft.com/office/drawing/2014/main" id="{EF5F2B32-D091-DC93-ED98-B4C1A17E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0805" y="1394554"/>
            <a:ext cx="1008000" cy="1008000"/>
          </a:xfrm>
          <a:prstGeom prst="rect">
            <a:avLst/>
          </a:prstGeom>
        </p:spPr>
      </p:pic>
      <p:sp>
        <p:nvSpPr>
          <p:cNvPr id="69" name="Subtitle 2">
            <a:extLst>
              <a:ext uri="{FF2B5EF4-FFF2-40B4-BE49-F238E27FC236}">
                <a16:creationId xmlns:a16="http://schemas.microsoft.com/office/drawing/2014/main" id="{8B34C454-4D8C-A9AE-9DA1-A21B17AAD2C3}"/>
              </a:ext>
            </a:extLst>
          </p:cNvPr>
          <p:cNvSpPr txBox="1">
            <a:spLocks/>
          </p:cNvSpPr>
          <p:nvPr/>
        </p:nvSpPr>
        <p:spPr>
          <a:xfrm>
            <a:off x="942044" y="4282132"/>
            <a:ext cx="7259912" cy="41952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100" dirty="0">
                <a:latin typeface="Trebuchet MS" panose="020B0703020202090204" pitchFamily="34" charset="0"/>
                <a:cs typeface="Consolas" panose="020B0609020204030204" pitchFamily="49" charset="0"/>
              </a:rPr>
              <a:t>Irregular Applications: </a:t>
            </a:r>
            <a:r>
              <a:rPr lang="en-US" sz="2100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important yet difficult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F730C5-B478-B4B1-9CA8-065EFE096667}"/>
              </a:ext>
            </a:extLst>
          </p:cNvPr>
          <p:cNvGrpSpPr>
            <a:grpSpLocks noChangeAspect="1"/>
          </p:cNvGrpSpPr>
          <p:nvPr/>
        </p:nvGrpSpPr>
        <p:grpSpPr>
          <a:xfrm>
            <a:off x="5849618" y="4897322"/>
            <a:ext cx="1672253" cy="1621090"/>
            <a:chOff x="7029797" y="4195560"/>
            <a:chExt cx="2038854" cy="1976475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51FBB81-AD96-B783-E836-AD9D93D5C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1313" y="4635812"/>
              <a:ext cx="1536225" cy="1536223"/>
            </a:xfrm>
            <a:prstGeom prst="rect">
              <a:avLst/>
            </a:prstGeom>
            <a:ln>
              <a:noFill/>
            </a:ln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702265E-9181-CA31-8C45-7DB73D888B57}"/>
                </a:ext>
              </a:extLst>
            </p:cNvPr>
            <p:cNvSpPr txBox="1"/>
            <p:nvPr/>
          </p:nvSpPr>
          <p:spPr>
            <a:xfrm>
              <a:off x="7029797" y="4195560"/>
              <a:ext cx="2038854" cy="4502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dirty="0">
                  <a:latin typeface="Trebuchet MS" panose="020B0703020202090204" pitchFamily="34" charset="0"/>
                </a:rPr>
                <a:t>Bioinformatics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0CC26C9-05A5-5DF1-9AFD-0C5B236DD032}"/>
              </a:ext>
            </a:extLst>
          </p:cNvPr>
          <p:cNvGrpSpPr>
            <a:grpSpLocks noChangeAspect="1"/>
          </p:cNvGrpSpPr>
          <p:nvPr/>
        </p:nvGrpSpPr>
        <p:grpSpPr>
          <a:xfrm>
            <a:off x="3702202" y="4840360"/>
            <a:ext cx="1223412" cy="1514586"/>
            <a:chOff x="5067905" y="1406504"/>
            <a:chExt cx="1516199" cy="187705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A905704-0A52-2382-F13E-DC44F3C46376}"/>
                </a:ext>
              </a:extLst>
            </p:cNvPr>
            <p:cNvSpPr txBox="1"/>
            <p:nvPr/>
          </p:nvSpPr>
          <p:spPr>
            <a:xfrm>
              <a:off x="5067905" y="1406504"/>
              <a:ext cx="1516199" cy="457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dirty="0">
                  <a:latin typeface="Trebuchet MS" panose="020B0703020202090204" pitchFamily="34" charset="0"/>
                </a:rPr>
                <a:t>Databases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CB4D668-C69C-10A6-00AE-5220638B60ED}"/>
                </a:ext>
              </a:extLst>
            </p:cNvPr>
            <p:cNvGrpSpPr/>
            <p:nvPr/>
          </p:nvGrpSpPr>
          <p:grpSpPr>
            <a:xfrm>
              <a:off x="5156324" y="1953540"/>
              <a:ext cx="1427780" cy="1330020"/>
              <a:chOff x="4653404" y="2624796"/>
              <a:chExt cx="1427780" cy="1330020"/>
            </a:xfrm>
          </p:grpSpPr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85F63C48-755A-9023-0A84-06306D2002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8000" t="7379" r="26596" b="7474"/>
              <a:stretch/>
            </p:blipFill>
            <p:spPr>
              <a:xfrm>
                <a:off x="4653404" y="2666036"/>
                <a:ext cx="1006462" cy="1183169"/>
              </a:xfrm>
              <a:prstGeom prst="round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77B31E1-3E25-15E1-F290-8354078119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8000" t="7379" r="26596" b="7474"/>
              <a:stretch/>
            </p:blipFill>
            <p:spPr>
              <a:xfrm>
                <a:off x="4949804" y="2624796"/>
                <a:ext cx="1131380" cy="1330020"/>
              </a:xfrm>
              <a:prstGeom prst="roundRect">
                <a:avLst>
                  <a:gd name="adj" fmla="val 29250"/>
                </a:avLst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2D5E0DA-55BF-6946-333A-04C141F44649}"/>
              </a:ext>
            </a:extLst>
          </p:cNvPr>
          <p:cNvGrpSpPr>
            <a:grpSpLocks noChangeAspect="1"/>
          </p:cNvGrpSpPr>
          <p:nvPr/>
        </p:nvGrpSpPr>
        <p:grpSpPr>
          <a:xfrm>
            <a:off x="930561" y="4834900"/>
            <a:ext cx="2120740" cy="1795331"/>
            <a:chOff x="758284" y="1714086"/>
            <a:chExt cx="2672862" cy="226273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66AB270-620F-D20A-47A7-03154249178D}"/>
                </a:ext>
              </a:extLst>
            </p:cNvPr>
            <p:cNvSpPr txBox="1"/>
            <p:nvPr/>
          </p:nvSpPr>
          <p:spPr>
            <a:xfrm>
              <a:off x="758284" y="1714086"/>
              <a:ext cx="2259221" cy="465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dirty="0">
                  <a:latin typeface="Trebuchet MS" panose="020B0703020202090204" pitchFamily="34" charset="0"/>
                </a:rPr>
                <a:t>Graph Analytics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F57D5AE-4E50-627A-5E1A-4FAD12CBF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9547" y="2190582"/>
              <a:ext cx="2631599" cy="1786239"/>
            </a:xfrm>
            <a:prstGeom prst="roundRect">
              <a:avLst>
                <a:gd name="adj" fmla="val 5000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42146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899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15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Core Contributions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1B243-4CB3-2CD9-8D8A-517896D5002E}"/>
              </a:ext>
            </a:extLst>
          </p:cNvPr>
          <p:cNvGrpSpPr/>
          <p:nvPr/>
        </p:nvGrpSpPr>
        <p:grpSpPr>
          <a:xfrm>
            <a:off x="529568" y="2506749"/>
            <a:ext cx="2977949" cy="2340017"/>
            <a:chOff x="1401681" y="1458393"/>
            <a:chExt cx="2937208" cy="31200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A5A81C5-D387-6EC2-8AD8-68514E367CE9}"/>
                </a:ext>
              </a:extLst>
            </p:cNvPr>
            <p:cNvGrpSpPr/>
            <p:nvPr/>
          </p:nvGrpSpPr>
          <p:grpSpPr>
            <a:xfrm>
              <a:off x="1401681" y="2095409"/>
              <a:ext cx="2937208" cy="2483006"/>
              <a:chOff x="1401681" y="2095409"/>
              <a:chExt cx="2937208" cy="248300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6F58241-CC4E-E3F0-EC57-498E4F2AD709}"/>
                  </a:ext>
                </a:extLst>
              </p:cNvPr>
              <p:cNvGrpSpPr/>
              <p:nvPr/>
            </p:nvGrpSpPr>
            <p:grpSpPr>
              <a:xfrm>
                <a:off x="1401681" y="2095409"/>
                <a:ext cx="1263314" cy="1301508"/>
                <a:chOff x="1401681" y="2095409"/>
                <a:chExt cx="1263314" cy="130150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131743BF-71D7-CA54-AFEF-AAFB047A1CB7}"/>
                    </a:ext>
                  </a:extLst>
                </p:cNvPr>
                <p:cNvSpPr/>
                <p:nvPr/>
              </p:nvSpPr>
              <p:spPr>
                <a:xfrm>
                  <a:off x="1467854" y="2229853"/>
                  <a:ext cx="1130968" cy="46923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Processors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DF6C22B-4EDE-0FB0-DC16-B0C3CBEE9A5B}"/>
                    </a:ext>
                  </a:extLst>
                </p:cNvPr>
                <p:cNvSpPr/>
                <p:nvPr/>
              </p:nvSpPr>
              <p:spPr>
                <a:xfrm>
                  <a:off x="1630281" y="2839803"/>
                  <a:ext cx="806114" cy="469231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9B865BC1-668F-ED67-C2CF-A552DBBE5983}"/>
                    </a:ext>
                  </a:extLst>
                </p:cNvPr>
                <p:cNvSpPr/>
                <p:nvPr/>
              </p:nvSpPr>
              <p:spPr>
                <a:xfrm>
                  <a:off x="1401681" y="2095409"/>
                  <a:ext cx="1263314" cy="1301508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EA8336C-D7CD-C62A-2F44-292B3D511EF6}"/>
                  </a:ext>
                </a:extLst>
              </p:cNvPr>
              <p:cNvGrpSpPr/>
              <p:nvPr/>
            </p:nvGrpSpPr>
            <p:grpSpPr>
              <a:xfrm>
                <a:off x="3074879" y="2095409"/>
                <a:ext cx="1263314" cy="1301508"/>
                <a:chOff x="853041" y="2095409"/>
                <a:chExt cx="1263314" cy="1301508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576C78C2-9A30-82D0-9DFF-65F36AE3CEBA}"/>
                    </a:ext>
                  </a:extLst>
                </p:cNvPr>
                <p:cNvSpPr/>
                <p:nvPr/>
              </p:nvSpPr>
              <p:spPr>
                <a:xfrm>
                  <a:off x="919214" y="2229853"/>
                  <a:ext cx="1130968" cy="46923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Processors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A9109135-C45A-1AFA-9D2C-9F0F9DD67EF5}"/>
                    </a:ext>
                  </a:extLst>
                </p:cNvPr>
                <p:cNvSpPr/>
                <p:nvPr/>
              </p:nvSpPr>
              <p:spPr>
                <a:xfrm>
                  <a:off x="1081641" y="2839803"/>
                  <a:ext cx="806114" cy="469231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F2096B13-5EE8-CE1D-C5BF-09AF0D20ED51}"/>
                    </a:ext>
                  </a:extLst>
                </p:cNvPr>
                <p:cNvSpPr/>
                <p:nvPr/>
              </p:nvSpPr>
              <p:spPr>
                <a:xfrm>
                  <a:off x="853041" y="2095409"/>
                  <a:ext cx="1263314" cy="1301508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latin typeface="Trebuchet MS" panose="020B0703020202090204" pitchFamily="34" charset="0"/>
                  </a:endParaRPr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2F391A9-EA74-F889-20A0-0CD881F65ED7}"/>
                  </a:ext>
                </a:extLst>
              </p:cNvPr>
              <p:cNvCxnSpPr>
                <a:stCxn id="21" idx="3"/>
                <a:endCxn id="18" idx="1"/>
              </p:cNvCxnSpPr>
              <p:nvPr/>
            </p:nvCxnSpPr>
            <p:spPr>
              <a:xfrm>
                <a:off x="2664995" y="2746163"/>
                <a:ext cx="4098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3916247-5967-6450-0B71-527A1D5AE2C1}"/>
                  </a:ext>
                </a:extLst>
              </p:cNvPr>
              <p:cNvSpPr/>
              <p:nvPr/>
            </p:nvSpPr>
            <p:spPr>
              <a:xfrm>
                <a:off x="1402378" y="3912178"/>
                <a:ext cx="1263314" cy="66623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6340712-8305-E453-2488-0D1EC12E8A10}"/>
                  </a:ext>
                </a:extLst>
              </p:cNvPr>
              <p:cNvSpPr/>
              <p:nvPr/>
            </p:nvSpPr>
            <p:spPr>
              <a:xfrm>
                <a:off x="3075575" y="3921986"/>
                <a:ext cx="1263314" cy="65642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41EDF35-627C-6760-EA95-497B3196E061}"/>
                  </a:ext>
                </a:extLst>
              </p:cNvPr>
              <p:cNvCxnSpPr>
                <a:cxnSpLocks/>
                <a:stCxn id="21" idx="2"/>
                <a:endCxn id="10" idx="0"/>
              </p:cNvCxnSpPr>
              <p:nvPr/>
            </p:nvCxnSpPr>
            <p:spPr>
              <a:xfrm>
                <a:off x="2033338" y="3396917"/>
                <a:ext cx="697" cy="5152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46CA5F2-F333-7187-F1FC-CDCC8AAE7D18}"/>
                  </a:ext>
                </a:extLst>
              </p:cNvPr>
              <p:cNvCxnSpPr>
                <a:cxnSpLocks/>
                <a:stCxn id="18" idx="2"/>
                <a:endCxn id="11" idx="0"/>
              </p:cNvCxnSpPr>
              <p:nvPr/>
            </p:nvCxnSpPr>
            <p:spPr>
              <a:xfrm>
                <a:off x="3706537" y="3396917"/>
                <a:ext cx="696" cy="5250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DAE20933-EA5B-ACFB-63E9-CAD680715F3A}"/>
                </a:ext>
              </a:extLst>
            </p:cNvPr>
            <p:cNvSpPr txBox="1">
              <a:spLocks/>
            </p:cNvSpPr>
            <p:nvPr/>
          </p:nvSpPr>
          <p:spPr>
            <a:xfrm>
              <a:off x="2150147" y="1458393"/>
              <a:ext cx="1663530" cy="47133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93000"/>
                </a:lnSpc>
              </a:pPr>
              <a:r>
                <a:rPr lang="en-US" sz="2100" dirty="0">
                  <a:latin typeface="Trebuchet MS" panose="020B0703020202090204" pitchFamily="34" charset="0"/>
                  <a:cs typeface="Consolas" panose="020B0609020204030204" pitchFamily="49" charset="0"/>
                </a:rPr>
                <a:t>CPU System</a:t>
              </a:r>
              <a:endParaRPr lang="en-GR" sz="195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</a:pPr>
              <a:endParaRPr lang="en-GR" sz="195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0793F9-EEB8-49DC-E189-756CCCE42F62}"/>
              </a:ext>
            </a:extLst>
          </p:cNvPr>
          <p:cNvGrpSpPr/>
          <p:nvPr/>
        </p:nvGrpSpPr>
        <p:grpSpPr>
          <a:xfrm>
            <a:off x="4091212" y="2464375"/>
            <a:ext cx="4764068" cy="2502039"/>
            <a:chOff x="4091212" y="2361343"/>
            <a:chExt cx="4764068" cy="250203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EF682B-64BF-37A2-0268-9AC851A22A3D}"/>
                </a:ext>
              </a:extLst>
            </p:cNvPr>
            <p:cNvGrpSpPr/>
            <p:nvPr/>
          </p:nvGrpSpPr>
          <p:grpSpPr>
            <a:xfrm>
              <a:off x="4792900" y="2745592"/>
              <a:ext cx="3271848" cy="897504"/>
              <a:chOff x="7183826" y="3960324"/>
              <a:chExt cx="1128354" cy="221127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B423F8-D3AC-28C9-0DD4-E15CF711BF04}"/>
                  </a:ext>
                </a:extLst>
              </p:cNvPr>
              <p:cNvGrpSpPr/>
              <p:nvPr/>
            </p:nvGrpSpPr>
            <p:grpSpPr>
              <a:xfrm>
                <a:off x="7183826" y="3960324"/>
                <a:ext cx="1128354" cy="1712879"/>
                <a:chOff x="7068552" y="2301216"/>
                <a:chExt cx="788678" cy="808679"/>
              </a:xfrm>
            </p:grpSpPr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D0796092-2377-1799-2427-9A0545CF2CBA}"/>
                    </a:ext>
                  </a:extLst>
                </p:cNvPr>
                <p:cNvSpPr/>
                <p:nvPr/>
              </p:nvSpPr>
              <p:spPr>
                <a:xfrm>
                  <a:off x="7105146" y="2348861"/>
                  <a:ext cx="714750" cy="33732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100" dirty="0">
                      <a:latin typeface="Trebuchet MS" panose="020B0703020202090204" pitchFamily="34" charset="0"/>
                    </a:rPr>
                    <a:t>Host CPU</a:t>
                  </a:r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EBECD6A3-3BD0-3C9F-2F78-C77F79159B3D}"/>
                    </a:ext>
                  </a:extLst>
                </p:cNvPr>
                <p:cNvSpPr/>
                <p:nvPr/>
              </p:nvSpPr>
              <p:spPr>
                <a:xfrm>
                  <a:off x="7105146" y="2746386"/>
                  <a:ext cx="714750" cy="321104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1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6E6B7855-84D7-A1B7-334E-468C2656F29C}"/>
                    </a:ext>
                  </a:extLst>
                </p:cNvPr>
                <p:cNvSpPr/>
                <p:nvPr/>
              </p:nvSpPr>
              <p:spPr>
                <a:xfrm>
                  <a:off x="7068552" y="2301216"/>
                  <a:ext cx="788678" cy="808679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latin typeface="Trebuchet MS" panose="020B0703020202090204" pitchFamily="34" charset="0"/>
                  </a:endParaRPr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039913C-6D0B-68D2-6752-AC2F2F28C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66675" y="5696986"/>
                <a:ext cx="0" cy="4746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4E782-FBB5-087B-027F-4BB6886F0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5230" y="5678091"/>
                <a:ext cx="0" cy="4746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53604A-374E-6654-C5A2-A2C1EAD9A3B0}"/>
                </a:ext>
              </a:extLst>
            </p:cNvPr>
            <p:cNvGrpSpPr/>
            <p:nvPr/>
          </p:nvGrpSpPr>
          <p:grpSpPr>
            <a:xfrm>
              <a:off x="4091212" y="2361343"/>
              <a:ext cx="4764068" cy="2502039"/>
              <a:chOff x="5955448" y="1969423"/>
              <a:chExt cx="5242326" cy="3336052"/>
            </a:xfrm>
          </p:grpSpPr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DC406FCC-8512-7544-DD0B-9E0F6C4CB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0179" y="1969423"/>
                <a:ext cx="1855920" cy="471331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93000"/>
                  </a:lnSpc>
                </a:pPr>
                <a:r>
                  <a:rPr lang="en-US" sz="2100" dirty="0">
                    <a:latin typeface="Trebuchet MS" panose="020B0703020202090204" pitchFamily="34" charset="0"/>
                    <a:cs typeface="Consolas" panose="020B0609020204030204" pitchFamily="49" charset="0"/>
                  </a:rPr>
                  <a:t>PIM System</a:t>
                </a:r>
                <a:endParaRPr lang="en-GR" sz="1950" dirty="0">
                  <a:latin typeface="Trebuchet MS" panose="020B0703020202090204" pitchFamily="34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40400EC-1F7B-5593-4800-8F94A23F740C}"/>
                  </a:ext>
                </a:extLst>
              </p:cNvPr>
              <p:cNvGrpSpPr/>
              <p:nvPr/>
            </p:nvGrpSpPr>
            <p:grpSpPr>
              <a:xfrm>
                <a:off x="5955448" y="3663330"/>
                <a:ext cx="5242326" cy="1642145"/>
                <a:chOff x="5955448" y="3663329"/>
                <a:chExt cx="5242326" cy="1642145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95AEF4B-65BC-7B59-BC6E-67B13A8116C5}"/>
                    </a:ext>
                  </a:extLst>
                </p:cNvPr>
                <p:cNvGrpSpPr/>
                <p:nvPr/>
              </p:nvGrpSpPr>
              <p:grpSpPr>
                <a:xfrm>
                  <a:off x="5955448" y="3663329"/>
                  <a:ext cx="2546681" cy="1642145"/>
                  <a:chOff x="5955448" y="3510929"/>
                  <a:chExt cx="2546681" cy="1642145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AD521E05-1888-54B1-F0B1-BF697AE7C61F}"/>
                      </a:ext>
                    </a:extLst>
                  </p:cNvPr>
                  <p:cNvGrpSpPr/>
                  <p:nvPr/>
                </p:nvGrpSpPr>
                <p:grpSpPr>
                  <a:xfrm>
                    <a:off x="5955448" y="3510929"/>
                    <a:ext cx="2546681" cy="1642145"/>
                    <a:chOff x="4664463" y="5143138"/>
                    <a:chExt cx="2546681" cy="1642145"/>
                  </a:xfrm>
                </p:grpSpPr>
                <p:sp>
                  <p:nvSpPr>
                    <p:cNvPr id="45" name="Rounded Rectangle 44">
                      <a:extLst>
                        <a:ext uri="{FF2B5EF4-FFF2-40B4-BE49-F238E27FC236}">
                          <a16:creationId xmlns:a16="http://schemas.microsoft.com/office/drawing/2014/main" id="{A5E4D095-CCBE-8BAB-31B1-A825A94D8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4463" y="5143138"/>
                      <a:ext cx="2546681" cy="1642145"/>
                    </a:xfrm>
                    <a:prstGeom prst="roundRect">
                      <a:avLst>
                        <a:gd name="adj" fmla="val 7426"/>
                      </a:avLst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tlCol="0" anchor="t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PIM-Enabled Memory</a:t>
                      </a:r>
                    </a:p>
                  </p:txBody>
                </p:sp>
                <p:sp>
                  <p:nvSpPr>
                    <p:cNvPr id="46" name="Rounded Rectangle 45">
                      <a:extLst>
                        <a:ext uri="{FF2B5EF4-FFF2-40B4-BE49-F238E27FC236}">
                          <a16:creationId xmlns:a16="http://schemas.microsoft.com/office/drawing/2014/main" id="{7F8A3918-36C1-01AD-08C1-0B1B46501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84183" y="5487370"/>
                      <a:ext cx="1018673" cy="588826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sz="1500" dirty="0">
                          <a:latin typeface="Trebuchet MS" panose="020B0703020202090204" pitchFamily="34" charset="0"/>
                        </a:rPr>
                        <a:t>Memory</a:t>
                      </a:r>
                      <a:br>
                        <a:rPr lang="en-GR" sz="1500" dirty="0">
                          <a:latin typeface="Trebuchet MS" panose="020B0703020202090204" pitchFamily="34" charset="0"/>
                        </a:rPr>
                      </a:br>
                      <a:r>
                        <a:rPr lang="en-GR" sz="1500" dirty="0">
                          <a:latin typeface="Trebuchet MS" panose="020B0703020202090204" pitchFamily="34" charset="0"/>
                        </a:rPr>
                        <a:t>Arrays</a:t>
                      </a:r>
                    </a:p>
                  </p:txBody>
                </p:sp>
                <p:sp>
                  <p:nvSpPr>
                    <p:cNvPr id="47" name="Rounded Rectangle 46">
                      <a:extLst>
                        <a:ext uri="{FF2B5EF4-FFF2-40B4-BE49-F238E27FC236}">
                          <a16:creationId xmlns:a16="http://schemas.microsoft.com/office/drawing/2014/main" id="{116486AD-D576-CE7A-0961-2B978CC21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3448" y="5547167"/>
                      <a:ext cx="1165097" cy="469231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Processor</a:t>
                      </a:r>
                    </a:p>
                  </p:txBody>
                </p:sp>
              </p:grpSp>
              <p:sp>
                <p:nvSpPr>
                  <p:cNvPr id="43" name="Rounded Rectangle 42">
                    <a:extLst>
                      <a:ext uri="{FF2B5EF4-FFF2-40B4-BE49-F238E27FC236}">
                        <a16:creationId xmlns:a16="http://schemas.microsoft.com/office/drawing/2014/main" id="{37E974F9-6874-60D9-9D45-71E08A1DA2A3}"/>
                      </a:ext>
                    </a:extLst>
                  </p:cNvPr>
                  <p:cNvSpPr/>
                  <p:nvPr/>
                </p:nvSpPr>
                <p:spPr>
                  <a:xfrm>
                    <a:off x="7375168" y="4495241"/>
                    <a:ext cx="1018673" cy="58882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sz="1500" dirty="0">
                        <a:latin typeface="Trebuchet MS" panose="020B0703020202090204" pitchFamily="34" charset="0"/>
                      </a:rPr>
                      <a:t>Memory</a:t>
                    </a:r>
                    <a:br>
                      <a:rPr lang="en-GR" sz="1500" dirty="0">
                        <a:latin typeface="Trebuchet MS" panose="020B0703020202090204" pitchFamily="34" charset="0"/>
                      </a:rPr>
                    </a:br>
                    <a:r>
                      <a:rPr lang="en-GR" sz="1500" dirty="0">
                        <a:latin typeface="Trebuchet MS" panose="020B0703020202090204" pitchFamily="34" charset="0"/>
                      </a:rPr>
                      <a:t>Arrays</a:t>
                    </a:r>
                  </a:p>
                </p:txBody>
              </p:sp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249BA0E3-D963-080D-FA31-26EA417A41A4}"/>
                      </a:ext>
                    </a:extLst>
                  </p:cNvPr>
                  <p:cNvSpPr/>
                  <p:nvPr/>
                </p:nvSpPr>
                <p:spPr>
                  <a:xfrm>
                    <a:off x="6044434" y="4555038"/>
                    <a:ext cx="1165096" cy="469231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R" sz="15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Processor</a:t>
                    </a: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5BA08A0-0827-3652-D6D5-871AC11DCAF4}"/>
                    </a:ext>
                  </a:extLst>
                </p:cNvPr>
                <p:cNvGrpSpPr/>
                <p:nvPr/>
              </p:nvGrpSpPr>
              <p:grpSpPr>
                <a:xfrm>
                  <a:off x="8651093" y="3663329"/>
                  <a:ext cx="2546681" cy="1642145"/>
                  <a:chOff x="8651093" y="1819289"/>
                  <a:chExt cx="2546681" cy="1642145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02E2C049-2A7C-A142-6040-8AABEEF5C8D4}"/>
                      </a:ext>
                    </a:extLst>
                  </p:cNvPr>
                  <p:cNvGrpSpPr/>
                  <p:nvPr/>
                </p:nvGrpSpPr>
                <p:grpSpPr>
                  <a:xfrm>
                    <a:off x="8651093" y="1819289"/>
                    <a:ext cx="2546681" cy="1642145"/>
                    <a:chOff x="7360108" y="3451498"/>
                    <a:chExt cx="2546681" cy="1642145"/>
                  </a:xfrm>
                </p:grpSpPr>
                <p:sp>
                  <p:nvSpPr>
                    <p:cNvPr id="39" name="Rounded Rectangle 38">
                      <a:extLst>
                        <a:ext uri="{FF2B5EF4-FFF2-40B4-BE49-F238E27FC236}">
                          <a16:creationId xmlns:a16="http://schemas.microsoft.com/office/drawing/2014/main" id="{E85C16A9-22EF-0B11-CFA7-6B5544555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0108" y="3451498"/>
                      <a:ext cx="2546681" cy="1642145"/>
                    </a:xfrm>
                    <a:prstGeom prst="roundRect">
                      <a:avLst>
                        <a:gd name="adj" fmla="val 7426"/>
                      </a:avLst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tlCol="0" anchor="t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PIM-Enabled Memory</a:t>
                      </a:r>
                    </a:p>
                  </p:txBody>
                </p:sp>
                <p:sp>
                  <p:nvSpPr>
                    <p:cNvPr id="40" name="Rounded Rectangle 39">
                      <a:extLst>
                        <a:ext uri="{FF2B5EF4-FFF2-40B4-BE49-F238E27FC236}">
                          <a16:creationId xmlns:a16="http://schemas.microsoft.com/office/drawing/2014/main" id="{524E4FF0-8F1B-B138-753F-018E27B06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79829" y="3795730"/>
                      <a:ext cx="1018672" cy="588827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sz="1500" dirty="0">
                          <a:latin typeface="Trebuchet MS" panose="020B0703020202090204" pitchFamily="34" charset="0"/>
                        </a:rPr>
                        <a:t>Memory</a:t>
                      </a:r>
                      <a:br>
                        <a:rPr lang="en-GR" sz="1500" dirty="0">
                          <a:latin typeface="Trebuchet MS" panose="020B0703020202090204" pitchFamily="34" charset="0"/>
                        </a:rPr>
                      </a:br>
                      <a:r>
                        <a:rPr lang="en-GR" sz="1500" dirty="0">
                          <a:latin typeface="Trebuchet MS" panose="020B0703020202090204" pitchFamily="34" charset="0"/>
                        </a:rPr>
                        <a:t>Arrays</a:t>
                      </a:r>
                    </a:p>
                  </p:txBody>
                </p:sp>
                <p:sp>
                  <p:nvSpPr>
                    <p:cNvPr id="41" name="Rounded Rectangle 40">
                      <a:extLst>
                        <a:ext uri="{FF2B5EF4-FFF2-40B4-BE49-F238E27FC236}">
                          <a16:creationId xmlns:a16="http://schemas.microsoft.com/office/drawing/2014/main" id="{06C455A5-53C6-14FF-B718-2F09F7033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9095" y="3855527"/>
                      <a:ext cx="1165096" cy="469231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Processor</a:t>
                      </a:r>
                    </a:p>
                  </p:txBody>
                </p:sp>
              </p:grpSp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8FD82780-77CA-4D14-B5B5-01225E4B5089}"/>
                      </a:ext>
                    </a:extLst>
                  </p:cNvPr>
                  <p:cNvSpPr/>
                  <p:nvPr/>
                </p:nvSpPr>
                <p:spPr>
                  <a:xfrm>
                    <a:off x="10070814" y="2803601"/>
                    <a:ext cx="1018672" cy="588827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sz="1500" dirty="0">
                        <a:latin typeface="Trebuchet MS" panose="020B0703020202090204" pitchFamily="34" charset="0"/>
                      </a:rPr>
                      <a:t>Memory</a:t>
                    </a:r>
                    <a:br>
                      <a:rPr lang="en-GR" sz="1500" dirty="0">
                        <a:latin typeface="Trebuchet MS" panose="020B0703020202090204" pitchFamily="34" charset="0"/>
                      </a:rPr>
                    </a:br>
                    <a:r>
                      <a:rPr lang="en-GR" sz="1500" dirty="0">
                        <a:latin typeface="Trebuchet MS" panose="020B0703020202090204" pitchFamily="34" charset="0"/>
                      </a:rPr>
                      <a:t>Arrays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615902EA-3C03-BD84-FBE2-2FA2B08A27BE}"/>
                      </a:ext>
                    </a:extLst>
                  </p:cNvPr>
                  <p:cNvSpPr/>
                  <p:nvPr/>
                </p:nvSpPr>
                <p:spPr>
                  <a:xfrm>
                    <a:off x="8740079" y="2863398"/>
                    <a:ext cx="1165095" cy="469231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R" sz="15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Processor</a:t>
                    </a:r>
                  </a:p>
                </p:txBody>
              </p:sp>
            </p:grpSp>
          </p:grpSp>
        </p:grpSp>
      </p:grpSp>
      <p:sp>
        <p:nvSpPr>
          <p:cNvPr id="51" name="Subtitle 2">
            <a:extLst>
              <a:ext uri="{FF2B5EF4-FFF2-40B4-BE49-F238E27FC236}">
                <a16:creationId xmlns:a16="http://schemas.microsoft.com/office/drawing/2014/main" id="{ABE7FECA-0B1A-D8E7-ACDF-DB92842FF2D4}"/>
              </a:ext>
            </a:extLst>
          </p:cNvPr>
          <p:cNvSpPr txBox="1">
            <a:spLocks/>
          </p:cNvSpPr>
          <p:nvPr/>
        </p:nvSpPr>
        <p:spPr>
          <a:xfrm>
            <a:off x="1900308" y="792097"/>
            <a:ext cx="3001278" cy="168543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 err="1">
                <a:latin typeface="Trebuchet MS" panose="020B0703020202090204" pitchFamily="34" charset="0"/>
                <a:cs typeface="Consolas" panose="020B0609020204030204" pitchFamily="49" charset="0"/>
              </a:rPr>
              <a:t>ColorTM</a:t>
            </a:r>
            <a: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  <a:t> (ISC’18, SRC PACT’18)</a:t>
            </a:r>
            <a:br>
              <a:rPr lang="en-US" sz="2100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</a:br>
            <a:r>
              <a:rPr lang="en-G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High-Performance Graph Coloring for CPU Systems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75F85E0-EC85-001F-0A6C-3C50C8AF0E6A}"/>
              </a:ext>
            </a:extLst>
          </p:cNvPr>
          <p:cNvGrpSpPr/>
          <p:nvPr/>
        </p:nvGrpSpPr>
        <p:grpSpPr>
          <a:xfrm>
            <a:off x="90153" y="792097"/>
            <a:ext cx="2072236" cy="1487896"/>
            <a:chOff x="-353244" y="5138423"/>
            <a:chExt cx="2072236" cy="148789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C19578A-2EAF-D6E2-0330-FDFA36B7A8FD}"/>
                </a:ext>
              </a:extLst>
            </p:cNvPr>
            <p:cNvGrpSpPr/>
            <p:nvPr/>
          </p:nvGrpSpPr>
          <p:grpSpPr>
            <a:xfrm>
              <a:off x="132091" y="5138423"/>
              <a:ext cx="1586901" cy="1487896"/>
              <a:chOff x="472875" y="5366042"/>
              <a:chExt cx="2115868" cy="1983866"/>
            </a:xfrm>
          </p:grpSpPr>
          <p:sp>
            <p:nvSpPr>
              <p:cNvPr id="53" name="Subtitle 2">
                <a:extLst>
                  <a:ext uri="{FF2B5EF4-FFF2-40B4-BE49-F238E27FC236}">
                    <a16:creationId xmlns:a16="http://schemas.microsoft.com/office/drawing/2014/main" id="{2B696753-3E67-C11F-B043-AEC6BF25EC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875" y="5366042"/>
                <a:ext cx="2115868" cy="96566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4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Graph Processing</a:t>
                </a:r>
                <a:endParaRPr lang="en-GR" sz="2000" dirty="0">
                  <a:solidFill>
                    <a:schemeClr val="accent4"/>
                  </a:solidFill>
                  <a:latin typeface="Trebuchet MS" panose="020B0703020202090204" pitchFamily="34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1C12138-A5F3-545E-4EC3-4BAA78BD7D80}"/>
                  </a:ext>
                </a:extLst>
              </p:cNvPr>
              <p:cNvGrpSpPr/>
              <p:nvPr/>
            </p:nvGrpSpPr>
            <p:grpSpPr>
              <a:xfrm rot="20746500">
                <a:off x="540660" y="6202978"/>
                <a:ext cx="1554370" cy="1146930"/>
                <a:chOff x="682465" y="6278691"/>
                <a:chExt cx="1586961" cy="1165736"/>
              </a:xfrm>
            </p:grpSpPr>
            <p:pic>
              <p:nvPicPr>
                <p:cNvPr id="55" name="Graphic 54" descr="Network">
                  <a:extLst>
                    <a:ext uri="{FF2B5EF4-FFF2-40B4-BE49-F238E27FC236}">
                      <a16:creationId xmlns:a16="http://schemas.microsoft.com/office/drawing/2014/main" id="{347FE93F-553E-05B3-400F-498F6F789F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2465" y="6278691"/>
                  <a:ext cx="1025845" cy="1025851"/>
                </a:xfrm>
                <a:prstGeom prst="rect">
                  <a:avLst/>
                </a:prstGeom>
              </p:spPr>
            </p:pic>
            <p:pic>
              <p:nvPicPr>
                <p:cNvPr id="56" name="Graphic 55" descr="Network">
                  <a:extLst>
                    <a:ext uri="{FF2B5EF4-FFF2-40B4-BE49-F238E27FC236}">
                      <a16:creationId xmlns:a16="http://schemas.microsoft.com/office/drawing/2014/main" id="{ED2699F0-9B0B-DDB2-95F6-6C7A5FEE32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641095">
                  <a:off x="1243580" y="6418586"/>
                  <a:ext cx="1025846" cy="1025841"/>
                </a:xfrm>
                <a:prstGeom prst="rect">
                  <a:avLst/>
                </a:prstGeom>
              </p:spPr>
            </p:pic>
          </p:grp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75CBDD0-649B-9AF5-9BFB-B86C3863D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53244" y="5213646"/>
              <a:ext cx="480688" cy="46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8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1</a:t>
              </a:r>
            </a:p>
          </p:txBody>
        </p:sp>
      </p:grpSp>
      <p:sp>
        <p:nvSpPr>
          <p:cNvPr id="60" name="Subtitle 2">
            <a:extLst>
              <a:ext uri="{FF2B5EF4-FFF2-40B4-BE49-F238E27FC236}">
                <a16:creationId xmlns:a16="http://schemas.microsoft.com/office/drawing/2014/main" id="{C1020455-0C2A-A538-7024-6A8D757B3E5E}"/>
              </a:ext>
            </a:extLst>
          </p:cNvPr>
          <p:cNvSpPr txBox="1">
            <a:spLocks/>
          </p:cNvSpPr>
          <p:nvPr/>
        </p:nvSpPr>
        <p:spPr>
          <a:xfrm>
            <a:off x="6495832" y="783825"/>
            <a:ext cx="3110027" cy="160704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 err="1">
                <a:latin typeface="Trebuchet MS" panose="020B0703020202090204" pitchFamily="34" charset="0"/>
                <a:cs typeface="Consolas" panose="020B0609020204030204" pitchFamily="49" charset="0"/>
              </a:rPr>
              <a:t>SynCron</a:t>
            </a:r>
            <a: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  <a:t> (HPCA’21)</a:t>
            </a:r>
            <a:b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</a:br>
            <a:r>
              <a:rPr lang="en-G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A Lightweight Synchronization Mechanism for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PIM Systems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8D38012-EDEA-476C-C0E5-A91A94665CE7}"/>
              </a:ext>
            </a:extLst>
          </p:cNvPr>
          <p:cNvGrpSpPr/>
          <p:nvPr/>
        </p:nvGrpSpPr>
        <p:grpSpPr>
          <a:xfrm>
            <a:off x="4644788" y="783825"/>
            <a:ext cx="2543410" cy="1621247"/>
            <a:chOff x="142344" y="5082985"/>
            <a:chExt cx="2543410" cy="1621247"/>
          </a:xfrm>
        </p:grpSpPr>
        <p:pic>
          <p:nvPicPr>
            <p:cNvPr id="61" name="Graphic 60" descr="Lock">
              <a:extLst>
                <a:ext uri="{FF2B5EF4-FFF2-40B4-BE49-F238E27FC236}">
                  <a16:creationId xmlns:a16="http://schemas.microsoft.com/office/drawing/2014/main" id="{78009D12-4FC6-448E-9931-E1AA79818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971" y="5804232"/>
              <a:ext cx="900000" cy="900000"/>
            </a:xfrm>
            <a:prstGeom prst="rect">
              <a:avLst/>
            </a:prstGeom>
          </p:spPr>
        </p:pic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BDC20232-1E4D-97A1-9506-B1A23581EEAB}"/>
                </a:ext>
              </a:extLst>
            </p:cNvPr>
            <p:cNvSpPr txBox="1">
              <a:spLocks/>
            </p:cNvSpPr>
            <p:nvPr/>
          </p:nvSpPr>
          <p:spPr>
            <a:xfrm>
              <a:off x="679195" y="5082985"/>
              <a:ext cx="2006559" cy="83905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400"/>
                </a:spcBef>
              </a:pPr>
              <a:r>
                <a:rPr lang="en-US" sz="2000" dirty="0">
                  <a:solidFill>
                    <a:schemeClr val="accent1"/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Irregular</a:t>
              </a:r>
            </a:p>
            <a:p>
              <a:pPr algn="l">
                <a:lnSpc>
                  <a:spcPct val="100000"/>
                </a:lnSpc>
                <a:spcBef>
                  <a:spcPts val="400"/>
                </a:spcBef>
              </a:pPr>
              <a:r>
                <a:rPr lang="en-US" sz="2000" dirty="0">
                  <a:solidFill>
                    <a:schemeClr val="accent1"/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Workloads</a:t>
              </a:r>
              <a:endParaRPr lang="en-GR" sz="2000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E57D967-FABE-DF22-361F-897F1C144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344" y="5158208"/>
              <a:ext cx="480688" cy="46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8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3</a:t>
              </a:r>
            </a:p>
          </p:txBody>
        </p:sp>
      </p:grp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28A15A66-E4E1-C4DD-8719-6A45367B36BF}"/>
              </a:ext>
            </a:extLst>
          </p:cNvPr>
          <p:cNvSpPr/>
          <p:nvPr/>
        </p:nvSpPr>
        <p:spPr>
          <a:xfrm>
            <a:off x="452294" y="2862540"/>
            <a:ext cx="3083401" cy="2113698"/>
          </a:xfrm>
          <a:prstGeom prst="roundRect">
            <a:avLst>
              <a:gd name="adj" fmla="val 5875"/>
            </a:avLst>
          </a:prstGeom>
          <a:solidFill>
            <a:schemeClr val="accent2">
              <a:lumMod val="20000"/>
              <a:lumOff val="80000"/>
              <a:alpha val="69846"/>
            </a:schemeClr>
          </a:solidFill>
          <a:ln w="571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01078BA-DA06-ADBE-5651-01C26B929EB2}"/>
              </a:ext>
            </a:extLst>
          </p:cNvPr>
          <p:cNvSpPr/>
          <p:nvPr/>
        </p:nvSpPr>
        <p:spPr>
          <a:xfrm>
            <a:off x="516794" y="2957867"/>
            <a:ext cx="1322636" cy="1956792"/>
          </a:xfrm>
          <a:prstGeom prst="roundRect">
            <a:avLst>
              <a:gd name="adj" fmla="val 5875"/>
            </a:avLst>
          </a:prstGeom>
          <a:solidFill>
            <a:srgbClr val="D9EAD5">
              <a:alpha val="69846"/>
            </a:srgbClr>
          </a:solidFill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7E948B2A-2047-1780-43B7-D990453120DF}"/>
              </a:ext>
            </a:extLst>
          </p:cNvPr>
          <p:cNvSpPr txBox="1">
            <a:spLocks/>
          </p:cNvSpPr>
          <p:nvPr/>
        </p:nvSpPr>
        <p:spPr>
          <a:xfrm>
            <a:off x="1676767" y="5134324"/>
            <a:ext cx="2712090" cy="1379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 err="1">
                <a:latin typeface="Trebuchet MS" panose="020B0703020202090204" pitchFamily="34" charset="0"/>
                <a:cs typeface="Consolas" panose="020B0609020204030204" pitchFamily="49" charset="0"/>
              </a:rPr>
              <a:t>SmartPQ</a:t>
            </a:r>
            <a: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  <a:t> (CF’19)</a:t>
            </a:r>
            <a:br>
              <a:rPr lang="en-US" sz="2100" dirty="0">
                <a:latin typeface="Trebuchet MS" panose="020B0703020202090204" pitchFamily="34" charset="0"/>
                <a:cs typeface="Consolas" panose="020B0609020204030204" pitchFamily="49" charset="0"/>
              </a:rPr>
            </a:br>
            <a:r>
              <a:rPr lang="en-G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An Adaptive Priority Queue for NUMA CPU Systems</a:t>
            </a: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2028E3A-1F35-B2C2-1D7F-D216F0497738}"/>
              </a:ext>
            </a:extLst>
          </p:cNvPr>
          <p:cNvGrpSpPr/>
          <p:nvPr/>
        </p:nvGrpSpPr>
        <p:grpSpPr>
          <a:xfrm>
            <a:off x="130923" y="5134324"/>
            <a:ext cx="2095051" cy="1347553"/>
            <a:chOff x="123735" y="5048833"/>
            <a:chExt cx="2095051" cy="134755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869450A-22A5-3977-BB9A-B71ED8D7A6F7}"/>
                </a:ext>
              </a:extLst>
            </p:cNvPr>
            <p:cNvGrpSpPr/>
            <p:nvPr/>
          </p:nvGrpSpPr>
          <p:grpSpPr>
            <a:xfrm>
              <a:off x="624473" y="5048833"/>
              <a:ext cx="1594313" cy="1347553"/>
              <a:chOff x="5016310" y="-141916"/>
              <a:chExt cx="2951608" cy="2343844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FBEE65E-AA74-AB2A-BB5A-F0CD488A1CA9}"/>
                  </a:ext>
                </a:extLst>
              </p:cNvPr>
              <p:cNvGrpSpPr/>
              <p:nvPr/>
            </p:nvGrpSpPr>
            <p:grpSpPr>
              <a:xfrm>
                <a:off x="5168412" y="1279036"/>
                <a:ext cx="1689370" cy="922892"/>
                <a:chOff x="5168412" y="1279036"/>
                <a:chExt cx="1689370" cy="922892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BD637889-8A74-9D7D-C09C-56339A5594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6673" y="1366168"/>
                  <a:ext cx="1335138" cy="63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61D61E0-04F2-73EA-117E-48BEC4002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79231" y="1578882"/>
                  <a:ext cx="1335138" cy="63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56957062-452D-F886-4D2B-FEB5AD86B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79231" y="2054974"/>
                  <a:ext cx="1787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E9FF13F-E872-BA33-F0C7-EA954A1E9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431" y="2054973"/>
                  <a:ext cx="1787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90F6E007-A490-B225-325A-2D566A05C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0751" y="2054974"/>
                  <a:ext cx="1787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6BCAD7BE-FD35-4F7E-DF4B-64D662E9A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1751" y="2054974"/>
                  <a:ext cx="1787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8BC3BE3-6F57-A428-4F66-FAE6645DB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751" y="1812123"/>
                  <a:ext cx="1335138" cy="63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6590902B-875D-934E-97DA-6CCD83693F59}"/>
                    </a:ext>
                  </a:extLst>
                </p:cNvPr>
                <p:cNvGrpSpPr/>
                <p:nvPr/>
              </p:nvGrpSpPr>
              <p:grpSpPr>
                <a:xfrm>
                  <a:off x="5168412" y="1279036"/>
                  <a:ext cx="1689370" cy="922892"/>
                  <a:chOff x="1653702" y="4192621"/>
                  <a:chExt cx="1689370" cy="922892"/>
                </a:xfrm>
                <a:solidFill>
                  <a:schemeClr val="tx1"/>
                </a:solidFill>
              </p:grpSpPr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E5DAD732-3C0A-3F43-6E8D-595933320482}"/>
                      </a:ext>
                    </a:extLst>
                  </p:cNvPr>
                  <p:cNvSpPr/>
                  <p:nvPr/>
                </p:nvSpPr>
                <p:spPr>
                  <a:xfrm>
                    <a:off x="1653702" y="4192621"/>
                    <a:ext cx="223736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91CB9944-B6A3-E2E0-05E1-EF966F472198}"/>
                      </a:ext>
                    </a:extLst>
                  </p:cNvPr>
                  <p:cNvSpPr/>
                  <p:nvPr/>
                </p:nvSpPr>
                <p:spPr>
                  <a:xfrm>
                    <a:off x="2010383" y="4591455"/>
                    <a:ext cx="204281" cy="515566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B2703659-5940-C0E5-9DD6-92C0B7B185C8}"/>
                      </a:ext>
                    </a:extLst>
                  </p:cNvPr>
                  <p:cNvSpPr/>
                  <p:nvPr/>
                </p:nvSpPr>
                <p:spPr>
                  <a:xfrm>
                    <a:off x="2403465" y="4396900"/>
                    <a:ext cx="223736" cy="71011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FEA74AD8-9B39-4C0B-BF64-47526D301787}"/>
                      </a:ext>
                    </a:extLst>
                  </p:cNvPr>
                  <p:cNvSpPr/>
                  <p:nvPr/>
                </p:nvSpPr>
                <p:spPr>
                  <a:xfrm>
                    <a:off x="2773680" y="4827513"/>
                    <a:ext cx="201600" cy="288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 dirty="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CD4F37C0-AB96-102F-6D01-704830294FA1}"/>
                      </a:ext>
                    </a:extLst>
                  </p:cNvPr>
                  <p:cNvSpPr/>
                  <p:nvPr/>
                </p:nvSpPr>
                <p:spPr>
                  <a:xfrm>
                    <a:off x="3119336" y="4192621"/>
                    <a:ext cx="223736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 dirty="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sp>
            <p:nvSpPr>
              <p:cNvPr id="92" name="Subtitle 2">
                <a:extLst>
                  <a:ext uri="{FF2B5EF4-FFF2-40B4-BE49-F238E27FC236}">
                    <a16:creationId xmlns:a16="http://schemas.microsoft.com/office/drawing/2014/main" id="{BD9FBFC8-333C-3B36-DE49-D999F83142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16310" y="-141916"/>
                <a:ext cx="2951608" cy="1381551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Pointer-Chasing</a:t>
                </a:r>
                <a:endParaRPr lang="en-GR" sz="2000" dirty="0">
                  <a:solidFill>
                    <a:schemeClr val="accent2"/>
                  </a:solidFill>
                  <a:latin typeface="Trebuchet MS" panose="020B0703020202090204" pitchFamily="34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4D32900-30DA-40F9-54C4-F5E7FCF5A9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35" y="5109544"/>
              <a:ext cx="480688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8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2</a:t>
              </a:r>
            </a:p>
          </p:txBody>
        </p:sp>
      </p:grp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0F32C4A-D7F1-4999-7244-4C610D67031F}"/>
              </a:ext>
            </a:extLst>
          </p:cNvPr>
          <p:cNvSpPr/>
          <p:nvPr/>
        </p:nvSpPr>
        <p:spPr>
          <a:xfrm>
            <a:off x="4063125" y="2825101"/>
            <a:ext cx="4775846" cy="2178110"/>
          </a:xfrm>
          <a:prstGeom prst="roundRect">
            <a:avLst>
              <a:gd name="adj" fmla="val 5875"/>
            </a:avLst>
          </a:prstGeom>
          <a:solidFill>
            <a:schemeClr val="accent5">
              <a:lumMod val="20000"/>
              <a:lumOff val="80000"/>
              <a:alpha val="69846"/>
            </a:schemeClr>
          </a:solidFill>
          <a:ln w="5715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91D6746-7F00-C6C8-D4EA-354E69018EB7}"/>
              </a:ext>
            </a:extLst>
          </p:cNvPr>
          <p:cNvSpPr/>
          <p:nvPr/>
        </p:nvSpPr>
        <p:spPr>
          <a:xfrm>
            <a:off x="4143893" y="4002572"/>
            <a:ext cx="1102143" cy="910710"/>
          </a:xfrm>
          <a:prstGeom prst="roundRect">
            <a:avLst>
              <a:gd name="adj" fmla="val 5875"/>
            </a:avLst>
          </a:prstGeom>
          <a:solidFill>
            <a:schemeClr val="accent1">
              <a:lumMod val="20000"/>
              <a:lumOff val="80000"/>
              <a:alpha val="69846"/>
            </a:schemeClr>
          </a:solidFill>
          <a:ln w="571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5825CB0-4326-CAEF-DD4D-7D3A7E298C30}"/>
              </a:ext>
            </a:extLst>
          </p:cNvPr>
          <p:cNvSpPr/>
          <p:nvPr/>
        </p:nvSpPr>
        <p:spPr>
          <a:xfrm>
            <a:off x="6586513" y="3998402"/>
            <a:ext cx="1102143" cy="910710"/>
          </a:xfrm>
          <a:prstGeom prst="roundRect">
            <a:avLst>
              <a:gd name="adj" fmla="val 5875"/>
            </a:avLst>
          </a:prstGeom>
          <a:solidFill>
            <a:schemeClr val="accent1">
              <a:lumMod val="20000"/>
              <a:lumOff val="80000"/>
              <a:alpha val="69846"/>
            </a:schemeClr>
          </a:solidFill>
          <a:ln w="571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B9D1045-9072-3B63-2C65-498B4CA9E5CF}"/>
              </a:ext>
            </a:extLst>
          </p:cNvPr>
          <p:cNvSpPr txBox="1">
            <a:spLocks/>
          </p:cNvSpPr>
          <p:nvPr/>
        </p:nvSpPr>
        <p:spPr>
          <a:xfrm>
            <a:off x="5781179" y="5134324"/>
            <a:ext cx="3458336" cy="160513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 err="1">
                <a:latin typeface="Trebuchet MS" panose="020B0703020202090204" pitchFamily="34" charset="0"/>
                <a:cs typeface="Consolas" panose="020B0609020204030204" pitchFamily="49" charset="0"/>
              </a:rPr>
              <a:t>SparseP</a:t>
            </a:r>
            <a: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  <a:t> (Sigmetrics’22)</a:t>
            </a:r>
            <a:b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</a:br>
            <a:r>
              <a:rPr lang="en-G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A Library of Efficient Sparse Matrix Vector Multiplication Kernels for Real PIM Systems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0E710F-F3C3-E64E-2B29-9C77B06007ED}"/>
              </a:ext>
            </a:extLst>
          </p:cNvPr>
          <p:cNvGrpSpPr/>
          <p:nvPr/>
        </p:nvGrpSpPr>
        <p:grpSpPr>
          <a:xfrm>
            <a:off x="4284255" y="5134324"/>
            <a:ext cx="1630214" cy="1766603"/>
            <a:chOff x="4753214" y="838947"/>
            <a:chExt cx="1630214" cy="176660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B2A0C18-14F8-FDDB-1221-A052069D24E3}"/>
                </a:ext>
              </a:extLst>
            </p:cNvPr>
            <p:cNvGrpSpPr/>
            <p:nvPr/>
          </p:nvGrpSpPr>
          <p:grpSpPr>
            <a:xfrm>
              <a:off x="5240458" y="838947"/>
              <a:ext cx="1142970" cy="1766603"/>
              <a:chOff x="5099128" y="4845728"/>
              <a:chExt cx="1523960" cy="2355470"/>
            </a:xfrm>
          </p:grpSpPr>
          <p:pic>
            <p:nvPicPr>
              <p:cNvPr id="48" name="Graphic 47" descr="Table">
                <a:extLst>
                  <a:ext uri="{FF2B5EF4-FFF2-40B4-BE49-F238E27FC236}">
                    <a16:creationId xmlns:a16="http://schemas.microsoft.com/office/drawing/2014/main" id="{7FC6DB81-D72D-8AD6-B9A1-4B31CB9ED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92508" y="5921805"/>
                <a:ext cx="1056000" cy="1279393"/>
              </a:xfrm>
              <a:prstGeom prst="rect">
                <a:avLst/>
              </a:prstGeom>
            </p:spPr>
          </p:pic>
          <p:sp>
            <p:nvSpPr>
              <p:cNvPr id="49" name="Subtitle 2">
                <a:extLst>
                  <a:ext uri="{FF2B5EF4-FFF2-40B4-BE49-F238E27FC236}">
                    <a16:creationId xmlns:a16="http://schemas.microsoft.com/office/drawing/2014/main" id="{BA1C10F0-0EBA-5897-4B58-CF2F3C97A4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9128" y="4845728"/>
                <a:ext cx="1523960" cy="110032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Sparse Linear </a:t>
                </a:r>
                <a:br>
                  <a:rPr lang="en-US" sz="20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</a:br>
                <a:r>
                  <a:rPr lang="en-US" sz="20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Algebra</a:t>
                </a:r>
                <a:endParaRPr lang="en-GR" sz="2000" dirty="0">
                  <a:solidFill>
                    <a:schemeClr val="accent5"/>
                  </a:solidFill>
                  <a:latin typeface="Trebuchet MS" panose="020B0703020202090204" pitchFamily="34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390E62D-5E40-0F59-3FDC-3641D5598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3214" y="921842"/>
              <a:ext cx="480688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800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829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0" grpId="0"/>
      <p:bldP spid="86" grpId="0" animBg="1"/>
      <p:bldP spid="57" grpId="0" animBg="1"/>
      <p:bldP spid="87" grpId="0"/>
      <p:bldP spid="106" grpId="0" animBg="1"/>
      <p:bldP spid="65" grpId="0" animBg="1"/>
      <p:bldP spid="66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EBBA4AC-9BA0-4A3D-C092-B726D7F1FBA4}"/>
              </a:ext>
            </a:extLst>
          </p:cNvPr>
          <p:cNvSpPr/>
          <p:nvPr/>
        </p:nvSpPr>
        <p:spPr>
          <a:xfrm>
            <a:off x="231820" y="785646"/>
            <a:ext cx="5205128" cy="1665975"/>
          </a:xfrm>
          <a:prstGeom prst="rect">
            <a:avLst/>
          </a:prstGeom>
          <a:solidFill>
            <a:srgbClr val="C4E1F2">
              <a:alpha val="50196"/>
            </a:srgb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Core Contributions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1B243-4CB3-2CD9-8D8A-517896D5002E}"/>
              </a:ext>
            </a:extLst>
          </p:cNvPr>
          <p:cNvGrpSpPr/>
          <p:nvPr/>
        </p:nvGrpSpPr>
        <p:grpSpPr>
          <a:xfrm>
            <a:off x="529568" y="2506749"/>
            <a:ext cx="2977949" cy="2340017"/>
            <a:chOff x="1401681" y="1458393"/>
            <a:chExt cx="2937208" cy="31200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A5A81C5-D387-6EC2-8AD8-68514E367CE9}"/>
                </a:ext>
              </a:extLst>
            </p:cNvPr>
            <p:cNvGrpSpPr/>
            <p:nvPr/>
          </p:nvGrpSpPr>
          <p:grpSpPr>
            <a:xfrm>
              <a:off x="1401681" y="2095409"/>
              <a:ext cx="2937208" cy="2483006"/>
              <a:chOff x="1401681" y="2095409"/>
              <a:chExt cx="2937208" cy="248300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6F58241-CC4E-E3F0-EC57-498E4F2AD709}"/>
                  </a:ext>
                </a:extLst>
              </p:cNvPr>
              <p:cNvGrpSpPr/>
              <p:nvPr/>
            </p:nvGrpSpPr>
            <p:grpSpPr>
              <a:xfrm>
                <a:off x="1401681" y="2095409"/>
                <a:ext cx="1263314" cy="1301508"/>
                <a:chOff x="1401681" y="2095409"/>
                <a:chExt cx="1263314" cy="130150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131743BF-71D7-CA54-AFEF-AAFB047A1CB7}"/>
                    </a:ext>
                  </a:extLst>
                </p:cNvPr>
                <p:cNvSpPr/>
                <p:nvPr/>
              </p:nvSpPr>
              <p:spPr>
                <a:xfrm>
                  <a:off x="1467854" y="2229853"/>
                  <a:ext cx="1130968" cy="46923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Processors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DF6C22B-4EDE-0FB0-DC16-B0C3CBEE9A5B}"/>
                    </a:ext>
                  </a:extLst>
                </p:cNvPr>
                <p:cNvSpPr/>
                <p:nvPr/>
              </p:nvSpPr>
              <p:spPr>
                <a:xfrm>
                  <a:off x="1630281" y="2839803"/>
                  <a:ext cx="806114" cy="469231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9B865BC1-668F-ED67-C2CF-A552DBBE5983}"/>
                    </a:ext>
                  </a:extLst>
                </p:cNvPr>
                <p:cNvSpPr/>
                <p:nvPr/>
              </p:nvSpPr>
              <p:spPr>
                <a:xfrm>
                  <a:off x="1401681" y="2095409"/>
                  <a:ext cx="1263314" cy="1301508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EA8336C-D7CD-C62A-2F44-292B3D511EF6}"/>
                  </a:ext>
                </a:extLst>
              </p:cNvPr>
              <p:cNvGrpSpPr/>
              <p:nvPr/>
            </p:nvGrpSpPr>
            <p:grpSpPr>
              <a:xfrm>
                <a:off x="3074879" y="2095409"/>
                <a:ext cx="1263314" cy="1301508"/>
                <a:chOff x="853041" y="2095409"/>
                <a:chExt cx="1263314" cy="1301508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576C78C2-9A30-82D0-9DFF-65F36AE3CEBA}"/>
                    </a:ext>
                  </a:extLst>
                </p:cNvPr>
                <p:cNvSpPr/>
                <p:nvPr/>
              </p:nvSpPr>
              <p:spPr>
                <a:xfrm>
                  <a:off x="919214" y="2229853"/>
                  <a:ext cx="1130968" cy="46923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Processors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A9109135-C45A-1AFA-9D2C-9F0F9DD67EF5}"/>
                    </a:ext>
                  </a:extLst>
                </p:cNvPr>
                <p:cNvSpPr/>
                <p:nvPr/>
              </p:nvSpPr>
              <p:spPr>
                <a:xfrm>
                  <a:off x="1081641" y="2839803"/>
                  <a:ext cx="806114" cy="469231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F2096B13-5EE8-CE1D-C5BF-09AF0D20ED51}"/>
                    </a:ext>
                  </a:extLst>
                </p:cNvPr>
                <p:cNvSpPr/>
                <p:nvPr/>
              </p:nvSpPr>
              <p:spPr>
                <a:xfrm>
                  <a:off x="853041" y="2095409"/>
                  <a:ext cx="1263314" cy="1301508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latin typeface="Trebuchet MS" panose="020B0703020202090204" pitchFamily="34" charset="0"/>
                  </a:endParaRPr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2F391A9-EA74-F889-20A0-0CD881F65ED7}"/>
                  </a:ext>
                </a:extLst>
              </p:cNvPr>
              <p:cNvCxnSpPr>
                <a:stCxn id="21" idx="3"/>
                <a:endCxn id="18" idx="1"/>
              </p:cNvCxnSpPr>
              <p:nvPr/>
            </p:nvCxnSpPr>
            <p:spPr>
              <a:xfrm>
                <a:off x="2664995" y="2746163"/>
                <a:ext cx="4098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3916247-5967-6450-0B71-527A1D5AE2C1}"/>
                  </a:ext>
                </a:extLst>
              </p:cNvPr>
              <p:cNvSpPr/>
              <p:nvPr/>
            </p:nvSpPr>
            <p:spPr>
              <a:xfrm>
                <a:off x="1402378" y="3912178"/>
                <a:ext cx="1263314" cy="66623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6340712-8305-E453-2488-0D1EC12E8A10}"/>
                  </a:ext>
                </a:extLst>
              </p:cNvPr>
              <p:cNvSpPr/>
              <p:nvPr/>
            </p:nvSpPr>
            <p:spPr>
              <a:xfrm>
                <a:off x="3075575" y="3921986"/>
                <a:ext cx="1263314" cy="65642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41EDF35-627C-6760-EA95-497B3196E061}"/>
                  </a:ext>
                </a:extLst>
              </p:cNvPr>
              <p:cNvCxnSpPr>
                <a:cxnSpLocks/>
                <a:stCxn id="21" idx="2"/>
                <a:endCxn id="10" idx="0"/>
              </p:cNvCxnSpPr>
              <p:nvPr/>
            </p:nvCxnSpPr>
            <p:spPr>
              <a:xfrm>
                <a:off x="2033338" y="3396917"/>
                <a:ext cx="697" cy="5152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46CA5F2-F333-7187-F1FC-CDCC8AAE7D18}"/>
                  </a:ext>
                </a:extLst>
              </p:cNvPr>
              <p:cNvCxnSpPr>
                <a:cxnSpLocks/>
                <a:stCxn id="18" idx="2"/>
                <a:endCxn id="11" idx="0"/>
              </p:cNvCxnSpPr>
              <p:nvPr/>
            </p:nvCxnSpPr>
            <p:spPr>
              <a:xfrm>
                <a:off x="3706537" y="3396917"/>
                <a:ext cx="696" cy="5250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DAE20933-EA5B-ACFB-63E9-CAD680715F3A}"/>
                </a:ext>
              </a:extLst>
            </p:cNvPr>
            <p:cNvSpPr txBox="1">
              <a:spLocks/>
            </p:cNvSpPr>
            <p:nvPr/>
          </p:nvSpPr>
          <p:spPr>
            <a:xfrm>
              <a:off x="2150147" y="1458393"/>
              <a:ext cx="1663530" cy="47133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93000"/>
                </a:lnSpc>
              </a:pPr>
              <a:r>
                <a:rPr lang="en-US" sz="2100" dirty="0">
                  <a:latin typeface="Trebuchet MS" panose="020B0703020202090204" pitchFamily="34" charset="0"/>
                  <a:cs typeface="Consolas" panose="020B0609020204030204" pitchFamily="49" charset="0"/>
                </a:rPr>
                <a:t>CPU System</a:t>
              </a:r>
              <a:endParaRPr lang="en-GR" sz="195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</a:pPr>
              <a:endParaRPr lang="en-GR" sz="195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0793F9-EEB8-49DC-E189-756CCCE42F62}"/>
              </a:ext>
            </a:extLst>
          </p:cNvPr>
          <p:cNvGrpSpPr/>
          <p:nvPr/>
        </p:nvGrpSpPr>
        <p:grpSpPr>
          <a:xfrm>
            <a:off x="4091212" y="2464375"/>
            <a:ext cx="4764068" cy="2502039"/>
            <a:chOff x="4091212" y="2361343"/>
            <a:chExt cx="4764068" cy="250203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EF682B-64BF-37A2-0268-9AC851A22A3D}"/>
                </a:ext>
              </a:extLst>
            </p:cNvPr>
            <p:cNvGrpSpPr/>
            <p:nvPr/>
          </p:nvGrpSpPr>
          <p:grpSpPr>
            <a:xfrm>
              <a:off x="4792900" y="2745592"/>
              <a:ext cx="3271848" cy="897504"/>
              <a:chOff x="7183826" y="3960324"/>
              <a:chExt cx="1128354" cy="221127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B423F8-D3AC-28C9-0DD4-E15CF711BF04}"/>
                  </a:ext>
                </a:extLst>
              </p:cNvPr>
              <p:cNvGrpSpPr/>
              <p:nvPr/>
            </p:nvGrpSpPr>
            <p:grpSpPr>
              <a:xfrm>
                <a:off x="7183826" y="3960324"/>
                <a:ext cx="1128354" cy="1712879"/>
                <a:chOff x="7068552" y="2301216"/>
                <a:chExt cx="788678" cy="808679"/>
              </a:xfrm>
            </p:grpSpPr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D0796092-2377-1799-2427-9A0545CF2CBA}"/>
                    </a:ext>
                  </a:extLst>
                </p:cNvPr>
                <p:cNvSpPr/>
                <p:nvPr/>
              </p:nvSpPr>
              <p:spPr>
                <a:xfrm>
                  <a:off x="7105146" y="2348861"/>
                  <a:ext cx="714750" cy="33732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100" dirty="0">
                      <a:latin typeface="Trebuchet MS" panose="020B0703020202090204" pitchFamily="34" charset="0"/>
                    </a:rPr>
                    <a:t>Host CPU</a:t>
                  </a:r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EBECD6A3-3BD0-3C9F-2F78-C77F79159B3D}"/>
                    </a:ext>
                  </a:extLst>
                </p:cNvPr>
                <p:cNvSpPr/>
                <p:nvPr/>
              </p:nvSpPr>
              <p:spPr>
                <a:xfrm>
                  <a:off x="7105146" y="2746386"/>
                  <a:ext cx="714750" cy="321104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1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6E6B7855-84D7-A1B7-334E-468C2656F29C}"/>
                    </a:ext>
                  </a:extLst>
                </p:cNvPr>
                <p:cNvSpPr/>
                <p:nvPr/>
              </p:nvSpPr>
              <p:spPr>
                <a:xfrm>
                  <a:off x="7068552" y="2301216"/>
                  <a:ext cx="788678" cy="808679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latin typeface="Trebuchet MS" panose="020B0703020202090204" pitchFamily="34" charset="0"/>
                  </a:endParaRPr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039913C-6D0B-68D2-6752-AC2F2F28C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66675" y="5696986"/>
                <a:ext cx="0" cy="4746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4E782-FBB5-087B-027F-4BB6886F0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5230" y="5678091"/>
                <a:ext cx="0" cy="4746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53604A-374E-6654-C5A2-A2C1EAD9A3B0}"/>
                </a:ext>
              </a:extLst>
            </p:cNvPr>
            <p:cNvGrpSpPr/>
            <p:nvPr/>
          </p:nvGrpSpPr>
          <p:grpSpPr>
            <a:xfrm>
              <a:off x="4091212" y="2361343"/>
              <a:ext cx="4764068" cy="2502039"/>
              <a:chOff x="5955448" y="1969423"/>
              <a:chExt cx="5242326" cy="3336052"/>
            </a:xfrm>
          </p:grpSpPr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DC406FCC-8512-7544-DD0B-9E0F6C4CB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0179" y="1969423"/>
                <a:ext cx="1855920" cy="471331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93000"/>
                  </a:lnSpc>
                </a:pPr>
                <a:r>
                  <a:rPr lang="en-US" sz="2100" dirty="0">
                    <a:latin typeface="Trebuchet MS" panose="020B0703020202090204" pitchFamily="34" charset="0"/>
                    <a:cs typeface="Consolas" panose="020B0609020204030204" pitchFamily="49" charset="0"/>
                  </a:rPr>
                  <a:t>PIM System</a:t>
                </a:r>
                <a:endParaRPr lang="en-GR" sz="1950" dirty="0">
                  <a:latin typeface="Trebuchet MS" panose="020B0703020202090204" pitchFamily="34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40400EC-1F7B-5593-4800-8F94A23F740C}"/>
                  </a:ext>
                </a:extLst>
              </p:cNvPr>
              <p:cNvGrpSpPr/>
              <p:nvPr/>
            </p:nvGrpSpPr>
            <p:grpSpPr>
              <a:xfrm>
                <a:off x="5955448" y="3663330"/>
                <a:ext cx="5242326" cy="1642145"/>
                <a:chOff x="5955448" y="3663329"/>
                <a:chExt cx="5242326" cy="1642145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95AEF4B-65BC-7B59-BC6E-67B13A8116C5}"/>
                    </a:ext>
                  </a:extLst>
                </p:cNvPr>
                <p:cNvGrpSpPr/>
                <p:nvPr/>
              </p:nvGrpSpPr>
              <p:grpSpPr>
                <a:xfrm>
                  <a:off x="5955448" y="3663329"/>
                  <a:ext cx="2546681" cy="1642145"/>
                  <a:chOff x="5955448" y="3510929"/>
                  <a:chExt cx="2546681" cy="1642145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AD521E05-1888-54B1-F0B1-BF697AE7C61F}"/>
                      </a:ext>
                    </a:extLst>
                  </p:cNvPr>
                  <p:cNvGrpSpPr/>
                  <p:nvPr/>
                </p:nvGrpSpPr>
                <p:grpSpPr>
                  <a:xfrm>
                    <a:off x="5955448" y="3510929"/>
                    <a:ext cx="2546681" cy="1642145"/>
                    <a:chOff x="4664463" y="5143138"/>
                    <a:chExt cx="2546681" cy="1642145"/>
                  </a:xfrm>
                </p:grpSpPr>
                <p:sp>
                  <p:nvSpPr>
                    <p:cNvPr id="45" name="Rounded Rectangle 44">
                      <a:extLst>
                        <a:ext uri="{FF2B5EF4-FFF2-40B4-BE49-F238E27FC236}">
                          <a16:creationId xmlns:a16="http://schemas.microsoft.com/office/drawing/2014/main" id="{A5E4D095-CCBE-8BAB-31B1-A825A94D8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4463" y="5143138"/>
                      <a:ext cx="2546681" cy="1642145"/>
                    </a:xfrm>
                    <a:prstGeom prst="roundRect">
                      <a:avLst>
                        <a:gd name="adj" fmla="val 7426"/>
                      </a:avLst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tlCol="0" anchor="t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PIM-Enabled Memory</a:t>
                      </a:r>
                    </a:p>
                  </p:txBody>
                </p:sp>
                <p:sp>
                  <p:nvSpPr>
                    <p:cNvPr id="46" name="Rounded Rectangle 45">
                      <a:extLst>
                        <a:ext uri="{FF2B5EF4-FFF2-40B4-BE49-F238E27FC236}">
                          <a16:creationId xmlns:a16="http://schemas.microsoft.com/office/drawing/2014/main" id="{7F8A3918-36C1-01AD-08C1-0B1B46501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84183" y="5487370"/>
                      <a:ext cx="1018673" cy="588826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sz="1500" dirty="0">
                          <a:latin typeface="Trebuchet MS" panose="020B0703020202090204" pitchFamily="34" charset="0"/>
                        </a:rPr>
                        <a:t>Memory</a:t>
                      </a:r>
                      <a:br>
                        <a:rPr lang="en-GR" sz="1500" dirty="0">
                          <a:latin typeface="Trebuchet MS" panose="020B0703020202090204" pitchFamily="34" charset="0"/>
                        </a:rPr>
                      </a:br>
                      <a:r>
                        <a:rPr lang="en-GR" sz="1500" dirty="0">
                          <a:latin typeface="Trebuchet MS" panose="020B0703020202090204" pitchFamily="34" charset="0"/>
                        </a:rPr>
                        <a:t>Arrays</a:t>
                      </a:r>
                    </a:p>
                  </p:txBody>
                </p:sp>
                <p:sp>
                  <p:nvSpPr>
                    <p:cNvPr id="47" name="Rounded Rectangle 46">
                      <a:extLst>
                        <a:ext uri="{FF2B5EF4-FFF2-40B4-BE49-F238E27FC236}">
                          <a16:creationId xmlns:a16="http://schemas.microsoft.com/office/drawing/2014/main" id="{116486AD-D576-CE7A-0961-2B978CC21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3448" y="5547167"/>
                      <a:ext cx="1165097" cy="469231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Processor</a:t>
                      </a:r>
                    </a:p>
                  </p:txBody>
                </p:sp>
              </p:grpSp>
              <p:sp>
                <p:nvSpPr>
                  <p:cNvPr id="43" name="Rounded Rectangle 42">
                    <a:extLst>
                      <a:ext uri="{FF2B5EF4-FFF2-40B4-BE49-F238E27FC236}">
                        <a16:creationId xmlns:a16="http://schemas.microsoft.com/office/drawing/2014/main" id="{37E974F9-6874-60D9-9D45-71E08A1DA2A3}"/>
                      </a:ext>
                    </a:extLst>
                  </p:cNvPr>
                  <p:cNvSpPr/>
                  <p:nvPr/>
                </p:nvSpPr>
                <p:spPr>
                  <a:xfrm>
                    <a:off x="7375168" y="4495241"/>
                    <a:ext cx="1018673" cy="58882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sz="1500" dirty="0">
                        <a:latin typeface="Trebuchet MS" panose="020B0703020202090204" pitchFamily="34" charset="0"/>
                      </a:rPr>
                      <a:t>Memory</a:t>
                    </a:r>
                    <a:br>
                      <a:rPr lang="en-GR" sz="1500" dirty="0">
                        <a:latin typeface="Trebuchet MS" panose="020B0703020202090204" pitchFamily="34" charset="0"/>
                      </a:rPr>
                    </a:br>
                    <a:r>
                      <a:rPr lang="en-GR" sz="1500" dirty="0">
                        <a:latin typeface="Trebuchet MS" panose="020B0703020202090204" pitchFamily="34" charset="0"/>
                      </a:rPr>
                      <a:t>Arrays</a:t>
                    </a:r>
                  </a:p>
                </p:txBody>
              </p:sp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249BA0E3-D963-080D-FA31-26EA417A41A4}"/>
                      </a:ext>
                    </a:extLst>
                  </p:cNvPr>
                  <p:cNvSpPr/>
                  <p:nvPr/>
                </p:nvSpPr>
                <p:spPr>
                  <a:xfrm>
                    <a:off x="6044434" y="4555038"/>
                    <a:ext cx="1165096" cy="469231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R" sz="15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Processor</a:t>
                    </a: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5BA08A0-0827-3652-D6D5-871AC11DCAF4}"/>
                    </a:ext>
                  </a:extLst>
                </p:cNvPr>
                <p:cNvGrpSpPr/>
                <p:nvPr/>
              </p:nvGrpSpPr>
              <p:grpSpPr>
                <a:xfrm>
                  <a:off x="8651093" y="3663329"/>
                  <a:ext cx="2546681" cy="1642145"/>
                  <a:chOff x="8651093" y="1819289"/>
                  <a:chExt cx="2546681" cy="1642145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02E2C049-2A7C-A142-6040-8AABEEF5C8D4}"/>
                      </a:ext>
                    </a:extLst>
                  </p:cNvPr>
                  <p:cNvGrpSpPr/>
                  <p:nvPr/>
                </p:nvGrpSpPr>
                <p:grpSpPr>
                  <a:xfrm>
                    <a:off x="8651093" y="1819289"/>
                    <a:ext cx="2546681" cy="1642145"/>
                    <a:chOff x="7360108" y="3451498"/>
                    <a:chExt cx="2546681" cy="1642145"/>
                  </a:xfrm>
                </p:grpSpPr>
                <p:sp>
                  <p:nvSpPr>
                    <p:cNvPr id="39" name="Rounded Rectangle 38">
                      <a:extLst>
                        <a:ext uri="{FF2B5EF4-FFF2-40B4-BE49-F238E27FC236}">
                          <a16:creationId xmlns:a16="http://schemas.microsoft.com/office/drawing/2014/main" id="{E85C16A9-22EF-0B11-CFA7-6B5544555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0108" y="3451498"/>
                      <a:ext cx="2546681" cy="1642145"/>
                    </a:xfrm>
                    <a:prstGeom prst="roundRect">
                      <a:avLst>
                        <a:gd name="adj" fmla="val 7426"/>
                      </a:avLst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tlCol="0" anchor="t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PIM-Enabled Memory</a:t>
                      </a:r>
                    </a:p>
                  </p:txBody>
                </p:sp>
                <p:sp>
                  <p:nvSpPr>
                    <p:cNvPr id="40" name="Rounded Rectangle 39">
                      <a:extLst>
                        <a:ext uri="{FF2B5EF4-FFF2-40B4-BE49-F238E27FC236}">
                          <a16:creationId xmlns:a16="http://schemas.microsoft.com/office/drawing/2014/main" id="{524E4FF0-8F1B-B138-753F-018E27B06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79829" y="3795730"/>
                      <a:ext cx="1018672" cy="588827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sz="1500" dirty="0">
                          <a:latin typeface="Trebuchet MS" panose="020B0703020202090204" pitchFamily="34" charset="0"/>
                        </a:rPr>
                        <a:t>Memory</a:t>
                      </a:r>
                      <a:br>
                        <a:rPr lang="en-GR" sz="1500" dirty="0">
                          <a:latin typeface="Trebuchet MS" panose="020B0703020202090204" pitchFamily="34" charset="0"/>
                        </a:rPr>
                      </a:br>
                      <a:r>
                        <a:rPr lang="en-GR" sz="1500" dirty="0">
                          <a:latin typeface="Trebuchet MS" panose="020B0703020202090204" pitchFamily="34" charset="0"/>
                        </a:rPr>
                        <a:t>Arrays</a:t>
                      </a:r>
                    </a:p>
                  </p:txBody>
                </p:sp>
                <p:sp>
                  <p:nvSpPr>
                    <p:cNvPr id="41" name="Rounded Rectangle 40">
                      <a:extLst>
                        <a:ext uri="{FF2B5EF4-FFF2-40B4-BE49-F238E27FC236}">
                          <a16:creationId xmlns:a16="http://schemas.microsoft.com/office/drawing/2014/main" id="{06C455A5-53C6-14FF-B718-2F09F7033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9095" y="3855527"/>
                      <a:ext cx="1165096" cy="469231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Processor</a:t>
                      </a:r>
                    </a:p>
                  </p:txBody>
                </p:sp>
              </p:grpSp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8FD82780-77CA-4D14-B5B5-01225E4B5089}"/>
                      </a:ext>
                    </a:extLst>
                  </p:cNvPr>
                  <p:cNvSpPr/>
                  <p:nvPr/>
                </p:nvSpPr>
                <p:spPr>
                  <a:xfrm>
                    <a:off x="10070814" y="2803601"/>
                    <a:ext cx="1018672" cy="588827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sz="1500" dirty="0">
                        <a:latin typeface="Trebuchet MS" panose="020B0703020202090204" pitchFamily="34" charset="0"/>
                      </a:rPr>
                      <a:t>Memory</a:t>
                    </a:r>
                    <a:br>
                      <a:rPr lang="en-GR" sz="1500" dirty="0">
                        <a:latin typeface="Trebuchet MS" panose="020B0703020202090204" pitchFamily="34" charset="0"/>
                      </a:rPr>
                    </a:br>
                    <a:r>
                      <a:rPr lang="en-GR" sz="1500" dirty="0">
                        <a:latin typeface="Trebuchet MS" panose="020B0703020202090204" pitchFamily="34" charset="0"/>
                      </a:rPr>
                      <a:t>Arrays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615902EA-3C03-BD84-FBE2-2FA2B08A27BE}"/>
                      </a:ext>
                    </a:extLst>
                  </p:cNvPr>
                  <p:cNvSpPr/>
                  <p:nvPr/>
                </p:nvSpPr>
                <p:spPr>
                  <a:xfrm>
                    <a:off x="8740079" y="2863398"/>
                    <a:ext cx="1165095" cy="469231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R" sz="15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Processor</a:t>
                    </a:r>
                  </a:p>
                </p:txBody>
              </p:sp>
            </p:grpSp>
          </p:grpSp>
        </p:grp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01078BA-DA06-ADBE-5651-01C26B929EB2}"/>
              </a:ext>
            </a:extLst>
          </p:cNvPr>
          <p:cNvSpPr/>
          <p:nvPr/>
        </p:nvSpPr>
        <p:spPr>
          <a:xfrm>
            <a:off x="516794" y="2957867"/>
            <a:ext cx="1322636" cy="1956792"/>
          </a:xfrm>
          <a:prstGeom prst="roundRect">
            <a:avLst>
              <a:gd name="adj" fmla="val 5875"/>
            </a:avLst>
          </a:prstGeom>
          <a:solidFill>
            <a:srgbClr val="D9EAD5">
              <a:alpha val="69846"/>
            </a:srgbClr>
          </a:solidFill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3AD18F7D-1C8D-31DA-D574-2DAD55B7B182}"/>
              </a:ext>
            </a:extLst>
          </p:cNvPr>
          <p:cNvSpPr txBox="1">
            <a:spLocks/>
          </p:cNvSpPr>
          <p:nvPr/>
        </p:nvSpPr>
        <p:spPr>
          <a:xfrm>
            <a:off x="2286678" y="908008"/>
            <a:ext cx="3001278" cy="168543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 err="1">
                <a:latin typeface="Trebuchet MS" panose="020B0703020202090204" pitchFamily="34" charset="0"/>
                <a:cs typeface="Consolas" panose="020B0609020204030204" pitchFamily="49" charset="0"/>
              </a:rPr>
              <a:t>ColorTM</a:t>
            </a:r>
            <a: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  <a:t> (ISC’18, SRC PACT’18)</a:t>
            </a:r>
            <a:br>
              <a:rPr lang="en-US" sz="2100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</a:br>
            <a:r>
              <a:rPr lang="en-G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High-Performance Graph Coloring for CPU Systems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843C9FD-3172-2299-B6E1-CC50F8A79F55}"/>
              </a:ext>
            </a:extLst>
          </p:cNvPr>
          <p:cNvGrpSpPr/>
          <p:nvPr/>
        </p:nvGrpSpPr>
        <p:grpSpPr>
          <a:xfrm>
            <a:off x="399249" y="908008"/>
            <a:ext cx="2149510" cy="1487896"/>
            <a:chOff x="-430518" y="5138423"/>
            <a:chExt cx="2149510" cy="148789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858AE26-B979-8B1A-B2A4-D848E1D95D29}"/>
                </a:ext>
              </a:extLst>
            </p:cNvPr>
            <p:cNvGrpSpPr/>
            <p:nvPr/>
          </p:nvGrpSpPr>
          <p:grpSpPr>
            <a:xfrm>
              <a:off x="132091" y="5138423"/>
              <a:ext cx="1586901" cy="1487896"/>
              <a:chOff x="472875" y="5366042"/>
              <a:chExt cx="2115868" cy="1983866"/>
            </a:xfrm>
          </p:grpSpPr>
          <p:sp>
            <p:nvSpPr>
              <p:cNvPr id="71" name="Subtitle 2">
                <a:extLst>
                  <a:ext uri="{FF2B5EF4-FFF2-40B4-BE49-F238E27FC236}">
                    <a16:creationId xmlns:a16="http://schemas.microsoft.com/office/drawing/2014/main" id="{1445BE42-D0FD-F3CD-842D-942EB770E6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875" y="5366042"/>
                <a:ext cx="2115868" cy="96566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4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Graph Processing</a:t>
                </a:r>
                <a:endParaRPr lang="en-GR" sz="2000" dirty="0">
                  <a:solidFill>
                    <a:schemeClr val="accent4"/>
                  </a:solidFill>
                  <a:latin typeface="Trebuchet MS" panose="020B0703020202090204" pitchFamily="34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0D1A537-5B7C-DD2D-CE3F-FF8F9B27E515}"/>
                  </a:ext>
                </a:extLst>
              </p:cNvPr>
              <p:cNvGrpSpPr/>
              <p:nvPr/>
            </p:nvGrpSpPr>
            <p:grpSpPr>
              <a:xfrm rot="20746500">
                <a:off x="540660" y="6202978"/>
                <a:ext cx="1554370" cy="1146930"/>
                <a:chOff x="682465" y="6278691"/>
                <a:chExt cx="1586961" cy="1165736"/>
              </a:xfrm>
            </p:grpSpPr>
            <p:pic>
              <p:nvPicPr>
                <p:cNvPr id="73" name="Graphic 72" descr="Network">
                  <a:extLst>
                    <a:ext uri="{FF2B5EF4-FFF2-40B4-BE49-F238E27FC236}">
                      <a16:creationId xmlns:a16="http://schemas.microsoft.com/office/drawing/2014/main" id="{BD92B1AC-A25A-4F23-F4BE-D4E910ADCB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2465" y="6278691"/>
                  <a:ext cx="1025845" cy="1025851"/>
                </a:xfrm>
                <a:prstGeom prst="rect">
                  <a:avLst/>
                </a:prstGeom>
              </p:spPr>
            </p:pic>
            <p:pic>
              <p:nvPicPr>
                <p:cNvPr id="74" name="Graphic 73" descr="Network">
                  <a:extLst>
                    <a:ext uri="{FF2B5EF4-FFF2-40B4-BE49-F238E27FC236}">
                      <a16:creationId xmlns:a16="http://schemas.microsoft.com/office/drawing/2014/main" id="{E4BEBC51-1FAF-9651-017D-94FD0FF005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641095">
                  <a:off x="1243580" y="6418586"/>
                  <a:ext cx="1025846" cy="1025841"/>
                </a:xfrm>
                <a:prstGeom prst="rect">
                  <a:avLst/>
                </a:prstGeom>
              </p:spPr>
            </p:pic>
          </p:grp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13465B0-1119-13F1-7073-6164597D0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430518" y="5213646"/>
              <a:ext cx="480688" cy="46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8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1</a:t>
              </a:r>
            </a:p>
          </p:txBody>
        </p:sp>
      </p:grp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16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D80AAEE-728C-BBE0-5997-568FAB1554A1}"/>
              </a:ext>
            </a:extLst>
          </p:cNvPr>
          <p:cNvSpPr/>
          <p:nvPr/>
        </p:nvSpPr>
        <p:spPr>
          <a:xfrm>
            <a:off x="1641152" y="5308596"/>
            <a:ext cx="5861697" cy="1246179"/>
          </a:xfrm>
          <a:prstGeom prst="roundRect">
            <a:avLst/>
          </a:prstGeom>
          <a:solidFill>
            <a:srgbClr val="ECF4FF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20000"/>
              </a:lnSpc>
              <a:spcBef>
                <a:spcPts val="8"/>
              </a:spcBef>
              <a:buSzPct val="120000"/>
            </a:pP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</a:rPr>
              <a:t>Trade-off between using synchronization </a:t>
            </a:r>
          </a:p>
          <a:p>
            <a:pPr algn="ctr">
              <a:lnSpc>
                <a:spcPct val="120000"/>
              </a:lnSpc>
              <a:spcBef>
                <a:spcPts val="8"/>
              </a:spcBef>
              <a:buSzPct val="120000"/>
            </a:pP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</a:rPr>
              <a:t>with lower data access costs</a:t>
            </a:r>
            <a:endParaRPr lang="en-GR" sz="24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92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Graph Coloring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17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A9B54A-AA1B-BD98-89E1-B7A095EAA232}"/>
              </a:ext>
            </a:extLst>
          </p:cNvPr>
          <p:cNvGrpSpPr>
            <a:grpSpLocks noChangeAspect="1"/>
          </p:cNvGrpSpPr>
          <p:nvPr/>
        </p:nvGrpSpPr>
        <p:grpSpPr>
          <a:xfrm>
            <a:off x="4945165" y="2201740"/>
            <a:ext cx="3771607" cy="3157033"/>
            <a:chOff x="6423198" y="1162243"/>
            <a:chExt cx="4576170" cy="383049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EF4AD67-96AF-2420-B6CF-A98465B25A38}"/>
                </a:ext>
              </a:extLst>
            </p:cNvPr>
            <p:cNvGrpSpPr/>
            <p:nvPr/>
          </p:nvGrpSpPr>
          <p:grpSpPr>
            <a:xfrm>
              <a:off x="6423198" y="1912071"/>
              <a:ext cx="4576170" cy="3080665"/>
              <a:chOff x="5718659" y="1747180"/>
              <a:chExt cx="4576170" cy="3080665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62C0EE3-679B-F641-79B7-19C139C24F58}"/>
                  </a:ext>
                </a:extLst>
              </p:cNvPr>
              <p:cNvGrpSpPr/>
              <p:nvPr/>
            </p:nvGrpSpPr>
            <p:grpSpPr>
              <a:xfrm>
                <a:off x="5718659" y="3097025"/>
                <a:ext cx="360000" cy="1722772"/>
                <a:chOff x="5718659" y="3097025"/>
                <a:chExt cx="360000" cy="1722772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9206EC7F-6891-2F45-03FC-AEAD2B16941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718659" y="3097025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101" name="Pie 72">
                    <a:extLst>
                      <a:ext uri="{FF2B5EF4-FFF2-40B4-BE49-F238E27FC236}">
                        <a16:creationId xmlns:a16="http://schemas.microsoft.com/office/drawing/2014/main" id="{3B31A1F4-FF1A-9088-C37F-21F7BDE720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02" name="Pie 72">
                    <a:extLst>
                      <a:ext uri="{FF2B5EF4-FFF2-40B4-BE49-F238E27FC236}">
                        <a16:creationId xmlns:a16="http://schemas.microsoft.com/office/drawing/2014/main" id="{1718EF5E-8EC8-1DF0-EC97-E8CDC49BD2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456A50C9-E6E1-E64E-0454-35C0D8E4633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718659" y="4446982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99" name="Pie 72">
                    <a:extLst>
                      <a:ext uri="{FF2B5EF4-FFF2-40B4-BE49-F238E27FC236}">
                        <a16:creationId xmlns:a16="http://schemas.microsoft.com/office/drawing/2014/main" id="{0B6D8B9E-E8D9-0A84-0A9B-2E22E3297E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00" name="Pie 72">
                    <a:extLst>
                      <a:ext uri="{FF2B5EF4-FFF2-40B4-BE49-F238E27FC236}">
                        <a16:creationId xmlns:a16="http://schemas.microsoft.com/office/drawing/2014/main" id="{7EB12BD3-E885-8C5A-39BB-E421B85836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FA74B0F-C89A-E15D-AFBE-BC900FDDB76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772728" y="4455030"/>
                <a:ext cx="360000" cy="372815"/>
                <a:chOff x="5678319" y="1431705"/>
                <a:chExt cx="1399586" cy="1449420"/>
              </a:xfrm>
            </p:grpSpPr>
            <p:sp>
              <p:nvSpPr>
                <p:cNvPr id="95" name="Pie 72">
                  <a:extLst>
                    <a:ext uri="{FF2B5EF4-FFF2-40B4-BE49-F238E27FC236}">
                      <a16:creationId xmlns:a16="http://schemas.microsoft.com/office/drawing/2014/main" id="{8DA4C005-FEDC-12C3-EAE1-D69F8F2F8D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6000112" y="1109912"/>
                  <a:ext cx="756000" cy="1399586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96" name="Pie 72">
                  <a:extLst>
                    <a:ext uri="{FF2B5EF4-FFF2-40B4-BE49-F238E27FC236}">
                      <a16:creationId xmlns:a16="http://schemas.microsoft.com/office/drawing/2014/main" id="{97B7AC85-4C49-90C7-8067-E760BCFAB2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000112" y="1803332"/>
                  <a:ext cx="756000" cy="1399586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96E475C-7FDE-0D11-43B2-46AB44FF8F86}"/>
                  </a:ext>
                </a:extLst>
              </p:cNvPr>
              <p:cNvGrpSpPr/>
              <p:nvPr/>
            </p:nvGrpSpPr>
            <p:grpSpPr>
              <a:xfrm>
                <a:off x="7825658" y="3097025"/>
                <a:ext cx="360000" cy="1722772"/>
                <a:chOff x="7825658" y="3097025"/>
                <a:chExt cx="360000" cy="1722772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2AF02E0A-E1B7-EB55-ED79-0A70642D34B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825658" y="3097025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93" name="Pie 72">
                    <a:extLst>
                      <a:ext uri="{FF2B5EF4-FFF2-40B4-BE49-F238E27FC236}">
                        <a16:creationId xmlns:a16="http://schemas.microsoft.com/office/drawing/2014/main" id="{C04305AA-4172-06EE-49D8-6389DA67C4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94" name="Pie 72">
                    <a:extLst>
                      <a:ext uri="{FF2B5EF4-FFF2-40B4-BE49-F238E27FC236}">
                        <a16:creationId xmlns:a16="http://schemas.microsoft.com/office/drawing/2014/main" id="{C3732C98-E2EE-0D44-9DE2-CFD5D47237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01DDC3AE-CC6C-9A3A-9FD6-20A7DFDEEAA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825658" y="4446982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91" name="Pie 72">
                    <a:extLst>
                      <a:ext uri="{FF2B5EF4-FFF2-40B4-BE49-F238E27FC236}">
                        <a16:creationId xmlns:a16="http://schemas.microsoft.com/office/drawing/2014/main" id="{B449D1E6-B42B-1A7A-E8B1-413F680AC6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92" name="Pie 72">
                    <a:extLst>
                      <a:ext uri="{FF2B5EF4-FFF2-40B4-BE49-F238E27FC236}">
                        <a16:creationId xmlns:a16="http://schemas.microsoft.com/office/drawing/2014/main" id="{8FCA2506-AA1D-1039-4CBB-C57AA0700C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4A37C5D-880F-0937-BAE4-FC31AD97B053}"/>
                  </a:ext>
                </a:extLst>
              </p:cNvPr>
              <p:cNvGrpSpPr/>
              <p:nvPr/>
            </p:nvGrpSpPr>
            <p:grpSpPr>
              <a:xfrm>
                <a:off x="8882095" y="1747180"/>
                <a:ext cx="360000" cy="3072617"/>
                <a:chOff x="8882095" y="1747180"/>
                <a:chExt cx="360000" cy="3072617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8850F98-FDF0-70CE-30D2-FCEA67E64C0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882095" y="1747180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87" name="Pie 72">
                    <a:extLst>
                      <a:ext uri="{FF2B5EF4-FFF2-40B4-BE49-F238E27FC236}">
                        <a16:creationId xmlns:a16="http://schemas.microsoft.com/office/drawing/2014/main" id="{472EB10E-94F9-DD2F-D597-0A4E28D44E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8" name="Pie 72">
                    <a:extLst>
                      <a:ext uri="{FF2B5EF4-FFF2-40B4-BE49-F238E27FC236}">
                        <a16:creationId xmlns:a16="http://schemas.microsoft.com/office/drawing/2014/main" id="{72C44D08-1B3C-0AEB-CAFD-0CF4BE90571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2204D48-3F52-B02F-A275-D478DC50582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882095" y="3097025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85" name="Pie 72">
                    <a:extLst>
                      <a:ext uri="{FF2B5EF4-FFF2-40B4-BE49-F238E27FC236}">
                        <a16:creationId xmlns:a16="http://schemas.microsoft.com/office/drawing/2014/main" id="{9BB5EBAB-5C75-409F-5465-C24BFDE3FC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6" name="Pie 72">
                    <a:extLst>
                      <a:ext uri="{FF2B5EF4-FFF2-40B4-BE49-F238E27FC236}">
                        <a16:creationId xmlns:a16="http://schemas.microsoft.com/office/drawing/2014/main" id="{37A37ACD-7B5D-55D7-1790-1A5EA6CBCE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955A38D2-C43D-CDDC-A906-D4C71C0A4B5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882095" y="4446982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83" name="Pie 72">
                    <a:extLst>
                      <a:ext uri="{FF2B5EF4-FFF2-40B4-BE49-F238E27FC236}">
                        <a16:creationId xmlns:a16="http://schemas.microsoft.com/office/drawing/2014/main" id="{6B2C8947-2BC9-4FFD-D181-7784D8C7D2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84" name="Pie 72">
                    <a:extLst>
                      <a:ext uri="{FF2B5EF4-FFF2-40B4-BE49-F238E27FC236}">
                        <a16:creationId xmlns:a16="http://schemas.microsoft.com/office/drawing/2014/main" id="{87A25F87-76FC-FAC7-925E-CFDB435C8B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1F24ABA-2203-D92A-94A2-0DBDCB7FD583}"/>
                  </a:ext>
                </a:extLst>
              </p:cNvPr>
              <p:cNvGrpSpPr/>
              <p:nvPr/>
            </p:nvGrpSpPr>
            <p:grpSpPr>
              <a:xfrm>
                <a:off x="9934829" y="3097025"/>
                <a:ext cx="360000" cy="1722772"/>
                <a:chOff x="9934829" y="3097025"/>
                <a:chExt cx="360000" cy="1722772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A0DB7278-5C4F-B101-661B-8681559E929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934829" y="3097025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78" name="Pie 72">
                    <a:extLst>
                      <a:ext uri="{FF2B5EF4-FFF2-40B4-BE49-F238E27FC236}">
                        <a16:creationId xmlns:a16="http://schemas.microsoft.com/office/drawing/2014/main" id="{6D843694-0B2A-1D63-500A-FD2E0D033A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9" name="Pie 72">
                    <a:extLst>
                      <a:ext uri="{FF2B5EF4-FFF2-40B4-BE49-F238E27FC236}">
                        <a16:creationId xmlns:a16="http://schemas.microsoft.com/office/drawing/2014/main" id="{F35F199F-E3D9-4481-FA77-C38D1C49F9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5B163E9F-C6C1-0E71-BB91-2EB8FFEDA0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934829" y="4446982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74" name="Pie 72">
                    <a:extLst>
                      <a:ext uri="{FF2B5EF4-FFF2-40B4-BE49-F238E27FC236}">
                        <a16:creationId xmlns:a16="http://schemas.microsoft.com/office/drawing/2014/main" id="{5872C5F0-DC9B-64D4-305D-D426D1D439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77" name="Pie 72">
                    <a:extLst>
                      <a:ext uri="{FF2B5EF4-FFF2-40B4-BE49-F238E27FC236}">
                        <a16:creationId xmlns:a16="http://schemas.microsoft.com/office/drawing/2014/main" id="{8B39DB6B-4B3D-A401-0B0B-F2D688E69D1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013B44-8F84-CFA9-481C-CFF47B96CFC3}"/>
                </a:ext>
              </a:extLst>
            </p:cNvPr>
            <p:cNvSpPr txBox="1"/>
            <p:nvPr/>
          </p:nvSpPr>
          <p:spPr>
            <a:xfrm>
              <a:off x="6898007" y="1162243"/>
              <a:ext cx="3957496" cy="560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Chromatic Scheduling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43CE81A-1A9B-D25B-228B-BFD2BFB93C91}"/>
              </a:ext>
            </a:extLst>
          </p:cNvPr>
          <p:cNvGrpSpPr>
            <a:grpSpLocks noChangeAspect="1"/>
          </p:cNvGrpSpPr>
          <p:nvPr/>
        </p:nvGrpSpPr>
        <p:grpSpPr>
          <a:xfrm>
            <a:off x="362770" y="2201740"/>
            <a:ext cx="3692149" cy="3301033"/>
            <a:chOff x="694082" y="1162272"/>
            <a:chExt cx="4409684" cy="394256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417BE3A-5C58-302C-2564-020D3C3C07AD}"/>
                </a:ext>
              </a:extLst>
            </p:cNvPr>
            <p:cNvGrpSpPr/>
            <p:nvPr/>
          </p:nvGrpSpPr>
          <p:grpSpPr>
            <a:xfrm>
              <a:off x="694082" y="1162272"/>
              <a:ext cx="4409684" cy="3942561"/>
              <a:chOff x="272167" y="772668"/>
              <a:chExt cx="4409684" cy="3942561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9236155-6B7D-D422-EB76-91890314FA0B}"/>
                  </a:ext>
                </a:extLst>
              </p:cNvPr>
              <p:cNvGrpSpPr/>
              <p:nvPr/>
            </p:nvGrpSpPr>
            <p:grpSpPr>
              <a:xfrm>
                <a:off x="272167" y="1538778"/>
                <a:ext cx="4409684" cy="3176451"/>
                <a:chOff x="-53087" y="1536893"/>
                <a:chExt cx="4409684" cy="3176451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4E63BCC5-C391-F7E8-94BF-C0C64223634A}"/>
                    </a:ext>
                  </a:extLst>
                </p:cNvPr>
                <p:cNvCxnSpPr>
                  <a:cxnSpLocks/>
                  <a:stCxn id="149" idx="3"/>
                  <a:endCxn id="151" idx="3"/>
                </p:cNvCxnSpPr>
                <p:nvPr/>
              </p:nvCxnSpPr>
              <p:spPr>
                <a:xfrm flipH="1">
                  <a:off x="126916" y="2128526"/>
                  <a:ext cx="844981" cy="842721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A38B983-8BBF-9A50-BB45-5D26B83E9781}"/>
                    </a:ext>
                  </a:extLst>
                </p:cNvPr>
                <p:cNvCxnSpPr>
                  <a:cxnSpLocks/>
                  <a:stCxn id="145" idx="3"/>
                  <a:endCxn id="142" idx="3"/>
                </p:cNvCxnSpPr>
                <p:nvPr/>
              </p:nvCxnSpPr>
              <p:spPr>
                <a:xfrm flipH="1">
                  <a:off x="1853810" y="1715252"/>
                  <a:ext cx="543563" cy="1272092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20301162-51E4-7E15-8C25-2B1560815761}"/>
                    </a:ext>
                  </a:extLst>
                </p:cNvPr>
                <p:cNvCxnSpPr>
                  <a:cxnSpLocks/>
                  <a:stCxn id="149" idx="3"/>
                  <a:endCxn id="143" idx="3"/>
                </p:cNvCxnSpPr>
                <p:nvPr/>
              </p:nvCxnSpPr>
              <p:spPr>
                <a:xfrm>
                  <a:off x="971897" y="2128526"/>
                  <a:ext cx="881919" cy="842721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E72D978C-83AE-FECC-0640-C671D36D121C}"/>
                    </a:ext>
                  </a:extLst>
                </p:cNvPr>
                <p:cNvCxnSpPr>
                  <a:cxnSpLocks/>
                  <a:stCxn id="149" idx="3"/>
                  <a:endCxn id="147" idx="3"/>
                </p:cNvCxnSpPr>
                <p:nvPr/>
              </p:nvCxnSpPr>
              <p:spPr>
                <a:xfrm flipH="1">
                  <a:off x="968740" y="2128526"/>
                  <a:ext cx="3157" cy="1565298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C80127D0-E12D-FFAA-623D-E307EF2EB3B9}"/>
                    </a:ext>
                  </a:extLst>
                </p:cNvPr>
                <p:cNvCxnSpPr>
                  <a:cxnSpLocks/>
                  <a:stCxn id="147" idx="4"/>
                  <a:endCxn id="150" idx="3"/>
                </p:cNvCxnSpPr>
                <p:nvPr/>
              </p:nvCxnSpPr>
              <p:spPr>
                <a:xfrm flipH="1" flipV="1">
                  <a:off x="126910" y="2987344"/>
                  <a:ext cx="866535" cy="706861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58455F91-B411-093E-C950-19AA367A7325}"/>
                    </a:ext>
                  </a:extLst>
                </p:cNvPr>
                <p:cNvCxnSpPr>
                  <a:cxnSpLocks/>
                  <a:stCxn id="143" idx="3"/>
                  <a:endCxn id="146" idx="3"/>
                </p:cNvCxnSpPr>
                <p:nvPr/>
              </p:nvCxnSpPr>
              <p:spPr>
                <a:xfrm flipH="1">
                  <a:off x="968734" y="2971247"/>
                  <a:ext cx="885082" cy="738674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4296BD0D-E6F3-D4F2-DFEB-76ABC4E2782F}"/>
                    </a:ext>
                  </a:extLst>
                </p:cNvPr>
                <p:cNvCxnSpPr>
                  <a:cxnSpLocks/>
                  <a:stCxn id="135" idx="4"/>
                  <a:endCxn id="147" idx="3"/>
                </p:cNvCxnSpPr>
                <p:nvPr/>
              </p:nvCxnSpPr>
              <p:spPr>
                <a:xfrm flipH="1" flipV="1">
                  <a:off x="968740" y="3693824"/>
                  <a:ext cx="2687407" cy="8429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FE085340-3B6C-0F5C-73AE-1807EFCF4DAF}"/>
                    </a:ext>
                  </a:extLst>
                </p:cNvPr>
                <p:cNvCxnSpPr>
                  <a:cxnSpLocks/>
                  <a:stCxn id="141" idx="4"/>
                  <a:endCxn id="146" idx="3"/>
                </p:cNvCxnSpPr>
                <p:nvPr/>
              </p:nvCxnSpPr>
              <p:spPr>
                <a:xfrm flipH="1" flipV="1">
                  <a:off x="968734" y="3709921"/>
                  <a:ext cx="1363399" cy="809348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2E7FFADA-7885-8AB4-5145-2ABB4C270395}"/>
                    </a:ext>
                  </a:extLst>
                </p:cNvPr>
                <p:cNvCxnSpPr>
                  <a:cxnSpLocks/>
                  <a:stCxn id="135" idx="3"/>
                  <a:endCxn id="141" idx="3"/>
                </p:cNvCxnSpPr>
                <p:nvPr/>
              </p:nvCxnSpPr>
              <p:spPr>
                <a:xfrm flipH="1">
                  <a:off x="2307428" y="3701872"/>
                  <a:ext cx="1324014" cy="817016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3210879-F951-3547-E574-EC1A081CB2BE}"/>
                    </a:ext>
                  </a:extLst>
                </p:cNvPr>
                <p:cNvCxnSpPr>
                  <a:cxnSpLocks/>
                  <a:stCxn id="143" idx="3"/>
                  <a:endCxn id="139" idx="3"/>
                </p:cNvCxnSpPr>
                <p:nvPr/>
              </p:nvCxnSpPr>
              <p:spPr>
                <a:xfrm>
                  <a:off x="1853816" y="2971247"/>
                  <a:ext cx="1054069" cy="8048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162F5D42-EEB9-C6C1-7934-5C932BB87767}"/>
                    </a:ext>
                  </a:extLst>
                </p:cNvPr>
                <p:cNvCxnSpPr>
                  <a:cxnSpLocks/>
                  <a:stCxn id="139" idx="3"/>
                  <a:endCxn id="133" idx="4"/>
                </p:cNvCxnSpPr>
                <p:nvPr/>
              </p:nvCxnSpPr>
              <p:spPr>
                <a:xfrm flipV="1">
                  <a:off x="2907885" y="2963579"/>
                  <a:ext cx="1293420" cy="15716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3052D61-C52B-ACDF-82A4-4AEE1B36AE5E}"/>
                    </a:ext>
                  </a:extLst>
                </p:cNvPr>
                <p:cNvCxnSpPr>
                  <a:cxnSpLocks/>
                  <a:stCxn id="145" idx="3"/>
                  <a:endCxn id="136" idx="4"/>
                </p:cNvCxnSpPr>
                <p:nvPr/>
              </p:nvCxnSpPr>
              <p:spPr>
                <a:xfrm>
                  <a:off x="2397373" y="1715252"/>
                  <a:ext cx="1209358" cy="437038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D9021014-A1BD-7AE0-BB6C-3F99BD2B4D51}"/>
                    </a:ext>
                  </a:extLst>
                </p:cNvPr>
                <p:cNvCxnSpPr>
                  <a:cxnSpLocks/>
                  <a:stCxn id="139" idx="4"/>
                  <a:endCxn id="137" idx="3"/>
                </p:cNvCxnSpPr>
                <p:nvPr/>
              </p:nvCxnSpPr>
              <p:spPr>
                <a:xfrm flipV="1">
                  <a:off x="2932590" y="2136574"/>
                  <a:ext cx="698852" cy="843102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FCBCF0EA-2037-A184-7737-2E683C631C42}"/>
                    </a:ext>
                  </a:extLst>
                </p:cNvPr>
                <p:cNvCxnSpPr>
                  <a:cxnSpLocks/>
                  <a:stCxn id="138" idx="3"/>
                  <a:endCxn id="135" idx="4"/>
                </p:cNvCxnSpPr>
                <p:nvPr/>
              </p:nvCxnSpPr>
              <p:spPr>
                <a:xfrm>
                  <a:off x="2907879" y="2995392"/>
                  <a:ext cx="748268" cy="706861"/>
                </a:xfrm>
                <a:prstGeom prst="line">
                  <a:avLst/>
                </a:prstGeom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54CBC49A-A403-106D-2086-BF6762D93A7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-53087" y="2792888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150" name="Pie 72">
                    <a:extLst>
                      <a:ext uri="{FF2B5EF4-FFF2-40B4-BE49-F238E27FC236}">
                        <a16:creationId xmlns:a16="http://schemas.microsoft.com/office/drawing/2014/main" id="{841C88C1-F841-59D4-580A-45F10DF6C67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51" name="Pie 72">
                    <a:extLst>
                      <a:ext uri="{FF2B5EF4-FFF2-40B4-BE49-F238E27FC236}">
                        <a16:creationId xmlns:a16="http://schemas.microsoft.com/office/drawing/2014/main" id="{D1747000-EE5D-C01C-C321-3FCFA6F0FF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31DA3B24-C839-56CA-67CE-F3E0BF350E1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91894" y="1950167"/>
                  <a:ext cx="360000" cy="372815"/>
                  <a:chOff x="5678319" y="1431705"/>
                  <a:chExt cx="1399586" cy="1449420"/>
                </a:xfrm>
                <a:solidFill>
                  <a:schemeClr val="accent4"/>
                </a:solidFill>
              </p:grpSpPr>
              <p:sp>
                <p:nvSpPr>
                  <p:cNvPr id="148" name="Pie 72">
                    <a:extLst>
                      <a:ext uri="{FF2B5EF4-FFF2-40B4-BE49-F238E27FC236}">
                        <a16:creationId xmlns:a16="http://schemas.microsoft.com/office/drawing/2014/main" id="{77DDEA5D-12E7-1F9D-4200-30D3FDD79A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9" name="Pie 72">
                    <a:extLst>
                      <a:ext uri="{FF2B5EF4-FFF2-40B4-BE49-F238E27FC236}">
                        <a16:creationId xmlns:a16="http://schemas.microsoft.com/office/drawing/2014/main" id="{FCCD36AA-D219-41A8-D79D-75B4218AFE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5188B48D-F6A4-5C4B-5090-07279B4EC27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88737" y="3515465"/>
                  <a:ext cx="360000" cy="372815"/>
                  <a:chOff x="5678319" y="1431705"/>
                  <a:chExt cx="1399586" cy="1449420"/>
                </a:xfrm>
                <a:solidFill>
                  <a:schemeClr val="accent1"/>
                </a:solidFill>
              </p:grpSpPr>
              <p:sp>
                <p:nvSpPr>
                  <p:cNvPr id="146" name="Pie 72">
                    <a:extLst>
                      <a:ext uri="{FF2B5EF4-FFF2-40B4-BE49-F238E27FC236}">
                        <a16:creationId xmlns:a16="http://schemas.microsoft.com/office/drawing/2014/main" id="{DAA6F242-942D-451C-95E6-0700101E61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7" name="Pie 72">
                    <a:extLst>
                      <a:ext uri="{FF2B5EF4-FFF2-40B4-BE49-F238E27FC236}">
                        <a16:creationId xmlns:a16="http://schemas.microsoft.com/office/drawing/2014/main" id="{79E4FAB3-8180-BA9D-9B81-51512C9B8C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D79A3D26-DEA8-E90D-5E12-6550B0DDE0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17370" y="1536893"/>
                  <a:ext cx="360000" cy="372815"/>
                  <a:chOff x="5678319" y="1431705"/>
                  <a:chExt cx="1399586" cy="1449420"/>
                </a:xfrm>
                <a:solidFill>
                  <a:schemeClr val="accent2"/>
                </a:solidFill>
              </p:grpSpPr>
              <p:sp>
                <p:nvSpPr>
                  <p:cNvPr id="144" name="Pie 72">
                    <a:extLst>
                      <a:ext uri="{FF2B5EF4-FFF2-40B4-BE49-F238E27FC236}">
                        <a16:creationId xmlns:a16="http://schemas.microsoft.com/office/drawing/2014/main" id="{B6092142-6257-AEE1-2468-8AE004633D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5" name="Pie 72">
                    <a:extLst>
                      <a:ext uri="{FF2B5EF4-FFF2-40B4-BE49-F238E27FC236}">
                        <a16:creationId xmlns:a16="http://schemas.microsoft.com/office/drawing/2014/main" id="{0FBD29D4-17C1-A99B-CAB8-36EB4ABDC2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605B979B-55A0-1796-2CA1-8B2CA73BF71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73813" y="2792888"/>
                  <a:ext cx="360000" cy="372815"/>
                  <a:chOff x="5678319" y="1431705"/>
                  <a:chExt cx="1399586" cy="1449420"/>
                </a:xfrm>
                <a:solidFill>
                  <a:schemeClr val="accent5"/>
                </a:solidFill>
              </p:grpSpPr>
              <p:sp>
                <p:nvSpPr>
                  <p:cNvPr id="142" name="Pie 72">
                    <a:extLst>
                      <a:ext uri="{FF2B5EF4-FFF2-40B4-BE49-F238E27FC236}">
                        <a16:creationId xmlns:a16="http://schemas.microsoft.com/office/drawing/2014/main" id="{DDB4C32E-E467-83F1-0837-F462A45318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3" name="Pie 72">
                    <a:extLst>
                      <a:ext uri="{FF2B5EF4-FFF2-40B4-BE49-F238E27FC236}">
                        <a16:creationId xmlns:a16="http://schemas.microsoft.com/office/drawing/2014/main" id="{DEF72961-EDDE-12A4-3D3F-5728C888F5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C95C279C-A8CE-A6B4-9208-064169FCB8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27422" y="4340529"/>
                  <a:ext cx="360003" cy="372815"/>
                  <a:chOff x="5328639" y="1664811"/>
                  <a:chExt cx="1399599" cy="1449421"/>
                </a:xfrm>
                <a:solidFill>
                  <a:schemeClr val="accent2"/>
                </a:solidFill>
              </p:grpSpPr>
              <p:sp>
                <p:nvSpPr>
                  <p:cNvPr id="140" name="Pie 72">
                    <a:extLst>
                      <a:ext uri="{FF2B5EF4-FFF2-40B4-BE49-F238E27FC236}">
                        <a16:creationId xmlns:a16="http://schemas.microsoft.com/office/drawing/2014/main" id="{F11DA2F6-E08A-FD62-F4D3-96F20E3280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5650432" y="1343018"/>
                    <a:ext cx="756001" cy="1399587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1" name="Pie 72">
                    <a:extLst>
                      <a:ext uri="{FF2B5EF4-FFF2-40B4-BE49-F238E27FC236}">
                        <a16:creationId xmlns:a16="http://schemas.microsoft.com/office/drawing/2014/main" id="{86DFA511-3AAD-2950-D80A-69F01A4AED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5650444" y="2036438"/>
                    <a:ext cx="756001" cy="1399587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5DDCBBED-BCFD-D4E9-281D-E658F00731D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727882" y="2800936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138" name="Pie 72">
                    <a:extLst>
                      <a:ext uri="{FF2B5EF4-FFF2-40B4-BE49-F238E27FC236}">
                        <a16:creationId xmlns:a16="http://schemas.microsoft.com/office/drawing/2014/main" id="{9CF23E48-47D2-0A83-57DD-2675E81261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39" name="Pie 72">
                    <a:extLst>
                      <a:ext uri="{FF2B5EF4-FFF2-40B4-BE49-F238E27FC236}">
                        <a16:creationId xmlns:a16="http://schemas.microsoft.com/office/drawing/2014/main" id="{1F44B54E-3DBF-C88F-FDEA-4BDCC0773E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15CA4674-C610-093C-321C-B763BC3305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451439" y="1958215"/>
                  <a:ext cx="360000" cy="372815"/>
                  <a:chOff x="5678319" y="1431705"/>
                  <a:chExt cx="1399586" cy="1449420"/>
                </a:xfrm>
                <a:solidFill>
                  <a:schemeClr val="accent4"/>
                </a:solidFill>
              </p:grpSpPr>
              <p:sp>
                <p:nvSpPr>
                  <p:cNvPr id="136" name="Pie 72">
                    <a:extLst>
                      <a:ext uri="{FF2B5EF4-FFF2-40B4-BE49-F238E27FC236}">
                        <a16:creationId xmlns:a16="http://schemas.microsoft.com/office/drawing/2014/main" id="{C3F26E27-1E89-1340-F803-E5370BFA46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37" name="Pie 72">
                    <a:extLst>
                      <a:ext uri="{FF2B5EF4-FFF2-40B4-BE49-F238E27FC236}">
                        <a16:creationId xmlns:a16="http://schemas.microsoft.com/office/drawing/2014/main" id="{5DFD03AB-F6F5-E5B0-2356-AEC73CB764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2D8B7A33-60CC-BE7E-EEA1-302F9C7D38C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451439" y="3523513"/>
                  <a:ext cx="360000" cy="372815"/>
                  <a:chOff x="5678319" y="1431705"/>
                  <a:chExt cx="1399586" cy="1449420"/>
                </a:xfrm>
                <a:solidFill>
                  <a:schemeClr val="accent4"/>
                </a:solidFill>
              </p:grpSpPr>
              <p:sp>
                <p:nvSpPr>
                  <p:cNvPr id="134" name="Pie 72">
                    <a:extLst>
                      <a:ext uri="{FF2B5EF4-FFF2-40B4-BE49-F238E27FC236}">
                        <a16:creationId xmlns:a16="http://schemas.microsoft.com/office/drawing/2014/main" id="{C0603426-55E4-B274-601D-0D595D3DB3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35" name="Pie 72">
                    <a:extLst>
                      <a:ext uri="{FF2B5EF4-FFF2-40B4-BE49-F238E27FC236}">
                        <a16:creationId xmlns:a16="http://schemas.microsoft.com/office/drawing/2014/main" id="{53D3ABB5-8F8F-BCE6-CAC8-FE8ECCEF04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32314127-E8F7-9F4C-5F13-E90A4762C54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996597" y="2784839"/>
                  <a:ext cx="360000" cy="372815"/>
                  <a:chOff x="5678319" y="1431705"/>
                  <a:chExt cx="1399586" cy="1449420"/>
                </a:xfrm>
                <a:solidFill>
                  <a:schemeClr val="accent1"/>
                </a:solidFill>
              </p:grpSpPr>
              <p:sp>
                <p:nvSpPr>
                  <p:cNvPr id="132" name="Pie 72">
                    <a:extLst>
                      <a:ext uri="{FF2B5EF4-FFF2-40B4-BE49-F238E27FC236}">
                        <a16:creationId xmlns:a16="http://schemas.microsoft.com/office/drawing/2014/main" id="{73249A02-AC5A-391E-8E01-00CDF26979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33" name="Pie 72">
                    <a:extLst>
                      <a:ext uri="{FF2B5EF4-FFF2-40B4-BE49-F238E27FC236}">
                        <a16:creationId xmlns:a16="http://schemas.microsoft.com/office/drawing/2014/main" id="{91707110-394F-5F1A-9370-400EB65C20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683CEAA-A6C0-9AFE-4A87-28011CDDBCE2}"/>
                  </a:ext>
                </a:extLst>
              </p:cNvPr>
              <p:cNvSpPr txBox="1"/>
              <p:nvPr/>
            </p:nvSpPr>
            <p:spPr>
              <a:xfrm>
                <a:off x="1318699" y="772668"/>
                <a:ext cx="2417038" cy="551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The Problem</a:t>
                </a:r>
              </a:p>
            </p:txBody>
          </p:sp>
        </p:grpSp>
        <p:pic>
          <p:nvPicPr>
            <p:cNvPr id="105" name="Graphic 104" descr="Close">
              <a:extLst>
                <a:ext uri="{FF2B5EF4-FFF2-40B4-BE49-F238E27FC236}">
                  <a16:creationId xmlns:a16="http://schemas.microsoft.com/office/drawing/2014/main" id="{D97C3DC4-254A-4996-9A6C-6BA788A6B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36678" y="3152092"/>
              <a:ext cx="410203" cy="410204"/>
            </a:xfrm>
            <a:prstGeom prst="rect">
              <a:avLst/>
            </a:prstGeom>
          </p:spPr>
        </p:pic>
      </p:grp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CB5CE7BD-23B5-9ECB-94E0-19C2D8826A91}"/>
              </a:ext>
            </a:extLst>
          </p:cNvPr>
          <p:cNvSpPr/>
          <p:nvPr/>
        </p:nvSpPr>
        <p:spPr>
          <a:xfrm>
            <a:off x="991581" y="1018631"/>
            <a:ext cx="7160838" cy="930422"/>
          </a:xfrm>
          <a:prstGeom prst="roundRect">
            <a:avLst>
              <a:gd name="adj" fmla="val 1409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Applications: PageRank, Community Detection, Resource Allocation … 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1AAE47A-07C9-C655-65F2-24D562CC1321}"/>
              </a:ext>
            </a:extLst>
          </p:cNvPr>
          <p:cNvCxnSpPr/>
          <p:nvPr/>
        </p:nvCxnSpPr>
        <p:spPr>
          <a:xfrm>
            <a:off x="4648948" y="5519073"/>
            <a:ext cx="428400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941C36-7985-DFBB-DB91-BEC99847F7F8}"/>
              </a:ext>
            </a:extLst>
          </p:cNvPr>
          <p:cNvSpPr txBox="1"/>
          <p:nvPr/>
        </p:nvSpPr>
        <p:spPr>
          <a:xfrm>
            <a:off x="8112227" y="5594988"/>
            <a:ext cx="8062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6BCFAD-7CC7-9728-9DDF-A6A18EC735F8}"/>
              </a:ext>
            </a:extLst>
          </p:cNvPr>
          <p:cNvSpPr/>
          <p:nvPr/>
        </p:nvSpPr>
        <p:spPr>
          <a:xfrm>
            <a:off x="2" y="2762540"/>
            <a:ext cx="9143999" cy="1332920"/>
          </a:xfrm>
          <a:prstGeom prst="rect">
            <a:avLst/>
          </a:prstGeom>
          <a:solidFill>
            <a:srgbClr val="ECF4FF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How can we accelerate 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the </a:t>
            </a:r>
            <a:r>
              <a:rPr lang="en-US" sz="3200" dirty="0">
                <a:solidFill>
                  <a:schemeClr val="accent2"/>
                </a:solidFill>
                <a:latin typeface="Trebuchet MS" panose="020B0703020202090204" pitchFamily="34" charset="0"/>
              </a:rPr>
              <a:t>graph coloring</a:t>
            </a:r>
            <a:r>
              <a:rPr lang="en-US" sz="3200" dirty="0">
                <a:solidFill>
                  <a:schemeClr val="accent3"/>
                </a:solidFill>
                <a:latin typeface="Trebuchet MS" panose="020B0703020202090204" pitchFamily="34" charset="0"/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kernel?</a:t>
            </a:r>
            <a:endParaRPr lang="en-GR" sz="32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7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Prior Parallel Algorithms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18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AB453D5-3294-B019-7E39-B36759F4665F}"/>
              </a:ext>
            </a:extLst>
          </p:cNvPr>
          <p:cNvGrpSpPr>
            <a:grpSpLocks noChangeAspect="1"/>
          </p:cNvGrpSpPr>
          <p:nvPr/>
        </p:nvGrpSpPr>
        <p:grpSpPr>
          <a:xfrm>
            <a:off x="822779" y="1885581"/>
            <a:ext cx="3167910" cy="1728000"/>
            <a:chOff x="788737" y="1950167"/>
            <a:chExt cx="3567860" cy="194616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772A577-6764-19FA-0FEE-2F6D2D872C94}"/>
                </a:ext>
              </a:extLst>
            </p:cNvPr>
            <p:cNvCxnSpPr>
              <a:cxnSpLocks/>
              <a:stCxn id="31" idx="3"/>
              <a:endCxn id="27" idx="3"/>
            </p:cNvCxnSpPr>
            <p:nvPr/>
          </p:nvCxnSpPr>
          <p:spPr>
            <a:xfrm>
              <a:off x="971897" y="2128526"/>
              <a:ext cx="881919" cy="84272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53EA375-BB94-F6B2-704F-9A6D7542A49F}"/>
                </a:ext>
              </a:extLst>
            </p:cNvPr>
            <p:cNvCxnSpPr>
              <a:cxnSpLocks/>
              <a:stCxn id="31" idx="3"/>
              <a:endCxn id="29" idx="3"/>
            </p:cNvCxnSpPr>
            <p:nvPr/>
          </p:nvCxnSpPr>
          <p:spPr>
            <a:xfrm flipH="1">
              <a:off x="968740" y="2128526"/>
              <a:ext cx="3157" cy="1565298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2D74F7-9CD1-5705-5069-ECE09769763E}"/>
                </a:ext>
              </a:extLst>
            </p:cNvPr>
            <p:cNvCxnSpPr>
              <a:cxnSpLocks/>
              <a:stCxn id="27" idx="3"/>
              <a:endCxn id="28" idx="3"/>
            </p:cNvCxnSpPr>
            <p:nvPr/>
          </p:nvCxnSpPr>
          <p:spPr>
            <a:xfrm flipH="1">
              <a:off x="968734" y="2971247"/>
              <a:ext cx="885082" cy="73867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8E992F6-6033-CA55-A841-B1BC4CC4499E}"/>
                </a:ext>
              </a:extLst>
            </p:cNvPr>
            <p:cNvCxnSpPr>
              <a:cxnSpLocks/>
              <a:stCxn id="27" idx="3"/>
              <a:endCxn id="25" idx="3"/>
            </p:cNvCxnSpPr>
            <p:nvPr/>
          </p:nvCxnSpPr>
          <p:spPr>
            <a:xfrm>
              <a:off x="1853816" y="2971247"/>
              <a:ext cx="1054069" cy="8048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5CCE6C-5255-8F36-3DD2-017A218FA9AA}"/>
                </a:ext>
              </a:extLst>
            </p:cNvPr>
            <p:cNvCxnSpPr>
              <a:cxnSpLocks/>
              <a:stCxn id="25" idx="3"/>
              <a:endCxn id="19" idx="4"/>
            </p:cNvCxnSpPr>
            <p:nvPr/>
          </p:nvCxnSpPr>
          <p:spPr>
            <a:xfrm flipV="1">
              <a:off x="2907885" y="2963579"/>
              <a:ext cx="1293420" cy="15716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C3CBCE1-D177-8D21-9834-D3B1407273C2}"/>
                </a:ext>
              </a:extLst>
            </p:cNvPr>
            <p:cNvCxnSpPr>
              <a:cxnSpLocks/>
              <a:stCxn id="25" idx="4"/>
              <a:endCxn id="23" idx="3"/>
            </p:cNvCxnSpPr>
            <p:nvPr/>
          </p:nvCxnSpPr>
          <p:spPr>
            <a:xfrm flipV="1">
              <a:off x="2932590" y="2136574"/>
              <a:ext cx="698852" cy="84310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639B6C-460C-BACC-0F26-90AFCEB5DCCE}"/>
                </a:ext>
              </a:extLst>
            </p:cNvPr>
            <p:cNvCxnSpPr>
              <a:cxnSpLocks/>
              <a:stCxn id="24" idx="3"/>
              <a:endCxn id="21" idx="4"/>
            </p:cNvCxnSpPr>
            <p:nvPr/>
          </p:nvCxnSpPr>
          <p:spPr>
            <a:xfrm>
              <a:off x="2907879" y="2995392"/>
              <a:ext cx="748268" cy="70686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9908CF-3D74-2559-05DD-C8B12339D6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1894" y="1950167"/>
              <a:ext cx="360000" cy="372815"/>
              <a:chOff x="5678319" y="1431705"/>
              <a:chExt cx="1399586" cy="1449420"/>
            </a:xfrm>
            <a:solidFill>
              <a:schemeClr val="accent4"/>
            </a:solidFill>
          </p:grpSpPr>
          <p:sp>
            <p:nvSpPr>
              <p:cNvPr id="30" name="Pie 72">
                <a:extLst>
                  <a:ext uri="{FF2B5EF4-FFF2-40B4-BE49-F238E27FC236}">
                    <a16:creationId xmlns:a16="http://schemas.microsoft.com/office/drawing/2014/main" id="{5A7D9CD2-6ED5-E8F2-893E-655B60953EF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e 72">
                <a:extLst>
                  <a:ext uri="{FF2B5EF4-FFF2-40B4-BE49-F238E27FC236}">
                    <a16:creationId xmlns:a16="http://schemas.microsoft.com/office/drawing/2014/main" id="{406324CA-FA19-BCC9-5DC4-F273961C556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9A6761F-F2B2-9A3A-73A5-E24E2A123C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8737" y="3515465"/>
              <a:ext cx="360000" cy="372815"/>
              <a:chOff x="5678319" y="1431705"/>
              <a:chExt cx="1399586" cy="1449420"/>
            </a:xfrm>
            <a:solidFill>
              <a:schemeClr val="accent1"/>
            </a:solidFill>
          </p:grpSpPr>
          <p:sp>
            <p:nvSpPr>
              <p:cNvPr id="28" name="Pie 72">
                <a:extLst>
                  <a:ext uri="{FF2B5EF4-FFF2-40B4-BE49-F238E27FC236}">
                    <a16:creationId xmlns:a16="http://schemas.microsoft.com/office/drawing/2014/main" id="{52E8A3C9-96B1-C449-F2C9-C7AA781CBA2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ie 72">
                <a:extLst>
                  <a:ext uri="{FF2B5EF4-FFF2-40B4-BE49-F238E27FC236}">
                    <a16:creationId xmlns:a16="http://schemas.microsoft.com/office/drawing/2014/main" id="{C0C21208-B0E1-6463-F429-21D6182B0A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38423B-1E9F-5025-6FB6-6AFD9BD8B5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3813" y="2792888"/>
              <a:ext cx="360000" cy="372815"/>
              <a:chOff x="5678319" y="1431705"/>
              <a:chExt cx="1399586" cy="1449420"/>
            </a:xfrm>
            <a:solidFill>
              <a:schemeClr val="accent5"/>
            </a:solidFill>
          </p:grpSpPr>
          <p:sp>
            <p:nvSpPr>
              <p:cNvPr id="26" name="Pie 72">
                <a:extLst>
                  <a:ext uri="{FF2B5EF4-FFF2-40B4-BE49-F238E27FC236}">
                    <a16:creationId xmlns:a16="http://schemas.microsoft.com/office/drawing/2014/main" id="{958D9693-0A52-C506-D035-EA2A23F5AA7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Pie 72">
                <a:extLst>
                  <a:ext uri="{FF2B5EF4-FFF2-40B4-BE49-F238E27FC236}">
                    <a16:creationId xmlns:a16="http://schemas.microsoft.com/office/drawing/2014/main" id="{73B78CD0-1B2C-DFC4-AC2E-8614FFC8E0B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35B46E-C9AF-F143-5C35-6006C2199A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27882" y="2800936"/>
              <a:ext cx="360000" cy="372815"/>
              <a:chOff x="5678319" y="1431705"/>
              <a:chExt cx="1399586" cy="1449420"/>
            </a:xfrm>
          </p:grpSpPr>
          <p:sp>
            <p:nvSpPr>
              <p:cNvPr id="24" name="Pie 72">
                <a:extLst>
                  <a:ext uri="{FF2B5EF4-FFF2-40B4-BE49-F238E27FC236}">
                    <a16:creationId xmlns:a16="http://schemas.microsoft.com/office/drawing/2014/main" id="{E6304F25-70F4-2BE5-1C39-FF47880B407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Pie 72">
                <a:extLst>
                  <a:ext uri="{FF2B5EF4-FFF2-40B4-BE49-F238E27FC236}">
                    <a16:creationId xmlns:a16="http://schemas.microsoft.com/office/drawing/2014/main" id="{A16B31E9-71BD-1BDC-DAE5-534DF7244DB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FD9EA3-FAF5-9AE0-ACF2-FD433C760F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51439" y="1958215"/>
              <a:ext cx="360000" cy="372815"/>
              <a:chOff x="5678319" y="1431705"/>
              <a:chExt cx="1399586" cy="1449420"/>
            </a:xfrm>
            <a:solidFill>
              <a:schemeClr val="accent4"/>
            </a:solidFill>
          </p:grpSpPr>
          <p:sp>
            <p:nvSpPr>
              <p:cNvPr id="22" name="Pie 72">
                <a:extLst>
                  <a:ext uri="{FF2B5EF4-FFF2-40B4-BE49-F238E27FC236}">
                    <a16:creationId xmlns:a16="http://schemas.microsoft.com/office/drawing/2014/main" id="{D96E4D5A-8225-EEC3-5075-828EED59111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Pie 72">
                <a:extLst>
                  <a:ext uri="{FF2B5EF4-FFF2-40B4-BE49-F238E27FC236}">
                    <a16:creationId xmlns:a16="http://schemas.microsoft.com/office/drawing/2014/main" id="{17040C5C-4A48-97A8-0AD9-E523ABE455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0FEDC9-7BE4-5C95-26B5-0FA9D1C9067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51439" y="3523513"/>
              <a:ext cx="360000" cy="372815"/>
              <a:chOff x="5678319" y="1431705"/>
              <a:chExt cx="1399586" cy="1449420"/>
            </a:xfrm>
            <a:solidFill>
              <a:schemeClr val="accent4"/>
            </a:solidFill>
          </p:grpSpPr>
          <p:sp>
            <p:nvSpPr>
              <p:cNvPr id="20" name="Pie 72">
                <a:extLst>
                  <a:ext uri="{FF2B5EF4-FFF2-40B4-BE49-F238E27FC236}">
                    <a16:creationId xmlns:a16="http://schemas.microsoft.com/office/drawing/2014/main" id="{C0510892-81ED-0C0C-4833-CB32B7A8721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Pie 72">
                <a:extLst>
                  <a:ext uri="{FF2B5EF4-FFF2-40B4-BE49-F238E27FC236}">
                    <a16:creationId xmlns:a16="http://schemas.microsoft.com/office/drawing/2014/main" id="{1910CA09-F137-867B-405D-3D52A0A0CB6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560A5FA-937A-D74E-23C2-E230D1F0C7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96597" y="2784839"/>
              <a:ext cx="360000" cy="372815"/>
              <a:chOff x="5678319" y="1431705"/>
              <a:chExt cx="1399586" cy="1449420"/>
            </a:xfrm>
            <a:solidFill>
              <a:schemeClr val="accent1"/>
            </a:solidFill>
          </p:grpSpPr>
          <p:sp>
            <p:nvSpPr>
              <p:cNvPr id="18" name="Pie 72">
                <a:extLst>
                  <a:ext uri="{FF2B5EF4-FFF2-40B4-BE49-F238E27FC236}">
                    <a16:creationId xmlns:a16="http://schemas.microsoft.com/office/drawing/2014/main" id="{6DB83067-94B0-CA4A-F22A-D3094263A00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Pie 72">
                <a:extLst>
                  <a:ext uri="{FF2B5EF4-FFF2-40B4-BE49-F238E27FC236}">
                    <a16:creationId xmlns:a16="http://schemas.microsoft.com/office/drawing/2014/main" id="{D2801CFF-C9C3-24A6-4DD6-2CAAFC6E37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41FD327-598E-4FB0-B403-8A3AD3F0AA05}"/>
              </a:ext>
            </a:extLst>
          </p:cNvPr>
          <p:cNvGrpSpPr/>
          <p:nvPr/>
        </p:nvGrpSpPr>
        <p:grpSpPr>
          <a:xfrm>
            <a:off x="5322800" y="1409759"/>
            <a:ext cx="2863994" cy="2117493"/>
            <a:chOff x="5325898" y="2596976"/>
            <a:chExt cx="2863994" cy="2117493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DC683A8-AC66-FB99-DD1E-DAC1548763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5898" y="2596976"/>
              <a:ext cx="1188000" cy="43621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4D3C0C3-C29E-585D-7B8B-6FB7C3BF9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5898" y="4102469"/>
              <a:ext cx="2863994" cy="61200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100" dirty="0">
                  <a:latin typeface="Trebuchet MS" panose="020B0703020202090204" pitchFamily="34" charset="0"/>
                </a:rPr>
                <a:t>Main Memory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3944335-AFF6-A441-AD86-26F88ADDE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5150" y="2596976"/>
              <a:ext cx="1188000" cy="43621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FE0968-1FEE-D629-C7A4-29A5B0C46ABD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5919898" y="3033191"/>
              <a:ext cx="0" cy="1096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120155C-A249-73FB-939D-DBB6F6DF997F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7509150" y="3033191"/>
              <a:ext cx="0" cy="1055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4A715F0-4EF5-315E-6402-A77576E5A58F}"/>
              </a:ext>
            </a:extLst>
          </p:cNvPr>
          <p:cNvGrpSpPr>
            <a:grpSpLocks noChangeAspect="1"/>
          </p:cNvGrpSpPr>
          <p:nvPr/>
        </p:nvGrpSpPr>
        <p:grpSpPr>
          <a:xfrm>
            <a:off x="5351020" y="2901557"/>
            <a:ext cx="1380379" cy="648000"/>
            <a:chOff x="7167686" y="2888037"/>
            <a:chExt cx="1481821" cy="69562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7556CA2-5587-AE75-FDEE-86D774A0A6A0}"/>
                </a:ext>
              </a:extLst>
            </p:cNvPr>
            <p:cNvGrpSpPr/>
            <p:nvPr/>
          </p:nvGrpSpPr>
          <p:grpSpPr>
            <a:xfrm>
              <a:off x="8270378" y="2888037"/>
              <a:ext cx="379129" cy="392624"/>
              <a:chOff x="9521876" y="2858967"/>
              <a:chExt cx="379129" cy="392624"/>
            </a:xfrm>
          </p:grpSpPr>
          <p:sp>
            <p:nvSpPr>
              <p:cNvPr id="59" name="Pie 72">
                <a:extLst>
                  <a:ext uri="{FF2B5EF4-FFF2-40B4-BE49-F238E27FC236}">
                    <a16:creationId xmlns:a16="http://schemas.microsoft.com/office/drawing/2014/main" id="{19D0670A-62F4-7FB4-BEEC-E234F5EE77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Pie 72">
                <a:extLst>
                  <a:ext uri="{FF2B5EF4-FFF2-40B4-BE49-F238E27FC236}">
                    <a16:creationId xmlns:a16="http://schemas.microsoft.com/office/drawing/2014/main" id="{B29682D7-4973-DDE4-E55D-8ACCBBB58CE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3950B53-0443-90A2-C1E2-841AC1C081AC}"/>
                </a:ext>
              </a:extLst>
            </p:cNvPr>
            <p:cNvGrpSpPr/>
            <p:nvPr/>
          </p:nvGrpSpPr>
          <p:grpSpPr>
            <a:xfrm>
              <a:off x="7491955" y="2924746"/>
              <a:ext cx="379129" cy="392625"/>
              <a:chOff x="9277452" y="2679272"/>
              <a:chExt cx="379129" cy="392625"/>
            </a:xfrm>
          </p:grpSpPr>
          <p:sp>
            <p:nvSpPr>
              <p:cNvPr id="56" name="Pie 72">
                <a:extLst>
                  <a:ext uri="{FF2B5EF4-FFF2-40B4-BE49-F238E27FC236}">
                    <a16:creationId xmlns:a16="http://schemas.microsoft.com/office/drawing/2014/main" id="{C5A3B534-FD6D-53DD-347E-3D4757A810A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364623" y="2592101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Pie 72">
                <a:extLst>
                  <a:ext uri="{FF2B5EF4-FFF2-40B4-BE49-F238E27FC236}">
                    <a16:creationId xmlns:a16="http://schemas.microsoft.com/office/drawing/2014/main" id="{8B652ABC-8F94-CCDF-912C-8206A88EAC1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364623" y="2779938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9054693-B224-EF7C-12B0-51D101920F01}"/>
                </a:ext>
              </a:extLst>
            </p:cNvPr>
            <p:cNvGrpSpPr/>
            <p:nvPr/>
          </p:nvGrpSpPr>
          <p:grpSpPr>
            <a:xfrm>
              <a:off x="7167686" y="3191034"/>
              <a:ext cx="379129" cy="392624"/>
              <a:chOff x="9521876" y="2858967"/>
              <a:chExt cx="379129" cy="392624"/>
            </a:xfrm>
          </p:grpSpPr>
          <p:sp>
            <p:nvSpPr>
              <p:cNvPr id="54" name="Pie 72">
                <a:extLst>
                  <a:ext uri="{FF2B5EF4-FFF2-40B4-BE49-F238E27FC236}">
                    <a16:creationId xmlns:a16="http://schemas.microsoft.com/office/drawing/2014/main" id="{2CB8AE16-18EF-4DAA-31C4-13B7EBB6236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Pie 72">
                <a:extLst>
                  <a:ext uri="{FF2B5EF4-FFF2-40B4-BE49-F238E27FC236}">
                    <a16:creationId xmlns:a16="http://schemas.microsoft.com/office/drawing/2014/main" id="{2B79B9EB-CF2B-3B3C-1F54-AD86C0A3DBF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9AA792-2E27-E596-A902-3621D5DD6911}"/>
              </a:ext>
            </a:extLst>
          </p:cNvPr>
          <p:cNvGrpSpPr>
            <a:grpSpLocks noChangeAspect="1"/>
          </p:cNvGrpSpPr>
          <p:nvPr/>
        </p:nvGrpSpPr>
        <p:grpSpPr>
          <a:xfrm>
            <a:off x="6974310" y="2861054"/>
            <a:ext cx="1270240" cy="781503"/>
            <a:chOff x="8750691" y="2778219"/>
            <a:chExt cx="1358883" cy="83603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E07B561-18AE-8DF0-006B-AF7A5D199B10}"/>
                </a:ext>
              </a:extLst>
            </p:cNvPr>
            <p:cNvGrpSpPr/>
            <p:nvPr/>
          </p:nvGrpSpPr>
          <p:grpSpPr>
            <a:xfrm>
              <a:off x="9627747" y="3182558"/>
              <a:ext cx="379129" cy="392624"/>
              <a:chOff x="9521876" y="2858967"/>
              <a:chExt cx="379129" cy="392624"/>
            </a:xfrm>
          </p:grpSpPr>
          <p:sp>
            <p:nvSpPr>
              <p:cNvPr id="48" name="Pie 72">
                <a:extLst>
                  <a:ext uri="{FF2B5EF4-FFF2-40B4-BE49-F238E27FC236}">
                    <a16:creationId xmlns:a16="http://schemas.microsoft.com/office/drawing/2014/main" id="{3C030468-3073-296B-5D38-A47BF52C407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Pie 72">
                <a:extLst>
                  <a:ext uri="{FF2B5EF4-FFF2-40B4-BE49-F238E27FC236}">
                    <a16:creationId xmlns:a16="http://schemas.microsoft.com/office/drawing/2014/main" id="{F541688B-1F95-DA02-ABB2-3986D945CDC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D735DBA-25B1-017C-3961-50AFD1E4CD8F}"/>
                </a:ext>
              </a:extLst>
            </p:cNvPr>
            <p:cNvGrpSpPr/>
            <p:nvPr/>
          </p:nvGrpSpPr>
          <p:grpSpPr>
            <a:xfrm>
              <a:off x="9730444" y="2778219"/>
              <a:ext cx="379130" cy="392624"/>
              <a:chOff x="9206562" y="2624521"/>
              <a:chExt cx="379130" cy="392624"/>
            </a:xfrm>
          </p:grpSpPr>
          <p:sp>
            <p:nvSpPr>
              <p:cNvPr id="46" name="Pie 72">
                <a:extLst>
                  <a:ext uri="{FF2B5EF4-FFF2-40B4-BE49-F238E27FC236}">
                    <a16:creationId xmlns:a16="http://schemas.microsoft.com/office/drawing/2014/main" id="{F54B1614-82FC-612A-8EFE-6D047713B9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293733" y="2537350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Pie 72">
                <a:extLst>
                  <a:ext uri="{FF2B5EF4-FFF2-40B4-BE49-F238E27FC236}">
                    <a16:creationId xmlns:a16="http://schemas.microsoft.com/office/drawing/2014/main" id="{8C644107-C2BC-FAC3-F3B8-91B8CF562F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293734" y="272518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B29E3E8-1FC7-A113-8CB5-83A3A235F52B}"/>
                </a:ext>
              </a:extLst>
            </p:cNvPr>
            <p:cNvGrpSpPr/>
            <p:nvPr/>
          </p:nvGrpSpPr>
          <p:grpSpPr>
            <a:xfrm>
              <a:off x="8750691" y="3221634"/>
              <a:ext cx="379129" cy="392624"/>
              <a:chOff x="9521876" y="2858967"/>
              <a:chExt cx="379129" cy="392624"/>
            </a:xfrm>
          </p:grpSpPr>
          <p:sp>
            <p:nvSpPr>
              <p:cNvPr id="44" name="Pie 72">
                <a:extLst>
                  <a:ext uri="{FF2B5EF4-FFF2-40B4-BE49-F238E27FC236}">
                    <a16:creationId xmlns:a16="http://schemas.microsoft.com/office/drawing/2014/main" id="{A3AFDD33-C7CE-40B8-9C0D-221149C483E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Pie 72">
                <a:extLst>
                  <a:ext uri="{FF2B5EF4-FFF2-40B4-BE49-F238E27FC236}">
                    <a16:creationId xmlns:a16="http://schemas.microsoft.com/office/drawing/2014/main" id="{8832261F-B784-6A18-7897-C488A95CDF1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5DFF57-99D3-76CC-2503-B0789B2AA438}"/>
                </a:ext>
              </a:extLst>
            </p:cNvPr>
            <p:cNvGrpSpPr/>
            <p:nvPr/>
          </p:nvGrpSpPr>
          <p:grpSpPr>
            <a:xfrm>
              <a:off x="9248619" y="2844014"/>
              <a:ext cx="379129" cy="392624"/>
              <a:chOff x="9521876" y="2858967"/>
              <a:chExt cx="379129" cy="392624"/>
            </a:xfrm>
          </p:grpSpPr>
          <p:sp>
            <p:nvSpPr>
              <p:cNvPr id="42" name="Pie 72">
                <a:extLst>
                  <a:ext uri="{FF2B5EF4-FFF2-40B4-BE49-F238E27FC236}">
                    <a16:creationId xmlns:a16="http://schemas.microsoft.com/office/drawing/2014/main" id="{6C06B4DB-3001-DA12-3F5E-81721CB90EB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Pie 72">
                <a:extLst>
                  <a:ext uri="{FF2B5EF4-FFF2-40B4-BE49-F238E27FC236}">
                    <a16:creationId xmlns:a16="http://schemas.microsoft.com/office/drawing/2014/main" id="{DCD97997-1A7A-092F-95D0-845173A8D8C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3" name="Graphic 162" descr="Robber">
            <a:extLst>
              <a:ext uri="{FF2B5EF4-FFF2-40B4-BE49-F238E27FC236}">
                <a16:creationId xmlns:a16="http://schemas.microsoft.com/office/drawing/2014/main" id="{495F3070-D7C4-5476-1873-2294A05A6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57" y="2718276"/>
            <a:ext cx="558316" cy="558316"/>
          </a:xfrm>
          <a:prstGeom prst="rect">
            <a:avLst/>
          </a:prstGeom>
        </p:spPr>
      </p:pic>
      <p:pic>
        <p:nvPicPr>
          <p:cNvPr id="164" name="Graphic 163" descr="Robber">
            <a:extLst>
              <a:ext uri="{FF2B5EF4-FFF2-40B4-BE49-F238E27FC236}">
                <a16:creationId xmlns:a16="http://schemas.microsoft.com/office/drawing/2014/main" id="{942A8006-D759-63DB-4F95-74E230115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1904" y="2085017"/>
            <a:ext cx="558316" cy="558316"/>
          </a:xfrm>
          <a:prstGeom prst="rect">
            <a:avLst/>
          </a:prstGeom>
        </p:spPr>
      </p:pic>
      <p:pic>
        <p:nvPicPr>
          <p:cNvPr id="165" name="Graphic 164" descr="Robber">
            <a:extLst>
              <a:ext uri="{FF2B5EF4-FFF2-40B4-BE49-F238E27FC236}">
                <a16:creationId xmlns:a16="http://schemas.microsoft.com/office/drawing/2014/main" id="{EAFB07E4-3A98-3BC0-ACD3-E453CBA5A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5477" y="2086226"/>
            <a:ext cx="558316" cy="558316"/>
          </a:xfrm>
          <a:prstGeom prst="rect">
            <a:avLst/>
          </a:prstGeom>
        </p:spPr>
      </p:pic>
      <p:pic>
        <p:nvPicPr>
          <p:cNvPr id="166" name="Graphic 165" descr="Robber">
            <a:extLst>
              <a:ext uri="{FF2B5EF4-FFF2-40B4-BE49-F238E27FC236}">
                <a16:creationId xmlns:a16="http://schemas.microsoft.com/office/drawing/2014/main" id="{6D647C37-1D86-F2D6-BFE7-E1040D3ABD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5172" y="1268220"/>
            <a:ext cx="558316" cy="558316"/>
          </a:xfrm>
          <a:prstGeom prst="rect">
            <a:avLst/>
          </a:prstGeom>
        </p:spPr>
      </p:pic>
      <p:pic>
        <p:nvPicPr>
          <p:cNvPr id="167" name="Graphic 166" descr="Robber">
            <a:extLst>
              <a:ext uri="{FF2B5EF4-FFF2-40B4-BE49-F238E27FC236}">
                <a16:creationId xmlns:a16="http://schemas.microsoft.com/office/drawing/2014/main" id="{42FFD264-F7B2-C9DD-DF61-8217680D91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82141" y="2036267"/>
            <a:ext cx="558316" cy="558316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E2173B2-534C-C69D-46DE-34BA421315DC}"/>
              </a:ext>
            </a:extLst>
          </p:cNvPr>
          <p:cNvGrpSpPr/>
          <p:nvPr/>
        </p:nvGrpSpPr>
        <p:grpSpPr>
          <a:xfrm>
            <a:off x="548838" y="3856486"/>
            <a:ext cx="8046324" cy="535196"/>
            <a:chOff x="1166731" y="5067196"/>
            <a:chExt cx="10417680" cy="1045768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AF70982-C8A4-45EE-B066-7197DAAC14B1}"/>
                </a:ext>
              </a:extLst>
            </p:cNvPr>
            <p:cNvSpPr/>
            <p:nvPr/>
          </p:nvSpPr>
          <p:spPr>
            <a:xfrm>
              <a:off x="1539796" y="5067198"/>
              <a:ext cx="10044615" cy="1045766"/>
            </a:xfrm>
            <a:prstGeom prst="rect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6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	Parallel Graph </a:t>
              </a:r>
              <a:r>
                <a:rPr lang="en-GB" sz="2600" dirty="0" err="1">
                  <a:solidFill>
                    <a:schemeClr val="accent3"/>
                  </a:solidFill>
                  <a:latin typeface="Trebuchet MS" panose="020B0703020202090204" pitchFamily="34" charset="0"/>
                </a:rPr>
                <a:t>Coloring</a:t>
              </a:r>
              <a:r>
                <a:rPr lang="en-GB" sz="26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 – No Synchronization</a:t>
              </a:r>
              <a:endParaRPr lang="en-GR" sz="260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4776D5E-660F-8FD1-E027-5F500A67387C}"/>
                </a:ext>
              </a:extLst>
            </p:cNvPr>
            <p:cNvSpPr>
              <a:spLocks/>
            </p:cNvSpPr>
            <p:nvPr/>
          </p:nvSpPr>
          <p:spPr>
            <a:xfrm>
              <a:off x="1166731" y="5067196"/>
              <a:ext cx="692154" cy="1045768"/>
            </a:xfrm>
            <a:prstGeom prst="ellipse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32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2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-0.00393 C -0.0099 -0.04768 -0.01007 -0.09143 -0.01076 -0.13518 C -0.01076 -0.1412 -0.01181 -0.14676 -0.01181 -0.15278 C -0.01181 -0.16435 -0.01215 -0.18472 -0.00955 -0.19861 C -0.00868 -0.20231 -0.00764 -0.20579 -0.00694 -0.20949 C -0.00642 -0.2125 -0.00625 -0.21551 -0.00573 -0.21829 C -0.00486 -0.22477 -0.00486 -0.22407 -0.0033 -0.22917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12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39 -0.03796 C 0.02587 -0.10301 0.02517 -0.16782 0.02517 -0.232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Prior Parallel Algorithms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19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AB453D5-3294-B019-7E39-B36759F4665F}"/>
              </a:ext>
            </a:extLst>
          </p:cNvPr>
          <p:cNvGrpSpPr>
            <a:grpSpLocks noChangeAspect="1"/>
          </p:cNvGrpSpPr>
          <p:nvPr/>
        </p:nvGrpSpPr>
        <p:grpSpPr>
          <a:xfrm>
            <a:off x="822779" y="1885581"/>
            <a:ext cx="3167910" cy="1728000"/>
            <a:chOff x="788737" y="1950167"/>
            <a:chExt cx="3567860" cy="194616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772A577-6764-19FA-0FEE-2F6D2D872C94}"/>
                </a:ext>
              </a:extLst>
            </p:cNvPr>
            <p:cNvCxnSpPr>
              <a:cxnSpLocks/>
              <a:stCxn id="31" idx="3"/>
              <a:endCxn id="27" idx="3"/>
            </p:cNvCxnSpPr>
            <p:nvPr/>
          </p:nvCxnSpPr>
          <p:spPr>
            <a:xfrm>
              <a:off x="971897" y="2128526"/>
              <a:ext cx="881919" cy="84272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53EA375-BB94-F6B2-704F-9A6D7542A49F}"/>
                </a:ext>
              </a:extLst>
            </p:cNvPr>
            <p:cNvCxnSpPr>
              <a:cxnSpLocks/>
              <a:stCxn id="31" idx="3"/>
              <a:endCxn id="29" idx="3"/>
            </p:cNvCxnSpPr>
            <p:nvPr/>
          </p:nvCxnSpPr>
          <p:spPr>
            <a:xfrm flipH="1">
              <a:off x="968740" y="2128526"/>
              <a:ext cx="3157" cy="1565298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2D74F7-9CD1-5705-5069-ECE09769763E}"/>
                </a:ext>
              </a:extLst>
            </p:cNvPr>
            <p:cNvCxnSpPr>
              <a:cxnSpLocks/>
              <a:stCxn id="27" idx="3"/>
              <a:endCxn id="28" idx="3"/>
            </p:cNvCxnSpPr>
            <p:nvPr/>
          </p:nvCxnSpPr>
          <p:spPr>
            <a:xfrm flipH="1">
              <a:off x="968734" y="2971247"/>
              <a:ext cx="885082" cy="73867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8E992F6-6033-CA55-A841-B1BC4CC4499E}"/>
                </a:ext>
              </a:extLst>
            </p:cNvPr>
            <p:cNvCxnSpPr>
              <a:cxnSpLocks/>
              <a:stCxn id="27" idx="3"/>
              <a:endCxn id="25" idx="3"/>
            </p:cNvCxnSpPr>
            <p:nvPr/>
          </p:nvCxnSpPr>
          <p:spPr>
            <a:xfrm>
              <a:off x="1853816" y="2971247"/>
              <a:ext cx="1054069" cy="8048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5CCE6C-5255-8F36-3DD2-017A218FA9AA}"/>
                </a:ext>
              </a:extLst>
            </p:cNvPr>
            <p:cNvCxnSpPr>
              <a:cxnSpLocks/>
              <a:stCxn id="25" idx="3"/>
              <a:endCxn id="19" idx="4"/>
            </p:cNvCxnSpPr>
            <p:nvPr/>
          </p:nvCxnSpPr>
          <p:spPr>
            <a:xfrm flipV="1">
              <a:off x="2907885" y="2963579"/>
              <a:ext cx="1293420" cy="15716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C3CBCE1-D177-8D21-9834-D3B1407273C2}"/>
                </a:ext>
              </a:extLst>
            </p:cNvPr>
            <p:cNvCxnSpPr>
              <a:cxnSpLocks/>
              <a:stCxn id="25" idx="4"/>
              <a:endCxn id="23" idx="3"/>
            </p:cNvCxnSpPr>
            <p:nvPr/>
          </p:nvCxnSpPr>
          <p:spPr>
            <a:xfrm flipV="1">
              <a:off x="2932590" y="2136574"/>
              <a:ext cx="698852" cy="84310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639B6C-460C-BACC-0F26-90AFCEB5DCCE}"/>
                </a:ext>
              </a:extLst>
            </p:cNvPr>
            <p:cNvCxnSpPr>
              <a:cxnSpLocks/>
              <a:stCxn id="24" idx="3"/>
              <a:endCxn id="21" idx="4"/>
            </p:cNvCxnSpPr>
            <p:nvPr/>
          </p:nvCxnSpPr>
          <p:spPr>
            <a:xfrm>
              <a:off x="2907879" y="2995392"/>
              <a:ext cx="748268" cy="70686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9908CF-3D74-2559-05DD-C8B12339D6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1894" y="1950167"/>
              <a:ext cx="360000" cy="372815"/>
              <a:chOff x="5678319" y="1431705"/>
              <a:chExt cx="1399586" cy="1449420"/>
            </a:xfrm>
            <a:solidFill>
              <a:schemeClr val="accent4"/>
            </a:solidFill>
          </p:grpSpPr>
          <p:sp>
            <p:nvSpPr>
              <p:cNvPr id="30" name="Pie 72">
                <a:extLst>
                  <a:ext uri="{FF2B5EF4-FFF2-40B4-BE49-F238E27FC236}">
                    <a16:creationId xmlns:a16="http://schemas.microsoft.com/office/drawing/2014/main" id="{5A7D9CD2-6ED5-E8F2-893E-655B60953EF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e 72">
                <a:extLst>
                  <a:ext uri="{FF2B5EF4-FFF2-40B4-BE49-F238E27FC236}">
                    <a16:creationId xmlns:a16="http://schemas.microsoft.com/office/drawing/2014/main" id="{406324CA-FA19-BCC9-5DC4-F273961C556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9A6761F-F2B2-9A3A-73A5-E24E2A123C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8737" y="3515465"/>
              <a:ext cx="360000" cy="372815"/>
              <a:chOff x="5678319" y="1431705"/>
              <a:chExt cx="1399586" cy="1449420"/>
            </a:xfrm>
            <a:solidFill>
              <a:schemeClr val="accent1"/>
            </a:solidFill>
          </p:grpSpPr>
          <p:sp>
            <p:nvSpPr>
              <p:cNvPr id="28" name="Pie 72">
                <a:extLst>
                  <a:ext uri="{FF2B5EF4-FFF2-40B4-BE49-F238E27FC236}">
                    <a16:creationId xmlns:a16="http://schemas.microsoft.com/office/drawing/2014/main" id="{52E8A3C9-96B1-C449-F2C9-C7AA781CBA2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ie 72">
                <a:extLst>
                  <a:ext uri="{FF2B5EF4-FFF2-40B4-BE49-F238E27FC236}">
                    <a16:creationId xmlns:a16="http://schemas.microsoft.com/office/drawing/2014/main" id="{C0C21208-B0E1-6463-F429-21D6182B0A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38423B-1E9F-5025-6FB6-6AFD9BD8B5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3813" y="2792888"/>
              <a:ext cx="360000" cy="372815"/>
              <a:chOff x="5678319" y="1431705"/>
              <a:chExt cx="1399586" cy="1449420"/>
            </a:xfrm>
            <a:solidFill>
              <a:schemeClr val="accent5"/>
            </a:solidFill>
          </p:grpSpPr>
          <p:sp>
            <p:nvSpPr>
              <p:cNvPr id="26" name="Pie 72">
                <a:extLst>
                  <a:ext uri="{FF2B5EF4-FFF2-40B4-BE49-F238E27FC236}">
                    <a16:creationId xmlns:a16="http://schemas.microsoft.com/office/drawing/2014/main" id="{958D9693-0A52-C506-D035-EA2A23F5AA7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Pie 72">
                <a:extLst>
                  <a:ext uri="{FF2B5EF4-FFF2-40B4-BE49-F238E27FC236}">
                    <a16:creationId xmlns:a16="http://schemas.microsoft.com/office/drawing/2014/main" id="{73B78CD0-1B2C-DFC4-AC2E-8614FFC8E0B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35B46E-C9AF-F143-5C35-6006C2199A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27882" y="2800936"/>
              <a:ext cx="360000" cy="372815"/>
              <a:chOff x="5678319" y="1431705"/>
              <a:chExt cx="1399586" cy="1449420"/>
            </a:xfrm>
          </p:grpSpPr>
          <p:sp>
            <p:nvSpPr>
              <p:cNvPr id="24" name="Pie 72">
                <a:extLst>
                  <a:ext uri="{FF2B5EF4-FFF2-40B4-BE49-F238E27FC236}">
                    <a16:creationId xmlns:a16="http://schemas.microsoft.com/office/drawing/2014/main" id="{E6304F25-70F4-2BE5-1C39-FF47880B407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Pie 72">
                <a:extLst>
                  <a:ext uri="{FF2B5EF4-FFF2-40B4-BE49-F238E27FC236}">
                    <a16:creationId xmlns:a16="http://schemas.microsoft.com/office/drawing/2014/main" id="{A16B31E9-71BD-1BDC-DAE5-534DF7244DB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FD9EA3-FAF5-9AE0-ACF2-FD433C760F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51439" y="1958215"/>
              <a:ext cx="360000" cy="372815"/>
              <a:chOff x="5678319" y="1431705"/>
              <a:chExt cx="1399586" cy="1449420"/>
            </a:xfrm>
            <a:solidFill>
              <a:schemeClr val="accent4"/>
            </a:solidFill>
          </p:grpSpPr>
          <p:sp>
            <p:nvSpPr>
              <p:cNvPr id="22" name="Pie 72">
                <a:extLst>
                  <a:ext uri="{FF2B5EF4-FFF2-40B4-BE49-F238E27FC236}">
                    <a16:creationId xmlns:a16="http://schemas.microsoft.com/office/drawing/2014/main" id="{D96E4D5A-8225-EEC3-5075-828EED59111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Pie 72">
                <a:extLst>
                  <a:ext uri="{FF2B5EF4-FFF2-40B4-BE49-F238E27FC236}">
                    <a16:creationId xmlns:a16="http://schemas.microsoft.com/office/drawing/2014/main" id="{17040C5C-4A48-97A8-0AD9-E523ABE455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0FEDC9-7BE4-5C95-26B5-0FA9D1C9067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51439" y="3523513"/>
              <a:ext cx="360000" cy="372815"/>
              <a:chOff x="5678319" y="1431705"/>
              <a:chExt cx="1399586" cy="1449420"/>
            </a:xfrm>
            <a:solidFill>
              <a:schemeClr val="accent4"/>
            </a:solidFill>
          </p:grpSpPr>
          <p:sp>
            <p:nvSpPr>
              <p:cNvPr id="20" name="Pie 72">
                <a:extLst>
                  <a:ext uri="{FF2B5EF4-FFF2-40B4-BE49-F238E27FC236}">
                    <a16:creationId xmlns:a16="http://schemas.microsoft.com/office/drawing/2014/main" id="{C0510892-81ED-0C0C-4833-CB32B7A8721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Pie 72">
                <a:extLst>
                  <a:ext uri="{FF2B5EF4-FFF2-40B4-BE49-F238E27FC236}">
                    <a16:creationId xmlns:a16="http://schemas.microsoft.com/office/drawing/2014/main" id="{1910CA09-F137-867B-405D-3D52A0A0CB6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560A5FA-937A-D74E-23C2-E230D1F0C7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96597" y="2784839"/>
              <a:ext cx="360000" cy="372815"/>
              <a:chOff x="5678319" y="1431705"/>
              <a:chExt cx="1399586" cy="1449420"/>
            </a:xfrm>
            <a:solidFill>
              <a:schemeClr val="accent1"/>
            </a:solidFill>
          </p:grpSpPr>
          <p:sp>
            <p:nvSpPr>
              <p:cNvPr id="18" name="Pie 72">
                <a:extLst>
                  <a:ext uri="{FF2B5EF4-FFF2-40B4-BE49-F238E27FC236}">
                    <a16:creationId xmlns:a16="http://schemas.microsoft.com/office/drawing/2014/main" id="{6DB83067-94B0-CA4A-F22A-D3094263A00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Pie 72">
                <a:extLst>
                  <a:ext uri="{FF2B5EF4-FFF2-40B4-BE49-F238E27FC236}">
                    <a16:creationId xmlns:a16="http://schemas.microsoft.com/office/drawing/2014/main" id="{D2801CFF-C9C3-24A6-4DD6-2CAAFC6E37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41FD327-598E-4FB0-B403-8A3AD3F0AA05}"/>
              </a:ext>
            </a:extLst>
          </p:cNvPr>
          <p:cNvGrpSpPr/>
          <p:nvPr/>
        </p:nvGrpSpPr>
        <p:grpSpPr>
          <a:xfrm>
            <a:off x="5322800" y="1409759"/>
            <a:ext cx="2863994" cy="2117493"/>
            <a:chOff x="5325898" y="2596976"/>
            <a:chExt cx="2863994" cy="2117493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DC683A8-AC66-FB99-DD1E-DAC1548763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5898" y="2596976"/>
              <a:ext cx="1188000" cy="43621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4D3C0C3-C29E-585D-7B8B-6FB7C3BF9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5898" y="4102469"/>
              <a:ext cx="2863994" cy="61200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100" dirty="0">
                  <a:latin typeface="Trebuchet MS" panose="020B0703020202090204" pitchFamily="34" charset="0"/>
                </a:rPr>
                <a:t>Main Memory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3944335-AFF6-A441-AD86-26F88ADDE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5150" y="2596976"/>
              <a:ext cx="1188000" cy="43621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FE0968-1FEE-D629-C7A4-29A5B0C46ABD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5919898" y="3033191"/>
              <a:ext cx="0" cy="1096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120155C-A249-73FB-939D-DBB6F6DF997F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7509150" y="3033191"/>
              <a:ext cx="0" cy="1055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4A715F0-4EF5-315E-6402-A77576E5A58F}"/>
              </a:ext>
            </a:extLst>
          </p:cNvPr>
          <p:cNvGrpSpPr>
            <a:grpSpLocks noChangeAspect="1"/>
          </p:cNvGrpSpPr>
          <p:nvPr/>
        </p:nvGrpSpPr>
        <p:grpSpPr>
          <a:xfrm>
            <a:off x="5351020" y="2901557"/>
            <a:ext cx="1380379" cy="648000"/>
            <a:chOff x="7167686" y="2888037"/>
            <a:chExt cx="1481821" cy="69562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7556CA2-5587-AE75-FDEE-86D774A0A6A0}"/>
                </a:ext>
              </a:extLst>
            </p:cNvPr>
            <p:cNvGrpSpPr/>
            <p:nvPr/>
          </p:nvGrpSpPr>
          <p:grpSpPr>
            <a:xfrm>
              <a:off x="8270378" y="2888037"/>
              <a:ext cx="379129" cy="392624"/>
              <a:chOff x="9521876" y="2858967"/>
              <a:chExt cx="379129" cy="392624"/>
            </a:xfrm>
          </p:grpSpPr>
          <p:sp>
            <p:nvSpPr>
              <p:cNvPr id="59" name="Pie 72">
                <a:extLst>
                  <a:ext uri="{FF2B5EF4-FFF2-40B4-BE49-F238E27FC236}">
                    <a16:creationId xmlns:a16="http://schemas.microsoft.com/office/drawing/2014/main" id="{19D0670A-62F4-7FB4-BEEC-E234F5EE77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Pie 72">
                <a:extLst>
                  <a:ext uri="{FF2B5EF4-FFF2-40B4-BE49-F238E27FC236}">
                    <a16:creationId xmlns:a16="http://schemas.microsoft.com/office/drawing/2014/main" id="{B29682D7-4973-DDE4-E55D-8ACCBBB58CE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3950B53-0443-90A2-C1E2-841AC1C081AC}"/>
                </a:ext>
              </a:extLst>
            </p:cNvPr>
            <p:cNvGrpSpPr/>
            <p:nvPr/>
          </p:nvGrpSpPr>
          <p:grpSpPr>
            <a:xfrm>
              <a:off x="7491955" y="2924746"/>
              <a:ext cx="379129" cy="392625"/>
              <a:chOff x="9277452" y="2679272"/>
              <a:chExt cx="379129" cy="392625"/>
            </a:xfrm>
          </p:grpSpPr>
          <p:sp>
            <p:nvSpPr>
              <p:cNvPr id="56" name="Pie 72">
                <a:extLst>
                  <a:ext uri="{FF2B5EF4-FFF2-40B4-BE49-F238E27FC236}">
                    <a16:creationId xmlns:a16="http://schemas.microsoft.com/office/drawing/2014/main" id="{C5A3B534-FD6D-53DD-347E-3D4757A810A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364623" y="2592101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Pie 72">
                <a:extLst>
                  <a:ext uri="{FF2B5EF4-FFF2-40B4-BE49-F238E27FC236}">
                    <a16:creationId xmlns:a16="http://schemas.microsoft.com/office/drawing/2014/main" id="{8B652ABC-8F94-CCDF-912C-8206A88EAC1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364623" y="2779938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9054693-B224-EF7C-12B0-51D101920F01}"/>
                </a:ext>
              </a:extLst>
            </p:cNvPr>
            <p:cNvGrpSpPr/>
            <p:nvPr/>
          </p:nvGrpSpPr>
          <p:grpSpPr>
            <a:xfrm>
              <a:off x="7167686" y="3191034"/>
              <a:ext cx="379129" cy="392624"/>
              <a:chOff x="9521876" y="2858967"/>
              <a:chExt cx="379129" cy="392624"/>
            </a:xfrm>
          </p:grpSpPr>
          <p:sp>
            <p:nvSpPr>
              <p:cNvPr id="54" name="Pie 72">
                <a:extLst>
                  <a:ext uri="{FF2B5EF4-FFF2-40B4-BE49-F238E27FC236}">
                    <a16:creationId xmlns:a16="http://schemas.microsoft.com/office/drawing/2014/main" id="{2CB8AE16-18EF-4DAA-31C4-13B7EBB6236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Pie 72">
                <a:extLst>
                  <a:ext uri="{FF2B5EF4-FFF2-40B4-BE49-F238E27FC236}">
                    <a16:creationId xmlns:a16="http://schemas.microsoft.com/office/drawing/2014/main" id="{2B79B9EB-CF2B-3B3C-1F54-AD86C0A3DBF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9AA792-2E27-E596-A902-3621D5DD6911}"/>
              </a:ext>
            </a:extLst>
          </p:cNvPr>
          <p:cNvGrpSpPr>
            <a:grpSpLocks noChangeAspect="1"/>
          </p:cNvGrpSpPr>
          <p:nvPr/>
        </p:nvGrpSpPr>
        <p:grpSpPr>
          <a:xfrm>
            <a:off x="6974310" y="2861054"/>
            <a:ext cx="1270240" cy="781503"/>
            <a:chOff x="8750691" y="2778219"/>
            <a:chExt cx="1358883" cy="83603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E07B561-18AE-8DF0-006B-AF7A5D199B10}"/>
                </a:ext>
              </a:extLst>
            </p:cNvPr>
            <p:cNvGrpSpPr/>
            <p:nvPr/>
          </p:nvGrpSpPr>
          <p:grpSpPr>
            <a:xfrm>
              <a:off x="9627747" y="3182558"/>
              <a:ext cx="379129" cy="392624"/>
              <a:chOff x="9521876" y="2858967"/>
              <a:chExt cx="379129" cy="392624"/>
            </a:xfrm>
          </p:grpSpPr>
          <p:sp>
            <p:nvSpPr>
              <p:cNvPr id="48" name="Pie 72">
                <a:extLst>
                  <a:ext uri="{FF2B5EF4-FFF2-40B4-BE49-F238E27FC236}">
                    <a16:creationId xmlns:a16="http://schemas.microsoft.com/office/drawing/2014/main" id="{3C030468-3073-296B-5D38-A47BF52C407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Pie 72">
                <a:extLst>
                  <a:ext uri="{FF2B5EF4-FFF2-40B4-BE49-F238E27FC236}">
                    <a16:creationId xmlns:a16="http://schemas.microsoft.com/office/drawing/2014/main" id="{F541688B-1F95-DA02-ABB2-3986D945CDC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D735DBA-25B1-017C-3961-50AFD1E4CD8F}"/>
                </a:ext>
              </a:extLst>
            </p:cNvPr>
            <p:cNvGrpSpPr/>
            <p:nvPr/>
          </p:nvGrpSpPr>
          <p:grpSpPr>
            <a:xfrm>
              <a:off x="9730444" y="2778219"/>
              <a:ext cx="379130" cy="392624"/>
              <a:chOff x="9206562" y="2624521"/>
              <a:chExt cx="379130" cy="392624"/>
            </a:xfrm>
          </p:grpSpPr>
          <p:sp>
            <p:nvSpPr>
              <p:cNvPr id="46" name="Pie 72">
                <a:extLst>
                  <a:ext uri="{FF2B5EF4-FFF2-40B4-BE49-F238E27FC236}">
                    <a16:creationId xmlns:a16="http://schemas.microsoft.com/office/drawing/2014/main" id="{F54B1614-82FC-612A-8EFE-6D047713B9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293733" y="2537350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Pie 72">
                <a:extLst>
                  <a:ext uri="{FF2B5EF4-FFF2-40B4-BE49-F238E27FC236}">
                    <a16:creationId xmlns:a16="http://schemas.microsoft.com/office/drawing/2014/main" id="{8C644107-C2BC-FAC3-F3B8-91B8CF562F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293734" y="272518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B29E3E8-1FC7-A113-8CB5-83A3A235F52B}"/>
                </a:ext>
              </a:extLst>
            </p:cNvPr>
            <p:cNvGrpSpPr/>
            <p:nvPr/>
          </p:nvGrpSpPr>
          <p:grpSpPr>
            <a:xfrm>
              <a:off x="8750691" y="3221634"/>
              <a:ext cx="379129" cy="392624"/>
              <a:chOff x="9521876" y="2858967"/>
              <a:chExt cx="379129" cy="392624"/>
            </a:xfrm>
          </p:grpSpPr>
          <p:sp>
            <p:nvSpPr>
              <p:cNvPr id="44" name="Pie 72">
                <a:extLst>
                  <a:ext uri="{FF2B5EF4-FFF2-40B4-BE49-F238E27FC236}">
                    <a16:creationId xmlns:a16="http://schemas.microsoft.com/office/drawing/2014/main" id="{A3AFDD33-C7CE-40B8-9C0D-221149C483E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Pie 72">
                <a:extLst>
                  <a:ext uri="{FF2B5EF4-FFF2-40B4-BE49-F238E27FC236}">
                    <a16:creationId xmlns:a16="http://schemas.microsoft.com/office/drawing/2014/main" id="{8832261F-B784-6A18-7897-C488A95CDF1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5DFF57-99D3-76CC-2503-B0789B2AA438}"/>
                </a:ext>
              </a:extLst>
            </p:cNvPr>
            <p:cNvGrpSpPr/>
            <p:nvPr/>
          </p:nvGrpSpPr>
          <p:grpSpPr>
            <a:xfrm>
              <a:off x="9248619" y="2844014"/>
              <a:ext cx="379129" cy="392624"/>
              <a:chOff x="9521876" y="2858967"/>
              <a:chExt cx="379129" cy="392624"/>
            </a:xfrm>
          </p:grpSpPr>
          <p:sp>
            <p:nvSpPr>
              <p:cNvPr id="42" name="Pie 72">
                <a:extLst>
                  <a:ext uri="{FF2B5EF4-FFF2-40B4-BE49-F238E27FC236}">
                    <a16:creationId xmlns:a16="http://schemas.microsoft.com/office/drawing/2014/main" id="{6C06B4DB-3001-DA12-3F5E-81721CB90EB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Pie 72">
                <a:extLst>
                  <a:ext uri="{FF2B5EF4-FFF2-40B4-BE49-F238E27FC236}">
                    <a16:creationId xmlns:a16="http://schemas.microsoft.com/office/drawing/2014/main" id="{DCD97997-1A7A-092F-95D0-845173A8D8C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3" name="Graphic 162" descr="Robber">
            <a:extLst>
              <a:ext uri="{FF2B5EF4-FFF2-40B4-BE49-F238E27FC236}">
                <a16:creationId xmlns:a16="http://schemas.microsoft.com/office/drawing/2014/main" id="{495F3070-D7C4-5476-1873-2294A05A6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57" y="2718276"/>
            <a:ext cx="558316" cy="558316"/>
          </a:xfrm>
          <a:prstGeom prst="rect">
            <a:avLst/>
          </a:prstGeom>
        </p:spPr>
      </p:pic>
      <p:pic>
        <p:nvPicPr>
          <p:cNvPr id="164" name="Graphic 163" descr="Robber">
            <a:extLst>
              <a:ext uri="{FF2B5EF4-FFF2-40B4-BE49-F238E27FC236}">
                <a16:creationId xmlns:a16="http://schemas.microsoft.com/office/drawing/2014/main" id="{942A8006-D759-63DB-4F95-74E230115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1904" y="2085017"/>
            <a:ext cx="558316" cy="558316"/>
          </a:xfrm>
          <a:prstGeom prst="rect">
            <a:avLst/>
          </a:prstGeom>
        </p:spPr>
      </p:pic>
      <p:pic>
        <p:nvPicPr>
          <p:cNvPr id="165" name="Graphic 164" descr="Robber">
            <a:extLst>
              <a:ext uri="{FF2B5EF4-FFF2-40B4-BE49-F238E27FC236}">
                <a16:creationId xmlns:a16="http://schemas.microsoft.com/office/drawing/2014/main" id="{EAFB07E4-3A98-3BC0-ACD3-E453CBA5A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5477" y="2086226"/>
            <a:ext cx="558316" cy="558316"/>
          </a:xfrm>
          <a:prstGeom prst="rect">
            <a:avLst/>
          </a:prstGeom>
        </p:spPr>
      </p:pic>
      <p:pic>
        <p:nvPicPr>
          <p:cNvPr id="166" name="Graphic 165" descr="Robber">
            <a:extLst>
              <a:ext uri="{FF2B5EF4-FFF2-40B4-BE49-F238E27FC236}">
                <a16:creationId xmlns:a16="http://schemas.microsoft.com/office/drawing/2014/main" id="{6D647C37-1D86-F2D6-BFE7-E1040D3ABD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55172" y="1268220"/>
            <a:ext cx="558316" cy="558316"/>
          </a:xfrm>
          <a:prstGeom prst="rect">
            <a:avLst/>
          </a:prstGeom>
        </p:spPr>
      </p:pic>
      <p:pic>
        <p:nvPicPr>
          <p:cNvPr id="167" name="Graphic 166" descr="Robber">
            <a:extLst>
              <a:ext uri="{FF2B5EF4-FFF2-40B4-BE49-F238E27FC236}">
                <a16:creationId xmlns:a16="http://schemas.microsoft.com/office/drawing/2014/main" id="{42FFD264-F7B2-C9DD-DF61-8217680D91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82141" y="2036267"/>
            <a:ext cx="558316" cy="558316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E2173B2-534C-C69D-46DE-34BA421315DC}"/>
              </a:ext>
            </a:extLst>
          </p:cNvPr>
          <p:cNvGrpSpPr/>
          <p:nvPr/>
        </p:nvGrpSpPr>
        <p:grpSpPr>
          <a:xfrm>
            <a:off x="548838" y="3856486"/>
            <a:ext cx="8046324" cy="535196"/>
            <a:chOff x="1166731" y="5067196"/>
            <a:chExt cx="10417680" cy="1045768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AF70982-C8A4-45EE-B066-7197DAAC14B1}"/>
                </a:ext>
              </a:extLst>
            </p:cNvPr>
            <p:cNvSpPr/>
            <p:nvPr/>
          </p:nvSpPr>
          <p:spPr>
            <a:xfrm>
              <a:off x="1539796" y="5067198"/>
              <a:ext cx="10044615" cy="1045766"/>
            </a:xfrm>
            <a:prstGeom prst="rect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6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	Parallel Graph </a:t>
              </a:r>
              <a:r>
                <a:rPr lang="en-GB" sz="2600" dirty="0" err="1">
                  <a:solidFill>
                    <a:schemeClr val="accent3"/>
                  </a:solidFill>
                  <a:latin typeface="Trebuchet MS" panose="020B0703020202090204" pitchFamily="34" charset="0"/>
                </a:rPr>
                <a:t>Coloring</a:t>
              </a:r>
              <a:r>
                <a:rPr lang="en-GB" sz="26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 – No Synchronization</a:t>
              </a:r>
              <a:endParaRPr lang="en-GR" sz="260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4776D5E-660F-8FD1-E027-5F500A67387C}"/>
                </a:ext>
              </a:extLst>
            </p:cNvPr>
            <p:cNvSpPr>
              <a:spLocks/>
            </p:cNvSpPr>
            <p:nvPr/>
          </p:nvSpPr>
          <p:spPr>
            <a:xfrm>
              <a:off x="1166731" y="5067196"/>
              <a:ext cx="692154" cy="1045768"/>
            </a:xfrm>
            <a:prstGeom prst="ellipse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32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B8B99E-3C1A-F4BE-BCB6-35DD0E60B186}"/>
              </a:ext>
            </a:extLst>
          </p:cNvPr>
          <p:cNvGrpSpPr/>
          <p:nvPr/>
        </p:nvGrpSpPr>
        <p:grpSpPr>
          <a:xfrm>
            <a:off x="548838" y="4717120"/>
            <a:ext cx="8046324" cy="535196"/>
            <a:chOff x="1166731" y="5067196"/>
            <a:chExt cx="10417680" cy="104576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27CE33-3AF3-8256-DB27-19F20A2EA556}"/>
                </a:ext>
              </a:extLst>
            </p:cNvPr>
            <p:cNvSpPr/>
            <p:nvPr/>
          </p:nvSpPr>
          <p:spPr>
            <a:xfrm>
              <a:off x="1539796" y="5067198"/>
              <a:ext cx="10044615" cy="1045766"/>
            </a:xfrm>
            <a:prstGeom prst="rect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6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	Detect </a:t>
              </a:r>
              <a:r>
                <a:rPr lang="en-GB" sz="2600" dirty="0" err="1">
                  <a:solidFill>
                    <a:schemeClr val="accent3"/>
                  </a:solidFill>
                  <a:latin typeface="Trebuchet MS" panose="020B0703020202090204" pitchFamily="34" charset="0"/>
                </a:rPr>
                <a:t>Coloring</a:t>
              </a:r>
              <a:r>
                <a:rPr lang="en-GB" sz="26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 Conflicts</a:t>
              </a:r>
              <a:endParaRPr lang="en-GR" sz="260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55016F5-5002-F11D-24B5-CB10B2F845AC}"/>
                </a:ext>
              </a:extLst>
            </p:cNvPr>
            <p:cNvSpPr>
              <a:spLocks/>
            </p:cNvSpPr>
            <p:nvPr/>
          </p:nvSpPr>
          <p:spPr>
            <a:xfrm>
              <a:off x="1166731" y="5067196"/>
              <a:ext cx="692154" cy="1045768"/>
            </a:xfrm>
            <a:prstGeom prst="ellipse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32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5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-0.00393 C -0.0099 -0.04768 -0.01007 -0.09143 -0.01076 -0.13518 C -0.01076 -0.1412 -0.01181 -0.14676 -0.01181 -0.15278 C -0.01181 -0.16435 -0.01215 -0.18472 -0.00955 -0.19861 C -0.00868 -0.20231 -0.00764 -0.20579 -0.00694 -0.20949 C -0.00642 -0.2125 -0.00625 -0.21551 -0.00573 -0.21829 C -0.00486 -0.22477 -0.00486 -0.22407 -0.0033 -0.22917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12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39 -0.03796 C 0.02587 -0.10301 0.02517 -0.16782 0.02517 -0.2326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2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Irregular Applications</a:t>
            </a:r>
            <a:endParaRPr lang="en-GB" sz="3600" dirty="0">
              <a:solidFill>
                <a:schemeClr val="accent6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FA33F6-CA87-FCEB-1F22-759643DDC78D}"/>
              </a:ext>
            </a:extLst>
          </p:cNvPr>
          <p:cNvGrpSpPr>
            <a:grpSpLocks noChangeAspect="1"/>
          </p:cNvGrpSpPr>
          <p:nvPr/>
        </p:nvGrpSpPr>
        <p:grpSpPr>
          <a:xfrm>
            <a:off x="695677" y="4077939"/>
            <a:ext cx="2178802" cy="1969149"/>
            <a:chOff x="2158599" y="3620238"/>
            <a:chExt cx="2640001" cy="23859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1B37F4-06F2-07C1-62C2-41A70C0AE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031" t="7423" r="18600" b="27408"/>
            <a:stretch/>
          </p:blipFill>
          <p:spPr>
            <a:xfrm>
              <a:off x="2932737" y="4499233"/>
              <a:ext cx="1356790" cy="150697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1258F7-7DE3-B2F2-84A8-66500BF5AAAD}"/>
                </a:ext>
              </a:extLst>
            </p:cNvPr>
            <p:cNvSpPr txBox="1"/>
            <p:nvPr/>
          </p:nvSpPr>
          <p:spPr>
            <a:xfrm>
              <a:off x="2158599" y="3620238"/>
              <a:ext cx="2640001" cy="503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100" dirty="0">
                  <a:latin typeface="Trebuchet MS" panose="020B0703020202090204" pitchFamily="34" charset="0"/>
                </a:rPr>
                <a:t>Neural Networks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190D8E-CBBF-F2E9-B649-75830236F655}"/>
              </a:ext>
            </a:extLst>
          </p:cNvPr>
          <p:cNvGrpSpPr>
            <a:grpSpLocks noChangeAspect="1"/>
          </p:cNvGrpSpPr>
          <p:nvPr/>
        </p:nvGrpSpPr>
        <p:grpSpPr>
          <a:xfrm>
            <a:off x="3541908" y="4077939"/>
            <a:ext cx="1920719" cy="2054104"/>
            <a:chOff x="7050530" y="3854921"/>
            <a:chExt cx="2341790" cy="25044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703BA7-E5D9-0806-E673-E3351F4DD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1313" y="4635812"/>
              <a:ext cx="1723527" cy="1723525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8E3305-315D-B9CA-664E-1D38F328088D}"/>
                </a:ext>
              </a:extLst>
            </p:cNvPr>
            <p:cNvSpPr txBox="1"/>
            <p:nvPr/>
          </p:nvSpPr>
          <p:spPr>
            <a:xfrm>
              <a:off x="7050530" y="3854921"/>
              <a:ext cx="2341790" cy="506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100" dirty="0">
                  <a:latin typeface="Trebuchet MS" panose="020B0703020202090204" pitchFamily="34" charset="0"/>
                </a:rPr>
                <a:t>Bioinformatics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B06248-9AA7-9CAB-45FF-B74B0BD5A5DA}"/>
              </a:ext>
            </a:extLst>
          </p:cNvPr>
          <p:cNvGrpSpPr>
            <a:grpSpLocks noChangeAspect="1"/>
          </p:cNvGrpSpPr>
          <p:nvPr/>
        </p:nvGrpSpPr>
        <p:grpSpPr>
          <a:xfrm>
            <a:off x="3799206" y="1380530"/>
            <a:ext cx="1396536" cy="1831424"/>
            <a:chOff x="4972218" y="1013841"/>
            <a:chExt cx="1730755" cy="226971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FF4852-7CC4-1E19-2FEC-619C3D268046}"/>
                </a:ext>
              </a:extLst>
            </p:cNvPr>
            <p:cNvSpPr txBox="1"/>
            <p:nvPr/>
          </p:nvSpPr>
          <p:spPr>
            <a:xfrm>
              <a:off x="4972218" y="1013841"/>
              <a:ext cx="1730755" cy="514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100" dirty="0">
                  <a:latin typeface="Trebuchet MS" panose="020B0703020202090204" pitchFamily="34" charset="0"/>
                </a:rPr>
                <a:t>Databases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3009B8-0010-7847-FF65-3A09A8B0BC1B}"/>
                </a:ext>
              </a:extLst>
            </p:cNvPr>
            <p:cNvGrpSpPr/>
            <p:nvPr/>
          </p:nvGrpSpPr>
          <p:grpSpPr>
            <a:xfrm>
              <a:off x="5156324" y="1953540"/>
              <a:ext cx="1427780" cy="1330020"/>
              <a:chOff x="4653404" y="2624796"/>
              <a:chExt cx="1427780" cy="133002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E45C05F-D9C0-2DD8-3D5C-E2B8FC550A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8000" t="7379" r="26596" b="7474"/>
              <a:stretch/>
            </p:blipFill>
            <p:spPr>
              <a:xfrm>
                <a:off x="4653404" y="2666036"/>
                <a:ext cx="1006462" cy="1183169"/>
              </a:xfrm>
              <a:prstGeom prst="round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B5FE738-EBEE-97DB-1830-33603D112A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8000" t="7379" r="26596" b="7474"/>
              <a:stretch/>
            </p:blipFill>
            <p:spPr>
              <a:xfrm>
                <a:off x="4949804" y="2624796"/>
                <a:ext cx="1131380" cy="1330020"/>
              </a:xfrm>
              <a:prstGeom prst="roundRect">
                <a:avLst>
                  <a:gd name="adj" fmla="val 29250"/>
                </a:avLst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7866FC-EF2E-EAF1-4871-05C11029BB81}"/>
              </a:ext>
            </a:extLst>
          </p:cNvPr>
          <p:cNvGrpSpPr>
            <a:grpSpLocks noChangeAspect="1"/>
          </p:cNvGrpSpPr>
          <p:nvPr/>
        </p:nvGrpSpPr>
        <p:grpSpPr>
          <a:xfrm>
            <a:off x="5800184" y="1344532"/>
            <a:ext cx="2119491" cy="1993424"/>
            <a:chOff x="6844157" y="1071148"/>
            <a:chExt cx="2603786" cy="2448914"/>
          </a:xfrm>
        </p:grpSpPr>
        <p:pic>
          <p:nvPicPr>
            <p:cNvPr id="16" name="Graphic 15" descr="Brain in head">
              <a:extLst>
                <a:ext uri="{FF2B5EF4-FFF2-40B4-BE49-F238E27FC236}">
                  <a16:creationId xmlns:a16="http://schemas.microsoft.com/office/drawing/2014/main" id="{8B826F59-7674-4A31-A114-A1C3E50B5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49723" y="1828261"/>
              <a:ext cx="1691800" cy="169180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6DE0FE-43AF-5FB3-487E-68FDD2118285}"/>
                </a:ext>
              </a:extLst>
            </p:cNvPr>
            <p:cNvSpPr txBox="1"/>
            <p:nvPr/>
          </p:nvSpPr>
          <p:spPr>
            <a:xfrm>
              <a:off x="6844157" y="1071148"/>
              <a:ext cx="2603786" cy="51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Trebuchet MS" panose="020B0703020202090204" pitchFamily="34" charset="0"/>
                </a:rPr>
                <a:t>Medical Imaging</a:t>
              </a:r>
              <a:endParaRPr lang="en-GR" sz="2100" dirty="0">
                <a:latin typeface="Trebuchet MS" panose="020B070302020209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A4AE4F-732A-E0EE-C557-846FDBF5815D}"/>
              </a:ext>
            </a:extLst>
          </p:cNvPr>
          <p:cNvGrpSpPr>
            <a:grpSpLocks noChangeAspect="1"/>
          </p:cNvGrpSpPr>
          <p:nvPr/>
        </p:nvGrpSpPr>
        <p:grpSpPr>
          <a:xfrm>
            <a:off x="5678756" y="4077939"/>
            <a:ext cx="2484976" cy="2054104"/>
            <a:chOff x="9442082" y="856392"/>
            <a:chExt cx="3064487" cy="2533137"/>
          </a:xfrm>
        </p:grpSpPr>
        <p:pic>
          <p:nvPicPr>
            <p:cNvPr id="20" name="Graphic 19" descr="Upward trend">
              <a:extLst>
                <a:ext uri="{FF2B5EF4-FFF2-40B4-BE49-F238E27FC236}">
                  <a16:creationId xmlns:a16="http://schemas.microsoft.com/office/drawing/2014/main" id="{0F7FD65A-41DC-F444-0E25-E287F7771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55963" y="1503993"/>
              <a:ext cx="1885537" cy="188553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56AEFC-CD6E-7FAA-5689-1D550E420367}"/>
                </a:ext>
              </a:extLst>
            </p:cNvPr>
            <p:cNvSpPr txBox="1"/>
            <p:nvPr/>
          </p:nvSpPr>
          <p:spPr>
            <a:xfrm>
              <a:off x="9442082" y="856392"/>
              <a:ext cx="3064487" cy="512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latin typeface="Trebuchet MS" panose="020B0703020202090204" pitchFamily="34" charset="0"/>
                </a:rPr>
                <a:t>Economic Modeling</a:t>
              </a:r>
              <a:endParaRPr lang="en-GR" sz="2100" dirty="0">
                <a:latin typeface="Trebuchet MS" panose="020B070302020209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40DC53-622E-E73B-4A65-5DAEDA683EBA}"/>
              </a:ext>
            </a:extLst>
          </p:cNvPr>
          <p:cNvGrpSpPr>
            <a:grpSpLocks noChangeAspect="1"/>
          </p:cNvGrpSpPr>
          <p:nvPr/>
        </p:nvGrpSpPr>
        <p:grpSpPr>
          <a:xfrm>
            <a:off x="833235" y="1380530"/>
            <a:ext cx="2210180" cy="2088230"/>
            <a:chOff x="736752" y="1406830"/>
            <a:chExt cx="2785589" cy="26318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19C013-C6AC-B85F-6515-B82BB955F2D4}"/>
                </a:ext>
              </a:extLst>
            </p:cNvPr>
            <p:cNvSpPr txBox="1"/>
            <p:nvPr/>
          </p:nvSpPr>
          <p:spPr>
            <a:xfrm>
              <a:off x="736752" y="1406830"/>
              <a:ext cx="2602032" cy="523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100" dirty="0">
                  <a:latin typeface="Trebuchet MS" panose="020B0703020202090204" pitchFamily="34" charset="0"/>
                </a:rPr>
                <a:t>Graph Analytics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FE9B8AA-E3C5-FB91-7964-24093C624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9547" y="2190581"/>
              <a:ext cx="2722794" cy="1848139"/>
            </a:xfrm>
            <a:prstGeom prst="roundRect">
              <a:avLst>
                <a:gd name="adj" fmla="val 50000"/>
              </a:avLst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16B8A24-16A0-63DB-905E-97F8197EDB5D}"/>
              </a:ext>
            </a:extLst>
          </p:cNvPr>
          <p:cNvSpPr/>
          <p:nvPr/>
        </p:nvSpPr>
        <p:spPr>
          <a:xfrm>
            <a:off x="2" y="2762540"/>
            <a:ext cx="9143999" cy="1332920"/>
          </a:xfrm>
          <a:prstGeom prst="rect">
            <a:avLst/>
          </a:prstGeom>
          <a:solidFill>
            <a:srgbClr val="ECF4FF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How can we accelerate the </a:t>
            </a:r>
            <a:r>
              <a:rPr lang="en-US" sz="3200" dirty="0">
                <a:solidFill>
                  <a:schemeClr val="accent2"/>
                </a:solidFill>
                <a:latin typeface="Trebuchet MS" panose="020B0703020202090204" pitchFamily="34" charset="0"/>
              </a:rPr>
              <a:t>irregular</a:t>
            </a:r>
            <a:r>
              <a:rPr lang="en-US" sz="3200" dirty="0">
                <a:solidFill>
                  <a:schemeClr val="accent3"/>
                </a:solidFill>
                <a:latin typeface="Trebuchet MS" panose="020B0703020202090204" pitchFamily="34" charset="0"/>
              </a:rPr>
              <a:t>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applications?</a:t>
            </a:r>
            <a:endParaRPr lang="en-GR" sz="32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Prior Parallel Algorithms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20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AB453D5-3294-B019-7E39-B36759F4665F}"/>
              </a:ext>
            </a:extLst>
          </p:cNvPr>
          <p:cNvGrpSpPr>
            <a:grpSpLocks noChangeAspect="1"/>
          </p:cNvGrpSpPr>
          <p:nvPr/>
        </p:nvGrpSpPr>
        <p:grpSpPr>
          <a:xfrm>
            <a:off x="822779" y="1885581"/>
            <a:ext cx="3167910" cy="1728000"/>
            <a:chOff x="788737" y="1950167"/>
            <a:chExt cx="3567860" cy="194616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772A577-6764-19FA-0FEE-2F6D2D872C94}"/>
                </a:ext>
              </a:extLst>
            </p:cNvPr>
            <p:cNvCxnSpPr>
              <a:cxnSpLocks/>
              <a:stCxn id="31" idx="3"/>
              <a:endCxn id="27" idx="3"/>
            </p:cNvCxnSpPr>
            <p:nvPr/>
          </p:nvCxnSpPr>
          <p:spPr>
            <a:xfrm>
              <a:off x="971897" y="2128526"/>
              <a:ext cx="881919" cy="84272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53EA375-BB94-F6B2-704F-9A6D7542A49F}"/>
                </a:ext>
              </a:extLst>
            </p:cNvPr>
            <p:cNvCxnSpPr>
              <a:cxnSpLocks/>
              <a:stCxn id="31" idx="3"/>
              <a:endCxn id="29" idx="3"/>
            </p:cNvCxnSpPr>
            <p:nvPr/>
          </p:nvCxnSpPr>
          <p:spPr>
            <a:xfrm flipH="1">
              <a:off x="968740" y="2128526"/>
              <a:ext cx="3157" cy="1565298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2D74F7-9CD1-5705-5069-ECE09769763E}"/>
                </a:ext>
              </a:extLst>
            </p:cNvPr>
            <p:cNvCxnSpPr>
              <a:cxnSpLocks/>
              <a:stCxn id="27" idx="3"/>
              <a:endCxn id="28" idx="3"/>
            </p:cNvCxnSpPr>
            <p:nvPr/>
          </p:nvCxnSpPr>
          <p:spPr>
            <a:xfrm flipH="1">
              <a:off x="968734" y="2971247"/>
              <a:ext cx="885082" cy="73867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8E992F6-6033-CA55-A841-B1BC4CC4499E}"/>
                </a:ext>
              </a:extLst>
            </p:cNvPr>
            <p:cNvCxnSpPr>
              <a:cxnSpLocks/>
              <a:stCxn id="27" idx="3"/>
              <a:endCxn id="25" idx="3"/>
            </p:cNvCxnSpPr>
            <p:nvPr/>
          </p:nvCxnSpPr>
          <p:spPr>
            <a:xfrm>
              <a:off x="1853816" y="2971247"/>
              <a:ext cx="1054069" cy="8048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5CCE6C-5255-8F36-3DD2-017A218FA9AA}"/>
                </a:ext>
              </a:extLst>
            </p:cNvPr>
            <p:cNvCxnSpPr>
              <a:cxnSpLocks/>
              <a:stCxn id="25" idx="3"/>
              <a:endCxn id="19" idx="4"/>
            </p:cNvCxnSpPr>
            <p:nvPr/>
          </p:nvCxnSpPr>
          <p:spPr>
            <a:xfrm flipV="1">
              <a:off x="2907885" y="2963579"/>
              <a:ext cx="1293420" cy="15716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C3CBCE1-D177-8D21-9834-D3B1407273C2}"/>
                </a:ext>
              </a:extLst>
            </p:cNvPr>
            <p:cNvCxnSpPr>
              <a:cxnSpLocks/>
              <a:stCxn id="25" idx="4"/>
              <a:endCxn id="23" idx="3"/>
            </p:cNvCxnSpPr>
            <p:nvPr/>
          </p:nvCxnSpPr>
          <p:spPr>
            <a:xfrm flipV="1">
              <a:off x="2932590" y="2136574"/>
              <a:ext cx="698852" cy="84310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639B6C-460C-BACC-0F26-90AFCEB5DCCE}"/>
                </a:ext>
              </a:extLst>
            </p:cNvPr>
            <p:cNvCxnSpPr>
              <a:cxnSpLocks/>
              <a:stCxn id="24" idx="3"/>
              <a:endCxn id="21" idx="4"/>
            </p:cNvCxnSpPr>
            <p:nvPr/>
          </p:nvCxnSpPr>
          <p:spPr>
            <a:xfrm>
              <a:off x="2907879" y="2995392"/>
              <a:ext cx="748268" cy="70686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9908CF-3D74-2559-05DD-C8B12339D6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1894" y="1950167"/>
              <a:ext cx="360000" cy="372815"/>
              <a:chOff x="5678319" y="1431705"/>
              <a:chExt cx="1399586" cy="1449420"/>
            </a:xfrm>
            <a:solidFill>
              <a:schemeClr val="accent4"/>
            </a:solidFill>
          </p:grpSpPr>
          <p:sp>
            <p:nvSpPr>
              <p:cNvPr id="30" name="Pie 72">
                <a:extLst>
                  <a:ext uri="{FF2B5EF4-FFF2-40B4-BE49-F238E27FC236}">
                    <a16:creationId xmlns:a16="http://schemas.microsoft.com/office/drawing/2014/main" id="{5A7D9CD2-6ED5-E8F2-893E-655B60953EF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e 72">
                <a:extLst>
                  <a:ext uri="{FF2B5EF4-FFF2-40B4-BE49-F238E27FC236}">
                    <a16:creationId xmlns:a16="http://schemas.microsoft.com/office/drawing/2014/main" id="{406324CA-FA19-BCC9-5DC4-F273961C556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9A6761F-F2B2-9A3A-73A5-E24E2A123C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8737" y="3515465"/>
              <a:ext cx="360000" cy="372815"/>
              <a:chOff x="5678319" y="1431705"/>
              <a:chExt cx="1399586" cy="1449420"/>
            </a:xfrm>
            <a:solidFill>
              <a:schemeClr val="accent1"/>
            </a:solidFill>
          </p:grpSpPr>
          <p:sp>
            <p:nvSpPr>
              <p:cNvPr id="28" name="Pie 72">
                <a:extLst>
                  <a:ext uri="{FF2B5EF4-FFF2-40B4-BE49-F238E27FC236}">
                    <a16:creationId xmlns:a16="http://schemas.microsoft.com/office/drawing/2014/main" id="{52E8A3C9-96B1-C449-F2C9-C7AA781CBA2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ie 72">
                <a:extLst>
                  <a:ext uri="{FF2B5EF4-FFF2-40B4-BE49-F238E27FC236}">
                    <a16:creationId xmlns:a16="http://schemas.microsoft.com/office/drawing/2014/main" id="{C0C21208-B0E1-6463-F429-21D6182B0A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38423B-1E9F-5025-6FB6-6AFD9BD8B5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3813" y="2792888"/>
              <a:ext cx="360000" cy="372815"/>
              <a:chOff x="5678319" y="1431705"/>
              <a:chExt cx="1399586" cy="1449420"/>
            </a:xfrm>
            <a:solidFill>
              <a:schemeClr val="accent5"/>
            </a:solidFill>
          </p:grpSpPr>
          <p:sp>
            <p:nvSpPr>
              <p:cNvPr id="26" name="Pie 72">
                <a:extLst>
                  <a:ext uri="{FF2B5EF4-FFF2-40B4-BE49-F238E27FC236}">
                    <a16:creationId xmlns:a16="http://schemas.microsoft.com/office/drawing/2014/main" id="{958D9693-0A52-C506-D035-EA2A23F5AA7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Pie 72">
                <a:extLst>
                  <a:ext uri="{FF2B5EF4-FFF2-40B4-BE49-F238E27FC236}">
                    <a16:creationId xmlns:a16="http://schemas.microsoft.com/office/drawing/2014/main" id="{73B78CD0-1B2C-DFC4-AC2E-8614FFC8E0B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35B46E-C9AF-F143-5C35-6006C2199A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27882" y="2800936"/>
              <a:ext cx="360000" cy="372815"/>
              <a:chOff x="5678319" y="1431705"/>
              <a:chExt cx="1399586" cy="1449420"/>
            </a:xfrm>
          </p:grpSpPr>
          <p:sp>
            <p:nvSpPr>
              <p:cNvPr id="24" name="Pie 72">
                <a:extLst>
                  <a:ext uri="{FF2B5EF4-FFF2-40B4-BE49-F238E27FC236}">
                    <a16:creationId xmlns:a16="http://schemas.microsoft.com/office/drawing/2014/main" id="{E6304F25-70F4-2BE5-1C39-FF47880B407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Pie 72">
                <a:extLst>
                  <a:ext uri="{FF2B5EF4-FFF2-40B4-BE49-F238E27FC236}">
                    <a16:creationId xmlns:a16="http://schemas.microsoft.com/office/drawing/2014/main" id="{A16B31E9-71BD-1BDC-DAE5-534DF7244DB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FD9EA3-FAF5-9AE0-ACF2-FD433C760F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51439" y="1958215"/>
              <a:ext cx="360000" cy="372815"/>
              <a:chOff x="5678319" y="1431705"/>
              <a:chExt cx="1399586" cy="1449420"/>
            </a:xfrm>
            <a:solidFill>
              <a:schemeClr val="accent4"/>
            </a:solidFill>
          </p:grpSpPr>
          <p:sp>
            <p:nvSpPr>
              <p:cNvPr id="22" name="Pie 72">
                <a:extLst>
                  <a:ext uri="{FF2B5EF4-FFF2-40B4-BE49-F238E27FC236}">
                    <a16:creationId xmlns:a16="http://schemas.microsoft.com/office/drawing/2014/main" id="{D96E4D5A-8225-EEC3-5075-828EED59111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Pie 72">
                <a:extLst>
                  <a:ext uri="{FF2B5EF4-FFF2-40B4-BE49-F238E27FC236}">
                    <a16:creationId xmlns:a16="http://schemas.microsoft.com/office/drawing/2014/main" id="{17040C5C-4A48-97A8-0AD9-E523ABE455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0FEDC9-7BE4-5C95-26B5-0FA9D1C9067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51439" y="3523513"/>
              <a:ext cx="360000" cy="372815"/>
              <a:chOff x="5678319" y="1431705"/>
              <a:chExt cx="1399586" cy="1449420"/>
            </a:xfrm>
            <a:solidFill>
              <a:schemeClr val="accent4"/>
            </a:solidFill>
          </p:grpSpPr>
          <p:sp>
            <p:nvSpPr>
              <p:cNvPr id="20" name="Pie 72">
                <a:extLst>
                  <a:ext uri="{FF2B5EF4-FFF2-40B4-BE49-F238E27FC236}">
                    <a16:creationId xmlns:a16="http://schemas.microsoft.com/office/drawing/2014/main" id="{C0510892-81ED-0C0C-4833-CB32B7A8721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Pie 72">
                <a:extLst>
                  <a:ext uri="{FF2B5EF4-FFF2-40B4-BE49-F238E27FC236}">
                    <a16:creationId xmlns:a16="http://schemas.microsoft.com/office/drawing/2014/main" id="{1910CA09-F137-867B-405D-3D52A0A0CB6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560A5FA-937A-D74E-23C2-E230D1F0C7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96597" y="2784839"/>
              <a:ext cx="360000" cy="372815"/>
              <a:chOff x="5678319" y="1431705"/>
              <a:chExt cx="1399586" cy="1449420"/>
            </a:xfrm>
            <a:solidFill>
              <a:schemeClr val="accent1"/>
            </a:solidFill>
          </p:grpSpPr>
          <p:sp>
            <p:nvSpPr>
              <p:cNvPr id="18" name="Pie 72">
                <a:extLst>
                  <a:ext uri="{FF2B5EF4-FFF2-40B4-BE49-F238E27FC236}">
                    <a16:creationId xmlns:a16="http://schemas.microsoft.com/office/drawing/2014/main" id="{6DB83067-94B0-CA4A-F22A-D3094263A00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Pie 72">
                <a:extLst>
                  <a:ext uri="{FF2B5EF4-FFF2-40B4-BE49-F238E27FC236}">
                    <a16:creationId xmlns:a16="http://schemas.microsoft.com/office/drawing/2014/main" id="{D2801CFF-C9C3-24A6-4DD6-2CAAFC6E37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41FD327-598E-4FB0-B403-8A3AD3F0AA05}"/>
              </a:ext>
            </a:extLst>
          </p:cNvPr>
          <p:cNvGrpSpPr/>
          <p:nvPr/>
        </p:nvGrpSpPr>
        <p:grpSpPr>
          <a:xfrm>
            <a:off x="5322800" y="1409759"/>
            <a:ext cx="2863994" cy="2117493"/>
            <a:chOff x="5325898" y="2596976"/>
            <a:chExt cx="2863994" cy="2117493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DC683A8-AC66-FB99-DD1E-DAC1548763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5898" y="2596976"/>
              <a:ext cx="1188000" cy="43621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4D3C0C3-C29E-585D-7B8B-6FB7C3BF9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5898" y="4102469"/>
              <a:ext cx="2863994" cy="61200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100" dirty="0">
                  <a:latin typeface="Trebuchet MS" panose="020B0703020202090204" pitchFamily="34" charset="0"/>
                </a:rPr>
                <a:t>Main Memory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3944335-AFF6-A441-AD86-26F88ADDE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5150" y="2596976"/>
              <a:ext cx="1188000" cy="43621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FE0968-1FEE-D629-C7A4-29A5B0C46ABD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5919898" y="3033191"/>
              <a:ext cx="0" cy="1096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120155C-A249-73FB-939D-DBB6F6DF997F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7509150" y="3033191"/>
              <a:ext cx="0" cy="1055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4A715F0-4EF5-315E-6402-A77576E5A58F}"/>
              </a:ext>
            </a:extLst>
          </p:cNvPr>
          <p:cNvGrpSpPr>
            <a:grpSpLocks noChangeAspect="1"/>
          </p:cNvGrpSpPr>
          <p:nvPr/>
        </p:nvGrpSpPr>
        <p:grpSpPr>
          <a:xfrm>
            <a:off x="5351020" y="2901557"/>
            <a:ext cx="1380379" cy="648000"/>
            <a:chOff x="7167686" y="2888037"/>
            <a:chExt cx="1481821" cy="69562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7556CA2-5587-AE75-FDEE-86D774A0A6A0}"/>
                </a:ext>
              </a:extLst>
            </p:cNvPr>
            <p:cNvGrpSpPr/>
            <p:nvPr/>
          </p:nvGrpSpPr>
          <p:grpSpPr>
            <a:xfrm>
              <a:off x="8270378" y="2888037"/>
              <a:ext cx="379129" cy="392624"/>
              <a:chOff x="9521876" y="2858967"/>
              <a:chExt cx="379129" cy="392624"/>
            </a:xfrm>
          </p:grpSpPr>
          <p:sp>
            <p:nvSpPr>
              <p:cNvPr id="59" name="Pie 72">
                <a:extLst>
                  <a:ext uri="{FF2B5EF4-FFF2-40B4-BE49-F238E27FC236}">
                    <a16:creationId xmlns:a16="http://schemas.microsoft.com/office/drawing/2014/main" id="{19D0670A-62F4-7FB4-BEEC-E234F5EE77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Pie 72">
                <a:extLst>
                  <a:ext uri="{FF2B5EF4-FFF2-40B4-BE49-F238E27FC236}">
                    <a16:creationId xmlns:a16="http://schemas.microsoft.com/office/drawing/2014/main" id="{B29682D7-4973-DDE4-E55D-8ACCBBB58CE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3950B53-0443-90A2-C1E2-841AC1C081AC}"/>
                </a:ext>
              </a:extLst>
            </p:cNvPr>
            <p:cNvGrpSpPr/>
            <p:nvPr/>
          </p:nvGrpSpPr>
          <p:grpSpPr>
            <a:xfrm>
              <a:off x="7491955" y="2924746"/>
              <a:ext cx="379129" cy="392625"/>
              <a:chOff x="9277452" y="2679272"/>
              <a:chExt cx="379129" cy="392625"/>
            </a:xfrm>
          </p:grpSpPr>
          <p:sp>
            <p:nvSpPr>
              <p:cNvPr id="56" name="Pie 72">
                <a:extLst>
                  <a:ext uri="{FF2B5EF4-FFF2-40B4-BE49-F238E27FC236}">
                    <a16:creationId xmlns:a16="http://schemas.microsoft.com/office/drawing/2014/main" id="{C5A3B534-FD6D-53DD-347E-3D4757A810A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364623" y="2592101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Pie 72">
                <a:extLst>
                  <a:ext uri="{FF2B5EF4-FFF2-40B4-BE49-F238E27FC236}">
                    <a16:creationId xmlns:a16="http://schemas.microsoft.com/office/drawing/2014/main" id="{8B652ABC-8F94-CCDF-912C-8206A88EAC1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364623" y="2779938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9054693-B224-EF7C-12B0-51D101920F01}"/>
                </a:ext>
              </a:extLst>
            </p:cNvPr>
            <p:cNvGrpSpPr/>
            <p:nvPr/>
          </p:nvGrpSpPr>
          <p:grpSpPr>
            <a:xfrm>
              <a:off x="7167686" y="3191034"/>
              <a:ext cx="379129" cy="392624"/>
              <a:chOff x="9521876" y="2858967"/>
              <a:chExt cx="379129" cy="392624"/>
            </a:xfrm>
          </p:grpSpPr>
          <p:sp>
            <p:nvSpPr>
              <p:cNvPr id="54" name="Pie 72">
                <a:extLst>
                  <a:ext uri="{FF2B5EF4-FFF2-40B4-BE49-F238E27FC236}">
                    <a16:creationId xmlns:a16="http://schemas.microsoft.com/office/drawing/2014/main" id="{2CB8AE16-18EF-4DAA-31C4-13B7EBB6236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Pie 72">
                <a:extLst>
                  <a:ext uri="{FF2B5EF4-FFF2-40B4-BE49-F238E27FC236}">
                    <a16:creationId xmlns:a16="http://schemas.microsoft.com/office/drawing/2014/main" id="{2B79B9EB-CF2B-3B3C-1F54-AD86C0A3DBF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9AA792-2E27-E596-A902-3621D5DD6911}"/>
              </a:ext>
            </a:extLst>
          </p:cNvPr>
          <p:cNvGrpSpPr>
            <a:grpSpLocks noChangeAspect="1"/>
          </p:cNvGrpSpPr>
          <p:nvPr/>
        </p:nvGrpSpPr>
        <p:grpSpPr>
          <a:xfrm>
            <a:off x="6974310" y="2861054"/>
            <a:ext cx="1270240" cy="781503"/>
            <a:chOff x="8750691" y="2778219"/>
            <a:chExt cx="1358883" cy="83603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E07B561-18AE-8DF0-006B-AF7A5D199B10}"/>
                </a:ext>
              </a:extLst>
            </p:cNvPr>
            <p:cNvGrpSpPr/>
            <p:nvPr/>
          </p:nvGrpSpPr>
          <p:grpSpPr>
            <a:xfrm>
              <a:off x="9627747" y="3182558"/>
              <a:ext cx="379129" cy="392624"/>
              <a:chOff x="9521876" y="2858967"/>
              <a:chExt cx="379129" cy="392624"/>
            </a:xfrm>
          </p:grpSpPr>
          <p:sp>
            <p:nvSpPr>
              <p:cNvPr id="48" name="Pie 72">
                <a:extLst>
                  <a:ext uri="{FF2B5EF4-FFF2-40B4-BE49-F238E27FC236}">
                    <a16:creationId xmlns:a16="http://schemas.microsoft.com/office/drawing/2014/main" id="{3C030468-3073-296B-5D38-A47BF52C407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Pie 72">
                <a:extLst>
                  <a:ext uri="{FF2B5EF4-FFF2-40B4-BE49-F238E27FC236}">
                    <a16:creationId xmlns:a16="http://schemas.microsoft.com/office/drawing/2014/main" id="{F541688B-1F95-DA02-ABB2-3986D945CDC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D735DBA-25B1-017C-3961-50AFD1E4CD8F}"/>
                </a:ext>
              </a:extLst>
            </p:cNvPr>
            <p:cNvGrpSpPr/>
            <p:nvPr/>
          </p:nvGrpSpPr>
          <p:grpSpPr>
            <a:xfrm>
              <a:off x="9730444" y="2778219"/>
              <a:ext cx="379130" cy="392624"/>
              <a:chOff x="9206562" y="2624521"/>
              <a:chExt cx="379130" cy="392624"/>
            </a:xfrm>
          </p:grpSpPr>
          <p:sp>
            <p:nvSpPr>
              <p:cNvPr id="46" name="Pie 72">
                <a:extLst>
                  <a:ext uri="{FF2B5EF4-FFF2-40B4-BE49-F238E27FC236}">
                    <a16:creationId xmlns:a16="http://schemas.microsoft.com/office/drawing/2014/main" id="{F54B1614-82FC-612A-8EFE-6D047713B9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293733" y="2537350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Pie 72">
                <a:extLst>
                  <a:ext uri="{FF2B5EF4-FFF2-40B4-BE49-F238E27FC236}">
                    <a16:creationId xmlns:a16="http://schemas.microsoft.com/office/drawing/2014/main" id="{8C644107-C2BC-FAC3-F3B8-91B8CF562F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293734" y="272518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B29E3E8-1FC7-A113-8CB5-83A3A235F52B}"/>
                </a:ext>
              </a:extLst>
            </p:cNvPr>
            <p:cNvGrpSpPr/>
            <p:nvPr/>
          </p:nvGrpSpPr>
          <p:grpSpPr>
            <a:xfrm>
              <a:off x="8750691" y="3221634"/>
              <a:ext cx="379129" cy="392624"/>
              <a:chOff x="9521876" y="2858967"/>
              <a:chExt cx="379129" cy="392624"/>
            </a:xfrm>
          </p:grpSpPr>
          <p:sp>
            <p:nvSpPr>
              <p:cNvPr id="44" name="Pie 72">
                <a:extLst>
                  <a:ext uri="{FF2B5EF4-FFF2-40B4-BE49-F238E27FC236}">
                    <a16:creationId xmlns:a16="http://schemas.microsoft.com/office/drawing/2014/main" id="{A3AFDD33-C7CE-40B8-9C0D-221149C483E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Pie 72">
                <a:extLst>
                  <a:ext uri="{FF2B5EF4-FFF2-40B4-BE49-F238E27FC236}">
                    <a16:creationId xmlns:a16="http://schemas.microsoft.com/office/drawing/2014/main" id="{8832261F-B784-6A18-7897-C488A95CDF1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5DFF57-99D3-76CC-2503-B0789B2AA438}"/>
                </a:ext>
              </a:extLst>
            </p:cNvPr>
            <p:cNvGrpSpPr/>
            <p:nvPr/>
          </p:nvGrpSpPr>
          <p:grpSpPr>
            <a:xfrm>
              <a:off x="9248619" y="2844014"/>
              <a:ext cx="379129" cy="392624"/>
              <a:chOff x="9521876" y="2858967"/>
              <a:chExt cx="379129" cy="392624"/>
            </a:xfrm>
          </p:grpSpPr>
          <p:sp>
            <p:nvSpPr>
              <p:cNvPr id="42" name="Pie 72">
                <a:extLst>
                  <a:ext uri="{FF2B5EF4-FFF2-40B4-BE49-F238E27FC236}">
                    <a16:creationId xmlns:a16="http://schemas.microsoft.com/office/drawing/2014/main" id="{6C06B4DB-3001-DA12-3F5E-81721CB90EB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Pie 72">
                <a:extLst>
                  <a:ext uri="{FF2B5EF4-FFF2-40B4-BE49-F238E27FC236}">
                    <a16:creationId xmlns:a16="http://schemas.microsoft.com/office/drawing/2014/main" id="{DCD97997-1A7A-092F-95D0-845173A8D8C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E2173B2-534C-C69D-46DE-34BA421315DC}"/>
              </a:ext>
            </a:extLst>
          </p:cNvPr>
          <p:cNvGrpSpPr/>
          <p:nvPr/>
        </p:nvGrpSpPr>
        <p:grpSpPr>
          <a:xfrm>
            <a:off x="548838" y="3856486"/>
            <a:ext cx="8046324" cy="535196"/>
            <a:chOff x="1166731" y="5067196"/>
            <a:chExt cx="10417680" cy="1045768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AF70982-C8A4-45EE-B066-7197DAAC14B1}"/>
                </a:ext>
              </a:extLst>
            </p:cNvPr>
            <p:cNvSpPr/>
            <p:nvPr/>
          </p:nvSpPr>
          <p:spPr>
            <a:xfrm>
              <a:off x="1539796" y="5067198"/>
              <a:ext cx="10044615" cy="1045766"/>
            </a:xfrm>
            <a:prstGeom prst="rect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6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	Parallel Graph </a:t>
              </a:r>
              <a:r>
                <a:rPr lang="en-GB" sz="2600" dirty="0" err="1">
                  <a:solidFill>
                    <a:schemeClr val="accent3"/>
                  </a:solidFill>
                  <a:latin typeface="Trebuchet MS" panose="020B0703020202090204" pitchFamily="34" charset="0"/>
                </a:rPr>
                <a:t>Coloring</a:t>
              </a:r>
              <a:r>
                <a:rPr lang="en-GB" sz="26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 – No Synchronization</a:t>
              </a:r>
              <a:endParaRPr lang="en-GR" sz="260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4776D5E-660F-8FD1-E027-5F500A67387C}"/>
                </a:ext>
              </a:extLst>
            </p:cNvPr>
            <p:cNvSpPr>
              <a:spLocks/>
            </p:cNvSpPr>
            <p:nvPr/>
          </p:nvSpPr>
          <p:spPr>
            <a:xfrm>
              <a:off x="1166731" y="5067196"/>
              <a:ext cx="692154" cy="1045768"/>
            </a:xfrm>
            <a:prstGeom prst="ellipse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32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B8B99E-3C1A-F4BE-BCB6-35DD0E60B186}"/>
              </a:ext>
            </a:extLst>
          </p:cNvPr>
          <p:cNvGrpSpPr/>
          <p:nvPr/>
        </p:nvGrpSpPr>
        <p:grpSpPr>
          <a:xfrm>
            <a:off x="548838" y="4717120"/>
            <a:ext cx="8046324" cy="535196"/>
            <a:chOff x="1166731" y="5067196"/>
            <a:chExt cx="10417680" cy="104576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27CE33-3AF3-8256-DB27-19F20A2EA556}"/>
                </a:ext>
              </a:extLst>
            </p:cNvPr>
            <p:cNvSpPr/>
            <p:nvPr/>
          </p:nvSpPr>
          <p:spPr>
            <a:xfrm>
              <a:off x="1539796" y="5067198"/>
              <a:ext cx="10044615" cy="1045766"/>
            </a:xfrm>
            <a:prstGeom prst="rect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6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	Detect </a:t>
              </a:r>
              <a:r>
                <a:rPr lang="en-GB" sz="2600" dirty="0" err="1">
                  <a:solidFill>
                    <a:schemeClr val="accent3"/>
                  </a:solidFill>
                  <a:latin typeface="Trebuchet MS" panose="020B0703020202090204" pitchFamily="34" charset="0"/>
                </a:rPr>
                <a:t>Coloring</a:t>
              </a:r>
              <a:r>
                <a:rPr lang="en-GB" sz="26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 Conflicts</a:t>
              </a:r>
              <a:endParaRPr lang="en-GR" sz="260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55016F5-5002-F11D-24B5-CB10B2F845AC}"/>
                </a:ext>
              </a:extLst>
            </p:cNvPr>
            <p:cNvSpPr>
              <a:spLocks/>
            </p:cNvSpPr>
            <p:nvPr/>
          </p:nvSpPr>
          <p:spPr>
            <a:xfrm>
              <a:off x="1166731" y="5067196"/>
              <a:ext cx="692154" cy="1045768"/>
            </a:xfrm>
            <a:prstGeom prst="ellipse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32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6C9DE84-F6F6-4023-E9F3-33D546FD77C7}"/>
              </a:ext>
            </a:extLst>
          </p:cNvPr>
          <p:cNvGrpSpPr/>
          <p:nvPr/>
        </p:nvGrpSpPr>
        <p:grpSpPr>
          <a:xfrm>
            <a:off x="548838" y="5577754"/>
            <a:ext cx="8046324" cy="535196"/>
            <a:chOff x="1166731" y="5067196"/>
            <a:chExt cx="10417680" cy="104576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330B1D-769A-0901-01EF-05708002A2CF}"/>
                </a:ext>
              </a:extLst>
            </p:cNvPr>
            <p:cNvSpPr/>
            <p:nvPr/>
          </p:nvSpPr>
          <p:spPr>
            <a:xfrm>
              <a:off x="1539796" y="5067198"/>
              <a:ext cx="10044615" cy="1045766"/>
            </a:xfrm>
            <a:prstGeom prst="rect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6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	Resolve </a:t>
              </a:r>
              <a:r>
                <a:rPr lang="en-GB" sz="2600" dirty="0" err="1">
                  <a:solidFill>
                    <a:schemeClr val="accent3"/>
                  </a:solidFill>
                  <a:latin typeface="Trebuchet MS" panose="020B0703020202090204" pitchFamily="34" charset="0"/>
                </a:rPr>
                <a:t>Coloring</a:t>
              </a:r>
              <a:r>
                <a:rPr lang="en-GB" sz="26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 Conflicts </a:t>
              </a:r>
              <a:r>
                <a:rPr lang="en-GB" sz="26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Sequentially</a:t>
              </a:r>
              <a:endParaRPr lang="en-GR" sz="2600" dirty="0">
                <a:solidFill>
                  <a:schemeClr val="accent4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7053F8F-4056-C95F-E3D4-C5BBEC6403C1}"/>
                </a:ext>
              </a:extLst>
            </p:cNvPr>
            <p:cNvSpPr>
              <a:spLocks/>
            </p:cNvSpPr>
            <p:nvPr/>
          </p:nvSpPr>
          <p:spPr>
            <a:xfrm>
              <a:off x="1166731" y="5067196"/>
              <a:ext cx="692154" cy="1045768"/>
            </a:xfrm>
            <a:prstGeom prst="ellipse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32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3</a:t>
              </a:r>
            </a:p>
          </p:txBody>
        </p:sp>
      </p:grpSp>
      <p:pic>
        <p:nvPicPr>
          <p:cNvPr id="64" name="Graphic 63" descr="Robber">
            <a:extLst>
              <a:ext uri="{FF2B5EF4-FFF2-40B4-BE49-F238E27FC236}">
                <a16:creationId xmlns:a16="http://schemas.microsoft.com/office/drawing/2014/main" id="{363E9D4B-1076-B72F-63A0-2587178EB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242" y="2792045"/>
            <a:ext cx="558316" cy="558316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B1A827D9-9B0C-4EE4-A6C7-9B35217169FB}"/>
              </a:ext>
            </a:extLst>
          </p:cNvPr>
          <p:cNvSpPr txBox="1">
            <a:spLocks/>
          </p:cNvSpPr>
          <p:nvPr/>
        </p:nvSpPr>
        <p:spPr>
          <a:xfrm>
            <a:off x="390242" y="883294"/>
            <a:ext cx="6260997" cy="48883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sz="2400" dirty="0">
                <a:latin typeface="Trebuchet MS" panose="020B0703020202090204" pitchFamily="34" charset="0"/>
              </a:rPr>
              <a:t>Sequential Solving (</a:t>
            </a:r>
            <a:r>
              <a:rPr lang="en-GR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SeqSolve</a:t>
            </a:r>
            <a:r>
              <a:rPr lang="en-GR" sz="2400" dirty="0">
                <a:latin typeface="Trebuchet MS" panose="020B0703020202090204" pitchFamily="34" charset="0"/>
              </a:rPr>
              <a:t> [Gebr.+’00])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  <a:buFont typeface="Wingdings" pitchFamily="2" charset="2"/>
              <a:buChar char="§"/>
            </a:pPr>
            <a:endParaRPr lang="en-GR" sz="21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43 0.02638 C 0.05747 0.01782 0.05747 0.00856 0.05973 0.00069 C 0.06094 -0.00371 0.06372 -0.00695 0.06632 -0.00973 C 0.07014 -0.01343 0.07188 -0.01459 0.07448 -0.01991 C 0.07587 -0.02223 0.07674 -0.025 0.07778 -0.02755 C 0.07934 -0.03102 0.08125 -0.03426 0.08282 -0.03774 C 0.08802 -0.05 0.08612 -0.05 0.09271 -0.05834 C 0.0941 -0.06042 0.09618 -0.06158 0.09775 -0.06343 C 0.10226 -0.06945 0.09931 -0.06922 0.10608 -0.07107 C 0.11268 -0.07315 0.1257 -0.07639 0.1257 -0.07616 C 0.12917 -0.09213 0.125 -0.07686 0.13073 -0.08913 C 0.13247 -0.09329 0.13386 -0.09792 0.13577 -0.10186 C 0.1375 -0.10602 0.14375 -0.11852 0.14723 -0.12246 C 0.14983 -0.12547 0.15278 -0.12732 0.15556 -0.1301 C 0.15782 -0.13264 0.15955 -0.13588 0.16216 -0.13797 C 0.16476 -0.14005 0.16754 -0.14144 0.17049 -0.14306 C 0.17518 -0.14584 0.18473 -0.14977 0.18837 -0.1507 L 0.20018 -0.15325 C 0.21146 -0.15556 0.21546 -0.15533 0.22657 -0.16088 C 0.23108 -0.16343 0.24011 -0.1676 0.24462 -0.1713 C 0.24966 -0.17524 0.25087 -0.1794 0.25625 -0.18403 C 0.25764 -0.18542 0.25938 -0.18565 0.26112 -0.18658 C 0.26389 -0.19075 0.2658 -0.19422 0.26945 -0.19676 C 0.27257 -0.19908 0.27917 -0.20186 0.27917 -0.20163 C 0.28316 -0.20116 0.28716 -0.20139 0.29098 -0.19931 C 0.29237 -0.19862 0.29271 -0.19561 0.2941 -0.19422 C 0.29549 -0.19283 0.29757 -0.1926 0.29914 -0.19167 L 0.30903 -0.18149 C 0.31059 -0.17963 0.3125 -0.17848 0.31407 -0.17639 L 0.32379 -0.16088 C 0.32431 -0.15834 0.32483 -0.15556 0.32535 -0.15325 C 0.32639 -0.15047 0.32813 -0.14838 0.329 -0.14561 C 0.32969 -0.14144 0.32969 -0.13704 0.33056 -0.13264 C 0.33143 -0.12755 0.33247 -0.12246 0.33386 -0.11737 L 0.33559 -0.10973 C 0.33612 -0.10718 0.33594 -0.10394 0.33716 -0.10186 C 0.33976 -0.09769 0.34167 -0.09098 0.34532 -0.08913 L 0.35052 -0.08658 " pathEditMode="relative" rAng="0" ptsTypes="AAAAAAAAAAAAAAAAAAAAAAAAAAAAAAAAAAAA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5" y="-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Prior Parallel Algorithms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21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AB453D5-3294-B019-7E39-B36759F4665F}"/>
              </a:ext>
            </a:extLst>
          </p:cNvPr>
          <p:cNvGrpSpPr>
            <a:grpSpLocks noChangeAspect="1"/>
          </p:cNvGrpSpPr>
          <p:nvPr/>
        </p:nvGrpSpPr>
        <p:grpSpPr>
          <a:xfrm>
            <a:off x="822779" y="1885581"/>
            <a:ext cx="3167910" cy="1728000"/>
            <a:chOff x="788737" y="1950167"/>
            <a:chExt cx="3567860" cy="194616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772A577-6764-19FA-0FEE-2F6D2D872C94}"/>
                </a:ext>
              </a:extLst>
            </p:cNvPr>
            <p:cNvCxnSpPr>
              <a:cxnSpLocks/>
              <a:stCxn id="31" idx="3"/>
              <a:endCxn id="27" idx="3"/>
            </p:cNvCxnSpPr>
            <p:nvPr/>
          </p:nvCxnSpPr>
          <p:spPr>
            <a:xfrm>
              <a:off x="971897" y="2128526"/>
              <a:ext cx="881919" cy="84272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53EA375-BB94-F6B2-704F-9A6D7542A49F}"/>
                </a:ext>
              </a:extLst>
            </p:cNvPr>
            <p:cNvCxnSpPr>
              <a:cxnSpLocks/>
              <a:stCxn id="31" idx="3"/>
              <a:endCxn id="29" idx="3"/>
            </p:cNvCxnSpPr>
            <p:nvPr/>
          </p:nvCxnSpPr>
          <p:spPr>
            <a:xfrm flipH="1">
              <a:off x="968740" y="2128526"/>
              <a:ext cx="3157" cy="1565298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2D74F7-9CD1-5705-5069-ECE09769763E}"/>
                </a:ext>
              </a:extLst>
            </p:cNvPr>
            <p:cNvCxnSpPr>
              <a:cxnSpLocks/>
              <a:stCxn id="27" idx="3"/>
              <a:endCxn id="28" idx="3"/>
            </p:cNvCxnSpPr>
            <p:nvPr/>
          </p:nvCxnSpPr>
          <p:spPr>
            <a:xfrm flipH="1">
              <a:off x="968734" y="2971247"/>
              <a:ext cx="885082" cy="738674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8E992F6-6033-CA55-A841-B1BC4CC4499E}"/>
                </a:ext>
              </a:extLst>
            </p:cNvPr>
            <p:cNvCxnSpPr>
              <a:cxnSpLocks/>
              <a:stCxn id="27" idx="3"/>
              <a:endCxn id="25" idx="3"/>
            </p:cNvCxnSpPr>
            <p:nvPr/>
          </p:nvCxnSpPr>
          <p:spPr>
            <a:xfrm>
              <a:off x="1853816" y="2971247"/>
              <a:ext cx="1054069" cy="8048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5CCE6C-5255-8F36-3DD2-017A218FA9AA}"/>
                </a:ext>
              </a:extLst>
            </p:cNvPr>
            <p:cNvCxnSpPr>
              <a:cxnSpLocks/>
              <a:stCxn id="25" idx="3"/>
              <a:endCxn id="19" idx="4"/>
            </p:cNvCxnSpPr>
            <p:nvPr/>
          </p:nvCxnSpPr>
          <p:spPr>
            <a:xfrm flipV="1">
              <a:off x="2907885" y="2963579"/>
              <a:ext cx="1293420" cy="15716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C3CBCE1-D177-8D21-9834-D3B1407273C2}"/>
                </a:ext>
              </a:extLst>
            </p:cNvPr>
            <p:cNvCxnSpPr>
              <a:cxnSpLocks/>
              <a:stCxn id="25" idx="4"/>
              <a:endCxn id="23" idx="3"/>
            </p:cNvCxnSpPr>
            <p:nvPr/>
          </p:nvCxnSpPr>
          <p:spPr>
            <a:xfrm flipV="1">
              <a:off x="2932590" y="2136574"/>
              <a:ext cx="698852" cy="843102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639B6C-460C-BACC-0F26-90AFCEB5DCCE}"/>
                </a:ext>
              </a:extLst>
            </p:cNvPr>
            <p:cNvCxnSpPr>
              <a:cxnSpLocks/>
              <a:stCxn id="24" idx="3"/>
              <a:endCxn id="21" idx="4"/>
            </p:cNvCxnSpPr>
            <p:nvPr/>
          </p:nvCxnSpPr>
          <p:spPr>
            <a:xfrm>
              <a:off x="2907879" y="2995392"/>
              <a:ext cx="748268" cy="706861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9908CF-3D74-2559-05DD-C8B12339D6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1894" y="1950167"/>
              <a:ext cx="360000" cy="372815"/>
              <a:chOff x="5678319" y="1431705"/>
              <a:chExt cx="1399586" cy="1449420"/>
            </a:xfrm>
            <a:solidFill>
              <a:schemeClr val="accent4"/>
            </a:solidFill>
          </p:grpSpPr>
          <p:sp>
            <p:nvSpPr>
              <p:cNvPr id="30" name="Pie 72">
                <a:extLst>
                  <a:ext uri="{FF2B5EF4-FFF2-40B4-BE49-F238E27FC236}">
                    <a16:creationId xmlns:a16="http://schemas.microsoft.com/office/drawing/2014/main" id="{5A7D9CD2-6ED5-E8F2-893E-655B60953EF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e 72">
                <a:extLst>
                  <a:ext uri="{FF2B5EF4-FFF2-40B4-BE49-F238E27FC236}">
                    <a16:creationId xmlns:a16="http://schemas.microsoft.com/office/drawing/2014/main" id="{406324CA-FA19-BCC9-5DC4-F273961C556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9A6761F-F2B2-9A3A-73A5-E24E2A123C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8737" y="3515465"/>
              <a:ext cx="360000" cy="372815"/>
              <a:chOff x="5678319" y="1431705"/>
              <a:chExt cx="1399586" cy="1449420"/>
            </a:xfrm>
            <a:solidFill>
              <a:schemeClr val="accent1"/>
            </a:solidFill>
          </p:grpSpPr>
          <p:sp>
            <p:nvSpPr>
              <p:cNvPr id="28" name="Pie 72">
                <a:extLst>
                  <a:ext uri="{FF2B5EF4-FFF2-40B4-BE49-F238E27FC236}">
                    <a16:creationId xmlns:a16="http://schemas.microsoft.com/office/drawing/2014/main" id="{52E8A3C9-96B1-C449-F2C9-C7AA781CBA2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ie 72">
                <a:extLst>
                  <a:ext uri="{FF2B5EF4-FFF2-40B4-BE49-F238E27FC236}">
                    <a16:creationId xmlns:a16="http://schemas.microsoft.com/office/drawing/2014/main" id="{C0C21208-B0E1-6463-F429-21D6182B0A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38423B-1E9F-5025-6FB6-6AFD9BD8B5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3813" y="2792888"/>
              <a:ext cx="360000" cy="372815"/>
              <a:chOff x="5678319" y="1431705"/>
              <a:chExt cx="1399586" cy="1449420"/>
            </a:xfrm>
            <a:solidFill>
              <a:schemeClr val="accent5"/>
            </a:solidFill>
          </p:grpSpPr>
          <p:sp>
            <p:nvSpPr>
              <p:cNvPr id="26" name="Pie 72">
                <a:extLst>
                  <a:ext uri="{FF2B5EF4-FFF2-40B4-BE49-F238E27FC236}">
                    <a16:creationId xmlns:a16="http://schemas.microsoft.com/office/drawing/2014/main" id="{958D9693-0A52-C506-D035-EA2A23F5AA7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Pie 72">
                <a:extLst>
                  <a:ext uri="{FF2B5EF4-FFF2-40B4-BE49-F238E27FC236}">
                    <a16:creationId xmlns:a16="http://schemas.microsoft.com/office/drawing/2014/main" id="{73B78CD0-1B2C-DFC4-AC2E-8614FFC8E0B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35B46E-C9AF-F143-5C35-6006C2199A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27882" y="2800936"/>
              <a:ext cx="360000" cy="372815"/>
              <a:chOff x="5678319" y="1431705"/>
              <a:chExt cx="1399586" cy="1449420"/>
            </a:xfrm>
          </p:grpSpPr>
          <p:sp>
            <p:nvSpPr>
              <p:cNvPr id="24" name="Pie 72">
                <a:extLst>
                  <a:ext uri="{FF2B5EF4-FFF2-40B4-BE49-F238E27FC236}">
                    <a16:creationId xmlns:a16="http://schemas.microsoft.com/office/drawing/2014/main" id="{E6304F25-70F4-2BE5-1C39-FF47880B407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Pie 72">
                <a:extLst>
                  <a:ext uri="{FF2B5EF4-FFF2-40B4-BE49-F238E27FC236}">
                    <a16:creationId xmlns:a16="http://schemas.microsoft.com/office/drawing/2014/main" id="{A16B31E9-71BD-1BDC-DAE5-534DF7244DB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9FD9EA3-FAF5-9AE0-ACF2-FD433C760F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51439" y="1958215"/>
              <a:ext cx="360000" cy="372815"/>
              <a:chOff x="5678319" y="1431705"/>
              <a:chExt cx="1399586" cy="1449420"/>
            </a:xfrm>
            <a:solidFill>
              <a:schemeClr val="accent4"/>
            </a:solidFill>
          </p:grpSpPr>
          <p:sp>
            <p:nvSpPr>
              <p:cNvPr id="22" name="Pie 72">
                <a:extLst>
                  <a:ext uri="{FF2B5EF4-FFF2-40B4-BE49-F238E27FC236}">
                    <a16:creationId xmlns:a16="http://schemas.microsoft.com/office/drawing/2014/main" id="{D96E4D5A-8225-EEC3-5075-828EED59111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Pie 72">
                <a:extLst>
                  <a:ext uri="{FF2B5EF4-FFF2-40B4-BE49-F238E27FC236}">
                    <a16:creationId xmlns:a16="http://schemas.microsoft.com/office/drawing/2014/main" id="{17040C5C-4A48-97A8-0AD9-E523ABE455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0FEDC9-7BE4-5C95-26B5-0FA9D1C9067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51439" y="3523513"/>
              <a:ext cx="360000" cy="372815"/>
              <a:chOff x="5678319" y="1431705"/>
              <a:chExt cx="1399586" cy="1449420"/>
            </a:xfrm>
            <a:solidFill>
              <a:schemeClr val="accent4"/>
            </a:solidFill>
          </p:grpSpPr>
          <p:sp>
            <p:nvSpPr>
              <p:cNvPr id="20" name="Pie 72">
                <a:extLst>
                  <a:ext uri="{FF2B5EF4-FFF2-40B4-BE49-F238E27FC236}">
                    <a16:creationId xmlns:a16="http://schemas.microsoft.com/office/drawing/2014/main" id="{C0510892-81ED-0C0C-4833-CB32B7A8721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Pie 72">
                <a:extLst>
                  <a:ext uri="{FF2B5EF4-FFF2-40B4-BE49-F238E27FC236}">
                    <a16:creationId xmlns:a16="http://schemas.microsoft.com/office/drawing/2014/main" id="{1910CA09-F137-867B-405D-3D52A0A0CB6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560A5FA-937A-D74E-23C2-E230D1F0C7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96597" y="2784839"/>
              <a:ext cx="360000" cy="372815"/>
              <a:chOff x="5678319" y="1431705"/>
              <a:chExt cx="1399586" cy="1449420"/>
            </a:xfrm>
            <a:solidFill>
              <a:schemeClr val="accent1"/>
            </a:solidFill>
          </p:grpSpPr>
          <p:sp>
            <p:nvSpPr>
              <p:cNvPr id="18" name="Pie 72">
                <a:extLst>
                  <a:ext uri="{FF2B5EF4-FFF2-40B4-BE49-F238E27FC236}">
                    <a16:creationId xmlns:a16="http://schemas.microsoft.com/office/drawing/2014/main" id="{6DB83067-94B0-CA4A-F22A-D3094263A00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000112" y="110991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Pie 72">
                <a:extLst>
                  <a:ext uri="{FF2B5EF4-FFF2-40B4-BE49-F238E27FC236}">
                    <a16:creationId xmlns:a16="http://schemas.microsoft.com/office/drawing/2014/main" id="{D2801CFF-C9C3-24A6-4DD6-2CAAFC6E37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6000112" y="1803332"/>
                <a:ext cx="756000" cy="1399586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41FD327-598E-4FB0-B403-8A3AD3F0AA05}"/>
              </a:ext>
            </a:extLst>
          </p:cNvPr>
          <p:cNvGrpSpPr/>
          <p:nvPr/>
        </p:nvGrpSpPr>
        <p:grpSpPr>
          <a:xfrm>
            <a:off x="5322800" y="1409759"/>
            <a:ext cx="2863994" cy="2117493"/>
            <a:chOff x="5325898" y="2596976"/>
            <a:chExt cx="2863994" cy="2117493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DC683A8-AC66-FB99-DD1E-DAC1548763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5898" y="2596976"/>
              <a:ext cx="1188000" cy="43621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4D3C0C3-C29E-585D-7B8B-6FB7C3BF9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5898" y="4102469"/>
              <a:ext cx="2863994" cy="61200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100" dirty="0">
                  <a:latin typeface="Trebuchet MS" panose="020B0703020202090204" pitchFamily="34" charset="0"/>
                </a:rPr>
                <a:t>Main Memory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3944335-AFF6-A441-AD86-26F88ADDE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5150" y="2596976"/>
              <a:ext cx="1188000" cy="43621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FE0968-1FEE-D629-C7A4-29A5B0C46ABD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5919898" y="3033191"/>
              <a:ext cx="0" cy="1096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120155C-A249-73FB-939D-DBB6F6DF997F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7509150" y="3033191"/>
              <a:ext cx="0" cy="10555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4A715F0-4EF5-315E-6402-A77576E5A58F}"/>
              </a:ext>
            </a:extLst>
          </p:cNvPr>
          <p:cNvGrpSpPr>
            <a:grpSpLocks noChangeAspect="1"/>
          </p:cNvGrpSpPr>
          <p:nvPr/>
        </p:nvGrpSpPr>
        <p:grpSpPr>
          <a:xfrm>
            <a:off x="5351020" y="2901557"/>
            <a:ext cx="1380379" cy="648000"/>
            <a:chOff x="7167686" y="2888037"/>
            <a:chExt cx="1481821" cy="69562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7556CA2-5587-AE75-FDEE-86D774A0A6A0}"/>
                </a:ext>
              </a:extLst>
            </p:cNvPr>
            <p:cNvGrpSpPr/>
            <p:nvPr/>
          </p:nvGrpSpPr>
          <p:grpSpPr>
            <a:xfrm>
              <a:off x="8270378" y="2888037"/>
              <a:ext cx="379129" cy="392624"/>
              <a:chOff x="9521876" y="2858967"/>
              <a:chExt cx="379129" cy="392624"/>
            </a:xfrm>
          </p:grpSpPr>
          <p:sp>
            <p:nvSpPr>
              <p:cNvPr id="59" name="Pie 72">
                <a:extLst>
                  <a:ext uri="{FF2B5EF4-FFF2-40B4-BE49-F238E27FC236}">
                    <a16:creationId xmlns:a16="http://schemas.microsoft.com/office/drawing/2014/main" id="{19D0670A-62F4-7FB4-BEEC-E234F5EE77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Pie 72">
                <a:extLst>
                  <a:ext uri="{FF2B5EF4-FFF2-40B4-BE49-F238E27FC236}">
                    <a16:creationId xmlns:a16="http://schemas.microsoft.com/office/drawing/2014/main" id="{B29682D7-4973-DDE4-E55D-8ACCBBB58CE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3950B53-0443-90A2-C1E2-841AC1C081AC}"/>
                </a:ext>
              </a:extLst>
            </p:cNvPr>
            <p:cNvGrpSpPr/>
            <p:nvPr/>
          </p:nvGrpSpPr>
          <p:grpSpPr>
            <a:xfrm>
              <a:off x="7491955" y="2924746"/>
              <a:ext cx="379129" cy="392625"/>
              <a:chOff x="9277452" y="2679272"/>
              <a:chExt cx="379129" cy="392625"/>
            </a:xfrm>
          </p:grpSpPr>
          <p:sp>
            <p:nvSpPr>
              <p:cNvPr id="56" name="Pie 72">
                <a:extLst>
                  <a:ext uri="{FF2B5EF4-FFF2-40B4-BE49-F238E27FC236}">
                    <a16:creationId xmlns:a16="http://schemas.microsoft.com/office/drawing/2014/main" id="{C5A3B534-FD6D-53DD-347E-3D4757A810A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364623" y="2592101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Pie 72">
                <a:extLst>
                  <a:ext uri="{FF2B5EF4-FFF2-40B4-BE49-F238E27FC236}">
                    <a16:creationId xmlns:a16="http://schemas.microsoft.com/office/drawing/2014/main" id="{8B652ABC-8F94-CCDF-912C-8206A88EAC1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364623" y="2779938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9054693-B224-EF7C-12B0-51D101920F01}"/>
                </a:ext>
              </a:extLst>
            </p:cNvPr>
            <p:cNvGrpSpPr/>
            <p:nvPr/>
          </p:nvGrpSpPr>
          <p:grpSpPr>
            <a:xfrm>
              <a:off x="7167686" y="3191034"/>
              <a:ext cx="379129" cy="392624"/>
              <a:chOff x="9521876" y="2858967"/>
              <a:chExt cx="379129" cy="392624"/>
            </a:xfrm>
          </p:grpSpPr>
          <p:sp>
            <p:nvSpPr>
              <p:cNvPr id="54" name="Pie 72">
                <a:extLst>
                  <a:ext uri="{FF2B5EF4-FFF2-40B4-BE49-F238E27FC236}">
                    <a16:creationId xmlns:a16="http://schemas.microsoft.com/office/drawing/2014/main" id="{2CB8AE16-18EF-4DAA-31C4-13B7EBB6236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Pie 72">
                <a:extLst>
                  <a:ext uri="{FF2B5EF4-FFF2-40B4-BE49-F238E27FC236}">
                    <a16:creationId xmlns:a16="http://schemas.microsoft.com/office/drawing/2014/main" id="{2B79B9EB-CF2B-3B3C-1F54-AD86C0A3DBF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9AA792-2E27-E596-A902-3621D5DD6911}"/>
              </a:ext>
            </a:extLst>
          </p:cNvPr>
          <p:cNvGrpSpPr>
            <a:grpSpLocks noChangeAspect="1"/>
          </p:cNvGrpSpPr>
          <p:nvPr/>
        </p:nvGrpSpPr>
        <p:grpSpPr>
          <a:xfrm>
            <a:off x="6974310" y="2861054"/>
            <a:ext cx="1270240" cy="781503"/>
            <a:chOff x="8750691" y="2778219"/>
            <a:chExt cx="1358883" cy="83603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E07B561-18AE-8DF0-006B-AF7A5D199B10}"/>
                </a:ext>
              </a:extLst>
            </p:cNvPr>
            <p:cNvGrpSpPr/>
            <p:nvPr/>
          </p:nvGrpSpPr>
          <p:grpSpPr>
            <a:xfrm>
              <a:off x="9627747" y="3182558"/>
              <a:ext cx="379129" cy="392624"/>
              <a:chOff x="9521876" y="2858967"/>
              <a:chExt cx="379129" cy="392624"/>
            </a:xfrm>
          </p:grpSpPr>
          <p:sp>
            <p:nvSpPr>
              <p:cNvPr id="48" name="Pie 72">
                <a:extLst>
                  <a:ext uri="{FF2B5EF4-FFF2-40B4-BE49-F238E27FC236}">
                    <a16:creationId xmlns:a16="http://schemas.microsoft.com/office/drawing/2014/main" id="{3C030468-3073-296B-5D38-A47BF52C407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Pie 72">
                <a:extLst>
                  <a:ext uri="{FF2B5EF4-FFF2-40B4-BE49-F238E27FC236}">
                    <a16:creationId xmlns:a16="http://schemas.microsoft.com/office/drawing/2014/main" id="{F541688B-1F95-DA02-ABB2-3986D945CDC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D735DBA-25B1-017C-3961-50AFD1E4CD8F}"/>
                </a:ext>
              </a:extLst>
            </p:cNvPr>
            <p:cNvGrpSpPr/>
            <p:nvPr/>
          </p:nvGrpSpPr>
          <p:grpSpPr>
            <a:xfrm>
              <a:off x="9730444" y="2778219"/>
              <a:ext cx="379130" cy="392624"/>
              <a:chOff x="9206562" y="2624521"/>
              <a:chExt cx="379130" cy="392624"/>
            </a:xfrm>
          </p:grpSpPr>
          <p:sp>
            <p:nvSpPr>
              <p:cNvPr id="46" name="Pie 72">
                <a:extLst>
                  <a:ext uri="{FF2B5EF4-FFF2-40B4-BE49-F238E27FC236}">
                    <a16:creationId xmlns:a16="http://schemas.microsoft.com/office/drawing/2014/main" id="{F54B1614-82FC-612A-8EFE-6D047713B9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293733" y="2537350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Pie 72">
                <a:extLst>
                  <a:ext uri="{FF2B5EF4-FFF2-40B4-BE49-F238E27FC236}">
                    <a16:creationId xmlns:a16="http://schemas.microsoft.com/office/drawing/2014/main" id="{8C644107-C2BC-FAC3-F3B8-91B8CF562F2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293734" y="272518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B29E3E8-1FC7-A113-8CB5-83A3A235F52B}"/>
                </a:ext>
              </a:extLst>
            </p:cNvPr>
            <p:cNvGrpSpPr/>
            <p:nvPr/>
          </p:nvGrpSpPr>
          <p:grpSpPr>
            <a:xfrm>
              <a:off x="8750691" y="3221634"/>
              <a:ext cx="379129" cy="392624"/>
              <a:chOff x="9521876" y="2858967"/>
              <a:chExt cx="379129" cy="392624"/>
            </a:xfrm>
          </p:grpSpPr>
          <p:sp>
            <p:nvSpPr>
              <p:cNvPr id="44" name="Pie 72">
                <a:extLst>
                  <a:ext uri="{FF2B5EF4-FFF2-40B4-BE49-F238E27FC236}">
                    <a16:creationId xmlns:a16="http://schemas.microsoft.com/office/drawing/2014/main" id="{A3AFDD33-C7CE-40B8-9C0D-221149C483E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Pie 72">
                <a:extLst>
                  <a:ext uri="{FF2B5EF4-FFF2-40B4-BE49-F238E27FC236}">
                    <a16:creationId xmlns:a16="http://schemas.microsoft.com/office/drawing/2014/main" id="{8832261F-B784-6A18-7897-C488A95CDF1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5DFF57-99D3-76CC-2503-B0789B2AA438}"/>
                </a:ext>
              </a:extLst>
            </p:cNvPr>
            <p:cNvGrpSpPr/>
            <p:nvPr/>
          </p:nvGrpSpPr>
          <p:grpSpPr>
            <a:xfrm>
              <a:off x="9248619" y="2844014"/>
              <a:ext cx="379129" cy="392624"/>
              <a:chOff x="9521876" y="2858967"/>
              <a:chExt cx="379129" cy="392624"/>
            </a:xfrm>
          </p:grpSpPr>
          <p:sp>
            <p:nvSpPr>
              <p:cNvPr id="42" name="Pie 72">
                <a:extLst>
                  <a:ext uri="{FF2B5EF4-FFF2-40B4-BE49-F238E27FC236}">
                    <a16:creationId xmlns:a16="http://schemas.microsoft.com/office/drawing/2014/main" id="{6C06B4DB-3001-DA12-3F5E-81721CB90EB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9609047" y="2771796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Pie 72">
                <a:extLst>
                  <a:ext uri="{FF2B5EF4-FFF2-40B4-BE49-F238E27FC236}">
                    <a16:creationId xmlns:a16="http://schemas.microsoft.com/office/drawing/2014/main" id="{DCD97997-1A7A-092F-95D0-845173A8D8C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09047" y="2959632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E2173B2-534C-C69D-46DE-34BA421315DC}"/>
              </a:ext>
            </a:extLst>
          </p:cNvPr>
          <p:cNvGrpSpPr/>
          <p:nvPr/>
        </p:nvGrpSpPr>
        <p:grpSpPr>
          <a:xfrm>
            <a:off x="548838" y="3856486"/>
            <a:ext cx="8046324" cy="535196"/>
            <a:chOff x="1166731" y="5067196"/>
            <a:chExt cx="10417680" cy="1045768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AF70982-C8A4-45EE-B066-7197DAAC14B1}"/>
                </a:ext>
              </a:extLst>
            </p:cNvPr>
            <p:cNvSpPr/>
            <p:nvPr/>
          </p:nvSpPr>
          <p:spPr>
            <a:xfrm>
              <a:off x="1539796" y="5067198"/>
              <a:ext cx="10044615" cy="1045766"/>
            </a:xfrm>
            <a:prstGeom prst="rect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6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	Parallel Graph </a:t>
              </a:r>
              <a:r>
                <a:rPr lang="en-GB" sz="2600" dirty="0" err="1">
                  <a:solidFill>
                    <a:schemeClr val="accent3"/>
                  </a:solidFill>
                  <a:latin typeface="Trebuchet MS" panose="020B0703020202090204" pitchFamily="34" charset="0"/>
                </a:rPr>
                <a:t>Coloring</a:t>
              </a:r>
              <a:r>
                <a:rPr lang="en-GB" sz="26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 – No Synchronization</a:t>
              </a:r>
              <a:endParaRPr lang="en-GR" sz="260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4776D5E-660F-8FD1-E027-5F500A67387C}"/>
                </a:ext>
              </a:extLst>
            </p:cNvPr>
            <p:cNvSpPr>
              <a:spLocks/>
            </p:cNvSpPr>
            <p:nvPr/>
          </p:nvSpPr>
          <p:spPr>
            <a:xfrm>
              <a:off x="1166731" y="5067196"/>
              <a:ext cx="692154" cy="1045768"/>
            </a:xfrm>
            <a:prstGeom prst="ellipse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32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B8B99E-3C1A-F4BE-BCB6-35DD0E60B186}"/>
              </a:ext>
            </a:extLst>
          </p:cNvPr>
          <p:cNvGrpSpPr/>
          <p:nvPr/>
        </p:nvGrpSpPr>
        <p:grpSpPr>
          <a:xfrm>
            <a:off x="548838" y="4717120"/>
            <a:ext cx="8046324" cy="535196"/>
            <a:chOff x="1166731" y="5067196"/>
            <a:chExt cx="10417680" cy="104576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27CE33-3AF3-8256-DB27-19F20A2EA556}"/>
                </a:ext>
              </a:extLst>
            </p:cNvPr>
            <p:cNvSpPr/>
            <p:nvPr/>
          </p:nvSpPr>
          <p:spPr>
            <a:xfrm>
              <a:off x="1539796" y="5067198"/>
              <a:ext cx="10044615" cy="1045766"/>
            </a:xfrm>
            <a:prstGeom prst="rect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6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	Detect </a:t>
              </a:r>
              <a:r>
                <a:rPr lang="en-GB" sz="2600" dirty="0" err="1">
                  <a:solidFill>
                    <a:schemeClr val="accent3"/>
                  </a:solidFill>
                  <a:latin typeface="Trebuchet MS" panose="020B0703020202090204" pitchFamily="34" charset="0"/>
                </a:rPr>
                <a:t>Coloring</a:t>
              </a:r>
              <a:r>
                <a:rPr lang="en-GB" sz="26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 Conflicts</a:t>
              </a:r>
              <a:endParaRPr lang="en-GR" sz="260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55016F5-5002-F11D-24B5-CB10B2F845AC}"/>
                </a:ext>
              </a:extLst>
            </p:cNvPr>
            <p:cNvSpPr>
              <a:spLocks/>
            </p:cNvSpPr>
            <p:nvPr/>
          </p:nvSpPr>
          <p:spPr>
            <a:xfrm>
              <a:off x="1166731" y="5067196"/>
              <a:ext cx="692154" cy="1045768"/>
            </a:xfrm>
            <a:prstGeom prst="ellipse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32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2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6C9DE84-F6F6-4023-E9F3-33D546FD77C7}"/>
              </a:ext>
            </a:extLst>
          </p:cNvPr>
          <p:cNvGrpSpPr/>
          <p:nvPr/>
        </p:nvGrpSpPr>
        <p:grpSpPr>
          <a:xfrm>
            <a:off x="548838" y="5577754"/>
            <a:ext cx="8046324" cy="535196"/>
            <a:chOff x="1166731" y="5067196"/>
            <a:chExt cx="10417680" cy="104576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E330B1D-769A-0901-01EF-05708002A2CF}"/>
                </a:ext>
              </a:extLst>
            </p:cNvPr>
            <p:cNvSpPr/>
            <p:nvPr/>
          </p:nvSpPr>
          <p:spPr>
            <a:xfrm>
              <a:off x="1539796" y="5067198"/>
              <a:ext cx="10044615" cy="1045766"/>
            </a:xfrm>
            <a:prstGeom prst="rect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6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	Repeat Steps 1 + 2 </a:t>
              </a:r>
              <a:r>
                <a:rPr lang="en-GB" sz="26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Multithreaded</a:t>
              </a:r>
              <a:endParaRPr lang="en-GR" sz="2600" dirty="0">
                <a:solidFill>
                  <a:schemeClr val="accent4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7053F8F-4056-C95F-E3D4-C5BBEC6403C1}"/>
                </a:ext>
              </a:extLst>
            </p:cNvPr>
            <p:cNvSpPr>
              <a:spLocks/>
            </p:cNvSpPr>
            <p:nvPr/>
          </p:nvSpPr>
          <p:spPr>
            <a:xfrm>
              <a:off x="1166731" y="5067196"/>
              <a:ext cx="692154" cy="1045768"/>
            </a:xfrm>
            <a:prstGeom prst="ellipse">
              <a:avLst/>
            </a:prstGeom>
            <a:solidFill>
              <a:srgbClr val="ECF4FF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32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3</a:t>
              </a:r>
            </a:p>
          </p:txBody>
        </p:sp>
      </p:grp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B1A827D9-9B0C-4EE4-A6C7-9B35217169FB}"/>
              </a:ext>
            </a:extLst>
          </p:cNvPr>
          <p:cNvSpPr txBox="1">
            <a:spLocks/>
          </p:cNvSpPr>
          <p:nvPr/>
        </p:nvSpPr>
        <p:spPr>
          <a:xfrm>
            <a:off x="390241" y="883294"/>
            <a:ext cx="9243155" cy="48883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sz="2400" dirty="0">
                <a:latin typeface="Trebuchet MS" panose="020B0703020202090204" pitchFamily="34" charset="0"/>
              </a:rPr>
              <a:t>Iterative Solving (</a:t>
            </a:r>
            <a:r>
              <a:rPr lang="en-GR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IterSlv </a:t>
            </a:r>
            <a:r>
              <a:rPr lang="en-GR" sz="2400" dirty="0">
                <a:latin typeface="Trebuchet MS" panose="020B0703020202090204" pitchFamily="34" charset="0"/>
              </a:rPr>
              <a:t>[Boman.+’05], </a:t>
            </a:r>
            <a:r>
              <a:rPr lang="en-GR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IterSlvR </a:t>
            </a:r>
            <a:r>
              <a:rPr lang="en-GR" sz="2400" dirty="0">
                <a:latin typeface="Trebuchet MS" panose="020B0703020202090204" pitchFamily="34" charset="0"/>
              </a:rPr>
              <a:t>[Rokos.+’15])</a:t>
            </a:r>
          </a:p>
        </p:txBody>
      </p:sp>
      <p:pic>
        <p:nvPicPr>
          <p:cNvPr id="66" name="Graphic 65" descr="Robber">
            <a:extLst>
              <a:ext uri="{FF2B5EF4-FFF2-40B4-BE49-F238E27FC236}">
                <a16:creationId xmlns:a16="http://schemas.microsoft.com/office/drawing/2014/main" id="{F65800DC-1AAE-3393-6E16-74A457747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57" y="2718276"/>
            <a:ext cx="558316" cy="558316"/>
          </a:xfrm>
          <a:prstGeom prst="rect">
            <a:avLst/>
          </a:prstGeom>
        </p:spPr>
      </p:pic>
      <p:pic>
        <p:nvPicPr>
          <p:cNvPr id="67" name="Graphic 66" descr="Robber">
            <a:extLst>
              <a:ext uri="{FF2B5EF4-FFF2-40B4-BE49-F238E27FC236}">
                <a16:creationId xmlns:a16="http://schemas.microsoft.com/office/drawing/2014/main" id="{5DA999ED-44F0-EFEE-0076-832FA626E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1904" y="2085017"/>
            <a:ext cx="558316" cy="558316"/>
          </a:xfrm>
          <a:prstGeom prst="rect">
            <a:avLst/>
          </a:prstGeom>
        </p:spPr>
      </p:pic>
      <p:pic>
        <p:nvPicPr>
          <p:cNvPr id="68" name="Graphic 67" descr="Robber">
            <a:extLst>
              <a:ext uri="{FF2B5EF4-FFF2-40B4-BE49-F238E27FC236}">
                <a16:creationId xmlns:a16="http://schemas.microsoft.com/office/drawing/2014/main" id="{7DC5EF78-995E-77DF-0BAF-6DD8689159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5477" y="2086226"/>
            <a:ext cx="558316" cy="558316"/>
          </a:xfrm>
          <a:prstGeom prst="rect">
            <a:avLst/>
          </a:prstGeom>
        </p:spPr>
      </p:pic>
      <p:pic>
        <p:nvPicPr>
          <p:cNvPr id="69" name="Graphic 68" descr="Robber">
            <a:extLst>
              <a:ext uri="{FF2B5EF4-FFF2-40B4-BE49-F238E27FC236}">
                <a16:creationId xmlns:a16="http://schemas.microsoft.com/office/drawing/2014/main" id="{FF08039E-5A70-BA89-9445-1E96CF55A4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58204" y="1332615"/>
            <a:ext cx="558316" cy="558316"/>
          </a:xfrm>
          <a:prstGeom prst="rect">
            <a:avLst/>
          </a:prstGeom>
        </p:spPr>
      </p:pic>
      <p:pic>
        <p:nvPicPr>
          <p:cNvPr id="70" name="Graphic 69" descr="Robber">
            <a:extLst>
              <a:ext uri="{FF2B5EF4-FFF2-40B4-BE49-F238E27FC236}">
                <a16:creationId xmlns:a16="http://schemas.microsoft.com/office/drawing/2014/main" id="{E84F9365-3B6E-0BC9-A8B8-7A4EB5E2B8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82141" y="2036267"/>
            <a:ext cx="558316" cy="55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Prior Parallel Algorithms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22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B1A827D9-9B0C-4EE4-A6C7-9B35217169FB}"/>
              </a:ext>
            </a:extLst>
          </p:cNvPr>
          <p:cNvSpPr txBox="1">
            <a:spLocks/>
          </p:cNvSpPr>
          <p:nvPr/>
        </p:nvSpPr>
        <p:spPr>
          <a:xfrm>
            <a:off x="390241" y="883294"/>
            <a:ext cx="8204921" cy="48055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sz="2400" b="1" dirty="0">
                <a:solidFill>
                  <a:schemeClr val="accent2"/>
                </a:solidFill>
                <a:latin typeface="Trebuchet MS" panose="020B0703020202090204" pitchFamily="34" charset="0"/>
              </a:rPr>
              <a:t>Lazy</a:t>
            </a:r>
            <a:r>
              <a:rPr lang="en-GR" sz="2400" dirty="0">
                <a:latin typeface="Trebuchet MS" panose="020B0703020202090204" pitchFamily="34" charset="0"/>
              </a:rPr>
              <a:t> Iterative Coloring (e.g., </a:t>
            </a:r>
            <a:r>
              <a:rPr lang="en-GR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SeqSlv, IterSlv, IterSlvR</a:t>
            </a:r>
            <a:r>
              <a:rPr lang="en-GR" sz="2400" dirty="0"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8ECD2ED-900F-50EB-6D69-824CF244D46B}"/>
              </a:ext>
            </a:extLst>
          </p:cNvPr>
          <p:cNvSpPr/>
          <p:nvPr/>
        </p:nvSpPr>
        <p:spPr>
          <a:xfrm>
            <a:off x="3160004" y="2418391"/>
            <a:ext cx="1236749" cy="70687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100" dirty="0">
                <a:latin typeface="Trebuchet MS" panose="020B0703020202090204" pitchFamily="34" charset="0"/>
              </a:rPr>
              <a:t>Main Memory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AB61E5F-B9FA-E9FF-C9FE-C1D886C7B23A}"/>
              </a:ext>
            </a:extLst>
          </p:cNvPr>
          <p:cNvGrpSpPr/>
          <p:nvPr/>
        </p:nvGrpSpPr>
        <p:grpSpPr>
          <a:xfrm>
            <a:off x="159584" y="2126658"/>
            <a:ext cx="8824831" cy="3183674"/>
            <a:chOff x="284789" y="2500591"/>
            <a:chExt cx="11766438" cy="424489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24B6383-6BAA-D7C4-B212-73CE6D136ED6}"/>
                </a:ext>
              </a:extLst>
            </p:cNvPr>
            <p:cNvGrpSpPr/>
            <p:nvPr/>
          </p:nvGrpSpPr>
          <p:grpSpPr>
            <a:xfrm>
              <a:off x="284789" y="2500591"/>
              <a:ext cx="11766438" cy="3711292"/>
              <a:chOff x="1248738" y="3028902"/>
              <a:chExt cx="11766438" cy="371129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0F45B69-8A95-B1EE-583C-DFB7A32BB5D2}"/>
                  </a:ext>
                </a:extLst>
              </p:cNvPr>
              <p:cNvGrpSpPr/>
              <p:nvPr/>
            </p:nvGrpSpPr>
            <p:grpSpPr>
              <a:xfrm>
                <a:off x="1648326" y="3028902"/>
                <a:ext cx="11052000" cy="3384000"/>
                <a:chOff x="1648326" y="2893438"/>
                <a:chExt cx="11052000" cy="3384000"/>
              </a:xfrm>
            </p:grpSpPr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811B5480-0FE4-57D2-1C18-86BFC21466F3}"/>
                    </a:ext>
                  </a:extLst>
                </p:cNvPr>
                <p:cNvCxnSpPr/>
                <p:nvPr/>
              </p:nvCxnSpPr>
              <p:spPr>
                <a:xfrm>
                  <a:off x="1648326" y="6051884"/>
                  <a:ext cx="11052000" cy="0"/>
                </a:xfrm>
                <a:prstGeom prst="straightConnector1">
                  <a:avLst/>
                </a:prstGeom>
                <a:ln w="5080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B7DD2F9D-C223-81E3-DFF6-968E4AE42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21579" y="2893438"/>
                  <a:ext cx="0" cy="3384000"/>
                </a:xfrm>
                <a:prstGeom prst="straightConnector1">
                  <a:avLst/>
                </a:prstGeom>
                <a:ln w="5080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EF7A638-7138-0FE9-A508-F38D9D93AE52}"/>
                  </a:ext>
                </a:extLst>
              </p:cNvPr>
              <p:cNvSpPr txBox="1"/>
              <p:nvPr/>
            </p:nvSpPr>
            <p:spPr>
              <a:xfrm>
                <a:off x="11940182" y="6186197"/>
                <a:ext cx="1074994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Time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D03CC7D-C9A4-AEF1-E232-7AC45B90A458}"/>
                  </a:ext>
                </a:extLst>
              </p:cNvPr>
              <p:cNvSpPr txBox="1"/>
              <p:nvPr/>
            </p:nvSpPr>
            <p:spPr>
              <a:xfrm rot="16200000">
                <a:off x="-65425" y="4344695"/>
                <a:ext cx="3182324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Data Access Costs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211878E-7A4E-97B7-AD17-55BB3D9C71DA}"/>
                </a:ext>
              </a:extLst>
            </p:cNvPr>
            <p:cNvSpPr txBox="1"/>
            <p:nvPr/>
          </p:nvSpPr>
          <p:spPr>
            <a:xfrm>
              <a:off x="1208689" y="5846781"/>
              <a:ext cx="1554272" cy="898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Conflict</a:t>
              </a:r>
            </a:p>
            <a:p>
              <a:pPr>
                <a:lnSpc>
                  <a:spcPct val="80000"/>
                </a:lnSpc>
              </a:pPr>
              <a:r>
                <a:rPr lang="en-G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Arising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044D645-D4B3-B48A-75A7-CEB720399E53}"/>
                </a:ext>
              </a:extLst>
            </p:cNvPr>
            <p:cNvSpPr txBox="1"/>
            <p:nvPr/>
          </p:nvSpPr>
          <p:spPr>
            <a:xfrm>
              <a:off x="4402553" y="5846781"/>
              <a:ext cx="1883421" cy="898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Conflict</a:t>
              </a:r>
            </a:p>
            <a:p>
              <a:pPr>
                <a:lnSpc>
                  <a:spcPct val="80000"/>
                </a:lnSpc>
              </a:pPr>
              <a:r>
                <a:rPr lang="en-G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Detection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41825EC-9541-F80B-79F3-143499079BE1}"/>
                </a:ext>
              </a:extLst>
            </p:cNvPr>
            <p:cNvSpPr txBox="1"/>
            <p:nvPr/>
          </p:nvSpPr>
          <p:spPr>
            <a:xfrm>
              <a:off x="8192668" y="5846781"/>
              <a:ext cx="1913771" cy="898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Conflict</a:t>
              </a:r>
            </a:p>
            <a:p>
              <a:pPr>
                <a:lnSpc>
                  <a:spcPct val="80000"/>
                </a:lnSpc>
              </a:pPr>
              <a:r>
                <a:rPr lang="en-G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Resolution</a:t>
              </a:r>
            </a:p>
          </p:txBody>
        </p:sp>
      </p:grp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136BDFF-A3CC-D06C-1532-4E4DA0D5A089}"/>
              </a:ext>
            </a:extLst>
          </p:cNvPr>
          <p:cNvSpPr>
            <a:spLocks/>
          </p:cNvSpPr>
          <p:nvPr/>
        </p:nvSpPr>
        <p:spPr>
          <a:xfrm>
            <a:off x="891483" y="3930559"/>
            <a:ext cx="907083" cy="34503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Trebuchet MS" panose="020B0703020202090204" pitchFamily="34" charset="0"/>
              </a:rPr>
              <a:t>Cache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C5909431-237F-478E-9B3C-181D7E972632}"/>
              </a:ext>
            </a:extLst>
          </p:cNvPr>
          <p:cNvSpPr/>
          <p:nvPr/>
        </p:nvSpPr>
        <p:spPr>
          <a:xfrm>
            <a:off x="6007239" y="2418391"/>
            <a:ext cx="1236749" cy="70687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100" dirty="0">
                <a:latin typeface="Trebuchet MS" panose="020B0703020202090204" pitchFamily="34" charset="0"/>
              </a:rPr>
              <a:t>Main Memory</a:t>
            </a:r>
          </a:p>
        </p:txBody>
      </p:sp>
      <p:sp>
        <p:nvSpPr>
          <p:cNvPr id="95" name="Pie 72">
            <a:extLst>
              <a:ext uri="{FF2B5EF4-FFF2-40B4-BE49-F238E27FC236}">
                <a16:creationId xmlns:a16="http://schemas.microsoft.com/office/drawing/2014/main" id="{0246355D-6D40-FC83-8D71-CEAC1A75581A}"/>
              </a:ext>
            </a:extLst>
          </p:cNvPr>
          <p:cNvSpPr>
            <a:spLocks noChangeAspect="1"/>
          </p:cNvSpPr>
          <p:nvPr/>
        </p:nvSpPr>
        <p:spPr>
          <a:xfrm rot="5400000">
            <a:off x="904265" y="3717517"/>
            <a:ext cx="153591" cy="284347"/>
          </a:xfrm>
          <a:custGeom>
            <a:avLst/>
            <a:gdLst>
              <a:gd name="connsiteX0" fmla="*/ 1018059 w 2052000"/>
              <a:gd name="connsiteY0" fmla="*/ 1899440 h 1899468"/>
              <a:gd name="connsiteX1" fmla="*/ 11 w 2052000"/>
              <a:gd name="connsiteY1" fmla="*/ 945445 h 1899468"/>
              <a:gd name="connsiteX2" fmla="*/ 1026001 w 2052000"/>
              <a:gd name="connsiteY2" fmla="*/ 1 h 1899468"/>
              <a:gd name="connsiteX3" fmla="*/ 1026000 w 2052000"/>
              <a:gd name="connsiteY3" fmla="*/ 949734 h 1899468"/>
              <a:gd name="connsiteX4" fmla="*/ 1018059 w 2052000"/>
              <a:gd name="connsiteY4" fmla="*/ 1899440 h 1899468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6001" h="1899440">
                <a:moveTo>
                  <a:pt x="1018059" y="1899440"/>
                </a:moveTo>
                <a:cubicBezTo>
                  <a:pt x="452723" y="1895389"/>
                  <a:pt x="-2543" y="1468768"/>
                  <a:pt x="11" y="945445"/>
                </a:cubicBezTo>
                <a:cubicBezTo>
                  <a:pt x="2562" y="422601"/>
                  <a:pt x="461165" y="0"/>
                  <a:pt x="1026001" y="1"/>
                </a:cubicBezTo>
                <a:cubicBezTo>
                  <a:pt x="1026001" y="316579"/>
                  <a:pt x="1026003" y="887989"/>
                  <a:pt x="1026000" y="949734"/>
                </a:cubicBezTo>
                <a:cubicBezTo>
                  <a:pt x="1025330" y="993184"/>
                  <a:pt x="1024659" y="1036635"/>
                  <a:pt x="1023989" y="1080085"/>
                </a:cubicBezTo>
                <a:cubicBezTo>
                  <a:pt x="1007025" y="1922829"/>
                  <a:pt x="1020036" y="1626322"/>
                  <a:pt x="1018059" y="18994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96" name="Pie 72">
            <a:extLst>
              <a:ext uri="{FF2B5EF4-FFF2-40B4-BE49-F238E27FC236}">
                <a16:creationId xmlns:a16="http://schemas.microsoft.com/office/drawing/2014/main" id="{BA3F9DCD-3220-A7CB-2FF3-D472327D67F4}"/>
              </a:ext>
            </a:extLst>
          </p:cNvPr>
          <p:cNvSpPr>
            <a:spLocks noChangeAspect="1"/>
          </p:cNvSpPr>
          <p:nvPr/>
        </p:nvSpPr>
        <p:spPr>
          <a:xfrm rot="16200000">
            <a:off x="904265" y="3858394"/>
            <a:ext cx="153591" cy="284347"/>
          </a:xfrm>
          <a:custGeom>
            <a:avLst/>
            <a:gdLst>
              <a:gd name="connsiteX0" fmla="*/ 1018059 w 2052000"/>
              <a:gd name="connsiteY0" fmla="*/ 1899440 h 1899468"/>
              <a:gd name="connsiteX1" fmla="*/ 11 w 2052000"/>
              <a:gd name="connsiteY1" fmla="*/ 945445 h 1899468"/>
              <a:gd name="connsiteX2" fmla="*/ 1026001 w 2052000"/>
              <a:gd name="connsiteY2" fmla="*/ 1 h 1899468"/>
              <a:gd name="connsiteX3" fmla="*/ 1026000 w 2052000"/>
              <a:gd name="connsiteY3" fmla="*/ 949734 h 1899468"/>
              <a:gd name="connsiteX4" fmla="*/ 1018059 w 2052000"/>
              <a:gd name="connsiteY4" fmla="*/ 1899440 h 1899468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6001" h="1899440">
                <a:moveTo>
                  <a:pt x="1018059" y="1899440"/>
                </a:moveTo>
                <a:cubicBezTo>
                  <a:pt x="452723" y="1895389"/>
                  <a:pt x="-2543" y="1468768"/>
                  <a:pt x="11" y="945445"/>
                </a:cubicBezTo>
                <a:cubicBezTo>
                  <a:pt x="2562" y="422601"/>
                  <a:pt x="461165" y="0"/>
                  <a:pt x="1026001" y="1"/>
                </a:cubicBezTo>
                <a:cubicBezTo>
                  <a:pt x="1026001" y="316579"/>
                  <a:pt x="1026003" y="887989"/>
                  <a:pt x="1026000" y="949734"/>
                </a:cubicBezTo>
                <a:cubicBezTo>
                  <a:pt x="1025330" y="993184"/>
                  <a:pt x="1024659" y="1036635"/>
                  <a:pt x="1023989" y="1080085"/>
                </a:cubicBezTo>
                <a:cubicBezTo>
                  <a:pt x="1007025" y="1922829"/>
                  <a:pt x="1020036" y="1626322"/>
                  <a:pt x="1018059" y="18994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97" name="Pie 72">
            <a:extLst>
              <a:ext uri="{FF2B5EF4-FFF2-40B4-BE49-F238E27FC236}">
                <a16:creationId xmlns:a16="http://schemas.microsoft.com/office/drawing/2014/main" id="{5A87753B-2FE7-5A8E-1E19-3E4B843FB229}"/>
              </a:ext>
            </a:extLst>
          </p:cNvPr>
          <p:cNvSpPr>
            <a:spLocks noChangeAspect="1"/>
          </p:cNvSpPr>
          <p:nvPr/>
        </p:nvSpPr>
        <p:spPr>
          <a:xfrm rot="5400000">
            <a:off x="3270257" y="2251099"/>
            <a:ext cx="153591" cy="284347"/>
          </a:xfrm>
          <a:custGeom>
            <a:avLst/>
            <a:gdLst>
              <a:gd name="connsiteX0" fmla="*/ 1018059 w 2052000"/>
              <a:gd name="connsiteY0" fmla="*/ 1899440 h 1899468"/>
              <a:gd name="connsiteX1" fmla="*/ 11 w 2052000"/>
              <a:gd name="connsiteY1" fmla="*/ 945445 h 1899468"/>
              <a:gd name="connsiteX2" fmla="*/ 1026001 w 2052000"/>
              <a:gd name="connsiteY2" fmla="*/ 1 h 1899468"/>
              <a:gd name="connsiteX3" fmla="*/ 1026000 w 2052000"/>
              <a:gd name="connsiteY3" fmla="*/ 949734 h 1899468"/>
              <a:gd name="connsiteX4" fmla="*/ 1018059 w 2052000"/>
              <a:gd name="connsiteY4" fmla="*/ 1899440 h 1899468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6001" h="1899440">
                <a:moveTo>
                  <a:pt x="1018059" y="1899440"/>
                </a:moveTo>
                <a:cubicBezTo>
                  <a:pt x="452723" y="1895389"/>
                  <a:pt x="-2543" y="1468768"/>
                  <a:pt x="11" y="945445"/>
                </a:cubicBezTo>
                <a:cubicBezTo>
                  <a:pt x="2562" y="422601"/>
                  <a:pt x="461165" y="0"/>
                  <a:pt x="1026001" y="1"/>
                </a:cubicBezTo>
                <a:cubicBezTo>
                  <a:pt x="1026001" y="316579"/>
                  <a:pt x="1026003" y="887989"/>
                  <a:pt x="1026000" y="949734"/>
                </a:cubicBezTo>
                <a:cubicBezTo>
                  <a:pt x="1025330" y="993184"/>
                  <a:pt x="1024659" y="1036635"/>
                  <a:pt x="1023989" y="1080085"/>
                </a:cubicBezTo>
                <a:cubicBezTo>
                  <a:pt x="1007025" y="1922829"/>
                  <a:pt x="1020036" y="1626322"/>
                  <a:pt x="1018059" y="18994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98" name="Pie 72">
            <a:extLst>
              <a:ext uri="{FF2B5EF4-FFF2-40B4-BE49-F238E27FC236}">
                <a16:creationId xmlns:a16="http://schemas.microsoft.com/office/drawing/2014/main" id="{13660FC2-B215-95CF-E2B7-190327990577}"/>
              </a:ext>
            </a:extLst>
          </p:cNvPr>
          <p:cNvSpPr>
            <a:spLocks noChangeAspect="1"/>
          </p:cNvSpPr>
          <p:nvPr/>
        </p:nvSpPr>
        <p:spPr>
          <a:xfrm rot="16200000">
            <a:off x="3270257" y="2391976"/>
            <a:ext cx="153591" cy="284347"/>
          </a:xfrm>
          <a:custGeom>
            <a:avLst/>
            <a:gdLst>
              <a:gd name="connsiteX0" fmla="*/ 1018059 w 2052000"/>
              <a:gd name="connsiteY0" fmla="*/ 1899440 h 1899468"/>
              <a:gd name="connsiteX1" fmla="*/ 11 w 2052000"/>
              <a:gd name="connsiteY1" fmla="*/ 945445 h 1899468"/>
              <a:gd name="connsiteX2" fmla="*/ 1026001 w 2052000"/>
              <a:gd name="connsiteY2" fmla="*/ 1 h 1899468"/>
              <a:gd name="connsiteX3" fmla="*/ 1026000 w 2052000"/>
              <a:gd name="connsiteY3" fmla="*/ 949734 h 1899468"/>
              <a:gd name="connsiteX4" fmla="*/ 1018059 w 2052000"/>
              <a:gd name="connsiteY4" fmla="*/ 1899440 h 1899468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6001" h="1899440">
                <a:moveTo>
                  <a:pt x="1018059" y="1899440"/>
                </a:moveTo>
                <a:cubicBezTo>
                  <a:pt x="452723" y="1895389"/>
                  <a:pt x="-2543" y="1468768"/>
                  <a:pt x="11" y="945445"/>
                </a:cubicBezTo>
                <a:cubicBezTo>
                  <a:pt x="2562" y="422601"/>
                  <a:pt x="461165" y="0"/>
                  <a:pt x="1026001" y="1"/>
                </a:cubicBezTo>
                <a:cubicBezTo>
                  <a:pt x="1026001" y="316579"/>
                  <a:pt x="1026003" y="887989"/>
                  <a:pt x="1026000" y="949734"/>
                </a:cubicBezTo>
                <a:cubicBezTo>
                  <a:pt x="1025330" y="993184"/>
                  <a:pt x="1024659" y="1036635"/>
                  <a:pt x="1023989" y="1080085"/>
                </a:cubicBezTo>
                <a:cubicBezTo>
                  <a:pt x="1007025" y="1922829"/>
                  <a:pt x="1020036" y="1626322"/>
                  <a:pt x="1018059" y="189944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99" name="Pie 72">
            <a:extLst>
              <a:ext uri="{FF2B5EF4-FFF2-40B4-BE49-F238E27FC236}">
                <a16:creationId xmlns:a16="http://schemas.microsoft.com/office/drawing/2014/main" id="{92F877E8-C4A4-2248-4D42-704F4B468182}"/>
              </a:ext>
            </a:extLst>
          </p:cNvPr>
          <p:cNvSpPr>
            <a:spLocks noChangeAspect="1"/>
          </p:cNvSpPr>
          <p:nvPr/>
        </p:nvSpPr>
        <p:spPr>
          <a:xfrm rot="5400000">
            <a:off x="6072615" y="2235195"/>
            <a:ext cx="153591" cy="284347"/>
          </a:xfrm>
          <a:custGeom>
            <a:avLst/>
            <a:gdLst>
              <a:gd name="connsiteX0" fmla="*/ 1018059 w 2052000"/>
              <a:gd name="connsiteY0" fmla="*/ 1899440 h 1899468"/>
              <a:gd name="connsiteX1" fmla="*/ 11 w 2052000"/>
              <a:gd name="connsiteY1" fmla="*/ 945445 h 1899468"/>
              <a:gd name="connsiteX2" fmla="*/ 1026001 w 2052000"/>
              <a:gd name="connsiteY2" fmla="*/ 1 h 1899468"/>
              <a:gd name="connsiteX3" fmla="*/ 1026000 w 2052000"/>
              <a:gd name="connsiteY3" fmla="*/ 949734 h 1899468"/>
              <a:gd name="connsiteX4" fmla="*/ 1018059 w 2052000"/>
              <a:gd name="connsiteY4" fmla="*/ 1899440 h 1899468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6001" h="1899440">
                <a:moveTo>
                  <a:pt x="1018059" y="1899440"/>
                </a:moveTo>
                <a:cubicBezTo>
                  <a:pt x="452723" y="1895389"/>
                  <a:pt x="-2543" y="1468768"/>
                  <a:pt x="11" y="945445"/>
                </a:cubicBezTo>
                <a:cubicBezTo>
                  <a:pt x="2562" y="422601"/>
                  <a:pt x="461165" y="0"/>
                  <a:pt x="1026001" y="1"/>
                </a:cubicBezTo>
                <a:cubicBezTo>
                  <a:pt x="1026001" y="316579"/>
                  <a:pt x="1026003" y="887989"/>
                  <a:pt x="1026000" y="949734"/>
                </a:cubicBezTo>
                <a:cubicBezTo>
                  <a:pt x="1025330" y="993184"/>
                  <a:pt x="1024659" y="1036635"/>
                  <a:pt x="1023989" y="1080085"/>
                </a:cubicBezTo>
                <a:cubicBezTo>
                  <a:pt x="1007025" y="1922829"/>
                  <a:pt x="1020036" y="1626322"/>
                  <a:pt x="1018059" y="189944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100" name="Pie 72">
            <a:extLst>
              <a:ext uri="{FF2B5EF4-FFF2-40B4-BE49-F238E27FC236}">
                <a16:creationId xmlns:a16="http://schemas.microsoft.com/office/drawing/2014/main" id="{86B7BC44-C807-ACB3-592D-182FC39E8A3F}"/>
              </a:ext>
            </a:extLst>
          </p:cNvPr>
          <p:cNvSpPr>
            <a:spLocks noChangeAspect="1"/>
          </p:cNvSpPr>
          <p:nvPr/>
        </p:nvSpPr>
        <p:spPr>
          <a:xfrm rot="16200000">
            <a:off x="6072615" y="2376072"/>
            <a:ext cx="153591" cy="284347"/>
          </a:xfrm>
          <a:custGeom>
            <a:avLst/>
            <a:gdLst>
              <a:gd name="connsiteX0" fmla="*/ 1018059 w 2052000"/>
              <a:gd name="connsiteY0" fmla="*/ 1899440 h 1899468"/>
              <a:gd name="connsiteX1" fmla="*/ 11 w 2052000"/>
              <a:gd name="connsiteY1" fmla="*/ 945445 h 1899468"/>
              <a:gd name="connsiteX2" fmla="*/ 1026001 w 2052000"/>
              <a:gd name="connsiteY2" fmla="*/ 1 h 1899468"/>
              <a:gd name="connsiteX3" fmla="*/ 1026000 w 2052000"/>
              <a:gd name="connsiteY3" fmla="*/ 949734 h 1899468"/>
              <a:gd name="connsiteX4" fmla="*/ 1018059 w 2052000"/>
              <a:gd name="connsiteY4" fmla="*/ 1899440 h 1899468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  <a:gd name="connsiteX0" fmla="*/ 1018059 w 1026001"/>
              <a:gd name="connsiteY0" fmla="*/ 1899440 h 1899440"/>
              <a:gd name="connsiteX1" fmla="*/ 11 w 1026001"/>
              <a:gd name="connsiteY1" fmla="*/ 945445 h 1899440"/>
              <a:gd name="connsiteX2" fmla="*/ 1026001 w 1026001"/>
              <a:gd name="connsiteY2" fmla="*/ 1 h 1899440"/>
              <a:gd name="connsiteX3" fmla="*/ 1026000 w 1026001"/>
              <a:gd name="connsiteY3" fmla="*/ 949734 h 1899440"/>
              <a:gd name="connsiteX4" fmla="*/ 1023989 w 1026001"/>
              <a:gd name="connsiteY4" fmla="*/ 1080085 h 1899440"/>
              <a:gd name="connsiteX5" fmla="*/ 1018059 w 1026001"/>
              <a:gd name="connsiteY5" fmla="*/ 1899440 h 18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6001" h="1899440">
                <a:moveTo>
                  <a:pt x="1018059" y="1899440"/>
                </a:moveTo>
                <a:cubicBezTo>
                  <a:pt x="452723" y="1895389"/>
                  <a:pt x="-2543" y="1468768"/>
                  <a:pt x="11" y="945445"/>
                </a:cubicBezTo>
                <a:cubicBezTo>
                  <a:pt x="2562" y="422601"/>
                  <a:pt x="461165" y="0"/>
                  <a:pt x="1026001" y="1"/>
                </a:cubicBezTo>
                <a:cubicBezTo>
                  <a:pt x="1026001" y="316579"/>
                  <a:pt x="1026003" y="887989"/>
                  <a:pt x="1026000" y="949734"/>
                </a:cubicBezTo>
                <a:cubicBezTo>
                  <a:pt x="1025330" y="993184"/>
                  <a:pt x="1024659" y="1036635"/>
                  <a:pt x="1023989" y="1080085"/>
                </a:cubicBezTo>
                <a:cubicBezTo>
                  <a:pt x="1007025" y="1922829"/>
                  <a:pt x="1020036" y="1626322"/>
                  <a:pt x="1018059" y="189944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47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Prior Parallel Algorithms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23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B1A827D9-9B0C-4EE4-A6C7-9B35217169FB}"/>
              </a:ext>
            </a:extLst>
          </p:cNvPr>
          <p:cNvSpPr txBox="1">
            <a:spLocks/>
          </p:cNvSpPr>
          <p:nvPr/>
        </p:nvSpPr>
        <p:spPr>
          <a:xfrm>
            <a:off x="390241" y="883293"/>
            <a:ext cx="8204921" cy="1203083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Lazy</a:t>
            </a:r>
            <a:r>
              <a:rPr lang="en-GR" sz="2400" dirty="0">
                <a:latin typeface="Trebuchet MS" panose="020B0703020202090204" pitchFamily="34" charset="0"/>
              </a:rPr>
              <a:t> Iterative Coloring (e.g., </a:t>
            </a:r>
            <a:r>
              <a:rPr lang="en-GR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SeqSlv, IterSlv, IterSlvR</a:t>
            </a:r>
            <a:r>
              <a:rPr lang="en-GR" sz="2400" dirty="0">
                <a:latin typeface="Trebuchet MS" panose="020B070302020209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At least </a:t>
            </a: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2 iterations </a:t>
            </a:r>
            <a:r>
              <a:rPr lang="en-GR" sz="2400" dirty="0">
                <a:latin typeface="Trebuchet MS" panose="020B0703020202090204" pitchFamily="34" charset="0"/>
              </a:rPr>
              <a:t>on the whole graph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Lazy</a:t>
            </a:r>
            <a:r>
              <a:rPr lang="en-GR" sz="2400" dirty="0">
                <a:latin typeface="Trebuchet MS" panose="020B0703020202090204" pitchFamily="34" charset="0"/>
              </a:rPr>
              <a:t> coloring </a:t>
            </a: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conflict detection</a:t>
            </a:r>
            <a:r>
              <a:rPr lang="en-GR" sz="2400" dirty="0">
                <a:latin typeface="Trebuchet MS" panose="020B0703020202090204" pitchFamily="34" charset="0"/>
              </a:rPr>
              <a:t> + </a:t>
            </a: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resolution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B382B9E4-C800-A9A0-1D6C-8E49FFD86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08454"/>
              </p:ext>
            </p:extLst>
          </p:nvPr>
        </p:nvGraphicFramePr>
        <p:xfrm>
          <a:off x="779469" y="2849183"/>
          <a:ext cx="7585062" cy="1737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15173">
                  <a:extLst>
                    <a:ext uri="{9D8B030D-6E8A-4147-A177-3AD203B41FA5}">
                      <a16:colId xmlns:a16="http://schemas.microsoft.com/office/drawing/2014/main" val="317410048"/>
                    </a:ext>
                  </a:extLst>
                </a:gridCol>
                <a:gridCol w="1673886">
                  <a:extLst>
                    <a:ext uri="{9D8B030D-6E8A-4147-A177-3AD203B41FA5}">
                      <a16:colId xmlns:a16="http://schemas.microsoft.com/office/drawing/2014/main" val="2489875169"/>
                    </a:ext>
                  </a:extLst>
                </a:gridCol>
                <a:gridCol w="1734237">
                  <a:extLst>
                    <a:ext uri="{9D8B030D-6E8A-4147-A177-3AD203B41FA5}">
                      <a16:colId xmlns:a16="http://schemas.microsoft.com/office/drawing/2014/main" val="1406090144"/>
                    </a:ext>
                  </a:extLst>
                </a:gridCol>
                <a:gridCol w="1761766">
                  <a:extLst>
                    <a:ext uri="{9D8B030D-6E8A-4147-A177-3AD203B41FA5}">
                      <a16:colId xmlns:a16="http://schemas.microsoft.com/office/drawing/2014/main" val="1519824790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endParaRPr lang="en-GR" sz="2400" b="0" i="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dirty="0" err="1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SeqSlv</a:t>
                      </a:r>
                      <a:endParaRPr lang="en-GR" sz="2400" b="0" i="0" u="none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dirty="0" err="1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IterSlv</a:t>
                      </a:r>
                      <a:endParaRPr lang="en-GR" sz="2400" b="0" i="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dirty="0" err="1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IterSlvR</a:t>
                      </a:r>
                      <a:endParaRPr lang="en-GR" sz="2400" b="0" i="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30646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GR" sz="2400" b="0" i="0" dirty="0">
                          <a:latin typeface="Trebuchet MS" panose="020B0703020202090204" pitchFamily="34" charset="0"/>
                        </a:rPr>
                        <a:t>Parallelism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400" b="0" i="0" dirty="0">
                          <a:latin typeface="Trebuchet MS" panose="020B0703020202090204" pitchFamily="34" charset="0"/>
                        </a:rPr>
                        <a:t> 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125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GR" sz="2400" b="0" i="0" dirty="0">
                          <a:latin typeface="Trebuchet MS" panose="020B0703020202090204" pitchFamily="34" charset="0"/>
                        </a:rPr>
                        <a:t>Synchronization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9421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GR" sz="2400" b="0" i="0" dirty="0">
                          <a:latin typeface="Trebuchet MS" panose="020B0703020202090204" pitchFamily="34" charset="0"/>
                        </a:rPr>
                        <a:t>Data Accesses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6569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115A975-0C37-D470-7809-43F0673A54AA}"/>
              </a:ext>
            </a:extLst>
          </p:cNvPr>
          <p:cNvGrpSpPr/>
          <p:nvPr/>
        </p:nvGrpSpPr>
        <p:grpSpPr>
          <a:xfrm>
            <a:off x="5148448" y="4265061"/>
            <a:ext cx="1249763" cy="230998"/>
            <a:chOff x="9034082" y="3444187"/>
            <a:chExt cx="1666350" cy="307997"/>
          </a:xfrm>
        </p:grpSpPr>
        <p:sp>
          <p:nvSpPr>
            <p:cNvPr id="5" name="Minus 4">
              <a:extLst>
                <a:ext uri="{FF2B5EF4-FFF2-40B4-BE49-F238E27FC236}">
                  <a16:creationId xmlns:a16="http://schemas.microsoft.com/office/drawing/2014/main" id="{CB2D5141-C50D-8332-1088-C62984FF1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34082" y="3444187"/>
              <a:ext cx="525600" cy="307764"/>
            </a:xfrm>
            <a:prstGeom prst="mathMinus">
              <a:avLst/>
            </a:prstGeom>
            <a:solidFill>
              <a:schemeClr val="accent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 dirty="0">
                <a:latin typeface="Trebuchet MS" panose="020B0703020202090204" pitchFamily="34" charset="0"/>
              </a:endParaRPr>
            </a:p>
          </p:txBody>
        </p:sp>
        <p:sp>
          <p:nvSpPr>
            <p:cNvPr id="6" name="Minus 5">
              <a:extLst>
                <a:ext uri="{FF2B5EF4-FFF2-40B4-BE49-F238E27FC236}">
                  <a16:creationId xmlns:a16="http://schemas.microsoft.com/office/drawing/2014/main" id="{D01773BE-F637-D5EB-2702-E63F26213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4457" y="3444187"/>
              <a:ext cx="525600" cy="307764"/>
            </a:xfrm>
            <a:prstGeom prst="mathMinus">
              <a:avLst/>
            </a:prstGeom>
            <a:solidFill>
              <a:schemeClr val="accent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 dirty="0">
                <a:latin typeface="Trebuchet MS" panose="020B0703020202090204" pitchFamily="34" charset="0"/>
              </a:endParaRPr>
            </a:p>
          </p:txBody>
        </p:sp>
        <p:sp>
          <p:nvSpPr>
            <p:cNvPr id="7" name="Minus 6">
              <a:extLst>
                <a:ext uri="{FF2B5EF4-FFF2-40B4-BE49-F238E27FC236}">
                  <a16:creationId xmlns:a16="http://schemas.microsoft.com/office/drawing/2014/main" id="{F7DCB47E-8202-A6D8-D61B-EA7568CD5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4832" y="3444420"/>
              <a:ext cx="525600" cy="307764"/>
            </a:xfrm>
            <a:prstGeom prst="mathMinus">
              <a:avLst/>
            </a:prstGeom>
            <a:solidFill>
              <a:schemeClr val="accent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 dirty="0">
                <a:latin typeface="Trebuchet MS" panose="020B070302020209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52EE66-9535-7226-DF7C-4E0C7FAD12E8}"/>
              </a:ext>
            </a:extLst>
          </p:cNvPr>
          <p:cNvGrpSpPr/>
          <p:nvPr/>
        </p:nvGrpSpPr>
        <p:grpSpPr>
          <a:xfrm>
            <a:off x="5140490" y="3304040"/>
            <a:ext cx="1211678" cy="395989"/>
            <a:chOff x="9040087" y="2808592"/>
            <a:chExt cx="1615570" cy="527985"/>
          </a:xfrm>
        </p:grpSpPr>
        <p:sp>
          <p:nvSpPr>
            <p:cNvPr id="10" name="Plus 9">
              <a:extLst>
                <a:ext uri="{FF2B5EF4-FFF2-40B4-BE49-F238E27FC236}">
                  <a16:creationId xmlns:a16="http://schemas.microsoft.com/office/drawing/2014/main" id="{2BCB9C5A-5AEF-120C-D7CB-BCAFF77ED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0087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11" name="Plus 10">
              <a:extLst>
                <a:ext uri="{FF2B5EF4-FFF2-40B4-BE49-F238E27FC236}">
                  <a16:creationId xmlns:a16="http://schemas.microsoft.com/office/drawing/2014/main" id="{DA4DD085-5969-AAD1-94A0-913080CC43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5072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12" name="Plus 11">
              <a:extLst>
                <a:ext uri="{FF2B5EF4-FFF2-40B4-BE49-F238E27FC236}">
                  <a16:creationId xmlns:a16="http://schemas.microsoft.com/office/drawing/2014/main" id="{B83F1E2F-A8EF-32E6-23F8-74FAB1F20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0057" y="2810977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99EAD3-A823-ED92-58B8-A36D7FCF22EF}"/>
              </a:ext>
            </a:extLst>
          </p:cNvPr>
          <p:cNvGrpSpPr/>
          <p:nvPr/>
        </p:nvGrpSpPr>
        <p:grpSpPr>
          <a:xfrm>
            <a:off x="5140490" y="3744409"/>
            <a:ext cx="1211678" cy="395989"/>
            <a:chOff x="9040087" y="2808592"/>
            <a:chExt cx="1615570" cy="527985"/>
          </a:xfrm>
        </p:grpSpPr>
        <p:sp>
          <p:nvSpPr>
            <p:cNvPr id="14" name="Plus 13">
              <a:extLst>
                <a:ext uri="{FF2B5EF4-FFF2-40B4-BE49-F238E27FC236}">
                  <a16:creationId xmlns:a16="http://schemas.microsoft.com/office/drawing/2014/main" id="{6122B6CB-5C07-C5BF-B597-F7EDFBD59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0087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15" name="Plus 14">
              <a:extLst>
                <a:ext uri="{FF2B5EF4-FFF2-40B4-BE49-F238E27FC236}">
                  <a16:creationId xmlns:a16="http://schemas.microsoft.com/office/drawing/2014/main" id="{5956FA9B-1F72-1315-55A2-FDA6E2727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5072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16" name="Plus 15">
              <a:extLst>
                <a:ext uri="{FF2B5EF4-FFF2-40B4-BE49-F238E27FC236}">
                  <a16:creationId xmlns:a16="http://schemas.microsoft.com/office/drawing/2014/main" id="{60159DEB-816B-4563-7953-03615FDF5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0057" y="2810977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12B523-23FD-A369-2E11-46C647D1C8F0}"/>
              </a:ext>
            </a:extLst>
          </p:cNvPr>
          <p:cNvGrpSpPr/>
          <p:nvPr/>
        </p:nvGrpSpPr>
        <p:grpSpPr>
          <a:xfrm>
            <a:off x="3410111" y="3743905"/>
            <a:ext cx="1211678" cy="395989"/>
            <a:chOff x="9040087" y="2808592"/>
            <a:chExt cx="1615570" cy="527985"/>
          </a:xfrm>
        </p:grpSpPr>
        <p:sp>
          <p:nvSpPr>
            <p:cNvPr id="18" name="Plus 17">
              <a:extLst>
                <a:ext uri="{FF2B5EF4-FFF2-40B4-BE49-F238E27FC236}">
                  <a16:creationId xmlns:a16="http://schemas.microsoft.com/office/drawing/2014/main" id="{CF291F2F-AA5C-E9EE-2B87-2F1AEC9442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0087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19" name="Plus 18">
              <a:extLst>
                <a:ext uri="{FF2B5EF4-FFF2-40B4-BE49-F238E27FC236}">
                  <a16:creationId xmlns:a16="http://schemas.microsoft.com/office/drawing/2014/main" id="{C1C8BC43-6AC9-98EC-A25E-0C81F63B98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5072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20" name="Plus 19">
              <a:extLst>
                <a:ext uri="{FF2B5EF4-FFF2-40B4-BE49-F238E27FC236}">
                  <a16:creationId xmlns:a16="http://schemas.microsoft.com/office/drawing/2014/main" id="{8C1940D3-51D4-39EE-D488-554DF31BF1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0057" y="2810977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4210C4-2921-978C-B869-6770C937E88A}"/>
              </a:ext>
            </a:extLst>
          </p:cNvPr>
          <p:cNvGrpSpPr/>
          <p:nvPr/>
        </p:nvGrpSpPr>
        <p:grpSpPr>
          <a:xfrm>
            <a:off x="3612477" y="3305442"/>
            <a:ext cx="802939" cy="394200"/>
            <a:chOff x="9040087" y="2808592"/>
            <a:chExt cx="1070585" cy="525600"/>
          </a:xfrm>
        </p:grpSpPr>
        <p:sp>
          <p:nvSpPr>
            <p:cNvPr id="22" name="Plus 21">
              <a:extLst>
                <a:ext uri="{FF2B5EF4-FFF2-40B4-BE49-F238E27FC236}">
                  <a16:creationId xmlns:a16="http://schemas.microsoft.com/office/drawing/2014/main" id="{1CA0A08F-F50F-30A4-B68C-93471166B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0087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23" name="Plus 22">
              <a:extLst>
                <a:ext uri="{FF2B5EF4-FFF2-40B4-BE49-F238E27FC236}">
                  <a16:creationId xmlns:a16="http://schemas.microsoft.com/office/drawing/2014/main" id="{DA44EDA9-5036-2DC2-7B19-CC2788330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5072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</p:grpSp>
      <p:sp>
        <p:nvSpPr>
          <p:cNvPr id="24" name="Minus 23">
            <a:extLst>
              <a:ext uri="{FF2B5EF4-FFF2-40B4-BE49-F238E27FC236}">
                <a16:creationId xmlns:a16="http://schemas.microsoft.com/office/drawing/2014/main" id="{35C2199E-8DD1-09AA-C4D5-9ECF5C52799B}"/>
              </a:ext>
            </a:extLst>
          </p:cNvPr>
          <p:cNvSpPr>
            <a:spLocks noChangeAspect="1"/>
          </p:cNvSpPr>
          <p:nvPr/>
        </p:nvSpPr>
        <p:spPr>
          <a:xfrm>
            <a:off x="3814506" y="4264053"/>
            <a:ext cx="394200" cy="230823"/>
          </a:xfrm>
          <a:prstGeom prst="mathMinus">
            <a:avLst/>
          </a:prstGeom>
          <a:solidFill>
            <a:schemeClr val="accent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 dirty="0">
              <a:latin typeface="Trebuchet MS" panose="020B070302020209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BE9B42F-B597-2B33-077B-ABEF052E0F1F}"/>
              </a:ext>
            </a:extLst>
          </p:cNvPr>
          <p:cNvGrpSpPr/>
          <p:nvPr/>
        </p:nvGrpSpPr>
        <p:grpSpPr>
          <a:xfrm>
            <a:off x="6884462" y="4264053"/>
            <a:ext cx="1249763" cy="230998"/>
            <a:chOff x="9034082" y="3444187"/>
            <a:chExt cx="1666350" cy="307997"/>
          </a:xfrm>
        </p:grpSpPr>
        <p:sp>
          <p:nvSpPr>
            <p:cNvPr id="48" name="Minus 47">
              <a:extLst>
                <a:ext uri="{FF2B5EF4-FFF2-40B4-BE49-F238E27FC236}">
                  <a16:creationId xmlns:a16="http://schemas.microsoft.com/office/drawing/2014/main" id="{812337DB-3003-FF05-62BF-3241AE73A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34082" y="3444187"/>
              <a:ext cx="525600" cy="307764"/>
            </a:xfrm>
            <a:prstGeom prst="mathMinus">
              <a:avLst/>
            </a:prstGeom>
            <a:solidFill>
              <a:schemeClr val="accent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 dirty="0">
                <a:latin typeface="Trebuchet MS" panose="020B0703020202090204" pitchFamily="34" charset="0"/>
              </a:endParaRPr>
            </a:p>
          </p:txBody>
        </p:sp>
        <p:sp>
          <p:nvSpPr>
            <p:cNvPr id="49" name="Minus 48">
              <a:extLst>
                <a:ext uri="{FF2B5EF4-FFF2-40B4-BE49-F238E27FC236}">
                  <a16:creationId xmlns:a16="http://schemas.microsoft.com/office/drawing/2014/main" id="{63ED7C94-533F-0A71-C0E1-27523718D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4457" y="3444187"/>
              <a:ext cx="525600" cy="307764"/>
            </a:xfrm>
            <a:prstGeom prst="mathMinus">
              <a:avLst/>
            </a:prstGeom>
            <a:solidFill>
              <a:schemeClr val="accent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 dirty="0">
                <a:latin typeface="Trebuchet MS" panose="020B0703020202090204" pitchFamily="34" charset="0"/>
              </a:endParaRPr>
            </a:p>
          </p:txBody>
        </p:sp>
        <p:sp>
          <p:nvSpPr>
            <p:cNvPr id="50" name="Minus 49">
              <a:extLst>
                <a:ext uri="{FF2B5EF4-FFF2-40B4-BE49-F238E27FC236}">
                  <a16:creationId xmlns:a16="http://schemas.microsoft.com/office/drawing/2014/main" id="{66146FAF-0E42-D3BB-6D14-F4FBC54C62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4832" y="3444420"/>
              <a:ext cx="525600" cy="307764"/>
            </a:xfrm>
            <a:prstGeom prst="mathMinus">
              <a:avLst/>
            </a:prstGeom>
            <a:solidFill>
              <a:schemeClr val="accent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 dirty="0">
                <a:latin typeface="Trebuchet MS" panose="020B070302020209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4027E0-8FCA-F8C8-2FB8-11CBF6C9E676}"/>
              </a:ext>
            </a:extLst>
          </p:cNvPr>
          <p:cNvGrpSpPr/>
          <p:nvPr/>
        </p:nvGrpSpPr>
        <p:grpSpPr>
          <a:xfrm>
            <a:off x="6876504" y="3303032"/>
            <a:ext cx="1211678" cy="395989"/>
            <a:chOff x="9040087" y="2808592"/>
            <a:chExt cx="1615570" cy="527985"/>
          </a:xfrm>
        </p:grpSpPr>
        <p:sp>
          <p:nvSpPr>
            <p:cNvPr id="52" name="Plus 51">
              <a:extLst>
                <a:ext uri="{FF2B5EF4-FFF2-40B4-BE49-F238E27FC236}">
                  <a16:creationId xmlns:a16="http://schemas.microsoft.com/office/drawing/2014/main" id="{5C51A56B-CF4C-3703-DF3F-FAEEB73B5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0087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53" name="Plus 52">
              <a:extLst>
                <a:ext uri="{FF2B5EF4-FFF2-40B4-BE49-F238E27FC236}">
                  <a16:creationId xmlns:a16="http://schemas.microsoft.com/office/drawing/2014/main" id="{D1F76D44-5C0D-3043-24AB-614D476A7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5072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54" name="Plus 53">
              <a:extLst>
                <a:ext uri="{FF2B5EF4-FFF2-40B4-BE49-F238E27FC236}">
                  <a16:creationId xmlns:a16="http://schemas.microsoft.com/office/drawing/2014/main" id="{04026B0D-BA55-A665-8DA6-2138C6B116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0057" y="2810977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13F0E2C-3AFC-832B-FD90-DE0294738F48}"/>
              </a:ext>
            </a:extLst>
          </p:cNvPr>
          <p:cNvGrpSpPr/>
          <p:nvPr/>
        </p:nvGrpSpPr>
        <p:grpSpPr>
          <a:xfrm>
            <a:off x="6876504" y="3743401"/>
            <a:ext cx="1211678" cy="395989"/>
            <a:chOff x="9040087" y="2808592"/>
            <a:chExt cx="1615570" cy="527985"/>
          </a:xfrm>
        </p:grpSpPr>
        <p:sp>
          <p:nvSpPr>
            <p:cNvPr id="56" name="Plus 55">
              <a:extLst>
                <a:ext uri="{FF2B5EF4-FFF2-40B4-BE49-F238E27FC236}">
                  <a16:creationId xmlns:a16="http://schemas.microsoft.com/office/drawing/2014/main" id="{27D560DE-BA9E-5ADA-AA16-B0A299FB3D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0087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57" name="Plus 56">
              <a:extLst>
                <a:ext uri="{FF2B5EF4-FFF2-40B4-BE49-F238E27FC236}">
                  <a16:creationId xmlns:a16="http://schemas.microsoft.com/office/drawing/2014/main" id="{DB1D5C00-28F2-961B-6E1F-2A83BB9DC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5072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58" name="Plus 57">
              <a:extLst>
                <a:ext uri="{FF2B5EF4-FFF2-40B4-BE49-F238E27FC236}">
                  <a16:creationId xmlns:a16="http://schemas.microsoft.com/office/drawing/2014/main" id="{4E61E2E5-67A7-3F02-A822-95A0BE4A2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0057" y="2810977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8824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ColorTM [ISC’18, SRC PACT’18]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24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B1A827D9-9B0C-4EE4-A6C7-9B35217169FB}"/>
              </a:ext>
            </a:extLst>
          </p:cNvPr>
          <p:cNvSpPr txBox="1">
            <a:spLocks/>
          </p:cNvSpPr>
          <p:nvPr/>
        </p:nvSpPr>
        <p:spPr>
          <a:xfrm>
            <a:off x="390241" y="883293"/>
            <a:ext cx="8204921" cy="1203083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Eager</a:t>
            </a:r>
            <a:r>
              <a:rPr lang="en-GR" sz="2400" dirty="0">
                <a:latin typeface="Trebuchet MS" panose="020B0703020202090204" pitchFamily="34" charset="0"/>
              </a:rPr>
              <a:t> Iterative Coloring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Eager</a:t>
            </a:r>
            <a:r>
              <a:rPr lang="en-GR" sz="2400" dirty="0">
                <a:latin typeface="Trebuchet MS" panose="020B0703020202090204" pitchFamily="34" charset="0"/>
              </a:rPr>
              <a:t> coloring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conflict detection + resolution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Speculative</a:t>
            </a:r>
            <a:r>
              <a:rPr lang="en-GR" sz="2400" dirty="0">
                <a:latin typeface="Trebuchet MS" panose="020B0703020202090204" pitchFamily="34" charset="0"/>
              </a:rPr>
              <a:t> computation + synchronization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B382B9E4-C800-A9A0-1D6C-8E49FFD86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953301"/>
              </p:ext>
            </p:extLst>
          </p:nvPr>
        </p:nvGraphicFramePr>
        <p:xfrm>
          <a:off x="247893" y="3008135"/>
          <a:ext cx="8419589" cy="1737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51040">
                  <a:extLst>
                    <a:ext uri="{9D8B030D-6E8A-4147-A177-3AD203B41FA5}">
                      <a16:colId xmlns:a16="http://schemas.microsoft.com/office/drawing/2014/main" val="317410048"/>
                    </a:ext>
                  </a:extLst>
                </a:gridCol>
                <a:gridCol w="1432154">
                  <a:extLst>
                    <a:ext uri="{9D8B030D-6E8A-4147-A177-3AD203B41FA5}">
                      <a16:colId xmlns:a16="http://schemas.microsoft.com/office/drawing/2014/main" val="2489875169"/>
                    </a:ext>
                  </a:extLst>
                </a:gridCol>
                <a:gridCol w="1545465">
                  <a:extLst>
                    <a:ext uri="{9D8B030D-6E8A-4147-A177-3AD203B41FA5}">
                      <a16:colId xmlns:a16="http://schemas.microsoft.com/office/drawing/2014/main" val="1406090144"/>
                    </a:ext>
                  </a:extLst>
                </a:gridCol>
                <a:gridCol w="1532586">
                  <a:extLst>
                    <a:ext uri="{9D8B030D-6E8A-4147-A177-3AD203B41FA5}">
                      <a16:colId xmlns:a16="http://schemas.microsoft.com/office/drawing/2014/main" val="1519824790"/>
                    </a:ext>
                  </a:extLst>
                </a:gridCol>
                <a:gridCol w="1558344">
                  <a:extLst>
                    <a:ext uri="{9D8B030D-6E8A-4147-A177-3AD203B41FA5}">
                      <a16:colId xmlns:a16="http://schemas.microsoft.com/office/drawing/2014/main" val="28046033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endParaRPr lang="en-GR" sz="2400" b="0" i="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u="none" dirty="0" err="1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SeqSlv</a:t>
                      </a:r>
                      <a:endParaRPr lang="en-GR" sz="2400" b="0" i="0" u="none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dirty="0" err="1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IterSlv</a:t>
                      </a:r>
                      <a:endParaRPr lang="en-GR" sz="2400" b="0" i="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i="0" dirty="0" err="1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IterSlvR</a:t>
                      </a:r>
                      <a:endParaRPr lang="en-GR" sz="2400" b="0" i="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400" b="0" i="0" dirty="0">
                          <a:solidFill>
                            <a:schemeClr val="accent3"/>
                          </a:solidFill>
                          <a:latin typeface="Trebuchet MS" panose="020B0703020202090204" pitchFamily="34" charset="0"/>
                        </a:rPr>
                        <a:t>ColorTM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30646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GR" sz="2400" b="0" i="0" dirty="0">
                          <a:latin typeface="Trebuchet MS" panose="020B0703020202090204" pitchFamily="34" charset="0"/>
                        </a:rPr>
                        <a:t>Parallelism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2400" b="0" i="0" dirty="0">
                          <a:latin typeface="Trebuchet MS" panose="020B0703020202090204" pitchFamily="34" charset="0"/>
                        </a:rPr>
                        <a:t> 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1252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GR" sz="2400" b="0" i="0" dirty="0">
                          <a:latin typeface="Trebuchet MS" panose="020B0703020202090204" pitchFamily="34" charset="0"/>
                        </a:rPr>
                        <a:t>Synchronization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9421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GR" sz="2400" b="0" i="0" dirty="0">
                          <a:latin typeface="Trebuchet MS" panose="020B0703020202090204" pitchFamily="34" charset="0"/>
                        </a:rPr>
                        <a:t>Data Accesses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4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R" sz="2400" b="0" i="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6569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115A975-0C37-D470-7809-43F0673A54AA}"/>
              </a:ext>
            </a:extLst>
          </p:cNvPr>
          <p:cNvGrpSpPr/>
          <p:nvPr/>
        </p:nvGrpSpPr>
        <p:grpSpPr>
          <a:xfrm>
            <a:off x="4195414" y="4432488"/>
            <a:ext cx="1249763" cy="230998"/>
            <a:chOff x="9034082" y="3444187"/>
            <a:chExt cx="1666350" cy="307997"/>
          </a:xfrm>
        </p:grpSpPr>
        <p:sp>
          <p:nvSpPr>
            <p:cNvPr id="5" name="Minus 4">
              <a:extLst>
                <a:ext uri="{FF2B5EF4-FFF2-40B4-BE49-F238E27FC236}">
                  <a16:creationId xmlns:a16="http://schemas.microsoft.com/office/drawing/2014/main" id="{CB2D5141-C50D-8332-1088-C62984FF1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34082" y="3444187"/>
              <a:ext cx="525600" cy="307764"/>
            </a:xfrm>
            <a:prstGeom prst="mathMinus">
              <a:avLst/>
            </a:prstGeom>
            <a:solidFill>
              <a:schemeClr val="accent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 dirty="0">
                <a:latin typeface="Trebuchet MS" panose="020B0703020202090204" pitchFamily="34" charset="0"/>
              </a:endParaRPr>
            </a:p>
          </p:txBody>
        </p:sp>
        <p:sp>
          <p:nvSpPr>
            <p:cNvPr id="6" name="Minus 5">
              <a:extLst>
                <a:ext uri="{FF2B5EF4-FFF2-40B4-BE49-F238E27FC236}">
                  <a16:creationId xmlns:a16="http://schemas.microsoft.com/office/drawing/2014/main" id="{D01773BE-F637-D5EB-2702-E63F26213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4457" y="3444187"/>
              <a:ext cx="525600" cy="307764"/>
            </a:xfrm>
            <a:prstGeom prst="mathMinus">
              <a:avLst/>
            </a:prstGeom>
            <a:solidFill>
              <a:schemeClr val="accent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 dirty="0">
                <a:latin typeface="Trebuchet MS" panose="020B0703020202090204" pitchFamily="34" charset="0"/>
              </a:endParaRPr>
            </a:p>
          </p:txBody>
        </p:sp>
        <p:sp>
          <p:nvSpPr>
            <p:cNvPr id="7" name="Minus 6">
              <a:extLst>
                <a:ext uri="{FF2B5EF4-FFF2-40B4-BE49-F238E27FC236}">
                  <a16:creationId xmlns:a16="http://schemas.microsoft.com/office/drawing/2014/main" id="{F7DCB47E-8202-A6D8-D61B-EA7568CD5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4832" y="3444420"/>
              <a:ext cx="525600" cy="307764"/>
            </a:xfrm>
            <a:prstGeom prst="mathMinus">
              <a:avLst/>
            </a:prstGeom>
            <a:solidFill>
              <a:schemeClr val="accent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 dirty="0">
                <a:latin typeface="Trebuchet MS" panose="020B070302020209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52EE66-9535-7226-DF7C-4E0C7FAD12E8}"/>
              </a:ext>
            </a:extLst>
          </p:cNvPr>
          <p:cNvGrpSpPr/>
          <p:nvPr/>
        </p:nvGrpSpPr>
        <p:grpSpPr>
          <a:xfrm>
            <a:off x="4187456" y="3471467"/>
            <a:ext cx="1211678" cy="395989"/>
            <a:chOff x="9040087" y="2808592"/>
            <a:chExt cx="1615570" cy="527985"/>
          </a:xfrm>
        </p:grpSpPr>
        <p:sp>
          <p:nvSpPr>
            <p:cNvPr id="10" name="Plus 9">
              <a:extLst>
                <a:ext uri="{FF2B5EF4-FFF2-40B4-BE49-F238E27FC236}">
                  <a16:creationId xmlns:a16="http://schemas.microsoft.com/office/drawing/2014/main" id="{2BCB9C5A-5AEF-120C-D7CB-BCAFF77ED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0087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11" name="Plus 10">
              <a:extLst>
                <a:ext uri="{FF2B5EF4-FFF2-40B4-BE49-F238E27FC236}">
                  <a16:creationId xmlns:a16="http://schemas.microsoft.com/office/drawing/2014/main" id="{DA4DD085-5969-AAD1-94A0-913080CC43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5072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12" name="Plus 11">
              <a:extLst>
                <a:ext uri="{FF2B5EF4-FFF2-40B4-BE49-F238E27FC236}">
                  <a16:creationId xmlns:a16="http://schemas.microsoft.com/office/drawing/2014/main" id="{B83F1E2F-A8EF-32E6-23F8-74FAB1F20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0057" y="2810977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99EAD3-A823-ED92-58B8-A36D7FCF22EF}"/>
              </a:ext>
            </a:extLst>
          </p:cNvPr>
          <p:cNvGrpSpPr/>
          <p:nvPr/>
        </p:nvGrpSpPr>
        <p:grpSpPr>
          <a:xfrm>
            <a:off x="4200335" y="3911836"/>
            <a:ext cx="1211678" cy="395989"/>
            <a:chOff x="9040087" y="2808592"/>
            <a:chExt cx="1615570" cy="527985"/>
          </a:xfrm>
        </p:grpSpPr>
        <p:sp>
          <p:nvSpPr>
            <p:cNvPr id="14" name="Plus 13">
              <a:extLst>
                <a:ext uri="{FF2B5EF4-FFF2-40B4-BE49-F238E27FC236}">
                  <a16:creationId xmlns:a16="http://schemas.microsoft.com/office/drawing/2014/main" id="{6122B6CB-5C07-C5BF-B597-F7EDFBD59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0087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15" name="Plus 14">
              <a:extLst>
                <a:ext uri="{FF2B5EF4-FFF2-40B4-BE49-F238E27FC236}">
                  <a16:creationId xmlns:a16="http://schemas.microsoft.com/office/drawing/2014/main" id="{5956FA9B-1F72-1315-55A2-FDA6E2727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5072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16" name="Plus 15">
              <a:extLst>
                <a:ext uri="{FF2B5EF4-FFF2-40B4-BE49-F238E27FC236}">
                  <a16:creationId xmlns:a16="http://schemas.microsoft.com/office/drawing/2014/main" id="{60159DEB-816B-4563-7953-03615FDF5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0057" y="2810977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12B523-23FD-A369-2E11-46C647D1C8F0}"/>
              </a:ext>
            </a:extLst>
          </p:cNvPr>
          <p:cNvGrpSpPr/>
          <p:nvPr/>
        </p:nvGrpSpPr>
        <p:grpSpPr>
          <a:xfrm>
            <a:off x="2727534" y="3911332"/>
            <a:ext cx="1211678" cy="395989"/>
            <a:chOff x="9040087" y="2808592"/>
            <a:chExt cx="1615570" cy="527985"/>
          </a:xfrm>
        </p:grpSpPr>
        <p:sp>
          <p:nvSpPr>
            <p:cNvPr id="18" name="Plus 17">
              <a:extLst>
                <a:ext uri="{FF2B5EF4-FFF2-40B4-BE49-F238E27FC236}">
                  <a16:creationId xmlns:a16="http://schemas.microsoft.com/office/drawing/2014/main" id="{CF291F2F-AA5C-E9EE-2B87-2F1AEC9442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0087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19" name="Plus 18">
              <a:extLst>
                <a:ext uri="{FF2B5EF4-FFF2-40B4-BE49-F238E27FC236}">
                  <a16:creationId xmlns:a16="http://schemas.microsoft.com/office/drawing/2014/main" id="{C1C8BC43-6AC9-98EC-A25E-0C81F63B98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5072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20" name="Plus 19">
              <a:extLst>
                <a:ext uri="{FF2B5EF4-FFF2-40B4-BE49-F238E27FC236}">
                  <a16:creationId xmlns:a16="http://schemas.microsoft.com/office/drawing/2014/main" id="{8C1940D3-51D4-39EE-D488-554DF31BF1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0057" y="2810977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4210C4-2921-978C-B869-6770C937E88A}"/>
              </a:ext>
            </a:extLst>
          </p:cNvPr>
          <p:cNvGrpSpPr/>
          <p:nvPr/>
        </p:nvGrpSpPr>
        <p:grpSpPr>
          <a:xfrm>
            <a:off x="2917021" y="3472869"/>
            <a:ext cx="802939" cy="394200"/>
            <a:chOff x="9040087" y="2808592"/>
            <a:chExt cx="1070585" cy="525600"/>
          </a:xfrm>
        </p:grpSpPr>
        <p:sp>
          <p:nvSpPr>
            <p:cNvPr id="22" name="Plus 21">
              <a:extLst>
                <a:ext uri="{FF2B5EF4-FFF2-40B4-BE49-F238E27FC236}">
                  <a16:creationId xmlns:a16="http://schemas.microsoft.com/office/drawing/2014/main" id="{1CA0A08F-F50F-30A4-B68C-93471166B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0087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23" name="Plus 22">
              <a:extLst>
                <a:ext uri="{FF2B5EF4-FFF2-40B4-BE49-F238E27FC236}">
                  <a16:creationId xmlns:a16="http://schemas.microsoft.com/office/drawing/2014/main" id="{DA44EDA9-5036-2DC2-7B19-CC2788330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5072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</p:grpSp>
      <p:sp>
        <p:nvSpPr>
          <p:cNvPr id="24" name="Minus 23">
            <a:extLst>
              <a:ext uri="{FF2B5EF4-FFF2-40B4-BE49-F238E27FC236}">
                <a16:creationId xmlns:a16="http://schemas.microsoft.com/office/drawing/2014/main" id="{35C2199E-8DD1-09AA-C4D5-9ECF5C52799B}"/>
              </a:ext>
            </a:extLst>
          </p:cNvPr>
          <p:cNvSpPr>
            <a:spLocks noChangeAspect="1"/>
          </p:cNvSpPr>
          <p:nvPr/>
        </p:nvSpPr>
        <p:spPr>
          <a:xfrm>
            <a:off x="3106171" y="4431480"/>
            <a:ext cx="394200" cy="230823"/>
          </a:xfrm>
          <a:prstGeom prst="mathMinus">
            <a:avLst/>
          </a:prstGeom>
          <a:solidFill>
            <a:schemeClr val="accent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 dirty="0">
              <a:latin typeface="Trebuchet MS" panose="020B070302020209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BE9B42F-B597-2B33-077B-ABEF052E0F1F}"/>
              </a:ext>
            </a:extLst>
          </p:cNvPr>
          <p:cNvGrpSpPr/>
          <p:nvPr/>
        </p:nvGrpSpPr>
        <p:grpSpPr>
          <a:xfrm>
            <a:off x="5751122" y="4431480"/>
            <a:ext cx="1249763" cy="230998"/>
            <a:chOff x="9034082" y="3444187"/>
            <a:chExt cx="1666350" cy="307997"/>
          </a:xfrm>
        </p:grpSpPr>
        <p:sp>
          <p:nvSpPr>
            <p:cNvPr id="48" name="Minus 47">
              <a:extLst>
                <a:ext uri="{FF2B5EF4-FFF2-40B4-BE49-F238E27FC236}">
                  <a16:creationId xmlns:a16="http://schemas.microsoft.com/office/drawing/2014/main" id="{812337DB-3003-FF05-62BF-3241AE73A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34082" y="3444187"/>
              <a:ext cx="525600" cy="307764"/>
            </a:xfrm>
            <a:prstGeom prst="mathMinus">
              <a:avLst/>
            </a:prstGeom>
            <a:solidFill>
              <a:schemeClr val="accent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 dirty="0">
                <a:latin typeface="Trebuchet MS" panose="020B0703020202090204" pitchFamily="34" charset="0"/>
              </a:endParaRPr>
            </a:p>
          </p:txBody>
        </p:sp>
        <p:sp>
          <p:nvSpPr>
            <p:cNvPr id="49" name="Minus 48">
              <a:extLst>
                <a:ext uri="{FF2B5EF4-FFF2-40B4-BE49-F238E27FC236}">
                  <a16:creationId xmlns:a16="http://schemas.microsoft.com/office/drawing/2014/main" id="{63ED7C94-533F-0A71-C0E1-27523718D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4457" y="3444187"/>
              <a:ext cx="525600" cy="307764"/>
            </a:xfrm>
            <a:prstGeom prst="mathMinus">
              <a:avLst/>
            </a:prstGeom>
            <a:solidFill>
              <a:schemeClr val="accent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 dirty="0">
                <a:latin typeface="Trebuchet MS" panose="020B0703020202090204" pitchFamily="34" charset="0"/>
              </a:endParaRPr>
            </a:p>
          </p:txBody>
        </p:sp>
        <p:sp>
          <p:nvSpPr>
            <p:cNvPr id="50" name="Minus 49">
              <a:extLst>
                <a:ext uri="{FF2B5EF4-FFF2-40B4-BE49-F238E27FC236}">
                  <a16:creationId xmlns:a16="http://schemas.microsoft.com/office/drawing/2014/main" id="{66146FAF-0E42-D3BB-6D14-F4FBC54C62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74832" y="3444420"/>
              <a:ext cx="525600" cy="307764"/>
            </a:xfrm>
            <a:prstGeom prst="mathMinus">
              <a:avLst/>
            </a:prstGeom>
            <a:solidFill>
              <a:schemeClr val="accent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 dirty="0">
                <a:latin typeface="Trebuchet MS" panose="020B070302020209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4027E0-8FCA-F8C8-2FB8-11CBF6C9E676}"/>
              </a:ext>
            </a:extLst>
          </p:cNvPr>
          <p:cNvGrpSpPr/>
          <p:nvPr/>
        </p:nvGrpSpPr>
        <p:grpSpPr>
          <a:xfrm>
            <a:off x="5743164" y="3470459"/>
            <a:ext cx="1211678" cy="395989"/>
            <a:chOff x="9040087" y="2808592"/>
            <a:chExt cx="1615570" cy="527985"/>
          </a:xfrm>
        </p:grpSpPr>
        <p:sp>
          <p:nvSpPr>
            <p:cNvPr id="52" name="Plus 51">
              <a:extLst>
                <a:ext uri="{FF2B5EF4-FFF2-40B4-BE49-F238E27FC236}">
                  <a16:creationId xmlns:a16="http://schemas.microsoft.com/office/drawing/2014/main" id="{5C51A56B-CF4C-3703-DF3F-FAEEB73B5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0087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53" name="Plus 52">
              <a:extLst>
                <a:ext uri="{FF2B5EF4-FFF2-40B4-BE49-F238E27FC236}">
                  <a16:creationId xmlns:a16="http://schemas.microsoft.com/office/drawing/2014/main" id="{D1F76D44-5C0D-3043-24AB-614D476A72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5072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54" name="Plus 53">
              <a:extLst>
                <a:ext uri="{FF2B5EF4-FFF2-40B4-BE49-F238E27FC236}">
                  <a16:creationId xmlns:a16="http://schemas.microsoft.com/office/drawing/2014/main" id="{04026B0D-BA55-A665-8DA6-2138C6B116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0057" y="2810977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13F0E2C-3AFC-832B-FD90-DE0294738F48}"/>
              </a:ext>
            </a:extLst>
          </p:cNvPr>
          <p:cNvGrpSpPr/>
          <p:nvPr/>
        </p:nvGrpSpPr>
        <p:grpSpPr>
          <a:xfrm>
            <a:off x="5730285" y="3910828"/>
            <a:ext cx="1211678" cy="395989"/>
            <a:chOff x="9040087" y="2808592"/>
            <a:chExt cx="1615570" cy="527985"/>
          </a:xfrm>
        </p:grpSpPr>
        <p:sp>
          <p:nvSpPr>
            <p:cNvPr id="56" name="Plus 55">
              <a:extLst>
                <a:ext uri="{FF2B5EF4-FFF2-40B4-BE49-F238E27FC236}">
                  <a16:creationId xmlns:a16="http://schemas.microsoft.com/office/drawing/2014/main" id="{27D560DE-BA9E-5ADA-AA16-B0A299FB3D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0087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57" name="Plus 56">
              <a:extLst>
                <a:ext uri="{FF2B5EF4-FFF2-40B4-BE49-F238E27FC236}">
                  <a16:creationId xmlns:a16="http://schemas.microsoft.com/office/drawing/2014/main" id="{DB1D5C00-28F2-961B-6E1F-2A83BB9DC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5072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58" name="Plus 57">
              <a:extLst>
                <a:ext uri="{FF2B5EF4-FFF2-40B4-BE49-F238E27FC236}">
                  <a16:creationId xmlns:a16="http://schemas.microsoft.com/office/drawing/2014/main" id="{4E61E2E5-67A7-3F02-A822-95A0BE4A2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0057" y="2810977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413FAE-A79F-F1FE-2611-8FE2674A3B44}"/>
              </a:ext>
            </a:extLst>
          </p:cNvPr>
          <p:cNvGrpSpPr/>
          <p:nvPr/>
        </p:nvGrpSpPr>
        <p:grpSpPr>
          <a:xfrm>
            <a:off x="7285386" y="4349506"/>
            <a:ext cx="1211678" cy="395989"/>
            <a:chOff x="9040087" y="2808592"/>
            <a:chExt cx="1615570" cy="527985"/>
          </a:xfrm>
        </p:grpSpPr>
        <p:sp>
          <p:nvSpPr>
            <p:cNvPr id="26" name="Plus 25">
              <a:extLst>
                <a:ext uri="{FF2B5EF4-FFF2-40B4-BE49-F238E27FC236}">
                  <a16:creationId xmlns:a16="http://schemas.microsoft.com/office/drawing/2014/main" id="{81373D5B-9A32-AC39-5259-814D42FB6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0087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/>
            </a:p>
          </p:txBody>
        </p:sp>
        <p:sp>
          <p:nvSpPr>
            <p:cNvPr id="27" name="Plus 26">
              <a:extLst>
                <a:ext uri="{FF2B5EF4-FFF2-40B4-BE49-F238E27FC236}">
                  <a16:creationId xmlns:a16="http://schemas.microsoft.com/office/drawing/2014/main" id="{5DDE7D7A-7DE4-AC46-F786-3AA6C23719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5072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/>
            </a:p>
          </p:txBody>
        </p:sp>
        <p:sp>
          <p:nvSpPr>
            <p:cNvPr id="28" name="Plus 27">
              <a:extLst>
                <a:ext uri="{FF2B5EF4-FFF2-40B4-BE49-F238E27FC236}">
                  <a16:creationId xmlns:a16="http://schemas.microsoft.com/office/drawing/2014/main" id="{209EF168-633E-10C9-F8A8-6A6FB4515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0057" y="2810977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/>
            </a:p>
          </p:txBody>
        </p:sp>
      </p:grpSp>
      <p:sp>
        <p:nvSpPr>
          <p:cNvPr id="29" name="Plus 28">
            <a:extLst>
              <a:ext uri="{FF2B5EF4-FFF2-40B4-BE49-F238E27FC236}">
                <a16:creationId xmlns:a16="http://schemas.microsoft.com/office/drawing/2014/main" id="{0A1EBBE6-B88D-2656-DFAD-36611CFDC183}"/>
              </a:ext>
            </a:extLst>
          </p:cNvPr>
          <p:cNvSpPr>
            <a:spLocks noChangeAspect="1"/>
          </p:cNvSpPr>
          <p:nvPr/>
        </p:nvSpPr>
        <p:spPr>
          <a:xfrm>
            <a:off x="7695941" y="3911044"/>
            <a:ext cx="394200" cy="394200"/>
          </a:xfrm>
          <a:prstGeom prst="mathPlus">
            <a:avLst>
              <a:gd name="adj1" fmla="val 18231"/>
            </a:avLst>
          </a:prstGeom>
          <a:solidFill>
            <a:schemeClr val="accent4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D9533E-9329-342A-CC14-90AE8977645E}"/>
              </a:ext>
            </a:extLst>
          </p:cNvPr>
          <p:cNvGrpSpPr/>
          <p:nvPr/>
        </p:nvGrpSpPr>
        <p:grpSpPr>
          <a:xfrm>
            <a:off x="7489627" y="3474458"/>
            <a:ext cx="802939" cy="394200"/>
            <a:chOff x="9040087" y="2808592"/>
            <a:chExt cx="1070585" cy="525600"/>
          </a:xfrm>
        </p:grpSpPr>
        <p:sp>
          <p:nvSpPr>
            <p:cNvPr id="31" name="Plus 30">
              <a:extLst>
                <a:ext uri="{FF2B5EF4-FFF2-40B4-BE49-F238E27FC236}">
                  <a16:creationId xmlns:a16="http://schemas.microsoft.com/office/drawing/2014/main" id="{082553C4-1634-C89B-9A50-8B3638EDF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0087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/>
            </a:p>
          </p:txBody>
        </p:sp>
        <p:sp>
          <p:nvSpPr>
            <p:cNvPr id="32" name="Plus 31">
              <a:extLst>
                <a:ext uri="{FF2B5EF4-FFF2-40B4-BE49-F238E27FC236}">
                  <a16:creationId xmlns:a16="http://schemas.microsoft.com/office/drawing/2014/main" id="{3DD2B704-A3A5-C09D-C2DB-DE423E60F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5072" y="2808592"/>
              <a:ext cx="525600" cy="525600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/>
            </a:p>
          </p:txBody>
        </p:sp>
      </p:grpSp>
    </p:spTree>
    <p:extLst>
      <p:ext uri="{BB962C8B-B14F-4D97-AF65-F5344CB8AC3E}">
        <p14:creationId xmlns:p14="http://schemas.microsoft.com/office/powerpoint/2010/main" val="672028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ColorTM: Key Idea 1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25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B1A827D9-9B0C-4EE4-A6C7-9B35217169FB}"/>
              </a:ext>
            </a:extLst>
          </p:cNvPr>
          <p:cNvSpPr txBox="1">
            <a:spLocks/>
          </p:cNvSpPr>
          <p:nvPr/>
        </p:nvSpPr>
        <p:spPr>
          <a:xfrm>
            <a:off x="390241" y="883294"/>
            <a:ext cx="8204921" cy="83905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Eager</a:t>
            </a: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Conflict Detection + Resolution</a:t>
            </a:r>
          </a:p>
          <a:p>
            <a:pPr>
              <a:lnSpc>
                <a:spcPct val="150000"/>
              </a:lnSpc>
              <a:spcBef>
                <a:spcPts val="8"/>
              </a:spcBef>
              <a:buSzPct val="120000"/>
              <a:buFont typeface="Wingdings" pitchFamily="2" charset="2"/>
              <a:buChar char="ü"/>
            </a:pPr>
            <a:r>
              <a:rPr lang="en-GR" sz="2400" dirty="0">
                <a:latin typeface="Trebuchet MS" panose="020B0703020202090204" pitchFamily="34" charset="0"/>
              </a:rPr>
              <a:t> Iterate on </a:t>
            </a:r>
            <a:r>
              <a:rPr lang="en-GR" sz="2400" u="sng" dirty="0">
                <a:latin typeface="Trebuchet MS" panose="020B0703020202090204" pitchFamily="34" charset="0"/>
              </a:rPr>
              <a:t>each</a:t>
            </a: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R" sz="2400" u="sng" dirty="0">
                <a:latin typeface="Trebuchet MS" panose="020B0703020202090204" pitchFamily="34" charset="0"/>
              </a:rPr>
              <a:t>vertex</a:t>
            </a:r>
            <a:r>
              <a:rPr lang="en-GR" sz="2400" dirty="0">
                <a:latin typeface="Trebuchet MS" panose="020B0703020202090204" pitchFamily="34" charset="0"/>
              </a:rPr>
              <a:t> until a valid coloring is found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5378A1-0FF9-0D64-C0DE-47C9582B957D}"/>
              </a:ext>
            </a:extLst>
          </p:cNvPr>
          <p:cNvGrpSpPr>
            <a:grpSpLocks noChangeAspect="1"/>
          </p:cNvGrpSpPr>
          <p:nvPr/>
        </p:nvGrpSpPr>
        <p:grpSpPr>
          <a:xfrm>
            <a:off x="485420" y="2485154"/>
            <a:ext cx="3700110" cy="2232000"/>
            <a:chOff x="3634951" y="2828217"/>
            <a:chExt cx="4922098" cy="296913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344C499-AECE-BDA3-99F6-945E82EA75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34951" y="2828217"/>
              <a:ext cx="4922098" cy="2969132"/>
              <a:chOff x="931069" y="1950166"/>
              <a:chExt cx="3226254" cy="1946162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DCD6CA3-F36B-DE19-CEEB-770B3CCBBA00}"/>
                  </a:ext>
                </a:extLst>
              </p:cNvPr>
              <p:cNvCxnSpPr>
                <a:cxnSpLocks/>
                <a:stCxn id="79" idx="3"/>
                <a:endCxn id="74" idx="3"/>
              </p:cNvCxnSpPr>
              <p:nvPr/>
            </p:nvCxnSpPr>
            <p:spPr>
              <a:xfrm>
                <a:off x="1114230" y="2128525"/>
                <a:ext cx="739586" cy="842723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09C66D1-0CB6-E342-528C-5512C1943F34}"/>
                  </a:ext>
                </a:extLst>
              </p:cNvPr>
              <p:cNvCxnSpPr>
                <a:cxnSpLocks/>
                <a:stCxn id="79" idx="3"/>
                <a:endCxn id="77" idx="3"/>
              </p:cNvCxnSpPr>
              <p:nvPr/>
            </p:nvCxnSpPr>
            <p:spPr>
              <a:xfrm flipH="1">
                <a:off x="1111073" y="2128524"/>
                <a:ext cx="3155" cy="1565299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A1BE800-0FF8-26AF-8926-5AD93C3CE8D9}"/>
                  </a:ext>
                </a:extLst>
              </p:cNvPr>
              <p:cNvCxnSpPr>
                <a:cxnSpLocks/>
                <a:stCxn id="74" idx="3"/>
                <a:endCxn id="75" idx="3"/>
              </p:cNvCxnSpPr>
              <p:nvPr/>
            </p:nvCxnSpPr>
            <p:spPr>
              <a:xfrm flipH="1">
                <a:off x="1111069" y="2971247"/>
                <a:ext cx="742747" cy="73867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CE72705-E7C8-34C7-1BB9-048030534858}"/>
                  </a:ext>
                </a:extLst>
              </p:cNvPr>
              <p:cNvCxnSpPr>
                <a:cxnSpLocks/>
                <a:stCxn id="74" idx="3"/>
                <a:endCxn id="72" idx="3"/>
              </p:cNvCxnSpPr>
              <p:nvPr/>
            </p:nvCxnSpPr>
            <p:spPr>
              <a:xfrm>
                <a:off x="1853816" y="2971247"/>
                <a:ext cx="1054069" cy="804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FD9ED5A-1CA3-C5C8-4DAA-E5704E7CA1B4}"/>
                  </a:ext>
                </a:extLst>
              </p:cNvPr>
              <p:cNvCxnSpPr>
                <a:cxnSpLocks/>
                <a:stCxn id="72" idx="3"/>
                <a:endCxn id="66" idx="4"/>
              </p:cNvCxnSpPr>
              <p:nvPr/>
            </p:nvCxnSpPr>
            <p:spPr>
              <a:xfrm flipV="1">
                <a:off x="2907884" y="2963581"/>
                <a:ext cx="1094144" cy="1571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77C1073-20DF-FC8C-3DBF-82848DFC9D82}"/>
                  </a:ext>
                </a:extLst>
              </p:cNvPr>
              <p:cNvCxnSpPr>
                <a:cxnSpLocks/>
                <a:stCxn id="72" idx="4"/>
                <a:endCxn id="70" idx="3"/>
              </p:cNvCxnSpPr>
              <p:nvPr/>
            </p:nvCxnSpPr>
            <p:spPr>
              <a:xfrm flipV="1">
                <a:off x="2932590" y="2136574"/>
                <a:ext cx="698852" cy="84310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67F71A1-AB70-10C4-F395-2ABCAC458BAC}"/>
                  </a:ext>
                </a:extLst>
              </p:cNvPr>
              <p:cNvCxnSpPr>
                <a:cxnSpLocks/>
                <a:stCxn id="71" idx="3"/>
                <a:endCxn id="68" idx="4"/>
              </p:cNvCxnSpPr>
              <p:nvPr/>
            </p:nvCxnSpPr>
            <p:spPr>
              <a:xfrm>
                <a:off x="2907879" y="2995392"/>
                <a:ext cx="748268" cy="70686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A3490BF-687C-7586-BD56-2C9A5F90C81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4226" y="1950166"/>
                <a:ext cx="360001" cy="372813"/>
                <a:chOff x="6231682" y="1431706"/>
                <a:chExt cx="1399592" cy="1449414"/>
              </a:xfrm>
              <a:solidFill>
                <a:schemeClr val="accent4"/>
              </a:solidFill>
            </p:grpSpPr>
            <p:sp>
              <p:nvSpPr>
                <p:cNvPr id="78" name="Pie 72">
                  <a:extLst>
                    <a:ext uri="{FF2B5EF4-FFF2-40B4-BE49-F238E27FC236}">
                      <a16:creationId xmlns:a16="http://schemas.microsoft.com/office/drawing/2014/main" id="{06987331-31ED-4FE3-0233-1E6B419C26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6553484" y="1109913"/>
                  <a:ext cx="755998" cy="1399583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Pie 72">
                  <a:extLst>
                    <a:ext uri="{FF2B5EF4-FFF2-40B4-BE49-F238E27FC236}">
                      <a16:creationId xmlns:a16="http://schemas.microsoft.com/office/drawing/2014/main" id="{F2693D50-B059-07B6-FDA2-33AC82A2E2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3472" y="1803331"/>
                  <a:ext cx="755999" cy="1399580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3B3DB6A-0CBE-EFE2-E520-4845B53F899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1069" y="3515464"/>
                <a:ext cx="360001" cy="372813"/>
                <a:chOff x="6231682" y="1431706"/>
                <a:chExt cx="1399592" cy="1449414"/>
              </a:xfrm>
              <a:solidFill>
                <a:schemeClr val="accent1"/>
              </a:solidFill>
            </p:grpSpPr>
            <p:sp>
              <p:nvSpPr>
                <p:cNvPr id="75" name="Pie 72">
                  <a:extLst>
                    <a:ext uri="{FF2B5EF4-FFF2-40B4-BE49-F238E27FC236}">
                      <a16:creationId xmlns:a16="http://schemas.microsoft.com/office/drawing/2014/main" id="{0A301019-889C-5C23-6D2E-04B05EDC26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6553484" y="1109913"/>
                  <a:ext cx="755998" cy="1399583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Pie 72">
                  <a:extLst>
                    <a:ext uri="{FF2B5EF4-FFF2-40B4-BE49-F238E27FC236}">
                      <a16:creationId xmlns:a16="http://schemas.microsoft.com/office/drawing/2014/main" id="{745C7AC9-6414-48BC-A43E-59ACEC072E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553472" y="1803331"/>
                  <a:ext cx="755999" cy="1399580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E32B59F-CA41-D09A-B61F-EDACCAE5BE7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73813" y="2792888"/>
                <a:ext cx="360000" cy="372815"/>
                <a:chOff x="5678319" y="1431705"/>
                <a:chExt cx="1399586" cy="1449420"/>
              </a:xfrm>
              <a:solidFill>
                <a:schemeClr val="accent5"/>
              </a:solidFill>
            </p:grpSpPr>
            <p:sp>
              <p:nvSpPr>
                <p:cNvPr id="73" name="Pie 72">
                  <a:extLst>
                    <a:ext uri="{FF2B5EF4-FFF2-40B4-BE49-F238E27FC236}">
                      <a16:creationId xmlns:a16="http://schemas.microsoft.com/office/drawing/2014/main" id="{9BD9CAA3-DEB6-67D1-E0F6-C01C2525C3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6000112" y="1109912"/>
                  <a:ext cx="756000" cy="1399586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2">
                      <a:lumMod val="10000"/>
                      <a:lumOff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Pie 72">
                  <a:extLst>
                    <a:ext uri="{FF2B5EF4-FFF2-40B4-BE49-F238E27FC236}">
                      <a16:creationId xmlns:a16="http://schemas.microsoft.com/office/drawing/2014/main" id="{8072EF81-E0BA-D26D-914B-828F6343C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000112" y="1803332"/>
                  <a:ext cx="756000" cy="1399586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6786D3B-1E02-8766-DF93-1AB74863431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727882" y="2800936"/>
                <a:ext cx="360000" cy="372815"/>
                <a:chOff x="5678319" y="1431705"/>
                <a:chExt cx="1399586" cy="1449420"/>
              </a:xfrm>
            </p:grpSpPr>
            <p:sp>
              <p:nvSpPr>
                <p:cNvPr id="71" name="Pie 72">
                  <a:extLst>
                    <a:ext uri="{FF2B5EF4-FFF2-40B4-BE49-F238E27FC236}">
                      <a16:creationId xmlns:a16="http://schemas.microsoft.com/office/drawing/2014/main" id="{632AEE78-20C6-2DDD-5D8C-C4A15A1CEE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6000112" y="1109912"/>
                  <a:ext cx="756000" cy="1399586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Pie 72">
                  <a:extLst>
                    <a:ext uri="{FF2B5EF4-FFF2-40B4-BE49-F238E27FC236}">
                      <a16:creationId xmlns:a16="http://schemas.microsoft.com/office/drawing/2014/main" id="{DA73AB82-040C-0739-8914-0D8427625F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000112" y="1803332"/>
                  <a:ext cx="756000" cy="1399586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C646C76-B057-D27B-6C41-EF0FD368F0D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51439" y="1958215"/>
                <a:ext cx="360000" cy="372815"/>
                <a:chOff x="5678319" y="1431705"/>
                <a:chExt cx="1399586" cy="1449420"/>
              </a:xfrm>
              <a:solidFill>
                <a:schemeClr val="accent4"/>
              </a:solidFill>
            </p:grpSpPr>
            <p:sp>
              <p:nvSpPr>
                <p:cNvPr id="69" name="Pie 72">
                  <a:extLst>
                    <a:ext uri="{FF2B5EF4-FFF2-40B4-BE49-F238E27FC236}">
                      <a16:creationId xmlns:a16="http://schemas.microsoft.com/office/drawing/2014/main" id="{70D82E69-8B46-8D55-4AA3-87A3EFA1EA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6000112" y="1109912"/>
                  <a:ext cx="756000" cy="1399586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Pie 72">
                  <a:extLst>
                    <a:ext uri="{FF2B5EF4-FFF2-40B4-BE49-F238E27FC236}">
                      <a16:creationId xmlns:a16="http://schemas.microsoft.com/office/drawing/2014/main" id="{332A5E1A-9AB7-621A-AF91-FF0DC8BFCE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000112" y="1803332"/>
                  <a:ext cx="756000" cy="1399586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C0F7E40-0F33-519C-A212-E6F1A2BF9D0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51439" y="3523513"/>
                <a:ext cx="360000" cy="372815"/>
                <a:chOff x="5678319" y="1431705"/>
                <a:chExt cx="1399586" cy="1449420"/>
              </a:xfrm>
              <a:solidFill>
                <a:schemeClr val="accent4"/>
              </a:solidFill>
            </p:grpSpPr>
            <p:sp>
              <p:nvSpPr>
                <p:cNvPr id="67" name="Pie 72">
                  <a:extLst>
                    <a:ext uri="{FF2B5EF4-FFF2-40B4-BE49-F238E27FC236}">
                      <a16:creationId xmlns:a16="http://schemas.microsoft.com/office/drawing/2014/main" id="{B1B817F4-9A9B-6E25-1419-4BAA2ABE50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6000112" y="1109912"/>
                  <a:ext cx="756000" cy="1399586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Pie 72">
                  <a:extLst>
                    <a:ext uri="{FF2B5EF4-FFF2-40B4-BE49-F238E27FC236}">
                      <a16:creationId xmlns:a16="http://schemas.microsoft.com/office/drawing/2014/main" id="{A05E5116-1475-5628-EDDE-F4AEDA7810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000112" y="1803332"/>
                  <a:ext cx="756000" cy="1399586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85D1FA6-3A61-D588-6176-453FD47E1A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97320" y="2784839"/>
                <a:ext cx="360003" cy="372815"/>
                <a:chOff x="4903590" y="1431705"/>
                <a:chExt cx="1399597" cy="1449420"/>
              </a:xfrm>
              <a:solidFill>
                <a:schemeClr val="accent1"/>
              </a:solidFill>
            </p:grpSpPr>
            <p:sp>
              <p:nvSpPr>
                <p:cNvPr id="64" name="Pie 72">
                  <a:extLst>
                    <a:ext uri="{FF2B5EF4-FFF2-40B4-BE49-F238E27FC236}">
                      <a16:creationId xmlns:a16="http://schemas.microsoft.com/office/drawing/2014/main" id="{579003F6-CC6C-E47F-7129-E047E5AED4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5225395" y="1109911"/>
                  <a:ext cx="755998" cy="1399586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Pie 72">
                  <a:extLst>
                    <a:ext uri="{FF2B5EF4-FFF2-40B4-BE49-F238E27FC236}">
                      <a16:creationId xmlns:a16="http://schemas.microsoft.com/office/drawing/2014/main" id="{CB2BA966-B153-7C73-8865-672B1ED796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5225384" y="1803333"/>
                  <a:ext cx="755998" cy="1399586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34" name="Graphic 33" descr="Robber">
              <a:extLst>
                <a:ext uri="{FF2B5EF4-FFF2-40B4-BE49-F238E27FC236}">
                  <a16:creationId xmlns:a16="http://schemas.microsoft.com/office/drawing/2014/main" id="{FC32F876-7264-0DB6-CF0A-ADD83AB84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24835" y="3326977"/>
              <a:ext cx="814117" cy="814117"/>
            </a:xfrm>
            <a:prstGeom prst="rect">
              <a:avLst/>
            </a:prstGeom>
          </p:spPr>
        </p:pic>
        <p:pic>
          <p:nvPicPr>
            <p:cNvPr id="35" name="Graphic 34" descr="Robber">
              <a:extLst>
                <a:ext uri="{FF2B5EF4-FFF2-40B4-BE49-F238E27FC236}">
                  <a16:creationId xmlns:a16="http://schemas.microsoft.com/office/drawing/2014/main" id="{DCF61CDD-0972-9D47-D15C-45A04F1CA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28276" y="3306480"/>
              <a:ext cx="814117" cy="814117"/>
            </a:xfrm>
            <a:prstGeom prst="rect">
              <a:avLst/>
            </a:prstGeom>
          </p:spPr>
        </p:pic>
        <p:sp>
          <p:nvSpPr>
            <p:cNvPr id="36" name="Curved Up Arrow 35">
              <a:extLst>
                <a:ext uri="{FF2B5EF4-FFF2-40B4-BE49-F238E27FC236}">
                  <a16:creationId xmlns:a16="http://schemas.microsoft.com/office/drawing/2014/main" id="{DABA66CF-920A-8506-B216-05FACC24A36B}"/>
                </a:ext>
              </a:extLst>
            </p:cNvPr>
            <p:cNvSpPr/>
            <p:nvPr/>
          </p:nvSpPr>
          <p:spPr>
            <a:xfrm>
              <a:off x="4770944" y="4811227"/>
              <a:ext cx="527137" cy="475812"/>
            </a:xfrm>
            <a:prstGeom prst="curvedUp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solidFill>
                  <a:schemeClr val="tx1"/>
                </a:solidFill>
              </a:endParaRPr>
            </a:p>
          </p:txBody>
        </p:sp>
        <p:sp>
          <p:nvSpPr>
            <p:cNvPr id="37" name="Curved Up Arrow 36">
              <a:extLst>
                <a:ext uri="{FF2B5EF4-FFF2-40B4-BE49-F238E27FC236}">
                  <a16:creationId xmlns:a16="http://schemas.microsoft.com/office/drawing/2014/main" id="{FC9F9566-EAB6-5F72-54EA-1737F779F38C}"/>
                </a:ext>
              </a:extLst>
            </p:cNvPr>
            <p:cNvSpPr/>
            <p:nvPr/>
          </p:nvSpPr>
          <p:spPr>
            <a:xfrm>
              <a:off x="6435471" y="4811227"/>
              <a:ext cx="527137" cy="475812"/>
            </a:xfrm>
            <a:prstGeom prst="curvedUp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E5A9EC4-CE5C-DC36-FEEE-251D4D4F512F}"/>
              </a:ext>
            </a:extLst>
          </p:cNvPr>
          <p:cNvGrpSpPr>
            <a:grpSpLocks noChangeAspect="1"/>
          </p:cNvGrpSpPr>
          <p:nvPr/>
        </p:nvGrpSpPr>
        <p:grpSpPr>
          <a:xfrm>
            <a:off x="5073326" y="2530973"/>
            <a:ext cx="3652368" cy="2232000"/>
            <a:chOff x="6606947" y="2692324"/>
            <a:chExt cx="3902460" cy="2384832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5C368B67-1E7E-6A6D-4F63-1417FAB4EB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2486" y="2692324"/>
              <a:ext cx="1277919" cy="46923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37CD014-FEB4-95E0-135A-9AA17B0AE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2486" y="4321863"/>
              <a:ext cx="3396921" cy="72588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100" dirty="0">
                  <a:latin typeface="Trebuchet MS" panose="020B0703020202090204" pitchFamily="34" charset="0"/>
                </a:rPr>
                <a:t>Main Memory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66DA341-E0DF-5465-39FA-E4D26EB99E57}"/>
                </a:ext>
              </a:extLst>
            </p:cNvPr>
            <p:cNvCxnSpPr>
              <a:cxnSpLocks noChangeAspect="1"/>
              <a:endCxn id="81" idx="2"/>
            </p:cNvCxnSpPr>
            <p:nvPr/>
          </p:nvCxnSpPr>
          <p:spPr>
            <a:xfrm flipV="1">
              <a:off x="7751446" y="3161555"/>
              <a:ext cx="0" cy="1192518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5FB8E4FA-D6F3-1905-FC9B-AF83017C1157}"/>
                </a:ext>
              </a:extLst>
            </p:cNvPr>
            <p:cNvSpPr>
              <a:spLocks/>
            </p:cNvSpPr>
            <p:nvPr/>
          </p:nvSpPr>
          <p:spPr>
            <a:xfrm>
              <a:off x="7265445" y="3334439"/>
              <a:ext cx="972000" cy="460051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Cache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63EAF681-68B8-E5A7-1CCB-06437AE44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31488" y="2692324"/>
              <a:ext cx="1277919" cy="46923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F349E8A-189E-1886-1A22-6B9FA0083DF8}"/>
                </a:ext>
              </a:extLst>
            </p:cNvPr>
            <p:cNvCxnSpPr>
              <a:cxnSpLocks noChangeAspect="1"/>
              <a:endCxn id="85" idx="2"/>
            </p:cNvCxnSpPr>
            <p:nvPr/>
          </p:nvCxnSpPr>
          <p:spPr>
            <a:xfrm flipV="1">
              <a:off x="9870447" y="3161555"/>
              <a:ext cx="1" cy="1160308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EB0B8B2-5C73-AAD6-7315-D482674D42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61980" y="4306912"/>
              <a:ext cx="1674196" cy="770244"/>
              <a:chOff x="8750691" y="2844014"/>
              <a:chExt cx="1674196" cy="770244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0ACC6180-9988-7C74-5605-CC121AC79211}"/>
                  </a:ext>
                </a:extLst>
              </p:cNvPr>
              <p:cNvGrpSpPr/>
              <p:nvPr/>
            </p:nvGrpSpPr>
            <p:grpSpPr>
              <a:xfrm>
                <a:off x="9627747" y="3182558"/>
                <a:ext cx="379129" cy="392624"/>
                <a:chOff x="9521876" y="2858967"/>
                <a:chExt cx="379129" cy="392624"/>
              </a:xfrm>
            </p:grpSpPr>
            <p:sp>
              <p:nvSpPr>
                <p:cNvPr id="113" name="Pie 72">
                  <a:extLst>
                    <a:ext uri="{FF2B5EF4-FFF2-40B4-BE49-F238E27FC236}">
                      <a16:creationId xmlns:a16="http://schemas.microsoft.com/office/drawing/2014/main" id="{57EB0F83-D8EE-22AB-8AEC-235E448B57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9609047" y="2771796"/>
                  <a:ext cx="204788" cy="379129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14" name="Pie 72">
                  <a:extLst>
                    <a:ext uri="{FF2B5EF4-FFF2-40B4-BE49-F238E27FC236}">
                      <a16:creationId xmlns:a16="http://schemas.microsoft.com/office/drawing/2014/main" id="{C4A41C48-6921-3792-B21C-1190BA3B4F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9609047" y="2959632"/>
                  <a:ext cx="204788" cy="379129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8D42A6A-7D44-C51E-FAD5-DE1BC65D45CE}"/>
                  </a:ext>
                </a:extLst>
              </p:cNvPr>
              <p:cNvGrpSpPr/>
              <p:nvPr/>
            </p:nvGrpSpPr>
            <p:grpSpPr>
              <a:xfrm>
                <a:off x="10045758" y="3012665"/>
                <a:ext cx="379129" cy="392624"/>
                <a:chOff x="9521876" y="2858967"/>
                <a:chExt cx="379129" cy="392624"/>
              </a:xfrm>
            </p:grpSpPr>
            <p:sp>
              <p:nvSpPr>
                <p:cNvPr id="111" name="Pie 72">
                  <a:extLst>
                    <a:ext uri="{FF2B5EF4-FFF2-40B4-BE49-F238E27FC236}">
                      <a16:creationId xmlns:a16="http://schemas.microsoft.com/office/drawing/2014/main" id="{88DE9B00-0BBE-7E06-1616-CCECBEB2D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9609047" y="2771796"/>
                  <a:ext cx="204788" cy="379129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12" name="Pie 72">
                  <a:extLst>
                    <a:ext uri="{FF2B5EF4-FFF2-40B4-BE49-F238E27FC236}">
                      <a16:creationId xmlns:a16="http://schemas.microsoft.com/office/drawing/2014/main" id="{856083EC-C7E3-99B1-9935-D663F372E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9609047" y="2959632"/>
                  <a:ext cx="204788" cy="379129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04833FF3-2F52-ED22-E8CD-8FEAB4B7CA9A}"/>
                  </a:ext>
                </a:extLst>
              </p:cNvPr>
              <p:cNvGrpSpPr/>
              <p:nvPr/>
            </p:nvGrpSpPr>
            <p:grpSpPr>
              <a:xfrm>
                <a:off x="8750691" y="3221634"/>
                <a:ext cx="379129" cy="392624"/>
                <a:chOff x="9521876" y="2858967"/>
                <a:chExt cx="379129" cy="392624"/>
              </a:xfrm>
            </p:grpSpPr>
            <p:sp>
              <p:nvSpPr>
                <p:cNvPr id="109" name="Pie 72">
                  <a:extLst>
                    <a:ext uri="{FF2B5EF4-FFF2-40B4-BE49-F238E27FC236}">
                      <a16:creationId xmlns:a16="http://schemas.microsoft.com/office/drawing/2014/main" id="{8B949009-8A0F-EB0C-8B76-8574CFC53D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9609047" y="2771796"/>
                  <a:ext cx="204788" cy="379129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10" name="Pie 72">
                  <a:extLst>
                    <a:ext uri="{FF2B5EF4-FFF2-40B4-BE49-F238E27FC236}">
                      <a16:creationId xmlns:a16="http://schemas.microsoft.com/office/drawing/2014/main" id="{3258BD03-532E-FE31-F553-3227F54490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9609047" y="2959632"/>
                  <a:ext cx="204788" cy="379129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EDDA891-215F-9652-8C16-E082184425D9}"/>
                  </a:ext>
                </a:extLst>
              </p:cNvPr>
              <p:cNvGrpSpPr/>
              <p:nvPr/>
            </p:nvGrpSpPr>
            <p:grpSpPr>
              <a:xfrm>
                <a:off x="9248619" y="2844014"/>
                <a:ext cx="379129" cy="392624"/>
                <a:chOff x="9521876" y="2858967"/>
                <a:chExt cx="379129" cy="392624"/>
              </a:xfrm>
            </p:grpSpPr>
            <p:sp>
              <p:nvSpPr>
                <p:cNvPr id="107" name="Pie 72">
                  <a:extLst>
                    <a:ext uri="{FF2B5EF4-FFF2-40B4-BE49-F238E27FC236}">
                      <a16:creationId xmlns:a16="http://schemas.microsoft.com/office/drawing/2014/main" id="{DF4939DD-ED4E-E796-D3B2-7F74DD9CB6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9609047" y="2771796"/>
                  <a:ext cx="204788" cy="379129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08" name="Pie 72">
                  <a:extLst>
                    <a:ext uri="{FF2B5EF4-FFF2-40B4-BE49-F238E27FC236}">
                      <a16:creationId xmlns:a16="http://schemas.microsoft.com/office/drawing/2014/main" id="{9AC4EE14-80B6-DDF2-734D-B584C2E43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9609047" y="2959632"/>
                  <a:ext cx="204788" cy="379129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FB4E815-7453-9A59-A019-5BAA3BB1C5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78975" y="4350935"/>
              <a:ext cx="1481821" cy="695621"/>
              <a:chOff x="7167686" y="2888037"/>
              <a:chExt cx="1481821" cy="695621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71ACFB73-7B64-7E6D-9D73-068686D2C44B}"/>
                  </a:ext>
                </a:extLst>
              </p:cNvPr>
              <p:cNvGrpSpPr/>
              <p:nvPr/>
            </p:nvGrpSpPr>
            <p:grpSpPr>
              <a:xfrm>
                <a:off x="8270378" y="2888037"/>
                <a:ext cx="379129" cy="392624"/>
                <a:chOff x="9521876" y="2858967"/>
                <a:chExt cx="379129" cy="392624"/>
              </a:xfrm>
            </p:grpSpPr>
            <p:sp>
              <p:nvSpPr>
                <p:cNvPr id="101" name="Pie 72">
                  <a:extLst>
                    <a:ext uri="{FF2B5EF4-FFF2-40B4-BE49-F238E27FC236}">
                      <a16:creationId xmlns:a16="http://schemas.microsoft.com/office/drawing/2014/main" id="{32C8F26E-9924-5EDA-46D4-3053CD40E1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9609047" y="2771796"/>
                  <a:ext cx="204788" cy="379129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02" name="Pie 72">
                  <a:extLst>
                    <a:ext uri="{FF2B5EF4-FFF2-40B4-BE49-F238E27FC236}">
                      <a16:creationId xmlns:a16="http://schemas.microsoft.com/office/drawing/2014/main" id="{933D560E-F5EE-5F68-65FA-BACC5B77E9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9609047" y="2959632"/>
                  <a:ext cx="204788" cy="379129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0DF94E3-07A3-53CD-0AC5-611A5185B677}"/>
                  </a:ext>
                </a:extLst>
              </p:cNvPr>
              <p:cNvGrpSpPr/>
              <p:nvPr/>
            </p:nvGrpSpPr>
            <p:grpSpPr>
              <a:xfrm>
                <a:off x="7736379" y="3104441"/>
                <a:ext cx="379129" cy="392624"/>
                <a:chOff x="9521876" y="2858967"/>
                <a:chExt cx="379129" cy="392624"/>
              </a:xfrm>
            </p:grpSpPr>
            <p:sp>
              <p:nvSpPr>
                <p:cNvPr id="99" name="Pie 72">
                  <a:extLst>
                    <a:ext uri="{FF2B5EF4-FFF2-40B4-BE49-F238E27FC236}">
                      <a16:creationId xmlns:a16="http://schemas.microsoft.com/office/drawing/2014/main" id="{ADC63CB7-8AA4-2889-01DA-705F111202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9609047" y="2771796"/>
                  <a:ext cx="204788" cy="379129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00" name="Pie 72">
                  <a:extLst>
                    <a:ext uri="{FF2B5EF4-FFF2-40B4-BE49-F238E27FC236}">
                      <a16:creationId xmlns:a16="http://schemas.microsoft.com/office/drawing/2014/main" id="{B880C920-6DE9-52F3-8EBE-C434424D28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9609047" y="2959632"/>
                  <a:ext cx="204788" cy="379129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4E42E8A-7AC5-F4C1-ADAF-87A1E8CD317B}"/>
                  </a:ext>
                </a:extLst>
              </p:cNvPr>
              <p:cNvGrpSpPr/>
              <p:nvPr/>
            </p:nvGrpSpPr>
            <p:grpSpPr>
              <a:xfrm>
                <a:off x="7167686" y="3191034"/>
                <a:ext cx="379129" cy="392624"/>
                <a:chOff x="9521876" y="2858967"/>
                <a:chExt cx="379129" cy="392624"/>
              </a:xfrm>
            </p:grpSpPr>
            <p:sp>
              <p:nvSpPr>
                <p:cNvPr id="97" name="Pie 72">
                  <a:extLst>
                    <a:ext uri="{FF2B5EF4-FFF2-40B4-BE49-F238E27FC236}">
                      <a16:creationId xmlns:a16="http://schemas.microsoft.com/office/drawing/2014/main" id="{A7D4CBB9-6E0B-ACDE-621C-9F7FD23DCC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9609047" y="2771796"/>
                  <a:ext cx="204788" cy="379129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98" name="Pie 72">
                  <a:extLst>
                    <a:ext uri="{FF2B5EF4-FFF2-40B4-BE49-F238E27FC236}">
                      <a16:creationId xmlns:a16="http://schemas.microsoft.com/office/drawing/2014/main" id="{3A37832B-1D08-BC40-702B-268A282807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9609047" y="2959632"/>
                  <a:ext cx="204788" cy="379129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A575CE2-8EB3-9B6F-8E6A-A0CEC538C3B9}"/>
                </a:ext>
              </a:extLst>
            </p:cNvPr>
            <p:cNvGrpSpPr/>
            <p:nvPr/>
          </p:nvGrpSpPr>
          <p:grpSpPr>
            <a:xfrm>
              <a:off x="7041794" y="3642741"/>
              <a:ext cx="379129" cy="392624"/>
              <a:chOff x="8434067" y="4503335"/>
              <a:chExt cx="379129" cy="392624"/>
            </a:xfrm>
          </p:grpSpPr>
          <p:sp>
            <p:nvSpPr>
              <p:cNvPr id="92" name="Pie 72">
                <a:extLst>
                  <a:ext uri="{FF2B5EF4-FFF2-40B4-BE49-F238E27FC236}">
                    <a16:creationId xmlns:a16="http://schemas.microsoft.com/office/drawing/2014/main" id="{3EDD6AFC-5D48-C2F8-B57A-A6623FCD955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8521238" y="4416164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solidFill>
                    <a:schemeClr val="tx1"/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93" name="Pie 72">
                <a:extLst>
                  <a:ext uri="{FF2B5EF4-FFF2-40B4-BE49-F238E27FC236}">
                    <a16:creationId xmlns:a16="http://schemas.microsoft.com/office/drawing/2014/main" id="{1BD8566E-C8BD-C572-EB50-A754E11B870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8521238" y="4604000"/>
                <a:ext cx="204788" cy="379129"/>
              </a:xfrm>
              <a:custGeom>
                <a:avLst/>
                <a:gdLst>
                  <a:gd name="connsiteX0" fmla="*/ 1018059 w 2052000"/>
                  <a:gd name="connsiteY0" fmla="*/ 1899440 h 1899468"/>
                  <a:gd name="connsiteX1" fmla="*/ 11 w 2052000"/>
                  <a:gd name="connsiteY1" fmla="*/ 945445 h 1899468"/>
                  <a:gd name="connsiteX2" fmla="*/ 1026001 w 2052000"/>
                  <a:gd name="connsiteY2" fmla="*/ 1 h 1899468"/>
                  <a:gd name="connsiteX3" fmla="*/ 1026000 w 2052000"/>
                  <a:gd name="connsiteY3" fmla="*/ 949734 h 1899468"/>
                  <a:gd name="connsiteX4" fmla="*/ 1018059 w 2052000"/>
                  <a:gd name="connsiteY4" fmla="*/ 1899440 h 1899468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  <a:gd name="connsiteX0" fmla="*/ 1018059 w 1026001"/>
                  <a:gd name="connsiteY0" fmla="*/ 1899440 h 1899440"/>
                  <a:gd name="connsiteX1" fmla="*/ 11 w 1026001"/>
                  <a:gd name="connsiteY1" fmla="*/ 945445 h 1899440"/>
                  <a:gd name="connsiteX2" fmla="*/ 1026001 w 1026001"/>
                  <a:gd name="connsiteY2" fmla="*/ 1 h 1899440"/>
                  <a:gd name="connsiteX3" fmla="*/ 1026000 w 1026001"/>
                  <a:gd name="connsiteY3" fmla="*/ 949734 h 1899440"/>
                  <a:gd name="connsiteX4" fmla="*/ 1023989 w 1026001"/>
                  <a:gd name="connsiteY4" fmla="*/ 1080085 h 1899440"/>
                  <a:gd name="connsiteX5" fmla="*/ 1018059 w 1026001"/>
                  <a:gd name="connsiteY5" fmla="*/ 1899440 h 18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6001" h="1899440">
                    <a:moveTo>
                      <a:pt x="1018059" y="1899440"/>
                    </a:moveTo>
                    <a:cubicBezTo>
                      <a:pt x="452723" y="1895389"/>
                      <a:pt x="-2543" y="1468768"/>
                      <a:pt x="11" y="945445"/>
                    </a:cubicBezTo>
                    <a:cubicBezTo>
                      <a:pt x="2562" y="422601"/>
                      <a:pt x="461165" y="0"/>
                      <a:pt x="1026001" y="1"/>
                    </a:cubicBezTo>
                    <a:cubicBezTo>
                      <a:pt x="1026001" y="316579"/>
                      <a:pt x="1026003" y="887989"/>
                      <a:pt x="1026000" y="949734"/>
                    </a:cubicBezTo>
                    <a:cubicBezTo>
                      <a:pt x="1025330" y="993184"/>
                      <a:pt x="1024659" y="1036635"/>
                      <a:pt x="1023989" y="1080085"/>
                    </a:cubicBezTo>
                    <a:cubicBezTo>
                      <a:pt x="1007025" y="1922829"/>
                      <a:pt x="1020036" y="1626322"/>
                      <a:pt x="1018059" y="1899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solidFill>
                    <a:schemeClr val="tx1"/>
                  </a:solidFill>
                  <a:latin typeface="Trebuchet MS" panose="020B0703020202090204" pitchFamily="34" charset="0"/>
                </a:endParaRPr>
              </a:p>
            </p:txBody>
          </p:sp>
        </p:grpSp>
        <p:sp>
          <p:nvSpPr>
            <p:cNvPr id="90" name="Curved Up Arrow 89">
              <a:extLst>
                <a:ext uri="{FF2B5EF4-FFF2-40B4-BE49-F238E27FC236}">
                  <a16:creationId xmlns:a16="http://schemas.microsoft.com/office/drawing/2014/main" id="{3532722A-1C53-7843-4D4D-22355266A7D4}"/>
                </a:ext>
              </a:extLst>
            </p:cNvPr>
            <p:cNvSpPr/>
            <p:nvPr/>
          </p:nvSpPr>
          <p:spPr>
            <a:xfrm rot="5400000">
              <a:off x="6379219" y="3254082"/>
              <a:ext cx="821175" cy="365720"/>
            </a:xfrm>
            <a:prstGeom prst="curvedUp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E96C5B87-665C-47F2-96D2-80378FC7BAEE}"/>
                </a:ext>
              </a:extLst>
            </p:cNvPr>
            <p:cNvSpPr>
              <a:spLocks/>
            </p:cNvSpPr>
            <p:nvPr/>
          </p:nvSpPr>
          <p:spPr>
            <a:xfrm>
              <a:off x="9384447" y="3334439"/>
              <a:ext cx="972000" cy="460051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Cache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71529A9-935F-E1E5-A0FB-DBD6AF070620}"/>
              </a:ext>
            </a:extLst>
          </p:cNvPr>
          <p:cNvSpPr/>
          <p:nvPr/>
        </p:nvSpPr>
        <p:spPr>
          <a:xfrm>
            <a:off x="1" y="2762540"/>
            <a:ext cx="9143999" cy="1332920"/>
          </a:xfrm>
          <a:prstGeom prst="rect">
            <a:avLst/>
          </a:prstGeom>
          <a:solidFill>
            <a:srgbClr val="ECF4FF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lvl="2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Low Data Access Costs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Low Latency</a:t>
            </a:r>
            <a:endParaRPr lang="en-GR" sz="32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6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ColorTM: Key Idea 2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26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B1A827D9-9B0C-4EE4-A6C7-9B35217169FB}"/>
              </a:ext>
            </a:extLst>
          </p:cNvPr>
          <p:cNvSpPr txBox="1">
            <a:spLocks/>
          </p:cNvSpPr>
          <p:nvPr/>
        </p:nvSpPr>
        <p:spPr>
          <a:xfrm>
            <a:off x="390241" y="883293"/>
            <a:ext cx="8204921" cy="1795513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Speculative Synchronization + Computation</a:t>
            </a:r>
          </a:p>
          <a:p>
            <a:pPr>
              <a:lnSpc>
                <a:spcPct val="150000"/>
              </a:lnSpc>
              <a:spcBef>
                <a:spcPts val="8"/>
              </a:spcBef>
              <a:buSzPct val="120000"/>
              <a:buFont typeface="Wingdings" pitchFamily="2" charset="2"/>
              <a:buChar char="ü"/>
            </a:pPr>
            <a:r>
              <a:rPr lang="en-GR" sz="2400" dirty="0">
                <a:latin typeface="Trebuchet MS" panose="020B0703020202090204" pitchFamily="34" charset="0"/>
              </a:rPr>
              <a:t> Employ hardware transactional memory</a:t>
            </a: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  <a:buFont typeface="Wingdings" pitchFamily="2" charset="2"/>
              <a:buChar char="ü"/>
            </a:pPr>
            <a:r>
              <a:rPr lang="en-GR" sz="2400" dirty="0">
                <a:latin typeface="Trebuchet MS" panose="020B0703020202090204" pitchFamily="34" charset="0"/>
              </a:rPr>
              <a:t> Perform most computations speculatively – outside the critical section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223732-8ED5-856A-097F-E49647D8701B}"/>
              </a:ext>
            </a:extLst>
          </p:cNvPr>
          <p:cNvGrpSpPr>
            <a:grpSpLocks/>
          </p:cNvGrpSpPr>
          <p:nvPr/>
        </p:nvGrpSpPr>
        <p:grpSpPr>
          <a:xfrm>
            <a:off x="2411618" y="3137576"/>
            <a:ext cx="5897168" cy="504000"/>
            <a:chOff x="1166731" y="5067197"/>
            <a:chExt cx="7635139" cy="8218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0CE76A-110A-253C-BDDA-0429BEBF4CB6}"/>
                </a:ext>
              </a:extLst>
            </p:cNvPr>
            <p:cNvSpPr/>
            <p:nvPr/>
          </p:nvSpPr>
          <p:spPr>
            <a:xfrm>
              <a:off x="1489533" y="5067197"/>
              <a:ext cx="7312337" cy="821807"/>
            </a:xfrm>
            <a:prstGeom prst="rect">
              <a:avLst/>
            </a:prstGeom>
            <a:solidFill>
              <a:srgbClr val="ECF4FF"/>
            </a:solidFill>
            <a:ln w="444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7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		</a:t>
              </a:r>
              <a:r>
                <a:rPr lang="en-GB" sz="2700" dirty="0" err="1">
                  <a:solidFill>
                    <a:schemeClr val="accent2"/>
                  </a:solidFill>
                  <a:latin typeface="Trebuchet MS" panose="020B0703020202090204" pitchFamily="34" charset="0"/>
                </a:rPr>
                <a:t>find_speculative_color</a:t>
              </a:r>
              <a:r>
                <a:rPr lang="en-GB" sz="27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();</a:t>
              </a:r>
              <a:endParaRPr lang="en-GR" sz="2700" dirty="0">
                <a:solidFill>
                  <a:schemeClr val="accent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7854FD-A284-A254-1C7C-D02F7B1E6150}"/>
                </a:ext>
              </a:extLst>
            </p:cNvPr>
            <p:cNvSpPr>
              <a:spLocks/>
            </p:cNvSpPr>
            <p:nvPr/>
          </p:nvSpPr>
          <p:spPr>
            <a:xfrm>
              <a:off x="1166731" y="5067197"/>
              <a:ext cx="605926" cy="821807"/>
            </a:xfrm>
            <a:prstGeom prst="ellipse">
              <a:avLst/>
            </a:prstGeom>
            <a:solidFill>
              <a:srgbClr val="ECF4FF"/>
            </a:solidFill>
            <a:ln w="444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33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1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A872850-EA40-D2DE-6A9C-C1ABE40876EB}"/>
              </a:ext>
            </a:extLst>
          </p:cNvPr>
          <p:cNvSpPr/>
          <p:nvPr/>
        </p:nvSpPr>
        <p:spPr>
          <a:xfrm>
            <a:off x="2660942" y="3806638"/>
            <a:ext cx="5647844" cy="504000"/>
          </a:xfrm>
          <a:prstGeom prst="rect">
            <a:avLst/>
          </a:prstGeom>
          <a:solidFill>
            <a:srgbClr val="ECF4FF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700" dirty="0">
                <a:solidFill>
                  <a:schemeClr val="accent3"/>
                </a:solidFill>
                <a:latin typeface="Trebuchet MS" panose="020B0703020202090204" pitchFamily="34" charset="0"/>
              </a:rPr>
              <a:t>		</a:t>
            </a:r>
            <a:r>
              <a:rPr lang="en-GB" sz="270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begin_HTM</a:t>
            </a:r>
            <a:r>
              <a:rPr lang="en-GB" sz="2700" dirty="0">
                <a:solidFill>
                  <a:schemeClr val="accent3"/>
                </a:solidFill>
                <a:latin typeface="Trebuchet MS" panose="020B0703020202090204" pitchFamily="34" charset="0"/>
              </a:rPr>
              <a:t>();</a:t>
            </a:r>
            <a:endParaRPr lang="en-GR" sz="27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065BA-1D4C-D624-B2A8-E289AA9CC567}"/>
              </a:ext>
            </a:extLst>
          </p:cNvPr>
          <p:cNvSpPr>
            <a:spLocks/>
          </p:cNvSpPr>
          <p:nvPr/>
        </p:nvSpPr>
        <p:spPr>
          <a:xfrm>
            <a:off x="2411620" y="3806638"/>
            <a:ext cx="468000" cy="504000"/>
          </a:xfrm>
          <a:prstGeom prst="ellipse">
            <a:avLst/>
          </a:prstGeom>
          <a:solidFill>
            <a:srgbClr val="ECF4FF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3300" dirty="0">
                <a:solidFill>
                  <a:schemeClr val="accent3"/>
                </a:solidFill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C9FD6-8240-C893-6D7D-A7B4475E5B00}"/>
              </a:ext>
            </a:extLst>
          </p:cNvPr>
          <p:cNvSpPr/>
          <p:nvPr/>
        </p:nvSpPr>
        <p:spPr>
          <a:xfrm>
            <a:off x="2660941" y="4446050"/>
            <a:ext cx="5647844" cy="468000"/>
          </a:xfrm>
          <a:prstGeom prst="rect">
            <a:avLst/>
          </a:prstGeom>
          <a:solidFill>
            <a:srgbClr val="ECF4FF"/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700" dirty="0">
                <a:solidFill>
                  <a:schemeClr val="accent4"/>
                </a:solidFill>
                <a:latin typeface="Trebuchet MS" panose="020B0703020202090204" pitchFamily="34" charset="0"/>
              </a:rPr>
              <a:t>		</a:t>
            </a:r>
            <a:r>
              <a:rPr lang="en-GB" sz="2700" dirty="0" err="1">
                <a:solidFill>
                  <a:schemeClr val="accent4"/>
                </a:solidFill>
                <a:latin typeface="Trebuchet MS" panose="020B0703020202090204" pitchFamily="34" charset="0"/>
              </a:rPr>
              <a:t>validate_color</a:t>
            </a:r>
            <a:r>
              <a:rPr lang="en-GB" sz="2700" dirty="0">
                <a:solidFill>
                  <a:schemeClr val="accent4"/>
                </a:solidFill>
                <a:latin typeface="Trebuchet MS" panose="020B0703020202090204" pitchFamily="34" charset="0"/>
              </a:rPr>
              <a:t>();</a:t>
            </a:r>
            <a:endParaRPr lang="en-GR" sz="2700" dirty="0">
              <a:solidFill>
                <a:schemeClr val="accent4"/>
              </a:solidFill>
              <a:latin typeface="Trebuchet MS" panose="020B070302020209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47C428-491D-F343-FAEB-59493BBF77D2}"/>
              </a:ext>
            </a:extLst>
          </p:cNvPr>
          <p:cNvSpPr>
            <a:spLocks/>
          </p:cNvSpPr>
          <p:nvPr/>
        </p:nvSpPr>
        <p:spPr>
          <a:xfrm>
            <a:off x="2411619" y="4446050"/>
            <a:ext cx="468000" cy="468000"/>
          </a:xfrm>
          <a:prstGeom prst="ellipse">
            <a:avLst/>
          </a:prstGeom>
          <a:solidFill>
            <a:srgbClr val="ECF4FF"/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3300" dirty="0">
                <a:solidFill>
                  <a:schemeClr val="accent3"/>
                </a:solidFill>
                <a:latin typeface="Trebuchet MS" panose="020B0703020202090204" pitchFamily="34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B44C2-6F75-DBBC-1CA8-DFF8842E70F1}"/>
              </a:ext>
            </a:extLst>
          </p:cNvPr>
          <p:cNvSpPr/>
          <p:nvPr/>
        </p:nvSpPr>
        <p:spPr>
          <a:xfrm>
            <a:off x="2660941" y="5097777"/>
            <a:ext cx="5647844" cy="468000"/>
          </a:xfrm>
          <a:prstGeom prst="rect">
            <a:avLst/>
          </a:prstGeom>
          <a:solidFill>
            <a:srgbClr val="ECF4FF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700" dirty="0">
                <a:solidFill>
                  <a:schemeClr val="accent3"/>
                </a:solidFill>
                <a:latin typeface="Trebuchet MS" panose="020B0703020202090204" pitchFamily="34" charset="0"/>
              </a:rPr>
              <a:t>		</a:t>
            </a:r>
            <a:r>
              <a:rPr lang="en-GB" sz="270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end_HTM</a:t>
            </a:r>
            <a:r>
              <a:rPr lang="en-GB" sz="2700" dirty="0">
                <a:solidFill>
                  <a:schemeClr val="accent3"/>
                </a:solidFill>
                <a:latin typeface="Trebuchet MS" panose="020B0703020202090204" pitchFamily="34" charset="0"/>
              </a:rPr>
              <a:t>();</a:t>
            </a:r>
            <a:endParaRPr lang="en-GR" sz="27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86841-E470-590F-B8A8-E081C331CDCA}"/>
              </a:ext>
            </a:extLst>
          </p:cNvPr>
          <p:cNvSpPr>
            <a:spLocks/>
          </p:cNvSpPr>
          <p:nvPr/>
        </p:nvSpPr>
        <p:spPr>
          <a:xfrm>
            <a:off x="2411617" y="5097777"/>
            <a:ext cx="468000" cy="468000"/>
          </a:xfrm>
          <a:prstGeom prst="ellipse">
            <a:avLst/>
          </a:prstGeom>
          <a:solidFill>
            <a:srgbClr val="ECF4FF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3300" dirty="0">
                <a:solidFill>
                  <a:schemeClr val="accent3"/>
                </a:solidFill>
                <a:latin typeface="Trebuchet MS" panose="020B0703020202090204" pitchFamily="34" charset="0"/>
              </a:rPr>
              <a:t>4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E712E3D5-33FE-7B4B-588F-2ABDE9CDFD09}"/>
              </a:ext>
            </a:extLst>
          </p:cNvPr>
          <p:cNvCxnSpPr>
            <a:cxnSpLocks/>
            <a:stCxn id="12" idx="2"/>
            <a:endCxn id="5" idx="2"/>
          </p:cNvCxnSpPr>
          <p:nvPr/>
        </p:nvCxnSpPr>
        <p:spPr>
          <a:xfrm rot="10800000" flipH="1">
            <a:off x="2411616" y="3389577"/>
            <a:ext cx="1" cy="1942201"/>
          </a:xfrm>
          <a:prstGeom prst="curvedConnector3">
            <a:avLst>
              <a:gd name="adj1" fmla="val -22860000000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C3A015-67E9-9140-1309-C9D51029408B}"/>
              </a:ext>
            </a:extLst>
          </p:cNvPr>
          <p:cNvSpPr txBox="1">
            <a:spLocks/>
          </p:cNvSpPr>
          <p:nvPr/>
        </p:nvSpPr>
        <p:spPr>
          <a:xfrm>
            <a:off x="234583" y="3831524"/>
            <a:ext cx="1898218" cy="87489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sz="2400" dirty="0">
                <a:latin typeface="Trebuchet MS" panose="020B0703020202090204" pitchFamily="34" charset="0"/>
              </a:rPr>
              <a:t>Iterate on 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GR" sz="2400" u="sng" dirty="0">
                <a:latin typeface="Trebuchet MS" panose="020B0703020202090204" pitchFamily="34" charset="0"/>
              </a:rPr>
              <a:t>each</a:t>
            </a: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R" sz="2400" u="sng" dirty="0">
                <a:latin typeface="Trebuchet MS" panose="020B0703020202090204" pitchFamily="34" charset="0"/>
              </a:rPr>
              <a:t>vertex</a:t>
            </a:r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9D5E76-4C5E-28D0-83DD-6FFEB6FF4B76}"/>
              </a:ext>
            </a:extLst>
          </p:cNvPr>
          <p:cNvSpPr/>
          <p:nvPr/>
        </p:nvSpPr>
        <p:spPr>
          <a:xfrm>
            <a:off x="1" y="2762540"/>
            <a:ext cx="9143999" cy="1332920"/>
          </a:xfrm>
          <a:prstGeom prst="rect">
            <a:avLst/>
          </a:prstGeom>
          <a:solidFill>
            <a:srgbClr val="ECF4FF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lvl="2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Low Synchronization Costs</a:t>
            </a:r>
          </a:p>
          <a:p>
            <a:pPr marL="1371600" lvl="2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High Amount of Parallelism</a:t>
            </a:r>
            <a:endParaRPr lang="en-GR" sz="32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72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Performance Analysis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27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0296A0-0C68-7A12-82DE-EA4E4F8891D2}"/>
              </a:ext>
            </a:extLst>
          </p:cNvPr>
          <p:cNvGrpSpPr/>
          <p:nvPr/>
        </p:nvGrpSpPr>
        <p:grpSpPr>
          <a:xfrm>
            <a:off x="231820" y="1313645"/>
            <a:ext cx="8693239" cy="4572000"/>
            <a:chOff x="231820" y="1313645"/>
            <a:chExt cx="8693239" cy="4572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0885241-F6E1-8D76-EC10-791630ACD398}"/>
                </a:ext>
              </a:extLst>
            </p:cNvPr>
            <p:cNvGrpSpPr/>
            <p:nvPr/>
          </p:nvGrpSpPr>
          <p:grpSpPr>
            <a:xfrm>
              <a:off x="231820" y="1313645"/>
              <a:ext cx="8693239" cy="4572000"/>
              <a:chOff x="231820" y="1313645"/>
              <a:chExt cx="8693239" cy="4572000"/>
            </a:xfrm>
          </p:grpSpPr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E3D3F079-6B81-41D3-A6A4-ACFA6F33BC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28480118"/>
                  </p:ext>
                </p:extLst>
              </p:nvPr>
            </p:nvGraphicFramePr>
            <p:xfrm>
              <a:off x="231820" y="1313645"/>
              <a:ext cx="8693239" cy="4572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C935A1D-C430-D4F2-D22C-540114EC2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0586" y="4644081"/>
                <a:ext cx="777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3A1EBE-D24D-733F-362C-04B130D87ADD}"/>
                </a:ext>
              </a:extLst>
            </p:cNvPr>
            <p:cNvCxnSpPr/>
            <p:nvPr/>
          </p:nvCxnSpPr>
          <p:spPr>
            <a:xfrm flipV="1">
              <a:off x="8541108" y="3643533"/>
              <a:ext cx="0" cy="72000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ubtitle 2">
            <a:extLst>
              <a:ext uri="{FF2B5EF4-FFF2-40B4-BE49-F238E27FC236}">
                <a16:creationId xmlns:a16="http://schemas.microsoft.com/office/drawing/2014/main" id="{E6A4B090-FF83-8C52-DD1E-6985B75C0346}"/>
              </a:ext>
            </a:extLst>
          </p:cNvPr>
          <p:cNvSpPr txBox="1">
            <a:spLocks/>
          </p:cNvSpPr>
          <p:nvPr/>
        </p:nvSpPr>
        <p:spPr>
          <a:xfrm>
            <a:off x="8187738" y="3326510"/>
            <a:ext cx="917625" cy="35349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2200" dirty="0">
                <a:solidFill>
                  <a:schemeClr val="accent3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2.84x</a:t>
            </a:r>
            <a:endParaRPr lang="en-GR" sz="2200" dirty="0">
              <a:solidFill>
                <a:schemeClr val="accent3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R" sz="2100" b="1" dirty="0">
              <a:solidFill>
                <a:schemeClr val="accent3"/>
              </a:solidFill>
              <a:latin typeface="Myriad Pro Cond" panose="020B050603040302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D61D296-8482-EA01-0C37-7A6CE861C487}"/>
              </a:ext>
            </a:extLst>
          </p:cNvPr>
          <p:cNvSpPr/>
          <p:nvPr/>
        </p:nvSpPr>
        <p:spPr>
          <a:xfrm>
            <a:off x="5827059" y="1331574"/>
            <a:ext cx="1344706" cy="44343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89971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4"/>
                </a:solidFill>
                <a:latin typeface="Trebuchet MS" panose="020B0703020202090204" pitchFamily="34" charset="0"/>
              </a:rPr>
              <a:t>Balanced</a:t>
            </a:r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 ColorTM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28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4B70C5F-9438-CD4D-28F9-344E911CACC3}"/>
              </a:ext>
            </a:extLst>
          </p:cNvPr>
          <p:cNvSpPr txBox="1"/>
          <p:nvPr/>
        </p:nvSpPr>
        <p:spPr>
          <a:xfrm>
            <a:off x="4951024" y="1092785"/>
            <a:ext cx="327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Balanced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Chromatic Scheduling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1AF85-E4C3-CC02-BEA3-D63DFE3F3DA1}"/>
              </a:ext>
            </a:extLst>
          </p:cNvPr>
          <p:cNvSpPr txBox="1"/>
          <p:nvPr/>
        </p:nvSpPr>
        <p:spPr>
          <a:xfrm>
            <a:off x="391579" y="1095752"/>
            <a:ext cx="3757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Imbalanced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Chromatic Scheduling</a:t>
            </a:r>
          </a:p>
        </p:txBody>
      </p:sp>
      <p:pic>
        <p:nvPicPr>
          <p:cNvPr id="7" name="Graphic 6" descr="Robber">
            <a:extLst>
              <a:ext uri="{FF2B5EF4-FFF2-40B4-BE49-F238E27FC236}">
                <a16:creationId xmlns:a16="http://schemas.microsoft.com/office/drawing/2014/main" id="{0433BD12-CF06-523C-9DF0-934104C50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3651" y="347536"/>
            <a:ext cx="558316" cy="558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AE0842-42F7-4DCA-C1B0-15D01D3F0B66}"/>
              </a:ext>
            </a:extLst>
          </p:cNvPr>
          <p:cNvSpPr txBox="1"/>
          <p:nvPr/>
        </p:nvSpPr>
        <p:spPr>
          <a:xfrm>
            <a:off x="7605482" y="319579"/>
            <a:ext cx="407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33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=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pic>
        <p:nvPicPr>
          <p:cNvPr id="10" name="Graphic 9" descr="Dollar">
            <a:extLst>
              <a:ext uri="{FF2B5EF4-FFF2-40B4-BE49-F238E27FC236}">
                <a16:creationId xmlns:a16="http://schemas.microsoft.com/office/drawing/2014/main" id="{A743FF53-25C6-64F5-06FA-05FFE6882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59912" y="330400"/>
            <a:ext cx="555438" cy="555438"/>
          </a:xfrm>
          <a:prstGeom prst="rect">
            <a:avLst/>
          </a:prstGeom>
        </p:spPr>
      </p:pic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C05677A7-4C38-E2CB-19AF-305E3131DC88}"/>
              </a:ext>
            </a:extLst>
          </p:cNvPr>
          <p:cNvSpPr/>
          <p:nvPr/>
        </p:nvSpPr>
        <p:spPr>
          <a:xfrm>
            <a:off x="527176" y="5470505"/>
            <a:ext cx="3795776" cy="437679"/>
          </a:xfrm>
          <a:prstGeom prst="roundRect">
            <a:avLst>
              <a:gd name="adj" fmla="val 14098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Low Resource Utilization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F2331E69-8F65-7F69-B0B8-38707B8E460D}"/>
              </a:ext>
            </a:extLst>
          </p:cNvPr>
          <p:cNvSpPr/>
          <p:nvPr/>
        </p:nvSpPr>
        <p:spPr>
          <a:xfrm>
            <a:off x="5129115" y="5470504"/>
            <a:ext cx="3796112" cy="437679"/>
          </a:xfrm>
          <a:prstGeom prst="roundRect">
            <a:avLst>
              <a:gd name="adj" fmla="val 1409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High Resource Utilization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D4280D1-580E-8063-C8A3-9F8E231C4C49}"/>
              </a:ext>
            </a:extLst>
          </p:cNvPr>
          <p:cNvGrpSpPr/>
          <p:nvPr/>
        </p:nvGrpSpPr>
        <p:grpSpPr>
          <a:xfrm>
            <a:off x="221036" y="2226426"/>
            <a:ext cx="4338392" cy="2840070"/>
            <a:chOff x="-19794" y="1602330"/>
            <a:chExt cx="5784522" cy="3786759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964A5D3-3EB3-8927-D107-E58B2057C52F}"/>
                </a:ext>
              </a:extLst>
            </p:cNvPr>
            <p:cNvGrpSpPr/>
            <p:nvPr/>
          </p:nvGrpSpPr>
          <p:grpSpPr>
            <a:xfrm>
              <a:off x="538645" y="1777483"/>
              <a:ext cx="5226083" cy="3611606"/>
              <a:chOff x="508665" y="2017323"/>
              <a:chExt cx="5226083" cy="3611606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A13C7B2-B284-C2D6-FC3C-DA17D80CDF40}"/>
                  </a:ext>
                </a:extLst>
              </p:cNvPr>
              <p:cNvGrpSpPr/>
              <p:nvPr/>
            </p:nvGrpSpPr>
            <p:grpSpPr>
              <a:xfrm>
                <a:off x="804465" y="3273493"/>
                <a:ext cx="371001" cy="1625520"/>
                <a:chOff x="5718659" y="3242478"/>
                <a:chExt cx="360001" cy="1577319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FFFEF16C-D816-594A-FE00-08FA85D8761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718660" y="3242478"/>
                  <a:ext cx="360000" cy="372816"/>
                  <a:chOff x="5678321" y="1997201"/>
                  <a:chExt cx="1399585" cy="1449422"/>
                </a:xfrm>
              </p:grpSpPr>
              <p:sp>
                <p:nvSpPr>
                  <p:cNvPr id="162" name="Pie 72">
                    <a:extLst>
                      <a:ext uri="{FF2B5EF4-FFF2-40B4-BE49-F238E27FC236}">
                        <a16:creationId xmlns:a16="http://schemas.microsoft.com/office/drawing/2014/main" id="{68913877-856E-4E33-E377-78C3B5934C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5" y="1675407"/>
                    <a:ext cx="755995" cy="1399584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63" name="Pie 72">
                    <a:extLst>
                      <a:ext uri="{FF2B5EF4-FFF2-40B4-BE49-F238E27FC236}">
                        <a16:creationId xmlns:a16="http://schemas.microsoft.com/office/drawing/2014/main" id="{EBD5272D-446D-40B9-B25B-43A732D6F1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4" y="2368830"/>
                    <a:ext cx="756000" cy="1399585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C68EE558-6E96-32BE-F972-C064D8A0C4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718659" y="4446982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160" name="Pie 72">
                    <a:extLst>
                      <a:ext uri="{FF2B5EF4-FFF2-40B4-BE49-F238E27FC236}">
                        <a16:creationId xmlns:a16="http://schemas.microsoft.com/office/drawing/2014/main" id="{1C087525-B1E2-4E9E-CFEB-495ECBB02C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61" name="Pie 72">
                    <a:extLst>
                      <a:ext uri="{FF2B5EF4-FFF2-40B4-BE49-F238E27FC236}">
                        <a16:creationId xmlns:a16="http://schemas.microsoft.com/office/drawing/2014/main" id="{90854147-9569-A58D-7CF0-D2F0B874A4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FDBE3A67-D1EF-C76A-100C-5FEC836AD09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0943" y="4523092"/>
                <a:ext cx="371000" cy="384207"/>
                <a:chOff x="5678319" y="1431705"/>
                <a:chExt cx="1399586" cy="1449420"/>
              </a:xfrm>
            </p:grpSpPr>
            <p:sp>
              <p:nvSpPr>
                <p:cNvPr id="150" name="Pie 72">
                  <a:extLst>
                    <a:ext uri="{FF2B5EF4-FFF2-40B4-BE49-F238E27FC236}">
                      <a16:creationId xmlns:a16="http://schemas.microsoft.com/office/drawing/2014/main" id="{BD613113-C45C-04CC-6A65-4DC7BE7B41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6000112" y="1109912"/>
                  <a:ext cx="756000" cy="1399586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51" name="Pie 72">
                  <a:extLst>
                    <a:ext uri="{FF2B5EF4-FFF2-40B4-BE49-F238E27FC236}">
                      <a16:creationId xmlns:a16="http://schemas.microsoft.com/office/drawing/2014/main" id="{4CCD026F-5651-D68E-080C-D264679239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6000112" y="1803332"/>
                  <a:ext cx="756000" cy="1399586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31C76DE6-0667-6EB0-866E-587F7E9626ED}"/>
                  </a:ext>
                </a:extLst>
              </p:cNvPr>
              <p:cNvGrpSpPr/>
              <p:nvPr/>
            </p:nvGrpSpPr>
            <p:grpSpPr>
              <a:xfrm>
                <a:off x="2406220" y="3273492"/>
                <a:ext cx="371002" cy="1625521"/>
                <a:chOff x="7825658" y="3242477"/>
                <a:chExt cx="360002" cy="1577320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7222710C-DC95-C7CA-F7F1-1D6C799FEDA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825659" y="3242477"/>
                  <a:ext cx="360001" cy="372814"/>
                  <a:chOff x="5678319" y="1997200"/>
                  <a:chExt cx="1399589" cy="1449424"/>
                </a:xfrm>
              </p:grpSpPr>
              <p:sp>
                <p:nvSpPr>
                  <p:cNvPr id="148" name="Pie 72">
                    <a:extLst>
                      <a:ext uri="{FF2B5EF4-FFF2-40B4-BE49-F238E27FC236}">
                        <a16:creationId xmlns:a16="http://schemas.microsoft.com/office/drawing/2014/main" id="{2F568868-E6F5-F3F4-B0E2-F674EC33A0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0" y="1675409"/>
                    <a:ext cx="755999" cy="1399581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9" name="Pie 72">
                    <a:extLst>
                      <a:ext uri="{FF2B5EF4-FFF2-40B4-BE49-F238E27FC236}">
                        <a16:creationId xmlns:a16="http://schemas.microsoft.com/office/drawing/2014/main" id="{7D29DA52-13F1-AA43-D8AE-448FF5DC40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4" y="2368830"/>
                    <a:ext cx="756007" cy="1399581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6D2F407C-7C8B-3BB7-225E-771106EDE50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825658" y="4446982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146" name="Pie 72">
                    <a:extLst>
                      <a:ext uri="{FF2B5EF4-FFF2-40B4-BE49-F238E27FC236}">
                        <a16:creationId xmlns:a16="http://schemas.microsoft.com/office/drawing/2014/main" id="{97842D6A-F0B7-F95B-4EBF-AEE897D4B9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7" name="Pie 72">
                    <a:extLst>
                      <a:ext uri="{FF2B5EF4-FFF2-40B4-BE49-F238E27FC236}">
                        <a16:creationId xmlns:a16="http://schemas.microsoft.com/office/drawing/2014/main" id="{E90473FC-3430-9065-3D2F-3EB6B4332D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9CB1278A-611D-6B00-9CFE-A86088E0E213}"/>
                  </a:ext>
                </a:extLst>
              </p:cNvPr>
              <p:cNvGrpSpPr/>
              <p:nvPr/>
            </p:nvGrpSpPr>
            <p:grpSpPr>
              <a:xfrm>
                <a:off x="3270079" y="2017323"/>
                <a:ext cx="371005" cy="2881697"/>
                <a:chOff x="8882092" y="2023550"/>
                <a:chExt cx="360005" cy="2796247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F6736DA-E981-EE15-0459-0F28FEF157C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882092" y="2023550"/>
                  <a:ext cx="359998" cy="372804"/>
                  <a:chOff x="5678322" y="2506129"/>
                  <a:chExt cx="1399581" cy="1449378"/>
                </a:xfrm>
              </p:grpSpPr>
              <p:sp>
                <p:nvSpPr>
                  <p:cNvPr id="142" name="Pie 72">
                    <a:extLst>
                      <a:ext uri="{FF2B5EF4-FFF2-40B4-BE49-F238E27FC236}">
                        <a16:creationId xmlns:a16="http://schemas.microsoft.com/office/drawing/2014/main" id="{FC50EB99-A112-366E-C2A8-A2E21C2759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20" y="2184335"/>
                    <a:ext cx="755989" cy="1399577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3" name="Pie 72">
                    <a:extLst>
                      <a:ext uri="{FF2B5EF4-FFF2-40B4-BE49-F238E27FC236}">
                        <a16:creationId xmlns:a16="http://schemas.microsoft.com/office/drawing/2014/main" id="{24882063-B9B6-CCD8-09A3-D27E061C6A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08" y="2877720"/>
                    <a:ext cx="756001" cy="1399573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2E2E3FE5-A069-808A-7168-B5DCC0C92E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882096" y="3242478"/>
                  <a:ext cx="360001" cy="372816"/>
                  <a:chOff x="5678317" y="1997195"/>
                  <a:chExt cx="1399588" cy="1449426"/>
                </a:xfrm>
              </p:grpSpPr>
              <p:sp>
                <p:nvSpPr>
                  <p:cNvPr id="140" name="Pie 72">
                    <a:extLst>
                      <a:ext uri="{FF2B5EF4-FFF2-40B4-BE49-F238E27FC236}">
                        <a16:creationId xmlns:a16="http://schemas.microsoft.com/office/drawing/2014/main" id="{8D927B0D-B5E9-637E-6252-845AF43D04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3" y="1675403"/>
                    <a:ext cx="756000" cy="1399584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1" name="Pie 72">
                    <a:extLst>
                      <a:ext uri="{FF2B5EF4-FFF2-40B4-BE49-F238E27FC236}">
                        <a16:creationId xmlns:a16="http://schemas.microsoft.com/office/drawing/2014/main" id="{49511DD7-72E9-B2C8-0EAD-025C6A80FF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3" y="2368829"/>
                    <a:ext cx="755996" cy="1399588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91115087-67BA-2691-F46E-668761FBCBE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882095" y="4446982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138" name="Pie 72">
                    <a:extLst>
                      <a:ext uri="{FF2B5EF4-FFF2-40B4-BE49-F238E27FC236}">
                        <a16:creationId xmlns:a16="http://schemas.microsoft.com/office/drawing/2014/main" id="{444AB385-1C07-54E3-ABED-39576BDB56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39" name="Pie 72">
                    <a:extLst>
                      <a:ext uri="{FF2B5EF4-FFF2-40B4-BE49-F238E27FC236}">
                        <a16:creationId xmlns:a16="http://schemas.microsoft.com/office/drawing/2014/main" id="{2F6B7F53-8A83-5DA9-7FFB-81D7CBFEE5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0AB60CF2-6AEF-3ACF-E93A-22DE73D66F22}"/>
                  </a:ext>
                </a:extLst>
              </p:cNvPr>
              <p:cNvGrpSpPr/>
              <p:nvPr/>
            </p:nvGrpSpPr>
            <p:grpSpPr>
              <a:xfrm>
                <a:off x="4100155" y="3273493"/>
                <a:ext cx="371001" cy="1625520"/>
                <a:chOff x="9934829" y="3242478"/>
                <a:chExt cx="360001" cy="1577319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4F0F195F-544E-DE78-6469-46403A941E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934830" y="3242478"/>
                  <a:ext cx="360000" cy="372816"/>
                  <a:chOff x="5678321" y="1997201"/>
                  <a:chExt cx="1399585" cy="1449422"/>
                </a:xfrm>
              </p:grpSpPr>
              <p:sp>
                <p:nvSpPr>
                  <p:cNvPr id="133" name="Pie 72">
                    <a:extLst>
                      <a:ext uri="{FF2B5EF4-FFF2-40B4-BE49-F238E27FC236}">
                        <a16:creationId xmlns:a16="http://schemas.microsoft.com/office/drawing/2014/main" id="{4CF22959-1715-D991-4C72-1948291D20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5" y="1675407"/>
                    <a:ext cx="755995" cy="1399584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34" name="Pie 72">
                    <a:extLst>
                      <a:ext uri="{FF2B5EF4-FFF2-40B4-BE49-F238E27FC236}">
                        <a16:creationId xmlns:a16="http://schemas.microsoft.com/office/drawing/2014/main" id="{C40F1D16-8629-9096-5836-BA90EFE00D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4" y="2368830"/>
                    <a:ext cx="756000" cy="1399585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B14C9602-5058-205F-97D1-5BE51FCC387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934829" y="4446982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131" name="Pie 72">
                    <a:extLst>
                      <a:ext uri="{FF2B5EF4-FFF2-40B4-BE49-F238E27FC236}">
                        <a16:creationId xmlns:a16="http://schemas.microsoft.com/office/drawing/2014/main" id="{9B14C594-7D1B-AF50-BF9D-7BC3A8D537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32" name="Pie 72">
                    <a:extLst>
                      <a:ext uri="{FF2B5EF4-FFF2-40B4-BE49-F238E27FC236}">
                        <a16:creationId xmlns:a16="http://schemas.microsoft.com/office/drawing/2014/main" id="{9EA4EBCC-5BCA-4BDA-5DEE-21876C32C4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3ADB517-BEFF-C535-B128-8DEABA8A1EED}"/>
                  </a:ext>
                </a:extLst>
              </p:cNvPr>
              <p:cNvCxnSpPr/>
              <p:nvPr/>
            </p:nvCxnSpPr>
            <p:spPr>
              <a:xfrm>
                <a:off x="688314" y="5077806"/>
                <a:ext cx="4824000" cy="0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43DEE9B-D2C2-9A5B-C374-7F6A6C911B2E}"/>
                  </a:ext>
                </a:extLst>
              </p:cNvPr>
              <p:cNvSpPr txBox="1"/>
              <p:nvPr/>
            </p:nvSpPr>
            <p:spPr>
              <a:xfrm>
                <a:off x="4659754" y="4481535"/>
                <a:ext cx="1074994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Time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F408B0D-A799-2CC5-1E18-9180732455F3}"/>
                  </a:ext>
                </a:extLst>
              </p:cNvPr>
              <p:cNvSpPr txBox="1"/>
              <p:nvPr/>
            </p:nvSpPr>
            <p:spPr>
              <a:xfrm>
                <a:off x="508665" y="5095449"/>
                <a:ext cx="1341953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Slot1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7CA3F21-A561-64F7-C37C-5F7A88AAC174}"/>
                  </a:ext>
                </a:extLst>
              </p:cNvPr>
              <p:cNvSpPr txBox="1"/>
              <p:nvPr/>
            </p:nvSpPr>
            <p:spPr>
              <a:xfrm>
                <a:off x="1374888" y="5095449"/>
                <a:ext cx="1341953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Slot2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10C1FB3-33DB-E554-8B03-9665C9FBE291}"/>
                  </a:ext>
                </a:extLst>
              </p:cNvPr>
              <p:cNvSpPr txBox="1"/>
              <p:nvPr/>
            </p:nvSpPr>
            <p:spPr>
              <a:xfrm>
                <a:off x="2217954" y="5095449"/>
                <a:ext cx="1341953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Slot3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BC354F6-CF6F-D12B-D26D-50113997A9B0}"/>
                  </a:ext>
                </a:extLst>
              </p:cNvPr>
              <p:cNvSpPr txBox="1"/>
              <p:nvPr/>
            </p:nvSpPr>
            <p:spPr>
              <a:xfrm>
                <a:off x="3060605" y="5095449"/>
                <a:ext cx="1341953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Slot4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47BE9E2-763C-AA1B-8472-CB4A7F4CDB52}"/>
                  </a:ext>
                </a:extLst>
              </p:cNvPr>
              <p:cNvSpPr txBox="1"/>
              <p:nvPr/>
            </p:nvSpPr>
            <p:spPr>
              <a:xfrm>
                <a:off x="3858284" y="5095449"/>
                <a:ext cx="1341953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Slot5</a:t>
                </a:r>
              </a:p>
            </p:txBody>
          </p:sp>
        </p:grpSp>
        <p:pic>
          <p:nvPicPr>
            <p:cNvPr id="114" name="Graphic 113" descr="Robber">
              <a:extLst>
                <a:ext uri="{FF2B5EF4-FFF2-40B4-BE49-F238E27FC236}">
                  <a16:creationId xmlns:a16="http://schemas.microsoft.com/office/drawing/2014/main" id="{C1380615-ED76-36B3-8771-E69989B9C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9794" y="4086563"/>
              <a:ext cx="744421" cy="744421"/>
            </a:xfrm>
            <a:prstGeom prst="rect">
              <a:avLst/>
            </a:prstGeom>
          </p:spPr>
        </p:pic>
        <p:pic>
          <p:nvPicPr>
            <p:cNvPr id="115" name="Graphic 114" descr="Robber">
              <a:extLst>
                <a:ext uri="{FF2B5EF4-FFF2-40B4-BE49-F238E27FC236}">
                  <a16:creationId xmlns:a16="http://schemas.microsoft.com/office/drawing/2014/main" id="{B406DE0A-B634-010F-B3DC-3F3543D1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9794" y="2859564"/>
              <a:ext cx="744421" cy="744421"/>
            </a:xfrm>
            <a:prstGeom prst="rect">
              <a:avLst/>
            </a:prstGeom>
          </p:spPr>
        </p:pic>
        <p:pic>
          <p:nvPicPr>
            <p:cNvPr id="116" name="Graphic 115" descr="Robber">
              <a:extLst>
                <a:ext uri="{FF2B5EF4-FFF2-40B4-BE49-F238E27FC236}">
                  <a16:creationId xmlns:a16="http://schemas.microsoft.com/office/drawing/2014/main" id="{BDD9B00A-8192-B507-7957-32341257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9794" y="1602330"/>
              <a:ext cx="744421" cy="744421"/>
            </a:xfrm>
            <a:prstGeom prst="rect">
              <a:avLst/>
            </a:prstGeom>
          </p:spPr>
        </p:pic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52C77ED-61A3-73CD-3372-16F5C3E1F63E}"/>
              </a:ext>
            </a:extLst>
          </p:cNvPr>
          <p:cNvGrpSpPr/>
          <p:nvPr/>
        </p:nvGrpSpPr>
        <p:grpSpPr>
          <a:xfrm>
            <a:off x="4755863" y="3163345"/>
            <a:ext cx="4346520" cy="1890271"/>
            <a:chOff x="6203772" y="2851557"/>
            <a:chExt cx="5795359" cy="2520360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F1BD3D0E-024A-2B26-7B72-B2097C5828DC}"/>
                </a:ext>
              </a:extLst>
            </p:cNvPr>
            <p:cNvGrpSpPr/>
            <p:nvPr/>
          </p:nvGrpSpPr>
          <p:grpSpPr>
            <a:xfrm>
              <a:off x="6773048" y="3033651"/>
              <a:ext cx="5226083" cy="2338266"/>
              <a:chOff x="5902548" y="3401429"/>
              <a:chExt cx="5226083" cy="2338266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431C8FAF-862B-7587-DE15-9FD525B0C748}"/>
                  </a:ext>
                </a:extLst>
              </p:cNvPr>
              <p:cNvGrpSpPr/>
              <p:nvPr/>
            </p:nvGrpSpPr>
            <p:grpSpPr>
              <a:xfrm>
                <a:off x="6198348" y="3401430"/>
                <a:ext cx="371002" cy="1625521"/>
                <a:chOff x="5718659" y="3242477"/>
                <a:chExt cx="360002" cy="1577320"/>
              </a:xfrm>
            </p:grpSpPr>
            <p:grpSp>
              <p:nvGrpSpPr>
                <p:cNvPr id="203" name="Group 202">
                  <a:extLst>
                    <a:ext uri="{FF2B5EF4-FFF2-40B4-BE49-F238E27FC236}">
                      <a16:creationId xmlns:a16="http://schemas.microsoft.com/office/drawing/2014/main" id="{262D8D85-2B4E-3B67-1F13-130ABC339BF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718660" y="3242477"/>
                  <a:ext cx="360001" cy="372814"/>
                  <a:chOff x="5678319" y="1997200"/>
                  <a:chExt cx="1399589" cy="1449424"/>
                </a:xfrm>
              </p:grpSpPr>
              <p:sp>
                <p:nvSpPr>
                  <p:cNvPr id="207" name="Pie 72">
                    <a:extLst>
                      <a:ext uri="{FF2B5EF4-FFF2-40B4-BE49-F238E27FC236}">
                        <a16:creationId xmlns:a16="http://schemas.microsoft.com/office/drawing/2014/main" id="{6BA2B5C4-132D-C3D1-7902-4E5EB156A2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0" y="1675409"/>
                    <a:ext cx="755999" cy="1399581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08" name="Pie 72">
                    <a:extLst>
                      <a:ext uri="{FF2B5EF4-FFF2-40B4-BE49-F238E27FC236}">
                        <a16:creationId xmlns:a16="http://schemas.microsoft.com/office/drawing/2014/main" id="{E65E4FFE-8B76-11AC-C583-0719349C46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4" y="2368830"/>
                    <a:ext cx="756007" cy="1399581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B37B8DE9-D5CA-592B-287E-A2524AD1BD1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718659" y="4446982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205" name="Pie 72">
                    <a:extLst>
                      <a:ext uri="{FF2B5EF4-FFF2-40B4-BE49-F238E27FC236}">
                        <a16:creationId xmlns:a16="http://schemas.microsoft.com/office/drawing/2014/main" id="{06E5E234-153A-6D2E-02AC-10D376513A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06" name="Pie 72">
                    <a:extLst>
                      <a:ext uri="{FF2B5EF4-FFF2-40B4-BE49-F238E27FC236}">
                        <a16:creationId xmlns:a16="http://schemas.microsoft.com/office/drawing/2014/main" id="{2075058F-1584-42FD-F792-2B5B8A9C63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3DDCC277-625B-7D97-B5F8-FC57DD7FEAE0}"/>
                  </a:ext>
                </a:extLst>
              </p:cNvPr>
              <p:cNvGrpSpPr/>
              <p:nvPr/>
            </p:nvGrpSpPr>
            <p:grpSpPr>
              <a:xfrm>
                <a:off x="7800104" y="3401431"/>
                <a:ext cx="371001" cy="1625520"/>
                <a:chOff x="7825658" y="3242478"/>
                <a:chExt cx="360001" cy="1577319"/>
              </a:xfrm>
            </p:grpSpPr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43D18F47-B9F6-6AB7-C40C-03C64F434B2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825659" y="3242478"/>
                  <a:ext cx="360000" cy="372816"/>
                  <a:chOff x="5678321" y="1997201"/>
                  <a:chExt cx="1399585" cy="1449422"/>
                </a:xfrm>
              </p:grpSpPr>
              <p:sp>
                <p:nvSpPr>
                  <p:cNvPr id="201" name="Pie 72">
                    <a:extLst>
                      <a:ext uri="{FF2B5EF4-FFF2-40B4-BE49-F238E27FC236}">
                        <a16:creationId xmlns:a16="http://schemas.microsoft.com/office/drawing/2014/main" id="{504807D6-81F9-ECB1-7DA6-27F56DE8CF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5" y="1675407"/>
                    <a:ext cx="755995" cy="1399584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02" name="Pie 72">
                    <a:extLst>
                      <a:ext uri="{FF2B5EF4-FFF2-40B4-BE49-F238E27FC236}">
                        <a16:creationId xmlns:a16="http://schemas.microsoft.com/office/drawing/2014/main" id="{AB50D400-3A77-F3DE-F5BF-368E6D3424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4" y="2368830"/>
                    <a:ext cx="756000" cy="1399585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E4C376A0-9E1F-3E95-4285-729B6433E62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825658" y="4446982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199" name="Pie 72">
                    <a:extLst>
                      <a:ext uri="{FF2B5EF4-FFF2-40B4-BE49-F238E27FC236}">
                        <a16:creationId xmlns:a16="http://schemas.microsoft.com/office/drawing/2014/main" id="{BF15CFD7-0B52-5197-7694-325FC867AB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00" name="Pie 72">
                    <a:extLst>
                      <a:ext uri="{FF2B5EF4-FFF2-40B4-BE49-F238E27FC236}">
                        <a16:creationId xmlns:a16="http://schemas.microsoft.com/office/drawing/2014/main" id="{08EDAF3A-C4BC-D33A-3A66-D72B3A9639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8E14DDDD-85A1-449C-73F3-81286FF7F36A}"/>
                  </a:ext>
                </a:extLst>
              </p:cNvPr>
              <p:cNvGrpSpPr/>
              <p:nvPr/>
            </p:nvGrpSpPr>
            <p:grpSpPr>
              <a:xfrm>
                <a:off x="8663968" y="3401431"/>
                <a:ext cx="371002" cy="1625521"/>
                <a:chOff x="8882095" y="3242477"/>
                <a:chExt cx="360002" cy="1577320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F21BE7BA-E293-4094-6EF8-1E765D47205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882096" y="3242477"/>
                  <a:ext cx="360001" cy="372814"/>
                  <a:chOff x="5678319" y="1997200"/>
                  <a:chExt cx="1399589" cy="1449424"/>
                </a:xfrm>
              </p:grpSpPr>
              <p:sp>
                <p:nvSpPr>
                  <p:cNvPr id="195" name="Pie 72">
                    <a:extLst>
                      <a:ext uri="{FF2B5EF4-FFF2-40B4-BE49-F238E27FC236}">
                        <a16:creationId xmlns:a16="http://schemas.microsoft.com/office/drawing/2014/main" id="{2944081A-937B-3B0E-1E03-531C1E90D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0" y="1675409"/>
                    <a:ext cx="755999" cy="1399581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96" name="Pie 72">
                    <a:extLst>
                      <a:ext uri="{FF2B5EF4-FFF2-40B4-BE49-F238E27FC236}">
                        <a16:creationId xmlns:a16="http://schemas.microsoft.com/office/drawing/2014/main" id="{FA1778B1-D134-C614-D53D-297005F87D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4" y="2368830"/>
                    <a:ext cx="756007" cy="1399581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E971C38D-A3EF-21E0-3E71-0AFEC0CB37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882095" y="4446982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193" name="Pie 72">
                    <a:extLst>
                      <a:ext uri="{FF2B5EF4-FFF2-40B4-BE49-F238E27FC236}">
                        <a16:creationId xmlns:a16="http://schemas.microsoft.com/office/drawing/2014/main" id="{6DAD9FB4-0324-C750-C7CA-52122C3FCB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94" name="Pie 72">
                    <a:extLst>
                      <a:ext uri="{FF2B5EF4-FFF2-40B4-BE49-F238E27FC236}">
                        <a16:creationId xmlns:a16="http://schemas.microsoft.com/office/drawing/2014/main" id="{50468A4A-5F1F-923B-29B4-393F0C1AE1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6B538D4A-C698-ECB8-E1D4-57C81E9F7502}"/>
                  </a:ext>
                </a:extLst>
              </p:cNvPr>
              <p:cNvGrpSpPr/>
              <p:nvPr/>
            </p:nvGrpSpPr>
            <p:grpSpPr>
              <a:xfrm>
                <a:off x="9494038" y="3401431"/>
                <a:ext cx="371001" cy="1625520"/>
                <a:chOff x="9934829" y="3242478"/>
                <a:chExt cx="360001" cy="1577319"/>
              </a:xfrm>
            </p:grpSpPr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1927699C-19FD-221F-19E1-93153DE7517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934830" y="3242478"/>
                  <a:ext cx="360000" cy="372816"/>
                  <a:chOff x="5678321" y="1997201"/>
                  <a:chExt cx="1399585" cy="1449422"/>
                </a:xfrm>
              </p:grpSpPr>
              <p:sp>
                <p:nvSpPr>
                  <p:cNvPr id="189" name="Pie 72">
                    <a:extLst>
                      <a:ext uri="{FF2B5EF4-FFF2-40B4-BE49-F238E27FC236}">
                        <a16:creationId xmlns:a16="http://schemas.microsoft.com/office/drawing/2014/main" id="{011D075F-32B0-2200-2478-7D13D98C2E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5" y="1675407"/>
                    <a:ext cx="755995" cy="1399584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90" name="Pie 72">
                    <a:extLst>
                      <a:ext uri="{FF2B5EF4-FFF2-40B4-BE49-F238E27FC236}">
                        <a16:creationId xmlns:a16="http://schemas.microsoft.com/office/drawing/2014/main" id="{4189E05B-EBB0-9689-48F5-D7CC1F60B5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4" y="2368830"/>
                    <a:ext cx="756000" cy="1399585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86" name="Group 185">
                  <a:extLst>
                    <a:ext uri="{FF2B5EF4-FFF2-40B4-BE49-F238E27FC236}">
                      <a16:creationId xmlns:a16="http://schemas.microsoft.com/office/drawing/2014/main" id="{FA3D9A1B-1B82-6961-ACA8-F3558B3CC6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934829" y="4446982"/>
                  <a:ext cx="360000" cy="372815"/>
                  <a:chOff x="5678319" y="1431705"/>
                  <a:chExt cx="1399586" cy="1449420"/>
                </a:xfrm>
              </p:grpSpPr>
              <p:sp>
                <p:nvSpPr>
                  <p:cNvPr id="187" name="Pie 72">
                    <a:extLst>
                      <a:ext uri="{FF2B5EF4-FFF2-40B4-BE49-F238E27FC236}">
                        <a16:creationId xmlns:a16="http://schemas.microsoft.com/office/drawing/2014/main" id="{BB269FA7-1E90-4822-38C9-AB04539D11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88" name="Pie 72">
                    <a:extLst>
                      <a:ext uri="{FF2B5EF4-FFF2-40B4-BE49-F238E27FC236}">
                        <a16:creationId xmlns:a16="http://schemas.microsoft.com/office/drawing/2014/main" id="{0A76047B-14FE-7531-5DD8-2177FEA69A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0A93A982-9785-EF6C-158E-E2D1A493AD2D}"/>
                  </a:ext>
                </a:extLst>
              </p:cNvPr>
              <p:cNvCxnSpPr/>
              <p:nvPr/>
            </p:nvCxnSpPr>
            <p:spPr>
              <a:xfrm>
                <a:off x="6082197" y="5205744"/>
                <a:ext cx="4824000" cy="0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3F41318-5DE1-CB49-9032-2532DE6BF853}"/>
                  </a:ext>
                </a:extLst>
              </p:cNvPr>
              <p:cNvSpPr txBox="1"/>
              <p:nvPr/>
            </p:nvSpPr>
            <p:spPr>
              <a:xfrm>
                <a:off x="10053637" y="4592299"/>
                <a:ext cx="1074994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Time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71DD4E6-BAA3-DE45-76CC-47672B18DC61}"/>
                  </a:ext>
                </a:extLst>
              </p:cNvPr>
              <p:cNvSpPr txBox="1"/>
              <p:nvPr/>
            </p:nvSpPr>
            <p:spPr>
              <a:xfrm>
                <a:off x="5902548" y="5206215"/>
                <a:ext cx="1499692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Slot1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7811D80D-3B97-7EBD-46FC-FE29A82AB2A5}"/>
                  </a:ext>
                </a:extLst>
              </p:cNvPr>
              <p:cNvSpPr txBox="1"/>
              <p:nvPr/>
            </p:nvSpPr>
            <p:spPr>
              <a:xfrm>
                <a:off x="6768771" y="5206215"/>
                <a:ext cx="1499692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Slot2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E945BBE-0CF2-CBAB-FD6A-F2A2CA4327B8}"/>
                  </a:ext>
                </a:extLst>
              </p:cNvPr>
              <p:cNvSpPr txBox="1"/>
              <p:nvPr/>
            </p:nvSpPr>
            <p:spPr>
              <a:xfrm>
                <a:off x="7611837" y="5206215"/>
                <a:ext cx="1499692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Slot3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AE61DF6-464C-CC33-BFA8-2C9F59445045}"/>
                  </a:ext>
                </a:extLst>
              </p:cNvPr>
              <p:cNvSpPr txBox="1"/>
              <p:nvPr/>
            </p:nvSpPr>
            <p:spPr>
              <a:xfrm>
                <a:off x="8454488" y="5206215"/>
                <a:ext cx="1499692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Slot4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F03159F-8BD7-3493-0B39-9CFC1C0C0CD0}"/>
                  </a:ext>
                </a:extLst>
              </p:cNvPr>
              <p:cNvSpPr txBox="1"/>
              <p:nvPr/>
            </p:nvSpPr>
            <p:spPr>
              <a:xfrm>
                <a:off x="9252167" y="5206215"/>
                <a:ext cx="1499692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Slot5</a:t>
                </a:r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3541682-A531-2384-0CFC-B744F121E0AD}"/>
                  </a:ext>
                </a:extLst>
              </p:cNvPr>
              <p:cNvGrpSpPr/>
              <p:nvPr/>
            </p:nvGrpSpPr>
            <p:grpSpPr>
              <a:xfrm>
                <a:off x="6984826" y="3401429"/>
                <a:ext cx="371000" cy="1633808"/>
                <a:chOff x="6984826" y="3401429"/>
                <a:chExt cx="371000" cy="1633808"/>
              </a:xfrm>
            </p:grpSpPr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9CF75B8C-EB48-2C1E-DD89-4AC0E972F6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984826" y="4651030"/>
                  <a:ext cx="371000" cy="384207"/>
                  <a:chOff x="5678319" y="1431705"/>
                  <a:chExt cx="1399586" cy="1449420"/>
                </a:xfrm>
              </p:grpSpPr>
              <p:sp>
                <p:nvSpPr>
                  <p:cNvPr id="183" name="Pie 72">
                    <a:extLst>
                      <a:ext uri="{FF2B5EF4-FFF2-40B4-BE49-F238E27FC236}">
                        <a16:creationId xmlns:a16="http://schemas.microsoft.com/office/drawing/2014/main" id="{199E2BF2-5298-F5D7-7621-FD82518275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000112" y="110991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 dirty="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84" name="Pie 72">
                    <a:extLst>
                      <a:ext uri="{FF2B5EF4-FFF2-40B4-BE49-F238E27FC236}">
                        <a16:creationId xmlns:a16="http://schemas.microsoft.com/office/drawing/2014/main" id="{B660E8F3-95F2-9E96-278E-9050A4F6B7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6000112" y="1803332"/>
                    <a:ext cx="756000" cy="1399586"/>
                  </a:xfrm>
                  <a:custGeom>
                    <a:avLst/>
                    <a:gdLst>
                      <a:gd name="connsiteX0" fmla="*/ 1018059 w 2052000"/>
                      <a:gd name="connsiteY0" fmla="*/ 1899440 h 1899468"/>
                      <a:gd name="connsiteX1" fmla="*/ 11 w 2052000"/>
                      <a:gd name="connsiteY1" fmla="*/ 945445 h 1899468"/>
                      <a:gd name="connsiteX2" fmla="*/ 1026001 w 2052000"/>
                      <a:gd name="connsiteY2" fmla="*/ 1 h 1899468"/>
                      <a:gd name="connsiteX3" fmla="*/ 1026000 w 2052000"/>
                      <a:gd name="connsiteY3" fmla="*/ 949734 h 1899468"/>
                      <a:gd name="connsiteX4" fmla="*/ 1018059 w 2052000"/>
                      <a:gd name="connsiteY4" fmla="*/ 1899440 h 1899468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  <a:gd name="connsiteX0" fmla="*/ 1018059 w 1026001"/>
                      <a:gd name="connsiteY0" fmla="*/ 1899440 h 1899440"/>
                      <a:gd name="connsiteX1" fmla="*/ 11 w 1026001"/>
                      <a:gd name="connsiteY1" fmla="*/ 945445 h 1899440"/>
                      <a:gd name="connsiteX2" fmla="*/ 1026001 w 1026001"/>
                      <a:gd name="connsiteY2" fmla="*/ 1 h 1899440"/>
                      <a:gd name="connsiteX3" fmla="*/ 1026000 w 1026001"/>
                      <a:gd name="connsiteY3" fmla="*/ 949734 h 1899440"/>
                      <a:gd name="connsiteX4" fmla="*/ 1023989 w 1026001"/>
                      <a:gd name="connsiteY4" fmla="*/ 1080085 h 1899440"/>
                      <a:gd name="connsiteX5" fmla="*/ 1018059 w 1026001"/>
                      <a:gd name="connsiteY5" fmla="*/ 1899440 h 1899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26001" h="1899440">
                        <a:moveTo>
                          <a:pt x="1018059" y="1899440"/>
                        </a:moveTo>
                        <a:cubicBezTo>
                          <a:pt x="452723" y="1895389"/>
                          <a:pt x="-2543" y="1468768"/>
                          <a:pt x="11" y="945445"/>
                        </a:cubicBezTo>
                        <a:cubicBezTo>
                          <a:pt x="2562" y="422601"/>
                          <a:pt x="461165" y="0"/>
                          <a:pt x="1026001" y="1"/>
                        </a:cubicBezTo>
                        <a:cubicBezTo>
                          <a:pt x="1026001" y="316579"/>
                          <a:pt x="1026003" y="887989"/>
                          <a:pt x="1026000" y="949734"/>
                        </a:cubicBezTo>
                        <a:cubicBezTo>
                          <a:pt x="1025330" y="993184"/>
                          <a:pt x="1024659" y="1036635"/>
                          <a:pt x="1023989" y="1080085"/>
                        </a:cubicBezTo>
                        <a:cubicBezTo>
                          <a:pt x="1007025" y="1922829"/>
                          <a:pt x="1020036" y="1626322"/>
                          <a:pt x="1018059" y="189944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solidFill>
                        <a:schemeClr val="tx1"/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181" name="Pie 72">
                  <a:extLst>
                    <a:ext uri="{FF2B5EF4-FFF2-40B4-BE49-F238E27FC236}">
                      <a16:creationId xmlns:a16="http://schemas.microsoft.com/office/drawing/2014/main" id="{264C2008-C0D8-AC00-702D-758E0FA1D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7070127" y="3316128"/>
                  <a:ext cx="200398" cy="371000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2" name="Pie 72">
                  <a:extLst>
                    <a:ext uri="{FF2B5EF4-FFF2-40B4-BE49-F238E27FC236}">
                      <a16:creationId xmlns:a16="http://schemas.microsoft.com/office/drawing/2014/main" id="{68F78D72-BB9E-F037-323E-435AC9E0F9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7070127" y="3499937"/>
                  <a:ext cx="200398" cy="371000"/>
                </a:xfrm>
                <a:custGeom>
                  <a:avLst/>
                  <a:gdLst>
                    <a:gd name="connsiteX0" fmla="*/ 1018059 w 2052000"/>
                    <a:gd name="connsiteY0" fmla="*/ 1899440 h 1899468"/>
                    <a:gd name="connsiteX1" fmla="*/ 11 w 2052000"/>
                    <a:gd name="connsiteY1" fmla="*/ 945445 h 1899468"/>
                    <a:gd name="connsiteX2" fmla="*/ 1026001 w 2052000"/>
                    <a:gd name="connsiteY2" fmla="*/ 1 h 1899468"/>
                    <a:gd name="connsiteX3" fmla="*/ 1026000 w 2052000"/>
                    <a:gd name="connsiteY3" fmla="*/ 949734 h 1899468"/>
                    <a:gd name="connsiteX4" fmla="*/ 1018059 w 2052000"/>
                    <a:gd name="connsiteY4" fmla="*/ 1899440 h 1899468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  <a:gd name="connsiteX0" fmla="*/ 1018059 w 1026001"/>
                    <a:gd name="connsiteY0" fmla="*/ 1899440 h 1899440"/>
                    <a:gd name="connsiteX1" fmla="*/ 11 w 1026001"/>
                    <a:gd name="connsiteY1" fmla="*/ 945445 h 1899440"/>
                    <a:gd name="connsiteX2" fmla="*/ 1026001 w 1026001"/>
                    <a:gd name="connsiteY2" fmla="*/ 1 h 1899440"/>
                    <a:gd name="connsiteX3" fmla="*/ 1026000 w 1026001"/>
                    <a:gd name="connsiteY3" fmla="*/ 949734 h 1899440"/>
                    <a:gd name="connsiteX4" fmla="*/ 1023989 w 1026001"/>
                    <a:gd name="connsiteY4" fmla="*/ 1080085 h 1899440"/>
                    <a:gd name="connsiteX5" fmla="*/ 1018059 w 1026001"/>
                    <a:gd name="connsiteY5" fmla="*/ 1899440 h 18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26001" h="1899440">
                      <a:moveTo>
                        <a:pt x="1018059" y="1899440"/>
                      </a:moveTo>
                      <a:cubicBezTo>
                        <a:pt x="452723" y="1895389"/>
                        <a:pt x="-2543" y="1468768"/>
                        <a:pt x="11" y="945445"/>
                      </a:cubicBezTo>
                      <a:cubicBezTo>
                        <a:pt x="2562" y="422601"/>
                        <a:pt x="461165" y="0"/>
                        <a:pt x="1026001" y="1"/>
                      </a:cubicBezTo>
                      <a:cubicBezTo>
                        <a:pt x="1026001" y="316579"/>
                        <a:pt x="1026003" y="887989"/>
                        <a:pt x="1026000" y="949734"/>
                      </a:cubicBezTo>
                      <a:cubicBezTo>
                        <a:pt x="1025330" y="993184"/>
                        <a:pt x="1024659" y="1036635"/>
                        <a:pt x="1023989" y="1080085"/>
                      </a:cubicBezTo>
                      <a:cubicBezTo>
                        <a:pt x="1007025" y="1922829"/>
                        <a:pt x="1020036" y="1626322"/>
                        <a:pt x="1018059" y="189944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solidFill>
                      <a:schemeClr val="tx1"/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</p:grpSp>
        <p:pic>
          <p:nvPicPr>
            <p:cNvPr id="166" name="Graphic 165" descr="Robber">
              <a:extLst>
                <a:ext uri="{FF2B5EF4-FFF2-40B4-BE49-F238E27FC236}">
                  <a16:creationId xmlns:a16="http://schemas.microsoft.com/office/drawing/2014/main" id="{CA75E11C-66EE-DFB4-4037-EE8A6B6D7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03772" y="4078556"/>
              <a:ext cx="744421" cy="744421"/>
            </a:xfrm>
            <a:prstGeom prst="rect">
              <a:avLst/>
            </a:prstGeom>
          </p:spPr>
        </p:pic>
        <p:pic>
          <p:nvPicPr>
            <p:cNvPr id="167" name="Graphic 166" descr="Robber">
              <a:extLst>
                <a:ext uri="{FF2B5EF4-FFF2-40B4-BE49-F238E27FC236}">
                  <a16:creationId xmlns:a16="http://schemas.microsoft.com/office/drawing/2014/main" id="{E5E87DC8-530B-2BE2-5120-83C2EE9DA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03772" y="2851557"/>
              <a:ext cx="744421" cy="744421"/>
            </a:xfrm>
            <a:prstGeom prst="rect">
              <a:avLst/>
            </a:prstGeom>
          </p:spPr>
        </p:pic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A9B1958-94F1-F51D-EA97-1FAF7F02674C}"/>
              </a:ext>
            </a:extLst>
          </p:cNvPr>
          <p:cNvSpPr/>
          <p:nvPr/>
        </p:nvSpPr>
        <p:spPr>
          <a:xfrm>
            <a:off x="2" y="2116892"/>
            <a:ext cx="9143999" cy="1473738"/>
          </a:xfrm>
          <a:prstGeom prst="rect">
            <a:avLst/>
          </a:prstGeom>
          <a:solidFill>
            <a:srgbClr val="ECF4FF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3200" dirty="0">
                <a:solidFill>
                  <a:schemeClr val="accent3"/>
                </a:solidFill>
                <a:latin typeface="Trebuchet MS" panose="020B0703020202090204" pitchFamily="34" charset="0"/>
              </a:rPr>
              <a:t>1.91x faster </a:t>
            </a:r>
            <a:r>
              <a:rPr lang="en-G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than</a:t>
            </a:r>
            <a:r>
              <a:rPr lang="en-GR" sz="3200" dirty="0">
                <a:solidFill>
                  <a:schemeClr val="accent3"/>
                </a:solidFill>
                <a:latin typeface="Trebuchet MS" panose="020B0703020202090204" pitchFamily="34" charset="0"/>
              </a:rPr>
              <a:t> prior works</a:t>
            </a:r>
            <a:r>
              <a:rPr lang="en-G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 using 56 threads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1733800-1041-575F-25F9-F99D3C5DA59E}"/>
              </a:ext>
            </a:extLst>
          </p:cNvPr>
          <p:cNvSpPr/>
          <p:nvPr/>
        </p:nvSpPr>
        <p:spPr>
          <a:xfrm>
            <a:off x="-8214" y="3975240"/>
            <a:ext cx="9143999" cy="1473738"/>
          </a:xfrm>
          <a:prstGeom prst="rect">
            <a:avLst/>
          </a:prstGeom>
          <a:solidFill>
            <a:srgbClr val="ECF4FF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Community Detection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: </a:t>
            </a:r>
            <a:r>
              <a:rPr lang="en-GR" sz="3200" dirty="0">
                <a:solidFill>
                  <a:schemeClr val="accent3"/>
                </a:solidFill>
                <a:latin typeface="Trebuchet MS" panose="020B0703020202090204" pitchFamily="34" charset="0"/>
              </a:rPr>
              <a:t>1.12x faster</a:t>
            </a:r>
            <a:r>
              <a:rPr lang="en-G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 over the imbalanced variant using 56 threads</a:t>
            </a:r>
          </a:p>
        </p:txBody>
      </p:sp>
    </p:spTree>
    <p:extLst>
      <p:ext uri="{BB962C8B-B14F-4D97-AF65-F5344CB8AC3E}">
        <p14:creationId xmlns:p14="http://schemas.microsoft.com/office/powerpoint/2010/main" val="159205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nimBg="1"/>
      <p:bldP spid="2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EBBA4AC-9BA0-4A3D-C092-B726D7F1FBA4}"/>
              </a:ext>
            </a:extLst>
          </p:cNvPr>
          <p:cNvSpPr/>
          <p:nvPr/>
        </p:nvSpPr>
        <p:spPr>
          <a:xfrm>
            <a:off x="452293" y="5108573"/>
            <a:ext cx="4593385" cy="1627337"/>
          </a:xfrm>
          <a:prstGeom prst="rect">
            <a:avLst/>
          </a:prstGeom>
          <a:solidFill>
            <a:srgbClr val="C4E1F2">
              <a:alpha val="50196"/>
            </a:srgb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Core Contributions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1B243-4CB3-2CD9-8D8A-517896D5002E}"/>
              </a:ext>
            </a:extLst>
          </p:cNvPr>
          <p:cNvGrpSpPr/>
          <p:nvPr/>
        </p:nvGrpSpPr>
        <p:grpSpPr>
          <a:xfrm>
            <a:off x="529568" y="2506749"/>
            <a:ext cx="2977949" cy="2340017"/>
            <a:chOff x="1401681" y="1458393"/>
            <a:chExt cx="2937208" cy="31200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A5A81C5-D387-6EC2-8AD8-68514E367CE9}"/>
                </a:ext>
              </a:extLst>
            </p:cNvPr>
            <p:cNvGrpSpPr/>
            <p:nvPr/>
          </p:nvGrpSpPr>
          <p:grpSpPr>
            <a:xfrm>
              <a:off x="1401681" y="2095409"/>
              <a:ext cx="2937208" cy="2483006"/>
              <a:chOff x="1401681" y="2095409"/>
              <a:chExt cx="2937208" cy="248300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6F58241-CC4E-E3F0-EC57-498E4F2AD709}"/>
                  </a:ext>
                </a:extLst>
              </p:cNvPr>
              <p:cNvGrpSpPr/>
              <p:nvPr/>
            </p:nvGrpSpPr>
            <p:grpSpPr>
              <a:xfrm>
                <a:off x="1401681" y="2095409"/>
                <a:ext cx="1263314" cy="1301508"/>
                <a:chOff x="1401681" y="2095409"/>
                <a:chExt cx="1263314" cy="130150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131743BF-71D7-CA54-AFEF-AAFB047A1CB7}"/>
                    </a:ext>
                  </a:extLst>
                </p:cNvPr>
                <p:cNvSpPr/>
                <p:nvPr/>
              </p:nvSpPr>
              <p:spPr>
                <a:xfrm>
                  <a:off x="1467854" y="2229853"/>
                  <a:ext cx="1130968" cy="46923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Processors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DF6C22B-4EDE-0FB0-DC16-B0C3CBEE9A5B}"/>
                    </a:ext>
                  </a:extLst>
                </p:cNvPr>
                <p:cNvSpPr/>
                <p:nvPr/>
              </p:nvSpPr>
              <p:spPr>
                <a:xfrm>
                  <a:off x="1630281" y="2839803"/>
                  <a:ext cx="806114" cy="469231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9B865BC1-668F-ED67-C2CF-A552DBBE5983}"/>
                    </a:ext>
                  </a:extLst>
                </p:cNvPr>
                <p:cNvSpPr/>
                <p:nvPr/>
              </p:nvSpPr>
              <p:spPr>
                <a:xfrm>
                  <a:off x="1401681" y="2095409"/>
                  <a:ext cx="1263314" cy="1301508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EA8336C-D7CD-C62A-2F44-292B3D511EF6}"/>
                  </a:ext>
                </a:extLst>
              </p:cNvPr>
              <p:cNvGrpSpPr/>
              <p:nvPr/>
            </p:nvGrpSpPr>
            <p:grpSpPr>
              <a:xfrm>
                <a:off x="3074879" y="2095409"/>
                <a:ext cx="1263314" cy="1301508"/>
                <a:chOff x="853041" y="2095409"/>
                <a:chExt cx="1263314" cy="1301508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576C78C2-9A30-82D0-9DFF-65F36AE3CEBA}"/>
                    </a:ext>
                  </a:extLst>
                </p:cNvPr>
                <p:cNvSpPr/>
                <p:nvPr/>
              </p:nvSpPr>
              <p:spPr>
                <a:xfrm>
                  <a:off x="919214" y="2229853"/>
                  <a:ext cx="1130968" cy="46923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Processors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A9109135-C45A-1AFA-9D2C-9F0F9DD67EF5}"/>
                    </a:ext>
                  </a:extLst>
                </p:cNvPr>
                <p:cNvSpPr/>
                <p:nvPr/>
              </p:nvSpPr>
              <p:spPr>
                <a:xfrm>
                  <a:off x="1081641" y="2839803"/>
                  <a:ext cx="806114" cy="469231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F2096B13-5EE8-CE1D-C5BF-09AF0D20ED51}"/>
                    </a:ext>
                  </a:extLst>
                </p:cNvPr>
                <p:cNvSpPr/>
                <p:nvPr/>
              </p:nvSpPr>
              <p:spPr>
                <a:xfrm>
                  <a:off x="853041" y="2095409"/>
                  <a:ext cx="1263314" cy="1301508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latin typeface="Trebuchet MS" panose="020B0703020202090204" pitchFamily="34" charset="0"/>
                  </a:endParaRPr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2F391A9-EA74-F889-20A0-0CD881F65ED7}"/>
                  </a:ext>
                </a:extLst>
              </p:cNvPr>
              <p:cNvCxnSpPr>
                <a:stCxn id="21" idx="3"/>
                <a:endCxn id="18" idx="1"/>
              </p:cNvCxnSpPr>
              <p:nvPr/>
            </p:nvCxnSpPr>
            <p:spPr>
              <a:xfrm>
                <a:off x="2664995" y="2746163"/>
                <a:ext cx="4098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3916247-5967-6450-0B71-527A1D5AE2C1}"/>
                  </a:ext>
                </a:extLst>
              </p:cNvPr>
              <p:cNvSpPr/>
              <p:nvPr/>
            </p:nvSpPr>
            <p:spPr>
              <a:xfrm>
                <a:off x="1402378" y="3912178"/>
                <a:ext cx="1263314" cy="66623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6340712-8305-E453-2488-0D1EC12E8A10}"/>
                  </a:ext>
                </a:extLst>
              </p:cNvPr>
              <p:cNvSpPr/>
              <p:nvPr/>
            </p:nvSpPr>
            <p:spPr>
              <a:xfrm>
                <a:off x="3075575" y="3921986"/>
                <a:ext cx="1263314" cy="65642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41EDF35-627C-6760-EA95-497B3196E061}"/>
                  </a:ext>
                </a:extLst>
              </p:cNvPr>
              <p:cNvCxnSpPr>
                <a:cxnSpLocks/>
                <a:stCxn id="21" idx="2"/>
                <a:endCxn id="10" idx="0"/>
              </p:cNvCxnSpPr>
              <p:nvPr/>
            </p:nvCxnSpPr>
            <p:spPr>
              <a:xfrm>
                <a:off x="2033338" y="3396917"/>
                <a:ext cx="697" cy="5152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46CA5F2-F333-7187-F1FC-CDCC8AAE7D18}"/>
                  </a:ext>
                </a:extLst>
              </p:cNvPr>
              <p:cNvCxnSpPr>
                <a:cxnSpLocks/>
                <a:stCxn id="18" idx="2"/>
                <a:endCxn id="11" idx="0"/>
              </p:cNvCxnSpPr>
              <p:nvPr/>
            </p:nvCxnSpPr>
            <p:spPr>
              <a:xfrm>
                <a:off x="3706537" y="3396917"/>
                <a:ext cx="696" cy="5250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DAE20933-EA5B-ACFB-63E9-CAD680715F3A}"/>
                </a:ext>
              </a:extLst>
            </p:cNvPr>
            <p:cNvSpPr txBox="1">
              <a:spLocks/>
            </p:cNvSpPr>
            <p:nvPr/>
          </p:nvSpPr>
          <p:spPr>
            <a:xfrm>
              <a:off x="2150147" y="1458393"/>
              <a:ext cx="1663530" cy="47133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93000"/>
                </a:lnSpc>
              </a:pPr>
              <a:r>
                <a:rPr lang="en-US" sz="2100" dirty="0">
                  <a:latin typeface="Trebuchet MS" panose="020B0703020202090204" pitchFamily="34" charset="0"/>
                  <a:cs typeface="Consolas" panose="020B0609020204030204" pitchFamily="49" charset="0"/>
                </a:rPr>
                <a:t>CPU System</a:t>
              </a:r>
              <a:endParaRPr lang="en-GR" sz="195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</a:pPr>
              <a:endParaRPr lang="en-GR" sz="195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0793F9-EEB8-49DC-E189-756CCCE42F62}"/>
              </a:ext>
            </a:extLst>
          </p:cNvPr>
          <p:cNvGrpSpPr/>
          <p:nvPr/>
        </p:nvGrpSpPr>
        <p:grpSpPr>
          <a:xfrm>
            <a:off x="4091212" y="2464375"/>
            <a:ext cx="4764068" cy="2502039"/>
            <a:chOff x="4091212" y="2361343"/>
            <a:chExt cx="4764068" cy="250203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EF682B-64BF-37A2-0268-9AC851A22A3D}"/>
                </a:ext>
              </a:extLst>
            </p:cNvPr>
            <p:cNvGrpSpPr/>
            <p:nvPr/>
          </p:nvGrpSpPr>
          <p:grpSpPr>
            <a:xfrm>
              <a:off x="4792900" y="2745592"/>
              <a:ext cx="3271848" cy="897504"/>
              <a:chOff x="7183826" y="3960324"/>
              <a:chExt cx="1128354" cy="221127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B423F8-D3AC-28C9-0DD4-E15CF711BF04}"/>
                  </a:ext>
                </a:extLst>
              </p:cNvPr>
              <p:cNvGrpSpPr/>
              <p:nvPr/>
            </p:nvGrpSpPr>
            <p:grpSpPr>
              <a:xfrm>
                <a:off x="7183826" y="3960324"/>
                <a:ext cx="1128354" cy="1712879"/>
                <a:chOff x="7068552" y="2301216"/>
                <a:chExt cx="788678" cy="808679"/>
              </a:xfrm>
            </p:grpSpPr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D0796092-2377-1799-2427-9A0545CF2CBA}"/>
                    </a:ext>
                  </a:extLst>
                </p:cNvPr>
                <p:cNvSpPr/>
                <p:nvPr/>
              </p:nvSpPr>
              <p:spPr>
                <a:xfrm>
                  <a:off x="7105146" y="2348861"/>
                  <a:ext cx="714750" cy="33732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100" dirty="0">
                      <a:latin typeface="Trebuchet MS" panose="020B0703020202090204" pitchFamily="34" charset="0"/>
                    </a:rPr>
                    <a:t>Host CPU</a:t>
                  </a:r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EBECD6A3-3BD0-3C9F-2F78-C77F79159B3D}"/>
                    </a:ext>
                  </a:extLst>
                </p:cNvPr>
                <p:cNvSpPr/>
                <p:nvPr/>
              </p:nvSpPr>
              <p:spPr>
                <a:xfrm>
                  <a:off x="7105146" y="2746386"/>
                  <a:ext cx="714750" cy="321104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1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6E6B7855-84D7-A1B7-334E-468C2656F29C}"/>
                    </a:ext>
                  </a:extLst>
                </p:cNvPr>
                <p:cNvSpPr/>
                <p:nvPr/>
              </p:nvSpPr>
              <p:spPr>
                <a:xfrm>
                  <a:off x="7068552" y="2301216"/>
                  <a:ext cx="788678" cy="808679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latin typeface="Trebuchet MS" panose="020B0703020202090204" pitchFamily="34" charset="0"/>
                  </a:endParaRPr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039913C-6D0B-68D2-6752-AC2F2F28C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66675" y="5696986"/>
                <a:ext cx="0" cy="4746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4E782-FBB5-087B-027F-4BB6886F0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5230" y="5678091"/>
                <a:ext cx="0" cy="4746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53604A-374E-6654-C5A2-A2C1EAD9A3B0}"/>
                </a:ext>
              </a:extLst>
            </p:cNvPr>
            <p:cNvGrpSpPr/>
            <p:nvPr/>
          </p:nvGrpSpPr>
          <p:grpSpPr>
            <a:xfrm>
              <a:off x="4091212" y="2361343"/>
              <a:ext cx="4764068" cy="2502039"/>
              <a:chOff x="5955448" y="1969423"/>
              <a:chExt cx="5242326" cy="3336052"/>
            </a:xfrm>
          </p:grpSpPr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DC406FCC-8512-7544-DD0B-9E0F6C4CB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0179" y="1969423"/>
                <a:ext cx="1855920" cy="471331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93000"/>
                  </a:lnSpc>
                </a:pPr>
                <a:r>
                  <a:rPr lang="en-US" sz="2100" dirty="0">
                    <a:latin typeface="Trebuchet MS" panose="020B0703020202090204" pitchFamily="34" charset="0"/>
                    <a:cs typeface="Consolas" panose="020B0609020204030204" pitchFamily="49" charset="0"/>
                  </a:rPr>
                  <a:t>PIM System</a:t>
                </a:r>
                <a:endParaRPr lang="en-GR" sz="1950" dirty="0">
                  <a:latin typeface="Trebuchet MS" panose="020B0703020202090204" pitchFamily="34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40400EC-1F7B-5593-4800-8F94A23F740C}"/>
                  </a:ext>
                </a:extLst>
              </p:cNvPr>
              <p:cNvGrpSpPr/>
              <p:nvPr/>
            </p:nvGrpSpPr>
            <p:grpSpPr>
              <a:xfrm>
                <a:off x="5955448" y="3663330"/>
                <a:ext cx="5242326" cy="1642145"/>
                <a:chOff x="5955448" y="3663329"/>
                <a:chExt cx="5242326" cy="1642145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95AEF4B-65BC-7B59-BC6E-67B13A8116C5}"/>
                    </a:ext>
                  </a:extLst>
                </p:cNvPr>
                <p:cNvGrpSpPr/>
                <p:nvPr/>
              </p:nvGrpSpPr>
              <p:grpSpPr>
                <a:xfrm>
                  <a:off x="5955448" y="3663329"/>
                  <a:ext cx="2546681" cy="1642145"/>
                  <a:chOff x="5955448" y="3510929"/>
                  <a:chExt cx="2546681" cy="1642145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AD521E05-1888-54B1-F0B1-BF697AE7C61F}"/>
                      </a:ext>
                    </a:extLst>
                  </p:cNvPr>
                  <p:cNvGrpSpPr/>
                  <p:nvPr/>
                </p:nvGrpSpPr>
                <p:grpSpPr>
                  <a:xfrm>
                    <a:off x="5955448" y="3510929"/>
                    <a:ext cx="2546681" cy="1642145"/>
                    <a:chOff x="4664463" y="5143138"/>
                    <a:chExt cx="2546681" cy="1642145"/>
                  </a:xfrm>
                </p:grpSpPr>
                <p:sp>
                  <p:nvSpPr>
                    <p:cNvPr id="45" name="Rounded Rectangle 44">
                      <a:extLst>
                        <a:ext uri="{FF2B5EF4-FFF2-40B4-BE49-F238E27FC236}">
                          <a16:creationId xmlns:a16="http://schemas.microsoft.com/office/drawing/2014/main" id="{A5E4D095-CCBE-8BAB-31B1-A825A94D8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4463" y="5143138"/>
                      <a:ext cx="2546681" cy="1642145"/>
                    </a:xfrm>
                    <a:prstGeom prst="roundRect">
                      <a:avLst>
                        <a:gd name="adj" fmla="val 7426"/>
                      </a:avLst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tlCol="0" anchor="t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PIM-Enabled Memory</a:t>
                      </a:r>
                    </a:p>
                  </p:txBody>
                </p:sp>
                <p:sp>
                  <p:nvSpPr>
                    <p:cNvPr id="46" name="Rounded Rectangle 45">
                      <a:extLst>
                        <a:ext uri="{FF2B5EF4-FFF2-40B4-BE49-F238E27FC236}">
                          <a16:creationId xmlns:a16="http://schemas.microsoft.com/office/drawing/2014/main" id="{7F8A3918-36C1-01AD-08C1-0B1B46501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84183" y="5487370"/>
                      <a:ext cx="1018673" cy="588826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sz="1500" dirty="0">
                          <a:latin typeface="Trebuchet MS" panose="020B0703020202090204" pitchFamily="34" charset="0"/>
                        </a:rPr>
                        <a:t>Memory</a:t>
                      </a:r>
                      <a:br>
                        <a:rPr lang="en-GR" sz="1500" dirty="0">
                          <a:latin typeface="Trebuchet MS" panose="020B0703020202090204" pitchFamily="34" charset="0"/>
                        </a:rPr>
                      </a:br>
                      <a:r>
                        <a:rPr lang="en-GR" sz="1500" dirty="0">
                          <a:latin typeface="Trebuchet MS" panose="020B0703020202090204" pitchFamily="34" charset="0"/>
                        </a:rPr>
                        <a:t>Arrays</a:t>
                      </a:r>
                    </a:p>
                  </p:txBody>
                </p:sp>
                <p:sp>
                  <p:nvSpPr>
                    <p:cNvPr id="47" name="Rounded Rectangle 46">
                      <a:extLst>
                        <a:ext uri="{FF2B5EF4-FFF2-40B4-BE49-F238E27FC236}">
                          <a16:creationId xmlns:a16="http://schemas.microsoft.com/office/drawing/2014/main" id="{116486AD-D576-CE7A-0961-2B978CC21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3448" y="5547167"/>
                      <a:ext cx="1165097" cy="469231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Processor</a:t>
                      </a:r>
                    </a:p>
                  </p:txBody>
                </p:sp>
              </p:grpSp>
              <p:sp>
                <p:nvSpPr>
                  <p:cNvPr id="43" name="Rounded Rectangle 42">
                    <a:extLst>
                      <a:ext uri="{FF2B5EF4-FFF2-40B4-BE49-F238E27FC236}">
                        <a16:creationId xmlns:a16="http://schemas.microsoft.com/office/drawing/2014/main" id="{37E974F9-6874-60D9-9D45-71E08A1DA2A3}"/>
                      </a:ext>
                    </a:extLst>
                  </p:cNvPr>
                  <p:cNvSpPr/>
                  <p:nvPr/>
                </p:nvSpPr>
                <p:spPr>
                  <a:xfrm>
                    <a:off x="7375168" y="4495241"/>
                    <a:ext cx="1018673" cy="58882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sz="1500" dirty="0">
                        <a:latin typeface="Trebuchet MS" panose="020B0703020202090204" pitchFamily="34" charset="0"/>
                      </a:rPr>
                      <a:t>Memory</a:t>
                    </a:r>
                    <a:br>
                      <a:rPr lang="en-GR" sz="1500" dirty="0">
                        <a:latin typeface="Trebuchet MS" panose="020B0703020202090204" pitchFamily="34" charset="0"/>
                      </a:rPr>
                    </a:br>
                    <a:r>
                      <a:rPr lang="en-GR" sz="1500" dirty="0">
                        <a:latin typeface="Trebuchet MS" panose="020B0703020202090204" pitchFamily="34" charset="0"/>
                      </a:rPr>
                      <a:t>Arrays</a:t>
                    </a:r>
                  </a:p>
                </p:txBody>
              </p:sp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249BA0E3-D963-080D-FA31-26EA417A41A4}"/>
                      </a:ext>
                    </a:extLst>
                  </p:cNvPr>
                  <p:cNvSpPr/>
                  <p:nvPr/>
                </p:nvSpPr>
                <p:spPr>
                  <a:xfrm>
                    <a:off x="6044434" y="4555038"/>
                    <a:ext cx="1165096" cy="469231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R" sz="15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Processor</a:t>
                    </a: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5BA08A0-0827-3652-D6D5-871AC11DCAF4}"/>
                    </a:ext>
                  </a:extLst>
                </p:cNvPr>
                <p:cNvGrpSpPr/>
                <p:nvPr/>
              </p:nvGrpSpPr>
              <p:grpSpPr>
                <a:xfrm>
                  <a:off x="8651093" y="3663329"/>
                  <a:ext cx="2546681" cy="1642145"/>
                  <a:chOff x="8651093" y="1819289"/>
                  <a:chExt cx="2546681" cy="1642145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02E2C049-2A7C-A142-6040-8AABEEF5C8D4}"/>
                      </a:ext>
                    </a:extLst>
                  </p:cNvPr>
                  <p:cNvGrpSpPr/>
                  <p:nvPr/>
                </p:nvGrpSpPr>
                <p:grpSpPr>
                  <a:xfrm>
                    <a:off x="8651093" y="1819289"/>
                    <a:ext cx="2546681" cy="1642145"/>
                    <a:chOff x="7360108" y="3451498"/>
                    <a:chExt cx="2546681" cy="1642145"/>
                  </a:xfrm>
                </p:grpSpPr>
                <p:sp>
                  <p:nvSpPr>
                    <p:cNvPr id="39" name="Rounded Rectangle 38">
                      <a:extLst>
                        <a:ext uri="{FF2B5EF4-FFF2-40B4-BE49-F238E27FC236}">
                          <a16:creationId xmlns:a16="http://schemas.microsoft.com/office/drawing/2014/main" id="{E85C16A9-22EF-0B11-CFA7-6B5544555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0108" y="3451498"/>
                      <a:ext cx="2546681" cy="1642145"/>
                    </a:xfrm>
                    <a:prstGeom prst="roundRect">
                      <a:avLst>
                        <a:gd name="adj" fmla="val 7426"/>
                      </a:avLst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tlCol="0" anchor="t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PIM-Enabled Memory</a:t>
                      </a:r>
                    </a:p>
                  </p:txBody>
                </p:sp>
                <p:sp>
                  <p:nvSpPr>
                    <p:cNvPr id="40" name="Rounded Rectangle 39">
                      <a:extLst>
                        <a:ext uri="{FF2B5EF4-FFF2-40B4-BE49-F238E27FC236}">
                          <a16:creationId xmlns:a16="http://schemas.microsoft.com/office/drawing/2014/main" id="{524E4FF0-8F1B-B138-753F-018E27B06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79829" y="3795730"/>
                      <a:ext cx="1018672" cy="588827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sz="1500" dirty="0">
                          <a:latin typeface="Trebuchet MS" panose="020B0703020202090204" pitchFamily="34" charset="0"/>
                        </a:rPr>
                        <a:t>Memory</a:t>
                      </a:r>
                      <a:br>
                        <a:rPr lang="en-GR" sz="1500" dirty="0">
                          <a:latin typeface="Trebuchet MS" panose="020B0703020202090204" pitchFamily="34" charset="0"/>
                        </a:rPr>
                      </a:br>
                      <a:r>
                        <a:rPr lang="en-GR" sz="1500" dirty="0">
                          <a:latin typeface="Trebuchet MS" panose="020B0703020202090204" pitchFamily="34" charset="0"/>
                        </a:rPr>
                        <a:t>Arrays</a:t>
                      </a:r>
                    </a:p>
                  </p:txBody>
                </p:sp>
                <p:sp>
                  <p:nvSpPr>
                    <p:cNvPr id="41" name="Rounded Rectangle 40">
                      <a:extLst>
                        <a:ext uri="{FF2B5EF4-FFF2-40B4-BE49-F238E27FC236}">
                          <a16:creationId xmlns:a16="http://schemas.microsoft.com/office/drawing/2014/main" id="{06C455A5-53C6-14FF-B718-2F09F7033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9095" y="3855527"/>
                      <a:ext cx="1165096" cy="469231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Processor</a:t>
                      </a:r>
                    </a:p>
                  </p:txBody>
                </p:sp>
              </p:grpSp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8FD82780-77CA-4D14-B5B5-01225E4B5089}"/>
                      </a:ext>
                    </a:extLst>
                  </p:cNvPr>
                  <p:cNvSpPr/>
                  <p:nvPr/>
                </p:nvSpPr>
                <p:spPr>
                  <a:xfrm>
                    <a:off x="10070814" y="2803601"/>
                    <a:ext cx="1018672" cy="588827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sz="1500" dirty="0">
                        <a:latin typeface="Trebuchet MS" panose="020B0703020202090204" pitchFamily="34" charset="0"/>
                      </a:rPr>
                      <a:t>Memory</a:t>
                    </a:r>
                    <a:br>
                      <a:rPr lang="en-GR" sz="1500" dirty="0">
                        <a:latin typeface="Trebuchet MS" panose="020B0703020202090204" pitchFamily="34" charset="0"/>
                      </a:rPr>
                    </a:br>
                    <a:r>
                      <a:rPr lang="en-GR" sz="1500" dirty="0">
                        <a:latin typeface="Trebuchet MS" panose="020B0703020202090204" pitchFamily="34" charset="0"/>
                      </a:rPr>
                      <a:t>Arrays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615902EA-3C03-BD84-FBE2-2FA2B08A27BE}"/>
                      </a:ext>
                    </a:extLst>
                  </p:cNvPr>
                  <p:cNvSpPr/>
                  <p:nvPr/>
                </p:nvSpPr>
                <p:spPr>
                  <a:xfrm>
                    <a:off x="8740079" y="2863398"/>
                    <a:ext cx="1165095" cy="469231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R" sz="15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Processor</a:t>
                    </a:r>
                  </a:p>
                </p:txBody>
              </p:sp>
            </p:grpSp>
          </p:grpSp>
        </p:grpSp>
      </p:grp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29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BD890C9-3DE1-BAF4-5033-4553C0FF7316}"/>
              </a:ext>
            </a:extLst>
          </p:cNvPr>
          <p:cNvSpPr txBox="1">
            <a:spLocks/>
          </p:cNvSpPr>
          <p:nvPr/>
        </p:nvSpPr>
        <p:spPr>
          <a:xfrm>
            <a:off x="2372226" y="5250235"/>
            <a:ext cx="2712090" cy="1379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 err="1">
                <a:latin typeface="Trebuchet MS" panose="020B0703020202090204" pitchFamily="34" charset="0"/>
                <a:cs typeface="Consolas" panose="020B0609020204030204" pitchFamily="49" charset="0"/>
              </a:rPr>
              <a:t>SmartPQ</a:t>
            </a:r>
            <a: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  <a:t> (CF’19)</a:t>
            </a:r>
            <a:br>
              <a:rPr lang="en-US" sz="2100" dirty="0">
                <a:latin typeface="Trebuchet MS" panose="020B0703020202090204" pitchFamily="34" charset="0"/>
                <a:cs typeface="Consolas" panose="020B0609020204030204" pitchFamily="49" charset="0"/>
              </a:rPr>
            </a:br>
            <a:r>
              <a:rPr lang="en-G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An Adaptive Priority Queue for NUMA CPU Systems</a:t>
            </a: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DB6884-37AB-FBF0-F3BF-AD052F7AB703}"/>
              </a:ext>
            </a:extLst>
          </p:cNvPr>
          <p:cNvGrpSpPr/>
          <p:nvPr/>
        </p:nvGrpSpPr>
        <p:grpSpPr>
          <a:xfrm>
            <a:off x="633197" y="5250235"/>
            <a:ext cx="2172325" cy="1347553"/>
            <a:chOff x="46461" y="5048833"/>
            <a:chExt cx="2172325" cy="134755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C6147A5-23BE-C307-91B5-52E34546052C}"/>
                </a:ext>
              </a:extLst>
            </p:cNvPr>
            <p:cNvGrpSpPr/>
            <p:nvPr/>
          </p:nvGrpSpPr>
          <p:grpSpPr>
            <a:xfrm>
              <a:off x="624473" y="5048833"/>
              <a:ext cx="1594313" cy="1347553"/>
              <a:chOff x="5016310" y="-141916"/>
              <a:chExt cx="2951608" cy="2343844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621BF01-603D-883F-309C-ED2C83126F4D}"/>
                  </a:ext>
                </a:extLst>
              </p:cNvPr>
              <p:cNvGrpSpPr/>
              <p:nvPr/>
            </p:nvGrpSpPr>
            <p:grpSpPr>
              <a:xfrm>
                <a:off x="5168412" y="1279036"/>
                <a:ext cx="1689370" cy="922892"/>
                <a:chOff x="5168412" y="1279036"/>
                <a:chExt cx="1689370" cy="922892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D7691A6-ED37-8374-0BD9-78B04CA72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6673" y="1366168"/>
                  <a:ext cx="1335138" cy="63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49DEA57-DA7D-EE89-9A24-E7CBA98A2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79231" y="1578882"/>
                  <a:ext cx="1335138" cy="63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5E92D4D-3B08-D155-4855-356EA646DA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79231" y="2054974"/>
                  <a:ext cx="1787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FCAFEC4-8AD3-5BFD-B14F-AC6F54B54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431" y="2054973"/>
                  <a:ext cx="1787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1A888A6-856B-99D3-6795-3A05A386F3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0751" y="2054974"/>
                  <a:ext cx="1787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998AF82C-5259-71B0-BAD0-43FA0C924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1751" y="2054974"/>
                  <a:ext cx="1787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3866109-1A04-F9F2-6DB7-C38D495C0D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751" y="1812123"/>
                  <a:ext cx="1335138" cy="63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92F33D95-74C4-9881-AA15-D8A675581C0B}"/>
                    </a:ext>
                  </a:extLst>
                </p:cNvPr>
                <p:cNvGrpSpPr/>
                <p:nvPr/>
              </p:nvGrpSpPr>
              <p:grpSpPr>
                <a:xfrm>
                  <a:off x="5168412" y="1279036"/>
                  <a:ext cx="1689370" cy="922892"/>
                  <a:chOff x="1653702" y="4192621"/>
                  <a:chExt cx="1689370" cy="922892"/>
                </a:xfrm>
                <a:solidFill>
                  <a:schemeClr val="tx1"/>
                </a:solidFill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2D38D0C4-AF3E-FE86-40D8-7A4DD91F5AF9}"/>
                      </a:ext>
                    </a:extLst>
                  </p:cNvPr>
                  <p:cNvSpPr/>
                  <p:nvPr/>
                </p:nvSpPr>
                <p:spPr>
                  <a:xfrm>
                    <a:off x="1653702" y="4192621"/>
                    <a:ext cx="223736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8F6CFA23-D317-D2DD-4C2A-00C1C1A3CF46}"/>
                      </a:ext>
                    </a:extLst>
                  </p:cNvPr>
                  <p:cNvSpPr/>
                  <p:nvPr/>
                </p:nvSpPr>
                <p:spPr>
                  <a:xfrm>
                    <a:off x="2010383" y="4591455"/>
                    <a:ext cx="204281" cy="515566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D2CDFA0B-4135-3E7E-B7D1-E7486D9FD0FD}"/>
                      </a:ext>
                    </a:extLst>
                  </p:cNvPr>
                  <p:cNvSpPr/>
                  <p:nvPr/>
                </p:nvSpPr>
                <p:spPr>
                  <a:xfrm>
                    <a:off x="2403465" y="4396900"/>
                    <a:ext cx="223736" cy="71011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8BA3881-8D09-BF08-C81D-A5948FE01CC1}"/>
                      </a:ext>
                    </a:extLst>
                  </p:cNvPr>
                  <p:cNvSpPr/>
                  <p:nvPr/>
                </p:nvSpPr>
                <p:spPr>
                  <a:xfrm>
                    <a:off x="2773680" y="4827513"/>
                    <a:ext cx="201600" cy="288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 dirty="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C0A0D5A5-063A-2F06-0703-0729C1AEC926}"/>
                      </a:ext>
                    </a:extLst>
                  </p:cNvPr>
                  <p:cNvSpPr/>
                  <p:nvPr/>
                </p:nvSpPr>
                <p:spPr>
                  <a:xfrm>
                    <a:off x="3119336" y="4192621"/>
                    <a:ext cx="223736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 dirty="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sp>
            <p:nvSpPr>
              <p:cNvPr id="48" name="Subtitle 2">
                <a:extLst>
                  <a:ext uri="{FF2B5EF4-FFF2-40B4-BE49-F238E27FC236}">
                    <a16:creationId xmlns:a16="http://schemas.microsoft.com/office/drawing/2014/main" id="{6A0A5562-E7DF-9614-C71D-4FB6DF4226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16310" y="-141916"/>
                <a:ext cx="2951608" cy="1381551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Pointer-Chasing</a:t>
                </a:r>
                <a:endParaRPr lang="en-GR" sz="2000" dirty="0">
                  <a:solidFill>
                    <a:schemeClr val="accent2"/>
                  </a:solidFill>
                  <a:latin typeface="Trebuchet MS" panose="020B0703020202090204" pitchFamily="34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4CA0A6E-C222-F82D-9C3F-DD8D199B3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61" y="5109544"/>
              <a:ext cx="480688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8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2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D54878D-2B82-B921-78D6-048041E04A46}"/>
              </a:ext>
            </a:extLst>
          </p:cNvPr>
          <p:cNvSpPr/>
          <p:nvPr/>
        </p:nvSpPr>
        <p:spPr>
          <a:xfrm>
            <a:off x="452294" y="2862540"/>
            <a:ext cx="3083401" cy="2113698"/>
          </a:xfrm>
          <a:prstGeom prst="roundRect">
            <a:avLst>
              <a:gd name="adj" fmla="val 5875"/>
            </a:avLst>
          </a:prstGeom>
          <a:solidFill>
            <a:schemeClr val="accent2">
              <a:lumMod val="20000"/>
              <a:lumOff val="80000"/>
              <a:alpha val="69846"/>
            </a:schemeClr>
          </a:solidFill>
          <a:ln w="5715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07276EC-1B3B-F9CA-64A0-F05FF0BF058A}"/>
              </a:ext>
            </a:extLst>
          </p:cNvPr>
          <p:cNvSpPr/>
          <p:nvPr/>
        </p:nvSpPr>
        <p:spPr>
          <a:xfrm>
            <a:off x="1218603" y="913188"/>
            <a:ext cx="6706794" cy="1246179"/>
          </a:xfrm>
          <a:prstGeom prst="roundRect">
            <a:avLst/>
          </a:prstGeom>
          <a:solidFill>
            <a:srgbClr val="ECF4FF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20000"/>
              </a:lnSpc>
              <a:spcBef>
                <a:spcPts val="8"/>
              </a:spcBef>
              <a:buSzPct val="120000"/>
            </a:pP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</a:rPr>
              <a:t>High contention </a:t>
            </a: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  <a:sym typeface="Wingdings" pitchFamily="2" charset="2"/>
              </a:rPr>
              <a:t> low data access costs</a:t>
            </a:r>
            <a:endParaRPr lang="en-GB" sz="24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algn="ctr">
              <a:lnSpc>
                <a:spcPct val="120000"/>
              </a:lnSpc>
              <a:spcBef>
                <a:spcPts val="8"/>
              </a:spcBef>
              <a:buSzPct val="120000"/>
            </a:pP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</a:rPr>
              <a:t>Low contention </a:t>
            </a: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  <a:sym typeface="Wingdings" pitchFamily="2" charset="2"/>
              </a:rPr>
              <a:t> lightweight synchronization</a:t>
            </a:r>
            <a:endParaRPr lang="en-GB" sz="24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19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3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5"/>
                </a:solidFill>
                <a:latin typeface="Trebuchet MS" panose="020B0703020202090204" pitchFamily="34" charset="0"/>
              </a:rPr>
              <a:t>Characteristic 1: Inherent Imbalance</a:t>
            </a:r>
            <a:endParaRPr lang="en-GB" sz="36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8256632-12E1-A2B8-424D-2B2953F6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latin typeface="Trebuchet MS" panose="020B0703020202090204" pitchFamily="34" charset="0"/>
              </a:rPr>
              <a:t>The objects involved are </a:t>
            </a: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not</a:t>
            </a:r>
            <a:r>
              <a:rPr lang="en-GB" dirty="0">
                <a:latin typeface="Trebuchet MS" panose="020B0703020202090204" pitchFamily="34" charset="0"/>
              </a:rPr>
              <a:t> of </a:t>
            </a: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equal</a:t>
            </a:r>
            <a:r>
              <a:rPr lang="en-GB" dirty="0">
                <a:latin typeface="Trebuchet MS" panose="020B0703020202090204" pitchFamily="34" charset="0"/>
              </a:rPr>
              <a:t> size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51C1CC-7E2C-EC7D-5A39-883C6D5A74EB}"/>
              </a:ext>
            </a:extLst>
          </p:cNvPr>
          <p:cNvGrpSpPr>
            <a:grpSpLocks noChangeAspect="1"/>
          </p:cNvGrpSpPr>
          <p:nvPr/>
        </p:nvGrpSpPr>
        <p:grpSpPr>
          <a:xfrm>
            <a:off x="234058" y="2501418"/>
            <a:ext cx="2036135" cy="2568925"/>
            <a:chOff x="822008" y="2509411"/>
            <a:chExt cx="2248767" cy="28372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5514990-D7AA-49B3-E247-726F04BD8CEA}"/>
                </a:ext>
              </a:extLst>
            </p:cNvPr>
            <p:cNvGrpSpPr/>
            <p:nvPr/>
          </p:nvGrpSpPr>
          <p:grpSpPr>
            <a:xfrm>
              <a:off x="899159" y="3157054"/>
              <a:ext cx="2057400" cy="2189557"/>
              <a:chOff x="1036320" y="2239962"/>
              <a:chExt cx="1905000" cy="2189557"/>
            </a:xfrm>
            <a:solidFill>
              <a:schemeClr val="tx2">
                <a:lumMod val="10000"/>
                <a:lumOff val="90000"/>
              </a:schemeClr>
            </a:solidFill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5AC1E99-3A61-5F71-3617-975E976383C5}"/>
                  </a:ext>
                </a:extLst>
              </p:cNvPr>
              <p:cNvGrpSpPr/>
              <p:nvPr/>
            </p:nvGrpSpPr>
            <p:grpSpPr>
              <a:xfrm>
                <a:off x="1036320" y="4185361"/>
                <a:ext cx="1905000" cy="244158"/>
                <a:chOff x="1036320" y="2239962"/>
                <a:chExt cx="2194560" cy="274638"/>
              </a:xfrm>
              <a:grpFill/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8D7389CA-5903-FAC9-1CEF-51C3A4DF21D7}"/>
                    </a:ext>
                  </a:extLst>
                </p:cNvPr>
                <p:cNvGrpSpPr/>
                <p:nvPr/>
              </p:nvGrpSpPr>
              <p:grpSpPr>
                <a:xfrm>
                  <a:off x="1036320" y="2240280"/>
                  <a:ext cx="1097280" cy="274320"/>
                  <a:chOff x="1036320" y="2240280"/>
                  <a:chExt cx="1097280" cy="274320"/>
                </a:xfrm>
                <a:grpFill/>
              </p:grpSpPr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E19A8144-EE4E-4077-392B-88069766C901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F5669C25-62EB-C661-3021-06383E8704F0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02962E62-EA25-82E9-17FE-975264F47C1A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FC354F00-2F49-27CE-4826-BFF113339707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FCDF15B8-37CD-66C6-9F63-5B1B87C2286E}"/>
                    </a:ext>
                  </a:extLst>
                </p:cNvPr>
                <p:cNvGrpSpPr/>
                <p:nvPr/>
              </p:nvGrpSpPr>
              <p:grpSpPr>
                <a:xfrm>
                  <a:off x="2133600" y="2239962"/>
                  <a:ext cx="1097280" cy="274320"/>
                  <a:chOff x="1036320" y="2240280"/>
                  <a:chExt cx="1097280" cy="274320"/>
                </a:xfrm>
                <a:grpFill/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FD0BFFFB-683E-2A16-AF62-54D5F497F690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C4DF5808-1572-3A48-18B4-8E8CE68CE029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C731D99C-865C-2A48-EF51-483411803083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039A223-2645-E448-67A8-50F1AD2295B3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290D630-5C0A-7DD0-4173-6CAA33F4A9C0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1948528"/>
                <a:chOff x="1036320" y="2239962"/>
                <a:chExt cx="1905000" cy="1948528"/>
              </a:xfrm>
              <a:grpFill/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A7EA4530-43E8-499F-92AC-1E351301BF8F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30670B71-DE68-8438-E15C-D1E17EE9B51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354E2C42-9B59-CFC8-053F-C85557F86C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15" name="Group 114">
                        <a:extLst>
                          <a:ext uri="{FF2B5EF4-FFF2-40B4-BE49-F238E27FC236}">
                            <a16:creationId xmlns:a16="http://schemas.microsoft.com/office/drawing/2014/main" id="{C8BAD6CE-6182-CB96-22DE-11E693CB97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21" name="Rectangle 120">
                          <a:extLst>
                            <a:ext uri="{FF2B5EF4-FFF2-40B4-BE49-F238E27FC236}">
                              <a16:creationId xmlns:a16="http://schemas.microsoft.com/office/drawing/2014/main" id="{9E8045C6-C311-0BAF-7099-E36CE284DD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2" name="Rectangle 121">
                          <a:extLst>
                            <a:ext uri="{FF2B5EF4-FFF2-40B4-BE49-F238E27FC236}">
                              <a16:creationId xmlns:a16="http://schemas.microsoft.com/office/drawing/2014/main" id="{F5BFD53D-294D-389F-F62E-B25335D3BE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3" name="Rectangle 122">
                          <a:extLst>
                            <a:ext uri="{FF2B5EF4-FFF2-40B4-BE49-F238E27FC236}">
                              <a16:creationId xmlns:a16="http://schemas.microsoft.com/office/drawing/2014/main" id="{A3D99672-7B60-DD8A-663D-9B195DBFAC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4" name="Rectangle 123">
                          <a:extLst>
                            <a:ext uri="{FF2B5EF4-FFF2-40B4-BE49-F238E27FC236}">
                              <a16:creationId xmlns:a16="http://schemas.microsoft.com/office/drawing/2014/main" id="{CDF42EB7-7C8B-D30F-F326-7D1AB420EC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16" name="Group 115">
                        <a:extLst>
                          <a:ext uri="{FF2B5EF4-FFF2-40B4-BE49-F238E27FC236}">
                            <a16:creationId xmlns:a16="http://schemas.microsoft.com/office/drawing/2014/main" id="{02B4D82A-AE4A-BC94-F923-63CAB68F4E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17" name="Rectangle 116">
                          <a:extLst>
                            <a:ext uri="{FF2B5EF4-FFF2-40B4-BE49-F238E27FC236}">
                              <a16:creationId xmlns:a16="http://schemas.microsoft.com/office/drawing/2014/main" id="{71EC8221-E1E4-557A-52A0-9E33E6A7A5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18" name="Rectangle 117">
                          <a:extLst>
                            <a:ext uri="{FF2B5EF4-FFF2-40B4-BE49-F238E27FC236}">
                              <a16:creationId xmlns:a16="http://schemas.microsoft.com/office/drawing/2014/main" id="{26F99F18-6A02-3290-1385-6606E71FB1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19" name="Rectangle 118">
                          <a:extLst>
                            <a:ext uri="{FF2B5EF4-FFF2-40B4-BE49-F238E27FC236}">
                              <a16:creationId xmlns:a16="http://schemas.microsoft.com/office/drawing/2014/main" id="{17F4699E-B2CA-53EC-7F84-C9D6C728BD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20" name="Rectangle 119">
                          <a:extLst>
                            <a:ext uri="{FF2B5EF4-FFF2-40B4-BE49-F238E27FC236}">
                              <a16:creationId xmlns:a16="http://schemas.microsoft.com/office/drawing/2014/main" id="{242E69D5-D287-CE53-04B3-180681D82E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DC6F5C80-E0E8-E02D-8DF3-721D9A0052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05" name="Group 104">
                        <a:extLst>
                          <a:ext uri="{FF2B5EF4-FFF2-40B4-BE49-F238E27FC236}">
                            <a16:creationId xmlns:a16="http://schemas.microsoft.com/office/drawing/2014/main" id="{1D8719E0-8060-2211-8FFC-8AB46DDF67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11" name="Rectangle 110">
                          <a:extLst>
                            <a:ext uri="{FF2B5EF4-FFF2-40B4-BE49-F238E27FC236}">
                              <a16:creationId xmlns:a16="http://schemas.microsoft.com/office/drawing/2014/main" id="{DDBDED3A-0D9C-E831-3856-31B9DA2DB3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12" name="Rectangle 111">
                          <a:extLst>
                            <a:ext uri="{FF2B5EF4-FFF2-40B4-BE49-F238E27FC236}">
                              <a16:creationId xmlns:a16="http://schemas.microsoft.com/office/drawing/2014/main" id="{6C9A76BC-D65A-B3CB-7C3C-ED3B334E91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13" name="Rectangle 112">
                          <a:extLst>
                            <a:ext uri="{FF2B5EF4-FFF2-40B4-BE49-F238E27FC236}">
                              <a16:creationId xmlns:a16="http://schemas.microsoft.com/office/drawing/2014/main" id="{7CA0E75A-74C7-1C3A-7E63-31C72A06DE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14" name="Rectangle 113">
                          <a:extLst>
                            <a:ext uri="{FF2B5EF4-FFF2-40B4-BE49-F238E27FC236}">
                              <a16:creationId xmlns:a16="http://schemas.microsoft.com/office/drawing/2014/main" id="{0A46EACA-4392-2705-074D-636F8578DB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06" name="Group 105">
                        <a:extLst>
                          <a:ext uri="{FF2B5EF4-FFF2-40B4-BE49-F238E27FC236}">
                            <a16:creationId xmlns:a16="http://schemas.microsoft.com/office/drawing/2014/main" id="{30E04D76-D2DA-F794-A885-DB573E6251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07" name="Rectangle 106">
                          <a:extLst>
                            <a:ext uri="{FF2B5EF4-FFF2-40B4-BE49-F238E27FC236}">
                              <a16:creationId xmlns:a16="http://schemas.microsoft.com/office/drawing/2014/main" id="{B3EA755D-1433-426C-82FC-250A0BEC94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08" name="Rectangle 107">
                          <a:extLst>
                            <a:ext uri="{FF2B5EF4-FFF2-40B4-BE49-F238E27FC236}">
                              <a16:creationId xmlns:a16="http://schemas.microsoft.com/office/drawing/2014/main" id="{DF6D36D5-9128-1BE1-552A-9D825F40A3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09" name="Rectangle 108">
                          <a:extLst>
                            <a:ext uri="{FF2B5EF4-FFF2-40B4-BE49-F238E27FC236}">
                              <a16:creationId xmlns:a16="http://schemas.microsoft.com/office/drawing/2014/main" id="{488ABB71-CEEE-98DB-A78F-8876872BB5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10" name="Rectangle 109">
                          <a:extLst>
                            <a:ext uri="{FF2B5EF4-FFF2-40B4-BE49-F238E27FC236}">
                              <a16:creationId xmlns:a16="http://schemas.microsoft.com/office/drawing/2014/main" id="{7FEDA961-8CC0-3F60-B63D-FFF3A57A38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E74C81E6-B2A4-8B3A-EE72-D6EA5A6BCCE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81" name="Group 80">
                      <a:extLst>
                        <a:ext uri="{FF2B5EF4-FFF2-40B4-BE49-F238E27FC236}">
                          <a16:creationId xmlns:a16="http://schemas.microsoft.com/office/drawing/2014/main" id="{9C134498-B1F3-2E8B-B003-EB571DE486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5BC0C7AE-D584-8E65-5BC1-2B33F9E640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99" name="Rectangle 98">
                          <a:extLst>
                            <a:ext uri="{FF2B5EF4-FFF2-40B4-BE49-F238E27FC236}">
                              <a16:creationId xmlns:a16="http://schemas.microsoft.com/office/drawing/2014/main" id="{3C06A6A2-A604-C938-1C4B-BD689EEB46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00" name="Rectangle 99">
                          <a:extLst>
                            <a:ext uri="{FF2B5EF4-FFF2-40B4-BE49-F238E27FC236}">
                              <a16:creationId xmlns:a16="http://schemas.microsoft.com/office/drawing/2014/main" id="{1297F5FE-B76C-B7A0-A823-0FE0D252B3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01" name="Rectangle 100">
                          <a:extLst>
                            <a:ext uri="{FF2B5EF4-FFF2-40B4-BE49-F238E27FC236}">
                              <a16:creationId xmlns:a16="http://schemas.microsoft.com/office/drawing/2014/main" id="{5B5A112F-CA50-6029-A146-A093CFB387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02" name="Rectangle 101">
                          <a:extLst>
                            <a:ext uri="{FF2B5EF4-FFF2-40B4-BE49-F238E27FC236}">
                              <a16:creationId xmlns:a16="http://schemas.microsoft.com/office/drawing/2014/main" id="{FF9D3AE5-BEC6-8083-DC08-00FCF9C5E7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94" name="Group 93">
                        <a:extLst>
                          <a:ext uri="{FF2B5EF4-FFF2-40B4-BE49-F238E27FC236}">
                            <a16:creationId xmlns:a16="http://schemas.microsoft.com/office/drawing/2014/main" id="{52CE314C-4D98-EBE4-DCC7-5246215E46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95" name="Rectangle 94">
                          <a:extLst>
                            <a:ext uri="{FF2B5EF4-FFF2-40B4-BE49-F238E27FC236}">
                              <a16:creationId xmlns:a16="http://schemas.microsoft.com/office/drawing/2014/main" id="{6824ED31-F9EF-4D81-56CA-434276EFDD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96" name="Rectangle 95">
                          <a:extLst>
                            <a:ext uri="{FF2B5EF4-FFF2-40B4-BE49-F238E27FC236}">
                              <a16:creationId xmlns:a16="http://schemas.microsoft.com/office/drawing/2014/main" id="{3E1B1C95-C6D8-4C29-DF42-0AFD885C97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97" name="Rectangle 96">
                          <a:extLst>
                            <a:ext uri="{FF2B5EF4-FFF2-40B4-BE49-F238E27FC236}">
                              <a16:creationId xmlns:a16="http://schemas.microsoft.com/office/drawing/2014/main" id="{BBDCF685-4627-F711-FEDA-F844D0C7D7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98" name="Rectangle 97">
                          <a:extLst>
                            <a:ext uri="{FF2B5EF4-FFF2-40B4-BE49-F238E27FC236}">
                              <a16:creationId xmlns:a16="http://schemas.microsoft.com/office/drawing/2014/main" id="{D4ED374A-16A4-6D07-A0AE-97B7C12B58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53AAFB85-5DFB-6A1F-80B8-FDAB2EB1F7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83" name="Group 82">
                        <a:extLst>
                          <a:ext uri="{FF2B5EF4-FFF2-40B4-BE49-F238E27FC236}">
                            <a16:creationId xmlns:a16="http://schemas.microsoft.com/office/drawing/2014/main" id="{4A97F010-25FF-EAA0-2231-0FBD77C4CF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89" name="Rectangle 88">
                          <a:extLst>
                            <a:ext uri="{FF2B5EF4-FFF2-40B4-BE49-F238E27FC236}">
                              <a16:creationId xmlns:a16="http://schemas.microsoft.com/office/drawing/2014/main" id="{5AC2A1A4-944F-1BC8-084A-BBCAD57F25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90" name="Rectangle 89">
                          <a:extLst>
                            <a:ext uri="{FF2B5EF4-FFF2-40B4-BE49-F238E27FC236}">
                              <a16:creationId xmlns:a16="http://schemas.microsoft.com/office/drawing/2014/main" id="{71CF2147-065F-F41F-773C-3CFFA66EEE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91" name="Rectangle 90">
                          <a:extLst>
                            <a:ext uri="{FF2B5EF4-FFF2-40B4-BE49-F238E27FC236}">
                              <a16:creationId xmlns:a16="http://schemas.microsoft.com/office/drawing/2014/main" id="{E2FBD632-7BCE-61AE-93D6-45C213E2F6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92" name="Rectangle 91">
                          <a:extLst>
                            <a:ext uri="{FF2B5EF4-FFF2-40B4-BE49-F238E27FC236}">
                              <a16:creationId xmlns:a16="http://schemas.microsoft.com/office/drawing/2014/main" id="{A5E5B8CD-C51A-4822-1794-76B8EBAE3E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84" name="Group 83">
                        <a:extLst>
                          <a:ext uri="{FF2B5EF4-FFF2-40B4-BE49-F238E27FC236}">
                            <a16:creationId xmlns:a16="http://schemas.microsoft.com/office/drawing/2014/main" id="{EC0C2FC8-85FD-80EB-6E87-154CCA3A7B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85" name="Rectangle 84">
                          <a:extLst>
                            <a:ext uri="{FF2B5EF4-FFF2-40B4-BE49-F238E27FC236}">
                              <a16:creationId xmlns:a16="http://schemas.microsoft.com/office/drawing/2014/main" id="{C8E9315D-EA4C-05A3-D68E-012FE8E71E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86" name="Rectangle 85">
                          <a:extLst>
                            <a:ext uri="{FF2B5EF4-FFF2-40B4-BE49-F238E27FC236}">
                              <a16:creationId xmlns:a16="http://schemas.microsoft.com/office/drawing/2014/main" id="{3EC789CC-D5AE-DA6B-1688-8DC9EA5CC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87" name="Rectangle 86">
                          <a:extLst>
                            <a:ext uri="{FF2B5EF4-FFF2-40B4-BE49-F238E27FC236}">
                              <a16:creationId xmlns:a16="http://schemas.microsoft.com/office/drawing/2014/main" id="{7DDCC1E8-FD9D-8B03-003C-76E2641EE8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88" name="Rectangle 87">
                          <a:extLst>
                            <a:ext uri="{FF2B5EF4-FFF2-40B4-BE49-F238E27FC236}">
                              <a16:creationId xmlns:a16="http://schemas.microsoft.com/office/drawing/2014/main" id="{E3BA7517-BD40-CBDA-84D7-A46A8F1AD5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5539F1E-D1A8-F1FA-7F37-3D0992E827F9}"/>
                    </a:ext>
                  </a:extLst>
                </p:cNvPr>
                <p:cNvGrpSpPr/>
                <p:nvPr/>
              </p:nvGrpSpPr>
              <p:grpSpPr>
                <a:xfrm>
                  <a:off x="1036320" y="3216224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67F2FE06-9105-229C-888B-AEE92081BDF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D8AAF84F-81DE-B956-1CC0-23168F810B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69" name="Group 68">
                        <a:extLst>
                          <a:ext uri="{FF2B5EF4-FFF2-40B4-BE49-F238E27FC236}">
                            <a16:creationId xmlns:a16="http://schemas.microsoft.com/office/drawing/2014/main" id="{7DE36BB6-5F3B-EC31-7EE3-EEFDE2AEED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75" name="Rectangle 74">
                          <a:extLst>
                            <a:ext uri="{FF2B5EF4-FFF2-40B4-BE49-F238E27FC236}">
                              <a16:creationId xmlns:a16="http://schemas.microsoft.com/office/drawing/2014/main" id="{708254CD-8897-3190-B4FB-89C962B615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76" name="Rectangle 75">
                          <a:extLst>
                            <a:ext uri="{FF2B5EF4-FFF2-40B4-BE49-F238E27FC236}">
                              <a16:creationId xmlns:a16="http://schemas.microsoft.com/office/drawing/2014/main" id="{6C0E68A6-DACD-6E0F-E55F-3AD82C1F70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77" name="Rectangle 76">
                          <a:extLst>
                            <a:ext uri="{FF2B5EF4-FFF2-40B4-BE49-F238E27FC236}">
                              <a16:creationId xmlns:a16="http://schemas.microsoft.com/office/drawing/2014/main" id="{D21EBCAC-9454-3359-AF83-BF0997B1AC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78" name="Rectangle 77">
                          <a:extLst>
                            <a:ext uri="{FF2B5EF4-FFF2-40B4-BE49-F238E27FC236}">
                              <a16:creationId xmlns:a16="http://schemas.microsoft.com/office/drawing/2014/main" id="{72AB4309-BD5F-1605-79FD-5A54B78EF3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70" name="Group 69">
                        <a:extLst>
                          <a:ext uri="{FF2B5EF4-FFF2-40B4-BE49-F238E27FC236}">
                            <a16:creationId xmlns:a16="http://schemas.microsoft.com/office/drawing/2014/main" id="{33EB8B97-E773-9D5A-CB52-89BF54EEB5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71" name="Rectangle 70">
                          <a:extLst>
                            <a:ext uri="{FF2B5EF4-FFF2-40B4-BE49-F238E27FC236}">
                              <a16:creationId xmlns:a16="http://schemas.microsoft.com/office/drawing/2014/main" id="{2BBCAA1A-81CC-A709-68C6-381EF3868E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72" name="Rectangle 71">
                          <a:extLst>
                            <a:ext uri="{FF2B5EF4-FFF2-40B4-BE49-F238E27FC236}">
                              <a16:creationId xmlns:a16="http://schemas.microsoft.com/office/drawing/2014/main" id="{F40FF0B4-C4FC-8273-5992-6148A00EAD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73" name="Rectangle 72">
                          <a:extLst>
                            <a:ext uri="{FF2B5EF4-FFF2-40B4-BE49-F238E27FC236}">
                              <a16:creationId xmlns:a16="http://schemas.microsoft.com/office/drawing/2014/main" id="{CFD2B88A-1E1B-93DD-8B56-E4501E20EE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74" name="Rectangle 73">
                          <a:extLst>
                            <a:ext uri="{FF2B5EF4-FFF2-40B4-BE49-F238E27FC236}">
                              <a16:creationId xmlns:a16="http://schemas.microsoft.com/office/drawing/2014/main" id="{EDAA3022-09E0-168E-EAD9-625366F707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4A646EDF-8B46-9B5D-1F25-46E8832C95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D36D73C3-ECA2-8DC7-B986-D951CB13D3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29F58AE7-01C8-EAE4-98D4-8BF7475688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66" name="Rectangle 65">
                          <a:extLst>
                            <a:ext uri="{FF2B5EF4-FFF2-40B4-BE49-F238E27FC236}">
                              <a16:creationId xmlns:a16="http://schemas.microsoft.com/office/drawing/2014/main" id="{6EB18C15-FD87-77C8-A449-2273809AB1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67" name="Rectangle 66">
                          <a:extLst>
                            <a:ext uri="{FF2B5EF4-FFF2-40B4-BE49-F238E27FC236}">
                              <a16:creationId xmlns:a16="http://schemas.microsoft.com/office/drawing/2014/main" id="{6A5B82DA-FCF0-8A0D-3B8B-72CB819A48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68" name="Rectangle 67">
                          <a:extLst>
                            <a:ext uri="{FF2B5EF4-FFF2-40B4-BE49-F238E27FC236}">
                              <a16:creationId xmlns:a16="http://schemas.microsoft.com/office/drawing/2014/main" id="{F9E45EFD-0F3A-767A-B584-0053619B7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7A68FED8-9E1A-11FC-C040-F45A2047F1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61" name="Rectangle 60">
                          <a:extLst>
                            <a:ext uri="{FF2B5EF4-FFF2-40B4-BE49-F238E27FC236}">
                              <a16:creationId xmlns:a16="http://schemas.microsoft.com/office/drawing/2014/main" id="{ED61F8A9-7826-4E5F-7605-A718612509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62" name="Rectangle 61">
                          <a:extLst>
                            <a:ext uri="{FF2B5EF4-FFF2-40B4-BE49-F238E27FC236}">
                              <a16:creationId xmlns:a16="http://schemas.microsoft.com/office/drawing/2014/main" id="{FFFD25F2-B31C-9FCD-A03A-871255466A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881D5E41-4209-184D-151B-63099BCFC1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1A4E5F73-1B45-C8DE-095D-6BB249E7F9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EE967A4E-7843-4572-E8A1-7169B100B7B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E8E9D393-B3D9-FDCD-3E49-EDFEF64107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03393338-C81D-1B91-6C4B-CA046E36FF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53" name="Rectangle 52">
                          <a:extLst>
                            <a:ext uri="{FF2B5EF4-FFF2-40B4-BE49-F238E27FC236}">
                              <a16:creationId xmlns:a16="http://schemas.microsoft.com/office/drawing/2014/main" id="{3A4F9ED6-E443-10B8-4244-85D1020506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54" name="Rectangle 53">
                          <a:extLst>
                            <a:ext uri="{FF2B5EF4-FFF2-40B4-BE49-F238E27FC236}">
                              <a16:creationId xmlns:a16="http://schemas.microsoft.com/office/drawing/2014/main" id="{56A26EA8-E690-22DD-35B2-E30AF20DCD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55" name="Rectangle 54">
                          <a:extLst>
                            <a:ext uri="{FF2B5EF4-FFF2-40B4-BE49-F238E27FC236}">
                              <a16:creationId xmlns:a16="http://schemas.microsoft.com/office/drawing/2014/main" id="{6055CABE-9C5C-249E-2D0E-C6BE4EC9B5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56" name="Rectangle 55">
                          <a:extLst>
                            <a:ext uri="{FF2B5EF4-FFF2-40B4-BE49-F238E27FC236}">
                              <a16:creationId xmlns:a16="http://schemas.microsoft.com/office/drawing/2014/main" id="{D036B837-C022-3BBE-3125-22F7E24D60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DCC6FAC9-E833-7AC2-7D1B-05728C17E3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9" name="Rectangle 48">
                          <a:extLst>
                            <a:ext uri="{FF2B5EF4-FFF2-40B4-BE49-F238E27FC236}">
                              <a16:creationId xmlns:a16="http://schemas.microsoft.com/office/drawing/2014/main" id="{862A6B1D-ED63-9378-2A35-70EF1ED905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50" name="Rectangle 49">
                          <a:extLst>
                            <a:ext uri="{FF2B5EF4-FFF2-40B4-BE49-F238E27FC236}">
                              <a16:creationId xmlns:a16="http://schemas.microsoft.com/office/drawing/2014/main" id="{EED14F92-E907-C6F2-9C25-9A7EC0D07C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51" name="Rectangle 50">
                          <a:extLst>
                            <a:ext uri="{FF2B5EF4-FFF2-40B4-BE49-F238E27FC236}">
                              <a16:creationId xmlns:a16="http://schemas.microsoft.com/office/drawing/2014/main" id="{88139EDE-CB68-BA14-B31F-5682F1A6BF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E84B18A4-3D2F-3505-F987-BC1FBF4D1C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B4BF9F9E-0254-CB45-C4F0-F9DA5756EF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7" name="Group 36">
                        <a:extLst>
                          <a:ext uri="{FF2B5EF4-FFF2-40B4-BE49-F238E27FC236}">
                            <a16:creationId xmlns:a16="http://schemas.microsoft.com/office/drawing/2014/main" id="{B7F936E0-BA29-4D66-5BFA-4279373593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3" name="Rectangle 42">
                          <a:extLst>
                            <a:ext uri="{FF2B5EF4-FFF2-40B4-BE49-F238E27FC236}">
                              <a16:creationId xmlns:a16="http://schemas.microsoft.com/office/drawing/2014/main" id="{004D9D56-B79C-90FD-B96D-6A6E0C1C7D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4" name="Rectangle 43">
                          <a:extLst>
                            <a:ext uri="{FF2B5EF4-FFF2-40B4-BE49-F238E27FC236}">
                              <a16:creationId xmlns:a16="http://schemas.microsoft.com/office/drawing/2014/main" id="{D450B94E-D7A0-2EB5-D8B2-ABE49ECCC0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5" name="Rectangle 44">
                          <a:extLst>
                            <a:ext uri="{FF2B5EF4-FFF2-40B4-BE49-F238E27FC236}">
                              <a16:creationId xmlns:a16="http://schemas.microsoft.com/office/drawing/2014/main" id="{37746CDF-C253-D391-AB56-1C95BE1B28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6" name="Rectangle 45">
                          <a:extLst>
                            <a:ext uri="{FF2B5EF4-FFF2-40B4-BE49-F238E27FC236}">
                              <a16:creationId xmlns:a16="http://schemas.microsoft.com/office/drawing/2014/main" id="{0982C041-DEA0-7E29-6C87-4744797BDD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8" name="Group 37">
                        <a:extLst>
                          <a:ext uri="{FF2B5EF4-FFF2-40B4-BE49-F238E27FC236}">
                            <a16:creationId xmlns:a16="http://schemas.microsoft.com/office/drawing/2014/main" id="{A5BFACAE-C4C6-D6D7-754F-1897483A04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6B20C829-3348-436A-F068-E35F1AF396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0" name="Rectangle 39">
                          <a:extLst>
                            <a:ext uri="{FF2B5EF4-FFF2-40B4-BE49-F238E27FC236}">
                              <a16:creationId xmlns:a16="http://schemas.microsoft.com/office/drawing/2014/main" id="{419FFF95-BA21-0F67-7499-46B5EAEACC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1" name="Rectangle 40">
                          <a:extLst>
                            <a:ext uri="{FF2B5EF4-FFF2-40B4-BE49-F238E27FC236}">
                              <a16:creationId xmlns:a16="http://schemas.microsoft.com/office/drawing/2014/main" id="{35CCB484-E57F-0BAD-EADE-61EDEF5294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2" name="Rectangle 41">
                          <a:extLst>
                            <a:ext uri="{FF2B5EF4-FFF2-40B4-BE49-F238E27FC236}">
                              <a16:creationId xmlns:a16="http://schemas.microsoft.com/office/drawing/2014/main" id="{37D3D635-823A-6840-EDA6-D8F18E3081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D763C3-8D50-1C31-48B4-91C7F16C9160}"/>
                </a:ext>
              </a:extLst>
            </p:cNvPr>
            <p:cNvSpPr txBox="1"/>
            <p:nvPr/>
          </p:nvSpPr>
          <p:spPr>
            <a:xfrm>
              <a:off x="822008" y="2509411"/>
              <a:ext cx="2248767" cy="509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Sparse Matrix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733B976-29DB-8B8F-F079-0A0C080C96BE}"/>
              </a:ext>
            </a:extLst>
          </p:cNvPr>
          <p:cNvGrpSpPr>
            <a:grpSpLocks noChangeAspect="1"/>
          </p:cNvGrpSpPr>
          <p:nvPr/>
        </p:nvGrpSpPr>
        <p:grpSpPr>
          <a:xfrm>
            <a:off x="2511153" y="2550508"/>
            <a:ext cx="2608406" cy="2466399"/>
            <a:chOff x="4247897" y="2495337"/>
            <a:chExt cx="3228130" cy="3052384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660D163-4C29-F490-CE65-F4C21099172B}"/>
                </a:ext>
              </a:extLst>
            </p:cNvPr>
            <p:cNvSpPr txBox="1"/>
            <p:nvPr/>
          </p:nvSpPr>
          <p:spPr>
            <a:xfrm>
              <a:off x="4247897" y="2495337"/>
              <a:ext cx="3228130" cy="5713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Power-Law Graph</a:t>
              </a: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CA19E398-062B-C1A5-F260-2D109FBBC8CD}"/>
                </a:ext>
              </a:extLst>
            </p:cNvPr>
            <p:cNvGrpSpPr/>
            <p:nvPr/>
          </p:nvGrpSpPr>
          <p:grpSpPr>
            <a:xfrm>
              <a:off x="4363163" y="3203032"/>
              <a:ext cx="2843776" cy="2344689"/>
              <a:chOff x="4363163" y="3203032"/>
              <a:chExt cx="2843776" cy="2344689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6879A20-925B-FC16-3E37-141295501780}"/>
                  </a:ext>
                </a:extLst>
              </p:cNvPr>
              <p:cNvCxnSpPr>
                <a:cxnSpLocks/>
                <a:endCxn id="152" idx="0"/>
              </p:cNvCxnSpPr>
              <p:nvPr/>
            </p:nvCxnSpPr>
            <p:spPr>
              <a:xfrm>
                <a:off x="6039764" y="4391380"/>
                <a:ext cx="134853" cy="62236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D7FCF41-815D-CAE9-04A3-3B871408F098}"/>
                  </a:ext>
                </a:extLst>
              </p:cNvPr>
              <p:cNvCxnSpPr>
                <a:cxnSpLocks/>
                <a:endCxn id="161" idx="6"/>
              </p:cNvCxnSpPr>
              <p:nvPr/>
            </p:nvCxnSpPr>
            <p:spPr>
              <a:xfrm flipH="1" flipV="1">
                <a:off x="5327820" y="4376286"/>
                <a:ext cx="708731" cy="1237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3CA10B7-A191-44E3-9978-B7839F8E1E55}"/>
                  </a:ext>
                </a:extLst>
              </p:cNvPr>
              <p:cNvCxnSpPr>
                <a:cxnSpLocks/>
                <a:endCxn id="162" idx="7"/>
              </p:cNvCxnSpPr>
              <p:nvPr/>
            </p:nvCxnSpPr>
            <p:spPr>
              <a:xfrm flipH="1">
                <a:off x="5536092" y="4365761"/>
                <a:ext cx="522530" cy="41586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982A2A8-782D-7AE0-D024-6BA82A310CF9}"/>
                  </a:ext>
                </a:extLst>
              </p:cNvPr>
              <p:cNvCxnSpPr>
                <a:cxnSpLocks/>
                <a:endCxn id="163" idx="0"/>
              </p:cNvCxnSpPr>
              <p:nvPr/>
            </p:nvCxnSpPr>
            <p:spPr>
              <a:xfrm flipH="1">
                <a:off x="5681026" y="4359735"/>
                <a:ext cx="339484" cy="879574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7D5822A8-7F7B-B369-9509-DF82F919FD5D}"/>
                  </a:ext>
                </a:extLst>
              </p:cNvPr>
              <p:cNvCxnSpPr>
                <a:cxnSpLocks/>
                <a:endCxn id="153" idx="1"/>
              </p:cNvCxnSpPr>
              <p:nvPr/>
            </p:nvCxnSpPr>
            <p:spPr>
              <a:xfrm>
                <a:off x="6036551" y="4374783"/>
                <a:ext cx="605166" cy="792640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8E3A4FA-C5FE-86B0-573F-7739C2DEC399}"/>
                  </a:ext>
                </a:extLst>
              </p:cNvPr>
              <p:cNvCxnSpPr>
                <a:cxnSpLocks/>
                <a:endCxn id="151" idx="2"/>
              </p:cNvCxnSpPr>
              <p:nvPr/>
            </p:nvCxnSpPr>
            <p:spPr>
              <a:xfrm>
                <a:off x="6058621" y="4386940"/>
                <a:ext cx="550078" cy="234383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9FA71D22-E1FD-4B54-016F-8B30E9694518}"/>
                  </a:ext>
                </a:extLst>
              </p:cNvPr>
              <p:cNvCxnSpPr>
                <a:cxnSpLocks/>
                <a:endCxn id="158" idx="4"/>
              </p:cNvCxnSpPr>
              <p:nvPr/>
            </p:nvCxnSpPr>
            <p:spPr>
              <a:xfrm flipH="1" flipV="1">
                <a:off x="5830074" y="3856796"/>
                <a:ext cx="206477" cy="50443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C253378-FAC2-4BD3-4C9D-D5D108D8A06B}"/>
                  </a:ext>
                </a:extLst>
              </p:cNvPr>
              <p:cNvCxnSpPr>
                <a:cxnSpLocks/>
                <a:endCxn id="149" idx="4"/>
              </p:cNvCxnSpPr>
              <p:nvPr/>
            </p:nvCxnSpPr>
            <p:spPr>
              <a:xfrm flipV="1">
                <a:off x="6029935" y="3526453"/>
                <a:ext cx="105973" cy="84833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AF5C5F2-AA2D-B3C6-F721-EBF450CD574C}"/>
                  </a:ext>
                </a:extLst>
              </p:cNvPr>
              <p:cNvCxnSpPr>
                <a:cxnSpLocks/>
                <a:endCxn id="150" idx="4"/>
              </p:cNvCxnSpPr>
              <p:nvPr/>
            </p:nvCxnSpPr>
            <p:spPr>
              <a:xfrm flipV="1">
                <a:off x="6036551" y="3829539"/>
                <a:ext cx="389055" cy="54798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456B5B2-705F-A833-9196-F619ABA9BDAF}"/>
                  </a:ext>
                </a:extLst>
              </p:cNvPr>
              <p:cNvCxnSpPr>
                <a:cxnSpLocks/>
                <a:endCxn id="160" idx="5"/>
              </p:cNvCxnSpPr>
              <p:nvPr/>
            </p:nvCxnSpPr>
            <p:spPr>
              <a:xfrm flipH="1" flipV="1">
                <a:off x="5280371" y="3801712"/>
                <a:ext cx="778250" cy="564482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9B7800A-88F4-193E-3594-FB8FD9234CE0}"/>
                  </a:ext>
                </a:extLst>
              </p:cNvPr>
              <p:cNvCxnSpPr>
                <a:cxnSpLocks/>
                <a:endCxn id="159" idx="2"/>
              </p:cNvCxnSpPr>
              <p:nvPr/>
            </p:nvCxnSpPr>
            <p:spPr>
              <a:xfrm flipV="1">
                <a:off x="6040650" y="4105442"/>
                <a:ext cx="846536" cy="27084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248C8AC-2C61-F01F-7F80-29105C37B40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90656">
                <a:off x="5987589" y="320303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24F5ECEC-EF73-C87C-63CA-6AB145D1062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42802">
                <a:off x="6346346" y="352826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10224E7-29F8-F6E0-DF65-CD174DBA8D3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279774">
                <a:off x="6597603" y="451824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DC732BF-FAED-6391-5056-D1437D3A4F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12617" y="501374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41176387-F88B-3822-B834-094E14A433A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452928">
                <a:off x="6578227" y="513403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E7217E4-8437-5B0F-337D-F8F770349A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8846" y="3702034"/>
                <a:ext cx="646768" cy="1063835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D80CFC6-8A86-D7E3-5BCC-096231EE6E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3446" y="4358160"/>
                <a:ext cx="650041" cy="423466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C00A218-8FAA-AED3-D80A-25D1DA6C3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9056" y="4765870"/>
                <a:ext cx="927803" cy="137541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5F398BC8-8C92-D22E-F753-9BBD78201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3399" y="4773319"/>
                <a:ext cx="1068343" cy="620539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5675A729-91CC-71F3-D65C-F8DE97F8D58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164977">
                <a:off x="5602397" y="3546706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5F80F505-BD1D-6A11-78A5-B9305CC3138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811055">
                <a:off x="6882939" y="390658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A667A6A5-3BE2-EBB9-068B-DBF6575CB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03820" y="352516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9853DF57-5DF2-0A60-F73D-6DB2FA7A79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03820" y="4214286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A73C520-1703-B14A-A899-46680951A98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337558">
                <a:off x="5248863" y="4722395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5CBDBB87-E50A-0C27-1286-B3FA72E8045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520438">
                <a:off x="5449690" y="52237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E6DDA88-1723-D86C-FF25-B456B10B26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3399" y="4377793"/>
                <a:ext cx="1513152" cy="400108"/>
              </a:xfrm>
              <a:prstGeom prst="line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3A75F25-2B1D-C881-713F-D3FE835B8D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626871">
                <a:off x="5880645" y="4199227"/>
                <a:ext cx="324000" cy="324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276DFF81-3AE7-118B-FB6F-26280EB2572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626871">
                <a:off x="4363163" y="4591681"/>
                <a:ext cx="324000" cy="324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106A080-A1F8-F77B-914A-D20A5093C319}"/>
              </a:ext>
            </a:extLst>
          </p:cNvPr>
          <p:cNvGrpSpPr>
            <a:grpSpLocks noChangeAspect="1"/>
          </p:cNvGrpSpPr>
          <p:nvPr/>
        </p:nvGrpSpPr>
        <p:grpSpPr>
          <a:xfrm>
            <a:off x="5251923" y="2549700"/>
            <a:ext cx="3765774" cy="2367221"/>
            <a:chOff x="7594454" y="2530309"/>
            <a:chExt cx="4769312" cy="2998056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835155D-D8BD-E22B-B067-0E4D9E5D24D7}"/>
                </a:ext>
              </a:extLst>
            </p:cNvPr>
            <p:cNvGrpSpPr/>
            <p:nvPr/>
          </p:nvGrpSpPr>
          <p:grpSpPr>
            <a:xfrm>
              <a:off x="8663576" y="3275449"/>
              <a:ext cx="2324465" cy="2252916"/>
              <a:chOff x="5168412" y="1279036"/>
              <a:chExt cx="1689370" cy="922892"/>
            </a:xfrm>
          </p:grpSpPr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B0779510-2F5C-FD0A-C37A-4EA9067BC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6673" y="1366168"/>
                <a:ext cx="1335138" cy="63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9268C996-66E5-1E53-8802-CB48614DB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231" y="1578882"/>
                <a:ext cx="1335138" cy="63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A40E76D-CE81-75D9-634F-0CDED2D28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231" y="2054974"/>
                <a:ext cx="1335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B8A81F0-23C7-77C4-A59B-D28FC8A80D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751" y="1812123"/>
                <a:ext cx="1335138" cy="63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AC658678-4A3A-3EBF-8B16-CCDE914C8BCF}"/>
                  </a:ext>
                </a:extLst>
              </p:cNvPr>
              <p:cNvGrpSpPr/>
              <p:nvPr/>
            </p:nvGrpSpPr>
            <p:grpSpPr>
              <a:xfrm>
                <a:off x="5168412" y="1279036"/>
                <a:ext cx="1689370" cy="922892"/>
                <a:chOff x="1653702" y="4192621"/>
                <a:chExt cx="1689370" cy="922892"/>
              </a:xfrm>
              <a:solidFill>
                <a:schemeClr val="tx1"/>
              </a:solidFill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8EC4764A-22BD-30B2-177B-22A44F5A0573}"/>
                    </a:ext>
                  </a:extLst>
                </p:cNvPr>
                <p:cNvSpPr/>
                <p:nvPr/>
              </p:nvSpPr>
              <p:spPr>
                <a:xfrm>
                  <a:off x="1653702" y="4192621"/>
                  <a:ext cx="223736" cy="9144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50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607CFDAE-C4BE-2431-3C1C-6E00434AF766}"/>
                    </a:ext>
                  </a:extLst>
                </p:cNvPr>
                <p:cNvSpPr/>
                <p:nvPr/>
              </p:nvSpPr>
              <p:spPr>
                <a:xfrm>
                  <a:off x="2043610" y="4591455"/>
                  <a:ext cx="225010" cy="5155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50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09C51F04-C33F-F327-3B2F-A50738BB300C}"/>
                    </a:ext>
                  </a:extLst>
                </p:cNvPr>
                <p:cNvSpPr/>
                <p:nvPr/>
              </p:nvSpPr>
              <p:spPr>
                <a:xfrm>
                  <a:off x="2425617" y="4396900"/>
                  <a:ext cx="223736" cy="71011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5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4DEEEFBB-5DF1-2CF3-3F8D-F641C3F074C6}"/>
                    </a:ext>
                  </a:extLst>
                </p:cNvPr>
                <p:cNvSpPr/>
                <p:nvPr/>
              </p:nvSpPr>
              <p:spPr>
                <a:xfrm>
                  <a:off x="2773679" y="4827513"/>
                  <a:ext cx="225010" cy="288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50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7A5FFC52-9D09-AA49-B22A-2385AB26E41E}"/>
                    </a:ext>
                  </a:extLst>
                </p:cNvPr>
                <p:cNvSpPr/>
                <p:nvPr/>
              </p:nvSpPr>
              <p:spPr>
                <a:xfrm>
                  <a:off x="3119336" y="4192621"/>
                  <a:ext cx="223736" cy="9144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50" dirty="0">
                    <a:latin typeface="Trebuchet MS" panose="020B0703020202090204" pitchFamily="34" charset="0"/>
                  </a:endParaRPr>
                </a:p>
              </p:txBody>
            </p:sp>
          </p:grp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0CE4CCA-AE21-B56B-6FBA-29D6DD900C3D}"/>
                </a:ext>
              </a:extLst>
            </p:cNvPr>
            <p:cNvSpPr txBox="1"/>
            <p:nvPr/>
          </p:nvSpPr>
          <p:spPr>
            <a:xfrm>
              <a:off x="7594454" y="2530309"/>
              <a:ext cx="4769312" cy="5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Zipfian Query Distribution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C7AAE149-D63E-6577-EACB-16F32931256E}"/>
                </a:ext>
              </a:extLst>
            </p:cNvPr>
            <p:cNvGrpSpPr/>
            <p:nvPr/>
          </p:nvGrpSpPr>
          <p:grpSpPr>
            <a:xfrm>
              <a:off x="9230660" y="3086999"/>
              <a:ext cx="1370158" cy="926511"/>
              <a:chOff x="9230660" y="3086999"/>
              <a:chExt cx="1370158" cy="926511"/>
            </a:xfrm>
          </p:grpSpPr>
          <p:pic>
            <p:nvPicPr>
              <p:cNvPr id="171" name="Graphic 170" descr="Lightning bolt">
                <a:extLst>
                  <a:ext uri="{FF2B5EF4-FFF2-40B4-BE49-F238E27FC236}">
                    <a16:creationId xmlns:a16="http://schemas.microsoft.com/office/drawing/2014/main" id="{67327022-1E52-9AA9-212F-AE06A936A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200000">
                <a:off x="9748376" y="3145026"/>
                <a:ext cx="684000" cy="684000"/>
              </a:xfrm>
              <a:prstGeom prst="rect">
                <a:avLst/>
              </a:prstGeom>
            </p:spPr>
          </p:pic>
          <p:pic>
            <p:nvPicPr>
              <p:cNvPr id="172" name="Graphic 171" descr="Lightning bolt">
                <a:extLst>
                  <a:ext uri="{FF2B5EF4-FFF2-40B4-BE49-F238E27FC236}">
                    <a16:creationId xmlns:a16="http://schemas.microsoft.com/office/drawing/2014/main" id="{81D7D75B-4097-AA3F-37DC-ADF0A2EF3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-1200000">
                <a:off x="9499172" y="3086999"/>
                <a:ext cx="684000" cy="684000"/>
              </a:xfrm>
              <a:prstGeom prst="rect">
                <a:avLst/>
              </a:prstGeom>
            </p:spPr>
          </p:pic>
          <p:pic>
            <p:nvPicPr>
              <p:cNvPr id="173" name="Graphic 172" descr="Lightning bolt">
                <a:extLst>
                  <a:ext uri="{FF2B5EF4-FFF2-40B4-BE49-F238E27FC236}">
                    <a16:creationId xmlns:a16="http://schemas.microsoft.com/office/drawing/2014/main" id="{6A2CAA82-CD2A-D21C-AE2F-4BE5AB221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-3600000">
                <a:off x="9230660" y="3159772"/>
                <a:ext cx="684000" cy="684000"/>
              </a:xfrm>
              <a:prstGeom prst="rect">
                <a:avLst/>
              </a:prstGeom>
            </p:spPr>
          </p:pic>
          <p:pic>
            <p:nvPicPr>
              <p:cNvPr id="174" name="Graphic 173" descr="Lightning bolt">
                <a:extLst>
                  <a:ext uri="{FF2B5EF4-FFF2-40B4-BE49-F238E27FC236}">
                    <a16:creationId xmlns:a16="http://schemas.microsoft.com/office/drawing/2014/main" id="{24C311B1-5589-8CD0-B52E-DDE0CBFBC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3600000">
                <a:off x="9916818" y="3329510"/>
                <a:ext cx="684000" cy="684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0801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Motivation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30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3889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400" dirty="0">
                <a:latin typeface="Trebuchet MS" panose="020B0703020202090204" pitchFamily="34" charset="0"/>
              </a:rPr>
              <a:t>Priority Queues (PQs) are widely used in graph processing kernels, discrete event simulations …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400" dirty="0">
                <a:latin typeface="Trebuchet MS" panose="020B0703020202090204" pitchFamily="34" charset="0"/>
              </a:rPr>
              <a:t>Key Observations: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2200" dirty="0">
                <a:latin typeface="Trebuchet MS" panose="020B0703020202090204" pitchFamily="34" charset="0"/>
              </a:rPr>
              <a:t>PQs exhibit 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medium contention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F9F6CE-9BBD-05EA-7969-BFDF4CEED984}"/>
              </a:ext>
            </a:extLst>
          </p:cNvPr>
          <p:cNvGrpSpPr/>
          <p:nvPr/>
        </p:nvGrpSpPr>
        <p:grpSpPr>
          <a:xfrm>
            <a:off x="1007702" y="3289034"/>
            <a:ext cx="2498105" cy="2241170"/>
            <a:chOff x="1343600" y="3359775"/>
            <a:chExt cx="3330807" cy="298822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7403C16-DBDC-02E5-BEBB-20995B1949F4}"/>
                </a:ext>
              </a:extLst>
            </p:cNvPr>
            <p:cNvGrpSpPr/>
            <p:nvPr/>
          </p:nvGrpSpPr>
          <p:grpSpPr>
            <a:xfrm>
              <a:off x="1408534" y="4095085"/>
              <a:ext cx="3079245" cy="2252916"/>
              <a:chOff x="5168412" y="1279036"/>
              <a:chExt cx="1689370" cy="92289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32889A9-0EB8-395C-06EE-05AFBE5D1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6673" y="1366168"/>
                <a:ext cx="1335138" cy="63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C5E789B-F350-40CB-EB7A-7A4BE2CD5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231" y="1578882"/>
                <a:ext cx="1335138" cy="63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A0AF296-D1AA-A3B4-1C1B-ACE4CB7227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231" y="2054974"/>
                <a:ext cx="1335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69A8346-357C-BD5B-0EB4-C9DA36A52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751" y="1812123"/>
                <a:ext cx="1335138" cy="63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7AD94DB-E3EA-3439-C0D2-FDF366475A17}"/>
                  </a:ext>
                </a:extLst>
              </p:cNvPr>
              <p:cNvGrpSpPr/>
              <p:nvPr/>
            </p:nvGrpSpPr>
            <p:grpSpPr>
              <a:xfrm>
                <a:off x="5168412" y="1279036"/>
                <a:ext cx="1689370" cy="922892"/>
                <a:chOff x="1653702" y="4192621"/>
                <a:chExt cx="1689370" cy="922892"/>
              </a:xfrm>
              <a:solidFill>
                <a:schemeClr val="tx1"/>
              </a:solidFill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57D6F71-688D-4A67-63B5-D7F48FCE1473}"/>
                    </a:ext>
                  </a:extLst>
                </p:cNvPr>
                <p:cNvSpPr/>
                <p:nvPr/>
              </p:nvSpPr>
              <p:spPr>
                <a:xfrm>
                  <a:off x="1653702" y="4192621"/>
                  <a:ext cx="223736" cy="9144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50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6066F18-97EF-B953-C54C-CA485E536E30}"/>
                    </a:ext>
                  </a:extLst>
                </p:cNvPr>
                <p:cNvSpPr/>
                <p:nvPr/>
              </p:nvSpPr>
              <p:spPr>
                <a:xfrm>
                  <a:off x="2043610" y="4591455"/>
                  <a:ext cx="225010" cy="5155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50" dirty="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6A0B354-E507-1F99-47AE-69844EE67348}"/>
                    </a:ext>
                  </a:extLst>
                </p:cNvPr>
                <p:cNvSpPr/>
                <p:nvPr/>
              </p:nvSpPr>
              <p:spPr>
                <a:xfrm>
                  <a:off x="2425617" y="4396900"/>
                  <a:ext cx="223736" cy="71011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5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AF0E754-59E9-6084-F2B8-94F5216FF923}"/>
                    </a:ext>
                  </a:extLst>
                </p:cNvPr>
                <p:cNvSpPr/>
                <p:nvPr/>
              </p:nvSpPr>
              <p:spPr>
                <a:xfrm>
                  <a:off x="2773679" y="4827513"/>
                  <a:ext cx="225010" cy="288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50" dirty="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1154E30-67C1-6EB7-6C04-9B89287DD34D}"/>
                    </a:ext>
                  </a:extLst>
                </p:cNvPr>
                <p:cNvSpPr/>
                <p:nvPr/>
              </p:nvSpPr>
              <p:spPr>
                <a:xfrm>
                  <a:off x="3119336" y="4192621"/>
                  <a:ext cx="223736" cy="9144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50" dirty="0"/>
                </a:p>
              </p:txBody>
            </p:sp>
          </p:grpSp>
        </p:grpSp>
        <p:pic>
          <p:nvPicPr>
            <p:cNvPr id="12" name="Graphic 11" descr="Lightning bolt">
              <a:extLst>
                <a:ext uri="{FF2B5EF4-FFF2-40B4-BE49-F238E27FC236}">
                  <a16:creationId xmlns:a16="http://schemas.microsoft.com/office/drawing/2014/main" id="{C99F0F3B-A13A-851E-2F52-D1848265C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43600" y="3359775"/>
              <a:ext cx="720000" cy="720000"/>
            </a:xfrm>
            <a:prstGeom prst="rect">
              <a:avLst/>
            </a:prstGeom>
          </p:spPr>
        </p:pic>
        <p:pic>
          <p:nvPicPr>
            <p:cNvPr id="13" name="Graphic 12" descr="Lightning bolt">
              <a:extLst>
                <a:ext uri="{FF2B5EF4-FFF2-40B4-BE49-F238E27FC236}">
                  <a16:creationId xmlns:a16="http://schemas.microsoft.com/office/drawing/2014/main" id="{DCE35483-6C91-50E1-3C6C-D4C04D985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4407" y="3369023"/>
              <a:ext cx="720000" cy="720000"/>
            </a:xfrm>
            <a:prstGeom prst="rect">
              <a:avLst/>
            </a:prstGeom>
          </p:spPr>
        </p:pic>
        <p:pic>
          <p:nvPicPr>
            <p:cNvPr id="14" name="Graphic 13" descr="Lightning bolt">
              <a:extLst>
                <a:ext uri="{FF2B5EF4-FFF2-40B4-BE49-F238E27FC236}">
                  <a16:creationId xmlns:a16="http://schemas.microsoft.com/office/drawing/2014/main" id="{6076799E-58AB-CB3D-47D7-BFB97E8B2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11947" y="3830093"/>
              <a:ext cx="720000" cy="720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D0A1D1-B1BF-FAD4-E122-101186C197F5}"/>
              </a:ext>
            </a:extLst>
          </p:cNvPr>
          <p:cNvGrpSpPr/>
          <p:nvPr/>
        </p:nvGrpSpPr>
        <p:grpSpPr>
          <a:xfrm>
            <a:off x="5260322" y="3272734"/>
            <a:ext cx="2583437" cy="2237345"/>
            <a:chOff x="1043197" y="3364875"/>
            <a:chExt cx="3444582" cy="298312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5804049-16C2-4872-B07C-3C7E636E049C}"/>
                </a:ext>
              </a:extLst>
            </p:cNvPr>
            <p:cNvGrpSpPr/>
            <p:nvPr/>
          </p:nvGrpSpPr>
          <p:grpSpPr>
            <a:xfrm>
              <a:off x="1408534" y="4095085"/>
              <a:ext cx="3079245" cy="2252916"/>
              <a:chOff x="5168412" y="1279036"/>
              <a:chExt cx="1689370" cy="922892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9ABF1F1-E367-214C-5F70-0578D3A40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6673" y="1366168"/>
                <a:ext cx="1335138" cy="63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3276F73-47E7-E466-C76B-3A8F19AC7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231" y="1578882"/>
                <a:ext cx="1335138" cy="63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4E42FA3-EBE0-954E-E9C8-BF742DF51C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231" y="2054974"/>
                <a:ext cx="13351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1777887-F035-6C50-FA8C-DD0766C5F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751" y="1812123"/>
                <a:ext cx="1335138" cy="63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4933177-4126-F2DC-7720-8C8664150D08}"/>
                  </a:ext>
                </a:extLst>
              </p:cNvPr>
              <p:cNvGrpSpPr/>
              <p:nvPr/>
            </p:nvGrpSpPr>
            <p:grpSpPr>
              <a:xfrm>
                <a:off x="5168412" y="1279036"/>
                <a:ext cx="1689370" cy="922892"/>
                <a:chOff x="1653702" y="4192621"/>
                <a:chExt cx="1689370" cy="922892"/>
              </a:xfrm>
              <a:solidFill>
                <a:schemeClr val="tx1"/>
              </a:solidFill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CB72482-D20D-0AA6-F7C9-FD69F5CA0EAC}"/>
                    </a:ext>
                  </a:extLst>
                </p:cNvPr>
                <p:cNvSpPr/>
                <p:nvPr/>
              </p:nvSpPr>
              <p:spPr>
                <a:xfrm>
                  <a:off x="1653702" y="4192621"/>
                  <a:ext cx="223736" cy="9144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50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7F4E850-A676-2555-D480-6A83A705B083}"/>
                    </a:ext>
                  </a:extLst>
                </p:cNvPr>
                <p:cNvSpPr/>
                <p:nvPr/>
              </p:nvSpPr>
              <p:spPr>
                <a:xfrm>
                  <a:off x="2043610" y="4591455"/>
                  <a:ext cx="225010" cy="5155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50" dirty="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933BAE3-DB71-6CB6-A1E9-747DD0013916}"/>
                    </a:ext>
                  </a:extLst>
                </p:cNvPr>
                <p:cNvSpPr/>
                <p:nvPr/>
              </p:nvSpPr>
              <p:spPr>
                <a:xfrm>
                  <a:off x="2425617" y="4396900"/>
                  <a:ext cx="223736" cy="71011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5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7A3B0F-04BB-8057-DF8A-5571102B3AAD}"/>
                    </a:ext>
                  </a:extLst>
                </p:cNvPr>
                <p:cNvSpPr/>
                <p:nvPr/>
              </p:nvSpPr>
              <p:spPr>
                <a:xfrm>
                  <a:off x="2773679" y="4827513"/>
                  <a:ext cx="225010" cy="288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50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C5F36BF-179D-18EF-787E-80671A498478}"/>
                    </a:ext>
                  </a:extLst>
                </p:cNvPr>
                <p:cNvSpPr/>
                <p:nvPr/>
              </p:nvSpPr>
              <p:spPr>
                <a:xfrm>
                  <a:off x="3119336" y="4192621"/>
                  <a:ext cx="223736" cy="9144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350" dirty="0"/>
                </a:p>
              </p:txBody>
            </p:sp>
          </p:grpSp>
        </p:grpSp>
        <p:pic>
          <p:nvPicPr>
            <p:cNvPr id="27" name="Graphic 26" descr="Lightning bolt">
              <a:extLst>
                <a:ext uri="{FF2B5EF4-FFF2-40B4-BE49-F238E27FC236}">
                  <a16:creationId xmlns:a16="http://schemas.microsoft.com/office/drawing/2014/main" id="{8E788157-01D2-FA2B-5E14-5A2FE222D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400000">
              <a:off x="1043197" y="3375657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Lightning bolt">
              <a:extLst>
                <a:ext uri="{FF2B5EF4-FFF2-40B4-BE49-F238E27FC236}">
                  <a16:creationId xmlns:a16="http://schemas.microsoft.com/office/drawing/2014/main" id="{8F069DC4-84D9-827C-DE66-DC24292EA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200000">
              <a:off x="1661574" y="3418261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Lightning bolt">
              <a:extLst>
                <a:ext uri="{FF2B5EF4-FFF2-40B4-BE49-F238E27FC236}">
                  <a16:creationId xmlns:a16="http://schemas.microsoft.com/office/drawing/2014/main" id="{3C92E69B-41C8-28B2-B1CE-3D03B0200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48366" y="3364875"/>
              <a:ext cx="720000" cy="7200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6B3FB2-A0C6-520F-5116-9CAE757B8276}"/>
              </a:ext>
            </a:extLst>
          </p:cNvPr>
          <p:cNvSpPr txBox="1"/>
          <p:nvPr/>
        </p:nvSpPr>
        <p:spPr>
          <a:xfrm>
            <a:off x="1573738" y="2789229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insert()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0D7632-CC09-D78E-E032-E46655B5B935}"/>
              </a:ext>
            </a:extLst>
          </p:cNvPr>
          <p:cNvSpPr txBox="1"/>
          <p:nvPr/>
        </p:nvSpPr>
        <p:spPr>
          <a:xfrm>
            <a:off x="5774941" y="2771830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deleteMin()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F63028-FD9F-766B-2922-784710FB192D}"/>
              </a:ext>
            </a:extLst>
          </p:cNvPr>
          <p:cNvSpPr txBox="1"/>
          <p:nvPr/>
        </p:nvSpPr>
        <p:spPr>
          <a:xfrm>
            <a:off x="1101935" y="5668951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Low Contetion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9DD40-753B-F13A-CB61-09D62ADC17BF}"/>
              </a:ext>
            </a:extLst>
          </p:cNvPr>
          <p:cNvSpPr txBox="1"/>
          <p:nvPr/>
        </p:nvSpPr>
        <p:spPr>
          <a:xfrm>
            <a:off x="5563860" y="5668951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High Contetion</a:t>
            </a:r>
          </a:p>
        </p:txBody>
      </p:sp>
    </p:spTree>
    <p:extLst>
      <p:ext uri="{BB962C8B-B14F-4D97-AF65-F5344CB8AC3E}">
        <p14:creationId xmlns:p14="http://schemas.microsoft.com/office/powerpoint/2010/main" val="3300539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Motivation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31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3889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400" dirty="0">
                <a:latin typeface="Trebuchet MS" panose="020B0703020202090204" pitchFamily="34" charset="0"/>
              </a:rPr>
              <a:t>Priority Queues (PQs) are widely used in graph processing kernels, discrete event simulations …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400" dirty="0">
                <a:latin typeface="Trebuchet MS" panose="020B0703020202090204" pitchFamily="34" charset="0"/>
              </a:rPr>
              <a:t>Key Observations: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2200" dirty="0">
                <a:latin typeface="Trebuchet MS" panose="020B0703020202090204" pitchFamily="34" charset="0"/>
              </a:rPr>
              <a:t>PQs exhibit 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medium contention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2200" dirty="0">
                <a:latin typeface="Trebuchet MS" panose="020B0703020202090204" pitchFamily="34" charset="0"/>
              </a:rPr>
              <a:t>Neither a prior 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NUMA-aware</a:t>
            </a:r>
            <a:r>
              <a:rPr lang="en-GB" sz="2200" dirty="0">
                <a:latin typeface="Trebuchet MS" panose="020B0703020202090204" pitchFamily="34" charset="0"/>
              </a:rPr>
              <a:t> nor </a:t>
            </a:r>
            <a:r>
              <a:rPr lang="en-GB" sz="2200" dirty="0">
                <a:solidFill>
                  <a:schemeClr val="accent2"/>
                </a:solidFill>
                <a:latin typeface="Trebuchet MS" panose="020B0703020202090204" pitchFamily="34" charset="0"/>
              </a:rPr>
              <a:t>NUMA-oblivious</a:t>
            </a:r>
            <a:r>
              <a:rPr lang="en-GB" sz="2200" dirty="0">
                <a:latin typeface="Trebuchet MS" panose="020B0703020202090204" pitchFamily="34" charset="0"/>
              </a:rPr>
              <a:t> PQ </a:t>
            </a:r>
            <a:r>
              <a:rPr lang="en-GB" sz="2200" dirty="0">
                <a:solidFill>
                  <a:schemeClr val="accent4"/>
                </a:solidFill>
                <a:latin typeface="Trebuchet MS" panose="020B0703020202090204" pitchFamily="34" charset="0"/>
              </a:rPr>
              <a:t>always performs best </a:t>
            </a:r>
            <a:r>
              <a:rPr lang="en-GB" sz="2200" dirty="0">
                <a:latin typeface="Trebuchet MS" panose="020B0703020202090204" pitchFamily="34" charset="0"/>
              </a:rPr>
              <a:t>in a NUMA </a:t>
            </a:r>
            <a:r>
              <a:rPr lang="en-GB" sz="2000" dirty="0">
                <a:latin typeface="Trebuchet MS" panose="020B0703020202090204" pitchFamily="34" charset="0"/>
              </a:rPr>
              <a:t>CPU architecture</a:t>
            </a:r>
            <a:endParaRPr lang="en-GB" sz="2000" dirty="0">
              <a:solidFill>
                <a:schemeClr val="accent4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270FD9-2A7E-9737-3569-72BCD27EAB8A}"/>
              </a:ext>
            </a:extLst>
          </p:cNvPr>
          <p:cNvGrpSpPr/>
          <p:nvPr/>
        </p:nvGrpSpPr>
        <p:grpSpPr>
          <a:xfrm>
            <a:off x="669105" y="3497494"/>
            <a:ext cx="7519628" cy="3068609"/>
            <a:chOff x="1272496" y="3098487"/>
            <a:chExt cx="8999621" cy="36816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F55435-2F76-E228-F35B-96284150BFC0}"/>
                </a:ext>
              </a:extLst>
            </p:cNvPr>
            <p:cNvGrpSpPr/>
            <p:nvPr/>
          </p:nvGrpSpPr>
          <p:grpSpPr>
            <a:xfrm>
              <a:off x="1272496" y="3098487"/>
              <a:ext cx="8999621" cy="3681663"/>
              <a:chOff x="1272496" y="3098487"/>
              <a:chExt cx="8999621" cy="3681663"/>
            </a:xfrm>
          </p:grpSpPr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A9C43426-663C-A864-20C7-4D8635024CA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59285989"/>
                  </p:ext>
                </p:extLst>
              </p:nvPr>
            </p:nvGraphicFramePr>
            <p:xfrm>
              <a:off x="1272496" y="3098487"/>
              <a:ext cx="8999621" cy="368166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EB84D44-F97E-C729-F576-22FD5E450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4248" y="3527179"/>
                <a:ext cx="1106438" cy="432366"/>
              </a:xfrm>
              <a:prstGeom prst="rect">
                <a:avLst/>
              </a:prstGeom>
            </p:spPr>
            <p:txBody>
              <a:bodyPr vert="horz" lIns="68580" tIns="34290" rIns="68580" bIns="34290" rtlCol="0" anchor="t">
                <a:noAutofit/>
              </a:bodyPr>
              <a:lstStyle>
                <a:lvl1pPr marL="228589" indent="-228589" algn="l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8"/>
                  </a:spcBef>
                  <a:buSzPct val="120000"/>
                  <a:buNone/>
                </a:pPr>
                <a:r>
                  <a:rPr lang="en-GB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703020202090204" pitchFamily="34" charset="0"/>
                  </a:rPr>
                  <a:t>21.5x</a:t>
                </a:r>
                <a:endParaRPr lang="en-GR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703020202090204" pitchFamily="34" charset="0"/>
                </a:endParaRPr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580B0A6-1D52-406C-2A8B-553853C7F0EF}"/>
                </a:ext>
              </a:extLst>
            </p:cNvPr>
            <p:cNvSpPr/>
            <p:nvPr/>
          </p:nvSpPr>
          <p:spPr>
            <a:xfrm rot="20885845">
              <a:off x="2798087" y="4834516"/>
              <a:ext cx="1889123" cy="665081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NUMA-Oblivious</a:t>
              </a:r>
              <a:endParaRPr lang="en-GR" sz="1350" dirty="0">
                <a:latin typeface="Trebuchet MS" panose="020B0703020202090204" pitchFamily="34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D0CFFF8-5E15-E716-BBC9-F48FA5BFB574}"/>
                </a:ext>
              </a:extLst>
            </p:cNvPr>
            <p:cNvSpPr/>
            <p:nvPr/>
          </p:nvSpPr>
          <p:spPr>
            <a:xfrm rot="20885845">
              <a:off x="5410766" y="5151742"/>
              <a:ext cx="1793917" cy="32309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latin typeface="Trebuchet MS" panose="020B0703020202090204" pitchFamily="34" charset="0"/>
                </a:rPr>
                <a:t>NUMA-Aware</a:t>
              </a:r>
              <a:endParaRPr lang="en-GR" sz="1350" dirty="0">
                <a:latin typeface="Trebuchet MS" panose="020B0703020202090204" pitchFamily="34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6D3257F-88AB-2664-6C12-17450DF3AED2}"/>
                </a:ext>
              </a:extLst>
            </p:cNvPr>
            <p:cNvSpPr/>
            <p:nvPr/>
          </p:nvSpPr>
          <p:spPr>
            <a:xfrm rot="20885845">
              <a:off x="7941664" y="5174370"/>
              <a:ext cx="1862020" cy="30874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latin typeface="Trebuchet MS" panose="020B0703020202090204" pitchFamily="34" charset="0"/>
                </a:rPr>
                <a:t>NUMA-Aware</a:t>
              </a:r>
              <a:endParaRPr lang="en-GR" sz="1350" dirty="0">
                <a:latin typeface="Trebuchet MS" panose="020B0703020202090204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C99FC-A6C9-C3A6-3BCB-C130EDB83C2A}"/>
              </a:ext>
            </a:extLst>
          </p:cNvPr>
          <p:cNvSpPr/>
          <p:nvPr/>
        </p:nvSpPr>
        <p:spPr>
          <a:xfrm>
            <a:off x="2" y="2762540"/>
            <a:ext cx="9143999" cy="1332920"/>
          </a:xfrm>
          <a:prstGeom prst="rect">
            <a:avLst/>
          </a:prstGeom>
          <a:solidFill>
            <a:srgbClr val="ECF4FF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Can we design an ‘</a:t>
            </a:r>
            <a:r>
              <a:rPr lang="en-US" sz="3200" dirty="0">
                <a:solidFill>
                  <a:schemeClr val="accent1"/>
                </a:solidFill>
                <a:latin typeface="Trebuchet MS" panose="020B0703020202090204" pitchFamily="34" charset="0"/>
              </a:rPr>
              <a:t>intelligent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’ PQ to always perform best?</a:t>
            </a:r>
            <a:endParaRPr lang="en-GR" sz="32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7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Key Contributions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32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38894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2400" dirty="0">
                <a:latin typeface="Trebuchet MS" panose="020B0703020202090204" pitchFamily="34" charset="0"/>
              </a:rPr>
              <a:t>A black-box approach to provide </a:t>
            </a:r>
            <a:r>
              <a:rPr lang="en-GB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high-performance</a:t>
            </a:r>
            <a:r>
              <a:rPr lang="en-GB" sz="2400" dirty="0">
                <a:latin typeface="Trebuchet MS" panose="020B0703020202090204" pitchFamily="34" charset="0"/>
              </a:rPr>
              <a:t>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NUMA-aware</a:t>
            </a:r>
            <a:r>
              <a:rPr lang="en-GB" sz="2400" dirty="0">
                <a:latin typeface="Trebuchet MS" panose="020B0703020202090204" pitchFamily="34" charset="0"/>
              </a:rPr>
              <a:t> Concurrent Data Structures (CDSs)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2400" dirty="0">
                <a:latin typeface="Trebuchet MS" panose="020B0703020202090204" pitchFamily="34" charset="0"/>
              </a:rPr>
              <a:t>An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adaptive</a:t>
            </a:r>
            <a:r>
              <a:rPr lang="en-GB" sz="2400" dirty="0">
                <a:latin typeface="Trebuchet MS" panose="020B0703020202090204" pitchFamily="34" charset="0"/>
              </a:rPr>
              <a:t> PQ to perform best </a:t>
            </a:r>
            <a:r>
              <a:rPr lang="en-GB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under various contention workloads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6C60CA-440A-AE38-42D7-ACED7AC7B4C9}"/>
              </a:ext>
            </a:extLst>
          </p:cNvPr>
          <p:cNvGrpSpPr/>
          <p:nvPr/>
        </p:nvGrpSpPr>
        <p:grpSpPr>
          <a:xfrm>
            <a:off x="591353" y="1951096"/>
            <a:ext cx="7961294" cy="1341386"/>
            <a:chOff x="446680" y="1951096"/>
            <a:chExt cx="7961294" cy="134138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82255FA-147F-195D-9F5A-F43541C194F2}"/>
                </a:ext>
              </a:extLst>
            </p:cNvPr>
            <p:cNvSpPr/>
            <p:nvPr/>
          </p:nvSpPr>
          <p:spPr>
            <a:xfrm>
              <a:off x="1824516" y="1951096"/>
              <a:ext cx="2619381" cy="1341386"/>
            </a:xfrm>
            <a:prstGeom prst="roundRect">
              <a:avLst>
                <a:gd name="adj" fmla="val 19702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0" rIns="27000" bIns="0" rtlCol="0" anchor="t" anchorCtr="1"/>
            <a:lstStyle/>
            <a:p>
              <a:pPr algn="ctr"/>
              <a:r>
                <a:rPr lang="en-GR" sz="21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Framework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94F3AE1-FF7E-756C-0202-16F6EB6BBF31}"/>
                </a:ext>
              </a:extLst>
            </p:cNvPr>
            <p:cNvSpPr/>
            <p:nvPr/>
          </p:nvSpPr>
          <p:spPr>
            <a:xfrm>
              <a:off x="2072501" y="2419704"/>
              <a:ext cx="2198225" cy="757667"/>
            </a:xfrm>
            <a:prstGeom prst="roundRect">
              <a:avLst>
                <a:gd name="adj" fmla="val 31045"/>
              </a:avLst>
            </a:prstGeom>
            <a:solidFill>
              <a:schemeClr val="tx2">
                <a:lumMod val="10000"/>
                <a:lumOff val="90000"/>
              </a:scheme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54000" rIns="27000" bIns="54000" rtlCol="0" anchor="ctr" anchorCtr="1"/>
            <a:lstStyle/>
            <a:p>
              <a:pPr algn="ctr"/>
              <a:r>
                <a:rPr lang="en-GR" sz="21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NUMA-Oblivious</a:t>
              </a:r>
            </a:p>
            <a:p>
              <a:pPr algn="ctr"/>
              <a:r>
                <a:rPr lang="en-GR" sz="21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CDSs</a:t>
              </a: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0B57F170-77F2-20EA-A4DA-A39680E94EA5}"/>
                </a:ext>
              </a:extLst>
            </p:cNvPr>
            <p:cNvSpPr txBox="1">
              <a:spLocks/>
            </p:cNvSpPr>
            <p:nvPr/>
          </p:nvSpPr>
          <p:spPr>
            <a:xfrm>
              <a:off x="5512309" y="2445040"/>
              <a:ext cx="2895665" cy="35349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93000"/>
                </a:lnSpc>
              </a:pPr>
              <a:r>
                <a:rPr lang="en-US" sz="2550" dirty="0">
                  <a:solidFill>
                    <a:schemeClr val="bg2">
                      <a:lumMod val="10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NUMA-Aware CDSs</a:t>
              </a:r>
              <a:endParaRPr lang="en-GR" sz="2550" dirty="0">
                <a:solidFill>
                  <a:schemeClr val="bg2">
                    <a:lumMod val="10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0E118C2C-DB3C-2020-4EDF-571D48C60A24}"/>
                </a:ext>
              </a:extLst>
            </p:cNvPr>
            <p:cNvSpPr/>
            <p:nvPr/>
          </p:nvSpPr>
          <p:spPr>
            <a:xfrm>
              <a:off x="4615290" y="2521506"/>
              <a:ext cx="720000" cy="200567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BC8EFE15-DD01-5F17-AC1C-125B8EBF18D3}"/>
                </a:ext>
              </a:extLst>
            </p:cNvPr>
            <p:cNvSpPr txBox="1">
              <a:spLocks/>
            </p:cNvSpPr>
            <p:nvPr/>
          </p:nvSpPr>
          <p:spPr>
            <a:xfrm>
              <a:off x="446680" y="2445040"/>
              <a:ext cx="1322738" cy="35349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93000"/>
                </a:lnSpc>
              </a:pPr>
              <a:r>
                <a:rPr lang="en-US" sz="2550" dirty="0" err="1">
                  <a:solidFill>
                    <a:schemeClr val="accent4"/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Nuddle</a:t>
              </a:r>
              <a:r>
                <a:rPr lang="en-US" sz="2550" dirty="0">
                  <a:solidFill>
                    <a:schemeClr val="accent4"/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:</a:t>
              </a:r>
              <a:endParaRPr lang="en-GR" sz="2550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447304-D011-444B-7463-16CEC7B9C891}"/>
              </a:ext>
            </a:extLst>
          </p:cNvPr>
          <p:cNvGrpSpPr/>
          <p:nvPr/>
        </p:nvGrpSpPr>
        <p:grpSpPr>
          <a:xfrm>
            <a:off x="1223493" y="4761905"/>
            <a:ext cx="6747642" cy="896724"/>
            <a:chOff x="633849" y="5034483"/>
            <a:chExt cx="8996855" cy="119563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FE774F-1234-3138-AA7B-C659631FD7B6}"/>
                </a:ext>
              </a:extLst>
            </p:cNvPr>
            <p:cNvGrpSpPr/>
            <p:nvPr/>
          </p:nvGrpSpPr>
          <p:grpSpPr>
            <a:xfrm>
              <a:off x="2974954" y="5034483"/>
              <a:ext cx="6655750" cy="1195632"/>
              <a:chOff x="5217412" y="4607298"/>
              <a:chExt cx="6655750" cy="119563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BFE3ACF-519D-DA09-D6E3-7BD120CF30B1}"/>
                  </a:ext>
                </a:extLst>
              </p:cNvPr>
              <p:cNvGrpSpPr/>
              <p:nvPr/>
            </p:nvGrpSpPr>
            <p:grpSpPr>
              <a:xfrm>
                <a:off x="5217412" y="4607298"/>
                <a:ext cx="6655750" cy="1195632"/>
                <a:chOff x="1028699" y="4174236"/>
                <a:chExt cx="6655750" cy="1195632"/>
              </a:xfrm>
            </p:grpSpPr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B51021BF-9FD2-0823-C8B9-A2655F0EBAC4}"/>
                    </a:ext>
                  </a:extLst>
                </p:cNvPr>
                <p:cNvSpPr/>
                <p:nvPr/>
              </p:nvSpPr>
              <p:spPr>
                <a:xfrm>
                  <a:off x="1028699" y="4174237"/>
                  <a:ext cx="2340000" cy="1189755"/>
                </a:xfrm>
                <a:prstGeom prst="roundRect">
                  <a:avLst>
                    <a:gd name="adj" fmla="val 27644"/>
                  </a:avLst>
                </a:prstGeom>
                <a:solidFill>
                  <a:schemeClr val="bg1">
                    <a:lumMod val="75000"/>
                  </a:schemeClr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tIns="0" rIns="27000" bIns="0" rtlCol="0" anchor="ctr" anchorCtr="1"/>
                <a:lstStyle/>
                <a:p>
                  <a:pPr algn="ctr"/>
                  <a:r>
                    <a:rPr lang="en-GR" sz="21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NUMA-Aware</a:t>
                  </a:r>
                  <a:br>
                    <a:rPr lang="en-GR" sz="21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</a:br>
                  <a:r>
                    <a:rPr lang="en-GR" sz="21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PQ</a:t>
                  </a:r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AD9EF83A-D994-858C-09A2-42675D639AB1}"/>
                    </a:ext>
                  </a:extLst>
                </p:cNvPr>
                <p:cNvSpPr/>
                <p:nvPr/>
              </p:nvSpPr>
              <p:spPr>
                <a:xfrm>
                  <a:off x="4941249" y="4174236"/>
                  <a:ext cx="2743200" cy="1195632"/>
                </a:xfrm>
                <a:prstGeom prst="roundRect">
                  <a:avLst>
                    <a:gd name="adj" fmla="val 22851"/>
                  </a:avLst>
                </a:prstGeom>
                <a:solidFill>
                  <a:schemeClr val="tx2">
                    <a:lumMod val="10000"/>
                    <a:lumOff val="90000"/>
                  </a:schemeClr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tIns="0" rIns="27000" bIns="0" rtlCol="0" anchor="ctr" anchorCtr="1"/>
                <a:lstStyle/>
                <a:p>
                  <a:pPr algn="ctr"/>
                  <a:r>
                    <a:rPr lang="en-GR" sz="21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NUMA-Oblivious</a:t>
                  </a:r>
                </a:p>
                <a:p>
                  <a:pPr algn="ctr"/>
                  <a:r>
                    <a:rPr lang="en-GR" sz="21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PQ</a:t>
                  </a:r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8724274-48CE-FA1E-3ED9-EE172B5A13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4373" y="5074482"/>
                <a:ext cx="1260000" cy="5879"/>
              </a:xfrm>
              <a:prstGeom prst="straightConnector1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01BFED8-D280-4381-0B89-1FBE576F61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4373" y="5326753"/>
                <a:ext cx="1260000" cy="5879"/>
              </a:xfrm>
              <a:prstGeom prst="straightConnector1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90C929E1-8499-B475-002B-268467B3052D}"/>
                </a:ext>
              </a:extLst>
            </p:cNvPr>
            <p:cNvSpPr txBox="1">
              <a:spLocks/>
            </p:cNvSpPr>
            <p:nvPr/>
          </p:nvSpPr>
          <p:spPr>
            <a:xfrm>
              <a:off x="633849" y="5284436"/>
              <a:ext cx="2011288" cy="47133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93000"/>
                </a:lnSpc>
              </a:pPr>
              <a:r>
                <a:rPr lang="en-US" sz="2550" dirty="0" err="1">
                  <a:solidFill>
                    <a:schemeClr val="accent4"/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SmartPQ</a:t>
              </a:r>
              <a:r>
                <a:rPr lang="en-US" sz="2550" dirty="0">
                  <a:solidFill>
                    <a:schemeClr val="accent4"/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:</a:t>
              </a:r>
              <a:endParaRPr lang="en-GR" sz="2550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20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1. NUMA Node Delegation (Nuddle)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33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38894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A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generic</a:t>
            </a:r>
            <a:r>
              <a:rPr lang="en-GB" sz="2400" dirty="0">
                <a:latin typeface="Trebuchet MS" panose="020B0703020202090204" pitchFamily="34" charset="0"/>
              </a:rPr>
              <a:t> framework to design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NUMA-aware</a:t>
            </a:r>
            <a:r>
              <a:rPr lang="en-GB" sz="2400" dirty="0">
                <a:latin typeface="Trebuchet MS" panose="020B0703020202090204" pitchFamily="34" charset="0"/>
              </a:rPr>
              <a:t> CDSs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ADA729-323B-5E5F-10F4-3E655B63EA24}"/>
              </a:ext>
            </a:extLst>
          </p:cNvPr>
          <p:cNvGrpSpPr/>
          <p:nvPr/>
        </p:nvGrpSpPr>
        <p:grpSpPr>
          <a:xfrm>
            <a:off x="232171" y="2128862"/>
            <a:ext cx="3683984" cy="2438368"/>
            <a:chOff x="1554274" y="3257365"/>
            <a:chExt cx="4911978" cy="197528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82F041A-3FC9-953E-2568-8E7CEA234321}"/>
                </a:ext>
              </a:extLst>
            </p:cNvPr>
            <p:cNvSpPr/>
            <p:nvPr/>
          </p:nvSpPr>
          <p:spPr>
            <a:xfrm>
              <a:off x="1620447" y="3326492"/>
              <a:ext cx="1547296" cy="6565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rIns="27000" rtlCol="0" anchor="ctr"/>
            <a:lstStyle/>
            <a:p>
              <a:pPr algn="ctr"/>
              <a:r>
                <a:rPr lang="en-GR" sz="16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  <a:p>
              <a:pPr algn="ctr"/>
              <a:r>
                <a:rPr lang="en-GR" sz="165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(server thread)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F60A358-C6E7-73A9-75CF-B428F9273F23}"/>
                </a:ext>
              </a:extLst>
            </p:cNvPr>
            <p:cNvSpPr/>
            <p:nvPr/>
          </p:nvSpPr>
          <p:spPr>
            <a:xfrm>
              <a:off x="1620447" y="4084788"/>
              <a:ext cx="4779631" cy="257488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Cache</a:t>
              </a:r>
              <a:endParaRPr lang="en-GR" sz="1500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962CE17-FDCB-D8C7-A8A8-10B98AB92A95}"/>
                </a:ext>
              </a:extLst>
            </p:cNvPr>
            <p:cNvSpPr/>
            <p:nvPr/>
          </p:nvSpPr>
          <p:spPr>
            <a:xfrm>
              <a:off x="1554274" y="3257365"/>
              <a:ext cx="4911978" cy="1301508"/>
            </a:xfrm>
            <a:prstGeom prst="roundRect">
              <a:avLst>
                <a:gd name="adj" fmla="val 10953"/>
              </a:avLst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8C64875-7DFE-2D47-8B64-BF44B9CAB14D}"/>
                </a:ext>
              </a:extLst>
            </p:cNvPr>
            <p:cNvSpPr/>
            <p:nvPr/>
          </p:nvSpPr>
          <p:spPr>
            <a:xfrm>
              <a:off x="1554274" y="4789361"/>
              <a:ext cx="4911977" cy="443288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latin typeface="Trebuchet MS" panose="020B0703020202090204" pitchFamily="34" charset="0"/>
                </a:rPr>
                <a:t>Main Memory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A5B586-6E78-6FC0-B915-64C18A2279CA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010263" y="4558873"/>
              <a:ext cx="0" cy="2304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9D5E141-5E8B-39CF-49D4-07DFCECE2390}"/>
                </a:ext>
              </a:extLst>
            </p:cNvPr>
            <p:cNvSpPr/>
            <p:nvPr/>
          </p:nvSpPr>
          <p:spPr>
            <a:xfrm>
              <a:off x="3239314" y="3313497"/>
              <a:ext cx="1547296" cy="6565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rIns="27000" rtlCol="0" anchor="ctr"/>
            <a:lstStyle/>
            <a:p>
              <a:pPr algn="ctr"/>
              <a:r>
                <a:rPr lang="en-GR" sz="16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  <a:p>
              <a:pPr algn="ctr"/>
              <a:r>
                <a:rPr lang="en-GR" sz="165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(server thread)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B4619D2-58DD-6610-14A2-856EE9219EAD}"/>
                </a:ext>
              </a:extLst>
            </p:cNvPr>
            <p:cNvSpPr/>
            <p:nvPr/>
          </p:nvSpPr>
          <p:spPr>
            <a:xfrm>
              <a:off x="4852783" y="3313497"/>
              <a:ext cx="1547296" cy="6565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rIns="27000" rtlCol="0" anchor="ctr"/>
            <a:lstStyle/>
            <a:p>
              <a:pPr algn="ctr"/>
              <a:r>
                <a:rPr lang="en-GR" sz="16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  <a:p>
              <a:pPr algn="ctr"/>
              <a:r>
                <a:rPr lang="en-GR" sz="165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(server thread)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DE9B96-28BE-1A7D-BA15-B1B11515BC56}"/>
              </a:ext>
            </a:extLst>
          </p:cNvPr>
          <p:cNvCxnSpPr>
            <a:cxnSpLocks/>
          </p:cNvCxnSpPr>
          <p:nvPr/>
        </p:nvCxnSpPr>
        <p:spPr>
          <a:xfrm>
            <a:off x="3915726" y="3566225"/>
            <a:ext cx="4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4FEEEA-1A3E-CC2C-4F2E-E2C0B70D217A}"/>
              </a:ext>
            </a:extLst>
          </p:cNvPr>
          <p:cNvGrpSpPr/>
          <p:nvPr/>
        </p:nvGrpSpPr>
        <p:grpSpPr>
          <a:xfrm>
            <a:off x="4404430" y="1703823"/>
            <a:ext cx="4509295" cy="1520433"/>
            <a:chOff x="5627636" y="1044099"/>
            <a:chExt cx="6012393" cy="12138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B5B5EA9-273D-D56A-9C74-F25429E79C37}"/>
                </a:ext>
              </a:extLst>
            </p:cNvPr>
            <p:cNvGrpSpPr/>
            <p:nvPr/>
          </p:nvGrpSpPr>
          <p:grpSpPr>
            <a:xfrm>
              <a:off x="5627636" y="1056560"/>
              <a:ext cx="4911978" cy="1201431"/>
              <a:chOff x="5823580" y="1023902"/>
              <a:chExt cx="4911978" cy="1201431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81B470C2-05FD-E82E-741A-883924ECD3D5}"/>
                  </a:ext>
                </a:extLst>
              </p:cNvPr>
              <p:cNvSpPr/>
              <p:nvPr/>
            </p:nvSpPr>
            <p:spPr>
              <a:xfrm>
                <a:off x="5889753" y="1093028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 </a:t>
                </a:r>
              </a:p>
              <a:p>
                <a:pPr algn="ctr"/>
                <a:r>
                  <a:rPr lang="en-GB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t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021262C8-37CE-6F6C-69AC-A017D8FA453A}"/>
                  </a:ext>
                </a:extLst>
              </p:cNvPr>
              <p:cNvSpPr/>
              <p:nvPr/>
            </p:nvSpPr>
            <p:spPr>
              <a:xfrm>
                <a:off x="5889753" y="1851325"/>
                <a:ext cx="4779631" cy="274653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Cache</a:t>
                </a:r>
                <a:endParaRPr lang="en-GR" sz="1500" dirty="0">
                  <a:solidFill>
                    <a:schemeClr val="tx1"/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24BD1EAA-ABB1-49BF-7AEB-BDFE77785D74}"/>
                  </a:ext>
                </a:extLst>
              </p:cNvPr>
              <p:cNvSpPr/>
              <p:nvPr/>
            </p:nvSpPr>
            <p:spPr>
              <a:xfrm>
                <a:off x="5823580" y="1023902"/>
                <a:ext cx="4911978" cy="1201431"/>
              </a:xfrm>
              <a:prstGeom prst="roundRect">
                <a:avLst>
                  <a:gd name="adj" fmla="val 10953"/>
                </a:avLst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917C961-D38E-9A27-8323-0A3E50E30B27}"/>
                  </a:ext>
                </a:extLst>
              </p:cNvPr>
              <p:cNvSpPr/>
              <p:nvPr/>
            </p:nvSpPr>
            <p:spPr>
              <a:xfrm>
                <a:off x="7508620" y="1080033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</a:t>
                </a:r>
              </a:p>
              <a:p>
                <a:pPr algn="ctr"/>
                <a:r>
                  <a:rPr lang="en-GB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t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93C600C-3F43-2954-3A88-9919716F8FDD}"/>
                  </a:ext>
                </a:extLst>
              </p:cNvPr>
              <p:cNvSpPr/>
              <p:nvPr/>
            </p:nvSpPr>
            <p:spPr>
              <a:xfrm>
                <a:off x="9122089" y="1080033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 </a:t>
                </a:r>
              </a:p>
              <a:p>
                <a:pPr algn="ctr"/>
                <a:r>
                  <a:rPr lang="en-GB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t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D5E702C-D646-34E1-7812-82A15945C693}"/>
                </a:ext>
              </a:extLst>
            </p:cNvPr>
            <p:cNvSpPr/>
            <p:nvPr/>
          </p:nvSpPr>
          <p:spPr>
            <a:xfrm rot="16200000">
              <a:off x="10704869" y="1322832"/>
              <a:ext cx="1213893" cy="656427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500" dirty="0">
                  <a:latin typeface="Trebuchet MS" panose="020B0703020202090204" pitchFamily="34" charset="0"/>
                </a:rPr>
                <a:t>Main Memory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436781-87AF-B219-DB2C-6F582E4A5C29}"/>
                </a:ext>
              </a:extLst>
            </p:cNvPr>
            <p:cNvCxnSpPr>
              <a:cxnSpLocks/>
            </p:cNvCxnSpPr>
            <p:nvPr/>
          </p:nvCxnSpPr>
          <p:spPr>
            <a:xfrm>
              <a:off x="10539614" y="1659505"/>
              <a:ext cx="4323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E35E92-04B2-2B7B-E229-40271739284F}"/>
              </a:ext>
            </a:extLst>
          </p:cNvPr>
          <p:cNvGrpSpPr/>
          <p:nvPr/>
        </p:nvGrpSpPr>
        <p:grpSpPr>
          <a:xfrm>
            <a:off x="4415413" y="3336374"/>
            <a:ext cx="4509294" cy="1504825"/>
            <a:chOff x="5627636" y="2559983"/>
            <a:chExt cx="6012392" cy="120143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E4A1281-E756-5D56-611E-A0CCE97978CC}"/>
                </a:ext>
              </a:extLst>
            </p:cNvPr>
            <p:cNvGrpSpPr/>
            <p:nvPr/>
          </p:nvGrpSpPr>
          <p:grpSpPr>
            <a:xfrm>
              <a:off x="5627636" y="2559983"/>
              <a:ext cx="4911978" cy="1201431"/>
              <a:chOff x="5823580" y="1023902"/>
              <a:chExt cx="4911978" cy="1201431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89831943-6164-A379-B25A-84F5F9EC7EF8}"/>
                  </a:ext>
                </a:extLst>
              </p:cNvPr>
              <p:cNvSpPr/>
              <p:nvPr/>
            </p:nvSpPr>
            <p:spPr>
              <a:xfrm>
                <a:off x="5889753" y="1093028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 thread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56C82AD5-D2B7-875E-D75F-682B94B6084C}"/>
                  </a:ext>
                </a:extLst>
              </p:cNvPr>
              <p:cNvSpPr/>
              <p:nvPr/>
            </p:nvSpPr>
            <p:spPr>
              <a:xfrm>
                <a:off x="5889753" y="1851325"/>
                <a:ext cx="4779631" cy="25170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Cache</a:t>
                </a:r>
                <a:endParaRPr lang="en-GR" sz="1500" dirty="0">
                  <a:solidFill>
                    <a:schemeClr val="tx1"/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A84F2B50-E65A-FD7E-18AC-4CE7467DD943}"/>
                  </a:ext>
                </a:extLst>
              </p:cNvPr>
              <p:cNvSpPr/>
              <p:nvPr/>
            </p:nvSpPr>
            <p:spPr>
              <a:xfrm>
                <a:off x="5823580" y="1023902"/>
                <a:ext cx="4911978" cy="1201431"/>
              </a:xfrm>
              <a:prstGeom prst="roundRect">
                <a:avLst>
                  <a:gd name="adj" fmla="val 10953"/>
                </a:avLst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C2F67356-1CD6-78C8-DD1F-819F6625A101}"/>
                  </a:ext>
                </a:extLst>
              </p:cNvPr>
              <p:cNvSpPr/>
              <p:nvPr/>
            </p:nvSpPr>
            <p:spPr>
              <a:xfrm>
                <a:off x="7508620" y="1080033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 thread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15F3BC5-CE84-E16F-37FE-B40132B88E27}"/>
                  </a:ext>
                </a:extLst>
              </p:cNvPr>
              <p:cNvSpPr/>
              <p:nvPr/>
            </p:nvSpPr>
            <p:spPr>
              <a:xfrm>
                <a:off x="9122089" y="1080033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 thread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C8FE578-64D0-425C-20C9-AB41EAF79936}"/>
                </a:ext>
              </a:extLst>
            </p:cNvPr>
            <p:cNvSpPr/>
            <p:nvPr/>
          </p:nvSpPr>
          <p:spPr>
            <a:xfrm rot="16200000">
              <a:off x="10711099" y="2832485"/>
              <a:ext cx="1201432" cy="656427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500" dirty="0">
                  <a:latin typeface="Trebuchet MS" panose="020B0703020202090204" pitchFamily="34" charset="0"/>
                </a:rPr>
                <a:t>Main Memory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1AC224-0B27-35CB-6EB6-4258952312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39614" y="3116591"/>
              <a:ext cx="4323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AC1C32A-2776-D35A-2223-2EFE1E960BC4}"/>
              </a:ext>
            </a:extLst>
          </p:cNvPr>
          <p:cNvSpPr/>
          <p:nvPr/>
        </p:nvSpPr>
        <p:spPr>
          <a:xfrm>
            <a:off x="2757806" y="4055738"/>
            <a:ext cx="1105044" cy="4595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54000" rIns="27000" bIns="2700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Trebuchet MS" panose="020B0703020202090204" pitchFamily="34" charset="0"/>
              </a:rPr>
              <a:t>Data Structure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492F7E-2C8E-C2C2-6036-AEB040964030}"/>
              </a:ext>
            </a:extLst>
          </p:cNvPr>
          <p:cNvSpPr/>
          <p:nvPr/>
        </p:nvSpPr>
        <p:spPr>
          <a:xfrm>
            <a:off x="2371468" y="3170446"/>
            <a:ext cx="1466614" cy="2629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81000" rIns="27000" bIns="27000" rtlCol="0" anchor="ctr"/>
          <a:lstStyle/>
          <a:p>
            <a:pPr algn="ctr">
              <a:lnSpc>
                <a:spcPct val="80000"/>
              </a:lnSpc>
            </a:pPr>
            <a:r>
              <a:rPr lang="en-GR" sz="1650" dirty="0">
                <a:solidFill>
                  <a:schemeClr val="tx1"/>
                </a:solidFill>
                <a:latin typeface="Trebuchet MS" panose="020B0703020202090204" pitchFamily="34" charset="0"/>
              </a:rPr>
              <a:t>Data Structure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BEE974-C18E-C652-AC18-5E7B9EF15AD4}"/>
              </a:ext>
            </a:extLst>
          </p:cNvPr>
          <p:cNvCxnSpPr>
            <a:cxnSpLocks/>
          </p:cNvCxnSpPr>
          <p:nvPr/>
        </p:nvCxnSpPr>
        <p:spPr>
          <a:xfrm>
            <a:off x="3919805" y="2429382"/>
            <a:ext cx="4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6D864E5F-9CB6-ADF5-C20A-1C3B76E8E4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6526" y="2136534"/>
            <a:ext cx="537904" cy="488066"/>
          </a:xfrm>
          <a:prstGeom prst="curvedConnector3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98E1DAC-269F-E465-B44D-CF9A4E48B22E}"/>
              </a:ext>
            </a:extLst>
          </p:cNvPr>
          <p:cNvCxnSpPr>
            <a:cxnSpLocks/>
            <a:stCxn id="42" idx="1"/>
            <a:endCxn id="6" idx="3"/>
          </p:cNvCxnSpPr>
          <p:nvPr/>
        </p:nvCxnSpPr>
        <p:spPr>
          <a:xfrm rot="10800000">
            <a:off x="3916155" y="2932178"/>
            <a:ext cx="499258" cy="115660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DEFD07BE-4CA3-66A9-786A-C9F7A1E308A7}"/>
              </a:ext>
            </a:extLst>
          </p:cNvPr>
          <p:cNvSpPr txBox="1">
            <a:spLocks/>
          </p:cNvSpPr>
          <p:nvPr/>
        </p:nvSpPr>
        <p:spPr>
          <a:xfrm>
            <a:off x="183919" y="1735272"/>
            <a:ext cx="1845642" cy="35349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1800" dirty="0">
                <a:latin typeface="Trebuchet MS" panose="020B0703020202090204" pitchFamily="34" charset="0"/>
                <a:cs typeface="Consolas" panose="020B0609020204030204" pitchFamily="49" charset="0"/>
              </a:rPr>
              <a:t>NUMA Node 0</a:t>
            </a:r>
            <a:endParaRPr lang="en-GR" sz="1800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BFED7949-4530-7AE9-BDC8-9ED4ED79C119}"/>
              </a:ext>
            </a:extLst>
          </p:cNvPr>
          <p:cNvSpPr txBox="1">
            <a:spLocks/>
          </p:cNvSpPr>
          <p:nvPr/>
        </p:nvSpPr>
        <p:spPr>
          <a:xfrm>
            <a:off x="4382234" y="4884254"/>
            <a:ext cx="1922183" cy="35349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1800" dirty="0">
                <a:latin typeface="Trebuchet MS" panose="020B0703020202090204" pitchFamily="34" charset="0"/>
                <a:cs typeface="Consolas" panose="020B0609020204030204" pitchFamily="49" charset="0"/>
              </a:rPr>
              <a:t>NUMA Node</a:t>
            </a:r>
            <a:r>
              <a:rPr lang="en-GR" sz="1800" dirty="0">
                <a:latin typeface="Trebuchet MS" panose="020B0703020202090204" pitchFamily="34" charset="0"/>
                <a:cs typeface="Consolas" panose="020B0609020204030204" pitchFamily="49" charset="0"/>
              </a:rPr>
              <a:t> 2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09428BCA-E112-2793-4DE4-65887EC392D6}"/>
              </a:ext>
            </a:extLst>
          </p:cNvPr>
          <p:cNvSpPr txBox="1">
            <a:spLocks/>
          </p:cNvSpPr>
          <p:nvPr/>
        </p:nvSpPr>
        <p:spPr>
          <a:xfrm>
            <a:off x="4401726" y="1409224"/>
            <a:ext cx="1581347" cy="35349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1800" dirty="0">
                <a:latin typeface="Trebuchet MS" panose="020B0703020202090204" pitchFamily="34" charset="0"/>
                <a:cs typeface="Consolas" panose="020B0609020204030204" pitchFamily="49" charset="0"/>
              </a:rPr>
              <a:t>NUMA Node</a:t>
            </a:r>
            <a:r>
              <a:rPr lang="en-GR" sz="1800" dirty="0">
                <a:latin typeface="Trebuchet MS" panose="020B0703020202090204" pitchFamily="34" charset="0"/>
                <a:cs typeface="Consolas" panose="020B0609020204030204" pitchFamily="49" charset="0"/>
              </a:rPr>
              <a:t> 1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886B9351-B4FB-44A7-01AA-61521A49C1A0}"/>
              </a:ext>
            </a:extLst>
          </p:cNvPr>
          <p:cNvSpPr/>
          <p:nvPr/>
        </p:nvSpPr>
        <p:spPr>
          <a:xfrm>
            <a:off x="183919" y="2050133"/>
            <a:ext cx="3815513" cy="1808016"/>
          </a:xfrm>
          <a:prstGeom prst="roundRect">
            <a:avLst>
              <a:gd name="adj" fmla="val 9906"/>
            </a:avLst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3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1. NUMA Node Delegation (Nuddle)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34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38894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A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generic</a:t>
            </a:r>
            <a:r>
              <a:rPr lang="en-GB" sz="2400" dirty="0">
                <a:latin typeface="Trebuchet MS" panose="020B0703020202090204" pitchFamily="34" charset="0"/>
              </a:rPr>
              <a:t> framework to design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NUMA-aware</a:t>
            </a:r>
            <a:r>
              <a:rPr lang="en-GB" sz="2400" dirty="0">
                <a:latin typeface="Trebuchet MS" panose="020B0703020202090204" pitchFamily="34" charset="0"/>
              </a:rPr>
              <a:t> CDSs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ADA729-323B-5E5F-10F4-3E655B63EA24}"/>
              </a:ext>
            </a:extLst>
          </p:cNvPr>
          <p:cNvGrpSpPr/>
          <p:nvPr/>
        </p:nvGrpSpPr>
        <p:grpSpPr>
          <a:xfrm>
            <a:off x="232171" y="2128862"/>
            <a:ext cx="3683984" cy="2438368"/>
            <a:chOff x="1554274" y="3257365"/>
            <a:chExt cx="4911978" cy="197528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82F041A-3FC9-953E-2568-8E7CEA234321}"/>
                </a:ext>
              </a:extLst>
            </p:cNvPr>
            <p:cNvSpPr/>
            <p:nvPr/>
          </p:nvSpPr>
          <p:spPr>
            <a:xfrm>
              <a:off x="1620447" y="3326492"/>
              <a:ext cx="1547296" cy="6565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rIns="27000" rtlCol="0" anchor="ctr"/>
            <a:lstStyle/>
            <a:p>
              <a:pPr algn="ctr"/>
              <a:r>
                <a:rPr lang="en-GR" sz="16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  <a:p>
              <a:pPr algn="ctr"/>
              <a:r>
                <a:rPr lang="en-GR" sz="165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(server thread)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F60A358-C6E7-73A9-75CF-B428F9273F23}"/>
                </a:ext>
              </a:extLst>
            </p:cNvPr>
            <p:cNvSpPr/>
            <p:nvPr/>
          </p:nvSpPr>
          <p:spPr>
            <a:xfrm>
              <a:off x="1620447" y="4084788"/>
              <a:ext cx="4779631" cy="257488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Cache</a:t>
              </a:r>
              <a:endParaRPr lang="en-GR" sz="1500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962CE17-FDCB-D8C7-A8A8-10B98AB92A95}"/>
                </a:ext>
              </a:extLst>
            </p:cNvPr>
            <p:cNvSpPr/>
            <p:nvPr/>
          </p:nvSpPr>
          <p:spPr>
            <a:xfrm>
              <a:off x="1554274" y="3257365"/>
              <a:ext cx="4911978" cy="1301508"/>
            </a:xfrm>
            <a:prstGeom prst="roundRect">
              <a:avLst>
                <a:gd name="adj" fmla="val 10953"/>
              </a:avLst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8C64875-7DFE-2D47-8B64-BF44B9CAB14D}"/>
                </a:ext>
              </a:extLst>
            </p:cNvPr>
            <p:cNvSpPr/>
            <p:nvPr/>
          </p:nvSpPr>
          <p:spPr>
            <a:xfrm>
              <a:off x="1554274" y="4789361"/>
              <a:ext cx="4911977" cy="443288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latin typeface="Trebuchet MS" panose="020B0703020202090204" pitchFamily="34" charset="0"/>
                </a:rPr>
                <a:t>Main Memory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A5B586-6E78-6FC0-B915-64C18A2279CA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010263" y="4558873"/>
              <a:ext cx="0" cy="2304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9D5E141-5E8B-39CF-49D4-07DFCECE2390}"/>
                </a:ext>
              </a:extLst>
            </p:cNvPr>
            <p:cNvSpPr/>
            <p:nvPr/>
          </p:nvSpPr>
          <p:spPr>
            <a:xfrm>
              <a:off x="3239314" y="3313497"/>
              <a:ext cx="1547296" cy="6565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rIns="27000" rtlCol="0" anchor="ctr"/>
            <a:lstStyle/>
            <a:p>
              <a:pPr algn="ctr"/>
              <a:r>
                <a:rPr lang="en-GR" sz="16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  <a:p>
              <a:pPr algn="ctr"/>
              <a:r>
                <a:rPr lang="en-GR" sz="165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(server thread)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B4619D2-58DD-6610-14A2-856EE9219EAD}"/>
                </a:ext>
              </a:extLst>
            </p:cNvPr>
            <p:cNvSpPr/>
            <p:nvPr/>
          </p:nvSpPr>
          <p:spPr>
            <a:xfrm>
              <a:off x="4852783" y="3313497"/>
              <a:ext cx="1547296" cy="6565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rIns="27000" rtlCol="0" anchor="ctr"/>
            <a:lstStyle/>
            <a:p>
              <a:pPr algn="ctr"/>
              <a:r>
                <a:rPr lang="en-GR" sz="16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  <a:p>
              <a:pPr algn="ctr"/>
              <a:r>
                <a:rPr lang="en-GR" sz="165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(server thread)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DE9B96-28BE-1A7D-BA15-B1B11515BC56}"/>
              </a:ext>
            </a:extLst>
          </p:cNvPr>
          <p:cNvCxnSpPr>
            <a:cxnSpLocks/>
          </p:cNvCxnSpPr>
          <p:nvPr/>
        </p:nvCxnSpPr>
        <p:spPr>
          <a:xfrm>
            <a:off x="3916154" y="3559700"/>
            <a:ext cx="4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4FEEEA-1A3E-CC2C-4F2E-E2C0B70D217A}"/>
              </a:ext>
            </a:extLst>
          </p:cNvPr>
          <p:cNvGrpSpPr/>
          <p:nvPr/>
        </p:nvGrpSpPr>
        <p:grpSpPr>
          <a:xfrm>
            <a:off x="4404430" y="1703823"/>
            <a:ext cx="4509295" cy="1520433"/>
            <a:chOff x="5627636" y="1044099"/>
            <a:chExt cx="6012393" cy="12138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B5B5EA9-273D-D56A-9C74-F25429E79C37}"/>
                </a:ext>
              </a:extLst>
            </p:cNvPr>
            <p:cNvGrpSpPr/>
            <p:nvPr/>
          </p:nvGrpSpPr>
          <p:grpSpPr>
            <a:xfrm>
              <a:off x="5627636" y="1056560"/>
              <a:ext cx="4911978" cy="1201431"/>
              <a:chOff x="5823580" y="1023902"/>
              <a:chExt cx="4911978" cy="1201431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81B470C2-05FD-E82E-741A-883924ECD3D5}"/>
                  </a:ext>
                </a:extLst>
              </p:cNvPr>
              <p:cNvSpPr/>
              <p:nvPr/>
            </p:nvSpPr>
            <p:spPr>
              <a:xfrm>
                <a:off x="5889753" y="1093028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 </a:t>
                </a:r>
              </a:p>
              <a:p>
                <a:pPr algn="ctr"/>
                <a:r>
                  <a:rPr lang="en-GB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t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021262C8-37CE-6F6C-69AC-A017D8FA453A}"/>
                  </a:ext>
                </a:extLst>
              </p:cNvPr>
              <p:cNvSpPr/>
              <p:nvPr/>
            </p:nvSpPr>
            <p:spPr>
              <a:xfrm>
                <a:off x="5889753" y="1851325"/>
                <a:ext cx="4779631" cy="274653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Cache</a:t>
                </a:r>
                <a:endParaRPr lang="en-GR" sz="1500" dirty="0">
                  <a:solidFill>
                    <a:schemeClr val="tx1"/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24BD1EAA-ABB1-49BF-7AEB-BDFE77785D74}"/>
                  </a:ext>
                </a:extLst>
              </p:cNvPr>
              <p:cNvSpPr/>
              <p:nvPr/>
            </p:nvSpPr>
            <p:spPr>
              <a:xfrm>
                <a:off x="5823580" y="1023902"/>
                <a:ext cx="4911978" cy="1201431"/>
              </a:xfrm>
              <a:prstGeom prst="roundRect">
                <a:avLst>
                  <a:gd name="adj" fmla="val 10953"/>
                </a:avLst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917C961-D38E-9A27-8323-0A3E50E30B27}"/>
                  </a:ext>
                </a:extLst>
              </p:cNvPr>
              <p:cNvSpPr/>
              <p:nvPr/>
            </p:nvSpPr>
            <p:spPr>
              <a:xfrm>
                <a:off x="7508620" y="1080033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</a:t>
                </a:r>
              </a:p>
              <a:p>
                <a:pPr algn="ctr"/>
                <a:r>
                  <a:rPr lang="en-GB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t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93C600C-3F43-2954-3A88-9919716F8FDD}"/>
                  </a:ext>
                </a:extLst>
              </p:cNvPr>
              <p:cNvSpPr/>
              <p:nvPr/>
            </p:nvSpPr>
            <p:spPr>
              <a:xfrm>
                <a:off x="9122089" y="1080033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 </a:t>
                </a:r>
              </a:p>
              <a:p>
                <a:pPr algn="ctr"/>
                <a:r>
                  <a:rPr lang="en-GB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t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D5E702C-D646-34E1-7812-82A15945C693}"/>
                </a:ext>
              </a:extLst>
            </p:cNvPr>
            <p:cNvSpPr/>
            <p:nvPr/>
          </p:nvSpPr>
          <p:spPr>
            <a:xfrm rot="16200000">
              <a:off x="10704869" y="1322832"/>
              <a:ext cx="1213893" cy="656427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500" dirty="0">
                  <a:latin typeface="Trebuchet MS" panose="020B0703020202090204" pitchFamily="34" charset="0"/>
                </a:rPr>
                <a:t>Main Memory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436781-87AF-B219-DB2C-6F582E4A5C29}"/>
                </a:ext>
              </a:extLst>
            </p:cNvPr>
            <p:cNvCxnSpPr>
              <a:cxnSpLocks/>
            </p:cNvCxnSpPr>
            <p:nvPr/>
          </p:nvCxnSpPr>
          <p:spPr>
            <a:xfrm>
              <a:off x="10539614" y="1659505"/>
              <a:ext cx="4323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E35E92-04B2-2B7B-E229-40271739284F}"/>
              </a:ext>
            </a:extLst>
          </p:cNvPr>
          <p:cNvGrpSpPr/>
          <p:nvPr/>
        </p:nvGrpSpPr>
        <p:grpSpPr>
          <a:xfrm>
            <a:off x="4415413" y="3336374"/>
            <a:ext cx="4509294" cy="1504825"/>
            <a:chOff x="5627636" y="2559983"/>
            <a:chExt cx="6012392" cy="120143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E4A1281-E756-5D56-611E-A0CCE97978CC}"/>
                </a:ext>
              </a:extLst>
            </p:cNvPr>
            <p:cNvGrpSpPr/>
            <p:nvPr/>
          </p:nvGrpSpPr>
          <p:grpSpPr>
            <a:xfrm>
              <a:off x="5627636" y="2559983"/>
              <a:ext cx="4911978" cy="1201431"/>
              <a:chOff x="5823580" y="1023902"/>
              <a:chExt cx="4911978" cy="1201431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89831943-6164-A379-B25A-84F5F9EC7EF8}"/>
                  </a:ext>
                </a:extLst>
              </p:cNvPr>
              <p:cNvSpPr/>
              <p:nvPr/>
            </p:nvSpPr>
            <p:spPr>
              <a:xfrm>
                <a:off x="5889753" y="1093028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 thread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56C82AD5-D2B7-875E-D75F-682B94B6084C}"/>
                  </a:ext>
                </a:extLst>
              </p:cNvPr>
              <p:cNvSpPr/>
              <p:nvPr/>
            </p:nvSpPr>
            <p:spPr>
              <a:xfrm>
                <a:off x="5889753" y="1851325"/>
                <a:ext cx="4779631" cy="25170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Cache</a:t>
                </a:r>
                <a:endParaRPr lang="en-GR" sz="1500" dirty="0">
                  <a:solidFill>
                    <a:schemeClr val="tx1"/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A84F2B50-E65A-FD7E-18AC-4CE7467DD943}"/>
                  </a:ext>
                </a:extLst>
              </p:cNvPr>
              <p:cNvSpPr/>
              <p:nvPr/>
            </p:nvSpPr>
            <p:spPr>
              <a:xfrm>
                <a:off x="5823580" y="1023902"/>
                <a:ext cx="4911978" cy="1201431"/>
              </a:xfrm>
              <a:prstGeom prst="roundRect">
                <a:avLst>
                  <a:gd name="adj" fmla="val 10953"/>
                </a:avLst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C2F67356-1CD6-78C8-DD1F-819F6625A101}"/>
                  </a:ext>
                </a:extLst>
              </p:cNvPr>
              <p:cNvSpPr/>
              <p:nvPr/>
            </p:nvSpPr>
            <p:spPr>
              <a:xfrm>
                <a:off x="7508620" y="1080033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 thread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15F3BC5-CE84-E16F-37FE-B40132B88E27}"/>
                  </a:ext>
                </a:extLst>
              </p:cNvPr>
              <p:cNvSpPr/>
              <p:nvPr/>
            </p:nvSpPr>
            <p:spPr>
              <a:xfrm>
                <a:off x="9122089" y="1080033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 thread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C8FE578-64D0-425C-20C9-AB41EAF79936}"/>
                </a:ext>
              </a:extLst>
            </p:cNvPr>
            <p:cNvSpPr/>
            <p:nvPr/>
          </p:nvSpPr>
          <p:spPr>
            <a:xfrm rot="16200000">
              <a:off x="10711099" y="2832485"/>
              <a:ext cx="1201432" cy="656427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500" dirty="0">
                  <a:latin typeface="Trebuchet MS" panose="020B0703020202090204" pitchFamily="34" charset="0"/>
                </a:rPr>
                <a:t>Main Memory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1AC224-0B27-35CB-6EB6-4258952312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39614" y="3116591"/>
              <a:ext cx="4323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AC1C32A-2776-D35A-2223-2EFE1E960BC4}"/>
              </a:ext>
            </a:extLst>
          </p:cNvPr>
          <p:cNvSpPr/>
          <p:nvPr/>
        </p:nvSpPr>
        <p:spPr>
          <a:xfrm>
            <a:off x="2757806" y="4055738"/>
            <a:ext cx="1105044" cy="4595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54000" rIns="27000" bIns="2700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Trebuchet MS" panose="020B0703020202090204" pitchFamily="34" charset="0"/>
              </a:rPr>
              <a:t>Data Structure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492F7E-2C8E-C2C2-6036-AEB040964030}"/>
              </a:ext>
            </a:extLst>
          </p:cNvPr>
          <p:cNvSpPr/>
          <p:nvPr/>
        </p:nvSpPr>
        <p:spPr>
          <a:xfrm>
            <a:off x="2371468" y="3170446"/>
            <a:ext cx="1466614" cy="2629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81000" rIns="27000" bIns="27000" rtlCol="0" anchor="ctr"/>
          <a:lstStyle/>
          <a:p>
            <a:pPr algn="ctr">
              <a:lnSpc>
                <a:spcPct val="80000"/>
              </a:lnSpc>
            </a:pPr>
            <a:r>
              <a:rPr lang="en-GR" sz="1650" dirty="0">
                <a:solidFill>
                  <a:schemeClr val="tx1"/>
                </a:solidFill>
                <a:latin typeface="Trebuchet MS" panose="020B0703020202090204" pitchFamily="34" charset="0"/>
              </a:rPr>
              <a:t>Data Structure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BEE974-C18E-C652-AC18-5E7B9EF15AD4}"/>
              </a:ext>
            </a:extLst>
          </p:cNvPr>
          <p:cNvCxnSpPr>
            <a:cxnSpLocks/>
          </p:cNvCxnSpPr>
          <p:nvPr/>
        </p:nvCxnSpPr>
        <p:spPr>
          <a:xfrm>
            <a:off x="3919805" y="2429382"/>
            <a:ext cx="4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DEFD07BE-4CA3-66A9-786A-C9F7A1E308A7}"/>
              </a:ext>
            </a:extLst>
          </p:cNvPr>
          <p:cNvSpPr txBox="1">
            <a:spLocks/>
          </p:cNvSpPr>
          <p:nvPr/>
        </p:nvSpPr>
        <p:spPr>
          <a:xfrm>
            <a:off x="183919" y="1735809"/>
            <a:ext cx="1845642" cy="35349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1800" dirty="0">
                <a:latin typeface="Trebuchet MS" panose="020B0703020202090204" pitchFamily="34" charset="0"/>
                <a:cs typeface="Consolas" panose="020B0609020204030204" pitchFamily="49" charset="0"/>
              </a:rPr>
              <a:t>NUMA Node 0</a:t>
            </a:r>
            <a:endParaRPr lang="en-GR" sz="1800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BFED7949-4530-7AE9-BDC8-9ED4ED79C119}"/>
              </a:ext>
            </a:extLst>
          </p:cNvPr>
          <p:cNvSpPr txBox="1">
            <a:spLocks/>
          </p:cNvSpPr>
          <p:nvPr/>
        </p:nvSpPr>
        <p:spPr>
          <a:xfrm>
            <a:off x="4382234" y="4884254"/>
            <a:ext cx="1922183" cy="35349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1800" dirty="0">
                <a:latin typeface="Trebuchet MS" panose="020B0703020202090204" pitchFamily="34" charset="0"/>
                <a:cs typeface="Consolas" panose="020B0609020204030204" pitchFamily="49" charset="0"/>
              </a:rPr>
              <a:t>NUMA Node</a:t>
            </a:r>
            <a:r>
              <a:rPr lang="en-GR" sz="1800" dirty="0">
                <a:latin typeface="Trebuchet MS" panose="020B0703020202090204" pitchFamily="34" charset="0"/>
                <a:cs typeface="Consolas" panose="020B0609020204030204" pitchFamily="49" charset="0"/>
              </a:rPr>
              <a:t> 2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09428BCA-E112-2793-4DE4-65887EC392D6}"/>
              </a:ext>
            </a:extLst>
          </p:cNvPr>
          <p:cNvSpPr txBox="1">
            <a:spLocks/>
          </p:cNvSpPr>
          <p:nvPr/>
        </p:nvSpPr>
        <p:spPr>
          <a:xfrm>
            <a:off x="4401726" y="1409224"/>
            <a:ext cx="1581347" cy="35349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1800" dirty="0">
                <a:latin typeface="Trebuchet MS" panose="020B0703020202090204" pitchFamily="34" charset="0"/>
                <a:cs typeface="Consolas" panose="020B0609020204030204" pitchFamily="49" charset="0"/>
              </a:rPr>
              <a:t>NUMA Node</a:t>
            </a:r>
            <a:r>
              <a:rPr lang="en-GR" sz="1800" dirty="0">
                <a:latin typeface="Trebuchet MS" panose="020B0703020202090204" pitchFamily="34" charset="0"/>
                <a:cs typeface="Consolas" panose="020B0609020204030204" pitchFamily="49" charset="0"/>
              </a:rPr>
              <a:t> 1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86F2D25F-00DD-069B-D566-A8DCB4E67815}"/>
              </a:ext>
            </a:extLst>
          </p:cNvPr>
          <p:cNvSpPr>
            <a:spLocks noChangeAspect="1"/>
          </p:cNvSpPr>
          <p:nvPr/>
        </p:nvSpPr>
        <p:spPr>
          <a:xfrm>
            <a:off x="3929552" y="2288210"/>
            <a:ext cx="421200" cy="324000"/>
          </a:xfrm>
          <a:prstGeom prst="cloud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6A57CFC8-548D-D890-9F62-1550D2EF0807}"/>
              </a:ext>
            </a:extLst>
          </p:cNvPr>
          <p:cNvSpPr>
            <a:spLocks noChangeAspect="1"/>
          </p:cNvSpPr>
          <p:nvPr/>
        </p:nvSpPr>
        <p:spPr>
          <a:xfrm>
            <a:off x="3929552" y="3391884"/>
            <a:ext cx="421200" cy="324000"/>
          </a:xfrm>
          <a:prstGeom prst="cloud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4C4CCA71-E962-713C-6875-CE4582FBBBA1}"/>
              </a:ext>
            </a:extLst>
          </p:cNvPr>
          <p:cNvSpPr>
            <a:spLocks noChangeAspect="1"/>
          </p:cNvSpPr>
          <p:nvPr/>
        </p:nvSpPr>
        <p:spPr>
          <a:xfrm>
            <a:off x="4826518" y="2275422"/>
            <a:ext cx="421200" cy="324000"/>
          </a:xfrm>
          <a:prstGeom prst="cloud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A3903B8F-E23A-88A7-8D2D-2CC01A10054F}"/>
              </a:ext>
            </a:extLst>
          </p:cNvPr>
          <p:cNvSpPr>
            <a:spLocks noChangeAspect="1"/>
          </p:cNvSpPr>
          <p:nvPr/>
        </p:nvSpPr>
        <p:spPr>
          <a:xfrm>
            <a:off x="6021636" y="2265789"/>
            <a:ext cx="421200" cy="324000"/>
          </a:xfrm>
          <a:prstGeom prst="cloud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06AC8CA4-3A09-86F5-7772-2FDD7603FDD9}"/>
              </a:ext>
            </a:extLst>
          </p:cNvPr>
          <p:cNvSpPr>
            <a:spLocks noChangeAspect="1"/>
          </p:cNvSpPr>
          <p:nvPr/>
        </p:nvSpPr>
        <p:spPr>
          <a:xfrm>
            <a:off x="7216755" y="2255264"/>
            <a:ext cx="421200" cy="324000"/>
          </a:xfrm>
          <a:prstGeom prst="cloud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C6555094-CEF0-C6E0-65AF-436380A9B2C2}"/>
              </a:ext>
            </a:extLst>
          </p:cNvPr>
          <p:cNvSpPr>
            <a:spLocks noChangeAspect="1"/>
          </p:cNvSpPr>
          <p:nvPr/>
        </p:nvSpPr>
        <p:spPr>
          <a:xfrm>
            <a:off x="4826518" y="3872237"/>
            <a:ext cx="421200" cy="324000"/>
          </a:xfrm>
          <a:prstGeom prst="cloud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1B4E70A5-91E2-A33D-B192-478E4F19D3EA}"/>
              </a:ext>
            </a:extLst>
          </p:cNvPr>
          <p:cNvSpPr>
            <a:spLocks noChangeAspect="1"/>
          </p:cNvSpPr>
          <p:nvPr/>
        </p:nvSpPr>
        <p:spPr>
          <a:xfrm>
            <a:off x="6021636" y="3862604"/>
            <a:ext cx="421200" cy="324000"/>
          </a:xfrm>
          <a:prstGeom prst="cloud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063F0A3F-0438-A1A1-96E8-5C76D26F5FCD}"/>
              </a:ext>
            </a:extLst>
          </p:cNvPr>
          <p:cNvSpPr>
            <a:spLocks noChangeAspect="1"/>
          </p:cNvSpPr>
          <p:nvPr/>
        </p:nvSpPr>
        <p:spPr>
          <a:xfrm>
            <a:off x="7216755" y="3852079"/>
            <a:ext cx="421200" cy="324000"/>
          </a:xfrm>
          <a:prstGeom prst="cloud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6B9362-4F56-8025-AB65-60BFF44A6A13}"/>
              </a:ext>
            </a:extLst>
          </p:cNvPr>
          <p:cNvGrpSpPr/>
          <p:nvPr/>
        </p:nvGrpSpPr>
        <p:grpSpPr>
          <a:xfrm>
            <a:off x="200002" y="5310114"/>
            <a:ext cx="8764706" cy="432000"/>
            <a:chOff x="1492572" y="5168201"/>
            <a:chExt cx="11686273" cy="576000"/>
          </a:xfrm>
        </p:grpSpPr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7D092CB7-DCD1-66BB-A9CE-3B9A195C1AE2}"/>
                </a:ext>
              </a:extLst>
            </p:cNvPr>
            <p:cNvSpPr txBox="1">
              <a:spLocks/>
            </p:cNvSpPr>
            <p:nvPr/>
          </p:nvSpPr>
          <p:spPr>
            <a:xfrm>
              <a:off x="2476281" y="5220536"/>
              <a:ext cx="10702564" cy="42158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93000"/>
                </a:lnSpc>
              </a:pPr>
              <a:r>
                <a:rPr lang="en-US" sz="2100" dirty="0">
                  <a:solidFill>
                    <a:schemeClr val="bg2">
                      <a:lumMod val="25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response</a:t>
              </a:r>
              <a:r>
                <a:rPr lang="en-US" sz="2100" dirty="0">
                  <a:latin typeface="Trebuchet MS" panose="020B0703020202090204" pitchFamily="34" charset="0"/>
                  <a:cs typeface="Consolas" panose="020B0609020204030204" pitchFamily="49" charset="0"/>
                </a:rPr>
                <a:t> msg (up 15 clients) [</a:t>
              </a:r>
              <a:r>
                <a:rPr lang="en-US" sz="2100" dirty="0" err="1">
                  <a:latin typeface="Trebuchet MS" panose="020B0703020202090204" pitchFamily="34" charset="0"/>
                  <a:cs typeface="Consolas" panose="020B0609020204030204" pitchFamily="49" charset="0"/>
                </a:rPr>
                <a:t>Roghanchi</a:t>
              </a:r>
              <a:r>
                <a:rPr lang="en-US" sz="2100" dirty="0">
                  <a:latin typeface="Trebuchet MS" panose="020B0703020202090204" pitchFamily="34" charset="0"/>
                  <a:cs typeface="Consolas" panose="020B0609020204030204" pitchFamily="49" charset="0"/>
                </a:rPr>
                <a:t>+ SOSP’17]: 	1 cache line</a:t>
              </a:r>
              <a:endParaRPr lang="en-GR" sz="195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</a:pPr>
              <a:endParaRPr lang="en-GR" sz="195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066F8DFC-13C2-0EB7-D5E1-B0853F1F34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2572" y="5168201"/>
              <a:ext cx="748800" cy="576000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EEB335-1766-2886-F5C6-6E356167B2DC}"/>
              </a:ext>
            </a:extLst>
          </p:cNvPr>
          <p:cNvGrpSpPr/>
          <p:nvPr/>
        </p:nvGrpSpPr>
        <p:grpSpPr>
          <a:xfrm>
            <a:off x="200003" y="5830943"/>
            <a:ext cx="9338445" cy="441065"/>
            <a:chOff x="1492572" y="5862642"/>
            <a:chExt cx="12451259" cy="588087"/>
          </a:xfrm>
        </p:grpSpPr>
        <p:sp>
          <p:nvSpPr>
            <p:cNvPr id="25" name="Cloud 24">
              <a:extLst>
                <a:ext uri="{FF2B5EF4-FFF2-40B4-BE49-F238E27FC236}">
                  <a16:creationId xmlns:a16="http://schemas.microsoft.com/office/drawing/2014/main" id="{D1EDDCFB-DE6A-F480-7F4D-4ED8C5941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2572" y="5862642"/>
              <a:ext cx="748800" cy="576000"/>
            </a:xfrm>
            <a:prstGeom prst="cloud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5D46AEE2-5CBB-B12D-2287-30B55FADD5E0}"/>
                </a:ext>
              </a:extLst>
            </p:cNvPr>
            <p:cNvSpPr txBox="1">
              <a:spLocks/>
            </p:cNvSpPr>
            <p:nvPr/>
          </p:nvSpPr>
          <p:spPr>
            <a:xfrm>
              <a:off x="2472972" y="5910698"/>
              <a:ext cx="11470859" cy="54003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93000"/>
                </a:lnSpc>
              </a:pPr>
              <a:r>
                <a:rPr lang="en-US" sz="2100" dirty="0">
                  <a:solidFill>
                    <a:schemeClr val="bg2">
                      <a:lumMod val="50000"/>
                    </a:schemeClr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request</a:t>
              </a:r>
              <a:r>
                <a:rPr lang="en-US" sz="2100" dirty="0">
                  <a:latin typeface="Trebuchet MS" panose="020B0703020202090204" pitchFamily="34" charset="0"/>
                  <a:cs typeface="Consolas" panose="020B0609020204030204" pitchFamily="49" charset="0"/>
                </a:rPr>
                <a:t> msg (1 client) [</a:t>
              </a:r>
              <a:r>
                <a:rPr lang="en-US" sz="2100" dirty="0" err="1">
                  <a:latin typeface="Trebuchet MS" panose="020B0703020202090204" pitchFamily="34" charset="0"/>
                  <a:cs typeface="Consolas" panose="020B0609020204030204" pitchFamily="49" charset="0"/>
                </a:rPr>
                <a:t>Roghanchi</a:t>
              </a:r>
              <a:r>
                <a:rPr lang="en-US" sz="2100" dirty="0">
                  <a:latin typeface="Trebuchet MS" panose="020B0703020202090204" pitchFamily="34" charset="0"/>
                  <a:cs typeface="Consolas" panose="020B0609020204030204" pitchFamily="49" charset="0"/>
                </a:rPr>
                <a:t>+ SOSP’17]: 	1 cache line</a:t>
              </a:r>
              <a:endParaRPr lang="en-GR" sz="195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</a:pPr>
              <a:endParaRPr lang="en-GR" sz="195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</p:grpSp>
      <p:sp>
        <p:nvSpPr>
          <p:cNvPr id="53" name="AutoShape 6">
            <a:extLst>
              <a:ext uri="{FF2B5EF4-FFF2-40B4-BE49-F238E27FC236}">
                <a16:creationId xmlns:a16="http://schemas.microsoft.com/office/drawing/2014/main" id="{B8B123E3-2FDF-69F8-88FE-030015026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477" y="60458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17139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1. NUMA Node Delegation (Nuddle)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35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38894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A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generic</a:t>
            </a:r>
            <a:r>
              <a:rPr lang="en-GB" sz="2400" dirty="0">
                <a:latin typeface="Trebuchet MS" panose="020B0703020202090204" pitchFamily="34" charset="0"/>
              </a:rPr>
              <a:t> framework to design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NUMA-aware</a:t>
            </a:r>
            <a:r>
              <a:rPr lang="en-GB" sz="2400" dirty="0">
                <a:latin typeface="Trebuchet MS" panose="020B0703020202090204" pitchFamily="34" charset="0"/>
              </a:rPr>
              <a:t> CDSs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ADA729-323B-5E5F-10F4-3E655B63EA24}"/>
              </a:ext>
            </a:extLst>
          </p:cNvPr>
          <p:cNvGrpSpPr/>
          <p:nvPr/>
        </p:nvGrpSpPr>
        <p:grpSpPr>
          <a:xfrm>
            <a:off x="232171" y="2128862"/>
            <a:ext cx="3683984" cy="2438368"/>
            <a:chOff x="1554274" y="3257365"/>
            <a:chExt cx="4911978" cy="197528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82F041A-3FC9-953E-2568-8E7CEA234321}"/>
                </a:ext>
              </a:extLst>
            </p:cNvPr>
            <p:cNvSpPr/>
            <p:nvPr/>
          </p:nvSpPr>
          <p:spPr>
            <a:xfrm>
              <a:off x="1620447" y="3326492"/>
              <a:ext cx="1547296" cy="6565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rIns="27000" rtlCol="0" anchor="ctr"/>
            <a:lstStyle/>
            <a:p>
              <a:pPr algn="ctr"/>
              <a:r>
                <a:rPr lang="en-GR" sz="16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  <a:p>
              <a:pPr algn="ctr"/>
              <a:r>
                <a:rPr lang="en-GR" sz="165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(server thread)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F60A358-C6E7-73A9-75CF-B428F9273F23}"/>
                </a:ext>
              </a:extLst>
            </p:cNvPr>
            <p:cNvSpPr/>
            <p:nvPr/>
          </p:nvSpPr>
          <p:spPr>
            <a:xfrm>
              <a:off x="1620447" y="4084788"/>
              <a:ext cx="4779631" cy="257488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Cache</a:t>
              </a:r>
              <a:endParaRPr lang="en-GR" sz="1500" dirty="0">
                <a:solidFill>
                  <a:schemeClr val="tx1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962CE17-FDCB-D8C7-A8A8-10B98AB92A95}"/>
                </a:ext>
              </a:extLst>
            </p:cNvPr>
            <p:cNvSpPr/>
            <p:nvPr/>
          </p:nvSpPr>
          <p:spPr>
            <a:xfrm>
              <a:off x="1554274" y="3257365"/>
              <a:ext cx="4911978" cy="1301508"/>
            </a:xfrm>
            <a:prstGeom prst="roundRect">
              <a:avLst>
                <a:gd name="adj" fmla="val 10953"/>
              </a:avLst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8C64875-7DFE-2D47-8B64-BF44B9CAB14D}"/>
                </a:ext>
              </a:extLst>
            </p:cNvPr>
            <p:cNvSpPr/>
            <p:nvPr/>
          </p:nvSpPr>
          <p:spPr>
            <a:xfrm>
              <a:off x="1554274" y="4789361"/>
              <a:ext cx="4911977" cy="443288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latin typeface="Trebuchet MS" panose="020B0703020202090204" pitchFamily="34" charset="0"/>
                </a:rPr>
                <a:t>Main Memory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A5B586-6E78-6FC0-B915-64C18A2279CA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010263" y="4558873"/>
              <a:ext cx="0" cy="2304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9D5E141-5E8B-39CF-49D4-07DFCECE2390}"/>
                </a:ext>
              </a:extLst>
            </p:cNvPr>
            <p:cNvSpPr/>
            <p:nvPr/>
          </p:nvSpPr>
          <p:spPr>
            <a:xfrm>
              <a:off x="3239314" y="3313497"/>
              <a:ext cx="1547296" cy="6565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rIns="27000" rtlCol="0" anchor="ctr"/>
            <a:lstStyle/>
            <a:p>
              <a:pPr algn="ctr"/>
              <a:r>
                <a:rPr lang="en-GR" sz="16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  <a:p>
              <a:pPr algn="ctr"/>
              <a:r>
                <a:rPr lang="en-GR" sz="165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(server thread)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B4619D2-58DD-6610-14A2-856EE9219EAD}"/>
                </a:ext>
              </a:extLst>
            </p:cNvPr>
            <p:cNvSpPr/>
            <p:nvPr/>
          </p:nvSpPr>
          <p:spPr>
            <a:xfrm>
              <a:off x="4852783" y="3313497"/>
              <a:ext cx="1547296" cy="65651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rIns="27000" rtlCol="0" anchor="ctr"/>
            <a:lstStyle/>
            <a:p>
              <a:pPr algn="ctr"/>
              <a:r>
                <a:rPr lang="en-GR" sz="165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  <a:p>
              <a:pPr algn="ctr"/>
              <a:r>
                <a:rPr lang="en-GR" sz="165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(server thread)</a:t>
              </a: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DE9B96-28BE-1A7D-BA15-B1B11515BC56}"/>
              </a:ext>
            </a:extLst>
          </p:cNvPr>
          <p:cNvCxnSpPr>
            <a:cxnSpLocks/>
          </p:cNvCxnSpPr>
          <p:nvPr/>
        </p:nvCxnSpPr>
        <p:spPr>
          <a:xfrm>
            <a:off x="3916154" y="3559700"/>
            <a:ext cx="4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4FEEEA-1A3E-CC2C-4F2E-E2C0B70D217A}"/>
              </a:ext>
            </a:extLst>
          </p:cNvPr>
          <p:cNvGrpSpPr/>
          <p:nvPr/>
        </p:nvGrpSpPr>
        <p:grpSpPr>
          <a:xfrm>
            <a:off x="4404430" y="1703823"/>
            <a:ext cx="4509295" cy="1520433"/>
            <a:chOff x="5627636" y="1044099"/>
            <a:chExt cx="6012393" cy="12138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B5B5EA9-273D-D56A-9C74-F25429E79C37}"/>
                </a:ext>
              </a:extLst>
            </p:cNvPr>
            <p:cNvGrpSpPr/>
            <p:nvPr/>
          </p:nvGrpSpPr>
          <p:grpSpPr>
            <a:xfrm>
              <a:off x="5627636" y="1056560"/>
              <a:ext cx="4911978" cy="1201431"/>
              <a:chOff x="5823580" y="1023902"/>
              <a:chExt cx="4911978" cy="1201431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81B470C2-05FD-E82E-741A-883924ECD3D5}"/>
                  </a:ext>
                </a:extLst>
              </p:cNvPr>
              <p:cNvSpPr/>
              <p:nvPr/>
            </p:nvSpPr>
            <p:spPr>
              <a:xfrm>
                <a:off x="5889753" y="1093028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 </a:t>
                </a:r>
              </a:p>
              <a:p>
                <a:pPr algn="ctr"/>
                <a:r>
                  <a:rPr lang="en-GB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t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021262C8-37CE-6F6C-69AC-A017D8FA453A}"/>
                  </a:ext>
                </a:extLst>
              </p:cNvPr>
              <p:cNvSpPr/>
              <p:nvPr/>
            </p:nvSpPr>
            <p:spPr>
              <a:xfrm>
                <a:off x="5889753" y="1851325"/>
                <a:ext cx="4779631" cy="274653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Cache</a:t>
                </a:r>
                <a:endParaRPr lang="en-GR" sz="1500" dirty="0">
                  <a:solidFill>
                    <a:schemeClr val="tx1"/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24BD1EAA-ABB1-49BF-7AEB-BDFE77785D74}"/>
                  </a:ext>
                </a:extLst>
              </p:cNvPr>
              <p:cNvSpPr/>
              <p:nvPr/>
            </p:nvSpPr>
            <p:spPr>
              <a:xfrm>
                <a:off x="5823580" y="1023902"/>
                <a:ext cx="4911978" cy="1201431"/>
              </a:xfrm>
              <a:prstGeom prst="roundRect">
                <a:avLst>
                  <a:gd name="adj" fmla="val 10953"/>
                </a:avLst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917C961-D38E-9A27-8323-0A3E50E30B27}"/>
                  </a:ext>
                </a:extLst>
              </p:cNvPr>
              <p:cNvSpPr/>
              <p:nvPr/>
            </p:nvSpPr>
            <p:spPr>
              <a:xfrm>
                <a:off x="7508620" y="1080033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</a:t>
                </a:r>
              </a:p>
              <a:p>
                <a:pPr algn="ctr"/>
                <a:r>
                  <a:rPr lang="en-GB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t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D93C600C-3F43-2954-3A88-9919716F8FDD}"/>
                  </a:ext>
                </a:extLst>
              </p:cNvPr>
              <p:cNvSpPr/>
              <p:nvPr/>
            </p:nvSpPr>
            <p:spPr>
              <a:xfrm>
                <a:off x="9122089" y="1080033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 </a:t>
                </a:r>
              </a:p>
              <a:p>
                <a:pPr algn="ctr"/>
                <a:r>
                  <a:rPr lang="en-GB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t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D5E702C-D646-34E1-7812-82A15945C693}"/>
                </a:ext>
              </a:extLst>
            </p:cNvPr>
            <p:cNvSpPr/>
            <p:nvPr/>
          </p:nvSpPr>
          <p:spPr>
            <a:xfrm rot="16200000">
              <a:off x="10704869" y="1322832"/>
              <a:ext cx="1213893" cy="656427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500" dirty="0">
                  <a:latin typeface="Trebuchet MS" panose="020B0703020202090204" pitchFamily="34" charset="0"/>
                </a:rPr>
                <a:t>Main Memory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436781-87AF-B219-DB2C-6F582E4A5C29}"/>
                </a:ext>
              </a:extLst>
            </p:cNvPr>
            <p:cNvCxnSpPr>
              <a:cxnSpLocks/>
            </p:cNvCxnSpPr>
            <p:nvPr/>
          </p:nvCxnSpPr>
          <p:spPr>
            <a:xfrm>
              <a:off x="10539614" y="1659505"/>
              <a:ext cx="4323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E35E92-04B2-2B7B-E229-40271739284F}"/>
              </a:ext>
            </a:extLst>
          </p:cNvPr>
          <p:cNvGrpSpPr/>
          <p:nvPr/>
        </p:nvGrpSpPr>
        <p:grpSpPr>
          <a:xfrm>
            <a:off x="4415413" y="3336374"/>
            <a:ext cx="4509294" cy="1504825"/>
            <a:chOff x="5627636" y="2559983"/>
            <a:chExt cx="6012392" cy="120143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E4A1281-E756-5D56-611E-A0CCE97978CC}"/>
                </a:ext>
              </a:extLst>
            </p:cNvPr>
            <p:cNvGrpSpPr/>
            <p:nvPr/>
          </p:nvGrpSpPr>
          <p:grpSpPr>
            <a:xfrm>
              <a:off x="5627636" y="2559983"/>
              <a:ext cx="4911978" cy="1201431"/>
              <a:chOff x="5823580" y="1023902"/>
              <a:chExt cx="4911978" cy="1201431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89831943-6164-A379-B25A-84F5F9EC7EF8}"/>
                  </a:ext>
                </a:extLst>
              </p:cNvPr>
              <p:cNvSpPr/>
              <p:nvPr/>
            </p:nvSpPr>
            <p:spPr>
              <a:xfrm>
                <a:off x="5889753" y="1093028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 thread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56C82AD5-D2B7-875E-D75F-682B94B6084C}"/>
                  </a:ext>
                </a:extLst>
              </p:cNvPr>
              <p:cNvSpPr/>
              <p:nvPr/>
            </p:nvSpPr>
            <p:spPr>
              <a:xfrm>
                <a:off x="5889753" y="1851325"/>
                <a:ext cx="4779631" cy="25170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Cache</a:t>
                </a:r>
                <a:endParaRPr lang="en-GR" sz="1500" dirty="0">
                  <a:solidFill>
                    <a:schemeClr val="tx1"/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A84F2B50-E65A-FD7E-18AC-4CE7467DD943}"/>
                  </a:ext>
                </a:extLst>
              </p:cNvPr>
              <p:cNvSpPr/>
              <p:nvPr/>
            </p:nvSpPr>
            <p:spPr>
              <a:xfrm>
                <a:off x="5823580" y="1023902"/>
                <a:ext cx="4911978" cy="1201431"/>
              </a:xfrm>
              <a:prstGeom prst="roundRect">
                <a:avLst>
                  <a:gd name="adj" fmla="val 10953"/>
                </a:avLst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C2F67356-1CD6-78C8-DD1F-819F6625A101}"/>
                  </a:ext>
                </a:extLst>
              </p:cNvPr>
              <p:cNvSpPr/>
              <p:nvPr/>
            </p:nvSpPr>
            <p:spPr>
              <a:xfrm>
                <a:off x="7508620" y="1080033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 thread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15F3BC5-CE84-E16F-37FE-B40132B88E27}"/>
                  </a:ext>
                </a:extLst>
              </p:cNvPr>
              <p:cNvSpPr/>
              <p:nvPr/>
            </p:nvSpPr>
            <p:spPr>
              <a:xfrm>
                <a:off x="9122089" y="1080033"/>
                <a:ext cx="1547296" cy="65651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000" tIns="0" rIns="27000" rtlCol="0" anchor="ctr"/>
              <a:lstStyle/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  <a:p>
                <a:pPr algn="ctr"/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(</a:t>
                </a:r>
                <a:r>
                  <a:rPr lang="en-GR" sz="165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client thread</a:t>
                </a:r>
                <a:r>
                  <a:rPr lang="en-GR" sz="165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)</a:t>
                </a:r>
              </a:p>
            </p:txBody>
          </p:sp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C8FE578-64D0-425C-20C9-AB41EAF79936}"/>
                </a:ext>
              </a:extLst>
            </p:cNvPr>
            <p:cNvSpPr/>
            <p:nvPr/>
          </p:nvSpPr>
          <p:spPr>
            <a:xfrm rot="16200000">
              <a:off x="10711099" y="2832485"/>
              <a:ext cx="1201432" cy="656427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500" dirty="0">
                  <a:latin typeface="Trebuchet MS" panose="020B0703020202090204" pitchFamily="34" charset="0"/>
                </a:rPr>
                <a:t>Main Memory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1AC224-0B27-35CB-6EB6-4258952312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39614" y="3116591"/>
              <a:ext cx="4323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AC1C32A-2776-D35A-2223-2EFE1E960BC4}"/>
              </a:ext>
            </a:extLst>
          </p:cNvPr>
          <p:cNvSpPr/>
          <p:nvPr/>
        </p:nvSpPr>
        <p:spPr>
          <a:xfrm>
            <a:off x="2757806" y="4055738"/>
            <a:ext cx="1105044" cy="4595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54000" rIns="27000" bIns="2700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Trebuchet MS" panose="020B0703020202090204" pitchFamily="34" charset="0"/>
              </a:rPr>
              <a:t>Data Structure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492F7E-2C8E-C2C2-6036-AEB040964030}"/>
              </a:ext>
            </a:extLst>
          </p:cNvPr>
          <p:cNvSpPr/>
          <p:nvPr/>
        </p:nvSpPr>
        <p:spPr>
          <a:xfrm>
            <a:off x="2371468" y="3170446"/>
            <a:ext cx="1466614" cy="26290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81000" rIns="27000" bIns="27000" rtlCol="0" anchor="ctr"/>
          <a:lstStyle/>
          <a:p>
            <a:pPr algn="ctr">
              <a:lnSpc>
                <a:spcPct val="80000"/>
              </a:lnSpc>
            </a:pPr>
            <a:r>
              <a:rPr lang="en-GR" sz="1650" dirty="0">
                <a:solidFill>
                  <a:schemeClr val="tx1"/>
                </a:solidFill>
                <a:latin typeface="Trebuchet MS" panose="020B0703020202090204" pitchFamily="34" charset="0"/>
              </a:rPr>
              <a:t>Data Structure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BEE974-C18E-C652-AC18-5E7B9EF15AD4}"/>
              </a:ext>
            </a:extLst>
          </p:cNvPr>
          <p:cNvCxnSpPr>
            <a:cxnSpLocks/>
          </p:cNvCxnSpPr>
          <p:nvPr/>
        </p:nvCxnSpPr>
        <p:spPr>
          <a:xfrm>
            <a:off x="3919805" y="2429382"/>
            <a:ext cx="4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ubtitle 2">
            <a:extLst>
              <a:ext uri="{FF2B5EF4-FFF2-40B4-BE49-F238E27FC236}">
                <a16:creationId xmlns:a16="http://schemas.microsoft.com/office/drawing/2014/main" id="{DEFD07BE-4CA3-66A9-786A-C9F7A1E308A7}"/>
              </a:ext>
            </a:extLst>
          </p:cNvPr>
          <p:cNvSpPr txBox="1">
            <a:spLocks/>
          </p:cNvSpPr>
          <p:nvPr/>
        </p:nvSpPr>
        <p:spPr>
          <a:xfrm>
            <a:off x="183919" y="1735809"/>
            <a:ext cx="1845642" cy="35349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1800" dirty="0">
                <a:latin typeface="Trebuchet MS" panose="020B0703020202090204" pitchFamily="34" charset="0"/>
                <a:cs typeface="Consolas" panose="020B0609020204030204" pitchFamily="49" charset="0"/>
              </a:rPr>
              <a:t>NUMA Node 0</a:t>
            </a:r>
            <a:endParaRPr lang="en-GR" sz="1800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BFED7949-4530-7AE9-BDC8-9ED4ED79C119}"/>
              </a:ext>
            </a:extLst>
          </p:cNvPr>
          <p:cNvSpPr txBox="1">
            <a:spLocks/>
          </p:cNvSpPr>
          <p:nvPr/>
        </p:nvSpPr>
        <p:spPr>
          <a:xfrm>
            <a:off x="4382234" y="4832738"/>
            <a:ext cx="1922183" cy="35349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1800" dirty="0">
                <a:latin typeface="Trebuchet MS" panose="020B0703020202090204" pitchFamily="34" charset="0"/>
                <a:cs typeface="Consolas" panose="020B0609020204030204" pitchFamily="49" charset="0"/>
              </a:rPr>
              <a:t>NUMA Node</a:t>
            </a:r>
            <a:r>
              <a:rPr lang="en-GR" sz="1800" dirty="0">
                <a:latin typeface="Trebuchet MS" panose="020B0703020202090204" pitchFamily="34" charset="0"/>
                <a:cs typeface="Consolas" panose="020B0609020204030204" pitchFamily="49" charset="0"/>
              </a:rPr>
              <a:t> 2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09428BCA-E112-2793-4DE4-65887EC392D6}"/>
              </a:ext>
            </a:extLst>
          </p:cNvPr>
          <p:cNvSpPr txBox="1">
            <a:spLocks/>
          </p:cNvSpPr>
          <p:nvPr/>
        </p:nvSpPr>
        <p:spPr>
          <a:xfrm>
            <a:off x="4401726" y="1409224"/>
            <a:ext cx="1581347" cy="35349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1800" dirty="0">
                <a:latin typeface="Trebuchet MS" panose="020B0703020202090204" pitchFamily="34" charset="0"/>
                <a:cs typeface="Consolas" panose="020B0609020204030204" pitchFamily="49" charset="0"/>
              </a:rPr>
              <a:t>NUMA Node</a:t>
            </a:r>
            <a:r>
              <a:rPr lang="en-GR" sz="1800" dirty="0">
                <a:latin typeface="Trebuchet MS" panose="020B0703020202090204" pitchFamily="34" charset="0"/>
                <a:cs typeface="Consolas" panose="020B0609020204030204" pitchFamily="49" charset="0"/>
              </a:rPr>
              <a:t> 1</a:t>
            </a:r>
          </a:p>
        </p:txBody>
      </p:sp>
      <p:pic>
        <p:nvPicPr>
          <p:cNvPr id="48" name="Graphic 47" descr="Lock">
            <a:extLst>
              <a:ext uri="{FF2B5EF4-FFF2-40B4-BE49-F238E27FC236}">
                <a16:creationId xmlns:a16="http://schemas.microsoft.com/office/drawing/2014/main" id="{68D7781A-471F-9E94-2226-6647BC82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9479" y="3112091"/>
            <a:ext cx="459000" cy="459000"/>
          </a:xfrm>
          <a:prstGeom prst="rect">
            <a:avLst/>
          </a:prstGeom>
        </p:spPr>
      </p:pic>
      <p:pic>
        <p:nvPicPr>
          <p:cNvPr id="49" name="Graphic 48" descr="Lock">
            <a:extLst>
              <a:ext uri="{FF2B5EF4-FFF2-40B4-BE49-F238E27FC236}">
                <a16:creationId xmlns:a16="http://schemas.microsoft.com/office/drawing/2014/main" id="{EA30B94A-4320-5D3D-76C9-03819DCCA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4675" y="3872942"/>
            <a:ext cx="459000" cy="45900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2B2D43C-0FF4-E825-E198-799AF37022A2}"/>
              </a:ext>
            </a:extLst>
          </p:cNvPr>
          <p:cNvCxnSpPr/>
          <p:nvPr/>
        </p:nvCxnSpPr>
        <p:spPr>
          <a:xfrm>
            <a:off x="288154" y="2721524"/>
            <a:ext cx="359100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9E48F0-FE0F-D245-AB1E-698BF38D2C59}"/>
              </a:ext>
            </a:extLst>
          </p:cNvPr>
          <p:cNvGrpSpPr/>
          <p:nvPr/>
        </p:nvGrpSpPr>
        <p:grpSpPr>
          <a:xfrm>
            <a:off x="94309" y="5152652"/>
            <a:ext cx="5188779" cy="364295"/>
            <a:chOff x="462631" y="5200616"/>
            <a:chExt cx="6736691" cy="485728"/>
          </a:xfrm>
        </p:grpSpPr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63FA8AAC-2F21-0DED-7CBD-19A007396CBF}"/>
                </a:ext>
              </a:extLst>
            </p:cNvPr>
            <p:cNvSpPr txBox="1">
              <a:spLocks/>
            </p:cNvSpPr>
            <p:nvPr/>
          </p:nvSpPr>
          <p:spPr>
            <a:xfrm>
              <a:off x="961718" y="5215013"/>
              <a:ext cx="6237604" cy="47133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93000"/>
                </a:lnSpc>
              </a:pPr>
              <a:r>
                <a:rPr lang="en-US" sz="2000" dirty="0">
                  <a:latin typeface="Trebuchet MS" panose="020B0703020202090204" pitchFamily="34" charset="0"/>
                  <a:cs typeface="Consolas" panose="020B0609020204030204" pitchFamily="49" charset="0"/>
                </a:rPr>
                <a:t>Any NUMA-oblivious </a:t>
              </a:r>
              <a:r>
                <a:rPr lang="en-US" sz="2000" dirty="0">
                  <a:latin typeface="Trebuchet MS" panose="020B0703020202090204" pitchFamily="34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r>
                <a:rPr lang="en-US" sz="2000" dirty="0">
                  <a:latin typeface="Trebuchet MS" panose="020B0703020202090204" pitchFamily="34" charset="0"/>
                  <a:cs typeface="Consolas" panose="020B0609020204030204" pitchFamily="49" charset="0"/>
                </a:rPr>
                <a:t> NUMA-aware CDS</a:t>
              </a:r>
              <a:endParaRPr lang="en-GR" sz="180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</a:pPr>
              <a:endParaRPr lang="en-GR" sz="180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53" name="Plus 52">
              <a:extLst>
                <a:ext uri="{FF2B5EF4-FFF2-40B4-BE49-F238E27FC236}">
                  <a16:creationId xmlns:a16="http://schemas.microsoft.com/office/drawing/2014/main" id="{5622F151-A1D2-6E09-40E7-47B686565BBE}"/>
                </a:ext>
              </a:extLst>
            </p:cNvPr>
            <p:cNvSpPr>
              <a:spLocks/>
            </p:cNvSpPr>
            <p:nvPr/>
          </p:nvSpPr>
          <p:spPr>
            <a:xfrm>
              <a:off x="462631" y="5200616"/>
              <a:ext cx="560874" cy="446403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200" dirty="0">
                <a:latin typeface="Trebuchet MS" panose="020B070302020209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4B2590C-5870-DCF7-815B-BF886EA36D88}"/>
              </a:ext>
            </a:extLst>
          </p:cNvPr>
          <p:cNvGrpSpPr/>
          <p:nvPr/>
        </p:nvGrpSpPr>
        <p:grpSpPr>
          <a:xfrm>
            <a:off x="94307" y="5534343"/>
            <a:ext cx="6237318" cy="373848"/>
            <a:chOff x="462632" y="5166267"/>
            <a:chExt cx="6433556" cy="498464"/>
          </a:xfrm>
        </p:grpSpPr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09B3AD1A-1C36-177D-3709-1191AD2E4BB2}"/>
                </a:ext>
              </a:extLst>
            </p:cNvPr>
            <p:cNvSpPr txBox="1">
              <a:spLocks/>
            </p:cNvSpPr>
            <p:nvPr/>
          </p:nvSpPr>
          <p:spPr>
            <a:xfrm>
              <a:off x="863305" y="5193400"/>
              <a:ext cx="6032883" cy="47133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93000"/>
                </a:lnSpc>
              </a:pPr>
              <a:r>
                <a:rPr lang="en-US" sz="2000" dirty="0">
                  <a:latin typeface="Trebuchet MS" panose="020B0703020202090204" pitchFamily="34" charset="0"/>
                  <a:cs typeface="Consolas" panose="020B0609020204030204" pitchFamily="49" charset="0"/>
                </a:rPr>
                <a:t>Minimizes the memory traffic</a:t>
              </a:r>
              <a:endParaRPr lang="en-GR" sz="180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56" name="Plus 55">
              <a:extLst>
                <a:ext uri="{FF2B5EF4-FFF2-40B4-BE49-F238E27FC236}">
                  <a16:creationId xmlns:a16="http://schemas.microsoft.com/office/drawing/2014/main" id="{013D0466-434E-641E-813C-79183C6816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632" y="5166267"/>
              <a:ext cx="445592" cy="445592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200" dirty="0">
                <a:latin typeface="Trebuchet MS" panose="020B070302020209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0107F1B-1288-A0D3-43C5-80E57A07676C}"/>
              </a:ext>
            </a:extLst>
          </p:cNvPr>
          <p:cNvGrpSpPr/>
          <p:nvPr/>
        </p:nvGrpSpPr>
        <p:grpSpPr>
          <a:xfrm>
            <a:off x="90267" y="5923147"/>
            <a:ext cx="6237318" cy="373848"/>
            <a:chOff x="462632" y="5166267"/>
            <a:chExt cx="6433556" cy="498464"/>
          </a:xfrm>
        </p:grpSpPr>
        <p:sp>
          <p:nvSpPr>
            <p:cNvPr id="61" name="Subtitle 2">
              <a:extLst>
                <a:ext uri="{FF2B5EF4-FFF2-40B4-BE49-F238E27FC236}">
                  <a16:creationId xmlns:a16="http://schemas.microsoft.com/office/drawing/2014/main" id="{38F55392-D95A-4F4F-92BC-D90DDC44ED99}"/>
                </a:ext>
              </a:extLst>
            </p:cNvPr>
            <p:cNvSpPr txBox="1">
              <a:spLocks/>
            </p:cNvSpPr>
            <p:nvPr/>
          </p:nvSpPr>
          <p:spPr>
            <a:xfrm>
              <a:off x="863305" y="5193400"/>
              <a:ext cx="6032883" cy="47133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93000"/>
                </a:lnSpc>
              </a:pPr>
              <a:r>
                <a:rPr lang="en-US" sz="2000" dirty="0">
                  <a:latin typeface="Trebuchet MS" panose="020B0703020202090204" pitchFamily="34" charset="0"/>
                  <a:cs typeface="Consolas" panose="020B0609020204030204" pitchFamily="49" charset="0"/>
                </a:rPr>
                <a:t>Low-overhead communication protocol</a:t>
              </a:r>
              <a:endParaRPr lang="en-GR" sz="180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</a:pPr>
              <a:endParaRPr lang="en-GR" sz="180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62" name="Plus 61">
              <a:extLst>
                <a:ext uri="{FF2B5EF4-FFF2-40B4-BE49-F238E27FC236}">
                  <a16:creationId xmlns:a16="http://schemas.microsoft.com/office/drawing/2014/main" id="{5EE5D601-6F1F-CB6A-1475-DB862E099C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632" y="5166267"/>
              <a:ext cx="445592" cy="445592"/>
            </a:xfrm>
            <a:prstGeom prst="mathPlus">
              <a:avLst>
                <a:gd name="adj1" fmla="val 18231"/>
              </a:avLst>
            </a:prstGeom>
            <a:solidFill>
              <a:schemeClr val="accent4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200" dirty="0">
                <a:latin typeface="Trebuchet MS" panose="020B070302020209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2C36969-1B0C-7122-0304-1B83213BF8C5}"/>
              </a:ext>
            </a:extLst>
          </p:cNvPr>
          <p:cNvGrpSpPr/>
          <p:nvPr/>
        </p:nvGrpSpPr>
        <p:grpSpPr>
          <a:xfrm>
            <a:off x="5233475" y="5125638"/>
            <a:ext cx="3415914" cy="369707"/>
            <a:chOff x="7279114" y="5166958"/>
            <a:chExt cx="3523387" cy="492942"/>
          </a:xfrm>
        </p:grpSpPr>
        <p:sp>
          <p:nvSpPr>
            <p:cNvPr id="64" name="Minus 63">
              <a:extLst>
                <a:ext uri="{FF2B5EF4-FFF2-40B4-BE49-F238E27FC236}">
                  <a16:creationId xmlns:a16="http://schemas.microsoft.com/office/drawing/2014/main" id="{0AA54E43-F582-0666-EE5A-83A9F1952D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9114" y="5283086"/>
              <a:ext cx="445592" cy="260916"/>
            </a:xfrm>
            <a:prstGeom prst="mathMinus">
              <a:avLst/>
            </a:prstGeom>
            <a:solidFill>
              <a:schemeClr val="accent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200" dirty="0">
                <a:latin typeface="Trebuchet MS" panose="020B0703020202090204" pitchFamily="34" charset="0"/>
              </a:endParaRPr>
            </a:p>
          </p:txBody>
        </p:sp>
        <p:sp>
          <p:nvSpPr>
            <p:cNvPr id="65" name="Subtitle 2">
              <a:extLst>
                <a:ext uri="{FF2B5EF4-FFF2-40B4-BE49-F238E27FC236}">
                  <a16:creationId xmlns:a16="http://schemas.microsoft.com/office/drawing/2014/main" id="{7BD886ED-B4EC-A0D9-C709-2ADA46DF1F7C}"/>
                </a:ext>
              </a:extLst>
            </p:cNvPr>
            <p:cNvSpPr txBox="1">
              <a:spLocks/>
            </p:cNvSpPr>
            <p:nvPr/>
          </p:nvSpPr>
          <p:spPr>
            <a:xfrm>
              <a:off x="7669276" y="5166958"/>
              <a:ext cx="3133225" cy="492942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Trebuchet MS" panose="020B0703020202090204" pitchFamily="34" charset="0"/>
                  <a:cs typeface="Consolas" panose="020B0609020204030204" pitchFamily="49" charset="0"/>
                </a:rPr>
                <a:t>Needs synchronization </a:t>
              </a:r>
              <a:endParaRPr lang="en-GR" sz="180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</a:pPr>
              <a:endParaRPr lang="en-GR" sz="180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559E885-C49F-7311-EE3C-B9A6DFD7CC1D}"/>
              </a:ext>
            </a:extLst>
          </p:cNvPr>
          <p:cNvGrpSpPr/>
          <p:nvPr/>
        </p:nvGrpSpPr>
        <p:grpSpPr>
          <a:xfrm>
            <a:off x="5233475" y="5548565"/>
            <a:ext cx="3910516" cy="599240"/>
            <a:chOff x="7279114" y="5201301"/>
            <a:chExt cx="4033549" cy="798986"/>
          </a:xfrm>
        </p:grpSpPr>
        <p:sp>
          <p:nvSpPr>
            <p:cNvPr id="67" name="Minus 66">
              <a:extLst>
                <a:ext uri="{FF2B5EF4-FFF2-40B4-BE49-F238E27FC236}">
                  <a16:creationId xmlns:a16="http://schemas.microsoft.com/office/drawing/2014/main" id="{1DE473F8-06D6-7ABD-FBA2-09D5143A1F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9114" y="5283086"/>
              <a:ext cx="445591" cy="260916"/>
            </a:xfrm>
            <a:prstGeom prst="mathMinus">
              <a:avLst/>
            </a:prstGeom>
            <a:solidFill>
              <a:schemeClr val="accent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200" dirty="0">
                <a:latin typeface="Trebuchet MS" panose="020B0703020202090204" pitchFamily="34" charset="0"/>
              </a:endParaRPr>
            </a:p>
          </p:txBody>
        </p:sp>
        <p:sp>
          <p:nvSpPr>
            <p:cNvPr id="68" name="Subtitle 2">
              <a:extLst>
                <a:ext uri="{FF2B5EF4-FFF2-40B4-BE49-F238E27FC236}">
                  <a16:creationId xmlns:a16="http://schemas.microsoft.com/office/drawing/2014/main" id="{56FC3360-E45B-A1BA-4D52-BF6216B2B3C5}"/>
                </a:ext>
              </a:extLst>
            </p:cNvPr>
            <p:cNvSpPr txBox="1">
              <a:spLocks/>
            </p:cNvSpPr>
            <p:nvPr/>
          </p:nvSpPr>
          <p:spPr>
            <a:xfrm>
              <a:off x="7669277" y="5201301"/>
              <a:ext cx="3643386" cy="798986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Trebuchet MS" panose="020B0703020202090204" pitchFamily="34" charset="0"/>
                  <a:cs typeface="Consolas" panose="020B0609020204030204" pitchFamily="49" charset="0"/>
                </a:rPr>
                <a:t>Parallelization is limited to </a:t>
              </a:r>
              <a:br>
                <a:rPr lang="en-US" sz="2000" dirty="0">
                  <a:latin typeface="Trebuchet MS" panose="020B0703020202090204" pitchFamily="34" charset="0"/>
                  <a:cs typeface="Consolas" panose="020B0609020204030204" pitchFamily="49" charset="0"/>
                </a:rPr>
              </a:br>
              <a:r>
                <a:rPr lang="en-US" sz="2000" dirty="0">
                  <a:latin typeface="Trebuchet MS" panose="020B0703020202090204" pitchFamily="34" charset="0"/>
                  <a:cs typeface="Consolas" panose="020B0609020204030204" pitchFamily="49" charset="0"/>
                </a:rPr>
                <a:t>the number of server threads</a:t>
              </a:r>
              <a:endParaRPr lang="en-GR" sz="180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</a:pPr>
              <a:endParaRPr lang="en-GR" sz="180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52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2. SmartPQ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36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38894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An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adaptive</a:t>
            </a:r>
            <a:r>
              <a:rPr lang="en-GB" sz="2400" dirty="0">
                <a:latin typeface="Trebuchet MS" panose="020B0703020202090204" pitchFamily="34" charset="0"/>
              </a:rPr>
              <a:t> PQ that switches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between two algorithmic modes whenever it is needed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1CC0E34-6893-5604-198D-AE0ED1843B27}"/>
              </a:ext>
            </a:extLst>
          </p:cNvPr>
          <p:cNvSpPr/>
          <p:nvPr/>
        </p:nvSpPr>
        <p:spPr>
          <a:xfrm>
            <a:off x="6157136" y="2248134"/>
            <a:ext cx="2057400" cy="896724"/>
          </a:xfrm>
          <a:prstGeom prst="roundRect">
            <a:avLst>
              <a:gd name="adj" fmla="val 22851"/>
            </a:avLst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 anchorCtr="1"/>
          <a:lstStyle/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NUMA-Oblivious</a:t>
            </a:r>
          </a:p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PQ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8FAF31-31C4-83B6-6C84-F0567439CB10}"/>
              </a:ext>
            </a:extLst>
          </p:cNvPr>
          <p:cNvCxnSpPr>
            <a:cxnSpLocks/>
          </p:cNvCxnSpPr>
          <p:nvPr/>
        </p:nvCxnSpPr>
        <p:spPr>
          <a:xfrm flipV="1">
            <a:off x="3246035" y="2580166"/>
            <a:ext cx="2727000" cy="44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62DC0F-67DA-55C3-D207-06480287AC18}"/>
              </a:ext>
            </a:extLst>
          </p:cNvPr>
          <p:cNvCxnSpPr>
            <a:cxnSpLocks/>
          </p:cNvCxnSpPr>
          <p:nvPr/>
        </p:nvCxnSpPr>
        <p:spPr>
          <a:xfrm flipV="1">
            <a:off x="3246035" y="2769369"/>
            <a:ext cx="2727000" cy="44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A7273DC-8E46-A177-6F9F-D4D452D443D5}"/>
              </a:ext>
            </a:extLst>
          </p:cNvPr>
          <p:cNvSpPr/>
          <p:nvPr/>
        </p:nvSpPr>
        <p:spPr>
          <a:xfrm>
            <a:off x="1006372" y="2248135"/>
            <a:ext cx="2066636" cy="896725"/>
          </a:xfrm>
          <a:prstGeom prst="roundRect">
            <a:avLst>
              <a:gd name="adj" fmla="val 27644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 anchorCtr="1"/>
          <a:lstStyle/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NUMA-Aware</a:t>
            </a:r>
            <a:b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</a:br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PQ</a:t>
            </a:r>
          </a:p>
        </p:txBody>
      </p:sp>
    </p:spTree>
    <p:extLst>
      <p:ext uri="{BB962C8B-B14F-4D97-AF65-F5344CB8AC3E}">
        <p14:creationId xmlns:p14="http://schemas.microsoft.com/office/powerpoint/2010/main" val="3872428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2. SmartPQ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37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38894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An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adaptive</a:t>
            </a:r>
            <a:r>
              <a:rPr lang="en-GB" sz="2400" dirty="0">
                <a:latin typeface="Trebuchet MS" panose="020B0703020202090204" pitchFamily="34" charset="0"/>
              </a:rPr>
              <a:t> PQ that switches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between two algorithmic modes whenever it is needed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Key Challenges: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GB" sz="2400" dirty="0">
                <a:latin typeface="Trebuchet MS" panose="020B0703020202090204" pitchFamily="34" charset="0"/>
              </a:rPr>
              <a:t>How to switch between the two modes with 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low synchronization overheads</a:t>
            </a:r>
            <a:r>
              <a:rPr lang="en-GB" sz="2400" dirty="0">
                <a:latin typeface="Trebuchet MS" panose="020B0703020202090204" pitchFamily="34" charset="0"/>
              </a:rPr>
              <a:t>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1CC0E34-6893-5604-198D-AE0ED1843B27}"/>
              </a:ext>
            </a:extLst>
          </p:cNvPr>
          <p:cNvSpPr/>
          <p:nvPr/>
        </p:nvSpPr>
        <p:spPr>
          <a:xfrm>
            <a:off x="6157136" y="2248134"/>
            <a:ext cx="2057400" cy="896724"/>
          </a:xfrm>
          <a:prstGeom prst="roundRect">
            <a:avLst>
              <a:gd name="adj" fmla="val 22851"/>
            </a:avLst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 anchorCtr="1"/>
          <a:lstStyle/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NUMA-Oblivious</a:t>
            </a:r>
          </a:p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PQ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8FAF31-31C4-83B6-6C84-F0567439CB10}"/>
              </a:ext>
            </a:extLst>
          </p:cNvPr>
          <p:cNvCxnSpPr>
            <a:cxnSpLocks/>
          </p:cNvCxnSpPr>
          <p:nvPr/>
        </p:nvCxnSpPr>
        <p:spPr>
          <a:xfrm flipV="1">
            <a:off x="3246035" y="2580166"/>
            <a:ext cx="2727000" cy="44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62DC0F-67DA-55C3-D207-06480287AC18}"/>
              </a:ext>
            </a:extLst>
          </p:cNvPr>
          <p:cNvCxnSpPr>
            <a:cxnSpLocks/>
          </p:cNvCxnSpPr>
          <p:nvPr/>
        </p:nvCxnSpPr>
        <p:spPr>
          <a:xfrm flipV="1">
            <a:off x="3246035" y="2769369"/>
            <a:ext cx="2727000" cy="44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A7273DC-8E46-A177-6F9F-D4D452D443D5}"/>
              </a:ext>
            </a:extLst>
          </p:cNvPr>
          <p:cNvSpPr/>
          <p:nvPr/>
        </p:nvSpPr>
        <p:spPr>
          <a:xfrm>
            <a:off x="1006372" y="2248135"/>
            <a:ext cx="2066636" cy="896725"/>
          </a:xfrm>
          <a:prstGeom prst="roundRect">
            <a:avLst>
              <a:gd name="adj" fmla="val 27644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 anchorCtr="1"/>
          <a:lstStyle/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NUMA-Aware</a:t>
            </a:r>
            <a:b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</a:br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PQ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FF395C-9BA8-7323-77D8-9361C7972ABD}"/>
              </a:ext>
            </a:extLst>
          </p:cNvPr>
          <p:cNvSpPr txBox="1">
            <a:spLocks/>
          </p:cNvSpPr>
          <p:nvPr/>
        </p:nvSpPr>
        <p:spPr>
          <a:xfrm>
            <a:off x="3911804" y="1970327"/>
            <a:ext cx="1770805" cy="39277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dirty="0">
                <a:solidFill>
                  <a:schemeClr val="accent2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Low Cost?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03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2. SmartPQ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38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38894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An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adaptive</a:t>
            </a:r>
            <a:r>
              <a:rPr lang="en-GB" sz="2400" dirty="0">
                <a:latin typeface="Trebuchet MS" panose="020B0703020202090204" pitchFamily="34" charset="0"/>
              </a:rPr>
              <a:t> PQ that switches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between two algorithmic modes whenever it is needed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Key Challenges: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GB" sz="2400" dirty="0">
                <a:latin typeface="Trebuchet MS" panose="020B0703020202090204" pitchFamily="34" charset="0"/>
              </a:rPr>
              <a:t>How to switch between the two modes with 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low synchronization overheads</a:t>
            </a:r>
            <a:r>
              <a:rPr lang="en-GB" sz="2400" dirty="0">
                <a:latin typeface="Trebuchet MS" panose="020B0703020202090204" pitchFamily="34" charset="0"/>
              </a:rPr>
              <a:t>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1CC0E34-6893-5604-198D-AE0ED1843B27}"/>
              </a:ext>
            </a:extLst>
          </p:cNvPr>
          <p:cNvSpPr/>
          <p:nvPr/>
        </p:nvSpPr>
        <p:spPr>
          <a:xfrm>
            <a:off x="6157136" y="2248134"/>
            <a:ext cx="2057400" cy="896724"/>
          </a:xfrm>
          <a:prstGeom prst="roundRect">
            <a:avLst>
              <a:gd name="adj" fmla="val 22851"/>
            </a:avLst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 anchorCtr="1"/>
          <a:lstStyle/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NUMA-Oblivious</a:t>
            </a:r>
          </a:p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PQ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8FAF31-31C4-83B6-6C84-F0567439CB10}"/>
              </a:ext>
            </a:extLst>
          </p:cNvPr>
          <p:cNvCxnSpPr>
            <a:cxnSpLocks/>
          </p:cNvCxnSpPr>
          <p:nvPr/>
        </p:nvCxnSpPr>
        <p:spPr>
          <a:xfrm flipV="1">
            <a:off x="3246035" y="2580166"/>
            <a:ext cx="2727000" cy="44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62DC0F-67DA-55C3-D207-06480287AC18}"/>
              </a:ext>
            </a:extLst>
          </p:cNvPr>
          <p:cNvCxnSpPr>
            <a:cxnSpLocks/>
          </p:cNvCxnSpPr>
          <p:nvPr/>
        </p:nvCxnSpPr>
        <p:spPr>
          <a:xfrm flipV="1">
            <a:off x="3246035" y="2769369"/>
            <a:ext cx="2727000" cy="44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A7273DC-8E46-A177-6F9F-D4D452D443D5}"/>
              </a:ext>
            </a:extLst>
          </p:cNvPr>
          <p:cNvSpPr/>
          <p:nvPr/>
        </p:nvSpPr>
        <p:spPr>
          <a:xfrm>
            <a:off x="841992" y="2137754"/>
            <a:ext cx="2231016" cy="1174533"/>
          </a:xfrm>
          <a:prstGeom prst="roundRect">
            <a:avLst>
              <a:gd name="adj" fmla="val 22161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t" anchorCtr="1"/>
          <a:lstStyle/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Nuddle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FF395C-9BA8-7323-77D8-9361C7972ABD}"/>
              </a:ext>
            </a:extLst>
          </p:cNvPr>
          <p:cNvSpPr txBox="1">
            <a:spLocks/>
          </p:cNvSpPr>
          <p:nvPr/>
        </p:nvSpPr>
        <p:spPr>
          <a:xfrm>
            <a:off x="3911804" y="1815779"/>
            <a:ext cx="1770805" cy="39277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dirty="0">
                <a:solidFill>
                  <a:schemeClr val="accent2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Low Cost?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8D29B14E-94BD-53A8-061A-2C447BEBB0EB}"/>
              </a:ext>
            </a:extLst>
          </p:cNvPr>
          <p:cNvSpPr/>
          <p:nvPr/>
        </p:nvSpPr>
        <p:spPr>
          <a:xfrm>
            <a:off x="4012285" y="2183739"/>
            <a:ext cx="1368534" cy="288000"/>
          </a:xfrm>
          <a:prstGeom prst="homePlate">
            <a:avLst>
              <a:gd name="adj" fmla="val 71875"/>
            </a:avLst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dirty="0">
                <a:latin typeface="Trebuchet MS" panose="020B0703020202090204" pitchFamily="34" charset="0"/>
              </a:rPr>
              <a:t>Nuddle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94D8E06-7173-F07A-A8F2-EF587745F8A2}"/>
              </a:ext>
            </a:extLst>
          </p:cNvPr>
          <p:cNvSpPr txBox="1">
            <a:spLocks/>
          </p:cNvSpPr>
          <p:nvPr/>
        </p:nvSpPr>
        <p:spPr>
          <a:xfrm>
            <a:off x="4357428" y="2769369"/>
            <a:ext cx="678248" cy="52239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sz="6000" b="1" dirty="0">
                <a:solidFill>
                  <a:schemeClr val="accent4"/>
                </a:solidFill>
                <a:latin typeface="Myriad Pro Cond" panose="020B0506030403020204" pitchFamily="34" charset="0"/>
                <a:cs typeface="Consolas" panose="020B0609020204030204" pitchFamily="49" charset="0"/>
              </a:rPr>
              <a:t>=</a:t>
            </a:r>
            <a:endParaRPr lang="en-GR" sz="5400" b="1" dirty="0">
              <a:solidFill>
                <a:schemeClr val="accent4"/>
              </a:solidFill>
              <a:latin typeface="Myriad Pro Cond" panose="020B050603040302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8554D18-B83B-007F-361A-208243AAC19C}"/>
              </a:ext>
            </a:extLst>
          </p:cNvPr>
          <p:cNvSpPr/>
          <p:nvPr/>
        </p:nvSpPr>
        <p:spPr>
          <a:xfrm>
            <a:off x="929098" y="2526545"/>
            <a:ext cx="2055562" cy="687940"/>
          </a:xfrm>
          <a:prstGeom prst="roundRect">
            <a:avLst>
              <a:gd name="adj" fmla="val 24723"/>
            </a:avLst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 anchorCtr="1"/>
          <a:lstStyle/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NUMA-Oblivious PQ</a:t>
            </a:r>
          </a:p>
        </p:txBody>
      </p:sp>
    </p:spTree>
    <p:extLst>
      <p:ext uri="{BB962C8B-B14F-4D97-AF65-F5344CB8AC3E}">
        <p14:creationId xmlns:p14="http://schemas.microsoft.com/office/powerpoint/2010/main" val="1713492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2. SmartPQ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39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38894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An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adaptive</a:t>
            </a:r>
            <a:r>
              <a:rPr lang="en-GB" sz="2400" dirty="0">
                <a:latin typeface="Trebuchet MS" panose="020B0703020202090204" pitchFamily="34" charset="0"/>
              </a:rPr>
              <a:t> PQ that switches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between two algorithmic modes whenever it is needed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Key Challenges: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GB" sz="2400" dirty="0">
                <a:latin typeface="Trebuchet MS" panose="020B0703020202090204" pitchFamily="34" charset="0"/>
              </a:rPr>
              <a:t>How to switch between the two modes with 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low synchronization overheads</a:t>
            </a:r>
            <a:r>
              <a:rPr lang="en-GB" sz="2400" dirty="0">
                <a:latin typeface="Trebuchet MS" panose="020B0703020202090204" pitchFamily="34" charset="0"/>
              </a:rPr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AutoNum type="arabicPeriod"/>
            </a:pP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When</a:t>
            </a:r>
            <a:r>
              <a:rPr lang="en-GB" sz="2400" dirty="0">
                <a:latin typeface="Trebuchet MS" panose="020B0703020202090204" pitchFamily="34" charset="0"/>
              </a:rPr>
              <a:t> to switch from the one to the other mode?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1CC0E34-6893-5604-198D-AE0ED1843B27}"/>
              </a:ext>
            </a:extLst>
          </p:cNvPr>
          <p:cNvSpPr/>
          <p:nvPr/>
        </p:nvSpPr>
        <p:spPr>
          <a:xfrm>
            <a:off x="6157136" y="2248134"/>
            <a:ext cx="2057400" cy="896724"/>
          </a:xfrm>
          <a:prstGeom prst="roundRect">
            <a:avLst>
              <a:gd name="adj" fmla="val 22851"/>
            </a:avLst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 anchorCtr="1"/>
          <a:lstStyle/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NUMA-Oblivious</a:t>
            </a:r>
          </a:p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PQ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8FAF31-31C4-83B6-6C84-F0567439CB10}"/>
              </a:ext>
            </a:extLst>
          </p:cNvPr>
          <p:cNvCxnSpPr>
            <a:cxnSpLocks/>
          </p:cNvCxnSpPr>
          <p:nvPr/>
        </p:nvCxnSpPr>
        <p:spPr>
          <a:xfrm flipV="1">
            <a:off x="3246035" y="2580166"/>
            <a:ext cx="2727000" cy="44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62DC0F-67DA-55C3-D207-06480287AC18}"/>
              </a:ext>
            </a:extLst>
          </p:cNvPr>
          <p:cNvCxnSpPr>
            <a:cxnSpLocks/>
          </p:cNvCxnSpPr>
          <p:nvPr/>
        </p:nvCxnSpPr>
        <p:spPr>
          <a:xfrm flipV="1">
            <a:off x="3246035" y="2769369"/>
            <a:ext cx="2727000" cy="44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A7273DC-8E46-A177-6F9F-D4D452D443D5}"/>
              </a:ext>
            </a:extLst>
          </p:cNvPr>
          <p:cNvSpPr/>
          <p:nvPr/>
        </p:nvSpPr>
        <p:spPr>
          <a:xfrm>
            <a:off x="841992" y="2137754"/>
            <a:ext cx="2231016" cy="1174533"/>
          </a:xfrm>
          <a:prstGeom prst="roundRect">
            <a:avLst>
              <a:gd name="adj" fmla="val 22161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t" anchorCtr="1"/>
          <a:lstStyle/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Nuddle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FF395C-9BA8-7323-77D8-9361C7972ABD}"/>
              </a:ext>
            </a:extLst>
          </p:cNvPr>
          <p:cNvSpPr txBox="1">
            <a:spLocks/>
          </p:cNvSpPr>
          <p:nvPr/>
        </p:nvSpPr>
        <p:spPr>
          <a:xfrm>
            <a:off x="3911804" y="1815779"/>
            <a:ext cx="1770805" cy="39277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dirty="0">
                <a:solidFill>
                  <a:schemeClr val="accent2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Low Cost?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8D29B14E-94BD-53A8-061A-2C447BEBB0EB}"/>
              </a:ext>
            </a:extLst>
          </p:cNvPr>
          <p:cNvSpPr/>
          <p:nvPr/>
        </p:nvSpPr>
        <p:spPr>
          <a:xfrm>
            <a:off x="4012285" y="2183739"/>
            <a:ext cx="1368534" cy="288000"/>
          </a:xfrm>
          <a:prstGeom prst="homePlate">
            <a:avLst>
              <a:gd name="adj" fmla="val 71875"/>
            </a:avLst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dirty="0">
                <a:latin typeface="Trebuchet MS" panose="020B0703020202090204" pitchFamily="34" charset="0"/>
              </a:rPr>
              <a:t>Nuddle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8554D18-B83B-007F-361A-208243AAC19C}"/>
              </a:ext>
            </a:extLst>
          </p:cNvPr>
          <p:cNvSpPr/>
          <p:nvPr/>
        </p:nvSpPr>
        <p:spPr>
          <a:xfrm>
            <a:off x="929098" y="2526545"/>
            <a:ext cx="2055562" cy="687940"/>
          </a:xfrm>
          <a:prstGeom prst="roundRect">
            <a:avLst>
              <a:gd name="adj" fmla="val 24723"/>
            </a:avLst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 anchorCtr="1"/>
          <a:lstStyle/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NUMA-Oblivious PQ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FDD39AA-B11A-E7A6-1A4A-B2238015A693}"/>
              </a:ext>
            </a:extLst>
          </p:cNvPr>
          <p:cNvSpPr txBox="1">
            <a:spLocks/>
          </p:cNvSpPr>
          <p:nvPr/>
        </p:nvSpPr>
        <p:spPr>
          <a:xfrm>
            <a:off x="3935414" y="2882579"/>
            <a:ext cx="1770805" cy="39277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dirty="0">
                <a:solidFill>
                  <a:schemeClr val="accent2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When?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5C258C4D-FB6D-D7ED-79FF-3C2C497709BB}"/>
              </a:ext>
            </a:extLst>
          </p:cNvPr>
          <p:cNvSpPr/>
          <p:nvPr/>
        </p:nvSpPr>
        <p:spPr>
          <a:xfrm>
            <a:off x="4035895" y="3224781"/>
            <a:ext cx="1368534" cy="288000"/>
          </a:xfrm>
          <a:prstGeom prst="homePlate">
            <a:avLst>
              <a:gd name="adj" fmla="val 71875"/>
            </a:avLst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dirty="0">
                <a:latin typeface="Trebuchet MS" panose="020B0703020202090204" pitchFamily="34" charset="0"/>
              </a:rPr>
              <a:t>ML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0CE88BC-C70C-7072-BCA9-B083F1F2F44E}"/>
              </a:ext>
            </a:extLst>
          </p:cNvPr>
          <p:cNvSpPr txBox="1">
            <a:spLocks/>
          </p:cNvSpPr>
          <p:nvPr/>
        </p:nvSpPr>
        <p:spPr>
          <a:xfrm>
            <a:off x="923150" y="5631604"/>
            <a:ext cx="8220850" cy="71232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GR" sz="2200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Decission Tree Classifier </a:t>
            </a:r>
          </a:p>
          <a:p>
            <a:pPr algn="l">
              <a:lnSpc>
                <a:spcPct val="70000"/>
              </a:lnSpc>
            </a:pPr>
            <a:r>
              <a:rPr lang="en-GR" sz="2200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		</a:t>
            </a:r>
            <a:r>
              <a:rPr lang="en-GR" sz="2200" dirty="0">
                <a:latin typeface="Trebuchet MS" panose="020B0703020202090204" pitchFamily="34" charset="0"/>
                <a:cs typeface="Consolas" panose="020B0609020204030204" pitchFamily="49" charset="0"/>
              </a:rPr>
              <a:t>NUMA-Aware, NUMA-Oblivious, Neutral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A403C7C-22F8-E877-2518-ADE3F978E772}"/>
              </a:ext>
            </a:extLst>
          </p:cNvPr>
          <p:cNvSpPr/>
          <p:nvPr/>
        </p:nvSpPr>
        <p:spPr>
          <a:xfrm>
            <a:off x="2148798" y="5968096"/>
            <a:ext cx="621000" cy="293418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3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4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63152" y="223518"/>
            <a:ext cx="901769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/>
                </a:solidFill>
                <a:latin typeface="Trebuchet MS" panose="020B0703020202090204" pitchFamily="34" charset="0"/>
              </a:rPr>
              <a:t>Characteristic 2: Random Memory Accesses</a:t>
            </a:r>
            <a:endParaRPr lang="en-GB" sz="3600" dirty="0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8256632-12E1-A2B8-424D-2B2953F6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Not</a:t>
            </a:r>
            <a:r>
              <a:rPr lang="en-GB" dirty="0">
                <a:latin typeface="Trebuchet MS" panose="020B0703020202090204" pitchFamily="34" charset="0"/>
              </a:rPr>
              <a:t> sequential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Not</a:t>
            </a:r>
            <a:r>
              <a:rPr lang="en-GB" dirty="0">
                <a:latin typeface="Trebuchet MS" panose="020B0703020202090204" pitchFamily="34" charset="0"/>
              </a:rPr>
              <a:t> </a:t>
            </a:r>
            <a:r>
              <a:rPr lang="en-GB" dirty="0" err="1">
                <a:latin typeface="Trebuchet MS" panose="020B0703020202090204" pitchFamily="34" charset="0"/>
              </a:rPr>
              <a:t>strided</a:t>
            </a:r>
            <a:endParaRPr lang="en-GB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accent4"/>
                </a:solidFill>
                <a:latin typeface="Trebuchet MS" panose="020B0703020202090204" pitchFamily="34" charset="0"/>
              </a:rPr>
              <a:t>Input-driven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1A32E0-235F-FCDF-2492-9230F9298930}"/>
              </a:ext>
            </a:extLst>
          </p:cNvPr>
          <p:cNvGrpSpPr>
            <a:grpSpLocks noChangeAspect="1"/>
          </p:cNvGrpSpPr>
          <p:nvPr/>
        </p:nvGrpSpPr>
        <p:grpSpPr>
          <a:xfrm>
            <a:off x="364479" y="3350370"/>
            <a:ext cx="2321469" cy="2634036"/>
            <a:chOff x="755714" y="2507301"/>
            <a:chExt cx="2502374" cy="28393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C03616-51EF-E559-BCAB-F539B69C5ACD}"/>
                </a:ext>
              </a:extLst>
            </p:cNvPr>
            <p:cNvGrpSpPr/>
            <p:nvPr/>
          </p:nvGrpSpPr>
          <p:grpSpPr>
            <a:xfrm>
              <a:off x="899159" y="3157054"/>
              <a:ext cx="2057400" cy="2189557"/>
              <a:chOff x="1036320" y="2239962"/>
              <a:chExt cx="1905000" cy="2189557"/>
            </a:xfrm>
            <a:solidFill>
              <a:schemeClr val="tx2">
                <a:lumMod val="10000"/>
                <a:lumOff val="90000"/>
              </a:schemeClr>
            </a:solidFill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5E5FFFB-40C4-119E-991D-A0C928DBCCAB}"/>
                  </a:ext>
                </a:extLst>
              </p:cNvPr>
              <p:cNvGrpSpPr/>
              <p:nvPr/>
            </p:nvGrpSpPr>
            <p:grpSpPr>
              <a:xfrm>
                <a:off x="1036320" y="4185361"/>
                <a:ext cx="1905000" cy="244158"/>
                <a:chOff x="1036320" y="2239962"/>
                <a:chExt cx="2194560" cy="274638"/>
              </a:xfrm>
              <a:grpFill/>
            </p:grpSpPr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D91ABCE9-7386-8A14-F005-8CC19ABEE219}"/>
                    </a:ext>
                  </a:extLst>
                </p:cNvPr>
                <p:cNvGrpSpPr/>
                <p:nvPr/>
              </p:nvGrpSpPr>
              <p:grpSpPr>
                <a:xfrm>
                  <a:off x="1036320" y="2240280"/>
                  <a:ext cx="1097280" cy="274320"/>
                  <a:chOff x="1036320" y="2240280"/>
                  <a:chExt cx="1097280" cy="274320"/>
                </a:xfrm>
                <a:grpFill/>
              </p:grpSpPr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9E245143-FA15-7A50-4473-6FC383D49CDC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173A9CCD-1788-BF9A-6812-F7FB26E28F77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6A3085F3-46CF-70F3-89A0-A821C28FF72D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9367C668-BE1E-BD5E-13D7-000BFB141261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5E647C29-5F7B-490C-2D9A-B2DFC8E8B2C5}"/>
                    </a:ext>
                  </a:extLst>
                </p:cNvPr>
                <p:cNvGrpSpPr/>
                <p:nvPr/>
              </p:nvGrpSpPr>
              <p:grpSpPr>
                <a:xfrm>
                  <a:off x="2133600" y="2239962"/>
                  <a:ext cx="1097280" cy="274320"/>
                  <a:chOff x="1036320" y="2240280"/>
                  <a:chExt cx="1097280" cy="274320"/>
                </a:xfrm>
                <a:grpFill/>
              </p:grpSpPr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4A182E01-507C-AC34-1DB5-D4B7241FD184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8A5DA90F-9C5B-8F18-DFCD-C2B9FEFA01D3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3F785748-7429-51E6-F427-FC47E1E67C2B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D6382027-65C5-C9B5-C17B-566D04B20CCE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818BE2C-DAED-B5AB-C14F-8A818EC712B5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1948528"/>
                <a:chOff x="1036320" y="2239962"/>
                <a:chExt cx="1905000" cy="1948528"/>
              </a:xfrm>
              <a:grpFill/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0346937A-FD75-016F-AF2B-28AD2A78754E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217" name="Group 216">
                    <a:extLst>
                      <a:ext uri="{FF2B5EF4-FFF2-40B4-BE49-F238E27FC236}">
                        <a16:creationId xmlns:a16="http://schemas.microsoft.com/office/drawing/2014/main" id="{DB94BF70-DE17-393A-7507-4D6FFB42B16C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241" name="Group 240">
                      <a:extLst>
                        <a:ext uri="{FF2B5EF4-FFF2-40B4-BE49-F238E27FC236}">
                          <a16:creationId xmlns:a16="http://schemas.microsoft.com/office/drawing/2014/main" id="{44952DBE-B406-D138-9009-B85A2E2E43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53" name="Group 252">
                        <a:extLst>
                          <a:ext uri="{FF2B5EF4-FFF2-40B4-BE49-F238E27FC236}">
                            <a16:creationId xmlns:a16="http://schemas.microsoft.com/office/drawing/2014/main" id="{C4C1BC7C-F36A-4619-F48D-A69A6ECAC7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59" name="Rectangle 258">
                          <a:extLst>
                            <a:ext uri="{FF2B5EF4-FFF2-40B4-BE49-F238E27FC236}">
                              <a16:creationId xmlns:a16="http://schemas.microsoft.com/office/drawing/2014/main" id="{ADC3B303-51AC-5033-4622-C88587201F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60" name="Rectangle 259">
                          <a:extLst>
                            <a:ext uri="{FF2B5EF4-FFF2-40B4-BE49-F238E27FC236}">
                              <a16:creationId xmlns:a16="http://schemas.microsoft.com/office/drawing/2014/main" id="{36C16D2A-6F6E-1D2C-F5C5-D512924E8B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61" name="Rectangle 260">
                          <a:extLst>
                            <a:ext uri="{FF2B5EF4-FFF2-40B4-BE49-F238E27FC236}">
                              <a16:creationId xmlns:a16="http://schemas.microsoft.com/office/drawing/2014/main" id="{57BE656A-A35F-925E-125D-21F5EBAE26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62" name="Rectangle 261">
                          <a:extLst>
                            <a:ext uri="{FF2B5EF4-FFF2-40B4-BE49-F238E27FC236}">
                              <a16:creationId xmlns:a16="http://schemas.microsoft.com/office/drawing/2014/main" id="{58A75398-15D6-8CD8-1F85-DB2A7331CE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54" name="Group 253">
                        <a:extLst>
                          <a:ext uri="{FF2B5EF4-FFF2-40B4-BE49-F238E27FC236}">
                            <a16:creationId xmlns:a16="http://schemas.microsoft.com/office/drawing/2014/main" id="{0A99E172-BA39-CEEC-2291-F9D13D2409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55" name="Rectangle 254">
                          <a:extLst>
                            <a:ext uri="{FF2B5EF4-FFF2-40B4-BE49-F238E27FC236}">
                              <a16:creationId xmlns:a16="http://schemas.microsoft.com/office/drawing/2014/main" id="{846A721D-2A91-AAA9-9179-2057068DA0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56" name="Rectangle 255">
                          <a:extLst>
                            <a:ext uri="{FF2B5EF4-FFF2-40B4-BE49-F238E27FC236}">
                              <a16:creationId xmlns:a16="http://schemas.microsoft.com/office/drawing/2014/main" id="{5A4B5DD4-CE67-E481-665C-ADDBBE8771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57" name="Rectangle 256">
                          <a:extLst>
                            <a:ext uri="{FF2B5EF4-FFF2-40B4-BE49-F238E27FC236}">
                              <a16:creationId xmlns:a16="http://schemas.microsoft.com/office/drawing/2014/main" id="{0D518CB1-FBC1-CEE8-7DD6-DE1D1C4D40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58" name="Rectangle 257">
                          <a:extLst>
                            <a:ext uri="{FF2B5EF4-FFF2-40B4-BE49-F238E27FC236}">
                              <a16:creationId xmlns:a16="http://schemas.microsoft.com/office/drawing/2014/main" id="{FB8975CE-F41F-4F90-363D-5B2BAAED31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2" name="Group 241">
                      <a:extLst>
                        <a:ext uri="{FF2B5EF4-FFF2-40B4-BE49-F238E27FC236}">
                          <a16:creationId xmlns:a16="http://schemas.microsoft.com/office/drawing/2014/main" id="{ABA43011-6A47-3B53-FA23-6095375E94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43" name="Group 242">
                        <a:extLst>
                          <a:ext uri="{FF2B5EF4-FFF2-40B4-BE49-F238E27FC236}">
                            <a16:creationId xmlns:a16="http://schemas.microsoft.com/office/drawing/2014/main" id="{8A7D7A1B-293A-B43B-AD95-8F1620B861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49" name="Rectangle 248">
                          <a:extLst>
                            <a:ext uri="{FF2B5EF4-FFF2-40B4-BE49-F238E27FC236}">
                              <a16:creationId xmlns:a16="http://schemas.microsoft.com/office/drawing/2014/main" id="{DCBFA42C-9713-0E63-3153-56C803F84D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50" name="Rectangle 249">
                          <a:extLst>
                            <a:ext uri="{FF2B5EF4-FFF2-40B4-BE49-F238E27FC236}">
                              <a16:creationId xmlns:a16="http://schemas.microsoft.com/office/drawing/2014/main" id="{FB730938-5E28-773E-5978-00D6D9830B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51" name="Rectangle 250">
                          <a:extLst>
                            <a:ext uri="{FF2B5EF4-FFF2-40B4-BE49-F238E27FC236}">
                              <a16:creationId xmlns:a16="http://schemas.microsoft.com/office/drawing/2014/main" id="{E239D298-E01E-6EA9-9CD8-F92BE2B254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52" name="Rectangle 251">
                          <a:extLst>
                            <a:ext uri="{FF2B5EF4-FFF2-40B4-BE49-F238E27FC236}">
                              <a16:creationId xmlns:a16="http://schemas.microsoft.com/office/drawing/2014/main" id="{3CD56FA7-2969-C430-1318-21A477548B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44" name="Group 243">
                        <a:extLst>
                          <a:ext uri="{FF2B5EF4-FFF2-40B4-BE49-F238E27FC236}">
                            <a16:creationId xmlns:a16="http://schemas.microsoft.com/office/drawing/2014/main" id="{07CB2BEF-2A8E-BB17-E1D2-65482C4E37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45" name="Rectangle 244">
                          <a:extLst>
                            <a:ext uri="{FF2B5EF4-FFF2-40B4-BE49-F238E27FC236}">
                              <a16:creationId xmlns:a16="http://schemas.microsoft.com/office/drawing/2014/main" id="{6AC4DE28-E63E-01EE-C118-44C4009615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46" name="Rectangle 245">
                          <a:extLst>
                            <a:ext uri="{FF2B5EF4-FFF2-40B4-BE49-F238E27FC236}">
                              <a16:creationId xmlns:a16="http://schemas.microsoft.com/office/drawing/2014/main" id="{0F9BAC65-B044-F16A-660C-CE72FE073D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47" name="Rectangle 246">
                          <a:extLst>
                            <a:ext uri="{FF2B5EF4-FFF2-40B4-BE49-F238E27FC236}">
                              <a16:creationId xmlns:a16="http://schemas.microsoft.com/office/drawing/2014/main" id="{90BF6FCD-90F6-9A5B-B656-290787DFB8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48" name="Rectangle 247">
                          <a:extLst>
                            <a:ext uri="{FF2B5EF4-FFF2-40B4-BE49-F238E27FC236}">
                              <a16:creationId xmlns:a16="http://schemas.microsoft.com/office/drawing/2014/main" id="{2EE2876E-076E-93FD-D5CD-40F3A63E8D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18" name="Group 217">
                    <a:extLst>
                      <a:ext uri="{FF2B5EF4-FFF2-40B4-BE49-F238E27FC236}">
                        <a16:creationId xmlns:a16="http://schemas.microsoft.com/office/drawing/2014/main" id="{4488770C-C0B1-2DA4-C8BD-4B32357521F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219" name="Group 218">
                      <a:extLst>
                        <a:ext uri="{FF2B5EF4-FFF2-40B4-BE49-F238E27FC236}">
                          <a16:creationId xmlns:a16="http://schemas.microsoft.com/office/drawing/2014/main" id="{D8D0D381-748D-8564-BB1C-85A5849816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31" name="Group 230">
                        <a:extLst>
                          <a:ext uri="{FF2B5EF4-FFF2-40B4-BE49-F238E27FC236}">
                            <a16:creationId xmlns:a16="http://schemas.microsoft.com/office/drawing/2014/main" id="{B33A8CA0-27FB-4B6F-DEAB-DCF00D404E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37" name="Rectangle 236">
                          <a:extLst>
                            <a:ext uri="{FF2B5EF4-FFF2-40B4-BE49-F238E27FC236}">
                              <a16:creationId xmlns:a16="http://schemas.microsoft.com/office/drawing/2014/main" id="{58B735AA-9DA7-9D5F-57AE-B5BC8B8B79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38" name="Rectangle 237">
                          <a:extLst>
                            <a:ext uri="{FF2B5EF4-FFF2-40B4-BE49-F238E27FC236}">
                              <a16:creationId xmlns:a16="http://schemas.microsoft.com/office/drawing/2014/main" id="{04317C5E-28D8-E4C7-EAE0-CF1C9A7505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39" name="Rectangle 238">
                          <a:extLst>
                            <a:ext uri="{FF2B5EF4-FFF2-40B4-BE49-F238E27FC236}">
                              <a16:creationId xmlns:a16="http://schemas.microsoft.com/office/drawing/2014/main" id="{76325F7A-A93F-60E6-C200-B9DC814816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40" name="Rectangle 239">
                          <a:extLst>
                            <a:ext uri="{FF2B5EF4-FFF2-40B4-BE49-F238E27FC236}">
                              <a16:creationId xmlns:a16="http://schemas.microsoft.com/office/drawing/2014/main" id="{BBC911E0-8E70-365A-ACD7-1B7534167C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32" name="Group 231">
                        <a:extLst>
                          <a:ext uri="{FF2B5EF4-FFF2-40B4-BE49-F238E27FC236}">
                            <a16:creationId xmlns:a16="http://schemas.microsoft.com/office/drawing/2014/main" id="{B6F5BF60-33FB-F1B4-E1E4-5862C35157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33" name="Rectangle 232">
                          <a:extLst>
                            <a:ext uri="{FF2B5EF4-FFF2-40B4-BE49-F238E27FC236}">
                              <a16:creationId xmlns:a16="http://schemas.microsoft.com/office/drawing/2014/main" id="{D9EE5994-41B8-E62E-B24C-AE1875EAEA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34" name="Rectangle 233">
                          <a:extLst>
                            <a:ext uri="{FF2B5EF4-FFF2-40B4-BE49-F238E27FC236}">
                              <a16:creationId xmlns:a16="http://schemas.microsoft.com/office/drawing/2014/main" id="{0204C2D8-27E0-CE41-7FCD-06F7198E06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35" name="Rectangle 234">
                          <a:extLst>
                            <a:ext uri="{FF2B5EF4-FFF2-40B4-BE49-F238E27FC236}">
                              <a16:creationId xmlns:a16="http://schemas.microsoft.com/office/drawing/2014/main" id="{636B89F2-8130-B64F-6DE1-F0EBB8E7A5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36" name="Rectangle 235">
                          <a:extLst>
                            <a:ext uri="{FF2B5EF4-FFF2-40B4-BE49-F238E27FC236}">
                              <a16:creationId xmlns:a16="http://schemas.microsoft.com/office/drawing/2014/main" id="{890E8946-049D-FB78-7F80-D7133A5642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0" name="Group 219">
                      <a:extLst>
                        <a:ext uri="{FF2B5EF4-FFF2-40B4-BE49-F238E27FC236}">
                          <a16:creationId xmlns:a16="http://schemas.microsoft.com/office/drawing/2014/main" id="{F172B5FC-30D7-B05A-5847-02C68DB1E1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21" name="Group 220">
                        <a:extLst>
                          <a:ext uri="{FF2B5EF4-FFF2-40B4-BE49-F238E27FC236}">
                            <a16:creationId xmlns:a16="http://schemas.microsoft.com/office/drawing/2014/main" id="{8A0D9133-48FC-DA29-5A3B-5313CAFC7A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27" name="Rectangle 226">
                          <a:extLst>
                            <a:ext uri="{FF2B5EF4-FFF2-40B4-BE49-F238E27FC236}">
                              <a16:creationId xmlns:a16="http://schemas.microsoft.com/office/drawing/2014/main" id="{BDEC36C3-3878-5107-DF62-85DD897182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28" name="Rectangle 227">
                          <a:extLst>
                            <a:ext uri="{FF2B5EF4-FFF2-40B4-BE49-F238E27FC236}">
                              <a16:creationId xmlns:a16="http://schemas.microsoft.com/office/drawing/2014/main" id="{3D9A4B9E-CECA-234F-81FE-A2A9ED047E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29" name="Rectangle 228">
                          <a:extLst>
                            <a:ext uri="{FF2B5EF4-FFF2-40B4-BE49-F238E27FC236}">
                              <a16:creationId xmlns:a16="http://schemas.microsoft.com/office/drawing/2014/main" id="{F39D395C-9903-874F-5B9E-BE4EEFB418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30" name="Rectangle 229">
                          <a:extLst>
                            <a:ext uri="{FF2B5EF4-FFF2-40B4-BE49-F238E27FC236}">
                              <a16:creationId xmlns:a16="http://schemas.microsoft.com/office/drawing/2014/main" id="{94805425-EB81-CE82-B0B0-FF9C75619C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22" name="Group 221">
                        <a:extLst>
                          <a:ext uri="{FF2B5EF4-FFF2-40B4-BE49-F238E27FC236}">
                            <a16:creationId xmlns:a16="http://schemas.microsoft.com/office/drawing/2014/main" id="{BA42502A-06DE-8785-E60E-03615E80BE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23" name="Rectangle 222">
                          <a:extLst>
                            <a:ext uri="{FF2B5EF4-FFF2-40B4-BE49-F238E27FC236}">
                              <a16:creationId xmlns:a16="http://schemas.microsoft.com/office/drawing/2014/main" id="{B252F848-DA3A-B9FE-056A-0A3BD0CCDD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24" name="Rectangle 223">
                          <a:extLst>
                            <a:ext uri="{FF2B5EF4-FFF2-40B4-BE49-F238E27FC236}">
                              <a16:creationId xmlns:a16="http://schemas.microsoft.com/office/drawing/2014/main" id="{95ACAAD4-4746-F2BF-91B3-507D5244C2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25" name="Rectangle 224">
                          <a:extLst>
                            <a:ext uri="{FF2B5EF4-FFF2-40B4-BE49-F238E27FC236}">
                              <a16:creationId xmlns:a16="http://schemas.microsoft.com/office/drawing/2014/main" id="{BFE4CEE8-7DA6-B1BA-BDD6-E57F0C0556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26" name="Rectangle 225">
                          <a:extLst>
                            <a:ext uri="{FF2B5EF4-FFF2-40B4-BE49-F238E27FC236}">
                              <a16:creationId xmlns:a16="http://schemas.microsoft.com/office/drawing/2014/main" id="{FE12705E-45C2-9AA0-96C0-9F7F047A51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6F34091F-45F7-0D85-0831-01554392291D}"/>
                    </a:ext>
                  </a:extLst>
                </p:cNvPr>
                <p:cNvGrpSpPr/>
                <p:nvPr/>
              </p:nvGrpSpPr>
              <p:grpSpPr>
                <a:xfrm>
                  <a:off x="1036320" y="3216224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8CF67AF1-C73B-45F0-1909-742D48BF3D8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195" name="Group 194">
                      <a:extLst>
                        <a:ext uri="{FF2B5EF4-FFF2-40B4-BE49-F238E27FC236}">
                          <a16:creationId xmlns:a16="http://schemas.microsoft.com/office/drawing/2014/main" id="{5045BE64-60ED-98C7-D32B-A9D72E6038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07" name="Group 206">
                        <a:extLst>
                          <a:ext uri="{FF2B5EF4-FFF2-40B4-BE49-F238E27FC236}">
                            <a16:creationId xmlns:a16="http://schemas.microsoft.com/office/drawing/2014/main" id="{B0432E39-3AA2-8364-BE8B-76FFD6B421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13" name="Rectangle 212">
                          <a:extLst>
                            <a:ext uri="{FF2B5EF4-FFF2-40B4-BE49-F238E27FC236}">
                              <a16:creationId xmlns:a16="http://schemas.microsoft.com/office/drawing/2014/main" id="{B2B230B2-3279-327B-7F4B-FEDD237CD3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4" name="Rectangle 213">
                          <a:extLst>
                            <a:ext uri="{FF2B5EF4-FFF2-40B4-BE49-F238E27FC236}">
                              <a16:creationId xmlns:a16="http://schemas.microsoft.com/office/drawing/2014/main" id="{A2B7D1B1-E48D-B663-070B-C815634F49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5" name="Rectangle 214">
                          <a:extLst>
                            <a:ext uri="{FF2B5EF4-FFF2-40B4-BE49-F238E27FC236}">
                              <a16:creationId xmlns:a16="http://schemas.microsoft.com/office/drawing/2014/main" id="{F61B15F8-66B4-626A-D506-518AD85C41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6" name="Rectangle 215">
                          <a:extLst>
                            <a:ext uri="{FF2B5EF4-FFF2-40B4-BE49-F238E27FC236}">
                              <a16:creationId xmlns:a16="http://schemas.microsoft.com/office/drawing/2014/main" id="{04D21893-C13C-AD85-E6BD-975BF4539C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8" name="Group 207">
                        <a:extLst>
                          <a:ext uri="{FF2B5EF4-FFF2-40B4-BE49-F238E27FC236}">
                            <a16:creationId xmlns:a16="http://schemas.microsoft.com/office/drawing/2014/main" id="{D7ED49E7-8357-CCA4-14D6-D1294A2DDE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09" name="Rectangle 208">
                          <a:extLst>
                            <a:ext uri="{FF2B5EF4-FFF2-40B4-BE49-F238E27FC236}">
                              <a16:creationId xmlns:a16="http://schemas.microsoft.com/office/drawing/2014/main" id="{2919E3B1-AEC2-1E2F-5E06-E83195571C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0" name="Rectangle 209">
                          <a:extLst>
                            <a:ext uri="{FF2B5EF4-FFF2-40B4-BE49-F238E27FC236}">
                              <a16:creationId xmlns:a16="http://schemas.microsoft.com/office/drawing/2014/main" id="{7AB95A4B-1FBF-6615-361A-EB7024EDAF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1" name="Rectangle 210">
                          <a:extLst>
                            <a:ext uri="{FF2B5EF4-FFF2-40B4-BE49-F238E27FC236}">
                              <a16:creationId xmlns:a16="http://schemas.microsoft.com/office/drawing/2014/main" id="{751AF5AD-A78C-D6A1-1C85-D55550E852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2" name="Rectangle 211">
                          <a:extLst>
                            <a:ext uri="{FF2B5EF4-FFF2-40B4-BE49-F238E27FC236}">
                              <a16:creationId xmlns:a16="http://schemas.microsoft.com/office/drawing/2014/main" id="{6FCBC7E0-EFCC-5FFD-C652-2A34934315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6" name="Group 195">
                      <a:extLst>
                        <a:ext uri="{FF2B5EF4-FFF2-40B4-BE49-F238E27FC236}">
                          <a16:creationId xmlns:a16="http://schemas.microsoft.com/office/drawing/2014/main" id="{09D4DDD2-9495-11D8-8FCF-16BA754BA0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97" name="Group 196">
                        <a:extLst>
                          <a:ext uri="{FF2B5EF4-FFF2-40B4-BE49-F238E27FC236}">
                            <a16:creationId xmlns:a16="http://schemas.microsoft.com/office/drawing/2014/main" id="{F3064E0F-B84A-31DC-FD6A-8B1D9DAD73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03" name="Rectangle 202">
                          <a:extLst>
                            <a:ext uri="{FF2B5EF4-FFF2-40B4-BE49-F238E27FC236}">
                              <a16:creationId xmlns:a16="http://schemas.microsoft.com/office/drawing/2014/main" id="{5BBDEE75-399A-1ED1-2F7D-DADC76B0F7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4" name="Rectangle 203">
                          <a:extLst>
                            <a:ext uri="{FF2B5EF4-FFF2-40B4-BE49-F238E27FC236}">
                              <a16:creationId xmlns:a16="http://schemas.microsoft.com/office/drawing/2014/main" id="{6C6A8E15-CF1F-039C-3C08-96AD8204F9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5" name="Rectangle 204">
                          <a:extLst>
                            <a:ext uri="{FF2B5EF4-FFF2-40B4-BE49-F238E27FC236}">
                              <a16:creationId xmlns:a16="http://schemas.microsoft.com/office/drawing/2014/main" id="{709B694F-0FF2-82BF-E834-67EE1016C1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6" name="Rectangle 205">
                          <a:extLst>
                            <a:ext uri="{FF2B5EF4-FFF2-40B4-BE49-F238E27FC236}">
                              <a16:creationId xmlns:a16="http://schemas.microsoft.com/office/drawing/2014/main" id="{03282533-AD8F-1ABD-F59C-6DC7416135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8" name="Group 197">
                        <a:extLst>
                          <a:ext uri="{FF2B5EF4-FFF2-40B4-BE49-F238E27FC236}">
                            <a16:creationId xmlns:a16="http://schemas.microsoft.com/office/drawing/2014/main" id="{02698D8A-E779-6B30-2560-ECEEC4CA1E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97EB14A1-0AE9-ECC7-C906-2EB9EAD626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85B97EDF-C417-30BF-818E-4BC659C9F0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2860E8F6-E59B-DDE9-C2D7-75ABC81F58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2" name="Rectangle 201">
                          <a:extLst>
                            <a:ext uri="{FF2B5EF4-FFF2-40B4-BE49-F238E27FC236}">
                              <a16:creationId xmlns:a16="http://schemas.microsoft.com/office/drawing/2014/main" id="{7DA87B3F-81E6-2906-8A38-FC717726BF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95EB77B9-2C19-D01B-9C88-819EEABFFBE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A95960A8-42B4-A2E5-ED11-D88AD9C5BC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85" name="Group 184">
                        <a:extLst>
                          <a:ext uri="{FF2B5EF4-FFF2-40B4-BE49-F238E27FC236}">
                            <a16:creationId xmlns:a16="http://schemas.microsoft.com/office/drawing/2014/main" id="{1DB23F35-0543-F477-7907-605C7ECCA2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91" name="Rectangle 190">
                          <a:extLst>
                            <a:ext uri="{FF2B5EF4-FFF2-40B4-BE49-F238E27FC236}">
                              <a16:creationId xmlns:a16="http://schemas.microsoft.com/office/drawing/2014/main" id="{5A09D52C-F868-2B6F-8050-6B1C44969A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2" name="Rectangle 191">
                          <a:extLst>
                            <a:ext uri="{FF2B5EF4-FFF2-40B4-BE49-F238E27FC236}">
                              <a16:creationId xmlns:a16="http://schemas.microsoft.com/office/drawing/2014/main" id="{C19663B6-79D5-2931-3AFC-405990709F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3" name="Rectangle 192">
                          <a:extLst>
                            <a:ext uri="{FF2B5EF4-FFF2-40B4-BE49-F238E27FC236}">
                              <a16:creationId xmlns:a16="http://schemas.microsoft.com/office/drawing/2014/main" id="{CFC7C8E1-83FF-A9F4-58B1-639EC181F6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4" name="Rectangle 193">
                          <a:extLst>
                            <a:ext uri="{FF2B5EF4-FFF2-40B4-BE49-F238E27FC236}">
                              <a16:creationId xmlns:a16="http://schemas.microsoft.com/office/drawing/2014/main" id="{D23DEB2D-CEC7-13F4-F433-35EBDE24C2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6" name="Group 185">
                        <a:extLst>
                          <a:ext uri="{FF2B5EF4-FFF2-40B4-BE49-F238E27FC236}">
                            <a16:creationId xmlns:a16="http://schemas.microsoft.com/office/drawing/2014/main" id="{805AEE8D-51A2-5ACA-1349-F8B7370AC3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87" name="Rectangle 186">
                          <a:extLst>
                            <a:ext uri="{FF2B5EF4-FFF2-40B4-BE49-F238E27FC236}">
                              <a16:creationId xmlns:a16="http://schemas.microsoft.com/office/drawing/2014/main" id="{503675A6-3DEE-D60D-9748-894BACF8EF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8" name="Rectangle 187">
                          <a:extLst>
                            <a:ext uri="{FF2B5EF4-FFF2-40B4-BE49-F238E27FC236}">
                              <a16:creationId xmlns:a16="http://schemas.microsoft.com/office/drawing/2014/main" id="{08588997-6572-4B94-AEEA-8541EC9710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9" name="Rectangle 188">
                          <a:extLst>
                            <a:ext uri="{FF2B5EF4-FFF2-40B4-BE49-F238E27FC236}">
                              <a16:creationId xmlns:a16="http://schemas.microsoft.com/office/drawing/2014/main" id="{C4B910F8-135E-7D7C-F5A8-D54CC8CC53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0" name="Rectangle 189">
                          <a:extLst>
                            <a:ext uri="{FF2B5EF4-FFF2-40B4-BE49-F238E27FC236}">
                              <a16:creationId xmlns:a16="http://schemas.microsoft.com/office/drawing/2014/main" id="{385620C9-F9B2-4A46-F68F-C3AE7A06FC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F06DBAF2-D177-F660-30F3-77B979169E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7B6D71A4-E7A0-0924-5747-38DAA9C828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A56CBC67-14E1-16F5-0418-551EBDB3E3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3" name="Rectangle 22">
                          <a:extLst>
                            <a:ext uri="{FF2B5EF4-FFF2-40B4-BE49-F238E27FC236}">
                              <a16:creationId xmlns:a16="http://schemas.microsoft.com/office/drawing/2014/main" id="{C51DD45F-6636-EBE4-81E8-83BB76641C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id="{4D8AD93B-8D38-2948-F6E3-22CF148C4D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5" name="Rectangle 24">
                          <a:extLst>
                            <a:ext uri="{FF2B5EF4-FFF2-40B4-BE49-F238E27FC236}">
                              <a16:creationId xmlns:a16="http://schemas.microsoft.com/office/drawing/2014/main" id="{1F750D3A-AC7A-2E53-6317-F208070A75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CE6723D0-3CFE-B17D-F532-CB4F9CCBFC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8" name="Rectangle 17">
                          <a:extLst>
                            <a:ext uri="{FF2B5EF4-FFF2-40B4-BE49-F238E27FC236}">
                              <a16:creationId xmlns:a16="http://schemas.microsoft.com/office/drawing/2014/main" id="{F1D6AC5B-3D01-90BD-594D-3AA39978C6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" name="Rectangle 18">
                          <a:extLst>
                            <a:ext uri="{FF2B5EF4-FFF2-40B4-BE49-F238E27FC236}">
                              <a16:creationId xmlns:a16="http://schemas.microsoft.com/office/drawing/2014/main" id="{61A21E65-77D3-1985-7FC1-9D1272AF26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" name="Rectangle 19">
                          <a:extLst>
                            <a:ext uri="{FF2B5EF4-FFF2-40B4-BE49-F238E27FC236}">
                              <a16:creationId xmlns:a16="http://schemas.microsoft.com/office/drawing/2014/main" id="{9601293F-A007-465F-01A9-9C735C49B7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" name="Rectangle 20">
                          <a:extLst>
                            <a:ext uri="{FF2B5EF4-FFF2-40B4-BE49-F238E27FC236}">
                              <a16:creationId xmlns:a16="http://schemas.microsoft.com/office/drawing/2014/main" id="{51F02449-EB57-6807-92E3-7C9B764C72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ED75AF-E906-11ED-14B4-6AD1BBEE7868}"/>
                </a:ext>
              </a:extLst>
            </p:cNvPr>
            <p:cNvSpPr txBox="1"/>
            <p:nvPr/>
          </p:nvSpPr>
          <p:spPr>
            <a:xfrm>
              <a:off x="755714" y="2507301"/>
              <a:ext cx="2502374" cy="497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Diagonal Matrix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79C097D-813F-7596-3237-3F46A9E4C18F}"/>
              </a:ext>
            </a:extLst>
          </p:cNvPr>
          <p:cNvGrpSpPr>
            <a:grpSpLocks noChangeAspect="1"/>
          </p:cNvGrpSpPr>
          <p:nvPr/>
        </p:nvGrpSpPr>
        <p:grpSpPr>
          <a:xfrm>
            <a:off x="2817590" y="3350370"/>
            <a:ext cx="2985113" cy="2634036"/>
            <a:chOff x="420836" y="2507301"/>
            <a:chExt cx="3217744" cy="2839310"/>
          </a:xfrm>
        </p:grpSpPr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E1A4A6CA-D61B-3E83-FCFA-2AD123C82CEB}"/>
                </a:ext>
              </a:extLst>
            </p:cNvPr>
            <p:cNvGrpSpPr/>
            <p:nvPr/>
          </p:nvGrpSpPr>
          <p:grpSpPr>
            <a:xfrm>
              <a:off x="899159" y="3157054"/>
              <a:ext cx="2057400" cy="2189557"/>
              <a:chOff x="1036320" y="2239962"/>
              <a:chExt cx="1905000" cy="2189557"/>
            </a:xfrm>
            <a:solidFill>
              <a:schemeClr val="tx2">
                <a:lumMod val="10000"/>
                <a:lumOff val="90000"/>
              </a:schemeClr>
            </a:solidFill>
          </p:grpSpPr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1F072F92-DFC8-2909-ADAD-615114513F53}"/>
                  </a:ext>
                </a:extLst>
              </p:cNvPr>
              <p:cNvGrpSpPr/>
              <p:nvPr/>
            </p:nvGrpSpPr>
            <p:grpSpPr>
              <a:xfrm>
                <a:off x="1036320" y="4185361"/>
                <a:ext cx="1905000" cy="244158"/>
                <a:chOff x="1036320" y="2239962"/>
                <a:chExt cx="2194560" cy="274638"/>
              </a:xfrm>
              <a:grpFill/>
            </p:grpSpPr>
            <p:grpSp>
              <p:nvGrpSpPr>
                <p:cNvPr id="372" name="Group 371">
                  <a:extLst>
                    <a:ext uri="{FF2B5EF4-FFF2-40B4-BE49-F238E27FC236}">
                      <a16:creationId xmlns:a16="http://schemas.microsoft.com/office/drawing/2014/main" id="{CD348340-66EA-34F0-6559-B36CB1405EF6}"/>
                    </a:ext>
                  </a:extLst>
                </p:cNvPr>
                <p:cNvGrpSpPr/>
                <p:nvPr/>
              </p:nvGrpSpPr>
              <p:grpSpPr>
                <a:xfrm>
                  <a:off x="1036320" y="2240280"/>
                  <a:ext cx="1097280" cy="274320"/>
                  <a:chOff x="1036320" y="2240280"/>
                  <a:chExt cx="1097280" cy="274320"/>
                </a:xfrm>
                <a:grpFill/>
              </p:grpSpPr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4C9EC066-10C9-FCC7-C269-DCEC16643BB7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068F3D96-9D15-BD85-33F4-BB101C817F29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80" name="Rectangle 379">
                    <a:extLst>
                      <a:ext uri="{FF2B5EF4-FFF2-40B4-BE49-F238E27FC236}">
                        <a16:creationId xmlns:a16="http://schemas.microsoft.com/office/drawing/2014/main" id="{73B381FC-E5E0-4DBE-6061-B9445D27888B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81" name="Rectangle 380">
                    <a:extLst>
                      <a:ext uri="{FF2B5EF4-FFF2-40B4-BE49-F238E27FC236}">
                        <a16:creationId xmlns:a16="http://schemas.microsoft.com/office/drawing/2014/main" id="{88669C1A-DE3B-389F-D678-DE9F2D864976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A8A1D302-1774-3BE0-4AE8-CF098AA09D28}"/>
                    </a:ext>
                  </a:extLst>
                </p:cNvPr>
                <p:cNvGrpSpPr/>
                <p:nvPr/>
              </p:nvGrpSpPr>
              <p:grpSpPr>
                <a:xfrm>
                  <a:off x="2133600" y="2239962"/>
                  <a:ext cx="1097280" cy="274320"/>
                  <a:chOff x="1036320" y="2240280"/>
                  <a:chExt cx="1097280" cy="274320"/>
                </a:xfrm>
                <a:grpFill/>
              </p:grpSpPr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FA8649F8-1768-C334-312A-C0E343D8C708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75" name="Rectangle 374">
                    <a:extLst>
                      <a:ext uri="{FF2B5EF4-FFF2-40B4-BE49-F238E27FC236}">
                        <a16:creationId xmlns:a16="http://schemas.microsoft.com/office/drawing/2014/main" id="{7DB83774-BF0E-5132-48A2-B5E20F0FDD03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76" name="Rectangle 375">
                    <a:extLst>
                      <a:ext uri="{FF2B5EF4-FFF2-40B4-BE49-F238E27FC236}">
                        <a16:creationId xmlns:a16="http://schemas.microsoft.com/office/drawing/2014/main" id="{2E826D95-BB75-06EF-3952-69960968145A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77" name="Rectangle 376">
                    <a:extLst>
                      <a:ext uri="{FF2B5EF4-FFF2-40B4-BE49-F238E27FC236}">
                        <a16:creationId xmlns:a16="http://schemas.microsoft.com/office/drawing/2014/main" id="{F02E681F-32D5-FC1E-910E-1C667016FC40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03B99139-B216-EA75-561C-20A6AC9A0437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1948528"/>
                <a:chOff x="1036320" y="2239962"/>
                <a:chExt cx="1905000" cy="1948528"/>
              </a:xfrm>
              <a:grpFill/>
            </p:grpSpPr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C02DF0A8-2FAC-E057-2B85-B5FDFF940FC1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326" name="Group 325">
                    <a:extLst>
                      <a:ext uri="{FF2B5EF4-FFF2-40B4-BE49-F238E27FC236}">
                        <a16:creationId xmlns:a16="http://schemas.microsoft.com/office/drawing/2014/main" id="{59F2C9A6-EE76-F2D4-4F8F-6B3E8CB3FB7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50" name="Group 349">
                      <a:extLst>
                        <a:ext uri="{FF2B5EF4-FFF2-40B4-BE49-F238E27FC236}">
                          <a16:creationId xmlns:a16="http://schemas.microsoft.com/office/drawing/2014/main" id="{306C888A-4F65-E357-7B97-9985FDAE71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62" name="Group 361">
                        <a:extLst>
                          <a:ext uri="{FF2B5EF4-FFF2-40B4-BE49-F238E27FC236}">
                            <a16:creationId xmlns:a16="http://schemas.microsoft.com/office/drawing/2014/main" id="{ECF51095-5E51-0026-3BF6-303B42834E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68" name="Rectangle 367">
                          <a:extLst>
                            <a:ext uri="{FF2B5EF4-FFF2-40B4-BE49-F238E27FC236}">
                              <a16:creationId xmlns:a16="http://schemas.microsoft.com/office/drawing/2014/main" id="{F6FCD366-D6D1-CD71-6DD7-12EF734232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9" name="Rectangle 368">
                          <a:extLst>
                            <a:ext uri="{FF2B5EF4-FFF2-40B4-BE49-F238E27FC236}">
                              <a16:creationId xmlns:a16="http://schemas.microsoft.com/office/drawing/2014/main" id="{E1C79ACC-15F4-F3C1-E7B7-827EE0FC92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70" name="Rectangle 369">
                          <a:extLst>
                            <a:ext uri="{FF2B5EF4-FFF2-40B4-BE49-F238E27FC236}">
                              <a16:creationId xmlns:a16="http://schemas.microsoft.com/office/drawing/2014/main" id="{5761B327-2EEC-C2C5-9AD8-4455ADD1F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71" name="Rectangle 370">
                          <a:extLst>
                            <a:ext uri="{FF2B5EF4-FFF2-40B4-BE49-F238E27FC236}">
                              <a16:creationId xmlns:a16="http://schemas.microsoft.com/office/drawing/2014/main" id="{6B3A54FA-65C3-B41F-8372-581DCC618F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3" name="Group 362">
                        <a:extLst>
                          <a:ext uri="{FF2B5EF4-FFF2-40B4-BE49-F238E27FC236}">
                            <a16:creationId xmlns:a16="http://schemas.microsoft.com/office/drawing/2014/main" id="{59A57BED-CE68-9FDB-AF6F-92C3A94E2B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64" name="Rectangle 363">
                          <a:extLst>
                            <a:ext uri="{FF2B5EF4-FFF2-40B4-BE49-F238E27FC236}">
                              <a16:creationId xmlns:a16="http://schemas.microsoft.com/office/drawing/2014/main" id="{4265EFED-AB2A-CAE6-29F0-92628EBC51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5" name="Rectangle 364">
                          <a:extLst>
                            <a:ext uri="{FF2B5EF4-FFF2-40B4-BE49-F238E27FC236}">
                              <a16:creationId xmlns:a16="http://schemas.microsoft.com/office/drawing/2014/main" id="{809C7D01-8062-CA55-55F7-4F0214016C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6" name="Rectangle 365">
                          <a:extLst>
                            <a:ext uri="{FF2B5EF4-FFF2-40B4-BE49-F238E27FC236}">
                              <a16:creationId xmlns:a16="http://schemas.microsoft.com/office/drawing/2014/main" id="{D08C792B-53C3-FC4B-DAF6-FF870B3807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7" name="Rectangle 366">
                          <a:extLst>
                            <a:ext uri="{FF2B5EF4-FFF2-40B4-BE49-F238E27FC236}">
                              <a16:creationId xmlns:a16="http://schemas.microsoft.com/office/drawing/2014/main" id="{DC3C6484-5B7B-310E-2394-F521CF1D56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1" name="Group 350">
                      <a:extLst>
                        <a:ext uri="{FF2B5EF4-FFF2-40B4-BE49-F238E27FC236}">
                          <a16:creationId xmlns:a16="http://schemas.microsoft.com/office/drawing/2014/main" id="{4E226886-0B62-508B-8A5F-9F7BCEDE62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52" name="Group 351">
                        <a:extLst>
                          <a:ext uri="{FF2B5EF4-FFF2-40B4-BE49-F238E27FC236}">
                            <a16:creationId xmlns:a16="http://schemas.microsoft.com/office/drawing/2014/main" id="{9A0DE752-C1C8-179C-16AF-78FB7614E7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58" name="Rectangle 357">
                          <a:extLst>
                            <a:ext uri="{FF2B5EF4-FFF2-40B4-BE49-F238E27FC236}">
                              <a16:creationId xmlns:a16="http://schemas.microsoft.com/office/drawing/2014/main" id="{244C16AB-8DB5-2B25-1ADB-67ABA47AD0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9" name="Rectangle 358">
                          <a:extLst>
                            <a:ext uri="{FF2B5EF4-FFF2-40B4-BE49-F238E27FC236}">
                              <a16:creationId xmlns:a16="http://schemas.microsoft.com/office/drawing/2014/main" id="{E35A7C09-94AE-B59B-2019-6D2E91AF7A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0" name="Rectangle 359">
                          <a:extLst>
                            <a:ext uri="{FF2B5EF4-FFF2-40B4-BE49-F238E27FC236}">
                              <a16:creationId xmlns:a16="http://schemas.microsoft.com/office/drawing/2014/main" id="{6779286A-14D2-4F96-6E2A-99F1CE0970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1" name="Rectangle 360">
                          <a:extLst>
                            <a:ext uri="{FF2B5EF4-FFF2-40B4-BE49-F238E27FC236}">
                              <a16:creationId xmlns:a16="http://schemas.microsoft.com/office/drawing/2014/main" id="{998CC85C-90FA-B94E-099B-F42EF57A52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53" name="Group 352">
                        <a:extLst>
                          <a:ext uri="{FF2B5EF4-FFF2-40B4-BE49-F238E27FC236}">
                            <a16:creationId xmlns:a16="http://schemas.microsoft.com/office/drawing/2014/main" id="{5174280B-987D-8C40-8D81-5643AB7544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54" name="Rectangle 353">
                          <a:extLst>
                            <a:ext uri="{FF2B5EF4-FFF2-40B4-BE49-F238E27FC236}">
                              <a16:creationId xmlns:a16="http://schemas.microsoft.com/office/drawing/2014/main" id="{2CD0BAD7-DBFC-A241-A463-FFCC4CCE0C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5" name="Rectangle 354">
                          <a:extLst>
                            <a:ext uri="{FF2B5EF4-FFF2-40B4-BE49-F238E27FC236}">
                              <a16:creationId xmlns:a16="http://schemas.microsoft.com/office/drawing/2014/main" id="{B072F986-E0FD-E7E0-92EE-6699A9BFD1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6" name="Rectangle 355">
                          <a:extLst>
                            <a:ext uri="{FF2B5EF4-FFF2-40B4-BE49-F238E27FC236}">
                              <a16:creationId xmlns:a16="http://schemas.microsoft.com/office/drawing/2014/main" id="{E5A2EBFF-1638-DCF2-398B-D4B26366ED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7" name="Rectangle 356">
                          <a:extLst>
                            <a:ext uri="{FF2B5EF4-FFF2-40B4-BE49-F238E27FC236}">
                              <a16:creationId xmlns:a16="http://schemas.microsoft.com/office/drawing/2014/main" id="{0E876C39-BAE2-48FA-A2D3-9D3CFDC772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27" name="Group 326">
                    <a:extLst>
                      <a:ext uri="{FF2B5EF4-FFF2-40B4-BE49-F238E27FC236}">
                        <a16:creationId xmlns:a16="http://schemas.microsoft.com/office/drawing/2014/main" id="{63076777-315F-8872-3DC4-78F80DA9D16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28" name="Group 327">
                      <a:extLst>
                        <a:ext uri="{FF2B5EF4-FFF2-40B4-BE49-F238E27FC236}">
                          <a16:creationId xmlns:a16="http://schemas.microsoft.com/office/drawing/2014/main" id="{D3884C96-0E20-E867-D22F-012DEBEEAD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40" name="Group 339">
                        <a:extLst>
                          <a:ext uri="{FF2B5EF4-FFF2-40B4-BE49-F238E27FC236}">
                            <a16:creationId xmlns:a16="http://schemas.microsoft.com/office/drawing/2014/main" id="{25DBE578-108E-E7B9-FC5C-5CFDED2AFA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46" name="Rectangle 345">
                          <a:extLst>
                            <a:ext uri="{FF2B5EF4-FFF2-40B4-BE49-F238E27FC236}">
                              <a16:creationId xmlns:a16="http://schemas.microsoft.com/office/drawing/2014/main" id="{C609C90E-F805-8CA5-F6A2-AB7E58C8E8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7" name="Rectangle 346">
                          <a:extLst>
                            <a:ext uri="{FF2B5EF4-FFF2-40B4-BE49-F238E27FC236}">
                              <a16:creationId xmlns:a16="http://schemas.microsoft.com/office/drawing/2014/main" id="{FFDF1214-781A-6303-F343-A608190B57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8" name="Rectangle 347">
                          <a:extLst>
                            <a:ext uri="{FF2B5EF4-FFF2-40B4-BE49-F238E27FC236}">
                              <a16:creationId xmlns:a16="http://schemas.microsoft.com/office/drawing/2014/main" id="{B99E53A1-CA34-0495-24AA-219AADD6B9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9" name="Rectangle 348">
                          <a:extLst>
                            <a:ext uri="{FF2B5EF4-FFF2-40B4-BE49-F238E27FC236}">
                              <a16:creationId xmlns:a16="http://schemas.microsoft.com/office/drawing/2014/main" id="{3189D7FD-B63B-1FC9-F507-BFAE7DFCE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41" name="Group 340">
                        <a:extLst>
                          <a:ext uri="{FF2B5EF4-FFF2-40B4-BE49-F238E27FC236}">
                            <a16:creationId xmlns:a16="http://schemas.microsoft.com/office/drawing/2014/main" id="{8CF3D525-D5EB-440F-F9BA-BD8F5B92AD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42" name="Rectangle 341">
                          <a:extLst>
                            <a:ext uri="{FF2B5EF4-FFF2-40B4-BE49-F238E27FC236}">
                              <a16:creationId xmlns:a16="http://schemas.microsoft.com/office/drawing/2014/main" id="{FB98E7CA-7A47-E0AC-EDA5-DE9C5759E7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3" name="Rectangle 342">
                          <a:extLst>
                            <a:ext uri="{FF2B5EF4-FFF2-40B4-BE49-F238E27FC236}">
                              <a16:creationId xmlns:a16="http://schemas.microsoft.com/office/drawing/2014/main" id="{E34BFE94-D165-3947-1BE8-ABFCF8463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4" name="Rectangle 343">
                          <a:extLst>
                            <a:ext uri="{FF2B5EF4-FFF2-40B4-BE49-F238E27FC236}">
                              <a16:creationId xmlns:a16="http://schemas.microsoft.com/office/drawing/2014/main" id="{CE753138-97A9-4CDE-0D23-0CC034286C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5" name="Rectangle 344">
                          <a:extLst>
                            <a:ext uri="{FF2B5EF4-FFF2-40B4-BE49-F238E27FC236}">
                              <a16:creationId xmlns:a16="http://schemas.microsoft.com/office/drawing/2014/main" id="{82E128BC-FBD2-0AB6-1143-97D2FF127B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9" name="Group 328">
                      <a:extLst>
                        <a:ext uri="{FF2B5EF4-FFF2-40B4-BE49-F238E27FC236}">
                          <a16:creationId xmlns:a16="http://schemas.microsoft.com/office/drawing/2014/main" id="{1215C78D-9B9B-98BF-2362-1553CBE558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30" name="Group 329">
                        <a:extLst>
                          <a:ext uri="{FF2B5EF4-FFF2-40B4-BE49-F238E27FC236}">
                            <a16:creationId xmlns:a16="http://schemas.microsoft.com/office/drawing/2014/main" id="{BA143C8C-830E-74EC-7B53-FC1354A672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36" name="Rectangle 335">
                          <a:extLst>
                            <a:ext uri="{FF2B5EF4-FFF2-40B4-BE49-F238E27FC236}">
                              <a16:creationId xmlns:a16="http://schemas.microsoft.com/office/drawing/2014/main" id="{315D3530-E5A3-63A5-71D2-CCB95928C9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7" name="Rectangle 336">
                          <a:extLst>
                            <a:ext uri="{FF2B5EF4-FFF2-40B4-BE49-F238E27FC236}">
                              <a16:creationId xmlns:a16="http://schemas.microsoft.com/office/drawing/2014/main" id="{EA1DF82D-65BE-7C20-02E3-0AFE6ABFC4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8" name="Rectangle 337">
                          <a:extLst>
                            <a:ext uri="{FF2B5EF4-FFF2-40B4-BE49-F238E27FC236}">
                              <a16:creationId xmlns:a16="http://schemas.microsoft.com/office/drawing/2014/main" id="{14CC171E-D8E2-71ED-3528-89F6AD5DC5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9" name="Rectangle 338">
                          <a:extLst>
                            <a:ext uri="{FF2B5EF4-FFF2-40B4-BE49-F238E27FC236}">
                              <a16:creationId xmlns:a16="http://schemas.microsoft.com/office/drawing/2014/main" id="{21BE5E15-B166-C708-E255-8A6E438255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31" name="Group 330">
                        <a:extLst>
                          <a:ext uri="{FF2B5EF4-FFF2-40B4-BE49-F238E27FC236}">
                            <a16:creationId xmlns:a16="http://schemas.microsoft.com/office/drawing/2014/main" id="{5E72E0F5-58B7-54E1-BD0D-C1C6B032D2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32" name="Rectangle 331">
                          <a:extLst>
                            <a:ext uri="{FF2B5EF4-FFF2-40B4-BE49-F238E27FC236}">
                              <a16:creationId xmlns:a16="http://schemas.microsoft.com/office/drawing/2014/main" id="{EFA57E6B-ECCC-7B94-04EF-E25A7F1A6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3" name="Rectangle 332">
                          <a:extLst>
                            <a:ext uri="{FF2B5EF4-FFF2-40B4-BE49-F238E27FC236}">
                              <a16:creationId xmlns:a16="http://schemas.microsoft.com/office/drawing/2014/main" id="{5FFBDDCF-62FF-9137-8DC5-66898A24D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4" name="Rectangle 333">
                          <a:extLst>
                            <a:ext uri="{FF2B5EF4-FFF2-40B4-BE49-F238E27FC236}">
                              <a16:creationId xmlns:a16="http://schemas.microsoft.com/office/drawing/2014/main" id="{3A66929E-4F3C-1456-A1FD-490952398F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5" name="Rectangle 334">
                          <a:extLst>
                            <a:ext uri="{FF2B5EF4-FFF2-40B4-BE49-F238E27FC236}">
                              <a16:creationId xmlns:a16="http://schemas.microsoft.com/office/drawing/2014/main" id="{992B9EF7-6038-5467-786A-061DC93051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4B4561D3-0165-2BAA-89AF-FEB26DB3E95D}"/>
                    </a:ext>
                  </a:extLst>
                </p:cNvPr>
                <p:cNvGrpSpPr/>
                <p:nvPr/>
              </p:nvGrpSpPr>
              <p:grpSpPr>
                <a:xfrm>
                  <a:off x="1036320" y="3216224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118DE478-2A14-E9BA-415B-42AB373BF13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8F11C6DE-873F-853B-65F4-92C8708A2B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16" name="Group 315">
                        <a:extLst>
                          <a:ext uri="{FF2B5EF4-FFF2-40B4-BE49-F238E27FC236}">
                            <a16:creationId xmlns:a16="http://schemas.microsoft.com/office/drawing/2014/main" id="{C52F98F3-D59D-43EA-3468-49E4797A98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22" name="Rectangle 321">
                          <a:extLst>
                            <a:ext uri="{FF2B5EF4-FFF2-40B4-BE49-F238E27FC236}">
                              <a16:creationId xmlns:a16="http://schemas.microsoft.com/office/drawing/2014/main" id="{30D403CD-AFCA-663A-9948-2B835BEA72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3" name="Rectangle 322">
                          <a:extLst>
                            <a:ext uri="{FF2B5EF4-FFF2-40B4-BE49-F238E27FC236}">
                              <a16:creationId xmlns:a16="http://schemas.microsoft.com/office/drawing/2014/main" id="{1D8A0A01-B8E9-03A9-40B4-67A1B87B61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4" name="Rectangle 323">
                          <a:extLst>
                            <a:ext uri="{FF2B5EF4-FFF2-40B4-BE49-F238E27FC236}">
                              <a16:creationId xmlns:a16="http://schemas.microsoft.com/office/drawing/2014/main" id="{0AD9B155-E0F2-0651-3821-A598B398DD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5" name="Rectangle 324">
                          <a:extLst>
                            <a:ext uri="{FF2B5EF4-FFF2-40B4-BE49-F238E27FC236}">
                              <a16:creationId xmlns:a16="http://schemas.microsoft.com/office/drawing/2014/main" id="{8330736E-F5ED-A68F-5254-FDAB93F1AE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17" name="Group 316">
                        <a:extLst>
                          <a:ext uri="{FF2B5EF4-FFF2-40B4-BE49-F238E27FC236}">
                            <a16:creationId xmlns:a16="http://schemas.microsoft.com/office/drawing/2014/main" id="{FBAF3F24-12EB-91FC-1DBD-D6D7C94880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18" name="Rectangle 317">
                          <a:extLst>
                            <a:ext uri="{FF2B5EF4-FFF2-40B4-BE49-F238E27FC236}">
                              <a16:creationId xmlns:a16="http://schemas.microsoft.com/office/drawing/2014/main" id="{3F0F017A-C685-CE40-4B79-D1B889BCB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9" name="Rectangle 318">
                          <a:extLst>
                            <a:ext uri="{FF2B5EF4-FFF2-40B4-BE49-F238E27FC236}">
                              <a16:creationId xmlns:a16="http://schemas.microsoft.com/office/drawing/2014/main" id="{04C3AB4C-72A3-1114-1071-BB9578F7BA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0" name="Rectangle 319">
                          <a:extLst>
                            <a:ext uri="{FF2B5EF4-FFF2-40B4-BE49-F238E27FC236}">
                              <a16:creationId xmlns:a16="http://schemas.microsoft.com/office/drawing/2014/main" id="{829CE562-A94F-DAED-E746-F0EB5BD523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1" name="Rectangle 320">
                          <a:extLst>
                            <a:ext uri="{FF2B5EF4-FFF2-40B4-BE49-F238E27FC236}">
                              <a16:creationId xmlns:a16="http://schemas.microsoft.com/office/drawing/2014/main" id="{7E82550C-A643-94E1-4120-8E11E9BDC0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CB15DA5F-E63A-E1C4-2625-51EE9F1F5D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06" name="Group 305">
                        <a:extLst>
                          <a:ext uri="{FF2B5EF4-FFF2-40B4-BE49-F238E27FC236}">
                            <a16:creationId xmlns:a16="http://schemas.microsoft.com/office/drawing/2014/main" id="{228325B9-730F-0FE1-88AF-02670FE4D5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12" name="Rectangle 311">
                          <a:extLst>
                            <a:ext uri="{FF2B5EF4-FFF2-40B4-BE49-F238E27FC236}">
                              <a16:creationId xmlns:a16="http://schemas.microsoft.com/office/drawing/2014/main" id="{3206BC41-7417-2615-B21B-45C71DD592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3" name="Rectangle 312">
                          <a:extLst>
                            <a:ext uri="{FF2B5EF4-FFF2-40B4-BE49-F238E27FC236}">
                              <a16:creationId xmlns:a16="http://schemas.microsoft.com/office/drawing/2014/main" id="{B2867E5D-B423-6436-D87A-D0AD49F1E3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4" name="Rectangle 313">
                          <a:extLst>
                            <a:ext uri="{FF2B5EF4-FFF2-40B4-BE49-F238E27FC236}">
                              <a16:creationId xmlns:a16="http://schemas.microsoft.com/office/drawing/2014/main" id="{1200951B-946A-9623-8304-DE9C527F74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5" name="Rectangle 314">
                          <a:extLst>
                            <a:ext uri="{FF2B5EF4-FFF2-40B4-BE49-F238E27FC236}">
                              <a16:creationId xmlns:a16="http://schemas.microsoft.com/office/drawing/2014/main" id="{9A154605-F6CA-3114-E19A-CE804014D7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07" name="Group 306">
                        <a:extLst>
                          <a:ext uri="{FF2B5EF4-FFF2-40B4-BE49-F238E27FC236}">
                            <a16:creationId xmlns:a16="http://schemas.microsoft.com/office/drawing/2014/main" id="{00AA776B-B79C-4A56-E728-BA2995DF68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08" name="Rectangle 307">
                          <a:extLst>
                            <a:ext uri="{FF2B5EF4-FFF2-40B4-BE49-F238E27FC236}">
                              <a16:creationId xmlns:a16="http://schemas.microsoft.com/office/drawing/2014/main" id="{A81E3698-4458-D66B-8B19-1EA246823C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9" name="Rectangle 308">
                          <a:extLst>
                            <a:ext uri="{FF2B5EF4-FFF2-40B4-BE49-F238E27FC236}">
                              <a16:creationId xmlns:a16="http://schemas.microsoft.com/office/drawing/2014/main" id="{62C5A885-A32F-1E0F-1FD8-3CFC313D29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0" name="Rectangle 309">
                          <a:extLst>
                            <a:ext uri="{FF2B5EF4-FFF2-40B4-BE49-F238E27FC236}">
                              <a16:creationId xmlns:a16="http://schemas.microsoft.com/office/drawing/2014/main" id="{2CA3D526-25EE-D966-3EAF-260C438BA2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1" name="Rectangle 310">
                          <a:extLst>
                            <a:ext uri="{FF2B5EF4-FFF2-40B4-BE49-F238E27FC236}">
                              <a16:creationId xmlns:a16="http://schemas.microsoft.com/office/drawing/2014/main" id="{B712CD00-85D9-DDC6-551B-A1E31302A9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81" name="Group 280">
                    <a:extLst>
                      <a:ext uri="{FF2B5EF4-FFF2-40B4-BE49-F238E27FC236}">
                        <a16:creationId xmlns:a16="http://schemas.microsoft.com/office/drawing/2014/main" id="{1274BB5D-C999-0495-1DF2-5E77D690FCC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282" name="Group 281">
                      <a:extLst>
                        <a:ext uri="{FF2B5EF4-FFF2-40B4-BE49-F238E27FC236}">
                          <a16:creationId xmlns:a16="http://schemas.microsoft.com/office/drawing/2014/main" id="{584DA0BA-0010-8387-96AB-8E13C87970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94" name="Group 293">
                        <a:extLst>
                          <a:ext uri="{FF2B5EF4-FFF2-40B4-BE49-F238E27FC236}">
                            <a16:creationId xmlns:a16="http://schemas.microsoft.com/office/drawing/2014/main" id="{0AF8F114-B64F-77C4-EB76-5DACB0A814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00" name="Rectangle 299">
                          <a:extLst>
                            <a:ext uri="{FF2B5EF4-FFF2-40B4-BE49-F238E27FC236}">
                              <a16:creationId xmlns:a16="http://schemas.microsoft.com/office/drawing/2014/main" id="{E897CF06-6B8D-8441-6272-B234665165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1" name="Rectangle 300">
                          <a:extLst>
                            <a:ext uri="{FF2B5EF4-FFF2-40B4-BE49-F238E27FC236}">
                              <a16:creationId xmlns:a16="http://schemas.microsoft.com/office/drawing/2014/main" id="{F9CADBB1-E5AB-310C-11A6-661F49383D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2" name="Rectangle 301">
                          <a:extLst>
                            <a:ext uri="{FF2B5EF4-FFF2-40B4-BE49-F238E27FC236}">
                              <a16:creationId xmlns:a16="http://schemas.microsoft.com/office/drawing/2014/main" id="{C95C67B2-96A1-4D53-DD3D-E78FBA5E0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3" name="Rectangle 302">
                          <a:extLst>
                            <a:ext uri="{FF2B5EF4-FFF2-40B4-BE49-F238E27FC236}">
                              <a16:creationId xmlns:a16="http://schemas.microsoft.com/office/drawing/2014/main" id="{2C1E3671-CF00-F233-EF70-2B5AC47758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95" name="Group 294">
                        <a:extLst>
                          <a:ext uri="{FF2B5EF4-FFF2-40B4-BE49-F238E27FC236}">
                            <a16:creationId xmlns:a16="http://schemas.microsoft.com/office/drawing/2014/main" id="{D8A125CA-004F-F84E-4068-CC17D043E2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96" name="Rectangle 295">
                          <a:extLst>
                            <a:ext uri="{FF2B5EF4-FFF2-40B4-BE49-F238E27FC236}">
                              <a16:creationId xmlns:a16="http://schemas.microsoft.com/office/drawing/2014/main" id="{6BEFA191-73FF-3E7D-734A-C8A79D2F68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7" name="Rectangle 296">
                          <a:extLst>
                            <a:ext uri="{FF2B5EF4-FFF2-40B4-BE49-F238E27FC236}">
                              <a16:creationId xmlns:a16="http://schemas.microsoft.com/office/drawing/2014/main" id="{B17D064B-2BF8-4AFD-4C8B-E84EBCFFB6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8" name="Rectangle 297">
                          <a:extLst>
                            <a:ext uri="{FF2B5EF4-FFF2-40B4-BE49-F238E27FC236}">
                              <a16:creationId xmlns:a16="http://schemas.microsoft.com/office/drawing/2014/main" id="{DBFE74DA-1C77-A65E-B7A8-B50991636C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9" name="Rectangle 298">
                          <a:extLst>
                            <a:ext uri="{FF2B5EF4-FFF2-40B4-BE49-F238E27FC236}">
                              <a16:creationId xmlns:a16="http://schemas.microsoft.com/office/drawing/2014/main" id="{AAA3F0DE-A1FB-F7F8-3A80-07B59808D9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3" name="Group 282">
                      <a:extLst>
                        <a:ext uri="{FF2B5EF4-FFF2-40B4-BE49-F238E27FC236}">
                          <a16:creationId xmlns:a16="http://schemas.microsoft.com/office/drawing/2014/main" id="{CE82BEC5-B011-9A71-2355-32421A40A2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84" name="Group 283">
                        <a:extLst>
                          <a:ext uri="{FF2B5EF4-FFF2-40B4-BE49-F238E27FC236}">
                            <a16:creationId xmlns:a16="http://schemas.microsoft.com/office/drawing/2014/main" id="{740B21B4-3893-5850-1A67-22E1F7852A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90" name="Rectangle 289">
                          <a:extLst>
                            <a:ext uri="{FF2B5EF4-FFF2-40B4-BE49-F238E27FC236}">
                              <a16:creationId xmlns:a16="http://schemas.microsoft.com/office/drawing/2014/main" id="{AAF0DDCE-AB9B-EDCC-822C-B2AC5BAE39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1" name="Rectangle 290">
                          <a:extLst>
                            <a:ext uri="{FF2B5EF4-FFF2-40B4-BE49-F238E27FC236}">
                              <a16:creationId xmlns:a16="http://schemas.microsoft.com/office/drawing/2014/main" id="{396FAAE9-F415-7966-89EA-37D89BAC8A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2" name="Rectangle 291">
                          <a:extLst>
                            <a:ext uri="{FF2B5EF4-FFF2-40B4-BE49-F238E27FC236}">
                              <a16:creationId xmlns:a16="http://schemas.microsoft.com/office/drawing/2014/main" id="{33C1F2A5-931E-45C4-DDAA-493B8FF011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93" name="Rectangle 292">
                          <a:extLst>
                            <a:ext uri="{FF2B5EF4-FFF2-40B4-BE49-F238E27FC236}">
                              <a16:creationId xmlns:a16="http://schemas.microsoft.com/office/drawing/2014/main" id="{42547227-86AE-3959-257D-575EC829E4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85" name="Group 284">
                        <a:extLst>
                          <a:ext uri="{FF2B5EF4-FFF2-40B4-BE49-F238E27FC236}">
                            <a16:creationId xmlns:a16="http://schemas.microsoft.com/office/drawing/2014/main" id="{FFD6F1B3-E54F-9716-A41A-D7BD56E2A1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86" name="Rectangle 285">
                          <a:extLst>
                            <a:ext uri="{FF2B5EF4-FFF2-40B4-BE49-F238E27FC236}">
                              <a16:creationId xmlns:a16="http://schemas.microsoft.com/office/drawing/2014/main" id="{F25E2A8C-9329-9D44-0B1D-9161752D82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87" name="Rectangle 286">
                          <a:extLst>
                            <a:ext uri="{FF2B5EF4-FFF2-40B4-BE49-F238E27FC236}">
                              <a16:creationId xmlns:a16="http://schemas.microsoft.com/office/drawing/2014/main" id="{B4C46B03-E9EA-B425-082F-534CD64A10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88" name="Rectangle 287">
                          <a:extLst>
                            <a:ext uri="{FF2B5EF4-FFF2-40B4-BE49-F238E27FC236}">
                              <a16:creationId xmlns:a16="http://schemas.microsoft.com/office/drawing/2014/main" id="{654CDB92-AA5E-02C7-E1D8-2933A1B50D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89" name="Rectangle 288">
                          <a:extLst>
                            <a:ext uri="{FF2B5EF4-FFF2-40B4-BE49-F238E27FC236}">
                              <a16:creationId xmlns:a16="http://schemas.microsoft.com/office/drawing/2014/main" id="{506A1094-D51B-99E6-8E25-6F9914018D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57B6907D-BE97-F49C-53DD-80E0A97135E4}"/>
                </a:ext>
              </a:extLst>
            </p:cNvPr>
            <p:cNvSpPr txBox="1"/>
            <p:nvPr/>
          </p:nvSpPr>
          <p:spPr>
            <a:xfrm>
              <a:off x="420836" y="2507301"/>
              <a:ext cx="3217744" cy="497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Highly Sparse Matrix</a:t>
              </a:r>
            </a:p>
          </p:txBody>
        </p: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99DA1D91-626E-55AF-6F5B-CA06761DAEC3}"/>
              </a:ext>
            </a:extLst>
          </p:cNvPr>
          <p:cNvGrpSpPr>
            <a:grpSpLocks noChangeAspect="1"/>
          </p:cNvGrpSpPr>
          <p:nvPr/>
        </p:nvGrpSpPr>
        <p:grpSpPr>
          <a:xfrm>
            <a:off x="5988268" y="3354077"/>
            <a:ext cx="3130985" cy="2630326"/>
            <a:chOff x="243883" y="2511299"/>
            <a:chExt cx="3374994" cy="2835312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B3986B04-07C3-8481-5272-AA342CABC0E7}"/>
                </a:ext>
              </a:extLst>
            </p:cNvPr>
            <p:cNvGrpSpPr/>
            <p:nvPr/>
          </p:nvGrpSpPr>
          <p:grpSpPr>
            <a:xfrm>
              <a:off x="899159" y="3157054"/>
              <a:ext cx="2057400" cy="2189557"/>
              <a:chOff x="1036320" y="2239962"/>
              <a:chExt cx="1905000" cy="2189557"/>
            </a:xfrm>
            <a:solidFill>
              <a:schemeClr val="tx2">
                <a:lumMod val="10000"/>
                <a:lumOff val="90000"/>
              </a:schemeClr>
            </a:solidFill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8D1CAF8C-CF02-1AE0-0ABF-151051D37E9F}"/>
                  </a:ext>
                </a:extLst>
              </p:cNvPr>
              <p:cNvGrpSpPr/>
              <p:nvPr/>
            </p:nvGrpSpPr>
            <p:grpSpPr>
              <a:xfrm>
                <a:off x="1036320" y="4185361"/>
                <a:ext cx="1905000" cy="244158"/>
                <a:chOff x="1036320" y="2239962"/>
                <a:chExt cx="2194560" cy="274638"/>
              </a:xfrm>
              <a:grpFill/>
            </p:grpSpPr>
            <p:grpSp>
              <p:nvGrpSpPr>
                <p:cNvPr id="481" name="Group 480">
                  <a:extLst>
                    <a:ext uri="{FF2B5EF4-FFF2-40B4-BE49-F238E27FC236}">
                      <a16:creationId xmlns:a16="http://schemas.microsoft.com/office/drawing/2014/main" id="{034093E6-781E-1178-656F-DD101FF8F1C1}"/>
                    </a:ext>
                  </a:extLst>
                </p:cNvPr>
                <p:cNvGrpSpPr/>
                <p:nvPr/>
              </p:nvGrpSpPr>
              <p:grpSpPr>
                <a:xfrm>
                  <a:off x="1036320" y="2240280"/>
                  <a:ext cx="1097280" cy="274320"/>
                  <a:chOff x="1036320" y="2240280"/>
                  <a:chExt cx="1097280" cy="274320"/>
                </a:xfrm>
                <a:grpFill/>
              </p:grpSpPr>
              <p:sp>
                <p:nvSpPr>
                  <p:cNvPr id="487" name="Rectangle 486">
                    <a:extLst>
                      <a:ext uri="{FF2B5EF4-FFF2-40B4-BE49-F238E27FC236}">
                        <a16:creationId xmlns:a16="http://schemas.microsoft.com/office/drawing/2014/main" id="{44CEB5E4-6306-B65E-7372-254087691F86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88" name="Rectangle 487">
                    <a:extLst>
                      <a:ext uri="{FF2B5EF4-FFF2-40B4-BE49-F238E27FC236}">
                        <a16:creationId xmlns:a16="http://schemas.microsoft.com/office/drawing/2014/main" id="{A5DD8CAF-8DE2-93E4-27BD-0D4F0167EC7E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89" name="Rectangle 488">
                    <a:extLst>
                      <a:ext uri="{FF2B5EF4-FFF2-40B4-BE49-F238E27FC236}">
                        <a16:creationId xmlns:a16="http://schemas.microsoft.com/office/drawing/2014/main" id="{08DD9245-2A1E-5774-1502-CC4F8C14570F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0" name="Rectangle 489">
                    <a:extLst>
                      <a:ext uri="{FF2B5EF4-FFF2-40B4-BE49-F238E27FC236}">
                        <a16:creationId xmlns:a16="http://schemas.microsoft.com/office/drawing/2014/main" id="{E476BF7B-EAA2-DBF9-E669-05B1E15847BC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82" name="Group 481">
                  <a:extLst>
                    <a:ext uri="{FF2B5EF4-FFF2-40B4-BE49-F238E27FC236}">
                      <a16:creationId xmlns:a16="http://schemas.microsoft.com/office/drawing/2014/main" id="{AC2A0288-32AC-90B7-E99E-8F874FE46E38}"/>
                    </a:ext>
                  </a:extLst>
                </p:cNvPr>
                <p:cNvGrpSpPr/>
                <p:nvPr/>
              </p:nvGrpSpPr>
              <p:grpSpPr>
                <a:xfrm>
                  <a:off x="2133600" y="2239962"/>
                  <a:ext cx="1097280" cy="274320"/>
                  <a:chOff x="1036320" y="2240280"/>
                  <a:chExt cx="1097280" cy="274320"/>
                </a:xfrm>
                <a:grpFill/>
              </p:grpSpPr>
              <p:sp>
                <p:nvSpPr>
                  <p:cNvPr id="483" name="Rectangle 482">
                    <a:extLst>
                      <a:ext uri="{FF2B5EF4-FFF2-40B4-BE49-F238E27FC236}">
                        <a16:creationId xmlns:a16="http://schemas.microsoft.com/office/drawing/2014/main" id="{51E54506-62BA-CB76-2F6E-90F06AC02EBC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84" name="Rectangle 483">
                    <a:extLst>
                      <a:ext uri="{FF2B5EF4-FFF2-40B4-BE49-F238E27FC236}">
                        <a16:creationId xmlns:a16="http://schemas.microsoft.com/office/drawing/2014/main" id="{047FFD8F-369D-9029-166F-9824DBF76E2E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85" name="Rectangle 484">
                    <a:extLst>
                      <a:ext uri="{FF2B5EF4-FFF2-40B4-BE49-F238E27FC236}">
                        <a16:creationId xmlns:a16="http://schemas.microsoft.com/office/drawing/2014/main" id="{AB71C650-7136-5704-4E5C-213BF31ECA3B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86" name="Rectangle 485">
                    <a:extLst>
                      <a:ext uri="{FF2B5EF4-FFF2-40B4-BE49-F238E27FC236}">
                        <a16:creationId xmlns:a16="http://schemas.microsoft.com/office/drawing/2014/main" id="{629D0EDD-F9F8-0E1D-FD6F-79CFA3F114BD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40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DF9CBE54-C85B-FD83-1CD0-8DDA37053778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1948528"/>
                <a:chOff x="1036320" y="2239962"/>
                <a:chExt cx="1905000" cy="1948528"/>
              </a:xfrm>
              <a:grpFill/>
            </p:grpSpPr>
            <p:grpSp>
              <p:nvGrpSpPr>
                <p:cNvPr id="387" name="Group 386">
                  <a:extLst>
                    <a:ext uri="{FF2B5EF4-FFF2-40B4-BE49-F238E27FC236}">
                      <a16:creationId xmlns:a16="http://schemas.microsoft.com/office/drawing/2014/main" id="{8B259E20-85BE-EE9C-6884-0C5E3BA404ED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435" name="Group 434">
                    <a:extLst>
                      <a:ext uri="{FF2B5EF4-FFF2-40B4-BE49-F238E27FC236}">
                        <a16:creationId xmlns:a16="http://schemas.microsoft.com/office/drawing/2014/main" id="{C39FAD48-5D46-B624-C5B3-DE7ED2CBE85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459" name="Group 458">
                      <a:extLst>
                        <a:ext uri="{FF2B5EF4-FFF2-40B4-BE49-F238E27FC236}">
                          <a16:creationId xmlns:a16="http://schemas.microsoft.com/office/drawing/2014/main" id="{4F239AD0-2881-F9A7-327F-E9637C33FD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471" name="Group 470">
                        <a:extLst>
                          <a:ext uri="{FF2B5EF4-FFF2-40B4-BE49-F238E27FC236}">
                            <a16:creationId xmlns:a16="http://schemas.microsoft.com/office/drawing/2014/main" id="{2C5DAB3A-4142-FB12-4EC7-3D623E1789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77" name="Rectangle 476">
                          <a:extLst>
                            <a:ext uri="{FF2B5EF4-FFF2-40B4-BE49-F238E27FC236}">
                              <a16:creationId xmlns:a16="http://schemas.microsoft.com/office/drawing/2014/main" id="{6AF7F6D7-F4BE-CE3D-C783-BE9590AC58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78" name="Rectangle 477">
                          <a:extLst>
                            <a:ext uri="{FF2B5EF4-FFF2-40B4-BE49-F238E27FC236}">
                              <a16:creationId xmlns:a16="http://schemas.microsoft.com/office/drawing/2014/main" id="{F029BC57-3B49-0B16-03F8-0050B59523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solidFill>
                              <a:schemeClr val="accent5"/>
                            </a:solidFill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79" name="Rectangle 478">
                          <a:extLst>
                            <a:ext uri="{FF2B5EF4-FFF2-40B4-BE49-F238E27FC236}">
                              <a16:creationId xmlns:a16="http://schemas.microsoft.com/office/drawing/2014/main" id="{1A0D9094-12E4-BB12-1FDC-4F35F036B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solidFill>
                              <a:schemeClr val="accent5"/>
                            </a:solidFill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80" name="Rectangle 479">
                          <a:extLst>
                            <a:ext uri="{FF2B5EF4-FFF2-40B4-BE49-F238E27FC236}">
                              <a16:creationId xmlns:a16="http://schemas.microsoft.com/office/drawing/2014/main" id="{7DAB3CBE-0690-A166-6D6D-6DEC7B78B3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72" name="Group 471">
                        <a:extLst>
                          <a:ext uri="{FF2B5EF4-FFF2-40B4-BE49-F238E27FC236}">
                            <a16:creationId xmlns:a16="http://schemas.microsoft.com/office/drawing/2014/main" id="{0D8965A0-AE15-7CBB-3256-937BB0BB89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73" name="Rectangle 472">
                          <a:extLst>
                            <a:ext uri="{FF2B5EF4-FFF2-40B4-BE49-F238E27FC236}">
                              <a16:creationId xmlns:a16="http://schemas.microsoft.com/office/drawing/2014/main" id="{F77BEC73-7203-EC74-EA75-DF3B7D97EB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solidFill>
                              <a:schemeClr val="accent5"/>
                            </a:solidFill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74" name="Rectangle 473">
                          <a:extLst>
                            <a:ext uri="{FF2B5EF4-FFF2-40B4-BE49-F238E27FC236}">
                              <a16:creationId xmlns:a16="http://schemas.microsoft.com/office/drawing/2014/main" id="{219A4CE0-FEEB-D807-21C1-BE8E591A0A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75" name="Rectangle 474">
                          <a:extLst>
                            <a:ext uri="{FF2B5EF4-FFF2-40B4-BE49-F238E27FC236}">
                              <a16:creationId xmlns:a16="http://schemas.microsoft.com/office/drawing/2014/main" id="{9556F862-F704-5B02-DA54-09C6989170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76" name="Rectangle 475">
                          <a:extLst>
                            <a:ext uri="{FF2B5EF4-FFF2-40B4-BE49-F238E27FC236}">
                              <a16:creationId xmlns:a16="http://schemas.microsoft.com/office/drawing/2014/main" id="{AB84B4A3-64B8-408B-2B21-D6B17B813E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solidFill>
                              <a:schemeClr val="accent5"/>
                            </a:solidFill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60" name="Group 459">
                      <a:extLst>
                        <a:ext uri="{FF2B5EF4-FFF2-40B4-BE49-F238E27FC236}">
                          <a16:creationId xmlns:a16="http://schemas.microsoft.com/office/drawing/2014/main" id="{2BDE4416-9888-347E-34E1-C54FCB1504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461" name="Group 460">
                        <a:extLst>
                          <a:ext uri="{FF2B5EF4-FFF2-40B4-BE49-F238E27FC236}">
                            <a16:creationId xmlns:a16="http://schemas.microsoft.com/office/drawing/2014/main" id="{A55B9240-DABC-507C-5914-B1E6EDE533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67" name="Rectangle 466">
                          <a:extLst>
                            <a:ext uri="{FF2B5EF4-FFF2-40B4-BE49-F238E27FC236}">
                              <a16:creationId xmlns:a16="http://schemas.microsoft.com/office/drawing/2014/main" id="{277FB061-55EE-C708-39B0-F0F5F641BD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68" name="Rectangle 467">
                          <a:extLst>
                            <a:ext uri="{FF2B5EF4-FFF2-40B4-BE49-F238E27FC236}">
                              <a16:creationId xmlns:a16="http://schemas.microsoft.com/office/drawing/2014/main" id="{C6A9B340-F966-9B6F-2813-27B4B75E5A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69" name="Rectangle 468">
                          <a:extLst>
                            <a:ext uri="{FF2B5EF4-FFF2-40B4-BE49-F238E27FC236}">
                              <a16:creationId xmlns:a16="http://schemas.microsoft.com/office/drawing/2014/main" id="{5DA4DB17-9B52-3B78-47C2-4699AFD57F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70" name="Rectangle 469">
                          <a:extLst>
                            <a:ext uri="{FF2B5EF4-FFF2-40B4-BE49-F238E27FC236}">
                              <a16:creationId xmlns:a16="http://schemas.microsoft.com/office/drawing/2014/main" id="{B075B66F-1488-FA81-7F40-2DA609EFD2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62" name="Group 461">
                        <a:extLst>
                          <a:ext uri="{FF2B5EF4-FFF2-40B4-BE49-F238E27FC236}">
                            <a16:creationId xmlns:a16="http://schemas.microsoft.com/office/drawing/2014/main" id="{97C85EB2-BA06-4A8E-5DF1-7F309FCADF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63" name="Rectangle 462">
                          <a:extLst>
                            <a:ext uri="{FF2B5EF4-FFF2-40B4-BE49-F238E27FC236}">
                              <a16:creationId xmlns:a16="http://schemas.microsoft.com/office/drawing/2014/main" id="{6BFF34E6-C379-EE8A-963E-94BB9A2FBB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64" name="Rectangle 463">
                          <a:extLst>
                            <a:ext uri="{FF2B5EF4-FFF2-40B4-BE49-F238E27FC236}">
                              <a16:creationId xmlns:a16="http://schemas.microsoft.com/office/drawing/2014/main" id="{E4B738D5-0668-1F27-F65D-F95FD9CACD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65" name="Rectangle 464">
                          <a:extLst>
                            <a:ext uri="{FF2B5EF4-FFF2-40B4-BE49-F238E27FC236}">
                              <a16:creationId xmlns:a16="http://schemas.microsoft.com/office/drawing/2014/main" id="{231F94DC-F150-E467-7143-A3F5547654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66" name="Rectangle 465">
                          <a:extLst>
                            <a:ext uri="{FF2B5EF4-FFF2-40B4-BE49-F238E27FC236}">
                              <a16:creationId xmlns:a16="http://schemas.microsoft.com/office/drawing/2014/main" id="{6A870D9D-DF00-C01C-9AFC-E1464D4D12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29D61BF4-0750-336D-45CE-40539551E38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437" name="Group 436">
                      <a:extLst>
                        <a:ext uri="{FF2B5EF4-FFF2-40B4-BE49-F238E27FC236}">
                          <a16:creationId xmlns:a16="http://schemas.microsoft.com/office/drawing/2014/main" id="{D9EC8C3C-965D-7828-72D5-C6D422953E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449" name="Group 448">
                        <a:extLst>
                          <a:ext uri="{FF2B5EF4-FFF2-40B4-BE49-F238E27FC236}">
                            <a16:creationId xmlns:a16="http://schemas.microsoft.com/office/drawing/2014/main" id="{FBD2FBAA-4495-DD51-5EF8-772FF12D39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55" name="Rectangle 454">
                          <a:extLst>
                            <a:ext uri="{FF2B5EF4-FFF2-40B4-BE49-F238E27FC236}">
                              <a16:creationId xmlns:a16="http://schemas.microsoft.com/office/drawing/2014/main" id="{CFD7D8F6-5367-F4B0-F8EE-AC7818D06B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56" name="Rectangle 455">
                          <a:extLst>
                            <a:ext uri="{FF2B5EF4-FFF2-40B4-BE49-F238E27FC236}">
                              <a16:creationId xmlns:a16="http://schemas.microsoft.com/office/drawing/2014/main" id="{067D6295-5793-C0C0-478A-209FB7E622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57" name="Rectangle 456">
                          <a:extLst>
                            <a:ext uri="{FF2B5EF4-FFF2-40B4-BE49-F238E27FC236}">
                              <a16:creationId xmlns:a16="http://schemas.microsoft.com/office/drawing/2014/main" id="{5873F546-5A11-9833-2392-4A34D17E2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58" name="Rectangle 457">
                          <a:extLst>
                            <a:ext uri="{FF2B5EF4-FFF2-40B4-BE49-F238E27FC236}">
                              <a16:creationId xmlns:a16="http://schemas.microsoft.com/office/drawing/2014/main" id="{18FE5A31-9050-80AD-4A10-DDDB6073C2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50" name="Group 449">
                        <a:extLst>
                          <a:ext uri="{FF2B5EF4-FFF2-40B4-BE49-F238E27FC236}">
                            <a16:creationId xmlns:a16="http://schemas.microsoft.com/office/drawing/2014/main" id="{5FD07028-2136-BD2C-8928-54723C1E48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51" name="Rectangle 450">
                          <a:extLst>
                            <a:ext uri="{FF2B5EF4-FFF2-40B4-BE49-F238E27FC236}">
                              <a16:creationId xmlns:a16="http://schemas.microsoft.com/office/drawing/2014/main" id="{46A46571-5CF6-DCE6-5485-21B24E6A0E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52" name="Rectangle 451">
                          <a:extLst>
                            <a:ext uri="{FF2B5EF4-FFF2-40B4-BE49-F238E27FC236}">
                              <a16:creationId xmlns:a16="http://schemas.microsoft.com/office/drawing/2014/main" id="{076C823F-6B1C-0327-EA94-5EED767EEA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53" name="Rectangle 452">
                          <a:extLst>
                            <a:ext uri="{FF2B5EF4-FFF2-40B4-BE49-F238E27FC236}">
                              <a16:creationId xmlns:a16="http://schemas.microsoft.com/office/drawing/2014/main" id="{038CC8C1-E13C-F50E-0CFC-ABDBE11DE2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54" name="Rectangle 453">
                          <a:extLst>
                            <a:ext uri="{FF2B5EF4-FFF2-40B4-BE49-F238E27FC236}">
                              <a16:creationId xmlns:a16="http://schemas.microsoft.com/office/drawing/2014/main" id="{62865327-D433-2CF2-30DD-197E240014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38" name="Group 437">
                      <a:extLst>
                        <a:ext uri="{FF2B5EF4-FFF2-40B4-BE49-F238E27FC236}">
                          <a16:creationId xmlns:a16="http://schemas.microsoft.com/office/drawing/2014/main" id="{16DC0016-7E79-FAB5-81BC-69330F3FDC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439" name="Group 438">
                        <a:extLst>
                          <a:ext uri="{FF2B5EF4-FFF2-40B4-BE49-F238E27FC236}">
                            <a16:creationId xmlns:a16="http://schemas.microsoft.com/office/drawing/2014/main" id="{4C03D18E-0692-F743-1957-05358FFA24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45" name="Rectangle 444">
                          <a:extLst>
                            <a:ext uri="{FF2B5EF4-FFF2-40B4-BE49-F238E27FC236}">
                              <a16:creationId xmlns:a16="http://schemas.microsoft.com/office/drawing/2014/main" id="{2B56127A-E1DE-1624-3AE2-37D9098BF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46" name="Rectangle 445">
                          <a:extLst>
                            <a:ext uri="{FF2B5EF4-FFF2-40B4-BE49-F238E27FC236}">
                              <a16:creationId xmlns:a16="http://schemas.microsoft.com/office/drawing/2014/main" id="{E9C7A5FB-C0D7-132A-68EA-193AF79504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47" name="Rectangle 446">
                          <a:extLst>
                            <a:ext uri="{FF2B5EF4-FFF2-40B4-BE49-F238E27FC236}">
                              <a16:creationId xmlns:a16="http://schemas.microsoft.com/office/drawing/2014/main" id="{0FB8B9B0-113F-CE18-6A18-FBDE25CE15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48" name="Rectangle 447">
                          <a:extLst>
                            <a:ext uri="{FF2B5EF4-FFF2-40B4-BE49-F238E27FC236}">
                              <a16:creationId xmlns:a16="http://schemas.microsoft.com/office/drawing/2014/main" id="{F3C86EA8-C621-CA7D-A468-42B6800A8E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40" name="Group 439">
                        <a:extLst>
                          <a:ext uri="{FF2B5EF4-FFF2-40B4-BE49-F238E27FC236}">
                            <a16:creationId xmlns:a16="http://schemas.microsoft.com/office/drawing/2014/main" id="{9C66AAFB-52CE-A273-57A4-66270DE61D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41" name="Rectangle 440">
                          <a:extLst>
                            <a:ext uri="{FF2B5EF4-FFF2-40B4-BE49-F238E27FC236}">
                              <a16:creationId xmlns:a16="http://schemas.microsoft.com/office/drawing/2014/main" id="{4B4F59FC-1AA3-A7AA-D173-1D3ADDA5C1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42" name="Rectangle 441">
                          <a:extLst>
                            <a:ext uri="{FF2B5EF4-FFF2-40B4-BE49-F238E27FC236}">
                              <a16:creationId xmlns:a16="http://schemas.microsoft.com/office/drawing/2014/main" id="{85B5ED71-1FD9-FCFB-903D-65812D8A79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43" name="Rectangle 442">
                          <a:extLst>
                            <a:ext uri="{FF2B5EF4-FFF2-40B4-BE49-F238E27FC236}">
                              <a16:creationId xmlns:a16="http://schemas.microsoft.com/office/drawing/2014/main" id="{E53EF550-FDDA-295A-2F61-A3C661C13F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44" name="Rectangle 443">
                          <a:extLst>
                            <a:ext uri="{FF2B5EF4-FFF2-40B4-BE49-F238E27FC236}">
                              <a16:creationId xmlns:a16="http://schemas.microsoft.com/office/drawing/2014/main" id="{5565BF7A-2BF5-CCDC-A5FC-455BB97A03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388" name="Group 387">
                  <a:extLst>
                    <a:ext uri="{FF2B5EF4-FFF2-40B4-BE49-F238E27FC236}">
                      <a16:creationId xmlns:a16="http://schemas.microsoft.com/office/drawing/2014/main" id="{F607B0E9-1251-308D-84E3-3216DBCF4EB9}"/>
                    </a:ext>
                  </a:extLst>
                </p:cNvPr>
                <p:cNvGrpSpPr/>
                <p:nvPr/>
              </p:nvGrpSpPr>
              <p:grpSpPr>
                <a:xfrm>
                  <a:off x="1036320" y="3216224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3E0490D1-234F-DDB4-6C0E-B87B43999E7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413" name="Group 412">
                      <a:extLst>
                        <a:ext uri="{FF2B5EF4-FFF2-40B4-BE49-F238E27FC236}">
                          <a16:creationId xmlns:a16="http://schemas.microsoft.com/office/drawing/2014/main" id="{E6F52A56-C81D-61FC-6132-97B91E832A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425" name="Group 424">
                        <a:extLst>
                          <a:ext uri="{FF2B5EF4-FFF2-40B4-BE49-F238E27FC236}">
                            <a16:creationId xmlns:a16="http://schemas.microsoft.com/office/drawing/2014/main" id="{06B0A295-0F61-C27D-6D5A-5B367B7AEE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31" name="Rectangle 430">
                          <a:extLst>
                            <a:ext uri="{FF2B5EF4-FFF2-40B4-BE49-F238E27FC236}">
                              <a16:creationId xmlns:a16="http://schemas.microsoft.com/office/drawing/2014/main" id="{01D6F31A-43D0-C5B6-5A5D-24BFF23345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32" name="Rectangle 431">
                          <a:extLst>
                            <a:ext uri="{FF2B5EF4-FFF2-40B4-BE49-F238E27FC236}">
                              <a16:creationId xmlns:a16="http://schemas.microsoft.com/office/drawing/2014/main" id="{A58DE35B-BB0D-EE28-FA58-616003321D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33" name="Rectangle 432">
                          <a:extLst>
                            <a:ext uri="{FF2B5EF4-FFF2-40B4-BE49-F238E27FC236}">
                              <a16:creationId xmlns:a16="http://schemas.microsoft.com/office/drawing/2014/main" id="{DC1D7D12-FCFD-A05D-9CED-97DC4A7944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34" name="Rectangle 433">
                          <a:extLst>
                            <a:ext uri="{FF2B5EF4-FFF2-40B4-BE49-F238E27FC236}">
                              <a16:creationId xmlns:a16="http://schemas.microsoft.com/office/drawing/2014/main" id="{C929EA96-1225-CB33-9D70-96D6FB650C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26" name="Group 425">
                        <a:extLst>
                          <a:ext uri="{FF2B5EF4-FFF2-40B4-BE49-F238E27FC236}">
                            <a16:creationId xmlns:a16="http://schemas.microsoft.com/office/drawing/2014/main" id="{BFF29D31-3B72-9F3E-5CD8-63A43B3186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27" name="Rectangle 426">
                          <a:extLst>
                            <a:ext uri="{FF2B5EF4-FFF2-40B4-BE49-F238E27FC236}">
                              <a16:creationId xmlns:a16="http://schemas.microsoft.com/office/drawing/2014/main" id="{361ED6ED-F777-7484-2F61-C8B796FBB6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28" name="Rectangle 427">
                          <a:extLst>
                            <a:ext uri="{FF2B5EF4-FFF2-40B4-BE49-F238E27FC236}">
                              <a16:creationId xmlns:a16="http://schemas.microsoft.com/office/drawing/2014/main" id="{79B05454-4244-59A9-E576-93FEB3A6F3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29" name="Rectangle 428">
                          <a:extLst>
                            <a:ext uri="{FF2B5EF4-FFF2-40B4-BE49-F238E27FC236}">
                              <a16:creationId xmlns:a16="http://schemas.microsoft.com/office/drawing/2014/main" id="{52A3BF61-52ED-4FB9-10FA-FB046CAB17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30" name="Rectangle 429">
                          <a:extLst>
                            <a:ext uri="{FF2B5EF4-FFF2-40B4-BE49-F238E27FC236}">
                              <a16:creationId xmlns:a16="http://schemas.microsoft.com/office/drawing/2014/main" id="{96F0C660-0E8E-7BA7-66B0-9A458142C2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14" name="Group 413">
                      <a:extLst>
                        <a:ext uri="{FF2B5EF4-FFF2-40B4-BE49-F238E27FC236}">
                          <a16:creationId xmlns:a16="http://schemas.microsoft.com/office/drawing/2014/main" id="{3D671C28-8227-9ABB-6BC6-EF027CFA40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415" name="Group 414">
                        <a:extLst>
                          <a:ext uri="{FF2B5EF4-FFF2-40B4-BE49-F238E27FC236}">
                            <a16:creationId xmlns:a16="http://schemas.microsoft.com/office/drawing/2014/main" id="{384AF890-D737-E318-A7D5-009358F164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21" name="Rectangle 420">
                          <a:extLst>
                            <a:ext uri="{FF2B5EF4-FFF2-40B4-BE49-F238E27FC236}">
                              <a16:creationId xmlns:a16="http://schemas.microsoft.com/office/drawing/2014/main" id="{442BD8F3-183F-3D85-1B53-BB0003AFAA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22" name="Rectangle 421">
                          <a:extLst>
                            <a:ext uri="{FF2B5EF4-FFF2-40B4-BE49-F238E27FC236}">
                              <a16:creationId xmlns:a16="http://schemas.microsoft.com/office/drawing/2014/main" id="{72820BC8-F1C9-DA95-B0E7-954F3BA259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23" name="Rectangle 422">
                          <a:extLst>
                            <a:ext uri="{FF2B5EF4-FFF2-40B4-BE49-F238E27FC236}">
                              <a16:creationId xmlns:a16="http://schemas.microsoft.com/office/drawing/2014/main" id="{DC8765D6-D0E4-3C7C-3DFC-13E34D4F01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24" name="Rectangle 423">
                          <a:extLst>
                            <a:ext uri="{FF2B5EF4-FFF2-40B4-BE49-F238E27FC236}">
                              <a16:creationId xmlns:a16="http://schemas.microsoft.com/office/drawing/2014/main" id="{E0CDE1EA-C160-7BC4-3C65-21FA1F086F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16" name="Group 415">
                        <a:extLst>
                          <a:ext uri="{FF2B5EF4-FFF2-40B4-BE49-F238E27FC236}">
                            <a16:creationId xmlns:a16="http://schemas.microsoft.com/office/drawing/2014/main" id="{C12036D3-CE6A-96DF-5E56-FA184CA360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17" name="Rectangle 416">
                          <a:extLst>
                            <a:ext uri="{FF2B5EF4-FFF2-40B4-BE49-F238E27FC236}">
                              <a16:creationId xmlns:a16="http://schemas.microsoft.com/office/drawing/2014/main" id="{1A8385C3-06CB-3002-1C6A-DBD141B1C7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18" name="Rectangle 417">
                          <a:extLst>
                            <a:ext uri="{FF2B5EF4-FFF2-40B4-BE49-F238E27FC236}">
                              <a16:creationId xmlns:a16="http://schemas.microsoft.com/office/drawing/2014/main" id="{101B1110-D673-1546-B719-8BDDB56C52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19" name="Rectangle 418">
                          <a:extLst>
                            <a:ext uri="{FF2B5EF4-FFF2-40B4-BE49-F238E27FC236}">
                              <a16:creationId xmlns:a16="http://schemas.microsoft.com/office/drawing/2014/main" id="{53AF6BE7-F173-8F01-9E9E-F02B17C3C2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20" name="Rectangle 419">
                          <a:extLst>
                            <a:ext uri="{FF2B5EF4-FFF2-40B4-BE49-F238E27FC236}">
                              <a16:creationId xmlns:a16="http://schemas.microsoft.com/office/drawing/2014/main" id="{F1E84B29-B93C-686E-6EF5-CF65B03FDD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90" name="Group 389">
                    <a:extLst>
                      <a:ext uri="{FF2B5EF4-FFF2-40B4-BE49-F238E27FC236}">
                        <a16:creationId xmlns:a16="http://schemas.microsoft.com/office/drawing/2014/main" id="{C02041B8-5E89-9157-1647-D949A9149DF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91" name="Group 390">
                      <a:extLst>
                        <a:ext uri="{FF2B5EF4-FFF2-40B4-BE49-F238E27FC236}">
                          <a16:creationId xmlns:a16="http://schemas.microsoft.com/office/drawing/2014/main" id="{E02D0BF2-70E5-4F80-FD5A-580D23630F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403" name="Group 402">
                        <a:extLst>
                          <a:ext uri="{FF2B5EF4-FFF2-40B4-BE49-F238E27FC236}">
                            <a16:creationId xmlns:a16="http://schemas.microsoft.com/office/drawing/2014/main" id="{BE43DE02-C7A0-C90B-D2CC-F9B1A333F7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09" name="Rectangle 408">
                          <a:extLst>
                            <a:ext uri="{FF2B5EF4-FFF2-40B4-BE49-F238E27FC236}">
                              <a16:creationId xmlns:a16="http://schemas.microsoft.com/office/drawing/2014/main" id="{A64338DE-275D-770A-01CB-33FD126915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10" name="Rectangle 409">
                          <a:extLst>
                            <a:ext uri="{FF2B5EF4-FFF2-40B4-BE49-F238E27FC236}">
                              <a16:creationId xmlns:a16="http://schemas.microsoft.com/office/drawing/2014/main" id="{428D2C6D-BC28-35D0-9FE7-57E4530A4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11" name="Rectangle 410">
                          <a:extLst>
                            <a:ext uri="{FF2B5EF4-FFF2-40B4-BE49-F238E27FC236}">
                              <a16:creationId xmlns:a16="http://schemas.microsoft.com/office/drawing/2014/main" id="{B379CED8-0A45-04FC-1E51-8535AB270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12" name="Rectangle 411">
                          <a:extLst>
                            <a:ext uri="{FF2B5EF4-FFF2-40B4-BE49-F238E27FC236}">
                              <a16:creationId xmlns:a16="http://schemas.microsoft.com/office/drawing/2014/main" id="{E87F2087-2D6D-3E8E-CA29-01149D5F0F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04" name="Group 403">
                        <a:extLst>
                          <a:ext uri="{FF2B5EF4-FFF2-40B4-BE49-F238E27FC236}">
                            <a16:creationId xmlns:a16="http://schemas.microsoft.com/office/drawing/2014/main" id="{AB4F0748-7BF1-8125-CA2A-8A58D14C8E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05" name="Rectangle 404">
                          <a:extLst>
                            <a:ext uri="{FF2B5EF4-FFF2-40B4-BE49-F238E27FC236}">
                              <a16:creationId xmlns:a16="http://schemas.microsoft.com/office/drawing/2014/main" id="{DD68502E-2FA1-6297-F17C-133CA57436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06" name="Rectangle 405">
                          <a:extLst>
                            <a:ext uri="{FF2B5EF4-FFF2-40B4-BE49-F238E27FC236}">
                              <a16:creationId xmlns:a16="http://schemas.microsoft.com/office/drawing/2014/main" id="{5DF94A1C-CC3C-050B-F941-7DCACCE4C0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07" name="Rectangle 406">
                          <a:extLst>
                            <a:ext uri="{FF2B5EF4-FFF2-40B4-BE49-F238E27FC236}">
                              <a16:creationId xmlns:a16="http://schemas.microsoft.com/office/drawing/2014/main" id="{8D9AF489-DABB-090F-6980-7EF99AEEB2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08" name="Rectangle 407">
                          <a:extLst>
                            <a:ext uri="{FF2B5EF4-FFF2-40B4-BE49-F238E27FC236}">
                              <a16:creationId xmlns:a16="http://schemas.microsoft.com/office/drawing/2014/main" id="{BFFAA014-1771-E4CD-1754-373FFDB6B3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92" name="Group 391">
                      <a:extLst>
                        <a:ext uri="{FF2B5EF4-FFF2-40B4-BE49-F238E27FC236}">
                          <a16:creationId xmlns:a16="http://schemas.microsoft.com/office/drawing/2014/main" id="{D645FE47-A436-D9DA-66AE-433A959CFF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93" name="Group 392">
                        <a:extLst>
                          <a:ext uri="{FF2B5EF4-FFF2-40B4-BE49-F238E27FC236}">
                            <a16:creationId xmlns:a16="http://schemas.microsoft.com/office/drawing/2014/main" id="{D088D94B-2B8C-29B3-E068-B7DDB40528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99" name="Rectangle 398">
                          <a:extLst>
                            <a:ext uri="{FF2B5EF4-FFF2-40B4-BE49-F238E27FC236}">
                              <a16:creationId xmlns:a16="http://schemas.microsoft.com/office/drawing/2014/main" id="{79ABACC3-3D2B-D6E0-6FBD-BCB0054F89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00" name="Rectangle 399">
                          <a:extLst>
                            <a:ext uri="{FF2B5EF4-FFF2-40B4-BE49-F238E27FC236}">
                              <a16:creationId xmlns:a16="http://schemas.microsoft.com/office/drawing/2014/main" id="{E2A2B7AD-3A57-08FF-4640-5A0FA7212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01" name="Rectangle 400">
                          <a:extLst>
                            <a:ext uri="{FF2B5EF4-FFF2-40B4-BE49-F238E27FC236}">
                              <a16:creationId xmlns:a16="http://schemas.microsoft.com/office/drawing/2014/main" id="{CEDE6A92-B1BB-4E6B-A12B-5BBCA45E60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02" name="Rectangle 401">
                          <a:extLst>
                            <a:ext uri="{FF2B5EF4-FFF2-40B4-BE49-F238E27FC236}">
                              <a16:creationId xmlns:a16="http://schemas.microsoft.com/office/drawing/2014/main" id="{30D12CAA-8D74-12A1-62EE-F5A11B1E98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94" name="Group 393">
                        <a:extLst>
                          <a:ext uri="{FF2B5EF4-FFF2-40B4-BE49-F238E27FC236}">
                            <a16:creationId xmlns:a16="http://schemas.microsoft.com/office/drawing/2014/main" id="{957FFA4D-E810-D61A-D595-A98F8E7996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95" name="Rectangle 394">
                          <a:extLst>
                            <a:ext uri="{FF2B5EF4-FFF2-40B4-BE49-F238E27FC236}">
                              <a16:creationId xmlns:a16="http://schemas.microsoft.com/office/drawing/2014/main" id="{9499A8E0-0BF4-3999-5DF7-CAAC9AA26C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96" name="Rectangle 395">
                          <a:extLst>
                            <a:ext uri="{FF2B5EF4-FFF2-40B4-BE49-F238E27FC236}">
                              <a16:creationId xmlns:a16="http://schemas.microsoft.com/office/drawing/2014/main" id="{8E6A6538-4A9F-9F33-2757-DA58F8C906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97" name="Rectangle 396">
                          <a:extLst>
                            <a:ext uri="{FF2B5EF4-FFF2-40B4-BE49-F238E27FC236}">
                              <a16:creationId xmlns:a16="http://schemas.microsoft.com/office/drawing/2014/main" id="{67771694-3F88-39D1-CA3E-C52C06ED3D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98" name="Rectangle 397">
                          <a:extLst>
                            <a:ext uri="{FF2B5EF4-FFF2-40B4-BE49-F238E27FC236}">
                              <a16:creationId xmlns:a16="http://schemas.microsoft.com/office/drawing/2014/main" id="{7409A605-0ACC-4CAD-7FA2-21C0CD9EB6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240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58AB3B5F-A6D2-38F7-057D-BCD5E07CF2F9}"/>
                </a:ext>
              </a:extLst>
            </p:cNvPr>
            <p:cNvSpPr txBox="1"/>
            <p:nvPr/>
          </p:nvSpPr>
          <p:spPr>
            <a:xfrm>
              <a:off x="243883" y="2511299"/>
              <a:ext cx="3374994" cy="497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Highly Skewed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04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2. SmartPQ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40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38894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An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adaptive</a:t>
            </a:r>
            <a:r>
              <a:rPr lang="en-GB" sz="2400" dirty="0">
                <a:latin typeface="Trebuchet MS" panose="020B0703020202090204" pitchFamily="34" charset="0"/>
              </a:rPr>
              <a:t> PQ that switches </a:t>
            </a: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between two algorithmic modes whenever it is needed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Key Challenges: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-GB" sz="2400" dirty="0">
                <a:latin typeface="Trebuchet MS" panose="020B0703020202090204" pitchFamily="34" charset="0"/>
              </a:rPr>
              <a:t>How to switch between the two modes with 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low synchronization overheads</a:t>
            </a:r>
            <a:r>
              <a:rPr lang="en-GB" sz="2400" dirty="0">
                <a:latin typeface="Trebuchet MS" panose="020B0703020202090204" pitchFamily="34" charset="0"/>
              </a:rPr>
              <a:t>?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AutoNum type="arabicPeriod"/>
            </a:pP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When</a:t>
            </a:r>
            <a:r>
              <a:rPr lang="en-GB" sz="2400" dirty="0">
                <a:latin typeface="Trebuchet MS" panose="020B0703020202090204" pitchFamily="34" charset="0"/>
              </a:rPr>
              <a:t> to switch from the one to the other mode?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1CC0E34-6893-5604-198D-AE0ED1843B27}"/>
              </a:ext>
            </a:extLst>
          </p:cNvPr>
          <p:cNvSpPr/>
          <p:nvPr/>
        </p:nvSpPr>
        <p:spPr>
          <a:xfrm>
            <a:off x="6157136" y="2248134"/>
            <a:ext cx="2057400" cy="896724"/>
          </a:xfrm>
          <a:prstGeom prst="roundRect">
            <a:avLst>
              <a:gd name="adj" fmla="val 22851"/>
            </a:avLst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 anchorCtr="1"/>
          <a:lstStyle/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NUMA-Oblivious</a:t>
            </a:r>
          </a:p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PQ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8FAF31-31C4-83B6-6C84-F0567439CB10}"/>
              </a:ext>
            </a:extLst>
          </p:cNvPr>
          <p:cNvCxnSpPr>
            <a:cxnSpLocks/>
          </p:cNvCxnSpPr>
          <p:nvPr/>
        </p:nvCxnSpPr>
        <p:spPr>
          <a:xfrm flipV="1">
            <a:off x="3246035" y="2580166"/>
            <a:ext cx="2727000" cy="44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62DC0F-67DA-55C3-D207-06480287AC18}"/>
              </a:ext>
            </a:extLst>
          </p:cNvPr>
          <p:cNvCxnSpPr>
            <a:cxnSpLocks/>
          </p:cNvCxnSpPr>
          <p:nvPr/>
        </p:nvCxnSpPr>
        <p:spPr>
          <a:xfrm flipV="1">
            <a:off x="3246035" y="2769369"/>
            <a:ext cx="2727000" cy="44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A7273DC-8E46-A177-6F9F-D4D452D443D5}"/>
              </a:ext>
            </a:extLst>
          </p:cNvPr>
          <p:cNvSpPr/>
          <p:nvPr/>
        </p:nvSpPr>
        <p:spPr>
          <a:xfrm>
            <a:off x="841992" y="2137754"/>
            <a:ext cx="2231016" cy="1174533"/>
          </a:xfrm>
          <a:prstGeom prst="roundRect">
            <a:avLst>
              <a:gd name="adj" fmla="val 22161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t" anchorCtr="1"/>
          <a:lstStyle/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Nuddle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FF395C-9BA8-7323-77D8-9361C7972ABD}"/>
              </a:ext>
            </a:extLst>
          </p:cNvPr>
          <p:cNvSpPr txBox="1">
            <a:spLocks/>
          </p:cNvSpPr>
          <p:nvPr/>
        </p:nvSpPr>
        <p:spPr>
          <a:xfrm>
            <a:off x="3911804" y="1815779"/>
            <a:ext cx="1770805" cy="39277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dirty="0">
                <a:solidFill>
                  <a:schemeClr val="accent2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Low Cost?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8D29B14E-94BD-53A8-061A-2C447BEBB0EB}"/>
              </a:ext>
            </a:extLst>
          </p:cNvPr>
          <p:cNvSpPr/>
          <p:nvPr/>
        </p:nvSpPr>
        <p:spPr>
          <a:xfrm>
            <a:off x="4012285" y="2183739"/>
            <a:ext cx="1368534" cy="288000"/>
          </a:xfrm>
          <a:prstGeom prst="homePlate">
            <a:avLst>
              <a:gd name="adj" fmla="val 71875"/>
            </a:avLst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dirty="0">
                <a:latin typeface="Trebuchet MS" panose="020B0703020202090204" pitchFamily="34" charset="0"/>
              </a:rPr>
              <a:t>Nuddle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8554D18-B83B-007F-361A-208243AAC19C}"/>
              </a:ext>
            </a:extLst>
          </p:cNvPr>
          <p:cNvSpPr/>
          <p:nvPr/>
        </p:nvSpPr>
        <p:spPr>
          <a:xfrm>
            <a:off x="929098" y="2526545"/>
            <a:ext cx="2055562" cy="687940"/>
          </a:xfrm>
          <a:prstGeom prst="roundRect">
            <a:avLst>
              <a:gd name="adj" fmla="val 24723"/>
            </a:avLst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0" rIns="27000" bIns="0" rtlCol="0" anchor="ctr" anchorCtr="1"/>
          <a:lstStyle/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NUMA-Oblivious PQ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FDD39AA-B11A-E7A6-1A4A-B2238015A693}"/>
              </a:ext>
            </a:extLst>
          </p:cNvPr>
          <p:cNvSpPr txBox="1">
            <a:spLocks/>
          </p:cNvSpPr>
          <p:nvPr/>
        </p:nvSpPr>
        <p:spPr>
          <a:xfrm>
            <a:off x="3935414" y="2882579"/>
            <a:ext cx="1770805" cy="39277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dirty="0">
                <a:solidFill>
                  <a:schemeClr val="accent2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When?</a:t>
            </a:r>
            <a:endParaRPr lang="en-GR" dirty="0">
              <a:solidFill>
                <a:schemeClr val="accent2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5C258C4D-FB6D-D7ED-79FF-3C2C497709BB}"/>
              </a:ext>
            </a:extLst>
          </p:cNvPr>
          <p:cNvSpPr/>
          <p:nvPr/>
        </p:nvSpPr>
        <p:spPr>
          <a:xfrm>
            <a:off x="4035895" y="3224781"/>
            <a:ext cx="1368534" cy="288000"/>
          </a:xfrm>
          <a:prstGeom prst="homePlate">
            <a:avLst>
              <a:gd name="adj" fmla="val 71875"/>
            </a:avLst>
          </a:prstGeom>
          <a:solidFill>
            <a:schemeClr val="accent4"/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dirty="0">
                <a:latin typeface="Trebuchet MS" panose="020B0703020202090204" pitchFamily="34" charset="0"/>
              </a:rPr>
              <a:t>ML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0CE88BC-C70C-7072-BCA9-B083F1F2F44E}"/>
              </a:ext>
            </a:extLst>
          </p:cNvPr>
          <p:cNvSpPr txBox="1">
            <a:spLocks/>
          </p:cNvSpPr>
          <p:nvPr/>
        </p:nvSpPr>
        <p:spPr>
          <a:xfrm>
            <a:off x="923150" y="5631604"/>
            <a:ext cx="8220850" cy="71232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GR" sz="2200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Decission Tree Classifier </a:t>
            </a:r>
          </a:p>
          <a:p>
            <a:pPr algn="l">
              <a:lnSpc>
                <a:spcPct val="70000"/>
              </a:lnSpc>
            </a:pPr>
            <a:r>
              <a:rPr lang="en-GR" sz="2200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		</a:t>
            </a:r>
            <a:r>
              <a:rPr lang="en-GR" sz="2200" dirty="0">
                <a:latin typeface="Trebuchet MS" panose="020B0703020202090204" pitchFamily="34" charset="0"/>
                <a:cs typeface="Consolas" panose="020B0609020204030204" pitchFamily="49" charset="0"/>
              </a:rPr>
              <a:t>NUMA-Aware, NUMA-Oblivious, Neutral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A403C7C-22F8-E877-2518-ADE3F978E772}"/>
              </a:ext>
            </a:extLst>
          </p:cNvPr>
          <p:cNvSpPr/>
          <p:nvPr/>
        </p:nvSpPr>
        <p:spPr>
          <a:xfrm>
            <a:off x="2148798" y="5968096"/>
            <a:ext cx="621000" cy="293418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latin typeface="Trebuchet MS" panose="020B070302020209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E2C00-ABC0-B0E6-2EC7-CB2987963CCF}"/>
              </a:ext>
            </a:extLst>
          </p:cNvPr>
          <p:cNvSpPr/>
          <p:nvPr/>
        </p:nvSpPr>
        <p:spPr>
          <a:xfrm>
            <a:off x="2" y="2116892"/>
            <a:ext cx="9143999" cy="1473738"/>
          </a:xfrm>
          <a:prstGeom prst="rect">
            <a:avLst/>
          </a:prstGeom>
          <a:solidFill>
            <a:srgbClr val="ECF4FF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3200" dirty="0">
                <a:solidFill>
                  <a:schemeClr val="accent3"/>
                </a:solidFill>
                <a:latin typeface="Trebuchet MS" panose="020B0703020202090204" pitchFamily="34" charset="0"/>
              </a:rPr>
              <a:t>2-4 ms traversal</a:t>
            </a:r>
            <a:r>
              <a:rPr lang="en-GR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GR" sz="3200" dirty="0">
                <a:solidFill>
                  <a:schemeClr val="accent3"/>
                </a:solidFill>
                <a:latin typeface="Trebuchet MS" panose="020B0703020202090204" pitchFamily="34" charset="0"/>
              </a:rPr>
              <a:t>time</a:t>
            </a:r>
            <a:r>
              <a:rPr lang="en-GR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G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with 180 nodes </a:t>
            </a:r>
          </a:p>
          <a:p>
            <a:pPr algn="ctr"/>
            <a:r>
              <a:rPr lang="en-G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and a very</a:t>
            </a:r>
            <a:r>
              <a:rPr lang="en-GR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GR" sz="3200" dirty="0">
                <a:solidFill>
                  <a:schemeClr val="accent3"/>
                </a:solidFill>
                <a:latin typeface="Trebuchet MS" panose="020B0703020202090204" pitchFamily="34" charset="0"/>
              </a:rPr>
              <a:t>low</a:t>
            </a:r>
            <a:r>
              <a:rPr lang="en-GR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tree </a:t>
            </a:r>
            <a:r>
              <a:rPr lang="en-G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depth of 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D4E0D-C4A2-504A-D0AB-A6468F0ECE06}"/>
              </a:ext>
            </a:extLst>
          </p:cNvPr>
          <p:cNvSpPr/>
          <p:nvPr/>
        </p:nvSpPr>
        <p:spPr>
          <a:xfrm>
            <a:off x="-8214" y="3975240"/>
            <a:ext cx="9143999" cy="1473738"/>
          </a:xfrm>
          <a:prstGeom prst="rect">
            <a:avLst/>
          </a:prstGeom>
          <a:solidFill>
            <a:srgbClr val="ECF4FF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3200" dirty="0">
                <a:solidFill>
                  <a:schemeClr val="accent3"/>
                </a:solidFill>
                <a:latin typeface="Trebuchet MS" panose="020B0703020202090204" pitchFamily="34" charset="0"/>
              </a:rPr>
              <a:t>87.9% accuracy </a:t>
            </a:r>
            <a:r>
              <a:rPr lang="en-G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in a test set </a:t>
            </a:r>
          </a:p>
          <a:p>
            <a:pPr algn="ctr"/>
            <a:r>
              <a:rPr lang="en-G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of 10K different contention workloads</a:t>
            </a:r>
          </a:p>
        </p:txBody>
      </p:sp>
    </p:spTree>
    <p:extLst>
      <p:ext uri="{BB962C8B-B14F-4D97-AF65-F5344CB8AC3E}">
        <p14:creationId xmlns:p14="http://schemas.microsoft.com/office/powerpoint/2010/main" val="31966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Throughput Evaluation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41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3889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4BD2731-C52E-A53A-0140-B040414E0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162265"/>
              </p:ext>
            </p:extLst>
          </p:nvPr>
        </p:nvGraphicFramePr>
        <p:xfrm>
          <a:off x="0" y="1275008"/>
          <a:ext cx="4572000" cy="4020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D5675A0-2562-DEA5-B57F-2226351AAB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614614"/>
              </p:ext>
            </p:extLst>
          </p:nvPr>
        </p:nvGraphicFramePr>
        <p:xfrm>
          <a:off x="4610100" y="1275008"/>
          <a:ext cx="4392232" cy="4020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Subtitle 2">
            <a:extLst>
              <a:ext uri="{FF2B5EF4-FFF2-40B4-BE49-F238E27FC236}">
                <a16:creationId xmlns:a16="http://schemas.microsoft.com/office/drawing/2014/main" id="{244F3E0B-DD0E-D358-C8C1-A245856AA0D6}"/>
              </a:ext>
            </a:extLst>
          </p:cNvPr>
          <p:cNvSpPr txBox="1">
            <a:spLocks/>
          </p:cNvSpPr>
          <p:nvPr/>
        </p:nvSpPr>
        <p:spPr>
          <a:xfrm>
            <a:off x="2997723" y="5829064"/>
            <a:ext cx="2123959" cy="30139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sz="2100" dirty="0">
                <a:solidFill>
                  <a:schemeClr val="accent5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NUMA-Oblivious</a:t>
            </a:r>
            <a:endParaRPr lang="en-GR" sz="2100" dirty="0">
              <a:solidFill>
                <a:schemeClr val="accent5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GR" sz="2550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5B72D4-9C87-E9E6-0D81-43C8DD540DA2}"/>
              </a:ext>
            </a:extLst>
          </p:cNvPr>
          <p:cNvSpPr txBox="1">
            <a:spLocks/>
          </p:cNvSpPr>
          <p:nvPr/>
        </p:nvSpPr>
        <p:spPr>
          <a:xfrm>
            <a:off x="6774383" y="5832415"/>
            <a:ext cx="1815827" cy="29804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sz="2100" dirty="0">
                <a:solidFill>
                  <a:schemeClr val="accent3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NUMA-Aware</a:t>
            </a:r>
            <a:endParaRPr lang="en-GR" sz="2550" dirty="0">
              <a:solidFill>
                <a:schemeClr val="accent3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8394ED-DBD7-0B0F-EC8D-860E8A347150}"/>
              </a:ext>
            </a:extLst>
          </p:cNvPr>
          <p:cNvCxnSpPr/>
          <p:nvPr/>
        </p:nvCxnSpPr>
        <p:spPr>
          <a:xfrm flipV="1">
            <a:off x="3983465" y="2453145"/>
            <a:ext cx="0" cy="78300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5CABCE-D3D9-EEC8-A249-7EF7E1AA0195}"/>
              </a:ext>
            </a:extLst>
          </p:cNvPr>
          <p:cNvCxnSpPr/>
          <p:nvPr/>
        </p:nvCxnSpPr>
        <p:spPr>
          <a:xfrm flipV="1">
            <a:off x="8713784" y="2643387"/>
            <a:ext cx="0" cy="56700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4F3185C-F412-FBBD-FFF9-2CB4054B2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65" y="5419575"/>
            <a:ext cx="8636000" cy="34290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27C2940-BD39-2A5A-F78D-62659103D3E0}"/>
              </a:ext>
            </a:extLst>
          </p:cNvPr>
          <p:cNvSpPr/>
          <p:nvPr/>
        </p:nvSpPr>
        <p:spPr>
          <a:xfrm>
            <a:off x="262764" y="5424361"/>
            <a:ext cx="6356977" cy="323165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E285ACD-6E38-12EA-C982-0DC9EE5830F5}"/>
              </a:ext>
            </a:extLst>
          </p:cNvPr>
          <p:cNvSpPr/>
          <p:nvPr/>
        </p:nvSpPr>
        <p:spPr>
          <a:xfrm>
            <a:off x="6619741" y="5427053"/>
            <a:ext cx="2261494" cy="32316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0E171D3C-32FA-9602-7133-EE3AAF126A7E}"/>
              </a:ext>
            </a:extLst>
          </p:cNvPr>
          <p:cNvSpPr txBox="1">
            <a:spLocks/>
          </p:cNvSpPr>
          <p:nvPr/>
        </p:nvSpPr>
        <p:spPr>
          <a:xfrm>
            <a:off x="3457877" y="2020685"/>
            <a:ext cx="1005880" cy="303639"/>
          </a:xfrm>
          <a:prstGeom prst="rect">
            <a:avLst/>
          </a:prstGeom>
        </p:spPr>
        <p:txBody>
          <a:bodyPr vert="horz" lIns="68580" tIns="7200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sz="2100" dirty="0" err="1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Nuddle</a:t>
            </a:r>
            <a:endParaRPr lang="en-GR" sz="2550" dirty="0">
              <a:solidFill>
                <a:schemeClr val="accent4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81089621-9CC0-BD14-2E23-55E7C1BD4148}"/>
              </a:ext>
            </a:extLst>
          </p:cNvPr>
          <p:cNvSpPr txBox="1">
            <a:spLocks/>
          </p:cNvSpPr>
          <p:nvPr/>
        </p:nvSpPr>
        <p:spPr>
          <a:xfrm>
            <a:off x="5691945" y="1907974"/>
            <a:ext cx="3505842" cy="1059236"/>
          </a:xfrm>
          <a:prstGeom prst="rect">
            <a:avLst/>
          </a:prstGeom>
        </p:spPr>
        <p:txBody>
          <a:bodyPr vert="horz" lIns="68580" tIns="7200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100" dirty="0" err="1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alistarh_herlihy</a:t>
            </a:r>
            <a:r>
              <a:rPr lang="en-US" sz="2100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 </a:t>
            </a:r>
            <a:br>
              <a:rPr lang="en-US" sz="2100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</a:br>
            <a:r>
              <a:rPr lang="en-US" sz="2100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[</a:t>
            </a:r>
            <a:r>
              <a:rPr lang="en-GB" sz="2100" dirty="0">
                <a:latin typeface="Trebuchet MS" panose="020B0703020202090204" pitchFamily="34" charset="0"/>
              </a:rPr>
              <a:t>SIROCCO‘07 + PpopP’15</a:t>
            </a:r>
            <a:r>
              <a:rPr lang="en-GB" sz="2100" dirty="0">
                <a:solidFill>
                  <a:schemeClr val="accent4"/>
                </a:solidFill>
                <a:latin typeface="Trebuchet MS" panose="020B0703020202090204" pitchFamily="34" charset="0"/>
              </a:rPr>
              <a:t>]</a:t>
            </a:r>
            <a:endParaRPr lang="en-GR" sz="2100" dirty="0">
              <a:solidFill>
                <a:schemeClr val="accent4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3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20486"/>
            <a:ext cx="8489656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Throughput with Varying Contention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42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3889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FC712ED-3F92-C240-764E-AA45B5587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045515"/>
              </p:ext>
            </p:extLst>
          </p:nvPr>
        </p:nvGraphicFramePr>
        <p:xfrm>
          <a:off x="0" y="1000893"/>
          <a:ext cx="9144000" cy="4889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04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Chart bld="series"/>
        </p:bldSub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20486"/>
            <a:ext cx="8489656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Throughput with Varying Contention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43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3889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FC712ED-3F92-C240-764E-AA45B5587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1067713"/>
              </p:ext>
            </p:extLst>
          </p:nvPr>
        </p:nvGraphicFramePr>
        <p:xfrm>
          <a:off x="0" y="1000893"/>
          <a:ext cx="9144000" cy="4889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606610A4-E8F6-1582-258B-D53BD6B958BA}"/>
              </a:ext>
            </a:extLst>
          </p:cNvPr>
          <p:cNvSpPr/>
          <p:nvPr/>
        </p:nvSpPr>
        <p:spPr>
          <a:xfrm>
            <a:off x="1080746" y="4375310"/>
            <a:ext cx="1733909" cy="36231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CEC78A-1449-63EA-16C0-79B53AC31F8D}"/>
              </a:ext>
            </a:extLst>
          </p:cNvPr>
          <p:cNvSpPr/>
          <p:nvPr/>
        </p:nvSpPr>
        <p:spPr>
          <a:xfrm>
            <a:off x="6746363" y="1904283"/>
            <a:ext cx="866955" cy="36231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AFDF67-7712-BCAD-8C91-C6AF26AD9774}"/>
              </a:ext>
            </a:extLst>
          </p:cNvPr>
          <p:cNvSpPr/>
          <p:nvPr/>
        </p:nvSpPr>
        <p:spPr>
          <a:xfrm>
            <a:off x="1656823" y="1091716"/>
            <a:ext cx="4110456" cy="362310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401072-746E-D035-965D-891C5E5E5B37}"/>
              </a:ext>
            </a:extLst>
          </p:cNvPr>
          <p:cNvSpPr/>
          <p:nvPr/>
        </p:nvSpPr>
        <p:spPr>
          <a:xfrm>
            <a:off x="4306646" y="1048569"/>
            <a:ext cx="3180531" cy="47113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6055DA3-E7C7-441D-8C83-59C507F2D326}"/>
              </a:ext>
            </a:extLst>
          </p:cNvPr>
          <p:cNvSpPr txBox="1">
            <a:spLocks/>
          </p:cNvSpPr>
          <p:nvPr/>
        </p:nvSpPr>
        <p:spPr>
          <a:xfrm>
            <a:off x="4252988" y="1601559"/>
            <a:ext cx="1088438" cy="2937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dirty="0">
                <a:solidFill>
                  <a:schemeClr val="accent5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1.87x</a:t>
            </a:r>
            <a:endParaRPr lang="en-GR" dirty="0">
              <a:solidFill>
                <a:schemeClr val="accent5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GR" sz="2800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A32ACD-4ACE-1FCC-6DB2-D3E8EA314478}"/>
              </a:ext>
            </a:extLst>
          </p:cNvPr>
          <p:cNvSpPr txBox="1">
            <a:spLocks/>
          </p:cNvSpPr>
          <p:nvPr/>
        </p:nvSpPr>
        <p:spPr>
          <a:xfrm>
            <a:off x="5120280" y="1683412"/>
            <a:ext cx="1088438" cy="2937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dirty="0">
                <a:solidFill>
                  <a:schemeClr val="accent3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1.38x</a:t>
            </a:r>
            <a:endParaRPr lang="en-GR" dirty="0">
              <a:solidFill>
                <a:schemeClr val="accent3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845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EBBA4AC-9BA0-4A3D-C092-B726D7F1FBA4}"/>
              </a:ext>
            </a:extLst>
          </p:cNvPr>
          <p:cNvSpPr/>
          <p:nvPr/>
        </p:nvSpPr>
        <p:spPr>
          <a:xfrm>
            <a:off x="3326557" y="804748"/>
            <a:ext cx="5598500" cy="1670522"/>
          </a:xfrm>
          <a:prstGeom prst="rect">
            <a:avLst/>
          </a:prstGeom>
          <a:solidFill>
            <a:srgbClr val="C4E1F2">
              <a:alpha val="50196"/>
            </a:srgb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Core Contributions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1B243-4CB3-2CD9-8D8A-517896D5002E}"/>
              </a:ext>
            </a:extLst>
          </p:cNvPr>
          <p:cNvGrpSpPr/>
          <p:nvPr/>
        </p:nvGrpSpPr>
        <p:grpSpPr>
          <a:xfrm>
            <a:off x="529568" y="2506749"/>
            <a:ext cx="2977949" cy="2340017"/>
            <a:chOff x="1401681" y="1458393"/>
            <a:chExt cx="2937208" cy="31200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A5A81C5-D387-6EC2-8AD8-68514E367CE9}"/>
                </a:ext>
              </a:extLst>
            </p:cNvPr>
            <p:cNvGrpSpPr/>
            <p:nvPr/>
          </p:nvGrpSpPr>
          <p:grpSpPr>
            <a:xfrm>
              <a:off x="1401681" y="2095409"/>
              <a:ext cx="2937208" cy="2483006"/>
              <a:chOff x="1401681" y="2095409"/>
              <a:chExt cx="2937208" cy="248300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6F58241-CC4E-E3F0-EC57-498E4F2AD709}"/>
                  </a:ext>
                </a:extLst>
              </p:cNvPr>
              <p:cNvGrpSpPr/>
              <p:nvPr/>
            </p:nvGrpSpPr>
            <p:grpSpPr>
              <a:xfrm>
                <a:off x="1401681" y="2095409"/>
                <a:ext cx="1263314" cy="1301508"/>
                <a:chOff x="1401681" y="2095409"/>
                <a:chExt cx="1263314" cy="130150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131743BF-71D7-CA54-AFEF-AAFB047A1CB7}"/>
                    </a:ext>
                  </a:extLst>
                </p:cNvPr>
                <p:cNvSpPr/>
                <p:nvPr/>
              </p:nvSpPr>
              <p:spPr>
                <a:xfrm>
                  <a:off x="1467854" y="2229853"/>
                  <a:ext cx="1130968" cy="46923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Processors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DF6C22B-4EDE-0FB0-DC16-B0C3CBEE9A5B}"/>
                    </a:ext>
                  </a:extLst>
                </p:cNvPr>
                <p:cNvSpPr/>
                <p:nvPr/>
              </p:nvSpPr>
              <p:spPr>
                <a:xfrm>
                  <a:off x="1630281" y="2839803"/>
                  <a:ext cx="806114" cy="469231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9B865BC1-668F-ED67-C2CF-A552DBBE5983}"/>
                    </a:ext>
                  </a:extLst>
                </p:cNvPr>
                <p:cNvSpPr/>
                <p:nvPr/>
              </p:nvSpPr>
              <p:spPr>
                <a:xfrm>
                  <a:off x="1401681" y="2095409"/>
                  <a:ext cx="1263314" cy="1301508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EA8336C-D7CD-C62A-2F44-292B3D511EF6}"/>
                  </a:ext>
                </a:extLst>
              </p:cNvPr>
              <p:cNvGrpSpPr/>
              <p:nvPr/>
            </p:nvGrpSpPr>
            <p:grpSpPr>
              <a:xfrm>
                <a:off x="3074879" y="2095409"/>
                <a:ext cx="1263314" cy="1301508"/>
                <a:chOff x="853041" y="2095409"/>
                <a:chExt cx="1263314" cy="1301508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576C78C2-9A30-82D0-9DFF-65F36AE3CEBA}"/>
                    </a:ext>
                  </a:extLst>
                </p:cNvPr>
                <p:cNvSpPr/>
                <p:nvPr/>
              </p:nvSpPr>
              <p:spPr>
                <a:xfrm>
                  <a:off x="919214" y="2229853"/>
                  <a:ext cx="1130968" cy="46923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Processors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A9109135-C45A-1AFA-9D2C-9F0F9DD67EF5}"/>
                    </a:ext>
                  </a:extLst>
                </p:cNvPr>
                <p:cNvSpPr/>
                <p:nvPr/>
              </p:nvSpPr>
              <p:spPr>
                <a:xfrm>
                  <a:off x="1081641" y="2839803"/>
                  <a:ext cx="806114" cy="469231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F2096B13-5EE8-CE1D-C5BF-09AF0D20ED51}"/>
                    </a:ext>
                  </a:extLst>
                </p:cNvPr>
                <p:cNvSpPr/>
                <p:nvPr/>
              </p:nvSpPr>
              <p:spPr>
                <a:xfrm>
                  <a:off x="853041" y="2095409"/>
                  <a:ext cx="1263314" cy="1301508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latin typeface="Trebuchet MS" panose="020B0703020202090204" pitchFamily="34" charset="0"/>
                  </a:endParaRPr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2F391A9-EA74-F889-20A0-0CD881F65ED7}"/>
                  </a:ext>
                </a:extLst>
              </p:cNvPr>
              <p:cNvCxnSpPr>
                <a:stCxn id="21" idx="3"/>
                <a:endCxn id="18" idx="1"/>
              </p:cNvCxnSpPr>
              <p:nvPr/>
            </p:nvCxnSpPr>
            <p:spPr>
              <a:xfrm>
                <a:off x="2664995" y="2746163"/>
                <a:ext cx="4098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3916247-5967-6450-0B71-527A1D5AE2C1}"/>
                  </a:ext>
                </a:extLst>
              </p:cNvPr>
              <p:cNvSpPr/>
              <p:nvPr/>
            </p:nvSpPr>
            <p:spPr>
              <a:xfrm>
                <a:off x="1402378" y="3912178"/>
                <a:ext cx="1263314" cy="66623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6340712-8305-E453-2488-0D1EC12E8A10}"/>
                  </a:ext>
                </a:extLst>
              </p:cNvPr>
              <p:cNvSpPr/>
              <p:nvPr/>
            </p:nvSpPr>
            <p:spPr>
              <a:xfrm>
                <a:off x="3075575" y="3921986"/>
                <a:ext cx="1263314" cy="65642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41EDF35-627C-6760-EA95-497B3196E061}"/>
                  </a:ext>
                </a:extLst>
              </p:cNvPr>
              <p:cNvCxnSpPr>
                <a:cxnSpLocks/>
                <a:stCxn id="21" idx="2"/>
                <a:endCxn id="10" idx="0"/>
              </p:cNvCxnSpPr>
              <p:nvPr/>
            </p:nvCxnSpPr>
            <p:spPr>
              <a:xfrm>
                <a:off x="2033338" y="3396917"/>
                <a:ext cx="697" cy="5152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46CA5F2-F333-7187-F1FC-CDCC8AAE7D18}"/>
                  </a:ext>
                </a:extLst>
              </p:cNvPr>
              <p:cNvCxnSpPr>
                <a:cxnSpLocks/>
                <a:stCxn id="18" idx="2"/>
                <a:endCxn id="11" idx="0"/>
              </p:cNvCxnSpPr>
              <p:nvPr/>
            </p:nvCxnSpPr>
            <p:spPr>
              <a:xfrm>
                <a:off x="3706537" y="3396917"/>
                <a:ext cx="696" cy="5250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DAE20933-EA5B-ACFB-63E9-CAD680715F3A}"/>
                </a:ext>
              </a:extLst>
            </p:cNvPr>
            <p:cNvSpPr txBox="1">
              <a:spLocks/>
            </p:cNvSpPr>
            <p:nvPr/>
          </p:nvSpPr>
          <p:spPr>
            <a:xfrm>
              <a:off x="2150147" y="1458393"/>
              <a:ext cx="1663530" cy="47133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93000"/>
                </a:lnSpc>
              </a:pPr>
              <a:r>
                <a:rPr lang="en-US" sz="2100" dirty="0">
                  <a:latin typeface="Trebuchet MS" panose="020B0703020202090204" pitchFamily="34" charset="0"/>
                  <a:cs typeface="Consolas" panose="020B0609020204030204" pitchFamily="49" charset="0"/>
                </a:rPr>
                <a:t>CPU System</a:t>
              </a:r>
              <a:endParaRPr lang="en-GR" sz="195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</a:pPr>
              <a:endParaRPr lang="en-GR" sz="195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0793F9-EEB8-49DC-E189-756CCCE42F62}"/>
              </a:ext>
            </a:extLst>
          </p:cNvPr>
          <p:cNvGrpSpPr/>
          <p:nvPr/>
        </p:nvGrpSpPr>
        <p:grpSpPr>
          <a:xfrm>
            <a:off x="4091212" y="2464375"/>
            <a:ext cx="4764068" cy="2502039"/>
            <a:chOff x="4091212" y="2361343"/>
            <a:chExt cx="4764068" cy="250203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EF682B-64BF-37A2-0268-9AC851A22A3D}"/>
                </a:ext>
              </a:extLst>
            </p:cNvPr>
            <p:cNvGrpSpPr/>
            <p:nvPr/>
          </p:nvGrpSpPr>
          <p:grpSpPr>
            <a:xfrm>
              <a:off x="4792900" y="2745592"/>
              <a:ext cx="3271848" cy="897504"/>
              <a:chOff x="7183826" y="3960324"/>
              <a:chExt cx="1128354" cy="221127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B423F8-D3AC-28C9-0DD4-E15CF711BF04}"/>
                  </a:ext>
                </a:extLst>
              </p:cNvPr>
              <p:cNvGrpSpPr/>
              <p:nvPr/>
            </p:nvGrpSpPr>
            <p:grpSpPr>
              <a:xfrm>
                <a:off x="7183826" y="3960324"/>
                <a:ext cx="1128354" cy="1712879"/>
                <a:chOff x="7068552" y="2301216"/>
                <a:chExt cx="788678" cy="808679"/>
              </a:xfrm>
            </p:grpSpPr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D0796092-2377-1799-2427-9A0545CF2CBA}"/>
                    </a:ext>
                  </a:extLst>
                </p:cNvPr>
                <p:cNvSpPr/>
                <p:nvPr/>
              </p:nvSpPr>
              <p:spPr>
                <a:xfrm>
                  <a:off x="7105146" y="2348861"/>
                  <a:ext cx="714750" cy="33732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100" dirty="0">
                      <a:latin typeface="Trebuchet MS" panose="020B0703020202090204" pitchFamily="34" charset="0"/>
                    </a:rPr>
                    <a:t>Host CPU</a:t>
                  </a:r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EBECD6A3-3BD0-3C9F-2F78-C77F79159B3D}"/>
                    </a:ext>
                  </a:extLst>
                </p:cNvPr>
                <p:cNvSpPr/>
                <p:nvPr/>
              </p:nvSpPr>
              <p:spPr>
                <a:xfrm>
                  <a:off x="7105146" y="2746386"/>
                  <a:ext cx="714750" cy="321104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1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6E6B7855-84D7-A1B7-334E-468C2656F29C}"/>
                    </a:ext>
                  </a:extLst>
                </p:cNvPr>
                <p:cNvSpPr/>
                <p:nvPr/>
              </p:nvSpPr>
              <p:spPr>
                <a:xfrm>
                  <a:off x="7068552" y="2301216"/>
                  <a:ext cx="788678" cy="808679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latin typeface="Trebuchet MS" panose="020B0703020202090204" pitchFamily="34" charset="0"/>
                  </a:endParaRPr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039913C-6D0B-68D2-6752-AC2F2F28C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66675" y="5696986"/>
                <a:ext cx="0" cy="4746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4E782-FBB5-087B-027F-4BB6886F0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5230" y="5678091"/>
                <a:ext cx="0" cy="4746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53604A-374E-6654-C5A2-A2C1EAD9A3B0}"/>
                </a:ext>
              </a:extLst>
            </p:cNvPr>
            <p:cNvGrpSpPr/>
            <p:nvPr/>
          </p:nvGrpSpPr>
          <p:grpSpPr>
            <a:xfrm>
              <a:off x="4091212" y="2361343"/>
              <a:ext cx="4764068" cy="2502039"/>
              <a:chOff x="5955448" y="1969423"/>
              <a:chExt cx="5242326" cy="3336052"/>
            </a:xfrm>
          </p:grpSpPr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DC406FCC-8512-7544-DD0B-9E0F6C4CB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0179" y="1969423"/>
                <a:ext cx="1855920" cy="471331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93000"/>
                  </a:lnSpc>
                </a:pPr>
                <a:r>
                  <a:rPr lang="en-US" sz="2100" dirty="0">
                    <a:latin typeface="Trebuchet MS" panose="020B0703020202090204" pitchFamily="34" charset="0"/>
                    <a:cs typeface="Consolas" panose="020B0609020204030204" pitchFamily="49" charset="0"/>
                  </a:rPr>
                  <a:t>PIM System</a:t>
                </a:r>
                <a:endParaRPr lang="en-GR" sz="1950" dirty="0">
                  <a:latin typeface="Trebuchet MS" panose="020B0703020202090204" pitchFamily="34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40400EC-1F7B-5593-4800-8F94A23F740C}"/>
                  </a:ext>
                </a:extLst>
              </p:cNvPr>
              <p:cNvGrpSpPr/>
              <p:nvPr/>
            </p:nvGrpSpPr>
            <p:grpSpPr>
              <a:xfrm>
                <a:off x="5955448" y="3663330"/>
                <a:ext cx="5242326" cy="1642145"/>
                <a:chOff x="5955448" y="3663329"/>
                <a:chExt cx="5242326" cy="1642145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95AEF4B-65BC-7B59-BC6E-67B13A8116C5}"/>
                    </a:ext>
                  </a:extLst>
                </p:cNvPr>
                <p:cNvGrpSpPr/>
                <p:nvPr/>
              </p:nvGrpSpPr>
              <p:grpSpPr>
                <a:xfrm>
                  <a:off x="5955448" y="3663329"/>
                  <a:ext cx="2546681" cy="1642145"/>
                  <a:chOff x="5955448" y="3510929"/>
                  <a:chExt cx="2546681" cy="1642145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AD521E05-1888-54B1-F0B1-BF697AE7C61F}"/>
                      </a:ext>
                    </a:extLst>
                  </p:cNvPr>
                  <p:cNvGrpSpPr/>
                  <p:nvPr/>
                </p:nvGrpSpPr>
                <p:grpSpPr>
                  <a:xfrm>
                    <a:off x="5955448" y="3510929"/>
                    <a:ext cx="2546681" cy="1642145"/>
                    <a:chOff x="4664463" y="5143138"/>
                    <a:chExt cx="2546681" cy="1642145"/>
                  </a:xfrm>
                </p:grpSpPr>
                <p:sp>
                  <p:nvSpPr>
                    <p:cNvPr id="45" name="Rounded Rectangle 44">
                      <a:extLst>
                        <a:ext uri="{FF2B5EF4-FFF2-40B4-BE49-F238E27FC236}">
                          <a16:creationId xmlns:a16="http://schemas.microsoft.com/office/drawing/2014/main" id="{A5E4D095-CCBE-8BAB-31B1-A825A94D8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4463" y="5143138"/>
                      <a:ext cx="2546681" cy="1642145"/>
                    </a:xfrm>
                    <a:prstGeom prst="roundRect">
                      <a:avLst>
                        <a:gd name="adj" fmla="val 7426"/>
                      </a:avLst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tlCol="0" anchor="t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PIM-Enabled Memory</a:t>
                      </a:r>
                    </a:p>
                  </p:txBody>
                </p:sp>
                <p:sp>
                  <p:nvSpPr>
                    <p:cNvPr id="46" name="Rounded Rectangle 45">
                      <a:extLst>
                        <a:ext uri="{FF2B5EF4-FFF2-40B4-BE49-F238E27FC236}">
                          <a16:creationId xmlns:a16="http://schemas.microsoft.com/office/drawing/2014/main" id="{7F8A3918-36C1-01AD-08C1-0B1B46501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84183" y="5487370"/>
                      <a:ext cx="1018673" cy="588826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sz="1500" dirty="0">
                          <a:latin typeface="Trebuchet MS" panose="020B0703020202090204" pitchFamily="34" charset="0"/>
                        </a:rPr>
                        <a:t>Memory</a:t>
                      </a:r>
                      <a:br>
                        <a:rPr lang="en-GR" sz="1500" dirty="0">
                          <a:latin typeface="Trebuchet MS" panose="020B0703020202090204" pitchFamily="34" charset="0"/>
                        </a:rPr>
                      </a:br>
                      <a:r>
                        <a:rPr lang="en-GR" sz="1500" dirty="0">
                          <a:latin typeface="Trebuchet MS" panose="020B0703020202090204" pitchFamily="34" charset="0"/>
                        </a:rPr>
                        <a:t>Arrays</a:t>
                      </a:r>
                    </a:p>
                  </p:txBody>
                </p:sp>
                <p:sp>
                  <p:nvSpPr>
                    <p:cNvPr id="47" name="Rounded Rectangle 46">
                      <a:extLst>
                        <a:ext uri="{FF2B5EF4-FFF2-40B4-BE49-F238E27FC236}">
                          <a16:creationId xmlns:a16="http://schemas.microsoft.com/office/drawing/2014/main" id="{116486AD-D576-CE7A-0961-2B978CC21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3448" y="5547167"/>
                      <a:ext cx="1165097" cy="469231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Processor</a:t>
                      </a:r>
                    </a:p>
                  </p:txBody>
                </p:sp>
              </p:grpSp>
              <p:sp>
                <p:nvSpPr>
                  <p:cNvPr id="43" name="Rounded Rectangle 42">
                    <a:extLst>
                      <a:ext uri="{FF2B5EF4-FFF2-40B4-BE49-F238E27FC236}">
                        <a16:creationId xmlns:a16="http://schemas.microsoft.com/office/drawing/2014/main" id="{37E974F9-6874-60D9-9D45-71E08A1DA2A3}"/>
                      </a:ext>
                    </a:extLst>
                  </p:cNvPr>
                  <p:cNvSpPr/>
                  <p:nvPr/>
                </p:nvSpPr>
                <p:spPr>
                  <a:xfrm>
                    <a:off x="7375168" y="4495241"/>
                    <a:ext cx="1018673" cy="58882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sz="1500" dirty="0">
                        <a:latin typeface="Trebuchet MS" panose="020B0703020202090204" pitchFamily="34" charset="0"/>
                      </a:rPr>
                      <a:t>Memory</a:t>
                    </a:r>
                    <a:br>
                      <a:rPr lang="en-GR" sz="1500" dirty="0">
                        <a:latin typeface="Trebuchet MS" panose="020B0703020202090204" pitchFamily="34" charset="0"/>
                      </a:rPr>
                    </a:br>
                    <a:r>
                      <a:rPr lang="en-GR" sz="1500" dirty="0">
                        <a:latin typeface="Trebuchet MS" panose="020B0703020202090204" pitchFamily="34" charset="0"/>
                      </a:rPr>
                      <a:t>Arrays</a:t>
                    </a:r>
                  </a:p>
                </p:txBody>
              </p:sp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249BA0E3-D963-080D-FA31-26EA417A41A4}"/>
                      </a:ext>
                    </a:extLst>
                  </p:cNvPr>
                  <p:cNvSpPr/>
                  <p:nvPr/>
                </p:nvSpPr>
                <p:spPr>
                  <a:xfrm>
                    <a:off x="6044434" y="4555038"/>
                    <a:ext cx="1165096" cy="469231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R" sz="15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Processor</a:t>
                    </a: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5BA08A0-0827-3652-D6D5-871AC11DCAF4}"/>
                    </a:ext>
                  </a:extLst>
                </p:cNvPr>
                <p:cNvGrpSpPr/>
                <p:nvPr/>
              </p:nvGrpSpPr>
              <p:grpSpPr>
                <a:xfrm>
                  <a:off x="8651093" y="3663329"/>
                  <a:ext cx="2546681" cy="1642145"/>
                  <a:chOff x="8651093" y="1819289"/>
                  <a:chExt cx="2546681" cy="1642145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02E2C049-2A7C-A142-6040-8AABEEF5C8D4}"/>
                      </a:ext>
                    </a:extLst>
                  </p:cNvPr>
                  <p:cNvGrpSpPr/>
                  <p:nvPr/>
                </p:nvGrpSpPr>
                <p:grpSpPr>
                  <a:xfrm>
                    <a:off x="8651093" y="1819289"/>
                    <a:ext cx="2546681" cy="1642145"/>
                    <a:chOff x="7360108" y="3451498"/>
                    <a:chExt cx="2546681" cy="1642145"/>
                  </a:xfrm>
                </p:grpSpPr>
                <p:sp>
                  <p:nvSpPr>
                    <p:cNvPr id="39" name="Rounded Rectangle 38">
                      <a:extLst>
                        <a:ext uri="{FF2B5EF4-FFF2-40B4-BE49-F238E27FC236}">
                          <a16:creationId xmlns:a16="http://schemas.microsoft.com/office/drawing/2014/main" id="{E85C16A9-22EF-0B11-CFA7-6B5544555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0108" y="3451498"/>
                      <a:ext cx="2546681" cy="1642145"/>
                    </a:xfrm>
                    <a:prstGeom prst="roundRect">
                      <a:avLst>
                        <a:gd name="adj" fmla="val 7426"/>
                      </a:avLst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tlCol="0" anchor="t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PIM-Enabled Memory</a:t>
                      </a:r>
                    </a:p>
                  </p:txBody>
                </p:sp>
                <p:sp>
                  <p:nvSpPr>
                    <p:cNvPr id="40" name="Rounded Rectangle 39">
                      <a:extLst>
                        <a:ext uri="{FF2B5EF4-FFF2-40B4-BE49-F238E27FC236}">
                          <a16:creationId xmlns:a16="http://schemas.microsoft.com/office/drawing/2014/main" id="{524E4FF0-8F1B-B138-753F-018E27B06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79829" y="3795730"/>
                      <a:ext cx="1018672" cy="588827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sz="1500" dirty="0">
                          <a:latin typeface="Trebuchet MS" panose="020B0703020202090204" pitchFamily="34" charset="0"/>
                        </a:rPr>
                        <a:t>Memory</a:t>
                      </a:r>
                      <a:br>
                        <a:rPr lang="en-GR" sz="1500" dirty="0">
                          <a:latin typeface="Trebuchet MS" panose="020B0703020202090204" pitchFamily="34" charset="0"/>
                        </a:rPr>
                      </a:br>
                      <a:r>
                        <a:rPr lang="en-GR" sz="1500" dirty="0">
                          <a:latin typeface="Trebuchet MS" panose="020B0703020202090204" pitchFamily="34" charset="0"/>
                        </a:rPr>
                        <a:t>Arrays</a:t>
                      </a:r>
                    </a:p>
                  </p:txBody>
                </p:sp>
                <p:sp>
                  <p:nvSpPr>
                    <p:cNvPr id="41" name="Rounded Rectangle 40">
                      <a:extLst>
                        <a:ext uri="{FF2B5EF4-FFF2-40B4-BE49-F238E27FC236}">
                          <a16:creationId xmlns:a16="http://schemas.microsoft.com/office/drawing/2014/main" id="{06C455A5-53C6-14FF-B718-2F09F7033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9095" y="3855527"/>
                      <a:ext cx="1165096" cy="469231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Processor</a:t>
                      </a:r>
                    </a:p>
                  </p:txBody>
                </p:sp>
              </p:grpSp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8FD82780-77CA-4D14-B5B5-01225E4B5089}"/>
                      </a:ext>
                    </a:extLst>
                  </p:cNvPr>
                  <p:cNvSpPr/>
                  <p:nvPr/>
                </p:nvSpPr>
                <p:spPr>
                  <a:xfrm>
                    <a:off x="10070814" y="2803601"/>
                    <a:ext cx="1018672" cy="588827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sz="1500" dirty="0">
                        <a:latin typeface="Trebuchet MS" panose="020B0703020202090204" pitchFamily="34" charset="0"/>
                      </a:rPr>
                      <a:t>Memory</a:t>
                    </a:r>
                    <a:br>
                      <a:rPr lang="en-GR" sz="1500" dirty="0">
                        <a:latin typeface="Trebuchet MS" panose="020B0703020202090204" pitchFamily="34" charset="0"/>
                      </a:rPr>
                    </a:br>
                    <a:r>
                      <a:rPr lang="en-GR" sz="1500" dirty="0">
                        <a:latin typeface="Trebuchet MS" panose="020B0703020202090204" pitchFamily="34" charset="0"/>
                      </a:rPr>
                      <a:t>Arrays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615902EA-3C03-BD84-FBE2-2FA2B08A27BE}"/>
                      </a:ext>
                    </a:extLst>
                  </p:cNvPr>
                  <p:cNvSpPr/>
                  <p:nvPr/>
                </p:nvSpPr>
                <p:spPr>
                  <a:xfrm>
                    <a:off x="8740079" y="2863398"/>
                    <a:ext cx="1165095" cy="469231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R" sz="15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Processor</a:t>
                    </a:r>
                  </a:p>
                </p:txBody>
              </p:sp>
            </p:grpSp>
          </p:grpSp>
        </p:grpSp>
      </p:grp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44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E2739CF5-1DA9-E741-9655-03115F360C2B}"/>
              </a:ext>
            </a:extLst>
          </p:cNvPr>
          <p:cNvSpPr txBox="1">
            <a:spLocks/>
          </p:cNvSpPr>
          <p:nvPr/>
        </p:nvSpPr>
        <p:spPr>
          <a:xfrm>
            <a:off x="5465521" y="873978"/>
            <a:ext cx="3459536" cy="160704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 err="1">
                <a:latin typeface="Trebuchet MS" panose="020B0703020202090204" pitchFamily="34" charset="0"/>
                <a:cs typeface="Consolas" panose="020B0609020204030204" pitchFamily="49" charset="0"/>
              </a:rPr>
              <a:t>SynCron</a:t>
            </a:r>
            <a: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  <a:t> (HPCA’21)</a:t>
            </a:r>
            <a:b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</a:br>
            <a:r>
              <a:rPr lang="en-G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A Lightweight Synchronization Mechanism for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PIM Systems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231B3D-9906-ED56-83B5-3777EA168ACA}"/>
              </a:ext>
            </a:extLst>
          </p:cNvPr>
          <p:cNvGrpSpPr/>
          <p:nvPr/>
        </p:nvGrpSpPr>
        <p:grpSpPr>
          <a:xfrm>
            <a:off x="3498566" y="873978"/>
            <a:ext cx="2594926" cy="1556852"/>
            <a:chOff x="90828" y="5082985"/>
            <a:chExt cx="2594926" cy="1556852"/>
          </a:xfrm>
        </p:grpSpPr>
        <p:pic>
          <p:nvPicPr>
            <p:cNvPr id="65" name="Graphic 64" descr="Lock">
              <a:extLst>
                <a:ext uri="{FF2B5EF4-FFF2-40B4-BE49-F238E27FC236}">
                  <a16:creationId xmlns:a16="http://schemas.microsoft.com/office/drawing/2014/main" id="{0E8CDCF2-E401-DB45-7BD7-DA4F0A0E7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3971" y="5739837"/>
              <a:ext cx="900000" cy="900000"/>
            </a:xfrm>
            <a:prstGeom prst="rect">
              <a:avLst/>
            </a:prstGeom>
          </p:spPr>
        </p:pic>
        <p:sp>
          <p:nvSpPr>
            <p:cNvPr id="67" name="Subtitle 2">
              <a:extLst>
                <a:ext uri="{FF2B5EF4-FFF2-40B4-BE49-F238E27FC236}">
                  <a16:creationId xmlns:a16="http://schemas.microsoft.com/office/drawing/2014/main" id="{35942AA6-5CF8-C486-D156-745C77F01E40}"/>
                </a:ext>
              </a:extLst>
            </p:cNvPr>
            <p:cNvSpPr txBox="1">
              <a:spLocks/>
            </p:cNvSpPr>
            <p:nvPr/>
          </p:nvSpPr>
          <p:spPr>
            <a:xfrm>
              <a:off x="679195" y="5082985"/>
              <a:ext cx="2006559" cy="83905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400"/>
                </a:spcBef>
              </a:pPr>
              <a:r>
                <a:rPr lang="en-US" sz="2000" dirty="0">
                  <a:solidFill>
                    <a:schemeClr val="accent1"/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Irregular</a:t>
              </a:r>
            </a:p>
            <a:p>
              <a:pPr algn="l">
                <a:lnSpc>
                  <a:spcPct val="100000"/>
                </a:lnSpc>
                <a:spcBef>
                  <a:spcPts val="400"/>
                </a:spcBef>
              </a:pPr>
              <a:r>
                <a:rPr lang="en-US" sz="2000" dirty="0">
                  <a:solidFill>
                    <a:schemeClr val="accent1"/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Workloads</a:t>
              </a:r>
              <a:endParaRPr lang="en-GR" sz="2000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E941787-3CD8-E2D4-14FE-7958E3113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828" y="5158208"/>
              <a:ext cx="480688" cy="46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8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3</a:t>
              </a:r>
            </a:p>
          </p:txBody>
        </p:sp>
      </p:grp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0D07941-D5E8-E5F3-B600-24968E5D58BC}"/>
              </a:ext>
            </a:extLst>
          </p:cNvPr>
          <p:cNvSpPr/>
          <p:nvPr/>
        </p:nvSpPr>
        <p:spPr>
          <a:xfrm>
            <a:off x="4143893" y="4002572"/>
            <a:ext cx="1102143" cy="910710"/>
          </a:xfrm>
          <a:prstGeom prst="roundRect">
            <a:avLst>
              <a:gd name="adj" fmla="val 5875"/>
            </a:avLst>
          </a:prstGeom>
          <a:solidFill>
            <a:schemeClr val="accent1">
              <a:lumMod val="20000"/>
              <a:lumOff val="80000"/>
              <a:alpha val="69846"/>
            </a:schemeClr>
          </a:solidFill>
          <a:ln w="571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98270B7-9D84-2533-2AD4-D4B4A0B53FFB}"/>
              </a:ext>
            </a:extLst>
          </p:cNvPr>
          <p:cNvSpPr/>
          <p:nvPr/>
        </p:nvSpPr>
        <p:spPr>
          <a:xfrm>
            <a:off x="6586513" y="3998402"/>
            <a:ext cx="1102143" cy="910710"/>
          </a:xfrm>
          <a:prstGeom prst="roundRect">
            <a:avLst>
              <a:gd name="adj" fmla="val 5875"/>
            </a:avLst>
          </a:prstGeom>
          <a:solidFill>
            <a:schemeClr val="accent1">
              <a:lumMod val="20000"/>
              <a:lumOff val="80000"/>
              <a:alpha val="69846"/>
            </a:schemeClr>
          </a:solidFill>
          <a:ln w="571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5D74DD-B840-40DB-F553-3590E5970CC1}"/>
              </a:ext>
            </a:extLst>
          </p:cNvPr>
          <p:cNvSpPr/>
          <p:nvPr/>
        </p:nvSpPr>
        <p:spPr>
          <a:xfrm>
            <a:off x="1614047" y="5244643"/>
            <a:ext cx="5915906" cy="988976"/>
          </a:xfrm>
          <a:prstGeom prst="roundRect">
            <a:avLst/>
          </a:prstGeom>
          <a:solidFill>
            <a:srgbClr val="ECF4FF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20000"/>
              </a:lnSpc>
              <a:spcBef>
                <a:spcPts val="8"/>
              </a:spcBef>
              <a:buSzPct val="120000"/>
            </a:pP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</a:rPr>
              <a:t>Enabling very low synchronization costs</a:t>
            </a:r>
          </a:p>
        </p:txBody>
      </p:sp>
    </p:spTree>
    <p:extLst>
      <p:ext uri="{BB962C8B-B14F-4D97-AF65-F5344CB8AC3E}">
        <p14:creationId xmlns:p14="http://schemas.microsoft.com/office/powerpoint/2010/main" val="2762360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20486"/>
            <a:ext cx="8489656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Processing-In-Memory (PIM) Architecture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A0449018-A1F8-F253-438A-C2B307BC6160}"/>
              </a:ext>
            </a:extLst>
          </p:cNvPr>
          <p:cNvSpPr txBox="1">
            <a:spLocks/>
          </p:cNvSpPr>
          <p:nvPr/>
        </p:nvSpPr>
        <p:spPr>
          <a:xfrm>
            <a:off x="543981" y="949378"/>
            <a:ext cx="8360840" cy="55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br>
              <a:rPr lang="en-GB" sz="2400" dirty="0">
                <a:latin typeface="Trebuchet MS" panose="020B0703020202090204" pitchFamily="34" charset="0"/>
              </a:rPr>
            </a:br>
            <a:r>
              <a:rPr lang="en-GB" sz="2400" dirty="0">
                <a:latin typeface="Trebuchet MS" panose="020B0703020202090204" pitchFamily="34" charset="0"/>
              </a:rPr>
              <a:t>Synchronization challenges in PIM systems:</a:t>
            </a:r>
            <a:endParaRPr lang="en-GB" dirty="0"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45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CCCCCC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730ABD-465B-1EB7-9244-1E36FEEC7D0B}"/>
              </a:ext>
            </a:extLst>
          </p:cNvPr>
          <p:cNvGrpSpPr>
            <a:grpSpLocks noChangeAspect="1"/>
          </p:cNvGrpSpPr>
          <p:nvPr/>
        </p:nvGrpSpPr>
        <p:grpSpPr>
          <a:xfrm>
            <a:off x="521999" y="949377"/>
            <a:ext cx="8305546" cy="2331976"/>
            <a:chOff x="671145" y="918646"/>
            <a:chExt cx="8032050" cy="267390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C93A5BF-29BB-44C3-6700-22ED0F9CE100}"/>
                </a:ext>
              </a:extLst>
            </p:cNvPr>
            <p:cNvGrpSpPr/>
            <p:nvPr/>
          </p:nvGrpSpPr>
          <p:grpSpPr>
            <a:xfrm>
              <a:off x="759000" y="1008840"/>
              <a:ext cx="7944195" cy="2583712"/>
              <a:chOff x="759000" y="1123140"/>
              <a:chExt cx="7944195" cy="258371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46F1BD0-9EFE-108C-EB77-AA33593520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1983" y="1123140"/>
                <a:ext cx="3010547" cy="2105413"/>
                <a:chOff x="1891365" y="1743557"/>
                <a:chExt cx="3093574" cy="2163479"/>
              </a:xfrm>
            </p:grpSpPr>
            <p:sp>
              <p:nvSpPr>
                <p:cNvPr id="73" name="Rounded Rectangle 72">
                  <a:extLst>
                    <a:ext uri="{FF2B5EF4-FFF2-40B4-BE49-F238E27FC236}">
                      <a16:creationId xmlns:a16="http://schemas.microsoft.com/office/drawing/2014/main" id="{15BE1267-03FA-EBC2-1E75-4DFE6C01D1AE}"/>
                    </a:ext>
                  </a:extLst>
                </p:cNvPr>
                <p:cNvSpPr/>
                <p:nvPr/>
              </p:nvSpPr>
              <p:spPr>
                <a:xfrm>
                  <a:off x="1957283" y="2243422"/>
                  <a:ext cx="3027656" cy="1663614"/>
                </a:xfrm>
                <a:prstGeom prst="roundRect">
                  <a:avLst>
                    <a:gd name="adj" fmla="val 4372"/>
                  </a:avLst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210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68616015-0470-BD39-56C4-A9176DC35028}"/>
                    </a:ext>
                  </a:extLst>
                </p:cNvPr>
                <p:cNvSpPr/>
                <p:nvPr/>
              </p:nvSpPr>
              <p:spPr>
                <a:xfrm>
                  <a:off x="3678238" y="2403073"/>
                  <a:ext cx="1167655" cy="1397399"/>
                </a:xfrm>
                <a:prstGeom prst="roundRect">
                  <a:avLst>
                    <a:gd name="adj" fmla="val 7572"/>
                  </a:avLst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100" dirty="0">
                      <a:solidFill>
                        <a:schemeClr val="bg1"/>
                      </a:solidFill>
                      <a:latin typeface="Trebuchet MS" panose="020B0703020202090204" pitchFamily="34" charset="0"/>
                    </a:rPr>
                    <a:t>Main Memory</a:t>
                  </a:r>
                </a:p>
              </p:txBody>
            </p:sp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01C9FF07-B418-F70A-541A-3EE07B484D13}"/>
                    </a:ext>
                  </a:extLst>
                </p:cNvPr>
                <p:cNvSpPr/>
                <p:nvPr/>
              </p:nvSpPr>
              <p:spPr>
                <a:xfrm>
                  <a:off x="2077751" y="2403075"/>
                  <a:ext cx="1319498" cy="390926"/>
                </a:xfrm>
                <a:prstGeom prst="roundRect">
                  <a:avLst>
                    <a:gd name="adj" fmla="val 20355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1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AFE0D40B-6BC1-4262-4519-43BD3E510CBB}"/>
                    </a:ext>
                  </a:extLst>
                </p:cNvPr>
                <p:cNvSpPr/>
                <p:nvPr/>
              </p:nvSpPr>
              <p:spPr>
                <a:xfrm>
                  <a:off x="2077750" y="2906311"/>
                  <a:ext cx="1319498" cy="390926"/>
                </a:xfrm>
                <a:prstGeom prst="roundRect">
                  <a:avLst>
                    <a:gd name="adj" fmla="val 20355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1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43623DFA-AF74-C20A-633F-8A573F0D5ED4}"/>
                    </a:ext>
                  </a:extLst>
                </p:cNvPr>
                <p:cNvSpPr/>
                <p:nvPr/>
              </p:nvSpPr>
              <p:spPr>
                <a:xfrm>
                  <a:off x="2095215" y="3409547"/>
                  <a:ext cx="1319498" cy="390926"/>
                </a:xfrm>
                <a:prstGeom prst="roundRect">
                  <a:avLst>
                    <a:gd name="adj" fmla="val 20355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1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PIM Core</a:t>
                  </a: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54199F9-DF0B-62FF-9A95-3BF66778C066}"/>
                    </a:ext>
                  </a:extLst>
                </p:cNvPr>
                <p:cNvCxnSpPr/>
                <p:nvPr/>
              </p:nvCxnSpPr>
              <p:spPr>
                <a:xfrm>
                  <a:off x="3414713" y="2590800"/>
                  <a:ext cx="263525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1ACF5D4-0FEA-C54A-1C32-7AF77E0E580C}"/>
                    </a:ext>
                  </a:extLst>
                </p:cNvPr>
                <p:cNvCxnSpPr/>
                <p:nvPr/>
              </p:nvCxnSpPr>
              <p:spPr>
                <a:xfrm>
                  <a:off x="3409949" y="3098800"/>
                  <a:ext cx="263525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E5B66609-64CD-A9BB-2AFD-A2244F5F28D5}"/>
                    </a:ext>
                  </a:extLst>
                </p:cNvPr>
                <p:cNvCxnSpPr/>
                <p:nvPr/>
              </p:nvCxnSpPr>
              <p:spPr>
                <a:xfrm>
                  <a:off x="3414713" y="3606800"/>
                  <a:ext cx="263525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01B039A-3D85-9E7D-3677-7B606E465314}"/>
                    </a:ext>
                  </a:extLst>
                </p:cNvPr>
                <p:cNvSpPr txBox="1"/>
                <p:nvPr/>
              </p:nvSpPr>
              <p:spPr>
                <a:xfrm>
                  <a:off x="1891365" y="1743557"/>
                  <a:ext cx="1396991" cy="574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R" sz="2400" dirty="0">
                      <a:latin typeface="Trebuchet MS" panose="020B0703020202090204" pitchFamily="34" charset="0"/>
                    </a:rPr>
                    <a:t>PIM Unit</a:t>
                  </a:r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DE4A86E-83CF-CC91-1324-453CFBEE1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451" y="2630332"/>
                <a:ext cx="2111361" cy="343114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FE93299-5DBC-FDE8-5015-8760CA3A23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1643" y="1679938"/>
                <a:ext cx="2187169" cy="59623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8D1FF43-44D6-016B-C4C1-06FA59F4ACED}"/>
                  </a:ext>
                </a:extLst>
              </p:cNvPr>
              <p:cNvGrpSpPr/>
              <p:nvPr/>
            </p:nvGrpSpPr>
            <p:grpSpPr>
              <a:xfrm>
                <a:off x="6869150" y="1514777"/>
                <a:ext cx="1834045" cy="1521471"/>
                <a:chOff x="5965699" y="3738731"/>
                <a:chExt cx="1919688" cy="1677658"/>
              </a:xfrm>
            </p:grpSpPr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3F95AA58-11C6-FC72-DE76-F094FF4E3181}"/>
                    </a:ext>
                  </a:extLst>
                </p:cNvPr>
                <p:cNvSpPr/>
                <p:nvPr/>
              </p:nvSpPr>
              <p:spPr>
                <a:xfrm>
                  <a:off x="5965699" y="3738731"/>
                  <a:ext cx="1919688" cy="1677658"/>
                </a:xfrm>
                <a:prstGeom prst="roundRect">
                  <a:avLst>
                    <a:gd name="adj" fmla="val 13400"/>
                  </a:avLst>
                </a:prstGeom>
                <a:solidFill>
                  <a:schemeClr val="bg2">
                    <a:alpha val="50196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R" sz="2400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3EF56F-5CFE-E3B0-1B69-0157286136AF}"/>
                    </a:ext>
                  </a:extLst>
                </p:cNvPr>
                <p:cNvSpPr/>
                <p:nvPr/>
              </p:nvSpPr>
              <p:spPr>
                <a:xfrm>
                  <a:off x="6116868" y="3910704"/>
                  <a:ext cx="1634851" cy="887929"/>
                </a:xfrm>
                <a:prstGeom prst="roundRect">
                  <a:avLst>
                    <a:gd name="adj" fmla="val 9315"/>
                  </a:avLst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bg1"/>
                      </a:solidFill>
                      <a:latin typeface="Trebuchet MS" panose="020B0703020202090204" pitchFamily="34" charset="0"/>
                    </a:rPr>
                    <a:t>Programmable Core / Accelerator</a:t>
                  </a:r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B5EF5121-1C06-011A-13F5-51121CE01E01}"/>
                    </a:ext>
                  </a:extLst>
                </p:cNvPr>
                <p:cNvSpPr/>
                <p:nvPr/>
              </p:nvSpPr>
              <p:spPr>
                <a:xfrm>
                  <a:off x="6225156" y="4936237"/>
                  <a:ext cx="1416886" cy="334735"/>
                </a:xfrm>
                <a:prstGeom prst="roundRect">
                  <a:avLst>
                    <a:gd name="adj" fmla="val 20355"/>
                  </a:avLst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27000" tIns="35100" rIns="27000" rtlCol="0" anchor="ctr"/>
                <a:lstStyle/>
                <a:p>
                  <a:pPr algn="ctr"/>
                  <a:r>
                    <a:rPr lang="en-GR" sz="16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Private Cache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3FE9B2A-64CD-077F-5734-CD5D369E37E5}"/>
                  </a:ext>
                </a:extLst>
              </p:cNvPr>
              <p:cNvGrpSpPr/>
              <p:nvPr/>
            </p:nvGrpSpPr>
            <p:grpSpPr>
              <a:xfrm>
                <a:off x="759000" y="1600201"/>
                <a:ext cx="2099825" cy="2106651"/>
                <a:chOff x="1380251" y="1570542"/>
                <a:chExt cx="2099825" cy="210665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99706564-5D71-E219-048F-4A6BB08349A0}"/>
                    </a:ext>
                  </a:extLst>
                </p:cNvPr>
                <p:cNvGrpSpPr/>
                <p:nvPr/>
              </p:nvGrpSpPr>
              <p:grpSpPr>
                <a:xfrm>
                  <a:off x="2514636" y="1574800"/>
                  <a:ext cx="965440" cy="970947"/>
                  <a:chOff x="2514636" y="1574800"/>
                  <a:chExt cx="965440" cy="970947"/>
                </a:xfrm>
              </p:grpSpPr>
              <p:sp>
                <p:nvSpPr>
                  <p:cNvPr id="60" name="Rounded Rectangle 59">
                    <a:extLst>
                      <a:ext uri="{FF2B5EF4-FFF2-40B4-BE49-F238E27FC236}">
                        <a16:creationId xmlns:a16="http://schemas.microsoft.com/office/drawing/2014/main" id="{9B3B9F0E-E6CA-60E0-CC1B-2B960FBC3DB5}"/>
                      </a:ext>
                    </a:extLst>
                  </p:cNvPr>
                  <p:cNvSpPr/>
                  <p:nvPr/>
                </p:nvSpPr>
                <p:spPr>
                  <a:xfrm>
                    <a:off x="308407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1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1" name="Rounded Rectangle 60">
                    <a:extLst>
                      <a:ext uri="{FF2B5EF4-FFF2-40B4-BE49-F238E27FC236}">
                        <a16:creationId xmlns:a16="http://schemas.microsoft.com/office/drawing/2014/main" id="{4CCAE610-6397-F533-871F-93CE542DFF90}"/>
                      </a:ext>
                    </a:extLst>
                  </p:cNvPr>
                  <p:cNvSpPr/>
                  <p:nvPr/>
                </p:nvSpPr>
                <p:spPr>
                  <a:xfrm>
                    <a:off x="251463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1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2" name="Rounded Rectangle 61">
                    <a:extLst>
                      <a:ext uri="{FF2B5EF4-FFF2-40B4-BE49-F238E27FC236}">
                        <a16:creationId xmlns:a16="http://schemas.microsoft.com/office/drawing/2014/main" id="{F90A0738-0015-7169-FA21-5C902D19452D}"/>
                      </a:ext>
                    </a:extLst>
                  </p:cNvPr>
                  <p:cNvSpPr/>
                  <p:nvPr/>
                </p:nvSpPr>
                <p:spPr>
                  <a:xfrm>
                    <a:off x="308407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1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C7BF1127-C01E-8232-8FAE-CE4BD5E3F481}"/>
                      </a:ext>
                    </a:extLst>
                  </p:cNvPr>
                  <p:cNvSpPr/>
                  <p:nvPr/>
                </p:nvSpPr>
                <p:spPr>
                  <a:xfrm>
                    <a:off x="251463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100">
                      <a:latin typeface="Trebuchet MS" panose="020B0703020202090204" pitchFamily="34" charset="0"/>
                    </a:endParaRPr>
                  </a:p>
                </p:txBody>
              </p: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22C4FEA0-2580-C4E4-463C-1592BD5AACD7}"/>
                      </a:ext>
                    </a:extLst>
                  </p:cNvPr>
                  <p:cNvCxnSpPr>
                    <a:cxnSpLocks/>
                    <a:stCxn id="60" idx="1"/>
                    <a:endCxn id="61" idx="3"/>
                  </p:cNvCxnSpPr>
                  <p:nvPr/>
                </p:nvCxnSpPr>
                <p:spPr>
                  <a:xfrm flipH="1">
                    <a:off x="2910636" y="1772800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34072F93-4CD4-4084-D663-D5CF26EFAFA2}"/>
                      </a:ext>
                    </a:extLst>
                  </p:cNvPr>
                  <p:cNvCxnSpPr>
                    <a:cxnSpLocks/>
                    <a:stCxn id="63" idx="3"/>
                    <a:endCxn id="62" idx="1"/>
                  </p:cNvCxnSpPr>
                  <p:nvPr/>
                </p:nvCxnSpPr>
                <p:spPr>
                  <a:xfrm>
                    <a:off x="2910636" y="2347747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D7B1ABC0-88E3-8C39-BB10-A9B16319DAF7}"/>
                      </a:ext>
                    </a:extLst>
                  </p:cNvPr>
                  <p:cNvCxnSpPr>
                    <a:cxnSpLocks/>
                    <a:stCxn id="62" idx="0"/>
                    <a:endCxn id="60" idx="2"/>
                  </p:cNvCxnSpPr>
                  <p:nvPr/>
                </p:nvCxnSpPr>
                <p:spPr>
                  <a:xfrm flipV="1">
                    <a:off x="328207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88E7968A-A23B-FDAA-0D8C-2348D635D76A}"/>
                      </a:ext>
                    </a:extLst>
                  </p:cNvPr>
                  <p:cNvCxnSpPr>
                    <a:cxnSpLocks/>
                    <a:stCxn id="63" idx="0"/>
                    <a:endCxn id="61" idx="2"/>
                  </p:cNvCxnSpPr>
                  <p:nvPr/>
                </p:nvCxnSpPr>
                <p:spPr>
                  <a:xfrm flipV="1">
                    <a:off x="271263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DED11F5E-0959-B608-AB4C-5F004EFB1A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10636" y="1970800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71025AC4-8888-ED41-AD43-103C3D84CD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2897086" y="1971765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A0085605-D2C9-E70A-1749-DA0964CB24E7}"/>
                    </a:ext>
                  </a:extLst>
                </p:cNvPr>
                <p:cNvGrpSpPr/>
                <p:nvPr/>
              </p:nvGrpSpPr>
              <p:grpSpPr>
                <a:xfrm>
                  <a:off x="1380819" y="1570542"/>
                  <a:ext cx="965440" cy="970947"/>
                  <a:chOff x="2514636" y="1574800"/>
                  <a:chExt cx="965440" cy="970947"/>
                </a:xfrm>
              </p:grpSpPr>
              <p:sp>
                <p:nvSpPr>
                  <p:cNvPr id="50" name="Rounded Rectangle 49">
                    <a:extLst>
                      <a:ext uri="{FF2B5EF4-FFF2-40B4-BE49-F238E27FC236}">
                        <a16:creationId xmlns:a16="http://schemas.microsoft.com/office/drawing/2014/main" id="{FE0B90F9-8E20-5F84-9275-30A36911BC92}"/>
                      </a:ext>
                    </a:extLst>
                  </p:cNvPr>
                  <p:cNvSpPr/>
                  <p:nvPr/>
                </p:nvSpPr>
                <p:spPr>
                  <a:xfrm>
                    <a:off x="308407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1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1" name="Rounded Rectangle 50">
                    <a:extLst>
                      <a:ext uri="{FF2B5EF4-FFF2-40B4-BE49-F238E27FC236}">
                        <a16:creationId xmlns:a16="http://schemas.microsoft.com/office/drawing/2014/main" id="{BBF76510-9220-A81D-D716-E8D2FBB444E4}"/>
                      </a:ext>
                    </a:extLst>
                  </p:cNvPr>
                  <p:cNvSpPr/>
                  <p:nvPr/>
                </p:nvSpPr>
                <p:spPr>
                  <a:xfrm>
                    <a:off x="251463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1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2" name="Rounded Rectangle 51">
                    <a:extLst>
                      <a:ext uri="{FF2B5EF4-FFF2-40B4-BE49-F238E27FC236}">
                        <a16:creationId xmlns:a16="http://schemas.microsoft.com/office/drawing/2014/main" id="{6D4D55F6-31F7-7233-452E-F9BAF3551BD0}"/>
                      </a:ext>
                    </a:extLst>
                  </p:cNvPr>
                  <p:cNvSpPr/>
                  <p:nvPr/>
                </p:nvSpPr>
                <p:spPr>
                  <a:xfrm>
                    <a:off x="308407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1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3" name="Rounded Rectangle 52">
                    <a:extLst>
                      <a:ext uri="{FF2B5EF4-FFF2-40B4-BE49-F238E27FC236}">
                        <a16:creationId xmlns:a16="http://schemas.microsoft.com/office/drawing/2014/main" id="{3BA412F5-D720-EC40-6FEA-EFCA70E6A718}"/>
                      </a:ext>
                    </a:extLst>
                  </p:cNvPr>
                  <p:cNvSpPr/>
                  <p:nvPr/>
                </p:nvSpPr>
                <p:spPr>
                  <a:xfrm>
                    <a:off x="251463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100">
                      <a:latin typeface="Trebuchet MS" panose="020B0703020202090204" pitchFamily="34" charset="0"/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2386C0D1-5092-A359-D0FB-F58C920598EE}"/>
                      </a:ext>
                    </a:extLst>
                  </p:cNvPr>
                  <p:cNvCxnSpPr>
                    <a:cxnSpLocks/>
                    <a:stCxn id="50" idx="1"/>
                    <a:endCxn id="51" idx="3"/>
                  </p:cNvCxnSpPr>
                  <p:nvPr/>
                </p:nvCxnSpPr>
                <p:spPr>
                  <a:xfrm flipH="1">
                    <a:off x="2910636" y="1772800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147189FC-B50E-73A6-FFAC-B25759177BC7}"/>
                      </a:ext>
                    </a:extLst>
                  </p:cNvPr>
                  <p:cNvCxnSpPr>
                    <a:cxnSpLocks/>
                    <a:stCxn id="53" idx="3"/>
                    <a:endCxn id="52" idx="1"/>
                  </p:cNvCxnSpPr>
                  <p:nvPr/>
                </p:nvCxnSpPr>
                <p:spPr>
                  <a:xfrm>
                    <a:off x="2910636" y="2347747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05C67006-BD30-B371-3091-A5CE36867AC1}"/>
                      </a:ext>
                    </a:extLst>
                  </p:cNvPr>
                  <p:cNvCxnSpPr>
                    <a:cxnSpLocks/>
                    <a:stCxn id="52" idx="0"/>
                    <a:endCxn id="50" idx="2"/>
                  </p:cNvCxnSpPr>
                  <p:nvPr/>
                </p:nvCxnSpPr>
                <p:spPr>
                  <a:xfrm flipV="1">
                    <a:off x="328207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F1C7C496-3B2F-5950-3106-6F03EE766136}"/>
                      </a:ext>
                    </a:extLst>
                  </p:cNvPr>
                  <p:cNvCxnSpPr>
                    <a:cxnSpLocks/>
                    <a:stCxn id="53" idx="0"/>
                    <a:endCxn id="51" idx="2"/>
                  </p:cNvCxnSpPr>
                  <p:nvPr/>
                </p:nvCxnSpPr>
                <p:spPr>
                  <a:xfrm flipV="1">
                    <a:off x="271263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8E8B9D63-BC0A-68EF-E91A-8D533198B9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10636" y="1970800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1FFE3841-1A51-E21C-FCE7-D94F0613DD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2897086" y="1971765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96885EDC-1E0E-C5A7-84D6-19CC21CCB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27332" y="2531247"/>
                  <a:ext cx="198000" cy="193301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81A2580-720A-DD06-7E0C-9189EC78B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313782" y="2532212"/>
                  <a:ext cx="198000" cy="193301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677EE644-4F1A-15FD-94F1-C125526503CA}"/>
                    </a:ext>
                  </a:extLst>
                </p:cNvPr>
                <p:cNvGrpSpPr/>
                <p:nvPr/>
              </p:nvGrpSpPr>
              <p:grpSpPr>
                <a:xfrm>
                  <a:off x="2514068" y="2706246"/>
                  <a:ext cx="965440" cy="970947"/>
                  <a:chOff x="2514636" y="1574800"/>
                  <a:chExt cx="965440" cy="970947"/>
                </a:xfrm>
              </p:grpSpPr>
              <p:sp>
                <p:nvSpPr>
                  <p:cNvPr id="40" name="Rounded Rectangle 39">
                    <a:extLst>
                      <a:ext uri="{FF2B5EF4-FFF2-40B4-BE49-F238E27FC236}">
                        <a16:creationId xmlns:a16="http://schemas.microsoft.com/office/drawing/2014/main" id="{1EA56643-6502-CC82-4DAE-173A82D012C5}"/>
                      </a:ext>
                    </a:extLst>
                  </p:cNvPr>
                  <p:cNvSpPr/>
                  <p:nvPr/>
                </p:nvSpPr>
                <p:spPr>
                  <a:xfrm>
                    <a:off x="308407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1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16C3080-44AF-3F21-5473-7163E8A8E574}"/>
                      </a:ext>
                    </a:extLst>
                  </p:cNvPr>
                  <p:cNvSpPr/>
                  <p:nvPr/>
                </p:nvSpPr>
                <p:spPr>
                  <a:xfrm>
                    <a:off x="251463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1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70C8F6FF-4A9F-4D0F-0A55-53216710D0A4}"/>
                      </a:ext>
                    </a:extLst>
                  </p:cNvPr>
                  <p:cNvSpPr/>
                  <p:nvPr/>
                </p:nvSpPr>
                <p:spPr>
                  <a:xfrm>
                    <a:off x="308407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1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3" name="Rounded Rectangle 42">
                    <a:extLst>
                      <a:ext uri="{FF2B5EF4-FFF2-40B4-BE49-F238E27FC236}">
                        <a16:creationId xmlns:a16="http://schemas.microsoft.com/office/drawing/2014/main" id="{E17D14F2-98E9-6EAA-698B-777E7B8F6676}"/>
                      </a:ext>
                    </a:extLst>
                  </p:cNvPr>
                  <p:cNvSpPr/>
                  <p:nvPr/>
                </p:nvSpPr>
                <p:spPr>
                  <a:xfrm>
                    <a:off x="251463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100">
                      <a:latin typeface="Trebuchet MS" panose="020B0703020202090204" pitchFamily="34" charset="0"/>
                    </a:endParaRPr>
                  </a:p>
                </p:txBody>
              </p: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9AF5D49-4216-5458-4075-AAD240CABA71}"/>
                      </a:ext>
                    </a:extLst>
                  </p:cNvPr>
                  <p:cNvCxnSpPr>
                    <a:cxnSpLocks/>
                    <a:stCxn id="40" idx="1"/>
                    <a:endCxn id="41" idx="3"/>
                  </p:cNvCxnSpPr>
                  <p:nvPr/>
                </p:nvCxnSpPr>
                <p:spPr>
                  <a:xfrm flipH="1">
                    <a:off x="2910636" y="1772800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5F5A7B6-624D-E7FD-A299-90EE8EBAD692}"/>
                      </a:ext>
                    </a:extLst>
                  </p:cNvPr>
                  <p:cNvCxnSpPr>
                    <a:cxnSpLocks/>
                    <a:stCxn id="43" idx="3"/>
                    <a:endCxn id="42" idx="1"/>
                  </p:cNvCxnSpPr>
                  <p:nvPr/>
                </p:nvCxnSpPr>
                <p:spPr>
                  <a:xfrm>
                    <a:off x="2910636" y="2347747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EFF14F09-A01B-6BC3-6853-6C10A5915316}"/>
                      </a:ext>
                    </a:extLst>
                  </p:cNvPr>
                  <p:cNvCxnSpPr>
                    <a:cxnSpLocks/>
                    <a:stCxn id="42" idx="0"/>
                    <a:endCxn id="40" idx="2"/>
                  </p:cNvCxnSpPr>
                  <p:nvPr/>
                </p:nvCxnSpPr>
                <p:spPr>
                  <a:xfrm flipV="1">
                    <a:off x="328207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0A1E32AD-5B96-264A-3439-CAB43CD39CD3}"/>
                      </a:ext>
                    </a:extLst>
                  </p:cNvPr>
                  <p:cNvCxnSpPr>
                    <a:cxnSpLocks/>
                    <a:stCxn id="43" idx="0"/>
                    <a:endCxn id="41" idx="2"/>
                  </p:cNvCxnSpPr>
                  <p:nvPr/>
                </p:nvCxnSpPr>
                <p:spPr>
                  <a:xfrm flipV="1">
                    <a:off x="271263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6FDCC26C-D29A-0BC4-3CA3-FC2C084C35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10636" y="1970800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EAE55B53-2F7D-53DE-48F9-BD71C3CC34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2897086" y="1971765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D936F14-C660-CD41-E3B6-FF145175D07F}"/>
                    </a:ext>
                  </a:extLst>
                </p:cNvPr>
                <p:cNvGrpSpPr/>
                <p:nvPr/>
              </p:nvGrpSpPr>
              <p:grpSpPr>
                <a:xfrm>
                  <a:off x="1380251" y="2706245"/>
                  <a:ext cx="965440" cy="970947"/>
                  <a:chOff x="2514636" y="1574800"/>
                  <a:chExt cx="965440" cy="970947"/>
                </a:xfrm>
              </p:grpSpPr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D61E0DEB-6D85-944A-704A-740D90758338}"/>
                      </a:ext>
                    </a:extLst>
                  </p:cNvPr>
                  <p:cNvSpPr/>
                  <p:nvPr/>
                </p:nvSpPr>
                <p:spPr>
                  <a:xfrm>
                    <a:off x="308407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1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1" name="Rounded Rectangle 30">
                    <a:extLst>
                      <a:ext uri="{FF2B5EF4-FFF2-40B4-BE49-F238E27FC236}">
                        <a16:creationId xmlns:a16="http://schemas.microsoft.com/office/drawing/2014/main" id="{CAA3C839-5B36-2EF8-8148-31618CF534F8}"/>
                      </a:ext>
                    </a:extLst>
                  </p:cNvPr>
                  <p:cNvSpPr/>
                  <p:nvPr/>
                </p:nvSpPr>
                <p:spPr>
                  <a:xfrm>
                    <a:off x="251463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1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2" name="Rounded Rectangle 31">
                    <a:extLst>
                      <a:ext uri="{FF2B5EF4-FFF2-40B4-BE49-F238E27FC236}">
                        <a16:creationId xmlns:a16="http://schemas.microsoft.com/office/drawing/2014/main" id="{59B68303-CFB0-DA97-6038-5C3049051D95}"/>
                      </a:ext>
                    </a:extLst>
                  </p:cNvPr>
                  <p:cNvSpPr/>
                  <p:nvPr/>
                </p:nvSpPr>
                <p:spPr>
                  <a:xfrm>
                    <a:off x="308407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1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91E6FBE4-685A-8E7B-8DA5-6366FAEEC03B}"/>
                      </a:ext>
                    </a:extLst>
                  </p:cNvPr>
                  <p:cNvSpPr/>
                  <p:nvPr/>
                </p:nvSpPr>
                <p:spPr>
                  <a:xfrm>
                    <a:off x="251463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2100">
                      <a:latin typeface="Trebuchet MS" panose="020B0703020202090204" pitchFamily="34" charset="0"/>
                    </a:endParaRPr>
                  </a:p>
                </p:txBody>
              </p: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9605577F-03B0-B627-8656-D601B9DF496E}"/>
                      </a:ext>
                    </a:extLst>
                  </p:cNvPr>
                  <p:cNvCxnSpPr>
                    <a:cxnSpLocks/>
                    <a:stCxn id="30" idx="1"/>
                    <a:endCxn id="31" idx="3"/>
                  </p:cNvCxnSpPr>
                  <p:nvPr/>
                </p:nvCxnSpPr>
                <p:spPr>
                  <a:xfrm flipH="1">
                    <a:off x="2910636" y="1772800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C33BE976-C416-0D4F-6236-6A42CF6D5AD5}"/>
                      </a:ext>
                    </a:extLst>
                  </p:cNvPr>
                  <p:cNvCxnSpPr>
                    <a:cxnSpLocks/>
                    <a:stCxn id="33" idx="3"/>
                    <a:endCxn id="32" idx="1"/>
                  </p:cNvCxnSpPr>
                  <p:nvPr/>
                </p:nvCxnSpPr>
                <p:spPr>
                  <a:xfrm>
                    <a:off x="2910636" y="2347747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1E16B5C3-CDC2-CA80-5AF8-E52688A57BE1}"/>
                      </a:ext>
                    </a:extLst>
                  </p:cNvPr>
                  <p:cNvCxnSpPr>
                    <a:cxnSpLocks/>
                    <a:stCxn id="32" idx="0"/>
                    <a:endCxn id="30" idx="2"/>
                  </p:cNvCxnSpPr>
                  <p:nvPr/>
                </p:nvCxnSpPr>
                <p:spPr>
                  <a:xfrm flipV="1">
                    <a:off x="328207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3544387E-7385-E48F-7066-81D5D12818C5}"/>
                      </a:ext>
                    </a:extLst>
                  </p:cNvPr>
                  <p:cNvCxnSpPr>
                    <a:cxnSpLocks/>
                    <a:stCxn id="33" idx="0"/>
                    <a:endCxn id="31" idx="2"/>
                  </p:cNvCxnSpPr>
                  <p:nvPr/>
                </p:nvCxnSpPr>
                <p:spPr>
                  <a:xfrm flipV="1">
                    <a:off x="271263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rgbClr val="94020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34AD04AC-9DC3-3F8A-1372-A4B4F48A3A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10636" y="1970800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39F2113D-4DF8-DDFB-D626-26FB09077F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2897086" y="1971765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135E60-8BD9-CFFD-7F9F-D66E95302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0617" y="1609590"/>
                <a:ext cx="51484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BE8BF95-5995-9BC4-BEA6-F7A73A29E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257" y="1994816"/>
                <a:ext cx="533575" cy="122656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A6A1C3-060D-45A5-7BCA-6E29FB2983E8}"/>
                </a:ext>
              </a:extLst>
            </p:cNvPr>
            <p:cNvSpPr txBox="1"/>
            <p:nvPr/>
          </p:nvSpPr>
          <p:spPr>
            <a:xfrm>
              <a:off x="671145" y="918646"/>
              <a:ext cx="2001472" cy="529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2400" dirty="0">
                  <a:latin typeface="Trebuchet MS" panose="020B0703020202090204" pitchFamily="34" charset="0"/>
                </a:rPr>
                <a:t>PIM System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F55CE6-3CA7-1E73-9581-70771A7B2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000" y="2460960"/>
              <a:ext cx="0" cy="17894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6A7542D-CA42-125D-1A62-98016242D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5375" y="2451170"/>
              <a:ext cx="0" cy="17894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64C5F55-5C8B-CAF1-4F28-E03A2BF9D59E}"/>
              </a:ext>
            </a:extLst>
          </p:cNvPr>
          <p:cNvSpPr>
            <a:spLocks/>
          </p:cNvSpPr>
          <p:nvPr/>
        </p:nvSpPr>
        <p:spPr>
          <a:xfrm>
            <a:off x="930783" y="4344299"/>
            <a:ext cx="7131392" cy="432000"/>
          </a:xfrm>
          <a:prstGeom prst="roundRect">
            <a:avLst>
              <a:gd name="adj" fmla="val 16666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(1) Lack of hardware cache coherence support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EA556B3-820D-A2ED-1D9F-29005C103B21}"/>
              </a:ext>
            </a:extLst>
          </p:cNvPr>
          <p:cNvSpPr>
            <a:spLocks/>
          </p:cNvSpPr>
          <p:nvPr/>
        </p:nvSpPr>
        <p:spPr>
          <a:xfrm>
            <a:off x="924542" y="4933980"/>
            <a:ext cx="7131392" cy="432000"/>
          </a:xfrm>
          <a:prstGeom prst="roundRect">
            <a:avLst>
              <a:gd name="adj" fmla="val 1666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(2) Lack of a shared level of cache memory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F994B4C-33A2-A7CB-518B-E18F6DCD0D24}"/>
              </a:ext>
            </a:extLst>
          </p:cNvPr>
          <p:cNvSpPr>
            <a:spLocks/>
          </p:cNvSpPr>
          <p:nvPr/>
        </p:nvSpPr>
        <p:spPr>
          <a:xfrm>
            <a:off x="924542" y="5523693"/>
            <a:ext cx="7131392" cy="432000"/>
          </a:xfrm>
          <a:prstGeom prst="roundRect">
            <a:avLst>
              <a:gd name="adj" fmla="val 1666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(3) Expensive</a:t>
            </a:r>
            <a:r>
              <a:rPr lang="en-GB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communication across PIM units</a:t>
            </a:r>
            <a:endParaRPr lang="en-GR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63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20486"/>
            <a:ext cx="8489656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PIM Synchronization Solution Space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A0449018-A1F8-F253-438A-C2B307BC6160}"/>
              </a:ext>
            </a:extLst>
          </p:cNvPr>
          <p:cNvSpPr txBox="1">
            <a:spLocks/>
          </p:cNvSpPr>
          <p:nvPr/>
        </p:nvSpPr>
        <p:spPr>
          <a:xfrm>
            <a:off x="543981" y="949378"/>
            <a:ext cx="8360840" cy="55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GB" sz="2400" dirty="0"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46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CCCCCC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B8A0F2-D981-545C-FDC9-9387D13BB5BE}"/>
              </a:ext>
            </a:extLst>
          </p:cNvPr>
          <p:cNvSpPr/>
          <p:nvPr/>
        </p:nvSpPr>
        <p:spPr>
          <a:xfrm>
            <a:off x="2593837" y="1472703"/>
            <a:ext cx="2744485" cy="471403"/>
          </a:xfrm>
          <a:prstGeom prst="roundRect">
            <a:avLst>
              <a:gd name="adj" fmla="val 25861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(1) Shared Memory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4E276E8-F369-6EC9-6AA3-2A3304BEE9BC}"/>
              </a:ext>
            </a:extLst>
          </p:cNvPr>
          <p:cNvSpPr/>
          <p:nvPr/>
        </p:nvSpPr>
        <p:spPr>
          <a:xfrm>
            <a:off x="5770864" y="1469498"/>
            <a:ext cx="2744485" cy="475211"/>
          </a:xfrm>
          <a:prstGeom prst="roundRect">
            <a:avLst>
              <a:gd name="adj" fmla="val 25861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(2) Message-passing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6FADF6-ACEF-CC06-42D2-D4FE82D6894F}"/>
              </a:ext>
            </a:extLst>
          </p:cNvPr>
          <p:cNvCxnSpPr>
            <a:cxnSpLocks/>
          </p:cNvCxnSpPr>
          <p:nvPr/>
        </p:nvCxnSpPr>
        <p:spPr>
          <a:xfrm>
            <a:off x="5356138" y="836818"/>
            <a:ext cx="1512000" cy="57832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3C57FC-4D2F-E550-6444-F02C0FBEAFA8}"/>
              </a:ext>
            </a:extLst>
          </p:cNvPr>
          <p:cNvCxnSpPr>
            <a:cxnSpLocks/>
          </p:cNvCxnSpPr>
          <p:nvPr/>
        </p:nvCxnSpPr>
        <p:spPr>
          <a:xfrm flipH="1">
            <a:off x="3764103" y="836818"/>
            <a:ext cx="1512000" cy="57832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Graphic 5" descr="Turtle">
            <a:extLst>
              <a:ext uri="{FF2B5EF4-FFF2-40B4-BE49-F238E27FC236}">
                <a16:creationId xmlns:a16="http://schemas.microsoft.com/office/drawing/2014/main" id="{212C1E87-30A1-7C12-0FC7-B5768369E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5830" y="1525173"/>
            <a:ext cx="1128843" cy="10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7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20486"/>
            <a:ext cx="8489656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PIM Synchronization Solution Space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A0449018-A1F8-F253-438A-C2B307BC6160}"/>
              </a:ext>
            </a:extLst>
          </p:cNvPr>
          <p:cNvSpPr txBox="1">
            <a:spLocks/>
          </p:cNvSpPr>
          <p:nvPr/>
        </p:nvSpPr>
        <p:spPr>
          <a:xfrm>
            <a:off x="543981" y="949378"/>
            <a:ext cx="8360840" cy="55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GB" sz="12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GB" sz="2400" dirty="0" err="1">
                <a:latin typeface="Trebuchet MS" panose="020B0703020202090204" pitchFamily="34" charset="0"/>
              </a:rPr>
              <a:t>SynCron’s</a:t>
            </a:r>
            <a:r>
              <a:rPr lang="en-GB" sz="2400" dirty="0">
                <a:latin typeface="Trebuchet MS" panose="020B0703020202090204" pitchFamily="34" charset="0"/>
              </a:rPr>
              <a:t>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Key Techniques</a:t>
            </a:r>
            <a:r>
              <a:rPr lang="en-GB" sz="2400" dirty="0">
                <a:latin typeface="Trebuchet MS" panose="020B0703020202090204" pitchFamily="34" charset="0"/>
              </a:rPr>
              <a:t>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Hardware support</a:t>
            </a:r>
            <a:r>
              <a:rPr lang="en-GB" sz="2400" dirty="0">
                <a:latin typeface="Trebuchet MS" panose="020B0703020202090204" pitchFamily="34" charset="0"/>
              </a:rPr>
              <a:t> for synchronization acceleration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Direct buffering</a:t>
            </a:r>
            <a:r>
              <a:rPr lang="en-GB" sz="2400" dirty="0">
                <a:latin typeface="Trebuchet MS" panose="020B0703020202090204" pitchFamily="34" charset="0"/>
              </a:rPr>
              <a:t> of synchronization variables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Hierarchical</a:t>
            </a:r>
            <a:r>
              <a:rPr lang="en-GB" sz="2400" dirty="0">
                <a:latin typeface="Trebuchet MS" panose="020B0703020202090204" pitchFamily="34" charset="0"/>
              </a:rPr>
              <a:t> message-passing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communication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Integrated</a:t>
            </a:r>
            <a:r>
              <a:rPr lang="en-GB" sz="2400" dirty="0">
                <a:latin typeface="Trebuchet MS" panose="020B0703020202090204" pitchFamily="34" charset="0"/>
              </a:rPr>
              <a:t> hardware-only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overflow</a:t>
            </a:r>
            <a:r>
              <a:rPr lang="en-GB" sz="2400" dirty="0">
                <a:latin typeface="Trebuchet MS" panose="020B0703020202090204" pitchFamily="34" charset="0"/>
              </a:rPr>
              <a:t> management</a:t>
            </a: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47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CCCCCC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B8A0F2-D981-545C-FDC9-9387D13BB5BE}"/>
              </a:ext>
            </a:extLst>
          </p:cNvPr>
          <p:cNvSpPr/>
          <p:nvPr/>
        </p:nvSpPr>
        <p:spPr>
          <a:xfrm>
            <a:off x="2593837" y="1472703"/>
            <a:ext cx="2744485" cy="471403"/>
          </a:xfrm>
          <a:prstGeom prst="roundRect">
            <a:avLst>
              <a:gd name="adj" fmla="val 25861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(1) Shared Memory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4E276E8-F369-6EC9-6AA3-2A3304BEE9BC}"/>
              </a:ext>
            </a:extLst>
          </p:cNvPr>
          <p:cNvSpPr/>
          <p:nvPr/>
        </p:nvSpPr>
        <p:spPr>
          <a:xfrm>
            <a:off x="5770864" y="1469498"/>
            <a:ext cx="2744485" cy="475211"/>
          </a:xfrm>
          <a:prstGeom prst="roundRect">
            <a:avLst>
              <a:gd name="adj" fmla="val 25861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100" dirty="0">
                <a:solidFill>
                  <a:schemeClr val="tx1"/>
                </a:solidFill>
                <a:latin typeface="Trebuchet MS" panose="020B0703020202090204" pitchFamily="34" charset="0"/>
              </a:rPr>
              <a:t>(2) Message-passing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6FADF6-ACEF-CC06-42D2-D4FE82D6894F}"/>
              </a:ext>
            </a:extLst>
          </p:cNvPr>
          <p:cNvCxnSpPr>
            <a:cxnSpLocks/>
          </p:cNvCxnSpPr>
          <p:nvPr/>
        </p:nvCxnSpPr>
        <p:spPr>
          <a:xfrm>
            <a:off x="5356138" y="836818"/>
            <a:ext cx="1512000" cy="57832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3C57FC-4D2F-E550-6444-F02C0FBEAFA8}"/>
              </a:ext>
            </a:extLst>
          </p:cNvPr>
          <p:cNvCxnSpPr>
            <a:cxnSpLocks/>
          </p:cNvCxnSpPr>
          <p:nvPr/>
        </p:nvCxnSpPr>
        <p:spPr>
          <a:xfrm flipH="1">
            <a:off x="3764103" y="836818"/>
            <a:ext cx="1512000" cy="57832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Graphic 5" descr="Turtle">
            <a:extLst>
              <a:ext uri="{FF2B5EF4-FFF2-40B4-BE49-F238E27FC236}">
                <a16:creationId xmlns:a16="http://schemas.microsoft.com/office/drawing/2014/main" id="{212C1E87-30A1-7C12-0FC7-B5768369E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5830" y="1525173"/>
            <a:ext cx="1128843" cy="10798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7078FE-CF90-D44E-593B-06B98428C2DA}"/>
              </a:ext>
            </a:extLst>
          </p:cNvPr>
          <p:cNvCxnSpPr>
            <a:cxnSpLocks/>
          </p:cNvCxnSpPr>
          <p:nvPr/>
        </p:nvCxnSpPr>
        <p:spPr>
          <a:xfrm>
            <a:off x="5885645" y="1944106"/>
            <a:ext cx="627542" cy="299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E8D2B0-A639-FF67-8D3C-C59029076032}"/>
              </a:ext>
            </a:extLst>
          </p:cNvPr>
          <p:cNvCxnSpPr>
            <a:cxnSpLocks/>
          </p:cNvCxnSpPr>
          <p:nvPr/>
        </p:nvCxnSpPr>
        <p:spPr>
          <a:xfrm flipV="1">
            <a:off x="8046152" y="1955038"/>
            <a:ext cx="376631" cy="2889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FEC17A-17B3-1ED0-33BF-661C1E9E6207}"/>
              </a:ext>
            </a:extLst>
          </p:cNvPr>
          <p:cNvGrpSpPr>
            <a:grpSpLocks noChangeAspect="1"/>
          </p:cNvGrpSpPr>
          <p:nvPr/>
        </p:nvGrpSpPr>
        <p:grpSpPr>
          <a:xfrm>
            <a:off x="6206419" y="2231523"/>
            <a:ext cx="1851226" cy="1950244"/>
            <a:chOff x="8617004" y="4240415"/>
            <a:chExt cx="2209940" cy="232815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1B66716-C077-90CA-A036-6D072EDC149B}"/>
                </a:ext>
              </a:extLst>
            </p:cNvPr>
            <p:cNvSpPr/>
            <p:nvPr/>
          </p:nvSpPr>
          <p:spPr>
            <a:xfrm>
              <a:off x="9038544" y="4240415"/>
              <a:ext cx="1788400" cy="1564035"/>
            </a:xfrm>
            <a:prstGeom prst="roundRect">
              <a:avLst>
                <a:gd name="adj" fmla="val 7934"/>
              </a:avLst>
            </a:prstGeom>
            <a:solidFill>
              <a:schemeClr val="tx1">
                <a:lumMod val="50000"/>
                <a:lumOff val="50000"/>
                <a:alpha val="50196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R" sz="21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PIMs</a:t>
              </a:r>
              <a:r>
                <a:rPr lang="en-GR" sz="2100" dirty="0">
                  <a:solidFill>
                    <a:schemeClr val="accent2"/>
                  </a:solidFill>
                  <a:latin typeface="Myriad Pro Cond" panose="020B0506030403020204" pitchFamily="34" charset="0"/>
                </a:rPr>
                <a:t>:</a:t>
              </a:r>
            </a:p>
            <a:p>
              <a:endParaRPr lang="en-GR" sz="1125" dirty="0">
                <a:solidFill>
                  <a:schemeClr val="tx1"/>
                </a:solidFill>
                <a:latin typeface="Myriad Pro Cond" panose="020B0506030403020204" pitchFamily="34" charset="0"/>
              </a:endParaRPr>
            </a:p>
            <a:p>
              <a:endParaRPr lang="en-US" sz="1125" dirty="0">
                <a:solidFill>
                  <a:schemeClr val="accent2"/>
                </a:solidFill>
                <a:latin typeface="Myriad Pro Cond" panose="020B0506030403020204" pitchFamily="34" charset="0"/>
              </a:endParaRPr>
            </a:p>
            <a:p>
              <a:endParaRPr lang="en-GR" sz="1125" dirty="0">
                <a:solidFill>
                  <a:schemeClr val="tx1"/>
                </a:solidFill>
                <a:latin typeface="Myriad Pro Cond" panose="020B0506030403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8DD42B-271B-2140-F96B-50C5A305CE1E}"/>
                </a:ext>
              </a:extLst>
            </p:cNvPr>
            <p:cNvGrpSpPr/>
            <p:nvPr/>
          </p:nvGrpSpPr>
          <p:grpSpPr>
            <a:xfrm>
              <a:off x="8617004" y="4764591"/>
              <a:ext cx="2100282" cy="1803975"/>
              <a:chOff x="317541" y="5012923"/>
              <a:chExt cx="2100282" cy="1803975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50B4300A-FBEC-AD48-FBBE-BA7D0BFD2D06}"/>
                  </a:ext>
                </a:extLst>
              </p:cNvPr>
              <p:cNvSpPr/>
              <p:nvPr/>
            </p:nvSpPr>
            <p:spPr>
              <a:xfrm>
                <a:off x="868242" y="5012923"/>
                <a:ext cx="1549581" cy="902144"/>
              </a:xfrm>
              <a:prstGeom prst="roundRect">
                <a:avLst>
                  <a:gd name="adj" fmla="val 16692"/>
                </a:avLst>
              </a:prstGeom>
              <a:solidFill>
                <a:schemeClr val="accent3">
                  <a:lumMod val="75000"/>
                  <a:alpha val="90196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SynCron </a:t>
                </a:r>
                <a:r>
                  <a:rPr lang="en-GR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[HPCA’21]</a:t>
                </a:r>
                <a:endParaRPr lang="en-GR" sz="2100" dirty="0">
                  <a:solidFill>
                    <a:schemeClr val="bg1"/>
                  </a:solidFill>
                  <a:latin typeface="Trebuchet MS" panose="020B0703020202090204" pitchFamily="34" charset="0"/>
                </a:endParaRP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54DFFF6-0488-342A-54CC-6449B46219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541" y="5656548"/>
                <a:ext cx="1234675" cy="11603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72667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20486"/>
            <a:ext cx="8489656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1. Hardware Synchronization Support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A0449018-A1F8-F253-438A-C2B307BC6160}"/>
              </a:ext>
            </a:extLst>
          </p:cNvPr>
          <p:cNvSpPr txBox="1">
            <a:spLocks/>
          </p:cNvSpPr>
          <p:nvPr/>
        </p:nvSpPr>
        <p:spPr>
          <a:xfrm>
            <a:off x="543981" y="949378"/>
            <a:ext cx="8360840" cy="55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48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CCCCCC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D7C61C-8F91-3F7B-A4FB-4B563AEF9FCE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4256437" y="2381160"/>
            <a:ext cx="58074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AD745D-F1EA-A2BE-373F-D29B311D1A6C}"/>
              </a:ext>
            </a:extLst>
          </p:cNvPr>
          <p:cNvGrpSpPr>
            <a:grpSpLocks noChangeAspect="1"/>
          </p:cNvGrpSpPr>
          <p:nvPr/>
        </p:nvGrpSpPr>
        <p:grpSpPr>
          <a:xfrm>
            <a:off x="656437" y="1096657"/>
            <a:ext cx="3600000" cy="2106624"/>
            <a:chOff x="1127051" y="927358"/>
            <a:chExt cx="4571589" cy="26751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B5C256-CCEA-0CF0-9E1A-C5D4D1FA47AE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E5A1-4EE3-C126-9A30-687D06ED8F58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8951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0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A08C466A-406B-858C-BE02-6FFA687E0FD1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BB8CBF6-B769-929B-3379-4612FD819932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2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F2C644D-7382-E28E-2E69-BE9A1DEE52D8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26C7AF2-3C1C-BBF5-5240-4153256570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6294F8F-6066-1F9D-FEF1-B31BDD6E0D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0D43AE3-D932-FC52-E4FF-151CC94DAE78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ECC9F35-6733-D80B-2A12-6A89204BD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68BA15A-BCAC-9015-CDF9-AC0D78989678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770507-44D3-C6DC-8B99-202F06BFC54E}"/>
              </a:ext>
            </a:extLst>
          </p:cNvPr>
          <p:cNvGrpSpPr>
            <a:grpSpLocks noChangeAspect="1"/>
          </p:cNvGrpSpPr>
          <p:nvPr/>
        </p:nvGrpSpPr>
        <p:grpSpPr>
          <a:xfrm>
            <a:off x="4773451" y="1096657"/>
            <a:ext cx="3600000" cy="2106624"/>
            <a:chOff x="1127051" y="927358"/>
            <a:chExt cx="4571589" cy="26751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18E3D1A-4B44-4462-14E7-1FC74D9A72C6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38F25E-BDF6-A980-1ED8-AF6D37C4F4CC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8951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1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858C3D6-06C5-A986-78B4-9A62194F9EE5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F16B55FD-CE62-DDE9-9E96-FDEDED328D69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1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8B1B819-7B60-C862-FCBE-F58906347272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C3C816-6F8D-4C94-9C43-4D88E4867B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4D84D7F-94F7-60C9-7EA4-5A5CF4926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03C4B5CC-F023-65B3-BA05-B01893DACF39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EA287B-2708-8FB8-D2DF-BAD029E25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0769159-9F64-65FA-D73C-D0A6D0A3B1E5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1AAADAE-366F-202A-914C-D753ECFDFD08}"/>
              </a:ext>
            </a:extLst>
          </p:cNvPr>
          <p:cNvGrpSpPr/>
          <p:nvPr/>
        </p:nvGrpSpPr>
        <p:grpSpPr>
          <a:xfrm>
            <a:off x="274436" y="1887041"/>
            <a:ext cx="854015" cy="1036103"/>
            <a:chOff x="129936" y="1921223"/>
            <a:chExt cx="1138686" cy="1381471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1D8516A1-E73D-036D-A792-D141A9109C7B}"/>
                </a:ext>
              </a:extLst>
            </p:cNvPr>
            <p:cNvSpPr/>
            <p:nvPr/>
          </p:nvSpPr>
          <p:spPr>
            <a:xfrm>
              <a:off x="475995" y="1921223"/>
              <a:ext cx="408087" cy="1381471"/>
            </a:xfrm>
            <a:custGeom>
              <a:avLst/>
              <a:gdLst>
                <a:gd name="connsiteX0" fmla="*/ 228600 w 228600"/>
                <a:gd name="connsiteY0" fmla="*/ 0 h 1028700"/>
                <a:gd name="connsiteX1" fmla="*/ 0 w 228600"/>
                <a:gd name="connsiteY1" fmla="*/ 482600 h 1028700"/>
                <a:gd name="connsiteX2" fmla="*/ 228600 w 228600"/>
                <a:gd name="connsiteY2" fmla="*/ 1028700 h 1028700"/>
                <a:gd name="connsiteX3" fmla="*/ 228600 w 228600"/>
                <a:gd name="connsiteY3" fmla="*/ 1028700 h 1028700"/>
                <a:gd name="connsiteX4" fmla="*/ 228600 w 228600"/>
                <a:gd name="connsiteY4" fmla="*/ 1028700 h 1028700"/>
                <a:gd name="connsiteX5" fmla="*/ 228600 w 22860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1028700">
                  <a:moveTo>
                    <a:pt x="228600" y="0"/>
                  </a:moveTo>
                  <a:cubicBezTo>
                    <a:pt x="114300" y="155575"/>
                    <a:pt x="0" y="311150"/>
                    <a:pt x="0" y="482600"/>
                  </a:cubicBezTo>
                  <a:cubicBezTo>
                    <a:pt x="0" y="654050"/>
                    <a:pt x="228600" y="1028700"/>
                    <a:pt x="228600" y="1028700"/>
                  </a:cubicBezTo>
                  <a:lnTo>
                    <a:pt x="228600" y="1028700"/>
                  </a:lnTo>
                  <a:lnTo>
                    <a:pt x="228600" y="1028700"/>
                  </a:lnTo>
                  <a:lnTo>
                    <a:pt x="228600" y="1028700"/>
                  </a:lnTo>
                </a:path>
              </a:pathLst>
            </a:custGeom>
            <a:noFill/>
            <a:ln w="38100">
              <a:solidFill>
                <a:schemeClr val="accent3">
                  <a:lumMod val="5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350" dirty="0">
                  <a:latin typeface="Trebuchet MS" panose="020B0703020202090204" pitchFamily="34" charset="0"/>
                </a:rPr>
                <a:t>`````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5B3CDAB5-1784-58A5-1817-5A810245A702}"/>
                </a:ext>
              </a:extLst>
            </p:cNvPr>
            <p:cNvSpPr/>
            <p:nvPr/>
          </p:nvSpPr>
          <p:spPr>
            <a:xfrm>
              <a:off x="129936" y="2055978"/>
              <a:ext cx="1138686" cy="704063"/>
            </a:xfrm>
            <a:prstGeom prst="cloud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100" dirty="0">
                  <a:latin typeface="Trebuchet MS" panose="020B0703020202090204" pitchFamily="34" charset="0"/>
                </a:rPr>
                <a:t>ISA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736575-F7F8-0D87-B1B4-36D4CA372AC1}"/>
              </a:ext>
            </a:extLst>
          </p:cNvPr>
          <p:cNvGrpSpPr/>
          <p:nvPr/>
        </p:nvGrpSpPr>
        <p:grpSpPr>
          <a:xfrm>
            <a:off x="96055" y="1661004"/>
            <a:ext cx="884836" cy="539808"/>
            <a:chOff x="2469770" y="4128267"/>
            <a:chExt cx="1179781" cy="719746"/>
          </a:xfrm>
        </p:grpSpPr>
        <p:pic>
          <p:nvPicPr>
            <p:cNvPr id="42" name="Graphic 41" descr="Envelope">
              <a:extLst>
                <a:ext uri="{FF2B5EF4-FFF2-40B4-BE49-F238E27FC236}">
                  <a16:creationId xmlns:a16="http://schemas.microsoft.com/office/drawing/2014/main" id="{745F8D38-5AA2-48E2-56B0-3C131C8F0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91823" y="4128267"/>
              <a:ext cx="504000" cy="5040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A01126-4E18-8D82-18B8-89154429A855}"/>
                </a:ext>
              </a:extLst>
            </p:cNvPr>
            <p:cNvSpPr txBox="1"/>
            <p:nvPr/>
          </p:nvSpPr>
          <p:spPr>
            <a:xfrm>
              <a:off x="2469770" y="4509458"/>
              <a:ext cx="1179781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05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2504F9D-646D-4B87-D6F0-04871DA6142E}"/>
              </a:ext>
            </a:extLst>
          </p:cNvPr>
          <p:cNvGrpSpPr/>
          <p:nvPr/>
        </p:nvGrpSpPr>
        <p:grpSpPr>
          <a:xfrm>
            <a:off x="821023" y="3206617"/>
            <a:ext cx="2308543" cy="674031"/>
            <a:chOff x="2636601" y="4185453"/>
            <a:chExt cx="3078057" cy="898708"/>
          </a:xfrm>
        </p:grpSpPr>
        <p:pic>
          <p:nvPicPr>
            <p:cNvPr id="45" name="Graphic 44" descr="Envelope">
              <a:extLst>
                <a:ext uri="{FF2B5EF4-FFF2-40B4-BE49-F238E27FC236}">
                  <a16:creationId xmlns:a16="http://schemas.microsoft.com/office/drawing/2014/main" id="{338363F6-E222-FEE2-0864-D8E610E62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601" y="4274716"/>
              <a:ext cx="684000" cy="6840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FFE7BF-1B0F-4E20-0FBD-F42CF0155EDF}"/>
                </a:ext>
              </a:extLst>
            </p:cNvPr>
            <p:cNvSpPr txBox="1"/>
            <p:nvPr/>
          </p:nvSpPr>
          <p:spPr>
            <a:xfrm>
              <a:off x="3245693" y="4185453"/>
              <a:ext cx="2468965" cy="89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GB" sz="21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Local</a:t>
              </a:r>
            </a:p>
            <a:p>
              <a:pPr algn="ctr">
                <a:lnSpc>
                  <a:spcPct val="90000"/>
                </a:lnSpc>
              </a:pPr>
              <a:r>
                <a:rPr lang="en-GB" sz="21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lock acquire</a:t>
              </a:r>
              <a:endParaRPr lang="en-GR" sz="210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B149B6D-3864-7D3C-80B9-B0A9D56DCF12}"/>
              </a:ext>
            </a:extLst>
          </p:cNvPr>
          <p:cNvSpPr/>
          <p:nvPr/>
        </p:nvSpPr>
        <p:spPr>
          <a:xfrm>
            <a:off x="1" y="3865689"/>
            <a:ext cx="9143999" cy="1732245"/>
          </a:xfrm>
          <a:prstGeom prst="rect">
            <a:avLst/>
          </a:prstGeom>
          <a:solidFill>
            <a:srgbClr val="ECF4FF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ü"/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No Complex Cache Coherence Protocols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No Expensive Atomic Operations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Low Hardware Cost</a:t>
            </a:r>
            <a:endParaRPr lang="en-GR" sz="32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-1.48148E-6 L 0.00712 0.00023 C 0.0066 0.00324 0.00608 0.00625 0.00573 0.01019 C 0.00539 0.0125 0.00504 0.01829 0.00504 0.01852 C 0.00417 0.04421 0.00556 0.00278 0.00452 0.03056 C 0.00434 0.03333 0.00434 0.03611 0.00417 0.03889 C 0.004 0.05185 0.004 0.05139 0.004 0.06759 C 0.004 0.08982 0.00382 0.10417 0.00417 0.12292 C 0.00434 0.125 0.00434 0.12732 0.00452 0.12917 C 0.00487 0.13958 0.00504 0.13935 0.00556 0.1456 C 0.00591 0.16088 0.00521 0.14051 0.00643 0.15996 C 0.00643 0.16204 0.0066 0.16412 0.00678 0.16597 C 0.00712 0.1706 0.00782 0.17708 0.00816 0.17847 C 0.00868 0.18056 0.00851 0.18033 0.00903 0.18033 L 0.00903 0.18056 " pathEditMode="relative" rAng="0" ptsTypes="AAAAAAAAAAAAA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902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20486"/>
            <a:ext cx="8489656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2. Direct Buffering of Variables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A0449018-A1F8-F253-438A-C2B307BC6160}"/>
              </a:ext>
            </a:extLst>
          </p:cNvPr>
          <p:cNvSpPr txBox="1">
            <a:spLocks/>
          </p:cNvSpPr>
          <p:nvPr/>
        </p:nvSpPr>
        <p:spPr>
          <a:xfrm>
            <a:off x="543981" y="949378"/>
            <a:ext cx="8360840" cy="55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49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CCCCCC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D7C61C-8F91-3F7B-A4FB-4B563AEF9FCE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4256437" y="2381160"/>
            <a:ext cx="58074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AD745D-F1EA-A2BE-373F-D29B311D1A6C}"/>
              </a:ext>
            </a:extLst>
          </p:cNvPr>
          <p:cNvGrpSpPr>
            <a:grpSpLocks noChangeAspect="1"/>
          </p:cNvGrpSpPr>
          <p:nvPr/>
        </p:nvGrpSpPr>
        <p:grpSpPr>
          <a:xfrm>
            <a:off x="656437" y="1096657"/>
            <a:ext cx="3600000" cy="2106624"/>
            <a:chOff x="1127051" y="927358"/>
            <a:chExt cx="4571589" cy="26751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B5C256-CCEA-0CF0-9E1A-C5D4D1FA47AE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E5A1-4EE3-C126-9A30-687D06ED8F58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8951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0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A08C466A-406B-858C-BE02-6FFA687E0FD1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BB8CBF6-B769-929B-3379-4612FD819932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2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F2C644D-7382-E28E-2E69-BE9A1DEE52D8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26C7AF2-3C1C-BBF5-5240-4153256570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6294F8F-6066-1F9D-FEF1-B31BDD6E0D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0D43AE3-D932-FC52-E4FF-151CC94DAE78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ECC9F35-6733-D80B-2A12-6A89204BD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68BA15A-BCAC-9015-CDF9-AC0D78989678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770507-44D3-C6DC-8B99-202F06BFC54E}"/>
              </a:ext>
            </a:extLst>
          </p:cNvPr>
          <p:cNvGrpSpPr>
            <a:grpSpLocks noChangeAspect="1"/>
          </p:cNvGrpSpPr>
          <p:nvPr/>
        </p:nvGrpSpPr>
        <p:grpSpPr>
          <a:xfrm>
            <a:off x="4773451" y="1096657"/>
            <a:ext cx="3600000" cy="2106624"/>
            <a:chOff x="1127051" y="927358"/>
            <a:chExt cx="4571589" cy="26751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18E3D1A-4B44-4462-14E7-1FC74D9A72C6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38F25E-BDF6-A980-1ED8-AF6D37C4F4CC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8951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1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858C3D6-06C5-A986-78B4-9A62194F9EE5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F16B55FD-CE62-DDE9-9E96-FDEDED328D69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1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8B1B819-7B60-C862-FCBE-F58906347272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C3C816-6F8D-4C94-9C43-4D88E4867B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4D84D7F-94F7-60C9-7EA4-5A5CF4926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03C4B5CC-F023-65B3-BA05-B01893DACF39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EA287B-2708-8FB8-D2DF-BAD029E25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0769159-9F64-65FA-D73C-D0A6D0A3B1E5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1</a:t>
              </a: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90B9D0-CFA6-4A5C-5B03-8F117587A13F}"/>
              </a:ext>
            </a:extLst>
          </p:cNvPr>
          <p:cNvCxnSpPr>
            <a:cxnSpLocks/>
          </p:cNvCxnSpPr>
          <p:nvPr/>
        </p:nvCxnSpPr>
        <p:spPr>
          <a:xfrm>
            <a:off x="2513484" y="3090621"/>
            <a:ext cx="2565360" cy="3702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4808EE-F703-041A-F195-6F67D686C56E}"/>
              </a:ext>
            </a:extLst>
          </p:cNvPr>
          <p:cNvCxnSpPr>
            <a:cxnSpLocks/>
          </p:cNvCxnSpPr>
          <p:nvPr/>
        </p:nvCxnSpPr>
        <p:spPr>
          <a:xfrm flipH="1">
            <a:off x="495621" y="3090621"/>
            <a:ext cx="405104" cy="4248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2F40D83-6EE4-FC48-BB79-5FF8B1ABAAE1}"/>
              </a:ext>
            </a:extLst>
          </p:cNvPr>
          <p:cNvGrpSpPr/>
          <p:nvPr/>
        </p:nvGrpSpPr>
        <p:grpSpPr>
          <a:xfrm>
            <a:off x="495620" y="3460859"/>
            <a:ext cx="4758869" cy="1678780"/>
            <a:chOff x="1570815" y="3872013"/>
            <a:chExt cx="4703051" cy="22383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2D183B-0B54-48BF-11E6-A63EBF7F460E}"/>
                </a:ext>
              </a:extLst>
            </p:cNvPr>
            <p:cNvGrpSpPr/>
            <p:nvPr/>
          </p:nvGrpSpPr>
          <p:grpSpPr>
            <a:xfrm>
              <a:off x="1570815" y="3872013"/>
              <a:ext cx="4703051" cy="2238373"/>
              <a:chOff x="46815" y="3872012"/>
              <a:chExt cx="4703051" cy="2238373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7184218-9A9A-6C30-0B16-A4815A3434B3}"/>
                  </a:ext>
                </a:extLst>
              </p:cNvPr>
              <p:cNvSpPr/>
              <p:nvPr/>
            </p:nvSpPr>
            <p:spPr>
              <a:xfrm>
                <a:off x="46815" y="3872012"/>
                <a:ext cx="4703051" cy="2238373"/>
              </a:xfrm>
              <a:prstGeom prst="roundRect">
                <a:avLst>
                  <a:gd name="adj" fmla="val 9345"/>
                </a:avLst>
              </a:prstGeom>
              <a:solidFill>
                <a:schemeClr val="accent4">
                  <a:alpha val="49804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6664026-34D0-8D87-41DE-CBB1FB0DCACE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2360199" y="4520840"/>
                <a:ext cx="35930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F1EC58C1-267E-3B7D-56C4-3B2E95442E15}"/>
                  </a:ext>
                </a:extLst>
              </p:cNvPr>
              <p:cNvSpPr/>
              <p:nvPr/>
            </p:nvSpPr>
            <p:spPr>
              <a:xfrm>
                <a:off x="2719502" y="5075564"/>
                <a:ext cx="1823721" cy="906485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Indexing Counters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9C53C1D-E9E6-DE14-FB64-D123CD184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0199" y="5471570"/>
                <a:ext cx="396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3ADE335A-E181-555D-AA28-150E78F7FA36}"/>
                  </a:ext>
                </a:extLst>
              </p:cNvPr>
              <p:cNvSpPr/>
              <p:nvPr/>
            </p:nvSpPr>
            <p:spPr>
              <a:xfrm>
                <a:off x="223816" y="4054185"/>
                <a:ext cx="2124000" cy="1717226"/>
              </a:xfrm>
              <a:prstGeom prst="roundRect">
                <a:avLst>
                  <a:gd name="adj" fmla="val 10475"/>
                </a:avLst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Synchronization</a:t>
                </a:r>
              </a:p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Processing Unit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CCA82E9-E61C-B95F-FE74-6585E3745056}"/>
                </a:ext>
              </a:extLst>
            </p:cNvPr>
            <p:cNvSpPr/>
            <p:nvPr/>
          </p:nvSpPr>
          <p:spPr>
            <a:xfrm>
              <a:off x="4243502" y="4150203"/>
              <a:ext cx="1856779" cy="74127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latin typeface="Trebuchet MS" panose="020B0703020202090204" pitchFamily="34" charset="0"/>
                </a:rPr>
                <a:t>Synchronization</a:t>
              </a:r>
            </a:p>
            <a:p>
              <a:pPr algn="ctr"/>
              <a:r>
                <a:rPr lang="en-GR" dirty="0">
                  <a:latin typeface="Trebuchet MS" panose="020B0703020202090204" pitchFamily="34" charset="0"/>
                </a:rPr>
                <a:t>Table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F29D2F-8D5A-AF08-C58D-179E880813D0}"/>
              </a:ext>
            </a:extLst>
          </p:cNvPr>
          <p:cNvGrpSpPr/>
          <p:nvPr/>
        </p:nvGrpSpPr>
        <p:grpSpPr>
          <a:xfrm>
            <a:off x="5552510" y="3599987"/>
            <a:ext cx="2198675" cy="1519263"/>
            <a:chOff x="4879003" y="4052829"/>
            <a:chExt cx="1508916" cy="202568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B3A980-BBFE-9A3B-DC5C-62ACAC2F4452}"/>
                </a:ext>
              </a:extLst>
            </p:cNvPr>
            <p:cNvGrpSpPr/>
            <p:nvPr/>
          </p:nvGrpSpPr>
          <p:grpSpPr>
            <a:xfrm>
              <a:off x="4879003" y="4052829"/>
              <a:ext cx="1508915" cy="523341"/>
              <a:chOff x="1169991" y="2885100"/>
              <a:chExt cx="1560272" cy="59607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33A1FDB-B87F-52F5-A9FD-5DA3CF368F1F}"/>
                  </a:ext>
                </a:extLst>
              </p:cNvPr>
              <p:cNvSpPr/>
              <p:nvPr/>
            </p:nvSpPr>
            <p:spPr>
              <a:xfrm>
                <a:off x="1169991" y="2885327"/>
                <a:ext cx="913830" cy="590006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Address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44A95CE-08AA-C82C-5367-64D718553D3D}"/>
                  </a:ext>
                </a:extLst>
              </p:cNvPr>
              <p:cNvSpPr/>
              <p:nvPr/>
            </p:nvSpPr>
            <p:spPr>
              <a:xfrm>
                <a:off x="2087972" y="2885100"/>
                <a:ext cx="642291" cy="59607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773A7F-F945-4128-CE15-4BDB55245B79}"/>
                </a:ext>
              </a:extLst>
            </p:cNvPr>
            <p:cNvGrpSpPr/>
            <p:nvPr/>
          </p:nvGrpSpPr>
          <p:grpSpPr>
            <a:xfrm>
              <a:off x="4879003" y="4571040"/>
              <a:ext cx="1508916" cy="383171"/>
              <a:chOff x="1169991" y="3048896"/>
              <a:chExt cx="1560273" cy="436426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D87C1E4-CC32-95F7-AA4A-C32A6B1C5C21}"/>
                  </a:ext>
                </a:extLst>
              </p:cNvPr>
              <p:cNvSpPr/>
              <p:nvPr/>
            </p:nvSpPr>
            <p:spPr>
              <a:xfrm>
                <a:off x="1169991" y="3048896"/>
                <a:ext cx="913830" cy="43642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--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A03DABA-1C01-BD91-6DA4-DD636AF02526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CBA5B1-9F23-7131-936D-4B94933BB48B}"/>
                </a:ext>
              </a:extLst>
            </p:cNvPr>
            <p:cNvGrpSpPr/>
            <p:nvPr/>
          </p:nvGrpSpPr>
          <p:grpSpPr>
            <a:xfrm>
              <a:off x="4879003" y="4950373"/>
              <a:ext cx="1508916" cy="378039"/>
              <a:chOff x="1169991" y="3054741"/>
              <a:chExt cx="1560273" cy="430581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16DD09C-C1EA-6999-4F81-7E7BE45A2E76}"/>
                  </a:ext>
                </a:extLst>
              </p:cNvPr>
              <p:cNvSpPr/>
              <p:nvPr/>
            </p:nvSpPr>
            <p:spPr>
              <a:xfrm>
                <a:off x="1169991" y="3054966"/>
                <a:ext cx="913830" cy="43035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--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3EBF89E-5EC1-862C-3EE7-6AE717840F0A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F0B9741-9923-7B7F-BFA7-D69404B48904}"/>
                </a:ext>
              </a:extLst>
            </p:cNvPr>
            <p:cNvGrpSpPr/>
            <p:nvPr/>
          </p:nvGrpSpPr>
          <p:grpSpPr>
            <a:xfrm>
              <a:off x="4879003" y="5321136"/>
              <a:ext cx="1508916" cy="378039"/>
              <a:chOff x="1169991" y="3054741"/>
              <a:chExt cx="1560273" cy="430581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BA4BF35-BD6A-CFE9-25CB-983AD1CE4B2C}"/>
                  </a:ext>
                </a:extLst>
              </p:cNvPr>
              <p:cNvSpPr/>
              <p:nvPr/>
            </p:nvSpPr>
            <p:spPr>
              <a:xfrm>
                <a:off x="1169991" y="3054966"/>
                <a:ext cx="913830" cy="43035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--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0E6B292-AB10-4984-4877-667AFC9FEDDD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25CF0A1-05D4-AF61-5458-CBCDDC164EDF}"/>
                </a:ext>
              </a:extLst>
            </p:cNvPr>
            <p:cNvGrpSpPr/>
            <p:nvPr/>
          </p:nvGrpSpPr>
          <p:grpSpPr>
            <a:xfrm>
              <a:off x="4879003" y="5700468"/>
              <a:ext cx="1508916" cy="378045"/>
              <a:chOff x="1169991" y="3073007"/>
              <a:chExt cx="1560273" cy="430587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B2E96B9-6DE8-24F6-C766-C82B391804CA}"/>
                  </a:ext>
                </a:extLst>
              </p:cNvPr>
              <p:cNvSpPr/>
              <p:nvPr/>
            </p:nvSpPr>
            <p:spPr>
              <a:xfrm>
                <a:off x="1169991" y="3073239"/>
                <a:ext cx="913830" cy="430355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--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B07E884-FD11-6EBB-D7A8-7D65D01D7453}"/>
                  </a:ext>
                </a:extLst>
              </p:cNvPr>
              <p:cNvSpPr/>
              <p:nvPr/>
            </p:nvSpPr>
            <p:spPr>
              <a:xfrm>
                <a:off x="2087973" y="3073007"/>
                <a:ext cx="642291" cy="43053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CBF20D9-EFD9-61A3-3512-A19070860886}"/>
              </a:ext>
            </a:extLst>
          </p:cNvPr>
          <p:cNvCxnSpPr>
            <a:cxnSpLocks/>
          </p:cNvCxnSpPr>
          <p:nvPr/>
        </p:nvCxnSpPr>
        <p:spPr>
          <a:xfrm flipV="1">
            <a:off x="5058006" y="3596266"/>
            <a:ext cx="494504" cy="7675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78F97B-AF47-93A3-3C1A-87D3ED069E4B}"/>
              </a:ext>
            </a:extLst>
          </p:cNvPr>
          <p:cNvCxnSpPr>
            <a:cxnSpLocks/>
          </p:cNvCxnSpPr>
          <p:nvPr/>
        </p:nvCxnSpPr>
        <p:spPr>
          <a:xfrm>
            <a:off x="5058006" y="4228973"/>
            <a:ext cx="475220" cy="89027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6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5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63152" y="223518"/>
            <a:ext cx="9017697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rgbClr val="002060"/>
                </a:solidFill>
                <a:latin typeface="Trebuchet MS" panose="020B0703020202090204" pitchFamily="34" charset="0"/>
              </a:rPr>
              <a:t>Characteristic 3: Low Operational Intensity</a:t>
            </a:r>
            <a:endParaRPr lang="en-GB" sz="3600" dirty="0">
              <a:solidFill>
                <a:srgbClr val="002060"/>
              </a:solidFill>
              <a:latin typeface="Trebuchet MS" panose="020B070302020209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8256632-12E1-A2B8-424D-2B2953F6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accent2"/>
                </a:solidFill>
                <a:latin typeface="Trebuchet MS" panose="020B0703020202090204" pitchFamily="34" charset="0"/>
              </a:rPr>
              <a:t>High bottleneck </a:t>
            </a:r>
            <a:r>
              <a:rPr lang="en-GB" dirty="0">
                <a:latin typeface="Trebuchet MS" panose="020B0703020202090204" pitchFamily="34" charset="0"/>
              </a:rPr>
              <a:t>by the memory subsystem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D22E57-2DB0-C81D-05B8-EF3D4A535F0F}"/>
              </a:ext>
            </a:extLst>
          </p:cNvPr>
          <p:cNvGrpSpPr>
            <a:grpSpLocks noChangeAspect="1"/>
          </p:cNvGrpSpPr>
          <p:nvPr/>
        </p:nvGrpSpPr>
        <p:grpSpPr>
          <a:xfrm>
            <a:off x="992578" y="2264526"/>
            <a:ext cx="6963360" cy="3146843"/>
            <a:chOff x="1257908" y="3496732"/>
            <a:chExt cx="7086418" cy="32024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BDA34A4-EBA3-E8C5-C9C5-83000F1F8413}"/>
                </a:ext>
              </a:extLst>
            </p:cNvPr>
            <p:cNvGrpSpPr/>
            <p:nvPr/>
          </p:nvGrpSpPr>
          <p:grpSpPr>
            <a:xfrm>
              <a:off x="1257908" y="3496732"/>
              <a:ext cx="7086418" cy="3202453"/>
              <a:chOff x="1257908" y="3496732"/>
              <a:chExt cx="7086418" cy="320245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0BAA4B-4C1C-5EA5-E910-29B1883BE336}"/>
                  </a:ext>
                </a:extLst>
              </p:cNvPr>
              <p:cNvGrpSpPr/>
              <p:nvPr/>
            </p:nvGrpSpPr>
            <p:grpSpPr>
              <a:xfrm>
                <a:off x="1648326" y="3496732"/>
                <a:ext cx="6696000" cy="2853265"/>
                <a:chOff x="1648326" y="3361268"/>
                <a:chExt cx="6696000" cy="2853265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E7C61A9A-757E-EA87-11B4-29460A44F55D}"/>
                    </a:ext>
                  </a:extLst>
                </p:cNvPr>
                <p:cNvCxnSpPr/>
                <p:nvPr/>
              </p:nvCxnSpPr>
              <p:spPr>
                <a:xfrm>
                  <a:off x="1648326" y="6051884"/>
                  <a:ext cx="6696000" cy="0"/>
                </a:xfrm>
                <a:prstGeom prst="straightConnector1">
                  <a:avLst/>
                </a:prstGeom>
                <a:ln w="5080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A5404D38-59E1-5BFC-08C8-4EE793500B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21579" y="3361268"/>
                  <a:ext cx="0" cy="2853265"/>
                </a:xfrm>
                <a:prstGeom prst="straightConnector1">
                  <a:avLst/>
                </a:prstGeom>
                <a:ln w="5080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859AEA1-3C18-1EDD-1F74-6F9B8F04AC13}"/>
                  </a:ext>
                </a:extLst>
              </p:cNvPr>
              <p:cNvSpPr txBox="1"/>
              <p:nvPr/>
            </p:nvSpPr>
            <p:spPr>
              <a:xfrm>
                <a:off x="3620271" y="6166719"/>
                <a:ext cx="3646352" cy="532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Operational Intensity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1968498-6F26-9A2E-8EA7-D79B0AC35FC2}"/>
                  </a:ext>
                </a:extLst>
              </p:cNvPr>
              <p:cNvSpPr txBox="1"/>
              <p:nvPr/>
            </p:nvSpPr>
            <p:spPr>
              <a:xfrm rot="16200000">
                <a:off x="392258" y="4613390"/>
                <a:ext cx="2263765" cy="532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Performance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933CBC-0E98-1A94-D0B3-98313DE33881}"/>
                </a:ext>
              </a:extLst>
            </p:cNvPr>
            <p:cNvGrpSpPr/>
            <p:nvPr/>
          </p:nvGrpSpPr>
          <p:grpSpPr>
            <a:xfrm>
              <a:off x="1694243" y="3665275"/>
              <a:ext cx="6272002" cy="2522073"/>
              <a:chOff x="1694243" y="3665275"/>
              <a:chExt cx="6272002" cy="252207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6C9832B-8EA7-E42E-4593-680A0126E480}"/>
                  </a:ext>
                </a:extLst>
              </p:cNvPr>
              <p:cNvGrpSpPr/>
              <p:nvPr/>
            </p:nvGrpSpPr>
            <p:grpSpPr>
              <a:xfrm>
                <a:off x="3764863" y="4201684"/>
                <a:ext cx="989854" cy="1965032"/>
                <a:chOff x="3764863" y="4201684"/>
                <a:chExt cx="989854" cy="1965032"/>
              </a:xfrm>
              <a:solidFill>
                <a:schemeClr val="tx2">
                  <a:lumMod val="25000"/>
                  <a:lumOff val="75000"/>
                </a:schemeClr>
              </a:solidFill>
            </p:grpSpPr>
            <p:sp>
              <p:nvSpPr>
                <p:cNvPr id="46" name="Snip Single Corner of Rectangle 45">
                  <a:extLst>
                    <a:ext uri="{FF2B5EF4-FFF2-40B4-BE49-F238E27FC236}">
                      <a16:creationId xmlns:a16="http://schemas.microsoft.com/office/drawing/2014/main" id="{19E5633D-A703-3B99-8520-B5CA8AB04A67}"/>
                    </a:ext>
                  </a:extLst>
                </p:cNvPr>
                <p:cNvSpPr/>
                <p:nvPr/>
              </p:nvSpPr>
              <p:spPr>
                <a:xfrm rot="16200000">
                  <a:off x="3385403" y="4934319"/>
                  <a:ext cx="1611857" cy="852937"/>
                </a:xfrm>
                <a:prstGeom prst="snip1Rect">
                  <a:avLst>
                    <a:gd name="adj" fmla="val 37975"/>
                  </a:avLst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60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7" name="Snip Single Corner of Rectangle 46">
                  <a:extLst>
                    <a:ext uri="{FF2B5EF4-FFF2-40B4-BE49-F238E27FC236}">
                      <a16:creationId xmlns:a16="http://schemas.microsoft.com/office/drawing/2014/main" id="{82397DCF-7C62-458A-48A3-DB0BA1CC244B}"/>
                    </a:ext>
                  </a:extLst>
                </p:cNvPr>
                <p:cNvSpPr/>
                <p:nvPr/>
              </p:nvSpPr>
              <p:spPr>
                <a:xfrm rot="16200000">
                  <a:off x="3500459" y="4933605"/>
                  <a:ext cx="1691980" cy="526657"/>
                </a:xfrm>
                <a:prstGeom prst="snip1Rect">
                  <a:avLst>
                    <a:gd name="adj" fmla="val 43569"/>
                  </a:avLst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60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8" name="Snip Single Corner of Rectangle 47">
                  <a:extLst>
                    <a:ext uri="{FF2B5EF4-FFF2-40B4-BE49-F238E27FC236}">
                      <a16:creationId xmlns:a16="http://schemas.microsoft.com/office/drawing/2014/main" id="{37EC2FFC-31EC-3A61-CFDD-68E38AF9D9C6}"/>
                    </a:ext>
                  </a:extLst>
                </p:cNvPr>
                <p:cNvSpPr/>
                <p:nvPr/>
              </p:nvSpPr>
              <p:spPr>
                <a:xfrm rot="16200000">
                  <a:off x="3625811" y="4901674"/>
                  <a:ext cx="1691980" cy="292000"/>
                </a:xfrm>
                <a:prstGeom prst="snip1Rect">
                  <a:avLst>
                    <a:gd name="adj" fmla="val 50000"/>
                  </a:avLst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600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9" name="Triangle 48">
                  <a:extLst>
                    <a:ext uri="{FF2B5EF4-FFF2-40B4-BE49-F238E27FC236}">
                      <a16:creationId xmlns:a16="http://schemas.microsoft.com/office/drawing/2014/main" id="{D8355F26-095E-A272-1D09-61F3A2E01C59}"/>
                    </a:ext>
                  </a:extLst>
                </p:cNvPr>
                <p:cNvSpPr/>
                <p:nvPr/>
              </p:nvSpPr>
              <p:spPr>
                <a:xfrm rot="8146999">
                  <a:off x="4280394" y="4242497"/>
                  <a:ext cx="474323" cy="242354"/>
                </a:xfrm>
                <a:prstGeom prst="triangle">
                  <a:avLst/>
                </a:prstGeom>
                <a:grpFill/>
                <a:ln w="44450"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600" dirty="0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87F75D98-906B-A5E6-48B1-743A42389866}"/>
                  </a:ext>
                </a:extLst>
              </p:cNvPr>
              <p:cNvGrpSpPr/>
              <p:nvPr/>
            </p:nvGrpSpPr>
            <p:grpSpPr>
              <a:xfrm>
                <a:off x="2370665" y="4043497"/>
                <a:ext cx="5595580" cy="2143851"/>
                <a:chOff x="2370665" y="4043497"/>
                <a:chExt cx="5595580" cy="2143851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9D0EEA6-7883-D9B3-3AA0-4994DAFEB25B}"/>
                    </a:ext>
                  </a:extLst>
                </p:cNvPr>
                <p:cNvGrpSpPr/>
                <p:nvPr/>
              </p:nvGrpSpPr>
              <p:grpSpPr>
                <a:xfrm>
                  <a:off x="2370665" y="4043497"/>
                  <a:ext cx="5595580" cy="2143851"/>
                  <a:chOff x="2455330" y="4043497"/>
                  <a:chExt cx="5595580" cy="2143851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0A31CB68-0634-A1C0-FF09-39E4FAA60177}"/>
                      </a:ext>
                    </a:extLst>
                  </p:cNvPr>
                  <p:cNvCxnSpPr/>
                  <p:nvPr/>
                </p:nvCxnSpPr>
                <p:spPr>
                  <a:xfrm>
                    <a:off x="4666910" y="4053748"/>
                    <a:ext cx="3384000" cy="0"/>
                  </a:xfrm>
                  <a:prstGeom prst="straightConnector1">
                    <a:avLst/>
                  </a:prstGeom>
                  <a:ln w="571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893B4BD5-B34F-C1D7-E1F7-9D068BD23D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55330" y="4043497"/>
                    <a:ext cx="2228513" cy="2143851"/>
                  </a:xfrm>
                  <a:prstGeom prst="straightConnector1">
                    <a:avLst/>
                  </a:prstGeom>
                  <a:ln w="57150">
                    <a:solidFill>
                      <a:schemeClr val="accent5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2C35C2B-8F52-29E7-34A5-A9375B4878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77078" y="5434049"/>
                  <a:ext cx="180000" cy="180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60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487F36-11A3-07E3-BCAA-5B09731F3C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59825" y="5126016"/>
                  <a:ext cx="180000" cy="180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60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B880BA8-9F40-CF8E-12A3-FE24206929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0417" y="5063951"/>
                  <a:ext cx="180000" cy="180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60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523A9C6-79A5-3D58-51B4-A7751B582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50056" y="4553042"/>
                  <a:ext cx="180000" cy="180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60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D8395FE-9884-4E48-1ACD-C74FA63889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16190" y="5351014"/>
                  <a:ext cx="180000" cy="180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60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89C3B0CF-9A62-4D37-A791-74B779733F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81084" y="4793022"/>
                  <a:ext cx="180000" cy="180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60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DDC8736A-88E3-CE01-A6BF-AB31FE770B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8542" y="4793042"/>
                  <a:ext cx="180000" cy="180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600">
                    <a:latin typeface="Trebuchet MS" panose="020B0703020202090204" pitchFamily="34" charset="0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4E9BEE-1267-C81B-41F3-80DA1EE6C7DC}"/>
                  </a:ext>
                </a:extLst>
              </p:cNvPr>
              <p:cNvSpPr txBox="1"/>
              <p:nvPr/>
            </p:nvSpPr>
            <p:spPr>
              <a:xfrm>
                <a:off x="3271310" y="5275572"/>
                <a:ext cx="736057" cy="37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SpMV</a:t>
                </a:r>
                <a:endParaRPr lang="en-G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2689FE-DE4D-D1D1-FB7B-27545B0B10B2}"/>
                  </a:ext>
                </a:extLst>
              </p:cNvPr>
              <p:cNvSpPr txBox="1"/>
              <p:nvPr/>
            </p:nvSpPr>
            <p:spPr>
              <a:xfrm>
                <a:off x="5039264" y="3665275"/>
                <a:ext cx="2840410" cy="37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Peak CPU Performance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A64332-E600-C4A6-2701-47CC4C1D161B}"/>
                  </a:ext>
                </a:extLst>
              </p:cNvPr>
              <p:cNvSpPr txBox="1"/>
              <p:nvPr/>
            </p:nvSpPr>
            <p:spPr>
              <a:xfrm rot="18960000">
                <a:off x="1694243" y="4807807"/>
                <a:ext cx="3035388" cy="37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Peak Memory Bandwidth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3895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20486"/>
            <a:ext cx="8489656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2. Direct Buffering of Variables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A0449018-A1F8-F253-438A-C2B307BC6160}"/>
              </a:ext>
            </a:extLst>
          </p:cNvPr>
          <p:cNvSpPr txBox="1">
            <a:spLocks/>
          </p:cNvSpPr>
          <p:nvPr/>
        </p:nvSpPr>
        <p:spPr>
          <a:xfrm>
            <a:off x="543981" y="949378"/>
            <a:ext cx="8360840" cy="55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50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CCCCCC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D7C61C-8F91-3F7B-A4FB-4B563AEF9FCE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4256437" y="2381160"/>
            <a:ext cx="58074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AD745D-F1EA-A2BE-373F-D29B311D1A6C}"/>
              </a:ext>
            </a:extLst>
          </p:cNvPr>
          <p:cNvGrpSpPr>
            <a:grpSpLocks noChangeAspect="1"/>
          </p:cNvGrpSpPr>
          <p:nvPr/>
        </p:nvGrpSpPr>
        <p:grpSpPr>
          <a:xfrm>
            <a:off x="656437" y="1096657"/>
            <a:ext cx="3600000" cy="2106624"/>
            <a:chOff x="1127051" y="927358"/>
            <a:chExt cx="4571589" cy="26751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B5C256-CCEA-0CF0-9E1A-C5D4D1FA47AE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E5A1-4EE3-C126-9A30-687D06ED8F58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8951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0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A08C466A-406B-858C-BE02-6FFA687E0FD1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BB8CBF6-B769-929B-3379-4612FD819932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2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F2C644D-7382-E28E-2E69-BE9A1DEE52D8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26C7AF2-3C1C-BBF5-5240-4153256570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6294F8F-6066-1F9D-FEF1-B31BDD6E0D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0D43AE3-D932-FC52-E4FF-151CC94DAE78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ECC9F35-6733-D80B-2A12-6A89204BD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68BA15A-BCAC-9015-CDF9-AC0D78989678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770507-44D3-C6DC-8B99-202F06BFC54E}"/>
              </a:ext>
            </a:extLst>
          </p:cNvPr>
          <p:cNvGrpSpPr>
            <a:grpSpLocks noChangeAspect="1"/>
          </p:cNvGrpSpPr>
          <p:nvPr/>
        </p:nvGrpSpPr>
        <p:grpSpPr>
          <a:xfrm>
            <a:off x="4773451" y="1096657"/>
            <a:ext cx="3600000" cy="2106624"/>
            <a:chOff x="1127051" y="927358"/>
            <a:chExt cx="4571589" cy="26751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18E3D1A-4B44-4462-14E7-1FC74D9A72C6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38F25E-BDF6-A980-1ED8-AF6D37C4F4CC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8951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1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858C3D6-06C5-A986-78B4-9A62194F9EE5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F16B55FD-CE62-DDE9-9E96-FDEDED328D69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1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8B1B819-7B60-C862-FCBE-F58906347272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C3C816-6F8D-4C94-9C43-4D88E4867B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4D84D7F-94F7-60C9-7EA4-5A5CF4926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03C4B5CC-F023-65B3-BA05-B01893DACF39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EA287B-2708-8FB8-D2DF-BAD029E25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0769159-9F64-65FA-D73C-D0A6D0A3B1E5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1</a:t>
              </a: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90B9D0-CFA6-4A5C-5B03-8F117587A13F}"/>
              </a:ext>
            </a:extLst>
          </p:cNvPr>
          <p:cNvCxnSpPr>
            <a:cxnSpLocks/>
          </p:cNvCxnSpPr>
          <p:nvPr/>
        </p:nvCxnSpPr>
        <p:spPr>
          <a:xfrm>
            <a:off x="2513484" y="3090621"/>
            <a:ext cx="2565360" cy="3702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4808EE-F703-041A-F195-6F67D686C56E}"/>
              </a:ext>
            </a:extLst>
          </p:cNvPr>
          <p:cNvCxnSpPr>
            <a:cxnSpLocks/>
          </p:cNvCxnSpPr>
          <p:nvPr/>
        </p:nvCxnSpPr>
        <p:spPr>
          <a:xfrm flipH="1">
            <a:off x="495621" y="3090621"/>
            <a:ext cx="405104" cy="4248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2F40D83-6EE4-FC48-BB79-5FF8B1ABAAE1}"/>
              </a:ext>
            </a:extLst>
          </p:cNvPr>
          <p:cNvGrpSpPr/>
          <p:nvPr/>
        </p:nvGrpSpPr>
        <p:grpSpPr>
          <a:xfrm>
            <a:off x="495620" y="3460859"/>
            <a:ext cx="4758869" cy="1678780"/>
            <a:chOff x="1570815" y="3872013"/>
            <a:chExt cx="4703051" cy="22383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2D183B-0B54-48BF-11E6-A63EBF7F460E}"/>
                </a:ext>
              </a:extLst>
            </p:cNvPr>
            <p:cNvGrpSpPr/>
            <p:nvPr/>
          </p:nvGrpSpPr>
          <p:grpSpPr>
            <a:xfrm>
              <a:off x="1570815" y="3872013"/>
              <a:ext cx="4703051" cy="2238373"/>
              <a:chOff x="46815" y="3872012"/>
              <a:chExt cx="4703051" cy="2238373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7184218-9A9A-6C30-0B16-A4815A3434B3}"/>
                  </a:ext>
                </a:extLst>
              </p:cNvPr>
              <p:cNvSpPr/>
              <p:nvPr/>
            </p:nvSpPr>
            <p:spPr>
              <a:xfrm>
                <a:off x="46815" y="3872012"/>
                <a:ext cx="4703051" cy="2238373"/>
              </a:xfrm>
              <a:prstGeom prst="roundRect">
                <a:avLst>
                  <a:gd name="adj" fmla="val 9345"/>
                </a:avLst>
              </a:prstGeom>
              <a:solidFill>
                <a:schemeClr val="accent4">
                  <a:alpha val="49804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6664026-34D0-8D87-41DE-CBB1FB0DCACE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2360199" y="4520840"/>
                <a:ext cx="35930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F1EC58C1-267E-3B7D-56C4-3B2E95442E15}"/>
                  </a:ext>
                </a:extLst>
              </p:cNvPr>
              <p:cNvSpPr/>
              <p:nvPr/>
            </p:nvSpPr>
            <p:spPr>
              <a:xfrm>
                <a:off x="2719502" y="5075564"/>
                <a:ext cx="1823721" cy="906485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Indexing Counters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9C53C1D-E9E6-DE14-FB64-D123CD184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0199" y="5471570"/>
                <a:ext cx="396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3ADE335A-E181-555D-AA28-150E78F7FA36}"/>
                  </a:ext>
                </a:extLst>
              </p:cNvPr>
              <p:cNvSpPr/>
              <p:nvPr/>
            </p:nvSpPr>
            <p:spPr>
              <a:xfrm>
                <a:off x="223816" y="4054185"/>
                <a:ext cx="2124000" cy="1717226"/>
              </a:xfrm>
              <a:prstGeom prst="roundRect">
                <a:avLst>
                  <a:gd name="adj" fmla="val 10475"/>
                </a:avLst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Synchronization</a:t>
                </a:r>
              </a:p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Processing Unit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CCA82E9-E61C-B95F-FE74-6585E3745056}"/>
                </a:ext>
              </a:extLst>
            </p:cNvPr>
            <p:cNvSpPr/>
            <p:nvPr/>
          </p:nvSpPr>
          <p:spPr>
            <a:xfrm>
              <a:off x="4243502" y="4150203"/>
              <a:ext cx="1856779" cy="74127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latin typeface="Trebuchet MS" panose="020B0703020202090204" pitchFamily="34" charset="0"/>
                </a:rPr>
                <a:t>Synchronization</a:t>
              </a:r>
            </a:p>
            <a:p>
              <a:pPr algn="ctr"/>
              <a:r>
                <a:rPr lang="en-GR" dirty="0">
                  <a:latin typeface="Trebuchet MS" panose="020B0703020202090204" pitchFamily="34" charset="0"/>
                </a:rPr>
                <a:t>Table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CBF20D9-EFD9-61A3-3512-A19070860886}"/>
              </a:ext>
            </a:extLst>
          </p:cNvPr>
          <p:cNvCxnSpPr>
            <a:cxnSpLocks/>
          </p:cNvCxnSpPr>
          <p:nvPr/>
        </p:nvCxnSpPr>
        <p:spPr>
          <a:xfrm flipV="1">
            <a:off x="5058006" y="3596266"/>
            <a:ext cx="494504" cy="7675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78F97B-AF47-93A3-3C1A-87D3ED069E4B}"/>
              </a:ext>
            </a:extLst>
          </p:cNvPr>
          <p:cNvCxnSpPr>
            <a:cxnSpLocks/>
          </p:cNvCxnSpPr>
          <p:nvPr/>
        </p:nvCxnSpPr>
        <p:spPr>
          <a:xfrm>
            <a:off x="5058006" y="4228973"/>
            <a:ext cx="475220" cy="89027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EF59FCB-A303-D0EC-F916-ED23C29337F9}"/>
              </a:ext>
            </a:extLst>
          </p:cNvPr>
          <p:cNvGrpSpPr/>
          <p:nvPr/>
        </p:nvGrpSpPr>
        <p:grpSpPr>
          <a:xfrm>
            <a:off x="698173" y="5411019"/>
            <a:ext cx="2501853" cy="738664"/>
            <a:chOff x="2663517" y="4039008"/>
            <a:chExt cx="3335804" cy="984885"/>
          </a:xfrm>
        </p:grpSpPr>
        <p:pic>
          <p:nvPicPr>
            <p:cNvPr id="73" name="Graphic 72" descr="Envelope">
              <a:extLst>
                <a:ext uri="{FF2B5EF4-FFF2-40B4-BE49-F238E27FC236}">
                  <a16:creationId xmlns:a16="http://schemas.microsoft.com/office/drawing/2014/main" id="{8E8D20B5-3A87-B7E6-6E48-9814DB56C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648000" cy="6480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CC2C6A-5D4E-5D7F-0B81-01D293DB5C4F}"/>
                </a:ext>
              </a:extLst>
            </p:cNvPr>
            <p:cNvSpPr txBox="1"/>
            <p:nvPr/>
          </p:nvSpPr>
          <p:spPr>
            <a:xfrm>
              <a:off x="3315048" y="4039008"/>
              <a:ext cx="2684273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Local</a:t>
              </a:r>
            </a:p>
            <a:p>
              <a:pPr algn="ctr"/>
              <a:r>
                <a:rPr lang="en-GB" sz="21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lock acquire</a:t>
              </a:r>
              <a:endParaRPr lang="en-GR" sz="210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D59A985-E832-87AE-B59B-2F59B581908F}"/>
              </a:ext>
            </a:extLst>
          </p:cNvPr>
          <p:cNvGrpSpPr/>
          <p:nvPr/>
        </p:nvGrpSpPr>
        <p:grpSpPr>
          <a:xfrm>
            <a:off x="392426" y="1751175"/>
            <a:ext cx="884836" cy="491964"/>
            <a:chOff x="2469770" y="4192062"/>
            <a:chExt cx="1179781" cy="65595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6D451BB-B06A-3BB2-DF43-76A79B20641C}"/>
                </a:ext>
              </a:extLst>
            </p:cNvPr>
            <p:cNvSpPr txBox="1"/>
            <p:nvPr/>
          </p:nvSpPr>
          <p:spPr>
            <a:xfrm>
              <a:off x="2469770" y="4509458"/>
              <a:ext cx="1179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05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</p:txBody>
        </p:sp>
        <p:pic>
          <p:nvPicPr>
            <p:cNvPr id="70" name="Graphic 69" descr="Envelope">
              <a:extLst>
                <a:ext uri="{FF2B5EF4-FFF2-40B4-BE49-F238E27FC236}">
                  <a16:creationId xmlns:a16="http://schemas.microsoft.com/office/drawing/2014/main" id="{0560B6E6-A2C8-9132-E857-29FB40711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28028" y="4192062"/>
              <a:ext cx="504000" cy="504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D507FD-072D-E781-9A87-7525E9442D95}"/>
              </a:ext>
            </a:extLst>
          </p:cNvPr>
          <p:cNvGrpSpPr/>
          <p:nvPr/>
        </p:nvGrpSpPr>
        <p:grpSpPr>
          <a:xfrm>
            <a:off x="5552510" y="3599987"/>
            <a:ext cx="2198675" cy="1519263"/>
            <a:chOff x="4879003" y="4052829"/>
            <a:chExt cx="1508916" cy="202568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E5B72F9-480F-E7DE-0549-C365E9BED375}"/>
                </a:ext>
              </a:extLst>
            </p:cNvPr>
            <p:cNvGrpSpPr/>
            <p:nvPr/>
          </p:nvGrpSpPr>
          <p:grpSpPr>
            <a:xfrm>
              <a:off x="4879003" y="4052829"/>
              <a:ext cx="1508915" cy="523341"/>
              <a:chOff x="1169991" y="2885100"/>
              <a:chExt cx="1560272" cy="59607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975EA7E-4F02-BE73-DFD7-8EFB42FCBBEB}"/>
                  </a:ext>
                </a:extLst>
              </p:cNvPr>
              <p:cNvSpPr/>
              <p:nvPr/>
            </p:nvSpPr>
            <p:spPr>
              <a:xfrm>
                <a:off x="1169991" y="2885327"/>
                <a:ext cx="913830" cy="590006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Address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C8D622A-721D-38CE-D9C4-F6B521C32588}"/>
                  </a:ext>
                </a:extLst>
              </p:cNvPr>
              <p:cNvSpPr/>
              <p:nvPr/>
            </p:nvSpPr>
            <p:spPr>
              <a:xfrm>
                <a:off x="2087972" y="2885100"/>
                <a:ext cx="642291" cy="59607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A56392-7881-A291-60E5-BBD0C2C4AD05}"/>
                </a:ext>
              </a:extLst>
            </p:cNvPr>
            <p:cNvGrpSpPr/>
            <p:nvPr/>
          </p:nvGrpSpPr>
          <p:grpSpPr>
            <a:xfrm>
              <a:off x="4879003" y="4571040"/>
              <a:ext cx="1508916" cy="383171"/>
              <a:chOff x="1169991" y="3048896"/>
              <a:chExt cx="1560273" cy="436426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2AC8B0E-36FB-91C2-DD66-6D9D82CD8FC6}"/>
                  </a:ext>
                </a:extLst>
              </p:cNvPr>
              <p:cNvSpPr/>
              <p:nvPr/>
            </p:nvSpPr>
            <p:spPr>
              <a:xfrm>
                <a:off x="1169991" y="3048896"/>
                <a:ext cx="913830" cy="4364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accent2">
                        <a:lumMod val="50000"/>
                      </a:schemeClr>
                    </a:solidFill>
                    <a:latin typeface="Trebuchet MS" panose="020B0703020202090204" pitchFamily="34" charset="0"/>
                  </a:rPr>
                  <a:t>0x33A9</a:t>
                </a:r>
                <a:endParaRPr lang="en-GR" sz="2100" dirty="0">
                  <a:solidFill>
                    <a:schemeClr val="tx1"/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4096F4A-FAA4-AF1E-3D05-0A4329B1E9F4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5CB47D5-E545-5C0D-2FA5-BFA3081779D2}"/>
                </a:ext>
              </a:extLst>
            </p:cNvPr>
            <p:cNvGrpSpPr/>
            <p:nvPr/>
          </p:nvGrpSpPr>
          <p:grpSpPr>
            <a:xfrm>
              <a:off x="4879003" y="4950373"/>
              <a:ext cx="1508916" cy="378039"/>
              <a:chOff x="1169991" y="3054741"/>
              <a:chExt cx="1560273" cy="43058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E426D0C-3715-1B72-E6B0-ADD725CCEFC7}"/>
                  </a:ext>
                </a:extLst>
              </p:cNvPr>
              <p:cNvSpPr/>
              <p:nvPr/>
            </p:nvSpPr>
            <p:spPr>
              <a:xfrm>
                <a:off x="1169991" y="3054966"/>
                <a:ext cx="913830" cy="43035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--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94B21-1F97-0F71-9B9D-F9EAFC565498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5CAE7E6-C1B1-767B-D198-32B1288EAC42}"/>
                </a:ext>
              </a:extLst>
            </p:cNvPr>
            <p:cNvGrpSpPr/>
            <p:nvPr/>
          </p:nvGrpSpPr>
          <p:grpSpPr>
            <a:xfrm>
              <a:off x="4879003" y="5321136"/>
              <a:ext cx="1508916" cy="378039"/>
              <a:chOff x="1169991" y="3054741"/>
              <a:chExt cx="1560273" cy="43058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D4303BD-22A4-6A64-2B59-03DCEAE773D0}"/>
                  </a:ext>
                </a:extLst>
              </p:cNvPr>
              <p:cNvSpPr/>
              <p:nvPr/>
            </p:nvSpPr>
            <p:spPr>
              <a:xfrm>
                <a:off x="1169991" y="3054966"/>
                <a:ext cx="913830" cy="43035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--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355F738-D5B8-AFBF-D9D8-E8FFEE782A11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E891DD7-C0BE-B9BA-F7DC-B6C800C8432A}"/>
                </a:ext>
              </a:extLst>
            </p:cNvPr>
            <p:cNvGrpSpPr/>
            <p:nvPr/>
          </p:nvGrpSpPr>
          <p:grpSpPr>
            <a:xfrm>
              <a:off x="4879003" y="5700468"/>
              <a:ext cx="1508916" cy="378045"/>
              <a:chOff x="1169991" y="3073007"/>
              <a:chExt cx="1560273" cy="430587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92176D-932A-933F-B84D-68D71DF6C3A4}"/>
                  </a:ext>
                </a:extLst>
              </p:cNvPr>
              <p:cNvSpPr/>
              <p:nvPr/>
            </p:nvSpPr>
            <p:spPr>
              <a:xfrm>
                <a:off x="1169991" y="3073239"/>
                <a:ext cx="913830" cy="430355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--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22425D8-9843-0912-8762-137974B3D6AB}"/>
                  </a:ext>
                </a:extLst>
              </p:cNvPr>
              <p:cNvSpPr/>
              <p:nvPr/>
            </p:nvSpPr>
            <p:spPr>
              <a:xfrm>
                <a:off x="2087973" y="3073007"/>
                <a:ext cx="642291" cy="43053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00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3.7037E-6 L 0.00035 -3.7037E-6 C -0.00104 0.0044 -0.00243 0.00926 -0.00365 0.01459 C -0.00816 0.03449 -0.00313 0.01551 -0.00712 0.03079 C -0.00677 0.03959 -0.00694 0.04838 -0.00556 0.05741 C -0.00486 0.06065 -0.00295 0.06389 -0.00174 0.06713 L 0.00208 0.07732 C 0.0026 0.07871 0.00278 0.08056 0.00399 0.08195 C 0.00521 0.0838 0.00694 0.08496 0.00781 0.08704 C 0.01267 0.09723 0.00833 0.09584 0.01719 0.10162 C 0.02083 0.10417 0.02448 0.10718 0.02882 0.10857 L 0.0401 0.11204 C 0.04184 0.11227 0.04375 0.11297 0.04583 0.11343 C 0.04809 0.11412 0.05069 0.11436 0.05347 0.11505 C 0.05712 0.11621 0.06094 0.11736 0.06493 0.11852 L 0.07049 0.12037 C 0.08385 0.12755 0.07934 0.12315 0.08559 0.13149 L 0.08958 0.14167 C 0.0901 0.14306 0.09097 0.14445 0.09132 0.14653 C 0.09705 0.17153 0.08976 0.14051 0.09496 0.16135 C 0.1 0.18033 0.09427 0.16019 0.09896 0.17616 C 0.09948 0.18056 0.10017 0.18496 0.10087 0.18936 C 0.10139 0.19329 0.10243 0.19699 0.10295 0.20093 C 0.10312 0.20718 0.10295 0.2132 0.10295 0.21922 L 0.10295 0.21991 " pathEditMode="relative" rAng="0" ptsTypes="AAAAAAAAAAAAAAAAAAAAAAAAA">
                                      <p:cBhvr>
                                        <p:cTn id="1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20486"/>
            <a:ext cx="8489656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2. Direct Buffering of Variables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A0449018-A1F8-F253-438A-C2B307BC6160}"/>
              </a:ext>
            </a:extLst>
          </p:cNvPr>
          <p:cNvSpPr txBox="1">
            <a:spLocks/>
          </p:cNvSpPr>
          <p:nvPr/>
        </p:nvSpPr>
        <p:spPr>
          <a:xfrm>
            <a:off x="543981" y="949378"/>
            <a:ext cx="8360840" cy="55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51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CCCCCC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D7C61C-8F91-3F7B-A4FB-4B563AEF9FCE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4256437" y="2381160"/>
            <a:ext cx="58074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AD745D-F1EA-A2BE-373F-D29B311D1A6C}"/>
              </a:ext>
            </a:extLst>
          </p:cNvPr>
          <p:cNvGrpSpPr>
            <a:grpSpLocks noChangeAspect="1"/>
          </p:cNvGrpSpPr>
          <p:nvPr/>
        </p:nvGrpSpPr>
        <p:grpSpPr>
          <a:xfrm>
            <a:off x="656437" y="1096657"/>
            <a:ext cx="3600000" cy="2106624"/>
            <a:chOff x="1127051" y="927358"/>
            <a:chExt cx="4571589" cy="26751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B5C256-CCEA-0CF0-9E1A-C5D4D1FA47AE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E5A1-4EE3-C126-9A30-687D06ED8F58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8951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0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A08C466A-406B-858C-BE02-6FFA687E0FD1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BB8CBF6-B769-929B-3379-4612FD819932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2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F2C644D-7382-E28E-2E69-BE9A1DEE52D8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26C7AF2-3C1C-BBF5-5240-4153256570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6294F8F-6066-1F9D-FEF1-B31BDD6E0D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0D43AE3-D932-FC52-E4FF-151CC94DAE78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ECC9F35-6733-D80B-2A12-6A89204BD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68BA15A-BCAC-9015-CDF9-AC0D78989678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770507-44D3-C6DC-8B99-202F06BFC54E}"/>
              </a:ext>
            </a:extLst>
          </p:cNvPr>
          <p:cNvGrpSpPr>
            <a:grpSpLocks noChangeAspect="1"/>
          </p:cNvGrpSpPr>
          <p:nvPr/>
        </p:nvGrpSpPr>
        <p:grpSpPr>
          <a:xfrm>
            <a:off x="4773451" y="1096657"/>
            <a:ext cx="3600000" cy="2106624"/>
            <a:chOff x="1127051" y="927358"/>
            <a:chExt cx="4571589" cy="26751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18E3D1A-4B44-4462-14E7-1FC74D9A72C6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38F25E-BDF6-A980-1ED8-AF6D37C4F4CC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8951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1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858C3D6-06C5-A986-78B4-9A62194F9EE5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F16B55FD-CE62-DDE9-9E96-FDEDED328D69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1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8B1B819-7B60-C862-FCBE-F58906347272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C3C816-6F8D-4C94-9C43-4D88E4867B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4D84D7F-94F7-60C9-7EA4-5A5CF4926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03C4B5CC-F023-65B3-BA05-B01893DACF39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EA287B-2708-8FB8-D2DF-BAD029E25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0769159-9F64-65FA-D73C-D0A6D0A3B1E5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1</a:t>
              </a: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90B9D0-CFA6-4A5C-5B03-8F117587A13F}"/>
              </a:ext>
            </a:extLst>
          </p:cNvPr>
          <p:cNvCxnSpPr>
            <a:cxnSpLocks/>
          </p:cNvCxnSpPr>
          <p:nvPr/>
        </p:nvCxnSpPr>
        <p:spPr>
          <a:xfrm>
            <a:off x="2513484" y="3090621"/>
            <a:ext cx="2565360" cy="3702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4808EE-F703-041A-F195-6F67D686C56E}"/>
              </a:ext>
            </a:extLst>
          </p:cNvPr>
          <p:cNvCxnSpPr>
            <a:cxnSpLocks/>
          </p:cNvCxnSpPr>
          <p:nvPr/>
        </p:nvCxnSpPr>
        <p:spPr>
          <a:xfrm flipH="1">
            <a:off x="495621" y="3090621"/>
            <a:ext cx="405104" cy="42489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2F40D83-6EE4-FC48-BB79-5FF8B1ABAAE1}"/>
              </a:ext>
            </a:extLst>
          </p:cNvPr>
          <p:cNvGrpSpPr/>
          <p:nvPr/>
        </p:nvGrpSpPr>
        <p:grpSpPr>
          <a:xfrm>
            <a:off x="495620" y="3460859"/>
            <a:ext cx="4758869" cy="1678780"/>
            <a:chOff x="1570815" y="3872013"/>
            <a:chExt cx="4703051" cy="22383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2D183B-0B54-48BF-11E6-A63EBF7F460E}"/>
                </a:ext>
              </a:extLst>
            </p:cNvPr>
            <p:cNvGrpSpPr/>
            <p:nvPr/>
          </p:nvGrpSpPr>
          <p:grpSpPr>
            <a:xfrm>
              <a:off x="1570815" y="3872013"/>
              <a:ext cx="4703051" cy="2238373"/>
              <a:chOff x="46815" y="3872012"/>
              <a:chExt cx="4703051" cy="2238373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7184218-9A9A-6C30-0B16-A4815A3434B3}"/>
                  </a:ext>
                </a:extLst>
              </p:cNvPr>
              <p:cNvSpPr/>
              <p:nvPr/>
            </p:nvSpPr>
            <p:spPr>
              <a:xfrm>
                <a:off x="46815" y="3872012"/>
                <a:ext cx="4703051" cy="2238373"/>
              </a:xfrm>
              <a:prstGeom prst="roundRect">
                <a:avLst>
                  <a:gd name="adj" fmla="val 9345"/>
                </a:avLst>
              </a:prstGeom>
              <a:solidFill>
                <a:schemeClr val="accent4">
                  <a:alpha val="49804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6664026-34D0-8D87-41DE-CBB1FB0DCACE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2360199" y="4520840"/>
                <a:ext cx="35930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F1EC58C1-267E-3B7D-56C4-3B2E95442E15}"/>
                  </a:ext>
                </a:extLst>
              </p:cNvPr>
              <p:cNvSpPr/>
              <p:nvPr/>
            </p:nvSpPr>
            <p:spPr>
              <a:xfrm>
                <a:off x="2719502" y="5075564"/>
                <a:ext cx="1823721" cy="906485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Indexing Counters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9C53C1D-E9E6-DE14-FB64-D123CD184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0199" y="5471570"/>
                <a:ext cx="396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3ADE335A-E181-555D-AA28-150E78F7FA36}"/>
                  </a:ext>
                </a:extLst>
              </p:cNvPr>
              <p:cNvSpPr/>
              <p:nvPr/>
            </p:nvSpPr>
            <p:spPr>
              <a:xfrm>
                <a:off x="223816" y="4054185"/>
                <a:ext cx="2124000" cy="1717226"/>
              </a:xfrm>
              <a:prstGeom prst="roundRect">
                <a:avLst>
                  <a:gd name="adj" fmla="val 10475"/>
                </a:avLst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Synchronization</a:t>
                </a:r>
              </a:p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Processing Unit</a:t>
                </a: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CCA82E9-E61C-B95F-FE74-6585E3745056}"/>
                </a:ext>
              </a:extLst>
            </p:cNvPr>
            <p:cNvSpPr/>
            <p:nvPr/>
          </p:nvSpPr>
          <p:spPr>
            <a:xfrm>
              <a:off x="4243502" y="4150203"/>
              <a:ext cx="1856779" cy="74127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latin typeface="Trebuchet MS" panose="020B0703020202090204" pitchFamily="34" charset="0"/>
                </a:rPr>
                <a:t>Synchronization</a:t>
              </a:r>
            </a:p>
            <a:p>
              <a:pPr algn="ctr"/>
              <a:r>
                <a:rPr lang="en-GR" dirty="0">
                  <a:latin typeface="Trebuchet MS" panose="020B0703020202090204" pitchFamily="34" charset="0"/>
                </a:rPr>
                <a:t>Table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FF29D2F-8D5A-AF08-C58D-179E880813D0}"/>
              </a:ext>
            </a:extLst>
          </p:cNvPr>
          <p:cNvGrpSpPr/>
          <p:nvPr/>
        </p:nvGrpSpPr>
        <p:grpSpPr>
          <a:xfrm>
            <a:off x="5552510" y="3599987"/>
            <a:ext cx="2198675" cy="1519263"/>
            <a:chOff x="4879003" y="4052829"/>
            <a:chExt cx="1508916" cy="202568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B3A980-BBFE-9A3B-DC5C-62ACAC2F4452}"/>
                </a:ext>
              </a:extLst>
            </p:cNvPr>
            <p:cNvGrpSpPr/>
            <p:nvPr/>
          </p:nvGrpSpPr>
          <p:grpSpPr>
            <a:xfrm>
              <a:off x="4879003" y="4052829"/>
              <a:ext cx="1508915" cy="523341"/>
              <a:chOff x="1169991" y="2885100"/>
              <a:chExt cx="1560272" cy="59607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33A1FDB-B87F-52F5-A9FD-5DA3CF368F1F}"/>
                  </a:ext>
                </a:extLst>
              </p:cNvPr>
              <p:cNvSpPr/>
              <p:nvPr/>
            </p:nvSpPr>
            <p:spPr>
              <a:xfrm>
                <a:off x="1169991" y="2885327"/>
                <a:ext cx="913830" cy="590006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Address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44A95CE-08AA-C82C-5367-64D718553D3D}"/>
                  </a:ext>
                </a:extLst>
              </p:cNvPr>
              <p:cNvSpPr/>
              <p:nvPr/>
            </p:nvSpPr>
            <p:spPr>
              <a:xfrm>
                <a:off x="2087972" y="2885100"/>
                <a:ext cx="642291" cy="59607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773A7F-F945-4128-CE15-4BDB55245B79}"/>
                </a:ext>
              </a:extLst>
            </p:cNvPr>
            <p:cNvGrpSpPr/>
            <p:nvPr/>
          </p:nvGrpSpPr>
          <p:grpSpPr>
            <a:xfrm>
              <a:off x="4879003" y="4571040"/>
              <a:ext cx="1508916" cy="383171"/>
              <a:chOff x="1169991" y="3048896"/>
              <a:chExt cx="1560273" cy="436426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D87C1E4-CC32-95F7-AA4A-C32A6B1C5C21}"/>
                  </a:ext>
                </a:extLst>
              </p:cNvPr>
              <p:cNvSpPr/>
              <p:nvPr/>
            </p:nvSpPr>
            <p:spPr>
              <a:xfrm>
                <a:off x="1169991" y="3048896"/>
                <a:ext cx="913830" cy="4364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accent2">
                        <a:lumMod val="50000"/>
                      </a:schemeClr>
                    </a:solidFill>
                    <a:latin typeface="Trebuchet MS" panose="020B0703020202090204" pitchFamily="34" charset="0"/>
                  </a:rPr>
                  <a:t>0x33A9</a:t>
                </a:r>
                <a:endParaRPr lang="en-GR" sz="2100" dirty="0">
                  <a:solidFill>
                    <a:schemeClr val="tx1"/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A03DABA-1C01-BD91-6DA4-DD636AF02526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CBA5B1-9F23-7131-936D-4B94933BB48B}"/>
                </a:ext>
              </a:extLst>
            </p:cNvPr>
            <p:cNvGrpSpPr/>
            <p:nvPr/>
          </p:nvGrpSpPr>
          <p:grpSpPr>
            <a:xfrm>
              <a:off x="4879003" y="4950373"/>
              <a:ext cx="1508916" cy="378039"/>
              <a:chOff x="1169991" y="3054741"/>
              <a:chExt cx="1560273" cy="430581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16DD09C-C1EA-6999-4F81-7E7BE45A2E76}"/>
                  </a:ext>
                </a:extLst>
              </p:cNvPr>
              <p:cNvSpPr/>
              <p:nvPr/>
            </p:nvSpPr>
            <p:spPr>
              <a:xfrm>
                <a:off x="1169991" y="3054966"/>
                <a:ext cx="913830" cy="43035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--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3EBF89E-5EC1-862C-3EE7-6AE717840F0A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F0B9741-9923-7B7F-BFA7-D69404B48904}"/>
                </a:ext>
              </a:extLst>
            </p:cNvPr>
            <p:cNvGrpSpPr/>
            <p:nvPr/>
          </p:nvGrpSpPr>
          <p:grpSpPr>
            <a:xfrm>
              <a:off x="4879003" y="5321136"/>
              <a:ext cx="1508916" cy="378039"/>
              <a:chOff x="1169991" y="3054741"/>
              <a:chExt cx="1560273" cy="430581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BA4BF35-BD6A-CFE9-25CB-983AD1CE4B2C}"/>
                  </a:ext>
                </a:extLst>
              </p:cNvPr>
              <p:cNvSpPr/>
              <p:nvPr/>
            </p:nvSpPr>
            <p:spPr>
              <a:xfrm>
                <a:off x="1169991" y="3054966"/>
                <a:ext cx="913830" cy="43035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--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0E6B292-AB10-4984-4877-667AFC9FEDDD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25CF0A1-05D4-AF61-5458-CBCDDC164EDF}"/>
                </a:ext>
              </a:extLst>
            </p:cNvPr>
            <p:cNvGrpSpPr/>
            <p:nvPr/>
          </p:nvGrpSpPr>
          <p:grpSpPr>
            <a:xfrm>
              <a:off x="4879003" y="5700468"/>
              <a:ext cx="1508916" cy="378045"/>
              <a:chOff x="1169991" y="3073007"/>
              <a:chExt cx="1560273" cy="430587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B2E96B9-6DE8-24F6-C766-C82B391804CA}"/>
                  </a:ext>
                </a:extLst>
              </p:cNvPr>
              <p:cNvSpPr/>
              <p:nvPr/>
            </p:nvSpPr>
            <p:spPr>
              <a:xfrm>
                <a:off x="1169991" y="3073239"/>
                <a:ext cx="913830" cy="430355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--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B07E884-FD11-6EBB-D7A8-7D65D01D7453}"/>
                  </a:ext>
                </a:extLst>
              </p:cNvPr>
              <p:cNvSpPr/>
              <p:nvPr/>
            </p:nvSpPr>
            <p:spPr>
              <a:xfrm>
                <a:off x="2087973" y="3073007"/>
                <a:ext cx="642291" cy="43053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CBF20D9-EFD9-61A3-3512-A19070860886}"/>
              </a:ext>
            </a:extLst>
          </p:cNvPr>
          <p:cNvCxnSpPr>
            <a:cxnSpLocks/>
          </p:cNvCxnSpPr>
          <p:nvPr/>
        </p:nvCxnSpPr>
        <p:spPr>
          <a:xfrm flipV="1">
            <a:off x="5058006" y="3596266"/>
            <a:ext cx="494504" cy="7675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78F97B-AF47-93A3-3C1A-87D3ED069E4B}"/>
              </a:ext>
            </a:extLst>
          </p:cNvPr>
          <p:cNvCxnSpPr>
            <a:cxnSpLocks/>
          </p:cNvCxnSpPr>
          <p:nvPr/>
        </p:nvCxnSpPr>
        <p:spPr>
          <a:xfrm>
            <a:off x="5058006" y="4228973"/>
            <a:ext cx="475220" cy="89027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7AA832-4EB3-4787-0024-AE5E0D71BB53}"/>
              </a:ext>
            </a:extLst>
          </p:cNvPr>
          <p:cNvSpPr/>
          <p:nvPr/>
        </p:nvSpPr>
        <p:spPr>
          <a:xfrm>
            <a:off x="1" y="3801295"/>
            <a:ext cx="9143999" cy="1368637"/>
          </a:xfrm>
          <a:prstGeom prst="rect">
            <a:avLst/>
          </a:prstGeom>
          <a:solidFill>
            <a:srgbClr val="ECF4FF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ü"/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No Costly Memory Accesses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Low Latency</a:t>
            </a:r>
            <a:endParaRPr lang="en-GR" sz="32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586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20486"/>
            <a:ext cx="8489656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3. Hierarchical Communication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A0449018-A1F8-F253-438A-C2B307BC6160}"/>
              </a:ext>
            </a:extLst>
          </p:cNvPr>
          <p:cNvSpPr txBox="1">
            <a:spLocks/>
          </p:cNvSpPr>
          <p:nvPr/>
        </p:nvSpPr>
        <p:spPr>
          <a:xfrm>
            <a:off x="543981" y="949378"/>
            <a:ext cx="8360840" cy="55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52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CCCCCC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D7C61C-8F91-3F7B-A4FB-4B563AEF9FCE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4256437" y="2381160"/>
            <a:ext cx="58074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AD745D-F1EA-A2BE-373F-D29B311D1A6C}"/>
              </a:ext>
            </a:extLst>
          </p:cNvPr>
          <p:cNvGrpSpPr>
            <a:grpSpLocks noChangeAspect="1"/>
          </p:cNvGrpSpPr>
          <p:nvPr/>
        </p:nvGrpSpPr>
        <p:grpSpPr>
          <a:xfrm>
            <a:off x="656437" y="1096657"/>
            <a:ext cx="3600000" cy="2106624"/>
            <a:chOff x="1127051" y="927358"/>
            <a:chExt cx="4571589" cy="26751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B5C256-CCEA-0CF0-9E1A-C5D4D1FA47AE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E5A1-4EE3-C126-9A30-687D06ED8F58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8951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0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A08C466A-406B-858C-BE02-6FFA687E0FD1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BB8CBF6-B769-929B-3379-4612FD819932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2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F2C644D-7382-E28E-2E69-BE9A1DEE52D8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26C7AF2-3C1C-BBF5-5240-4153256570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6294F8F-6066-1F9D-FEF1-B31BDD6E0D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0D43AE3-D932-FC52-E4FF-151CC94DAE78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ECC9F35-6733-D80B-2A12-6A89204BD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68BA15A-BCAC-9015-CDF9-AC0D78989678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770507-44D3-C6DC-8B99-202F06BFC54E}"/>
              </a:ext>
            </a:extLst>
          </p:cNvPr>
          <p:cNvGrpSpPr>
            <a:grpSpLocks noChangeAspect="1"/>
          </p:cNvGrpSpPr>
          <p:nvPr/>
        </p:nvGrpSpPr>
        <p:grpSpPr>
          <a:xfrm>
            <a:off x="4773451" y="1096657"/>
            <a:ext cx="3600000" cy="2106624"/>
            <a:chOff x="1127051" y="927358"/>
            <a:chExt cx="4571589" cy="26751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18E3D1A-4B44-4462-14E7-1FC74D9A72C6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38F25E-BDF6-A980-1ED8-AF6D37C4F4CC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8951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1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858C3D6-06C5-A986-78B4-9A62194F9EE5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F16B55FD-CE62-DDE9-9E96-FDEDED328D69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1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8B1B819-7B60-C862-FCBE-F58906347272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C3C816-6F8D-4C94-9C43-4D88E4867B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4D84D7F-94F7-60C9-7EA4-5A5CF4926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03C4B5CC-F023-65B3-BA05-B01893DACF39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EA287B-2708-8FB8-D2DF-BAD029E25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0769159-9F64-65FA-D73C-D0A6D0A3B1E5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1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9D1F97-BE98-4866-D604-88BEDE44C384}"/>
              </a:ext>
            </a:extLst>
          </p:cNvPr>
          <p:cNvCxnSpPr>
            <a:cxnSpLocks/>
            <a:stCxn id="42" idx="3"/>
            <a:endCxn id="71" idx="1"/>
          </p:cNvCxnSpPr>
          <p:nvPr/>
        </p:nvCxnSpPr>
        <p:spPr>
          <a:xfrm>
            <a:off x="4256437" y="4965649"/>
            <a:ext cx="58074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853A37-A11A-E225-455C-6D18F8CB3258}"/>
              </a:ext>
            </a:extLst>
          </p:cNvPr>
          <p:cNvGrpSpPr>
            <a:grpSpLocks noChangeAspect="1"/>
          </p:cNvGrpSpPr>
          <p:nvPr/>
        </p:nvGrpSpPr>
        <p:grpSpPr>
          <a:xfrm>
            <a:off x="656437" y="3681146"/>
            <a:ext cx="3600000" cy="2106624"/>
            <a:chOff x="1127051" y="927358"/>
            <a:chExt cx="4571589" cy="267517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7DCEF09-AED7-2897-E3FE-0E1027661051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207C670-C93E-9D07-AD24-1407E70DB857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09118" cy="586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2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60DDEF8-7FDD-7A2F-3A54-9415AFC72CC8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45A9160A-7335-5718-7952-5A6CB2595F57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2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9ECCF3E-FC37-6B0C-0D4D-51BD224F77ED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181CE13-E37E-3D74-9792-1EFDD54DD1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F512AE5-FE2E-05A9-A8C0-7C1D8BA8C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7E54E4B1-DC4A-6F09-FD57-890883C331AD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B6E2916-6DAB-BAFB-6E00-5F19CFD93C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8B844ED-7959-0360-71AA-C404897AB338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CA5C65-E383-3EC2-A600-3534869AA2AD}"/>
              </a:ext>
            </a:extLst>
          </p:cNvPr>
          <p:cNvGrpSpPr>
            <a:grpSpLocks noChangeAspect="1"/>
          </p:cNvGrpSpPr>
          <p:nvPr/>
        </p:nvGrpSpPr>
        <p:grpSpPr>
          <a:xfrm>
            <a:off x="4773451" y="3681146"/>
            <a:ext cx="3600000" cy="2106624"/>
            <a:chOff x="1127051" y="927358"/>
            <a:chExt cx="4571589" cy="267517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669DAC-7E20-5D1F-7BF7-8DDE73AD984E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83174BD-EC55-55BC-607A-3CBDE85E56EB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09118" cy="586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3</a:t>
                </a: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2F8D1E3-907F-0BC7-AF47-FB6E271824B3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F4C70B44-B1DB-C3DF-3F88-4073D8E19E9F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1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34154160-EB74-57A5-B82E-2926BF61EB06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7C8BF7C-7DFD-F17D-68F3-67606749D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0F779B3-A207-56C4-031B-7B4990247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03CEFA7A-2D50-AFCD-81EC-BF4B18EE65D8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852805E-3831-48AF-1664-AA21DD1A1F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3CD0CFEE-FDD4-208A-3448-CFCD4AA56088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3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4F3914C-9B8B-6540-794E-D3CA27326B36}"/>
              </a:ext>
            </a:extLst>
          </p:cNvPr>
          <p:cNvCxnSpPr>
            <a:cxnSpLocks/>
          </p:cNvCxnSpPr>
          <p:nvPr/>
        </p:nvCxnSpPr>
        <p:spPr>
          <a:xfrm flipV="1">
            <a:off x="4256437" y="3197940"/>
            <a:ext cx="600679" cy="944871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6D0C96-D469-0FDA-FBD8-1837419E6023}"/>
              </a:ext>
            </a:extLst>
          </p:cNvPr>
          <p:cNvCxnSpPr>
            <a:cxnSpLocks/>
          </p:cNvCxnSpPr>
          <p:nvPr/>
        </p:nvCxnSpPr>
        <p:spPr>
          <a:xfrm>
            <a:off x="4235308" y="3215381"/>
            <a:ext cx="601869" cy="92743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2815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20486"/>
            <a:ext cx="8489656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3. Hierarchical Communication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A0449018-A1F8-F253-438A-C2B307BC6160}"/>
              </a:ext>
            </a:extLst>
          </p:cNvPr>
          <p:cNvSpPr txBox="1">
            <a:spLocks/>
          </p:cNvSpPr>
          <p:nvPr/>
        </p:nvSpPr>
        <p:spPr>
          <a:xfrm>
            <a:off x="543981" y="949378"/>
            <a:ext cx="8360840" cy="55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53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CCCCCC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D7C61C-8F91-3F7B-A4FB-4B563AEF9FCE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4256437" y="2381160"/>
            <a:ext cx="58074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AD745D-F1EA-A2BE-373F-D29B311D1A6C}"/>
              </a:ext>
            </a:extLst>
          </p:cNvPr>
          <p:cNvGrpSpPr>
            <a:grpSpLocks noChangeAspect="1"/>
          </p:cNvGrpSpPr>
          <p:nvPr/>
        </p:nvGrpSpPr>
        <p:grpSpPr>
          <a:xfrm>
            <a:off x="656437" y="1096657"/>
            <a:ext cx="3600000" cy="2106624"/>
            <a:chOff x="1127051" y="927358"/>
            <a:chExt cx="4571589" cy="26751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B5C256-CCEA-0CF0-9E1A-C5D4D1FA47AE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E5A1-4EE3-C126-9A30-687D06ED8F58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8951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0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A08C466A-406B-858C-BE02-6FFA687E0FD1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BB8CBF6-B769-929B-3379-4612FD819932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2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F2C644D-7382-E28E-2E69-BE9A1DEE52D8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26C7AF2-3C1C-BBF5-5240-4153256570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6294F8F-6066-1F9D-FEF1-B31BDD6E0D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0D43AE3-D932-FC52-E4FF-151CC94DAE78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ECC9F35-6733-D80B-2A12-6A89204BD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68BA15A-BCAC-9015-CDF9-AC0D78989678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770507-44D3-C6DC-8B99-202F06BFC54E}"/>
              </a:ext>
            </a:extLst>
          </p:cNvPr>
          <p:cNvGrpSpPr>
            <a:grpSpLocks noChangeAspect="1"/>
          </p:cNvGrpSpPr>
          <p:nvPr/>
        </p:nvGrpSpPr>
        <p:grpSpPr>
          <a:xfrm>
            <a:off x="4773451" y="1096657"/>
            <a:ext cx="3600000" cy="2106624"/>
            <a:chOff x="1127051" y="927358"/>
            <a:chExt cx="4571589" cy="26751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18E3D1A-4B44-4462-14E7-1FC74D9A72C6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38F25E-BDF6-A980-1ED8-AF6D37C4F4CC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8951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1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858C3D6-06C5-A986-78B4-9A62194F9EE5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F16B55FD-CE62-DDE9-9E96-FDEDED328D69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1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8B1B819-7B60-C862-FCBE-F58906347272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C3C816-6F8D-4C94-9C43-4D88E4867B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4D84D7F-94F7-60C9-7EA4-5A5CF4926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03C4B5CC-F023-65B3-BA05-B01893DACF39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EA287B-2708-8FB8-D2DF-BAD029E25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0769159-9F64-65FA-D73C-D0A6D0A3B1E5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5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1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9D1F97-BE98-4866-D604-88BEDE44C384}"/>
              </a:ext>
            </a:extLst>
          </p:cNvPr>
          <p:cNvCxnSpPr>
            <a:cxnSpLocks/>
            <a:stCxn id="42" idx="3"/>
            <a:endCxn id="71" idx="1"/>
          </p:cNvCxnSpPr>
          <p:nvPr/>
        </p:nvCxnSpPr>
        <p:spPr>
          <a:xfrm>
            <a:off x="4256437" y="4965649"/>
            <a:ext cx="58074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853A37-A11A-E225-455C-6D18F8CB3258}"/>
              </a:ext>
            </a:extLst>
          </p:cNvPr>
          <p:cNvGrpSpPr>
            <a:grpSpLocks noChangeAspect="1"/>
          </p:cNvGrpSpPr>
          <p:nvPr/>
        </p:nvGrpSpPr>
        <p:grpSpPr>
          <a:xfrm>
            <a:off x="656437" y="3681146"/>
            <a:ext cx="3600000" cy="2106624"/>
            <a:chOff x="1127051" y="927358"/>
            <a:chExt cx="4571589" cy="267517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7DCEF09-AED7-2897-E3FE-0E1027661051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207C670-C93E-9D07-AD24-1407E70DB857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09118" cy="586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2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60DDEF8-7FDD-7A2F-3A54-9415AFC72CC8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45A9160A-7335-5718-7952-5A6CB2595F57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2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9ECCF3E-FC37-6B0C-0D4D-51BD224F77ED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181CE13-E37E-3D74-9792-1EFDD54DD1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F512AE5-FE2E-05A9-A8C0-7C1D8BA8C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7E54E4B1-DC4A-6F09-FD57-890883C331AD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B6E2916-6DAB-BAFB-6E00-5F19CFD93C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8B844ED-7959-0360-71AA-C404897AB338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CA5C65-E383-3EC2-A600-3534869AA2AD}"/>
              </a:ext>
            </a:extLst>
          </p:cNvPr>
          <p:cNvGrpSpPr>
            <a:grpSpLocks noChangeAspect="1"/>
          </p:cNvGrpSpPr>
          <p:nvPr/>
        </p:nvGrpSpPr>
        <p:grpSpPr>
          <a:xfrm>
            <a:off x="4773451" y="3681146"/>
            <a:ext cx="3600000" cy="2106624"/>
            <a:chOff x="1127051" y="927358"/>
            <a:chExt cx="4571589" cy="267517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669DAC-7E20-5D1F-7BF7-8DDE73AD984E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83174BD-EC55-55BC-607A-3CBDE85E56EB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09118" cy="586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3</a:t>
                </a: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2F8D1E3-907F-0BC7-AF47-FB6E271824B3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F4C70B44-B1DB-C3DF-3F88-4073D8E19E9F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1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34154160-EB74-57A5-B82E-2926BF61EB06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7C8BF7C-7DFD-F17D-68F3-67606749D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0F779B3-A207-56C4-031B-7B4990247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03CEFA7A-2D50-AFCD-81EC-BF4B18EE65D8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852805E-3831-48AF-1664-AA21DD1A1F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3CD0CFEE-FDD4-208A-3448-CFCD4AA56088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3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4F3914C-9B8B-6540-794E-D3CA27326B36}"/>
              </a:ext>
            </a:extLst>
          </p:cNvPr>
          <p:cNvCxnSpPr>
            <a:cxnSpLocks/>
          </p:cNvCxnSpPr>
          <p:nvPr/>
        </p:nvCxnSpPr>
        <p:spPr>
          <a:xfrm flipV="1">
            <a:off x="4256437" y="3197940"/>
            <a:ext cx="600679" cy="944871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6D0C96-D469-0FDA-FBD8-1837419E6023}"/>
              </a:ext>
            </a:extLst>
          </p:cNvPr>
          <p:cNvCxnSpPr>
            <a:cxnSpLocks/>
          </p:cNvCxnSpPr>
          <p:nvPr/>
        </p:nvCxnSpPr>
        <p:spPr>
          <a:xfrm>
            <a:off x="4235308" y="3215381"/>
            <a:ext cx="601869" cy="92743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6B7CF77-C55D-1AD6-246B-F8E756BE50E9}"/>
              </a:ext>
            </a:extLst>
          </p:cNvPr>
          <p:cNvSpPr txBox="1"/>
          <p:nvPr/>
        </p:nvSpPr>
        <p:spPr>
          <a:xfrm>
            <a:off x="6477665" y="3325844"/>
            <a:ext cx="1056476" cy="32316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R" sz="2100" dirty="0">
                <a:solidFill>
                  <a:schemeClr val="accent5"/>
                </a:solidFill>
                <a:latin typeface="Trebuchet MS" panose="020B0703020202090204" pitchFamily="34" charset="0"/>
              </a:rPr>
              <a:t>Master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6CA402-BF76-A623-8554-7201E9026144}"/>
              </a:ext>
            </a:extLst>
          </p:cNvPr>
          <p:cNvCxnSpPr>
            <a:cxnSpLocks/>
          </p:cNvCxnSpPr>
          <p:nvPr/>
        </p:nvCxnSpPr>
        <p:spPr>
          <a:xfrm flipH="1" flipV="1">
            <a:off x="6376837" y="3135925"/>
            <a:ext cx="249268" cy="19517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26302-1E55-8ACD-D8B3-473AB1CDC9D4}"/>
              </a:ext>
            </a:extLst>
          </p:cNvPr>
          <p:cNvGrpSpPr/>
          <p:nvPr/>
        </p:nvGrpSpPr>
        <p:grpSpPr>
          <a:xfrm>
            <a:off x="231968" y="1673900"/>
            <a:ext cx="884836" cy="491964"/>
            <a:chOff x="2469770" y="4192062"/>
            <a:chExt cx="1179781" cy="655950"/>
          </a:xfrm>
        </p:grpSpPr>
        <p:pic>
          <p:nvPicPr>
            <p:cNvPr id="6" name="Graphic 5" descr="Envelope">
              <a:extLst>
                <a:ext uri="{FF2B5EF4-FFF2-40B4-BE49-F238E27FC236}">
                  <a16:creationId xmlns:a16="http://schemas.microsoft.com/office/drawing/2014/main" id="{862AD4CD-34F5-4524-C248-EFBE69417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504000" cy="504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700251-E4C5-934D-C2FA-B52F9209DE65}"/>
                </a:ext>
              </a:extLst>
            </p:cNvPr>
            <p:cNvSpPr txBox="1"/>
            <p:nvPr/>
          </p:nvSpPr>
          <p:spPr>
            <a:xfrm>
              <a:off x="2469770" y="4509458"/>
              <a:ext cx="1179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050" b="1" dirty="0">
                <a:solidFill>
                  <a:schemeClr val="accent3"/>
                </a:solidFill>
                <a:latin typeface="Myriad Pro Cond" panose="020B0506030403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7CF108-5F9A-41CF-2E65-7E6865DB82F5}"/>
              </a:ext>
            </a:extLst>
          </p:cNvPr>
          <p:cNvGrpSpPr/>
          <p:nvPr/>
        </p:nvGrpSpPr>
        <p:grpSpPr>
          <a:xfrm>
            <a:off x="231968" y="2201144"/>
            <a:ext cx="884836" cy="491965"/>
            <a:chOff x="2469770" y="4192061"/>
            <a:chExt cx="1179781" cy="655952"/>
          </a:xfrm>
        </p:grpSpPr>
        <p:pic>
          <p:nvPicPr>
            <p:cNvPr id="10" name="Graphic 9" descr="Envelope">
              <a:extLst>
                <a:ext uri="{FF2B5EF4-FFF2-40B4-BE49-F238E27FC236}">
                  <a16:creationId xmlns:a16="http://schemas.microsoft.com/office/drawing/2014/main" id="{DDC4A374-5171-2FB4-6D9E-52E2D2235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7" y="4192061"/>
              <a:ext cx="504000" cy="504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BA5E96-AA42-BB40-D866-873C7F627FDA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050" b="1" dirty="0">
                <a:solidFill>
                  <a:schemeClr val="accent3"/>
                </a:solidFill>
                <a:latin typeface="Myriad Pro Cond" panose="020B0506030403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9A01C7-F1C7-AD59-26EF-95F59A41C77D}"/>
              </a:ext>
            </a:extLst>
          </p:cNvPr>
          <p:cNvGrpSpPr/>
          <p:nvPr/>
        </p:nvGrpSpPr>
        <p:grpSpPr>
          <a:xfrm>
            <a:off x="216091" y="4292317"/>
            <a:ext cx="884836" cy="491965"/>
            <a:chOff x="2469770" y="4192061"/>
            <a:chExt cx="1179781" cy="655952"/>
          </a:xfrm>
        </p:grpSpPr>
        <p:pic>
          <p:nvPicPr>
            <p:cNvPr id="13" name="Graphic 12" descr="Envelope">
              <a:extLst>
                <a:ext uri="{FF2B5EF4-FFF2-40B4-BE49-F238E27FC236}">
                  <a16:creationId xmlns:a16="http://schemas.microsoft.com/office/drawing/2014/main" id="{119C7BBD-7060-7EA1-6285-BCCCAB37F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7" y="4192061"/>
              <a:ext cx="504000" cy="5040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08C05A-29C6-20F8-1901-E8A0A90FC368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050" b="1" dirty="0">
                <a:solidFill>
                  <a:schemeClr val="accent3"/>
                </a:solidFill>
                <a:latin typeface="Myriad Pro Cond" panose="020B0506030403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F0395B-4B6A-9C76-A780-FAD828C96FE5}"/>
              </a:ext>
            </a:extLst>
          </p:cNvPr>
          <p:cNvGrpSpPr/>
          <p:nvPr/>
        </p:nvGrpSpPr>
        <p:grpSpPr>
          <a:xfrm>
            <a:off x="216089" y="4819560"/>
            <a:ext cx="884836" cy="491965"/>
            <a:chOff x="2469770" y="4192061"/>
            <a:chExt cx="1179781" cy="655952"/>
          </a:xfrm>
        </p:grpSpPr>
        <p:pic>
          <p:nvPicPr>
            <p:cNvPr id="50" name="Graphic 49" descr="Envelope">
              <a:extLst>
                <a:ext uri="{FF2B5EF4-FFF2-40B4-BE49-F238E27FC236}">
                  <a16:creationId xmlns:a16="http://schemas.microsoft.com/office/drawing/2014/main" id="{5C58233B-78D8-35B3-D1FF-686B267B1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7" y="4192061"/>
              <a:ext cx="504000" cy="5040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AE3F67-37D5-927E-7CEF-C718B8D93A52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050" b="1" dirty="0">
                <a:solidFill>
                  <a:schemeClr val="accent3"/>
                </a:solidFill>
                <a:latin typeface="Myriad Pro Cond" panose="020B0506030403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89153A-92DC-00BB-E0AD-1CD7FDAE4FFD}"/>
              </a:ext>
            </a:extLst>
          </p:cNvPr>
          <p:cNvGrpSpPr/>
          <p:nvPr/>
        </p:nvGrpSpPr>
        <p:grpSpPr>
          <a:xfrm>
            <a:off x="4379097" y="1689850"/>
            <a:ext cx="884836" cy="491965"/>
            <a:chOff x="2469770" y="4192061"/>
            <a:chExt cx="1179781" cy="655952"/>
          </a:xfrm>
        </p:grpSpPr>
        <p:pic>
          <p:nvPicPr>
            <p:cNvPr id="53" name="Graphic 52" descr="Envelope">
              <a:extLst>
                <a:ext uri="{FF2B5EF4-FFF2-40B4-BE49-F238E27FC236}">
                  <a16:creationId xmlns:a16="http://schemas.microsoft.com/office/drawing/2014/main" id="{8D8B6759-58B6-4AED-AEE7-544515D72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7" y="4192061"/>
              <a:ext cx="504000" cy="504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167982-8EBB-AF6F-8EE1-FB00B8D3CD3B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050" b="1" dirty="0">
                <a:solidFill>
                  <a:schemeClr val="accent3"/>
                </a:solidFill>
                <a:latin typeface="Myriad Pro Cond" panose="020B0506030403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210911B-BEE1-557E-E635-099EADBAD44C}"/>
              </a:ext>
            </a:extLst>
          </p:cNvPr>
          <p:cNvGrpSpPr/>
          <p:nvPr/>
        </p:nvGrpSpPr>
        <p:grpSpPr>
          <a:xfrm>
            <a:off x="4379095" y="2217092"/>
            <a:ext cx="884836" cy="491964"/>
            <a:chOff x="2469770" y="4192062"/>
            <a:chExt cx="1179781" cy="655950"/>
          </a:xfrm>
        </p:grpSpPr>
        <p:pic>
          <p:nvPicPr>
            <p:cNvPr id="56" name="Graphic 55" descr="Envelope">
              <a:extLst>
                <a:ext uri="{FF2B5EF4-FFF2-40B4-BE49-F238E27FC236}">
                  <a16:creationId xmlns:a16="http://schemas.microsoft.com/office/drawing/2014/main" id="{6898757E-102E-9701-AF2E-6748C3457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504000" cy="504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F91440-B1AB-8F52-4B88-582DFCF8BCC5}"/>
                </a:ext>
              </a:extLst>
            </p:cNvPr>
            <p:cNvSpPr txBox="1"/>
            <p:nvPr/>
          </p:nvSpPr>
          <p:spPr>
            <a:xfrm>
              <a:off x="2469770" y="4509458"/>
              <a:ext cx="1179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050" b="1" dirty="0">
                <a:solidFill>
                  <a:schemeClr val="accent3"/>
                </a:solidFill>
                <a:latin typeface="Myriad Pro Cond" panose="020B050603040302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3FC5945-D08B-14F0-4356-D2459465F70A}"/>
              </a:ext>
            </a:extLst>
          </p:cNvPr>
          <p:cNvGrpSpPr/>
          <p:nvPr/>
        </p:nvGrpSpPr>
        <p:grpSpPr>
          <a:xfrm>
            <a:off x="4404923" y="4272699"/>
            <a:ext cx="884836" cy="491965"/>
            <a:chOff x="2469770" y="4192061"/>
            <a:chExt cx="1179781" cy="655952"/>
          </a:xfrm>
        </p:grpSpPr>
        <p:pic>
          <p:nvPicPr>
            <p:cNvPr id="59" name="Graphic 58" descr="Envelope">
              <a:extLst>
                <a:ext uri="{FF2B5EF4-FFF2-40B4-BE49-F238E27FC236}">
                  <a16:creationId xmlns:a16="http://schemas.microsoft.com/office/drawing/2014/main" id="{FAD374A4-9B56-8870-A780-CC2C7E779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7" y="4192061"/>
              <a:ext cx="504000" cy="504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B129D25-B7B3-BB41-639A-610C5DC91029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050" b="1" dirty="0">
                <a:solidFill>
                  <a:schemeClr val="accent3"/>
                </a:solidFill>
                <a:latin typeface="Myriad Pro Cond" panose="020B050603040302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568C312-928C-64F2-8DB2-03DACB09C967}"/>
              </a:ext>
            </a:extLst>
          </p:cNvPr>
          <p:cNvGrpSpPr/>
          <p:nvPr/>
        </p:nvGrpSpPr>
        <p:grpSpPr>
          <a:xfrm>
            <a:off x="4404923" y="4799941"/>
            <a:ext cx="884836" cy="491965"/>
            <a:chOff x="2469770" y="4192061"/>
            <a:chExt cx="1179781" cy="655952"/>
          </a:xfrm>
        </p:grpSpPr>
        <p:pic>
          <p:nvPicPr>
            <p:cNvPr id="62" name="Graphic 61" descr="Envelope">
              <a:extLst>
                <a:ext uri="{FF2B5EF4-FFF2-40B4-BE49-F238E27FC236}">
                  <a16:creationId xmlns:a16="http://schemas.microsoft.com/office/drawing/2014/main" id="{C6FD68F1-9CEE-D1B3-2191-F6335F33E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7" y="4192061"/>
              <a:ext cx="504000" cy="5040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2BB017-FC79-50D9-7262-F603B36DF7C8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050" b="1" dirty="0">
                <a:solidFill>
                  <a:schemeClr val="accent3"/>
                </a:solidFill>
                <a:latin typeface="Myriad Pro Cond" panose="020B0506030403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C065AC9-7C56-D857-BA6D-B8A9EFDC35BD}"/>
              </a:ext>
            </a:extLst>
          </p:cNvPr>
          <p:cNvGrpSpPr/>
          <p:nvPr/>
        </p:nvGrpSpPr>
        <p:grpSpPr>
          <a:xfrm>
            <a:off x="6658859" y="678300"/>
            <a:ext cx="2314674" cy="738664"/>
            <a:chOff x="2663517" y="4038062"/>
            <a:chExt cx="3086231" cy="984885"/>
          </a:xfrm>
        </p:grpSpPr>
        <p:pic>
          <p:nvPicPr>
            <p:cNvPr id="65" name="Graphic 64" descr="Envelope">
              <a:extLst>
                <a:ext uri="{FF2B5EF4-FFF2-40B4-BE49-F238E27FC236}">
                  <a16:creationId xmlns:a16="http://schemas.microsoft.com/office/drawing/2014/main" id="{A22CC38D-47D1-2FA9-A2AF-ABB609BA7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648000" cy="64800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271D459-AAE3-CBDB-92B4-A0748867338E}"/>
                </a:ext>
              </a:extLst>
            </p:cNvPr>
            <p:cNvSpPr txBox="1"/>
            <p:nvPr/>
          </p:nvSpPr>
          <p:spPr>
            <a:xfrm>
              <a:off x="3311059" y="4038062"/>
              <a:ext cx="2438689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Local</a:t>
              </a:r>
            </a:p>
            <a:p>
              <a:pPr algn="ctr"/>
              <a:r>
                <a:rPr lang="en-GB" sz="21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lock acquire</a:t>
              </a:r>
              <a:endParaRPr lang="en-GR" sz="210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</p:txBody>
        </p:sp>
      </p:grp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4C79CFB-8702-8E85-4471-152580542609}"/>
              </a:ext>
            </a:extLst>
          </p:cNvPr>
          <p:cNvSpPr/>
          <p:nvPr/>
        </p:nvSpPr>
        <p:spPr>
          <a:xfrm>
            <a:off x="6858378" y="2729445"/>
            <a:ext cx="1313206" cy="31166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GR" sz="1875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sync</a:t>
            </a:r>
            <a:r>
              <a:rPr lang="en-US" sz="18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ron</a:t>
            </a:r>
            <a:r>
              <a:rPr lang="en-GR" sz="1875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85438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1944 L -0.00347 -0.01921 C -0.00399 -0.01273 -0.00451 -0.00579 -0.00503 0.00093 C -0.00555 0.00972 -0.0059 0.01875 -0.0066 0.02755 C -0.00746 0.03866 -0.00955 0.06042 -0.00955 0.06065 C -0.00798 0.11111 -0.01076 0.09097 -0.00503 0.12199 C -0.00417 0.12639 -0.00191 0.13935 -0.00035 0.14236 C 0.0066 0.15625 0.00313 0.15116 0.00886 0.1588 C 0.00938 0.16088 0.00903 0.16366 0.01042 0.16505 C 0.01441 0.16875 0.02604 0.17037 0.03038 0.17107 C 0.03142 0.1713 0.03247 0.17107 0.03351 0.17107 L 0.03351 0.1713 " pathEditMode="relative" rAng="0" ptsTypes="AAAAAAAAAAAA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953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6 -0.03171 L -0.00816 -0.03148 C -0.00868 -0.02569 -0.00955 -0.01967 -0.00955 -0.01342 C -0.00955 -0.00995 -0.00712 0.0051 -0.0066 0.00926 C -0.00625 0.01088 -0.00503 0.02778 -0.00347 0.03172 C -0.00278 0.03334 -0.00121 0.03426 -0.00035 0.03588 C 0.00174 0.03982 0.00313 0.04468 0.00573 0.04815 C 0.00677 0.04954 0.00799 0.0507 0.00886 0.05232 C 0.0099 0.05417 0.01059 0.05672 0.01198 0.05834 C 0.0132 0.06019 0.01493 0.06111 0.01649 0.0625 C 0.01702 0.06459 0.01684 0.06713 0.01806 0.06852 C 0.02136 0.07292 0.02535 0.06922 0.02882 0.06852 C 0.03038 0.06829 0.03195 0.06852 0.03351 0.06852 L 0.03351 0.06875 " pathEditMode="relative" rAng="0" ptsTypes="AAAAAAAAAAAAAA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511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3172 L -0.00035 -0.03149 C -0.00295 -0.0213 -0.00486 -0.01297 -0.00816 -0.00324 C -0.00903 -0.00024 -0.01025 0.00231 -0.01111 0.00509 C -0.01493 0.01666 -0.01042 0.00555 -0.01424 0.01944 C -0.01511 0.02222 -0.0165 0.02476 -0.01736 0.02754 C -0.02118 0.03958 -0.01598 0.02801 -0.02188 0.03981 C -0.02535 0.06273 -0.025 0.05648 -0.02188 0.09537 C -0.02153 0.09953 -0.01997 0.10347 -0.01893 0.10763 L -0.01736 0.11365 C -0.01684 0.11574 -0.01667 0.11805 -0.0158 0.1199 C -0.01476 0.12199 -0.01389 0.12407 -0.01268 0.12592 C -0.0099 0.13032 -0.00608 0.13564 -0.00191 0.13842 C 0.00468 0.14259 0.00104 0.1375 0.00729 0.14444 C 0.00955 0.14699 0.01076 0.15138 0.01337 0.15277 L 0.02274 0.15671 C 0.02413 0.1581 0.02569 0.15972 0.02725 0.16088 C 0.02882 0.1618 0.03055 0.1618 0.03194 0.16296 C 0.03316 0.16388 0.03507 0.16713 0.03507 0.16736 L 0.03507 0.16713 " pathEditMode="relative" rAng="0" ptsTypes="AAAAAAAAAAAAAAAAAAAA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995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2778 L -0.00035 -0.02755 C 3.05556E-6 -0.00672 -0.00087 0.01458 0.00104 0.03565 C 0.00139 0.03819 0.00434 0.03796 0.00573 0.03981 C 0.0092 0.04444 0.00937 0.05162 0.01493 0.05416 C 0.01649 0.05486 0.01823 0.05509 0.01962 0.05625 C 0.02899 0.06319 0.02587 0.06389 0.0335 0.06643 C 0.03385 0.06666 0.03455 0.06643 0.03507 0.06643 L 0.03507 0.06666 L 0.0335 0.06643 " pathEditMode="relative" rAng="0" ptsTypes="AAAAAAAAAA">
                                      <p:cBhvr>
                                        <p:cTn id="3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472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022 L 0.00034 -0.02176 C -0.00018 -0.01598 -0.00035 -0.00973 -0.00122 -0.00371 C -0.00139 -0.00162 -0.00226 0.00046 -0.00278 0.00254 C -0.0033 0.00578 -0.00382 0.00925 -0.00417 0.01273 C -0.00382 0.03333 -0.00365 0.0537 -0.00278 0.0743 C -0.00261 0.07847 -0.00174 0.0824 -0.00122 0.08657 C -0.00018 0.09513 0.00069 0.10463 0.0019 0.11319 C 0.00347 0.12384 0.00295 0.11851 0.00504 0.12754 C 0.00694 0.1368 0.00572 0.13541 0.00955 0.14398 C 0.01146 0.14814 0.01216 0.15532 0.0158 0.15625 C 0.02501 0.15879 0.02101 0.15717 0.02813 0.16041 L 0.02969 0.16666 L 0.02969 0.16689 " pathEditMode="relative" rAng="0" ptsTypes="AAAAAAAAAAAAAA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" y="944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2824 L -0.00261 -0.02801 C -0.00174 -0.0081 -0.00296 -0.00209 0.00034 0.01273 C 0.00139 0.0169 0.00121 0.02199 0.00347 0.025 C 0.00555 0.02778 0.00798 0.03009 0.00955 0.03333 L 0.0158 0.0456 C 0.01632 0.04768 0.0165 0.04977 0.01737 0.05162 C 0.01997 0.0574 0.02084 0.05509 0.02501 0.05787 C 0.02848 0.06018 0.029 0.06111 0.03126 0.06412 L 0.03126 0.06435 " pathEditMode="relative" rAng="0" ptsTypes="AAAAAAAAAA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" y="463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2616 L 0.00191 -0.02593 C 0.00139 -0.02315 -0.00138 -0.00579 -0.00277 0.00046 C -0.00312 0.00254 -0.00381 0.00439 -0.00416 0.00648 C -0.00659 0.02847 -0.00694 0.02523 -0.00416 0.05578 C -0.00381 0.06134 -0.00225 0.06666 -0.00121 0.07222 C -0.00069 0.07476 -0.00034 0.07777 0.00035 0.08032 C 0.00087 0.0824 0.00157 0.08449 0.00191 0.08657 C 0.00261 0.08981 0.00278 0.09328 0.00348 0.09676 C 0.00435 0.10231 0.00556 0.10764 0.00643 0.11319 C 0.00695 0.11597 0.00764 0.11851 0.00799 0.12129 C 0.00903 0.12847 0.00973 0.1331 0.01112 0.13981 C 0.01441 0.15555 0.01042 0.13588 0.0158 0.15208 C 0.01702 0.15578 0.01754 0.16597 0.02188 0.16851 C 0.02431 0.1699 0.02709 0.16967 0.02952 0.1706 C 0.03108 0.17106 0.03299 0.17106 0.03421 0.17268 C 0.0349 0.17361 0.03212 0.17268 0.03108 0.17268 L 0.03108 0.17291 " pathEditMode="relative" rAng="0" ptsTypes="AAAAAAAAAAAAAAAAAA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995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0.02616 L -0.00121 -0.02593 C -0.00086 -0.0125 -0.00069 0.00116 0.00018 0.01481 C 0.00035 0.0169 0.00139 0.01875 0.00174 0.02083 C 0.00296 0.02639 0.00348 0.03194 0.00487 0.03727 C 0.00591 0.04143 0.00521 0.04722 0.00799 0.04954 C 0.00955 0.05092 0.01112 0.05208 0.0125 0.0537 C 0.01424 0.05555 0.01546 0.0581 0.01719 0.05972 C 0.01858 0.06088 0.02032 0.06111 0.02188 0.0618 C 0.02466 0.06574 0.0257 0.06736 0.02952 0.07014 C 0.03664 0.07477 0.03455 0.07245 0.03264 0.07014 L 0.03264 0.07037 " pathEditMode="relative" rAng="0" ptsTypes="AAAAAAAAAAAA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20486"/>
            <a:ext cx="8489656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3. Hierarchical Communication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A0449018-A1F8-F253-438A-C2B307BC6160}"/>
              </a:ext>
            </a:extLst>
          </p:cNvPr>
          <p:cNvSpPr txBox="1">
            <a:spLocks/>
          </p:cNvSpPr>
          <p:nvPr/>
        </p:nvSpPr>
        <p:spPr>
          <a:xfrm>
            <a:off x="543981" y="949378"/>
            <a:ext cx="8360840" cy="55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54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CCCCCC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D7C61C-8F91-3F7B-A4FB-4B563AEF9FCE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4256437" y="2381160"/>
            <a:ext cx="58074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AD745D-F1EA-A2BE-373F-D29B311D1A6C}"/>
              </a:ext>
            </a:extLst>
          </p:cNvPr>
          <p:cNvGrpSpPr>
            <a:grpSpLocks noChangeAspect="1"/>
          </p:cNvGrpSpPr>
          <p:nvPr/>
        </p:nvGrpSpPr>
        <p:grpSpPr>
          <a:xfrm>
            <a:off x="656437" y="1096657"/>
            <a:ext cx="3600000" cy="2106624"/>
            <a:chOff x="1127051" y="927358"/>
            <a:chExt cx="4571589" cy="26751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B5C256-CCEA-0CF0-9E1A-C5D4D1FA47AE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E5A1-4EE3-C126-9A30-687D06ED8F58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8951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0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A08C466A-406B-858C-BE02-6FFA687E0FD1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BB8CBF6-B769-929B-3379-4612FD819932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2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F2C644D-7382-E28E-2E69-BE9A1DEE52D8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26C7AF2-3C1C-BBF5-5240-4153256570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6294F8F-6066-1F9D-FEF1-B31BDD6E0D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0D43AE3-D932-FC52-E4FF-151CC94DAE78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ECC9F35-6733-D80B-2A12-6A89204BD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68BA15A-BCAC-9015-CDF9-AC0D78989678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770507-44D3-C6DC-8B99-202F06BFC54E}"/>
              </a:ext>
            </a:extLst>
          </p:cNvPr>
          <p:cNvGrpSpPr>
            <a:grpSpLocks noChangeAspect="1"/>
          </p:cNvGrpSpPr>
          <p:nvPr/>
        </p:nvGrpSpPr>
        <p:grpSpPr>
          <a:xfrm>
            <a:off x="4773451" y="1096657"/>
            <a:ext cx="3600000" cy="2106624"/>
            <a:chOff x="1127051" y="927358"/>
            <a:chExt cx="4571589" cy="26751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18E3D1A-4B44-4462-14E7-1FC74D9A72C6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38F25E-BDF6-A980-1ED8-AF6D37C4F4CC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8951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1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858C3D6-06C5-A986-78B4-9A62194F9EE5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F16B55FD-CE62-DDE9-9E96-FDEDED328D69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1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8B1B819-7B60-C862-FCBE-F58906347272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C3C816-6F8D-4C94-9C43-4D88E4867B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4D84D7F-94F7-60C9-7EA4-5A5CF4926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03C4B5CC-F023-65B3-BA05-B01893DACF39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EA287B-2708-8FB8-D2DF-BAD029E25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0769159-9F64-65FA-D73C-D0A6D0A3B1E5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5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1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9D1F97-BE98-4866-D604-88BEDE44C384}"/>
              </a:ext>
            </a:extLst>
          </p:cNvPr>
          <p:cNvCxnSpPr>
            <a:cxnSpLocks/>
            <a:stCxn id="42" idx="3"/>
            <a:endCxn id="71" idx="1"/>
          </p:cNvCxnSpPr>
          <p:nvPr/>
        </p:nvCxnSpPr>
        <p:spPr>
          <a:xfrm>
            <a:off x="4256437" y="4965649"/>
            <a:ext cx="58074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853A37-A11A-E225-455C-6D18F8CB3258}"/>
              </a:ext>
            </a:extLst>
          </p:cNvPr>
          <p:cNvGrpSpPr>
            <a:grpSpLocks noChangeAspect="1"/>
          </p:cNvGrpSpPr>
          <p:nvPr/>
        </p:nvGrpSpPr>
        <p:grpSpPr>
          <a:xfrm>
            <a:off x="656437" y="3681146"/>
            <a:ext cx="3600000" cy="2106624"/>
            <a:chOff x="1127051" y="927358"/>
            <a:chExt cx="4571589" cy="267517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7DCEF09-AED7-2897-E3FE-0E1027661051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207C670-C93E-9D07-AD24-1407E70DB857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09118" cy="586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2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60DDEF8-7FDD-7A2F-3A54-9415AFC72CC8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45A9160A-7335-5718-7952-5A6CB2595F57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2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C9ECCF3E-FC37-6B0C-0D4D-51BD224F77ED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181CE13-E37E-3D74-9792-1EFDD54DD1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F512AE5-FE2E-05A9-A8C0-7C1D8BA8C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7E54E4B1-DC4A-6F09-FD57-890883C331AD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B6E2916-6DAB-BAFB-6E00-5F19CFD93C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8B844ED-7959-0360-71AA-C404897AB338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0CA5C65-E383-3EC2-A600-3534869AA2AD}"/>
              </a:ext>
            </a:extLst>
          </p:cNvPr>
          <p:cNvGrpSpPr>
            <a:grpSpLocks noChangeAspect="1"/>
          </p:cNvGrpSpPr>
          <p:nvPr/>
        </p:nvGrpSpPr>
        <p:grpSpPr>
          <a:xfrm>
            <a:off x="4773451" y="3681146"/>
            <a:ext cx="3600000" cy="2106624"/>
            <a:chOff x="1127051" y="927358"/>
            <a:chExt cx="4571589" cy="267517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1669DAC-7E20-5D1F-7BF7-8DDE73AD984E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83174BD-EC55-55BC-607A-3CBDE85E56EB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09118" cy="586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3</a:t>
                </a: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2F8D1E3-907F-0BC7-AF47-FB6E271824B3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F4C70B44-B1DB-C3DF-3F88-4073D8E19E9F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1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34154160-EB74-57A5-B82E-2926BF61EB06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7C8BF7C-7DFD-F17D-68F3-67606749D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0F779B3-A207-56C4-031B-7B4990247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03CEFA7A-2D50-AFCD-81EC-BF4B18EE65D8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852805E-3831-48AF-1664-AA21DD1A1F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3CD0CFEE-FDD4-208A-3448-CFCD4AA56088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3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4F3914C-9B8B-6540-794E-D3CA27326B36}"/>
              </a:ext>
            </a:extLst>
          </p:cNvPr>
          <p:cNvCxnSpPr>
            <a:cxnSpLocks/>
          </p:cNvCxnSpPr>
          <p:nvPr/>
        </p:nvCxnSpPr>
        <p:spPr>
          <a:xfrm flipV="1">
            <a:off x="4256437" y="3197940"/>
            <a:ext cx="600679" cy="944871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6D0C96-D469-0FDA-FBD8-1837419E6023}"/>
              </a:ext>
            </a:extLst>
          </p:cNvPr>
          <p:cNvCxnSpPr>
            <a:cxnSpLocks/>
          </p:cNvCxnSpPr>
          <p:nvPr/>
        </p:nvCxnSpPr>
        <p:spPr>
          <a:xfrm>
            <a:off x="4235308" y="3215381"/>
            <a:ext cx="601869" cy="92743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6B7CF77-C55D-1AD6-246B-F8E756BE50E9}"/>
              </a:ext>
            </a:extLst>
          </p:cNvPr>
          <p:cNvSpPr txBox="1"/>
          <p:nvPr/>
        </p:nvSpPr>
        <p:spPr>
          <a:xfrm>
            <a:off x="6477665" y="3325844"/>
            <a:ext cx="1056476" cy="32316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R" sz="2100" dirty="0">
                <a:solidFill>
                  <a:schemeClr val="accent5"/>
                </a:solidFill>
                <a:latin typeface="Trebuchet MS" panose="020B0703020202090204" pitchFamily="34" charset="0"/>
              </a:rPr>
              <a:t>Master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6CA402-BF76-A623-8554-7201E9026144}"/>
              </a:ext>
            </a:extLst>
          </p:cNvPr>
          <p:cNvCxnSpPr>
            <a:cxnSpLocks/>
          </p:cNvCxnSpPr>
          <p:nvPr/>
        </p:nvCxnSpPr>
        <p:spPr>
          <a:xfrm flipH="1" flipV="1">
            <a:off x="6376837" y="3135925"/>
            <a:ext cx="249268" cy="19517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DC75E56-64CF-D6B8-9111-CD0B7B64D671}"/>
              </a:ext>
            </a:extLst>
          </p:cNvPr>
          <p:cNvGrpSpPr/>
          <p:nvPr/>
        </p:nvGrpSpPr>
        <p:grpSpPr>
          <a:xfrm>
            <a:off x="1838485" y="2823901"/>
            <a:ext cx="884836" cy="491965"/>
            <a:chOff x="2469770" y="4192061"/>
            <a:chExt cx="1179781" cy="655952"/>
          </a:xfrm>
        </p:grpSpPr>
        <p:pic>
          <p:nvPicPr>
            <p:cNvPr id="82" name="Graphic 81" descr="Envelope">
              <a:extLst>
                <a:ext uri="{FF2B5EF4-FFF2-40B4-BE49-F238E27FC236}">
                  <a16:creationId xmlns:a16="http://schemas.microsoft.com/office/drawing/2014/main" id="{A176E553-56B4-8A2F-B113-752E734E3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7" y="4192061"/>
              <a:ext cx="504000" cy="50400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7168CAE-94C1-1144-E0D6-F574DD665AFE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05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E54DE05-67B9-E793-636C-D443143DDD22}"/>
              </a:ext>
            </a:extLst>
          </p:cNvPr>
          <p:cNvGrpSpPr/>
          <p:nvPr/>
        </p:nvGrpSpPr>
        <p:grpSpPr>
          <a:xfrm>
            <a:off x="1919209" y="5416422"/>
            <a:ext cx="884836" cy="491965"/>
            <a:chOff x="2469770" y="4192061"/>
            <a:chExt cx="1179781" cy="655952"/>
          </a:xfrm>
        </p:grpSpPr>
        <p:pic>
          <p:nvPicPr>
            <p:cNvPr id="86" name="Graphic 85" descr="Envelope">
              <a:extLst>
                <a:ext uri="{FF2B5EF4-FFF2-40B4-BE49-F238E27FC236}">
                  <a16:creationId xmlns:a16="http://schemas.microsoft.com/office/drawing/2014/main" id="{B2719060-CCA3-D2F1-96F5-0A9B78DC6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55617" y="4192061"/>
              <a:ext cx="504000" cy="50400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509A94-C20E-4018-1336-804BF4253F4C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05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A904DA4-A164-C579-1EE9-09F7B97AE2E5}"/>
              </a:ext>
            </a:extLst>
          </p:cNvPr>
          <p:cNvGrpSpPr/>
          <p:nvPr/>
        </p:nvGrpSpPr>
        <p:grpSpPr>
          <a:xfrm>
            <a:off x="4497112" y="5348598"/>
            <a:ext cx="884836" cy="491965"/>
            <a:chOff x="2469770" y="4192061"/>
            <a:chExt cx="1179781" cy="655952"/>
          </a:xfrm>
        </p:grpSpPr>
        <p:pic>
          <p:nvPicPr>
            <p:cNvPr id="89" name="Graphic 88" descr="Envelope">
              <a:extLst>
                <a:ext uri="{FF2B5EF4-FFF2-40B4-BE49-F238E27FC236}">
                  <a16:creationId xmlns:a16="http://schemas.microsoft.com/office/drawing/2014/main" id="{83B245A2-CA13-3BF3-EC0F-B1C74947A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55617" y="4192061"/>
              <a:ext cx="504000" cy="5040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2CD754C-5C19-A48B-E272-54547E2AC99F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05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280B7E2-68A8-8C1A-AF8D-7F8514F6D215}"/>
              </a:ext>
            </a:extLst>
          </p:cNvPr>
          <p:cNvGrpSpPr/>
          <p:nvPr/>
        </p:nvGrpSpPr>
        <p:grpSpPr>
          <a:xfrm>
            <a:off x="6714694" y="573527"/>
            <a:ext cx="2157333" cy="738664"/>
            <a:chOff x="2663517" y="3951981"/>
            <a:chExt cx="2876443" cy="984883"/>
          </a:xfrm>
        </p:grpSpPr>
        <p:pic>
          <p:nvPicPr>
            <p:cNvPr id="92" name="Graphic 91" descr="Envelope">
              <a:extLst>
                <a:ext uri="{FF2B5EF4-FFF2-40B4-BE49-F238E27FC236}">
                  <a16:creationId xmlns:a16="http://schemas.microsoft.com/office/drawing/2014/main" id="{F540CD6C-F9BD-977F-6F9C-A0B6DAA25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648000" cy="64800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B9034C1-5D20-AF8E-2BAF-FCB584C6EA57}"/>
                </a:ext>
              </a:extLst>
            </p:cNvPr>
            <p:cNvSpPr txBox="1"/>
            <p:nvPr/>
          </p:nvSpPr>
          <p:spPr>
            <a:xfrm>
              <a:off x="3241562" y="3951981"/>
              <a:ext cx="2298398" cy="984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Global</a:t>
              </a:r>
            </a:p>
            <a:p>
              <a:pPr algn="ctr"/>
              <a:r>
                <a:rPr lang="en-GB" sz="21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lock acquire</a:t>
              </a:r>
              <a:endParaRPr lang="en-GR" sz="2100" dirty="0">
                <a:solidFill>
                  <a:schemeClr val="accent2"/>
                </a:solidFill>
                <a:latin typeface="Trebuchet MS" panose="020B0703020202090204" pitchFamily="34" charset="0"/>
              </a:endParaRPr>
            </a:p>
          </p:txBody>
        </p:sp>
      </p:grp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E7A6F0C-65A6-60E9-118E-A1173D681080}"/>
              </a:ext>
            </a:extLst>
          </p:cNvPr>
          <p:cNvSpPr/>
          <p:nvPr/>
        </p:nvSpPr>
        <p:spPr>
          <a:xfrm>
            <a:off x="6858378" y="2729445"/>
            <a:ext cx="1313206" cy="31166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GR" sz="1875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sync</a:t>
            </a:r>
            <a:r>
              <a:rPr lang="en-US" sz="18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ron</a:t>
            </a:r>
            <a:r>
              <a:rPr lang="en-GR" sz="1875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Var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9DDF97E-E4ED-F1CC-1B88-7BA7823CE1E9}"/>
              </a:ext>
            </a:extLst>
          </p:cNvPr>
          <p:cNvSpPr/>
          <p:nvPr/>
        </p:nvSpPr>
        <p:spPr>
          <a:xfrm>
            <a:off x="1" y="3801296"/>
            <a:ext cx="9143999" cy="1339568"/>
          </a:xfrm>
          <a:prstGeom prst="rect">
            <a:avLst/>
          </a:prstGeom>
          <a:solidFill>
            <a:srgbClr val="ECF4FF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ü"/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Minimize Expensive Network Traffic</a:t>
            </a:r>
            <a:endParaRPr lang="en-GR" sz="32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7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1481E-6 L 0.29913 -0.0057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-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0.1441 -4.44444E-6 C 0.20903 -4.44444E-6 0.28924 -0.10532 0.28924 -0.1905 L 0.28924 -0.37939 " pathEditMode="relative" rAng="0" ptsTypes="AAAA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2" y="-189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903 L 0.00296 -0.3763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1928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20486"/>
            <a:ext cx="8489656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4. Integrated Overflow Management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A0449018-A1F8-F253-438A-C2B307BC6160}"/>
              </a:ext>
            </a:extLst>
          </p:cNvPr>
          <p:cNvSpPr txBox="1">
            <a:spLocks/>
          </p:cNvSpPr>
          <p:nvPr/>
        </p:nvSpPr>
        <p:spPr>
          <a:xfrm>
            <a:off x="543981" y="949378"/>
            <a:ext cx="8360840" cy="55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55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CCCCCC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D7C61C-8F91-3F7B-A4FB-4B563AEF9FCE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4256437" y="2381160"/>
            <a:ext cx="58074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AD745D-F1EA-A2BE-373F-D29B311D1A6C}"/>
              </a:ext>
            </a:extLst>
          </p:cNvPr>
          <p:cNvGrpSpPr>
            <a:grpSpLocks noChangeAspect="1"/>
          </p:cNvGrpSpPr>
          <p:nvPr/>
        </p:nvGrpSpPr>
        <p:grpSpPr>
          <a:xfrm>
            <a:off x="656437" y="1096657"/>
            <a:ext cx="3600000" cy="2106624"/>
            <a:chOff x="1127051" y="927358"/>
            <a:chExt cx="4571589" cy="26751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B5C256-CCEA-0CF0-9E1A-C5D4D1FA47AE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473E5A1-4EE3-C126-9A30-687D06ED8F58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8951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0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A08C466A-406B-858C-BE02-6FFA687E0FD1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EBB8CBF6-B769-929B-3379-4612FD819932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2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FF2C644D-7382-E28E-2E69-BE9A1DEE52D8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26C7AF2-3C1C-BBF5-5240-4153256570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6294F8F-6066-1F9D-FEF1-B31BDD6E0D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0D43AE3-D932-FC52-E4FF-151CC94DAE78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ECC9F35-6733-D80B-2A12-6A89204BD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68BA15A-BCAC-9015-CDF9-AC0D78989678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0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770507-44D3-C6DC-8B99-202F06BFC54E}"/>
              </a:ext>
            </a:extLst>
          </p:cNvPr>
          <p:cNvGrpSpPr>
            <a:grpSpLocks noChangeAspect="1"/>
          </p:cNvGrpSpPr>
          <p:nvPr/>
        </p:nvGrpSpPr>
        <p:grpSpPr>
          <a:xfrm>
            <a:off x="4773451" y="1096657"/>
            <a:ext cx="3600000" cy="2106624"/>
            <a:chOff x="1127051" y="927358"/>
            <a:chExt cx="4571589" cy="267517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18E3D1A-4B44-4462-14E7-1FC74D9A72C6}"/>
                </a:ext>
              </a:extLst>
            </p:cNvPr>
            <p:cNvGrpSpPr/>
            <p:nvPr/>
          </p:nvGrpSpPr>
          <p:grpSpPr>
            <a:xfrm>
              <a:off x="1127051" y="927358"/>
              <a:ext cx="4571589" cy="2675173"/>
              <a:chOff x="529996" y="927358"/>
              <a:chExt cx="3653188" cy="267517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B38F25E-BDF6-A980-1ED8-AF6D37C4F4CC}"/>
                  </a:ext>
                </a:extLst>
              </p:cNvPr>
              <p:cNvSpPr txBox="1"/>
              <p:nvPr/>
            </p:nvSpPr>
            <p:spPr>
              <a:xfrm>
                <a:off x="529996" y="927358"/>
                <a:ext cx="168951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latin typeface="Trebuchet MS" panose="020B0703020202090204" pitchFamily="34" charset="0"/>
                  </a:rPr>
                  <a:t>PIM Unit 1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858C3D6-06C5-A986-78B4-9A62194F9EE5}"/>
                  </a:ext>
                </a:extLst>
              </p:cNvPr>
              <p:cNvSpPr/>
              <p:nvPr/>
            </p:nvSpPr>
            <p:spPr>
              <a:xfrm>
                <a:off x="594664" y="1514531"/>
                <a:ext cx="3588520" cy="2088000"/>
              </a:xfrm>
              <a:prstGeom prst="roundRect">
                <a:avLst>
                  <a:gd name="adj" fmla="val 4372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F16B55FD-CE62-DDE9-9E96-FDEDED328D69}"/>
                  </a:ext>
                </a:extLst>
              </p:cNvPr>
              <p:cNvSpPr/>
              <p:nvPr/>
            </p:nvSpPr>
            <p:spPr>
              <a:xfrm>
                <a:off x="2572101" y="1678383"/>
                <a:ext cx="1481435" cy="1798851"/>
              </a:xfrm>
              <a:prstGeom prst="roundRect">
                <a:avLst>
                  <a:gd name="adj" fmla="val 7572"/>
                </a:avLst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8B1B819-7B60-C862-FCBE-F58906347272}"/>
                  </a:ext>
                </a:extLst>
              </p:cNvPr>
              <p:cNvSpPr/>
              <p:nvPr/>
            </p:nvSpPr>
            <p:spPr>
              <a:xfrm>
                <a:off x="705359" y="1678383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0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C3C816-6F8D-4C94-9C43-4D88E4867B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646949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4D84D7F-94F7-60C9-7EA4-5A5CF4926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156286"/>
                <a:ext cx="534743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03C4B5CC-F023-65B3-BA05-B01893DACF39}"/>
                  </a:ext>
                </a:extLst>
              </p:cNvPr>
              <p:cNvSpPr/>
              <p:nvPr/>
            </p:nvSpPr>
            <p:spPr>
              <a:xfrm>
                <a:off x="705357" y="2347906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 Core 1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EA287B-2708-8FB8-D2DF-BAD029E256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1981203"/>
                <a:ext cx="149742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0769159-9F64-65FA-D73C-D0A6D0A3B1E5}"/>
                </a:ext>
              </a:extLst>
            </p:cNvPr>
            <p:cNvSpPr/>
            <p:nvPr/>
          </p:nvSpPr>
          <p:spPr>
            <a:xfrm>
              <a:off x="1362597" y="2960419"/>
              <a:ext cx="2132550" cy="516817"/>
            </a:xfrm>
            <a:prstGeom prst="roundRect">
              <a:avLst>
                <a:gd name="adj" fmla="val 20355"/>
              </a:avLst>
            </a:prstGeom>
            <a:solidFill>
              <a:schemeClr val="accent5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tIns="81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Synchronization</a:t>
              </a:r>
            </a:p>
            <a:p>
              <a:pPr algn="ctr">
                <a:lnSpc>
                  <a:spcPct val="80000"/>
                </a:lnSpc>
              </a:pPr>
              <a:r>
                <a:rPr lang="en-GR" sz="1500" dirty="0">
                  <a:solidFill>
                    <a:schemeClr val="bg1"/>
                  </a:solidFill>
                  <a:latin typeface="Trebuchet MS" panose="020B0703020202090204" pitchFamily="34" charset="0"/>
                </a:rPr>
                <a:t>Engine 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B7CF77-C55D-1AD6-246B-F8E756BE50E9}"/>
              </a:ext>
            </a:extLst>
          </p:cNvPr>
          <p:cNvSpPr txBox="1"/>
          <p:nvPr/>
        </p:nvSpPr>
        <p:spPr>
          <a:xfrm>
            <a:off x="6477665" y="3325844"/>
            <a:ext cx="1056476" cy="323165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R" sz="2100" dirty="0">
                <a:solidFill>
                  <a:schemeClr val="accent5"/>
                </a:solidFill>
                <a:latin typeface="Trebuchet MS" panose="020B0703020202090204" pitchFamily="34" charset="0"/>
              </a:rPr>
              <a:t>Master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6CA402-BF76-A623-8554-7201E9026144}"/>
              </a:ext>
            </a:extLst>
          </p:cNvPr>
          <p:cNvCxnSpPr>
            <a:cxnSpLocks/>
          </p:cNvCxnSpPr>
          <p:nvPr/>
        </p:nvCxnSpPr>
        <p:spPr>
          <a:xfrm flipH="1" flipV="1">
            <a:off x="6376837" y="3135925"/>
            <a:ext cx="249268" cy="19517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E7A6F0C-65A6-60E9-118E-A1173D681080}"/>
              </a:ext>
            </a:extLst>
          </p:cNvPr>
          <p:cNvSpPr/>
          <p:nvPr/>
        </p:nvSpPr>
        <p:spPr>
          <a:xfrm>
            <a:off x="6858378" y="2729445"/>
            <a:ext cx="1313206" cy="31166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ctr"/>
          <a:lstStyle/>
          <a:p>
            <a:pPr algn="ctr"/>
            <a:r>
              <a:rPr lang="en-GR" sz="1875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sync</a:t>
            </a:r>
            <a:r>
              <a:rPr lang="en-US" sz="1875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ron</a:t>
            </a:r>
            <a:r>
              <a:rPr lang="en-GR" sz="1875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Var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DAF148-0D18-E702-8EB0-9FADFA2A8EFB}"/>
              </a:ext>
            </a:extLst>
          </p:cNvPr>
          <p:cNvCxnSpPr>
            <a:cxnSpLocks/>
          </p:cNvCxnSpPr>
          <p:nvPr/>
        </p:nvCxnSpPr>
        <p:spPr>
          <a:xfrm flipH="1">
            <a:off x="4946259" y="3082461"/>
            <a:ext cx="1659055" cy="96112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1D7B60-C18D-7122-7D9B-78C61A3578E8}"/>
              </a:ext>
            </a:extLst>
          </p:cNvPr>
          <p:cNvCxnSpPr>
            <a:cxnSpLocks/>
          </p:cNvCxnSpPr>
          <p:nvPr/>
        </p:nvCxnSpPr>
        <p:spPr>
          <a:xfrm flipH="1">
            <a:off x="431483" y="3088086"/>
            <a:ext cx="4527454" cy="94165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5DDCC9-53C7-59AB-52B0-5E97FBFCF9E8}"/>
              </a:ext>
            </a:extLst>
          </p:cNvPr>
          <p:cNvGrpSpPr/>
          <p:nvPr/>
        </p:nvGrpSpPr>
        <p:grpSpPr>
          <a:xfrm>
            <a:off x="292242" y="4029904"/>
            <a:ext cx="4725975" cy="1745952"/>
            <a:chOff x="618757" y="4015391"/>
            <a:chExt cx="3527288" cy="16787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34A349-32B1-EA2F-5B43-ED2264871D22}"/>
                </a:ext>
              </a:extLst>
            </p:cNvPr>
            <p:cNvGrpSpPr/>
            <p:nvPr/>
          </p:nvGrpSpPr>
          <p:grpSpPr>
            <a:xfrm>
              <a:off x="618757" y="4015391"/>
              <a:ext cx="3527288" cy="1678780"/>
              <a:chOff x="825009" y="4210853"/>
              <a:chExt cx="4703051" cy="2238373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F2D2E156-EC30-A835-2D31-B0A322899CE5}"/>
                  </a:ext>
                </a:extLst>
              </p:cNvPr>
              <p:cNvSpPr/>
              <p:nvPr/>
            </p:nvSpPr>
            <p:spPr>
              <a:xfrm>
                <a:off x="825009" y="4210853"/>
                <a:ext cx="4703051" cy="2238373"/>
              </a:xfrm>
              <a:prstGeom prst="roundRect">
                <a:avLst>
                  <a:gd name="adj" fmla="val 9345"/>
                </a:avLst>
              </a:prstGeom>
              <a:solidFill>
                <a:schemeClr val="accent5">
                  <a:alpha val="49804"/>
                </a:schemeClr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 dirty="0">
                  <a:latin typeface="Trebuchet MS" panose="020B0703020202090204" pitchFamily="34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7C69BAA-8128-3A9C-5F6C-DA9EEF9C6E52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3138393" y="4810147"/>
                <a:ext cx="35930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B14DB3D-C1AF-87DE-00D0-85E6274C1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5576" y="5760877"/>
                <a:ext cx="396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0DB26A5-5D22-F728-577A-F6DC51FDF7EF}"/>
                  </a:ext>
                </a:extLst>
              </p:cNvPr>
              <p:cNvSpPr/>
              <p:nvPr/>
            </p:nvSpPr>
            <p:spPr>
              <a:xfrm>
                <a:off x="1002010" y="4435987"/>
                <a:ext cx="2124000" cy="1835364"/>
              </a:xfrm>
              <a:prstGeom prst="roundRect">
                <a:avLst>
                  <a:gd name="adj" fmla="val 10475"/>
                </a:avLst>
              </a:prstGeom>
              <a:solidFill>
                <a:schemeClr val="accent3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Synchronization</a:t>
                </a:r>
              </a:p>
              <a:p>
                <a:pPr algn="ctr"/>
                <a:r>
                  <a:rPr lang="en-GR" sz="21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Processing Unit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87C4E2A-00D2-F7E3-A779-CFB97385F1FA}"/>
                  </a:ext>
                </a:extLst>
              </p:cNvPr>
              <p:cNvSpPr/>
              <p:nvPr/>
            </p:nvSpPr>
            <p:spPr>
              <a:xfrm>
                <a:off x="3497696" y="4439509"/>
                <a:ext cx="1856779" cy="741274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Synchronization</a:t>
                </a:r>
              </a:p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Table</a:t>
                </a:r>
              </a:p>
            </p:txBody>
          </p:sp>
        </p:grp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C01A41D0-3BB4-A06E-BD3C-B7382EC268CC}"/>
                </a:ext>
              </a:extLst>
            </p:cNvPr>
            <p:cNvSpPr/>
            <p:nvPr/>
          </p:nvSpPr>
          <p:spPr>
            <a:xfrm>
              <a:off x="2623273" y="4880905"/>
              <a:ext cx="1367791" cy="67986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latin typeface="Trebuchet MS" panose="020B0703020202090204" pitchFamily="34" charset="0"/>
                </a:rPr>
                <a:t>Indexing Counters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52F84D9-3150-C7B4-7D18-D4D2A40180E0}"/>
              </a:ext>
            </a:extLst>
          </p:cNvPr>
          <p:cNvGrpSpPr/>
          <p:nvPr/>
        </p:nvGrpSpPr>
        <p:grpSpPr>
          <a:xfrm>
            <a:off x="5489119" y="4352105"/>
            <a:ext cx="2057399" cy="1381337"/>
            <a:chOff x="4879003" y="4052821"/>
            <a:chExt cx="1508916" cy="139362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9F2D59F-E56A-9C29-D28F-519852ED67E7}"/>
                </a:ext>
              </a:extLst>
            </p:cNvPr>
            <p:cNvGrpSpPr/>
            <p:nvPr/>
          </p:nvGrpSpPr>
          <p:grpSpPr>
            <a:xfrm>
              <a:off x="4879003" y="4052821"/>
              <a:ext cx="1508916" cy="396198"/>
              <a:chOff x="1169991" y="2885100"/>
              <a:chExt cx="1560272" cy="451265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E8E0B67-C4F3-97B3-9543-38B5D8442DA7}"/>
                  </a:ext>
                </a:extLst>
              </p:cNvPr>
              <p:cNvSpPr/>
              <p:nvPr/>
            </p:nvSpPr>
            <p:spPr>
              <a:xfrm>
                <a:off x="1169991" y="2885326"/>
                <a:ext cx="913830" cy="45103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Address</a:t>
                </a:r>
                <a:endParaRPr lang="en-GR" sz="2700" dirty="0">
                  <a:solidFill>
                    <a:schemeClr val="tx1"/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81BC186-BA68-5291-DB2D-544911E5C3B9}"/>
                  </a:ext>
                </a:extLst>
              </p:cNvPr>
              <p:cNvSpPr/>
              <p:nvPr/>
            </p:nvSpPr>
            <p:spPr>
              <a:xfrm>
                <a:off x="2087972" y="2885100"/>
                <a:ext cx="642291" cy="45103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F423BD7-F961-5E5D-295E-4340834E1394}"/>
                </a:ext>
              </a:extLst>
            </p:cNvPr>
            <p:cNvGrpSpPr/>
            <p:nvPr/>
          </p:nvGrpSpPr>
          <p:grpSpPr>
            <a:xfrm>
              <a:off x="4879003" y="4445530"/>
              <a:ext cx="1508916" cy="252190"/>
              <a:chOff x="1169991" y="2905959"/>
              <a:chExt cx="1560272" cy="28724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ACD60C4-F64C-F58E-0E68-C5873EAF2027}"/>
                  </a:ext>
                </a:extLst>
              </p:cNvPr>
              <p:cNvSpPr/>
              <p:nvPr/>
            </p:nvSpPr>
            <p:spPr>
              <a:xfrm>
                <a:off x="1169991" y="2906177"/>
                <a:ext cx="913830" cy="287024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accent2">
                        <a:lumMod val="50000"/>
                      </a:schemeClr>
                    </a:solidFill>
                    <a:latin typeface="Trebuchet MS" panose="020B0703020202090204" pitchFamily="34" charset="0"/>
                  </a:rPr>
                  <a:t>0x33A9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AEF63F0-5CFC-79D1-45B4-F147A782BDB2}"/>
                  </a:ext>
                </a:extLst>
              </p:cNvPr>
              <p:cNvSpPr/>
              <p:nvPr/>
            </p:nvSpPr>
            <p:spPr>
              <a:xfrm>
                <a:off x="2087972" y="2905959"/>
                <a:ext cx="642291" cy="287024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accent2">
                        <a:lumMod val="50000"/>
                      </a:schemeClr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B322A6B-D203-F216-176E-DA869F159672}"/>
                </a:ext>
              </a:extLst>
            </p:cNvPr>
            <p:cNvGrpSpPr/>
            <p:nvPr/>
          </p:nvGrpSpPr>
          <p:grpSpPr>
            <a:xfrm>
              <a:off x="4879003" y="4689069"/>
              <a:ext cx="1508916" cy="252225"/>
              <a:chOff x="1169991" y="2757159"/>
              <a:chExt cx="1560272" cy="287285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F7CD2C3-567C-B785-C695-BA93D21475CB}"/>
                  </a:ext>
                </a:extLst>
              </p:cNvPr>
              <p:cNvSpPr/>
              <p:nvPr/>
            </p:nvSpPr>
            <p:spPr>
              <a:xfrm>
                <a:off x="1169991" y="2757419"/>
                <a:ext cx="913829" cy="287025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accent2">
                        <a:lumMod val="50000"/>
                      </a:schemeClr>
                    </a:solidFill>
                    <a:latin typeface="Trebuchet MS" panose="020B0703020202090204" pitchFamily="34" charset="0"/>
                  </a:rPr>
                  <a:t>0x2241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A4D0B52-0F1C-39CF-1883-7A8E74C77B06}"/>
                  </a:ext>
                </a:extLst>
              </p:cNvPr>
              <p:cNvSpPr/>
              <p:nvPr/>
            </p:nvSpPr>
            <p:spPr>
              <a:xfrm>
                <a:off x="2087972" y="2757159"/>
                <a:ext cx="642291" cy="287025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accent2">
                        <a:lumMod val="50000"/>
                      </a:schemeClr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BFE2520-C3A1-F0E8-D892-F99749D6519F}"/>
                </a:ext>
              </a:extLst>
            </p:cNvPr>
            <p:cNvGrpSpPr/>
            <p:nvPr/>
          </p:nvGrpSpPr>
          <p:grpSpPr>
            <a:xfrm>
              <a:off x="4879003" y="4945524"/>
              <a:ext cx="1508916" cy="252228"/>
              <a:chOff x="1169991" y="2626970"/>
              <a:chExt cx="1560272" cy="287289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DE0618A-2C6F-0B4F-F96C-DB740EEFC774}"/>
                  </a:ext>
                </a:extLst>
              </p:cNvPr>
              <p:cNvSpPr/>
              <p:nvPr/>
            </p:nvSpPr>
            <p:spPr>
              <a:xfrm>
                <a:off x="1169991" y="2627236"/>
                <a:ext cx="913829" cy="287023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accent2">
                        <a:lumMod val="50000"/>
                      </a:schemeClr>
                    </a:solidFill>
                    <a:latin typeface="Trebuchet MS" panose="020B0703020202090204" pitchFamily="34" charset="0"/>
                  </a:rPr>
                  <a:t>0x438C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C45F27F-B631-0547-4C50-535E2D0ECFC7}"/>
                  </a:ext>
                </a:extLst>
              </p:cNvPr>
              <p:cNvSpPr/>
              <p:nvPr/>
            </p:nvSpPr>
            <p:spPr>
              <a:xfrm>
                <a:off x="2087972" y="2626970"/>
                <a:ext cx="642291" cy="287025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accent2">
                        <a:lumMod val="50000"/>
                      </a:schemeClr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4EAC7C3-3116-C11D-EE15-96A5F6A32689}"/>
                </a:ext>
              </a:extLst>
            </p:cNvPr>
            <p:cNvGrpSpPr/>
            <p:nvPr/>
          </p:nvGrpSpPr>
          <p:grpSpPr>
            <a:xfrm>
              <a:off x="4879003" y="5194206"/>
              <a:ext cx="1508916" cy="252243"/>
              <a:chOff x="1169991" y="2496447"/>
              <a:chExt cx="1560272" cy="28730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B2ACBF4-516B-7C9A-AD66-07E7D7774724}"/>
                  </a:ext>
                </a:extLst>
              </p:cNvPr>
              <p:cNvSpPr/>
              <p:nvPr/>
            </p:nvSpPr>
            <p:spPr>
              <a:xfrm>
                <a:off x="1169991" y="2496731"/>
                <a:ext cx="913829" cy="287024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accent2">
                        <a:lumMod val="50000"/>
                      </a:schemeClr>
                    </a:solidFill>
                    <a:latin typeface="Trebuchet MS" panose="020B0703020202090204" pitchFamily="34" charset="0"/>
                  </a:rPr>
                  <a:t>0x6B4A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EA1B409-A51D-B005-9988-F99D0ED373BE}"/>
                  </a:ext>
                </a:extLst>
              </p:cNvPr>
              <p:cNvSpPr/>
              <p:nvPr/>
            </p:nvSpPr>
            <p:spPr>
              <a:xfrm>
                <a:off x="2087972" y="2496447"/>
                <a:ext cx="642291" cy="287026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100" dirty="0">
                    <a:solidFill>
                      <a:schemeClr val="accent2">
                        <a:lumMod val="50000"/>
                      </a:schemeClr>
                    </a:solidFill>
                    <a:latin typeface="Trebuchet MS" panose="020B0703020202090204" pitchFamily="34" charset="0"/>
                  </a:rPr>
                  <a:t>…</a:t>
                </a:r>
              </a:p>
            </p:txBody>
          </p:sp>
        </p:grp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942D0B-9519-9838-7DEF-C6DD0240CD2A}"/>
              </a:ext>
            </a:extLst>
          </p:cNvPr>
          <p:cNvCxnSpPr>
            <a:cxnSpLocks/>
          </p:cNvCxnSpPr>
          <p:nvPr/>
        </p:nvCxnSpPr>
        <p:spPr>
          <a:xfrm flipH="1" flipV="1">
            <a:off x="4797207" y="4246895"/>
            <a:ext cx="714421" cy="12074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E66FA9F-195C-826D-51A1-092969948B4A}"/>
              </a:ext>
            </a:extLst>
          </p:cNvPr>
          <p:cNvCxnSpPr>
            <a:cxnSpLocks/>
          </p:cNvCxnSpPr>
          <p:nvPr/>
        </p:nvCxnSpPr>
        <p:spPr>
          <a:xfrm flipH="1" flipV="1">
            <a:off x="4810569" y="4768602"/>
            <a:ext cx="701059" cy="96459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57CBC66-9232-63DB-9B48-716C25BBD696}"/>
              </a:ext>
            </a:extLst>
          </p:cNvPr>
          <p:cNvSpPr txBox="1"/>
          <p:nvPr/>
        </p:nvSpPr>
        <p:spPr>
          <a:xfrm>
            <a:off x="5488849" y="3898987"/>
            <a:ext cx="2006665" cy="415498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R" sz="2100" dirty="0">
                <a:solidFill>
                  <a:schemeClr val="accent2"/>
                </a:solidFill>
                <a:latin typeface="Trebuchet MS" panose="020B0703020202090204" pitchFamily="34" charset="0"/>
              </a:rPr>
              <a:t>Fully Occupied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4F48C5C-AD8F-84A9-C8F0-F108E2A2404D}"/>
              </a:ext>
            </a:extLst>
          </p:cNvPr>
          <p:cNvSpPr/>
          <p:nvPr/>
        </p:nvSpPr>
        <p:spPr>
          <a:xfrm>
            <a:off x="1" y="3801296"/>
            <a:ext cx="9143999" cy="1397384"/>
          </a:xfrm>
          <a:prstGeom prst="rect">
            <a:avLst/>
          </a:prstGeom>
          <a:solidFill>
            <a:srgbClr val="ECF4FF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ü"/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Low Performance Degradation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High Programming Ease</a:t>
            </a:r>
            <a:endParaRPr lang="en-GR" sz="32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2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20486"/>
            <a:ext cx="8489656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Throughput of Pointer Chasing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A0449018-A1F8-F253-438A-C2B307BC6160}"/>
              </a:ext>
            </a:extLst>
          </p:cNvPr>
          <p:cNvSpPr txBox="1">
            <a:spLocks/>
          </p:cNvSpPr>
          <p:nvPr/>
        </p:nvSpPr>
        <p:spPr>
          <a:xfrm>
            <a:off x="492465" y="949378"/>
            <a:ext cx="8360840" cy="55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56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CCCCCC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8981774-1C6A-F58E-A7B9-28D173A74C9D}"/>
              </a:ext>
            </a:extLst>
          </p:cNvPr>
          <p:cNvGrpSpPr/>
          <p:nvPr/>
        </p:nvGrpSpPr>
        <p:grpSpPr>
          <a:xfrm>
            <a:off x="-2475" y="736654"/>
            <a:ext cx="8749041" cy="4472487"/>
            <a:chOff x="69243" y="1044099"/>
            <a:chExt cx="11680013" cy="4883771"/>
          </a:xfrm>
        </p:grpSpPr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DD3D8DF5-1243-3CE0-2614-182A1634DA8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12681647"/>
                </p:ext>
              </p:extLst>
            </p:nvPr>
          </p:nvGraphicFramePr>
          <p:xfrm>
            <a:off x="527804" y="1044099"/>
            <a:ext cx="11221452" cy="45199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7B4474-F9D3-DD96-7D7C-6E6DD70E3963}"/>
                </a:ext>
              </a:extLst>
            </p:cNvPr>
            <p:cNvSpPr txBox="1"/>
            <p:nvPr/>
          </p:nvSpPr>
          <p:spPr>
            <a:xfrm rot="16200000">
              <a:off x="-890412" y="2919767"/>
              <a:ext cx="2412370" cy="493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Operations / </a:t>
              </a:r>
              <a:r>
                <a:rPr lang="el-G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μ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s</a:t>
              </a:r>
              <a:endParaRPr lang="en-GR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F8F35B-3803-3089-C72C-E10C68DC6379}"/>
                </a:ext>
              </a:extLst>
            </p:cNvPr>
            <p:cNvSpPr txBox="1"/>
            <p:nvPr/>
          </p:nvSpPr>
          <p:spPr>
            <a:xfrm rot="10800000" flipH="1" flipV="1">
              <a:off x="1296645" y="1549988"/>
              <a:ext cx="2136166" cy="43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0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Stack</a:t>
              </a: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 – 100K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DDF8839-18DC-949D-03E9-06767E0A8E4D}"/>
                </a:ext>
              </a:extLst>
            </p:cNvPr>
            <p:cNvSpPr txBox="1"/>
            <p:nvPr/>
          </p:nvSpPr>
          <p:spPr>
            <a:xfrm rot="10800000" flipH="1" flipV="1">
              <a:off x="853593" y="5435427"/>
              <a:ext cx="312057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Number of PIM Cores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FEC2BD8-9CBF-6EDB-DBBA-F9A03AAD097B}"/>
              </a:ext>
            </a:extLst>
          </p:cNvPr>
          <p:cNvGrpSpPr/>
          <p:nvPr/>
        </p:nvGrpSpPr>
        <p:grpSpPr>
          <a:xfrm>
            <a:off x="2893276" y="1065288"/>
            <a:ext cx="3652930" cy="4072883"/>
            <a:chOff x="3190528" y="1332752"/>
            <a:chExt cx="3175349" cy="440148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C40C1-3B68-5A38-B7A7-80D6D87A09F2}"/>
                </a:ext>
              </a:extLst>
            </p:cNvPr>
            <p:cNvSpPr txBox="1"/>
            <p:nvPr/>
          </p:nvSpPr>
          <p:spPr>
            <a:xfrm rot="16200000">
              <a:off x="2359750" y="3119790"/>
              <a:ext cx="1982601" cy="32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Operations / </a:t>
              </a:r>
              <a:r>
                <a:rPr lang="el-G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μ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s</a:t>
              </a:r>
              <a:endParaRPr lang="en-GR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C0F1669-B754-11E0-E9D2-F69C87DC88DF}"/>
                </a:ext>
              </a:extLst>
            </p:cNvPr>
            <p:cNvGrpSpPr/>
            <p:nvPr/>
          </p:nvGrpSpPr>
          <p:grpSpPr>
            <a:xfrm>
              <a:off x="3519769" y="1332752"/>
              <a:ext cx="2846108" cy="4401489"/>
              <a:chOff x="3519769" y="1332752"/>
              <a:chExt cx="2846108" cy="4401489"/>
            </a:xfrm>
          </p:grpSpPr>
          <p:graphicFrame>
            <p:nvGraphicFramePr>
              <p:cNvPr id="44" name="Chart 43">
                <a:extLst>
                  <a:ext uri="{FF2B5EF4-FFF2-40B4-BE49-F238E27FC236}">
                    <a16:creationId xmlns:a16="http://schemas.microsoft.com/office/drawing/2014/main" id="{D7E31499-82EC-5517-60CE-7A523FDDFEC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44683846"/>
                  </p:ext>
                </p:extLst>
              </p:nvPr>
            </p:nvGraphicFramePr>
            <p:xfrm>
              <a:off x="3519769" y="1332752"/>
              <a:ext cx="2846108" cy="424059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A43AF7-F80B-A9AB-EC09-6B201175329E}"/>
                  </a:ext>
                </a:extLst>
              </p:cNvPr>
              <p:cNvSpPr txBox="1"/>
              <p:nvPr/>
            </p:nvSpPr>
            <p:spPr>
              <a:xfrm rot="10800000" flipH="1" flipV="1">
                <a:off x="3981231" y="5335111"/>
                <a:ext cx="2054426" cy="39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</a:rPr>
                  <a:t>Number of PIM Cores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CB36BA-C35A-97B8-F3AD-201F7ABD1AF4}"/>
                  </a:ext>
                </a:extLst>
              </p:cNvPr>
              <p:cNvSpPr txBox="1"/>
              <p:nvPr/>
            </p:nvSpPr>
            <p:spPr>
              <a:xfrm rot="10800000" flipH="1" flipV="1">
                <a:off x="4060296" y="1478268"/>
                <a:ext cx="1765052" cy="43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000" dirty="0">
                    <a:solidFill>
                      <a:schemeClr val="accent4"/>
                    </a:solidFill>
                    <a:latin typeface="Trebuchet MS" panose="020B0703020202090204" pitchFamily="34" charset="0"/>
                  </a:rPr>
                  <a:t>Hash Table </a:t>
                </a:r>
                <a:r>
                  <a:rPr lang="en-G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</a:rPr>
                  <a:t>– 1K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94748BB-E9B8-1925-BA38-EE3E8F455683}"/>
              </a:ext>
            </a:extLst>
          </p:cNvPr>
          <p:cNvGrpSpPr/>
          <p:nvPr/>
        </p:nvGrpSpPr>
        <p:grpSpPr>
          <a:xfrm>
            <a:off x="6054080" y="1013772"/>
            <a:ext cx="3362060" cy="4212317"/>
            <a:chOff x="6238617" y="1404513"/>
            <a:chExt cx="3265935" cy="439772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804E3D6-4CD6-2003-B915-27EC59447E76}"/>
                </a:ext>
              </a:extLst>
            </p:cNvPr>
            <p:cNvGrpSpPr/>
            <p:nvPr/>
          </p:nvGrpSpPr>
          <p:grpSpPr>
            <a:xfrm>
              <a:off x="6558008" y="1404513"/>
              <a:ext cx="2946544" cy="4397728"/>
              <a:chOff x="6558008" y="1404513"/>
              <a:chExt cx="2946544" cy="4397728"/>
            </a:xfrm>
          </p:grpSpPr>
          <p:graphicFrame>
            <p:nvGraphicFramePr>
              <p:cNvPr id="66" name="Chart 65">
                <a:extLst>
                  <a:ext uri="{FF2B5EF4-FFF2-40B4-BE49-F238E27FC236}">
                    <a16:creationId xmlns:a16="http://schemas.microsoft.com/office/drawing/2014/main" id="{01DBEAE2-9E84-A054-C6A7-6A9CFC3AC6C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4718331"/>
                  </p:ext>
                </p:extLst>
              </p:nvPr>
            </p:nvGraphicFramePr>
            <p:xfrm>
              <a:off x="6558008" y="1404513"/>
              <a:ext cx="2946544" cy="405913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3CFB35-69B5-DD2E-54BC-07EC38E5205E}"/>
                  </a:ext>
                </a:extLst>
              </p:cNvPr>
              <p:cNvSpPr txBox="1"/>
              <p:nvPr/>
            </p:nvSpPr>
            <p:spPr>
              <a:xfrm rot="10800000" flipH="1" flipV="1">
                <a:off x="6953133" y="1587731"/>
                <a:ext cx="2030860" cy="417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000" dirty="0">
                    <a:solidFill>
                      <a:schemeClr val="accent4"/>
                    </a:solidFill>
                    <a:latin typeface="Trebuchet MS" panose="020B0703020202090204" pitchFamily="34" charset="0"/>
                  </a:rPr>
                  <a:t>Linked List </a:t>
                </a:r>
                <a:r>
                  <a:rPr lang="en-G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</a:rPr>
                  <a:t>– 20K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B97DFCC-8832-4A3E-8354-5C7CB3849A9B}"/>
                  </a:ext>
                </a:extLst>
              </p:cNvPr>
              <p:cNvSpPr txBox="1"/>
              <p:nvPr/>
            </p:nvSpPr>
            <p:spPr>
              <a:xfrm rot="10800000" flipH="1" flipV="1">
                <a:off x="6856829" y="5309798"/>
                <a:ext cx="227066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</a:rPr>
                  <a:t>Number of PIM Cores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740E71-5733-4D9A-33E2-B32C9D4C18E1}"/>
                </a:ext>
              </a:extLst>
            </p:cNvPr>
            <p:cNvSpPr txBox="1"/>
            <p:nvPr/>
          </p:nvSpPr>
          <p:spPr>
            <a:xfrm rot="16200000">
              <a:off x="5194759" y="2840449"/>
              <a:ext cx="2446488" cy="358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Operations / ms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9273D74F-61F8-5974-7FFD-90565C7A6D8C}"/>
              </a:ext>
            </a:extLst>
          </p:cNvPr>
          <p:cNvSpPr/>
          <p:nvPr/>
        </p:nvSpPr>
        <p:spPr>
          <a:xfrm>
            <a:off x="3144739" y="5615035"/>
            <a:ext cx="3024000" cy="97200"/>
          </a:xfrm>
          <a:prstGeom prst="rect">
            <a:avLst/>
          </a:prstGeom>
          <a:solidFill>
            <a:schemeClr val="accent2">
              <a:alpha val="65882"/>
            </a:schemeClr>
          </a:solidFill>
          <a:ln>
            <a:solidFill>
              <a:schemeClr val="accent2">
                <a:lumMod val="50000"/>
                <a:alpha val="6588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latin typeface="Trebuchet MS" panose="020B0703020202090204" pitchFamily="34" charset="0"/>
            </a:endParaRP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3CB042C4-E025-31FE-A27E-B72EE71D6C04}"/>
              </a:ext>
            </a:extLst>
          </p:cNvPr>
          <p:cNvSpPr/>
          <p:nvPr/>
        </p:nvSpPr>
        <p:spPr>
          <a:xfrm rot="10800000">
            <a:off x="445886" y="5569280"/>
            <a:ext cx="2700000" cy="189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latin typeface="Trebuchet MS" panose="020B070302020209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927CE7-3605-DBD0-D8C8-E13A083C20ED}"/>
              </a:ext>
            </a:extLst>
          </p:cNvPr>
          <p:cNvSpPr txBox="1"/>
          <p:nvPr/>
        </p:nvSpPr>
        <p:spPr>
          <a:xfrm rot="10800000" flipH="1" flipV="1">
            <a:off x="876425" y="5221073"/>
            <a:ext cx="23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latin typeface="Trebuchet MS" panose="020B0703020202090204" pitchFamily="34" charset="0"/>
              </a:rPr>
              <a:t>High Contention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8ACD91-DF78-6A9C-8166-58AAADF3958B}"/>
              </a:ext>
            </a:extLst>
          </p:cNvPr>
          <p:cNvSpPr txBox="1"/>
          <p:nvPr/>
        </p:nvSpPr>
        <p:spPr>
          <a:xfrm rot="10800000" flipH="1" flipV="1">
            <a:off x="651172" y="5968964"/>
            <a:ext cx="227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latin typeface="Trebuchet MS" panose="020B0703020202090204" pitchFamily="34" charset="0"/>
              </a:rPr>
              <a:t>Small #Variables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554FAE-0B8D-CE8B-0059-1650400CFBEE}"/>
              </a:ext>
            </a:extLst>
          </p:cNvPr>
          <p:cNvSpPr/>
          <p:nvPr/>
        </p:nvSpPr>
        <p:spPr>
          <a:xfrm rot="10800000">
            <a:off x="445886" y="5816416"/>
            <a:ext cx="2700000" cy="108000"/>
          </a:xfrm>
          <a:prstGeom prst="rect">
            <a:avLst/>
          </a:prstGeom>
          <a:solidFill>
            <a:schemeClr val="accent2">
              <a:alpha val="32941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latin typeface="Trebuchet MS" panose="020B070302020209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F87BE-7C46-C2DE-221C-D82E057A7420}"/>
              </a:ext>
            </a:extLst>
          </p:cNvPr>
          <p:cNvSpPr/>
          <p:nvPr/>
        </p:nvSpPr>
        <p:spPr>
          <a:xfrm>
            <a:off x="3146713" y="5812661"/>
            <a:ext cx="3024000" cy="110700"/>
          </a:xfrm>
          <a:prstGeom prst="rect">
            <a:avLst/>
          </a:prstGeom>
          <a:solidFill>
            <a:schemeClr val="accent2">
              <a:alpha val="65882"/>
            </a:schemeClr>
          </a:solidFill>
          <a:ln>
            <a:solidFill>
              <a:schemeClr val="accent2">
                <a:lumMod val="50000"/>
                <a:alpha val="6588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latin typeface="Trebuchet MS" panose="020B070302020209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704BC3-C8A6-3E31-3FB6-7F9B485A991E}"/>
              </a:ext>
            </a:extLst>
          </p:cNvPr>
          <p:cNvSpPr txBox="1"/>
          <p:nvPr/>
        </p:nvSpPr>
        <p:spPr>
          <a:xfrm rot="10800000" flipH="1" flipV="1">
            <a:off x="3808869" y="5221071"/>
            <a:ext cx="277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latin typeface="Trebuchet MS" panose="020B0703020202090204" pitchFamily="34" charset="0"/>
              </a:rPr>
              <a:t>Medium Contention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447B084-9E9F-5421-26FB-D84006D6292D}"/>
              </a:ext>
            </a:extLst>
          </p:cNvPr>
          <p:cNvSpPr txBox="1"/>
          <p:nvPr/>
        </p:nvSpPr>
        <p:spPr>
          <a:xfrm rot="10800000" flipH="1" flipV="1">
            <a:off x="3648471" y="5968962"/>
            <a:ext cx="24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latin typeface="Trebuchet MS" panose="020B0703020202090204" pitchFamily="34" charset="0"/>
              </a:rPr>
              <a:t>Medium #Variables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25F73D-C81B-52F5-8391-4E7AF02BF21F}"/>
              </a:ext>
            </a:extLst>
          </p:cNvPr>
          <p:cNvSpPr/>
          <p:nvPr/>
        </p:nvSpPr>
        <p:spPr>
          <a:xfrm>
            <a:off x="6159536" y="5615035"/>
            <a:ext cx="2736000" cy="99900"/>
          </a:xfrm>
          <a:prstGeom prst="rect">
            <a:avLst/>
          </a:prstGeom>
          <a:solidFill>
            <a:schemeClr val="accent2">
              <a:alpha val="32941"/>
            </a:schemeClr>
          </a:solidFill>
          <a:ln>
            <a:solidFill>
              <a:schemeClr val="accent2">
                <a:lumMod val="50000"/>
                <a:alpha val="32941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latin typeface="Trebuchet MS" panose="020B0703020202090204" pitchFamily="34" charset="0"/>
            </a:endParaRP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835DE3AD-FB91-E79E-EE4C-5F61AEBF7C2E}"/>
              </a:ext>
            </a:extLst>
          </p:cNvPr>
          <p:cNvSpPr/>
          <p:nvPr/>
        </p:nvSpPr>
        <p:spPr>
          <a:xfrm>
            <a:off x="6165068" y="5767504"/>
            <a:ext cx="2772000" cy="205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latin typeface="Trebuchet MS" panose="020B070302020209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2E991F-B0C6-5DAC-A5CC-226DAC4BDC35}"/>
              </a:ext>
            </a:extLst>
          </p:cNvPr>
          <p:cNvSpPr txBox="1"/>
          <p:nvPr/>
        </p:nvSpPr>
        <p:spPr>
          <a:xfrm rot="10800000" flipH="1" flipV="1">
            <a:off x="6739528" y="5221071"/>
            <a:ext cx="227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latin typeface="Trebuchet MS" panose="020B0703020202090204" pitchFamily="34" charset="0"/>
              </a:rPr>
              <a:t>Low Contention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82E459-C62C-698F-BDF9-E5F572166272}"/>
              </a:ext>
            </a:extLst>
          </p:cNvPr>
          <p:cNvSpPr txBox="1"/>
          <p:nvPr/>
        </p:nvSpPr>
        <p:spPr>
          <a:xfrm rot="10800000" flipH="1" flipV="1">
            <a:off x="6553741" y="5968962"/>
            <a:ext cx="21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latin typeface="Trebuchet MS" panose="020B0703020202090204" pitchFamily="34" charset="0"/>
              </a:rPr>
              <a:t>High #Variables</a:t>
            </a:r>
          </a:p>
        </p:txBody>
      </p:sp>
    </p:spTree>
    <p:extLst>
      <p:ext uri="{BB962C8B-B14F-4D97-AF65-F5344CB8AC3E}">
        <p14:creationId xmlns:p14="http://schemas.microsoft.com/office/powerpoint/2010/main" val="290252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20486"/>
            <a:ext cx="8489656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Throughput of Pointer Chasing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A0449018-A1F8-F253-438A-C2B307BC6160}"/>
              </a:ext>
            </a:extLst>
          </p:cNvPr>
          <p:cNvSpPr txBox="1">
            <a:spLocks/>
          </p:cNvSpPr>
          <p:nvPr/>
        </p:nvSpPr>
        <p:spPr>
          <a:xfrm>
            <a:off x="492465" y="949378"/>
            <a:ext cx="8360840" cy="55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57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CCCCCC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8981774-1C6A-F58E-A7B9-28D173A74C9D}"/>
              </a:ext>
            </a:extLst>
          </p:cNvPr>
          <p:cNvGrpSpPr/>
          <p:nvPr/>
        </p:nvGrpSpPr>
        <p:grpSpPr>
          <a:xfrm>
            <a:off x="-2475" y="736654"/>
            <a:ext cx="8749041" cy="4472487"/>
            <a:chOff x="69243" y="1044099"/>
            <a:chExt cx="11680013" cy="4883771"/>
          </a:xfrm>
        </p:grpSpPr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DD3D8DF5-1243-3CE0-2614-182A1634DA8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7804" y="1044099"/>
            <a:ext cx="11221452" cy="45199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7B4474-F9D3-DD96-7D7C-6E6DD70E3963}"/>
                </a:ext>
              </a:extLst>
            </p:cNvPr>
            <p:cNvSpPr txBox="1"/>
            <p:nvPr/>
          </p:nvSpPr>
          <p:spPr>
            <a:xfrm rot="16200000">
              <a:off x="-890412" y="2919767"/>
              <a:ext cx="2412370" cy="493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Operations / </a:t>
              </a:r>
              <a:r>
                <a:rPr lang="el-G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μ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s</a:t>
              </a:r>
              <a:endParaRPr lang="en-GR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F8F35B-3803-3089-C72C-E10C68DC6379}"/>
                </a:ext>
              </a:extLst>
            </p:cNvPr>
            <p:cNvSpPr txBox="1"/>
            <p:nvPr/>
          </p:nvSpPr>
          <p:spPr>
            <a:xfrm rot="10800000" flipH="1" flipV="1">
              <a:off x="1296645" y="1549988"/>
              <a:ext cx="2136166" cy="436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0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Stack</a:t>
              </a:r>
              <a:r>
                <a:rPr lang="en-G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 – 100K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DDF8839-18DC-949D-03E9-06767E0A8E4D}"/>
                </a:ext>
              </a:extLst>
            </p:cNvPr>
            <p:cNvSpPr txBox="1"/>
            <p:nvPr/>
          </p:nvSpPr>
          <p:spPr>
            <a:xfrm rot="10800000" flipH="1" flipV="1">
              <a:off x="853593" y="5435427"/>
              <a:ext cx="312057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Number of PIM Cores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FEC2BD8-9CBF-6EDB-DBBA-F9A03AAD097B}"/>
              </a:ext>
            </a:extLst>
          </p:cNvPr>
          <p:cNvGrpSpPr/>
          <p:nvPr/>
        </p:nvGrpSpPr>
        <p:grpSpPr>
          <a:xfrm>
            <a:off x="2893276" y="1065288"/>
            <a:ext cx="3652930" cy="4072883"/>
            <a:chOff x="3190528" y="1332752"/>
            <a:chExt cx="3175349" cy="440148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C40C1-3B68-5A38-B7A7-80D6D87A09F2}"/>
                </a:ext>
              </a:extLst>
            </p:cNvPr>
            <p:cNvSpPr txBox="1"/>
            <p:nvPr/>
          </p:nvSpPr>
          <p:spPr>
            <a:xfrm rot="16200000">
              <a:off x="2359750" y="3119790"/>
              <a:ext cx="1982601" cy="32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Operations / </a:t>
              </a:r>
              <a:r>
                <a:rPr lang="el-G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μ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s</a:t>
              </a:r>
              <a:endParaRPr lang="en-GR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C0F1669-B754-11E0-E9D2-F69C87DC88DF}"/>
                </a:ext>
              </a:extLst>
            </p:cNvPr>
            <p:cNvGrpSpPr/>
            <p:nvPr/>
          </p:nvGrpSpPr>
          <p:grpSpPr>
            <a:xfrm>
              <a:off x="3519769" y="1332752"/>
              <a:ext cx="2846108" cy="4401489"/>
              <a:chOff x="3519769" y="1332752"/>
              <a:chExt cx="2846108" cy="4401489"/>
            </a:xfrm>
          </p:grpSpPr>
          <p:graphicFrame>
            <p:nvGraphicFramePr>
              <p:cNvPr id="44" name="Chart 43">
                <a:extLst>
                  <a:ext uri="{FF2B5EF4-FFF2-40B4-BE49-F238E27FC236}">
                    <a16:creationId xmlns:a16="http://schemas.microsoft.com/office/drawing/2014/main" id="{D7E31499-82EC-5517-60CE-7A523FDDFEC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519769" y="1332752"/>
              <a:ext cx="2846108" cy="424059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A43AF7-F80B-A9AB-EC09-6B201175329E}"/>
                  </a:ext>
                </a:extLst>
              </p:cNvPr>
              <p:cNvSpPr txBox="1"/>
              <p:nvPr/>
            </p:nvSpPr>
            <p:spPr>
              <a:xfrm rot="10800000" flipH="1" flipV="1">
                <a:off x="3981231" y="5335111"/>
                <a:ext cx="2054426" cy="399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</a:rPr>
                  <a:t>Number of PIM Cores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CB36BA-C35A-97B8-F3AD-201F7ABD1AF4}"/>
                  </a:ext>
                </a:extLst>
              </p:cNvPr>
              <p:cNvSpPr txBox="1"/>
              <p:nvPr/>
            </p:nvSpPr>
            <p:spPr>
              <a:xfrm rot="10800000" flipH="1" flipV="1">
                <a:off x="4060296" y="1478268"/>
                <a:ext cx="1765052" cy="43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000" dirty="0">
                    <a:solidFill>
                      <a:schemeClr val="accent4"/>
                    </a:solidFill>
                    <a:latin typeface="Trebuchet MS" panose="020B0703020202090204" pitchFamily="34" charset="0"/>
                  </a:rPr>
                  <a:t>Hash Table </a:t>
                </a:r>
                <a:r>
                  <a:rPr lang="en-G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</a:rPr>
                  <a:t>– 1K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94748BB-E9B8-1925-BA38-EE3E8F455683}"/>
              </a:ext>
            </a:extLst>
          </p:cNvPr>
          <p:cNvGrpSpPr/>
          <p:nvPr/>
        </p:nvGrpSpPr>
        <p:grpSpPr>
          <a:xfrm>
            <a:off x="6054080" y="1013772"/>
            <a:ext cx="3362060" cy="4212317"/>
            <a:chOff x="6238617" y="1404513"/>
            <a:chExt cx="3265935" cy="439772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804E3D6-4CD6-2003-B915-27EC59447E76}"/>
                </a:ext>
              </a:extLst>
            </p:cNvPr>
            <p:cNvGrpSpPr/>
            <p:nvPr/>
          </p:nvGrpSpPr>
          <p:grpSpPr>
            <a:xfrm>
              <a:off x="6558008" y="1404513"/>
              <a:ext cx="2946544" cy="4397728"/>
              <a:chOff x="6558008" y="1404513"/>
              <a:chExt cx="2946544" cy="4397728"/>
            </a:xfrm>
          </p:grpSpPr>
          <p:graphicFrame>
            <p:nvGraphicFramePr>
              <p:cNvPr id="66" name="Chart 65">
                <a:extLst>
                  <a:ext uri="{FF2B5EF4-FFF2-40B4-BE49-F238E27FC236}">
                    <a16:creationId xmlns:a16="http://schemas.microsoft.com/office/drawing/2014/main" id="{01DBEAE2-9E84-A054-C6A7-6A9CFC3AC6C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558008" y="1404513"/>
              <a:ext cx="2946544" cy="405913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3CFB35-69B5-DD2E-54BC-07EC38E5205E}"/>
                  </a:ext>
                </a:extLst>
              </p:cNvPr>
              <p:cNvSpPr txBox="1"/>
              <p:nvPr/>
            </p:nvSpPr>
            <p:spPr>
              <a:xfrm rot="10800000" flipH="1" flipV="1">
                <a:off x="6953133" y="1587731"/>
                <a:ext cx="2030860" cy="417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000" dirty="0">
                    <a:solidFill>
                      <a:schemeClr val="accent4"/>
                    </a:solidFill>
                    <a:latin typeface="Trebuchet MS" panose="020B0703020202090204" pitchFamily="34" charset="0"/>
                  </a:rPr>
                  <a:t>Linked List </a:t>
                </a:r>
                <a:r>
                  <a:rPr lang="en-G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</a:rPr>
                  <a:t>– 20K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B97DFCC-8832-4A3E-8354-5C7CB3849A9B}"/>
                  </a:ext>
                </a:extLst>
              </p:cNvPr>
              <p:cNvSpPr txBox="1"/>
              <p:nvPr/>
            </p:nvSpPr>
            <p:spPr>
              <a:xfrm rot="10800000" flipH="1" flipV="1">
                <a:off x="6856829" y="5309798"/>
                <a:ext cx="227066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rebuchet MS" panose="020B0703020202090204" pitchFamily="34" charset="0"/>
                  </a:rPr>
                  <a:t>Number of PIM Cores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740E71-5733-4D9A-33E2-B32C9D4C18E1}"/>
                </a:ext>
              </a:extLst>
            </p:cNvPr>
            <p:cNvSpPr txBox="1"/>
            <p:nvPr/>
          </p:nvSpPr>
          <p:spPr>
            <a:xfrm rot="16200000">
              <a:off x="5194759" y="2840449"/>
              <a:ext cx="2446488" cy="358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Operations / ms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9273D74F-61F8-5974-7FFD-90565C7A6D8C}"/>
              </a:ext>
            </a:extLst>
          </p:cNvPr>
          <p:cNvSpPr/>
          <p:nvPr/>
        </p:nvSpPr>
        <p:spPr>
          <a:xfrm>
            <a:off x="3144739" y="5615035"/>
            <a:ext cx="3024000" cy="97200"/>
          </a:xfrm>
          <a:prstGeom prst="rect">
            <a:avLst/>
          </a:prstGeom>
          <a:solidFill>
            <a:schemeClr val="accent2">
              <a:alpha val="65882"/>
            </a:schemeClr>
          </a:solidFill>
          <a:ln>
            <a:solidFill>
              <a:schemeClr val="accent2">
                <a:lumMod val="50000"/>
                <a:alpha val="6588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latin typeface="Trebuchet MS" panose="020B0703020202090204" pitchFamily="34" charset="0"/>
            </a:endParaRP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3CB042C4-E025-31FE-A27E-B72EE71D6C04}"/>
              </a:ext>
            </a:extLst>
          </p:cNvPr>
          <p:cNvSpPr/>
          <p:nvPr/>
        </p:nvSpPr>
        <p:spPr>
          <a:xfrm rot="10800000">
            <a:off x="445886" y="5569280"/>
            <a:ext cx="2700000" cy="1890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latin typeface="Trebuchet MS" panose="020B070302020209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927CE7-3605-DBD0-D8C8-E13A083C20ED}"/>
              </a:ext>
            </a:extLst>
          </p:cNvPr>
          <p:cNvSpPr txBox="1"/>
          <p:nvPr/>
        </p:nvSpPr>
        <p:spPr>
          <a:xfrm rot="10800000" flipH="1" flipV="1">
            <a:off x="876425" y="5221073"/>
            <a:ext cx="23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latin typeface="Trebuchet MS" panose="020B0703020202090204" pitchFamily="34" charset="0"/>
              </a:rPr>
              <a:t>High Contention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8ACD91-DF78-6A9C-8166-58AAADF3958B}"/>
              </a:ext>
            </a:extLst>
          </p:cNvPr>
          <p:cNvSpPr txBox="1"/>
          <p:nvPr/>
        </p:nvSpPr>
        <p:spPr>
          <a:xfrm rot="10800000" flipH="1" flipV="1">
            <a:off x="651172" y="5968964"/>
            <a:ext cx="227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latin typeface="Trebuchet MS" panose="020B0703020202090204" pitchFamily="34" charset="0"/>
              </a:rPr>
              <a:t>Small #Variables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554FAE-0B8D-CE8B-0059-1650400CFBEE}"/>
              </a:ext>
            </a:extLst>
          </p:cNvPr>
          <p:cNvSpPr/>
          <p:nvPr/>
        </p:nvSpPr>
        <p:spPr>
          <a:xfrm rot="10800000">
            <a:off x="445886" y="5816416"/>
            <a:ext cx="2700000" cy="108000"/>
          </a:xfrm>
          <a:prstGeom prst="rect">
            <a:avLst/>
          </a:prstGeom>
          <a:solidFill>
            <a:schemeClr val="accent2">
              <a:alpha val="32941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latin typeface="Trebuchet MS" panose="020B070302020209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9F87BE-7C46-C2DE-221C-D82E057A7420}"/>
              </a:ext>
            </a:extLst>
          </p:cNvPr>
          <p:cNvSpPr/>
          <p:nvPr/>
        </p:nvSpPr>
        <p:spPr>
          <a:xfrm>
            <a:off x="3146713" y="5812661"/>
            <a:ext cx="3024000" cy="110700"/>
          </a:xfrm>
          <a:prstGeom prst="rect">
            <a:avLst/>
          </a:prstGeom>
          <a:solidFill>
            <a:schemeClr val="accent2">
              <a:alpha val="65882"/>
            </a:schemeClr>
          </a:solidFill>
          <a:ln>
            <a:solidFill>
              <a:schemeClr val="accent2">
                <a:lumMod val="50000"/>
                <a:alpha val="6588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latin typeface="Trebuchet MS" panose="020B070302020209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704BC3-C8A6-3E31-3FB6-7F9B485A991E}"/>
              </a:ext>
            </a:extLst>
          </p:cNvPr>
          <p:cNvSpPr txBox="1"/>
          <p:nvPr/>
        </p:nvSpPr>
        <p:spPr>
          <a:xfrm rot="10800000" flipH="1" flipV="1">
            <a:off x="3808869" y="5221071"/>
            <a:ext cx="277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latin typeface="Trebuchet MS" panose="020B0703020202090204" pitchFamily="34" charset="0"/>
              </a:rPr>
              <a:t>Medium Contention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447B084-9E9F-5421-26FB-D84006D6292D}"/>
              </a:ext>
            </a:extLst>
          </p:cNvPr>
          <p:cNvSpPr txBox="1"/>
          <p:nvPr/>
        </p:nvSpPr>
        <p:spPr>
          <a:xfrm rot="10800000" flipH="1" flipV="1">
            <a:off x="3648471" y="5968962"/>
            <a:ext cx="240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latin typeface="Trebuchet MS" panose="020B0703020202090204" pitchFamily="34" charset="0"/>
              </a:rPr>
              <a:t>Medium #Variables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25F73D-C81B-52F5-8391-4E7AF02BF21F}"/>
              </a:ext>
            </a:extLst>
          </p:cNvPr>
          <p:cNvSpPr/>
          <p:nvPr/>
        </p:nvSpPr>
        <p:spPr>
          <a:xfrm>
            <a:off x="6159536" y="5615035"/>
            <a:ext cx="2736000" cy="99900"/>
          </a:xfrm>
          <a:prstGeom prst="rect">
            <a:avLst/>
          </a:prstGeom>
          <a:solidFill>
            <a:schemeClr val="accent2">
              <a:alpha val="32941"/>
            </a:schemeClr>
          </a:solidFill>
          <a:ln>
            <a:solidFill>
              <a:schemeClr val="accent2">
                <a:lumMod val="50000"/>
                <a:alpha val="32941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latin typeface="Trebuchet MS" panose="020B0703020202090204" pitchFamily="34" charset="0"/>
            </a:endParaRPr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835DE3AD-FB91-E79E-EE4C-5F61AEBF7C2E}"/>
              </a:ext>
            </a:extLst>
          </p:cNvPr>
          <p:cNvSpPr/>
          <p:nvPr/>
        </p:nvSpPr>
        <p:spPr>
          <a:xfrm>
            <a:off x="6165068" y="5767504"/>
            <a:ext cx="2772000" cy="205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latin typeface="Trebuchet MS" panose="020B070302020209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2E991F-B0C6-5DAC-A5CC-226DAC4BDC35}"/>
              </a:ext>
            </a:extLst>
          </p:cNvPr>
          <p:cNvSpPr txBox="1"/>
          <p:nvPr/>
        </p:nvSpPr>
        <p:spPr>
          <a:xfrm rot="10800000" flipH="1" flipV="1">
            <a:off x="6739528" y="5221071"/>
            <a:ext cx="227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dirty="0">
                <a:latin typeface="Trebuchet MS" panose="020B0703020202090204" pitchFamily="34" charset="0"/>
              </a:rPr>
              <a:t>Low Contention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82E459-C62C-698F-BDF9-E5F572166272}"/>
              </a:ext>
            </a:extLst>
          </p:cNvPr>
          <p:cNvSpPr txBox="1"/>
          <p:nvPr/>
        </p:nvSpPr>
        <p:spPr>
          <a:xfrm rot="10800000" flipH="1" flipV="1">
            <a:off x="6553741" y="5968962"/>
            <a:ext cx="21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dirty="0">
                <a:latin typeface="Trebuchet MS" panose="020B0703020202090204" pitchFamily="34" charset="0"/>
              </a:rPr>
              <a:t>High #Variables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8BA80D-A8E4-E7DB-063A-D10E52B0AB82}"/>
              </a:ext>
            </a:extLst>
          </p:cNvPr>
          <p:cNvCxnSpPr>
            <a:cxnSpLocks/>
          </p:cNvCxnSpPr>
          <p:nvPr/>
        </p:nvCxnSpPr>
        <p:spPr>
          <a:xfrm flipV="1">
            <a:off x="2714246" y="2684304"/>
            <a:ext cx="0" cy="274320"/>
          </a:xfrm>
          <a:prstGeom prst="straightConnector1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F83E8D-12C9-A9C1-BFDF-B474E7D42336}"/>
              </a:ext>
            </a:extLst>
          </p:cNvPr>
          <p:cNvCxnSpPr>
            <a:cxnSpLocks/>
          </p:cNvCxnSpPr>
          <p:nvPr/>
        </p:nvCxnSpPr>
        <p:spPr>
          <a:xfrm flipV="1">
            <a:off x="2869156" y="2557695"/>
            <a:ext cx="0" cy="39150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944DBC-D9DC-3FAC-EB69-FE45B7A6387E}"/>
              </a:ext>
            </a:extLst>
          </p:cNvPr>
          <p:cNvSpPr txBox="1"/>
          <p:nvPr/>
        </p:nvSpPr>
        <p:spPr>
          <a:xfrm>
            <a:off x="2304653" y="3003350"/>
            <a:ext cx="81918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R" sz="15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1.18x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C12E2-8A42-9364-243F-23722BC241A2}"/>
              </a:ext>
            </a:extLst>
          </p:cNvPr>
          <p:cNvSpPr txBox="1"/>
          <p:nvPr/>
        </p:nvSpPr>
        <p:spPr>
          <a:xfrm>
            <a:off x="2432624" y="2284091"/>
            <a:ext cx="8191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500" dirty="0">
                <a:solidFill>
                  <a:schemeClr val="accent3"/>
                </a:solidFill>
                <a:latin typeface="Trebuchet MS" panose="020B0703020202090204" pitchFamily="34" charset="0"/>
              </a:rPr>
              <a:t>1.26x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59D4CE-2BF8-4774-0BC4-243E8F8D72D7}"/>
              </a:ext>
            </a:extLst>
          </p:cNvPr>
          <p:cNvCxnSpPr>
            <a:cxnSpLocks/>
          </p:cNvCxnSpPr>
          <p:nvPr/>
        </p:nvCxnSpPr>
        <p:spPr>
          <a:xfrm flipV="1">
            <a:off x="5927036" y="2410057"/>
            <a:ext cx="0" cy="702146"/>
          </a:xfrm>
          <a:prstGeom prst="straightConnector1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D3A582-CC28-45ED-92B3-E00CB7DCB267}"/>
              </a:ext>
            </a:extLst>
          </p:cNvPr>
          <p:cNvCxnSpPr>
            <a:cxnSpLocks/>
          </p:cNvCxnSpPr>
          <p:nvPr/>
        </p:nvCxnSpPr>
        <p:spPr>
          <a:xfrm flipV="1">
            <a:off x="6119964" y="2194201"/>
            <a:ext cx="0" cy="920352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661708-DE9F-485C-8022-C07FF27915C2}"/>
              </a:ext>
            </a:extLst>
          </p:cNvPr>
          <p:cNvSpPr txBox="1"/>
          <p:nvPr/>
        </p:nvSpPr>
        <p:spPr>
          <a:xfrm>
            <a:off x="5597614" y="3151737"/>
            <a:ext cx="863391" cy="61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703020202090204" pitchFamily="34" charset="0"/>
              </a:rPr>
              <a:t>1.59x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9D96BE-B069-4B55-0F75-DB8F8D37C8C1}"/>
              </a:ext>
            </a:extLst>
          </p:cNvPr>
          <p:cNvSpPr txBox="1"/>
          <p:nvPr/>
        </p:nvSpPr>
        <p:spPr>
          <a:xfrm>
            <a:off x="5597918" y="1896229"/>
            <a:ext cx="863391" cy="61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500" dirty="0">
                <a:solidFill>
                  <a:schemeClr val="accent3"/>
                </a:solidFill>
                <a:latin typeface="Trebuchet MS" panose="020B0703020202090204" pitchFamily="34" charset="0"/>
              </a:rPr>
              <a:t>1.78x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A9EFF9-063E-77E3-3A5D-BF8D9D2C3A91}"/>
              </a:ext>
            </a:extLst>
          </p:cNvPr>
          <p:cNvCxnSpPr>
            <a:cxnSpLocks/>
          </p:cNvCxnSpPr>
          <p:nvPr/>
        </p:nvCxnSpPr>
        <p:spPr>
          <a:xfrm flipV="1">
            <a:off x="8813709" y="2294580"/>
            <a:ext cx="0" cy="514404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48B337-8E28-7FA4-E028-E24AC886F137}"/>
              </a:ext>
            </a:extLst>
          </p:cNvPr>
          <p:cNvCxnSpPr>
            <a:cxnSpLocks/>
          </p:cNvCxnSpPr>
          <p:nvPr/>
        </p:nvCxnSpPr>
        <p:spPr>
          <a:xfrm flipV="1">
            <a:off x="8954439" y="2290332"/>
            <a:ext cx="0" cy="97841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25C163-DB4F-4804-E9F3-17ACB6A4BDDF}"/>
              </a:ext>
            </a:extLst>
          </p:cNvPr>
          <p:cNvSpPr txBox="1"/>
          <p:nvPr/>
        </p:nvSpPr>
        <p:spPr>
          <a:xfrm>
            <a:off x="8370731" y="2000251"/>
            <a:ext cx="778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500" dirty="0">
                <a:solidFill>
                  <a:schemeClr val="accent3"/>
                </a:solidFill>
                <a:latin typeface="Trebuchet MS" panose="020B0703020202090204" pitchFamily="34" charset="0"/>
              </a:rPr>
              <a:t>1.19x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87A6A4-11F8-48EB-C0A9-A1AC23DF65E7}"/>
              </a:ext>
            </a:extLst>
          </p:cNvPr>
          <p:cNvSpPr txBox="1"/>
          <p:nvPr/>
        </p:nvSpPr>
        <p:spPr>
          <a:xfrm>
            <a:off x="8515439" y="1773092"/>
            <a:ext cx="778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1500" dirty="0">
                <a:solidFill>
                  <a:schemeClr val="accent3"/>
                </a:solidFill>
                <a:latin typeface="Trebuchet MS" panose="020B0703020202090204" pitchFamily="34" charset="0"/>
              </a:rPr>
              <a:t>1.68x</a:t>
            </a:r>
            <a:endParaRPr lang="en-GR" sz="105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3A0AA6-6635-E383-8187-AFD59F6C777B}"/>
              </a:ext>
            </a:extLst>
          </p:cNvPr>
          <p:cNvGrpSpPr/>
          <p:nvPr/>
        </p:nvGrpSpPr>
        <p:grpSpPr>
          <a:xfrm>
            <a:off x="2257392" y="2242189"/>
            <a:ext cx="994420" cy="1084326"/>
            <a:chOff x="3234691" y="2435063"/>
            <a:chExt cx="887999" cy="1445769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BF801C3-6BA9-47AB-19D6-D940D88932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2653" y="3024550"/>
              <a:ext cx="0" cy="365760"/>
            </a:xfrm>
            <a:prstGeom prst="straightConnector1">
              <a:avLst/>
            </a:prstGeom>
            <a:ln w="38100">
              <a:solidFill>
                <a:schemeClr val="tx2">
                  <a:lumMod val="90000"/>
                  <a:lumOff val="10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34167FF-5B71-CB52-F9FD-A09C5588F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985" y="2855738"/>
              <a:ext cx="0" cy="52200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4DF1E9-EC0F-BD04-B540-7D69160F39A2}"/>
                </a:ext>
              </a:extLst>
            </p:cNvPr>
            <p:cNvSpPr txBox="1"/>
            <p:nvPr/>
          </p:nvSpPr>
          <p:spPr>
            <a:xfrm>
              <a:off x="3276894" y="3449945"/>
              <a:ext cx="73152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R" sz="1500" dirty="0">
                  <a:solidFill>
                    <a:schemeClr val="bg2">
                      <a:lumMod val="25000"/>
                    </a:schemeClr>
                  </a:solidFill>
                  <a:latin typeface="Trebuchet MS" panose="020B0703020202090204" pitchFamily="34" charset="0"/>
                </a:rPr>
                <a:t>1.18x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FDB4AE-6D3F-923E-6B7D-273B53B18C34}"/>
                </a:ext>
              </a:extLst>
            </p:cNvPr>
            <p:cNvSpPr txBox="1"/>
            <p:nvPr/>
          </p:nvSpPr>
          <p:spPr>
            <a:xfrm>
              <a:off x="3391170" y="2490932"/>
              <a:ext cx="7315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15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1.26x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4DE7F02-49D7-F173-8AFE-830C16C8D48A}"/>
                </a:ext>
              </a:extLst>
            </p:cNvPr>
            <p:cNvSpPr/>
            <p:nvPr/>
          </p:nvSpPr>
          <p:spPr>
            <a:xfrm>
              <a:off x="3234691" y="2435063"/>
              <a:ext cx="773723" cy="1439819"/>
            </a:xfrm>
            <a:custGeom>
              <a:avLst/>
              <a:gdLst>
                <a:gd name="connsiteX0" fmla="*/ 309489 w 829994"/>
                <a:gd name="connsiteY0" fmla="*/ 56270 h 787790"/>
                <a:gd name="connsiteX1" fmla="*/ 211015 w 829994"/>
                <a:gd name="connsiteY1" fmla="*/ 98473 h 787790"/>
                <a:gd name="connsiteX2" fmla="*/ 126609 w 829994"/>
                <a:gd name="connsiteY2" fmla="*/ 168812 h 787790"/>
                <a:gd name="connsiteX3" fmla="*/ 70338 w 829994"/>
                <a:gd name="connsiteY3" fmla="*/ 253218 h 787790"/>
                <a:gd name="connsiteX4" fmla="*/ 28135 w 829994"/>
                <a:gd name="connsiteY4" fmla="*/ 337624 h 787790"/>
                <a:gd name="connsiteX5" fmla="*/ 0 w 829994"/>
                <a:gd name="connsiteY5" fmla="*/ 464233 h 787790"/>
                <a:gd name="connsiteX6" fmla="*/ 28135 w 829994"/>
                <a:gd name="connsiteY6" fmla="*/ 590843 h 787790"/>
                <a:gd name="connsiteX7" fmla="*/ 56271 w 829994"/>
                <a:gd name="connsiteY7" fmla="*/ 675249 h 787790"/>
                <a:gd name="connsiteX8" fmla="*/ 98474 w 829994"/>
                <a:gd name="connsiteY8" fmla="*/ 703384 h 787790"/>
                <a:gd name="connsiteX9" fmla="*/ 196948 w 829994"/>
                <a:gd name="connsiteY9" fmla="*/ 773723 h 787790"/>
                <a:gd name="connsiteX10" fmla="*/ 239151 w 829994"/>
                <a:gd name="connsiteY10" fmla="*/ 787790 h 787790"/>
                <a:gd name="connsiteX11" fmla="*/ 548640 w 829994"/>
                <a:gd name="connsiteY11" fmla="*/ 773723 h 787790"/>
                <a:gd name="connsiteX12" fmla="*/ 647114 w 829994"/>
                <a:gd name="connsiteY12" fmla="*/ 745587 h 787790"/>
                <a:gd name="connsiteX13" fmla="*/ 675249 w 829994"/>
                <a:gd name="connsiteY13" fmla="*/ 703384 h 787790"/>
                <a:gd name="connsiteX14" fmla="*/ 731520 w 829994"/>
                <a:gd name="connsiteY14" fmla="*/ 647113 h 787790"/>
                <a:gd name="connsiteX15" fmla="*/ 787791 w 829994"/>
                <a:gd name="connsiteY15" fmla="*/ 562707 h 787790"/>
                <a:gd name="connsiteX16" fmla="*/ 801858 w 829994"/>
                <a:gd name="connsiteY16" fmla="*/ 520504 h 787790"/>
                <a:gd name="connsiteX17" fmla="*/ 829994 w 829994"/>
                <a:gd name="connsiteY17" fmla="*/ 323557 h 787790"/>
                <a:gd name="connsiteX18" fmla="*/ 801858 w 829994"/>
                <a:gd name="connsiteY18" fmla="*/ 98473 h 787790"/>
                <a:gd name="connsiteX19" fmla="*/ 773723 w 829994"/>
                <a:gd name="connsiteY19" fmla="*/ 56270 h 787790"/>
                <a:gd name="connsiteX20" fmla="*/ 689317 w 829994"/>
                <a:gd name="connsiteY20" fmla="*/ 28135 h 787790"/>
                <a:gd name="connsiteX21" fmla="*/ 647114 w 829994"/>
                <a:gd name="connsiteY21" fmla="*/ 14067 h 787790"/>
                <a:gd name="connsiteX22" fmla="*/ 604911 w 829994"/>
                <a:gd name="connsiteY22" fmla="*/ 0 h 787790"/>
                <a:gd name="connsiteX23" fmla="*/ 393895 w 829994"/>
                <a:gd name="connsiteY23" fmla="*/ 14067 h 787790"/>
                <a:gd name="connsiteX24" fmla="*/ 309489 w 829994"/>
                <a:gd name="connsiteY24" fmla="*/ 42203 h 787790"/>
                <a:gd name="connsiteX25" fmla="*/ 309489 w 829994"/>
                <a:gd name="connsiteY25" fmla="*/ 56270 h 78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29994" h="787790">
                  <a:moveTo>
                    <a:pt x="309489" y="56270"/>
                  </a:moveTo>
                  <a:cubicBezTo>
                    <a:pt x="276664" y="70338"/>
                    <a:pt x="242957" y="82502"/>
                    <a:pt x="211015" y="98473"/>
                  </a:cubicBezTo>
                  <a:cubicBezTo>
                    <a:pt x="181460" y="113251"/>
                    <a:pt x="146407" y="143358"/>
                    <a:pt x="126609" y="168812"/>
                  </a:cubicBezTo>
                  <a:cubicBezTo>
                    <a:pt x="105849" y="195504"/>
                    <a:pt x="70338" y="253218"/>
                    <a:pt x="70338" y="253218"/>
                  </a:cubicBezTo>
                  <a:cubicBezTo>
                    <a:pt x="34980" y="359296"/>
                    <a:pt x="82676" y="228542"/>
                    <a:pt x="28135" y="337624"/>
                  </a:cubicBezTo>
                  <a:cubicBezTo>
                    <a:pt x="10821" y="372252"/>
                    <a:pt x="5402" y="431823"/>
                    <a:pt x="0" y="464233"/>
                  </a:cubicBezTo>
                  <a:cubicBezTo>
                    <a:pt x="8029" y="504378"/>
                    <a:pt x="16218" y="551121"/>
                    <a:pt x="28135" y="590843"/>
                  </a:cubicBezTo>
                  <a:cubicBezTo>
                    <a:pt x="36657" y="619250"/>
                    <a:pt x="31595" y="658798"/>
                    <a:pt x="56271" y="675249"/>
                  </a:cubicBezTo>
                  <a:lnTo>
                    <a:pt x="98474" y="703384"/>
                  </a:lnTo>
                  <a:cubicBezTo>
                    <a:pt x="121921" y="773722"/>
                    <a:pt x="98475" y="740899"/>
                    <a:pt x="196948" y="773723"/>
                  </a:cubicBezTo>
                  <a:lnTo>
                    <a:pt x="239151" y="787790"/>
                  </a:lnTo>
                  <a:cubicBezTo>
                    <a:pt x="342314" y="783101"/>
                    <a:pt x="445675" y="781643"/>
                    <a:pt x="548640" y="773723"/>
                  </a:cubicBezTo>
                  <a:cubicBezTo>
                    <a:pt x="571604" y="771957"/>
                    <a:pt x="623148" y="753576"/>
                    <a:pt x="647114" y="745587"/>
                  </a:cubicBezTo>
                  <a:cubicBezTo>
                    <a:pt x="656492" y="731519"/>
                    <a:pt x="664246" y="716221"/>
                    <a:pt x="675249" y="703384"/>
                  </a:cubicBezTo>
                  <a:cubicBezTo>
                    <a:pt x="692512" y="683244"/>
                    <a:pt x="716806" y="669184"/>
                    <a:pt x="731520" y="647113"/>
                  </a:cubicBezTo>
                  <a:lnTo>
                    <a:pt x="787791" y="562707"/>
                  </a:lnTo>
                  <a:cubicBezTo>
                    <a:pt x="792480" y="548639"/>
                    <a:pt x="799281" y="535107"/>
                    <a:pt x="801858" y="520504"/>
                  </a:cubicBezTo>
                  <a:cubicBezTo>
                    <a:pt x="813383" y="455198"/>
                    <a:pt x="829994" y="323557"/>
                    <a:pt x="829994" y="323557"/>
                  </a:cubicBezTo>
                  <a:cubicBezTo>
                    <a:pt x="827308" y="288646"/>
                    <a:pt x="832224" y="159205"/>
                    <a:pt x="801858" y="98473"/>
                  </a:cubicBezTo>
                  <a:cubicBezTo>
                    <a:pt x="794297" y="83351"/>
                    <a:pt x="788060" y="65231"/>
                    <a:pt x="773723" y="56270"/>
                  </a:cubicBezTo>
                  <a:cubicBezTo>
                    <a:pt x="748574" y="40552"/>
                    <a:pt x="717452" y="37513"/>
                    <a:pt x="689317" y="28135"/>
                  </a:cubicBezTo>
                  <a:lnTo>
                    <a:pt x="647114" y="14067"/>
                  </a:lnTo>
                  <a:lnTo>
                    <a:pt x="604911" y="0"/>
                  </a:lnTo>
                  <a:cubicBezTo>
                    <a:pt x="534572" y="4689"/>
                    <a:pt x="463681" y="4098"/>
                    <a:pt x="393895" y="14067"/>
                  </a:cubicBezTo>
                  <a:cubicBezTo>
                    <a:pt x="364536" y="18261"/>
                    <a:pt x="330460" y="21232"/>
                    <a:pt x="309489" y="42203"/>
                  </a:cubicBezTo>
                  <a:lnTo>
                    <a:pt x="309489" y="5627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B771DA-4B27-6CAA-6AD2-F74C5EA45911}"/>
              </a:ext>
            </a:extLst>
          </p:cNvPr>
          <p:cNvGrpSpPr/>
          <p:nvPr/>
        </p:nvGrpSpPr>
        <p:grpSpPr>
          <a:xfrm>
            <a:off x="5344983" y="1896229"/>
            <a:ext cx="1116326" cy="1870705"/>
            <a:chOff x="7113814" y="2104070"/>
            <a:chExt cx="945823" cy="224614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3EF62E0-E46B-D56C-E976-809EFE146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6967" y="2721021"/>
              <a:ext cx="0" cy="843063"/>
            </a:xfrm>
            <a:prstGeom prst="straightConnector1">
              <a:avLst/>
            </a:prstGeom>
            <a:ln w="38100">
              <a:solidFill>
                <a:schemeClr val="tx2">
                  <a:lumMod val="90000"/>
                  <a:lumOff val="10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23691CA-58D3-5306-B036-BE43AD202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0428" y="2461844"/>
              <a:ext cx="0" cy="110506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DB2FFF-CA91-B2B3-E9B1-DE279A497B5F}"/>
                </a:ext>
              </a:extLst>
            </p:cNvPr>
            <p:cNvSpPr txBox="1"/>
            <p:nvPr/>
          </p:nvSpPr>
          <p:spPr>
            <a:xfrm>
              <a:off x="7327859" y="3611553"/>
              <a:ext cx="7315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rebuchet MS" panose="020B0703020202090204" pitchFamily="34" charset="0"/>
                </a:rPr>
                <a:t>1.59x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BD35F2-824B-0079-D3A5-5E97C3F9788D}"/>
                </a:ext>
              </a:extLst>
            </p:cNvPr>
            <p:cNvSpPr txBox="1"/>
            <p:nvPr/>
          </p:nvSpPr>
          <p:spPr>
            <a:xfrm>
              <a:off x="7328117" y="2104070"/>
              <a:ext cx="7315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15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1.78x</a:t>
              </a: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5DB0492-434C-FA77-B150-7B63A17186EE}"/>
                </a:ext>
              </a:extLst>
            </p:cNvPr>
            <p:cNvSpPr/>
            <p:nvPr/>
          </p:nvSpPr>
          <p:spPr>
            <a:xfrm>
              <a:off x="7113814" y="2128145"/>
              <a:ext cx="849086" cy="1883241"/>
            </a:xfrm>
            <a:custGeom>
              <a:avLst/>
              <a:gdLst>
                <a:gd name="connsiteX0" fmla="*/ 244929 w 849086"/>
                <a:gd name="connsiteY0" fmla="*/ 180197 h 1992669"/>
                <a:gd name="connsiteX1" fmla="*/ 212272 w 849086"/>
                <a:gd name="connsiteY1" fmla="*/ 294497 h 1992669"/>
                <a:gd name="connsiteX2" fmla="*/ 146957 w 849086"/>
                <a:gd name="connsiteY2" fmla="*/ 359812 h 1992669"/>
                <a:gd name="connsiteX3" fmla="*/ 97972 w 849086"/>
                <a:gd name="connsiteY3" fmla="*/ 506769 h 1992669"/>
                <a:gd name="connsiteX4" fmla="*/ 81643 w 849086"/>
                <a:gd name="connsiteY4" fmla="*/ 555755 h 1992669"/>
                <a:gd name="connsiteX5" fmla="*/ 48986 w 849086"/>
                <a:gd name="connsiteY5" fmla="*/ 604740 h 1992669"/>
                <a:gd name="connsiteX6" fmla="*/ 16329 w 849086"/>
                <a:gd name="connsiteY6" fmla="*/ 702712 h 1992669"/>
                <a:gd name="connsiteX7" fmla="*/ 0 w 849086"/>
                <a:gd name="connsiteY7" fmla="*/ 751697 h 1992669"/>
                <a:gd name="connsiteX8" fmla="*/ 16329 w 849086"/>
                <a:gd name="connsiteY8" fmla="*/ 1372183 h 1992669"/>
                <a:gd name="connsiteX9" fmla="*/ 48986 w 849086"/>
                <a:gd name="connsiteY9" fmla="*/ 1470155 h 1992669"/>
                <a:gd name="connsiteX10" fmla="*/ 97972 w 849086"/>
                <a:gd name="connsiteY10" fmla="*/ 1617112 h 1992669"/>
                <a:gd name="connsiteX11" fmla="*/ 114300 w 849086"/>
                <a:gd name="connsiteY11" fmla="*/ 1666097 h 1992669"/>
                <a:gd name="connsiteX12" fmla="*/ 179615 w 849086"/>
                <a:gd name="connsiteY12" fmla="*/ 1731412 h 1992669"/>
                <a:gd name="connsiteX13" fmla="*/ 228600 w 849086"/>
                <a:gd name="connsiteY13" fmla="*/ 1813055 h 1992669"/>
                <a:gd name="connsiteX14" fmla="*/ 244929 w 849086"/>
                <a:gd name="connsiteY14" fmla="*/ 1862040 h 1992669"/>
                <a:gd name="connsiteX15" fmla="*/ 293915 w 849086"/>
                <a:gd name="connsiteY15" fmla="*/ 1894697 h 1992669"/>
                <a:gd name="connsiteX16" fmla="*/ 375557 w 849086"/>
                <a:gd name="connsiteY16" fmla="*/ 1943683 h 1992669"/>
                <a:gd name="connsiteX17" fmla="*/ 440872 w 849086"/>
                <a:gd name="connsiteY17" fmla="*/ 1960012 h 1992669"/>
                <a:gd name="connsiteX18" fmla="*/ 538843 w 849086"/>
                <a:gd name="connsiteY18" fmla="*/ 1992669 h 1992669"/>
                <a:gd name="connsiteX19" fmla="*/ 702129 w 849086"/>
                <a:gd name="connsiteY19" fmla="*/ 1943683 h 1992669"/>
                <a:gd name="connsiteX20" fmla="*/ 734786 w 849086"/>
                <a:gd name="connsiteY20" fmla="*/ 1845712 h 1992669"/>
                <a:gd name="connsiteX21" fmla="*/ 751115 w 849086"/>
                <a:gd name="connsiteY21" fmla="*/ 1796726 h 1992669"/>
                <a:gd name="connsiteX22" fmla="*/ 783772 w 849086"/>
                <a:gd name="connsiteY22" fmla="*/ 1698755 h 1992669"/>
                <a:gd name="connsiteX23" fmla="*/ 816429 w 849086"/>
                <a:gd name="connsiteY23" fmla="*/ 1584455 h 1992669"/>
                <a:gd name="connsiteX24" fmla="*/ 832757 w 849086"/>
                <a:gd name="connsiteY24" fmla="*/ 1470155 h 1992669"/>
                <a:gd name="connsiteX25" fmla="*/ 849086 w 849086"/>
                <a:gd name="connsiteY25" fmla="*/ 882326 h 1992669"/>
                <a:gd name="connsiteX26" fmla="*/ 832757 w 849086"/>
                <a:gd name="connsiteY26" fmla="*/ 147540 h 1992669"/>
                <a:gd name="connsiteX27" fmla="*/ 767443 w 849086"/>
                <a:gd name="connsiteY27" fmla="*/ 65897 h 1992669"/>
                <a:gd name="connsiteX28" fmla="*/ 734786 w 849086"/>
                <a:gd name="connsiteY28" fmla="*/ 16912 h 1992669"/>
                <a:gd name="connsiteX29" fmla="*/ 669472 w 849086"/>
                <a:gd name="connsiteY29" fmla="*/ 583 h 1992669"/>
                <a:gd name="connsiteX30" fmla="*/ 342900 w 849086"/>
                <a:gd name="connsiteY30" fmla="*/ 33240 h 1992669"/>
                <a:gd name="connsiteX31" fmla="*/ 293915 w 849086"/>
                <a:gd name="connsiteY31" fmla="*/ 65897 h 1992669"/>
                <a:gd name="connsiteX32" fmla="*/ 277586 w 849086"/>
                <a:gd name="connsiteY32" fmla="*/ 114883 h 1992669"/>
                <a:gd name="connsiteX33" fmla="*/ 244929 w 849086"/>
                <a:gd name="connsiteY33" fmla="*/ 180197 h 199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49086" h="1992669">
                  <a:moveTo>
                    <a:pt x="244929" y="180197"/>
                  </a:moveTo>
                  <a:cubicBezTo>
                    <a:pt x="234043" y="210133"/>
                    <a:pt x="231246" y="259711"/>
                    <a:pt x="212272" y="294497"/>
                  </a:cubicBezTo>
                  <a:cubicBezTo>
                    <a:pt x="197528" y="321527"/>
                    <a:pt x="146957" y="359812"/>
                    <a:pt x="146957" y="359812"/>
                  </a:cubicBezTo>
                  <a:lnTo>
                    <a:pt x="97972" y="506769"/>
                  </a:lnTo>
                  <a:cubicBezTo>
                    <a:pt x="92529" y="523098"/>
                    <a:pt x="91191" y="541434"/>
                    <a:pt x="81643" y="555755"/>
                  </a:cubicBezTo>
                  <a:cubicBezTo>
                    <a:pt x="70757" y="572083"/>
                    <a:pt x="56956" y="586807"/>
                    <a:pt x="48986" y="604740"/>
                  </a:cubicBezTo>
                  <a:cubicBezTo>
                    <a:pt x="35005" y="636197"/>
                    <a:pt x="27215" y="670055"/>
                    <a:pt x="16329" y="702712"/>
                  </a:cubicBezTo>
                  <a:lnTo>
                    <a:pt x="0" y="751697"/>
                  </a:lnTo>
                  <a:cubicBezTo>
                    <a:pt x="5443" y="958526"/>
                    <a:pt x="2255" y="1165762"/>
                    <a:pt x="16329" y="1372183"/>
                  </a:cubicBezTo>
                  <a:cubicBezTo>
                    <a:pt x="18671" y="1406527"/>
                    <a:pt x="38100" y="1437498"/>
                    <a:pt x="48986" y="1470155"/>
                  </a:cubicBezTo>
                  <a:lnTo>
                    <a:pt x="97972" y="1617112"/>
                  </a:lnTo>
                  <a:cubicBezTo>
                    <a:pt x="103415" y="1633440"/>
                    <a:pt x="102130" y="1653927"/>
                    <a:pt x="114300" y="1666097"/>
                  </a:cubicBezTo>
                  <a:lnTo>
                    <a:pt x="179615" y="1731412"/>
                  </a:lnTo>
                  <a:cubicBezTo>
                    <a:pt x="225867" y="1870171"/>
                    <a:pt x="161362" y="1700991"/>
                    <a:pt x="228600" y="1813055"/>
                  </a:cubicBezTo>
                  <a:cubicBezTo>
                    <a:pt x="237455" y="1827814"/>
                    <a:pt x="234177" y="1848600"/>
                    <a:pt x="244929" y="1862040"/>
                  </a:cubicBezTo>
                  <a:cubicBezTo>
                    <a:pt x="257189" y="1877364"/>
                    <a:pt x="278591" y="1882438"/>
                    <a:pt x="293915" y="1894697"/>
                  </a:cubicBezTo>
                  <a:cubicBezTo>
                    <a:pt x="350911" y="1940294"/>
                    <a:pt x="298362" y="1921627"/>
                    <a:pt x="375557" y="1943683"/>
                  </a:cubicBezTo>
                  <a:cubicBezTo>
                    <a:pt x="397135" y="1949848"/>
                    <a:pt x="419377" y="1953563"/>
                    <a:pt x="440872" y="1960012"/>
                  </a:cubicBezTo>
                  <a:cubicBezTo>
                    <a:pt x="473844" y="1969904"/>
                    <a:pt x="538843" y="1992669"/>
                    <a:pt x="538843" y="1992669"/>
                  </a:cubicBezTo>
                  <a:cubicBezTo>
                    <a:pt x="570809" y="1988102"/>
                    <a:pt x="673008" y="1990276"/>
                    <a:pt x="702129" y="1943683"/>
                  </a:cubicBezTo>
                  <a:cubicBezTo>
                    <a:pt x="720373" y="1914492"/>
                    <a:pt x="723900" y="1878369"/>
                    <a:pt x="734786" y="1845712"/>
                  </a:cubicBezTo>
                  <a:lnTo>
                    <a:pt x="751115" y="1796726"/>
                  </a:lnTo>
                  <a:lnTo>
                    <a:pt x="783772" y="1698755"/>
                  </a:lnTo>
                  <a:cubicBezTo>
                    <a:pt x="797759" y="1656794"/>
                    <a:pt x="808230" y="1629549"/>
                    <a:pt x="816429" y="1584455"/>
                  </a:cubicBezTo>
                  <a:cubicBezTo>
                    <a:pt x="823314" y="1546589"/>
                    <a:pt x="827314" y="1508255"/>
                    <a:pt x="832757" y="1470155"/>
                  </a:cubicBezTo>
                  <a:cubicBezTo>
                    <a:pt x="838200" y="1274212"/>
                    <a:pt x="849086" y="1078345"/>
                    <a:pt x="849086" y="882326"/>
                  </a:cubicBezTo>
                  <a:cubicBezTo>
                    <a:pt x="849086" y="637337"/>
                    <a:pt x="848039" y="392052"/>
                    <a:pt x="832757" y="147540"/>
                  </a:cubicBezTo>
                  <a:cubicBezTo>
                    <a:pt x="831054" y="120285"/>
                    <a:pt x="782995" y="85337"/>
                    <a:pt x="767443" y="65897"/>
                  </a:cubicBezTo>
                  <a:cubicBezTo>
                    <a:pt x="755184" y="50573"/>
                    <a:pt x="751114" y="27798"/>
                    <a:pt x="734786" y="16912"/>
                  </a:cubicBezTo>
                  <a:cubicBezTo>
                    <a:pt x="716114" y="4464"/>
                    <a:pt x="691243" y="6026"/>
                    <a:pt x="669472" y="583"/>
                  </a:cubicBezTo>
                  <a:cubicBezTo>
                    <a:pt x="653268" y="1536"/>
                    <a:pt x="428090" y="-9355"/>
                    <a:pt x="342900" y="33240"/>
                  </a:cubicBezTo>
                  <a:cubicBezTo>
                    <a:pt x="325347" y="42016"/>
                    <a:pt x="310243" y="55011"/>
                    <a:pt x="293915" y="65897"/>
                  </a:cubicBezTo>
                  <a:cubicBezTo>
                    <a:pt x="288472" y="82226"/>
                    <a:pt x="285283" y="99488"/>
                    <a:pt x="277586" y="114883"/>
                  </a:cubicBezTo>
                  <a:cubicBezTo>
                    <a:pt x="259121" y="151813"/>
                    <a:pt x="255815" y="150261"/>
                    <a:pt x="244929" y="180197"/>
                  </a:cubicBez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A7DA436-2293-AA22-70DB-B6773EC150C6}"/>
              </a:ext>
            </a:extLst>
          </p:cNvPr>
          <p:cNvGrpSpPr/>
          <p:nvPr/>
        </p:nvGrpSpPr>
        <p:grpSpPr>
          <a:xfrm>
            <a:off x="8246892" y="1760700"/>
            <a:ext cx="1047520" cy="1686291"/>
            <a:chOff x="10791000" y="2009698"/>
            <a:chExt cx="983708" cy="177019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4C868B-98E2-2AD3-98AE-302CBD941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23288" y="2570143"/>
              <a:ext cx="0" cy="54000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E830BF-416C-DAEB-BC95-2853843D9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55445" y="2565683"/>
              <a:ext cx="0" cy="102709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0D695E-CAA3-7E04-346D-FB21F5AC3307}"/>
                </a:ext>
              </a:extLst>
            </p:cNvPr>
            <p:cNvSpPr txBox="1"/>
            <p:nvPr/>
          </p:nvSpPr>
          <p:spPr>
            <a:xfrm>
              <a:off x="10907295" y="2261169"/>
              <a:ext cx="731520" cy="581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15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1.19x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6F1F2D-7F53-E49D-4C16-49BD5206058A}"/>
                </a:ext>
              </a:extLst>
            </p:cNvPr>
            <p:cNvSpPr txBox="1"/>
            <p:nvPr/>
          </p:nvSpPr>
          <p:spPr>
            <a:xfrm>
              <a:off x="11043188" y="2022707"/>
              <a:ext cx="731520" cy="581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1500" dirty="0">
                  <a:solidFill>
                    <a:schemeClr val="accent3"/>
                  </a:solidFill>
                  <a:latin typeface="Trebuchet MS" panose="020B0703020202090204" pitchFamily="34" charset="0"/>
                </a:rPr>
                <a:t>1.68x</a:t>
              </a:r>
              <a:endParaRPr lang="en-GR" sz="105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49E7853-37FD-1F40-0E37-08219761125D}"/>
                </a:ext>
              </a:extLst>
            </p:cNvPr>
            <p:cNvSpPr/>
            <p:nvPr/>
          </p:nvSpPr>
          <p:spPr>
            <a:xfrm>
              <a:off x="10791000" y="2009698"/>
              <a:ext cx="760740" cy="1770197"/>
            </a:xfrm>
            <a:custGeom>
              <a:avLst/>
              <a:gdLst>
                <a:gd name="connsiteX0" fmla="*/ 587829 w 979715"/>
                <a:gd name="connsiteY0" fmla="*/ 6711 h 1770197"/>
                <a:gd name="connsiteX1" fmla="*/ 424543 w 979715"/>
                <a:gd name="connsiteY1" fmla="*/ 88354 h 1770197"/>
                <a:gd name="connsiteX2" fmla="*/ 342900 w 979715"/>
                <a:gd name="connsiteY2" fmla="*/ 169997 h 1770197"/>
                <a:gd name="connsiteX3" fmla="*/ 261257 w 979715"/>
                <a:gd name="connsiteY3" fmla="*/ 251640 h 1770197"/>
                <a:gd name="connsiteX4" fmla="*/ 228600 w 979715"/>
                <a:gd name="connsiteY4" fmla="*/ 300626 h 1770197"/>
                <a:gd name="connsiteX5" fmla="*/ 179615 w 979715"/>
                <a:gd name="connsiteY5" fmla="*/ 349611 h 1770197"/>
                <a:gd name="connsiteX6" fmla="*/ 163286 w 979715"/>
                <a:gd name="connsiteY6" fmla="*/ 398597 h 1770197"/>
                <a:gd name="connsiteX7" fmla="*/ 97972 w 979715"/>
                <a:gd name="connsiteY7" fmla="*/ 496568 h 1770197"/>
                <a:gd name="connsiteX8" fmla="*/ 65315 w 979715"/>
                <a:gd name="connsiteY8" fmla="*/ 594540 h 1770197"/>
                <a:gd name="connsiteX9" fmla="*/ 48986 w 979715"/>
                <a:gd name="connsiteY9" fmla="*/ 643526 h 1770197"/>
                <a:gd name="connsiteX10" fmla="*/ 32657 w 979715"/>
                <a:gd name="connsiteY10" fmla="*/ 692511 h 1770197"/>
                <a:gd name="connsiteX11" fmla="*/ 16329 w 979715"/>
                <a:gd name="connsiteY11" fmla="*/ 953768 h 1770197"/>
                <a:gd name="connsiteX12" fmla="*/ 0 w 979715"/>
                <a:gd name="connsiteY12" fmla="*/ 1100726 h 1770197"/>
                <a:gd name="connsiteX13" fmla="*/ 16329 w 979715"/>
                <a:gd name="connsiteY13" fmla="*/ 1427297 h 1770197"/>
                <a:gd name="connsiteX14" fmla="*/ 48986 w 979715"/>
                <a:gd name="connsiteY14" fmla="*/ 1476283 h 1770197"/>
                <a:gd name="connsiteX15" fmla="*/ 97972 w 979715"/>
                <a:gd name="connsiteY15" fmla="*/ 1492611 h 1770197"/>
                <a:gd name="connsiteX16" fmla="*/ 179615 w 979715"/>
                <a:gd name="connsiteY16" fmla="*/ 1574254 h 1770197"/>
                <a:gd name="connsiteX17" fmla="*/ 293915 w 979715"/>
                <a:gd name="connsiteY17" fmla="*/ 1704883 h 1770197"/>
                <a:gd name="connsiteX18" fmla="*/ 391886 w 979715"/>
                <a:gd name="connsiteY18" fmla="*/ 1737540 h 1770197"/>
                <a:gd name="connsiteX19" fmla="*/ 440872 w 979715"/>
                <a:gd name="connsiteY19" fmla="*/ 1753868 h 1770197"/>
                <a:gd name="connsiteX20" fmla="*/ 506186 w 979715"/>
                <a:gd name="connsiteY20" fmla="*/ 1770197 h 1770197"/>
                <a:gd name="connsiteX21" fmla="*/ 767443 w 979715"/>
                <a:gd name="connsiteY21" fmla="*/ 1753868 h 1770197"/>
                <a:gd name="connsiteX22" fmla="*/ 800100 w 979715"/>
                <a:gd name="connsiteY22" fmla="*/ 1704883 h 1770197"/>
                <a:gd name="connsiteX23" fmla="*/ 865415 w 979715"/>
                <a:gd name="connsiteY23" fmla="*/ 1574254 h 1770197"/>
                <a:gd name="connsiteX24" fmla="*/ 881743 w 979715"/>
                <a:gd name="connsiteY24" fmla="*/ 1525268 h 1770197"/>
                <a:gd name="connsiteX25" fmla="*/ 914400 w 979715"/>
                <a:gd name="connsiteY25" fmla="*/ 1476283 h 1770197"/>
                <a:gd name="connsiteX26" fmla="*/ 930729 w 979715"/>
                <a:gd name="connsiteY26" fmla="*/ 1378311 h 1770197"/>
                <a:gd name="connsiteX27" fmla="*/ 979715 w 979715"/>
                <a:gd name="connsiteY27" fmla="*/ 774154 h 1770197"/>
                <a:gd name="connsiteX28" fmla="*/ 963386 w 979715"/>
                <a:gd name="connsiteY28" fmla="*/ 578211 h 1770197"/>
                <a:gd name="connsiteX29" fmla="*/ 947057 w 979715"/>
                <a:gd name="connsiteY29" fmla="*/ 251640 h 1770197"/>
                <a:gd name="connsiteX30" fmla="*/ 930729 w 979715"/>
                <a:gd name="connsiteY30" fmla="*/ 202654 h 1770197"/>
                <a:gd name="connsiteX31" fmla="*/ 914400 w 979715"/>
                <a:gd name="connsiteY31" fmla="*/ 121011 h 1770197"/>
                <a:gd name="connsiteX32" fmla="*/ 898072 w 979715"/>
                <a:gd name="connsiteY32" fmla="*/ 55697 h 1770197"/>
                <a:gd name="connsiteX33" fmla="*/ 800100 w 979715"/>
                <a:gd name="connsiteY33" fmla="*/ 23040 h 1770197"/>
                <a:gd name="connsiteX34" fmla="*/ 587829 w 979715"/>
                <a:gd name="connsiteY34" fmla="*/ 6711 h 177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9715" h="1770197">
                  <a:moveTo>
                    <a:pt x="587829" y="6711"/>
                  </a:moveTo>
                  <a:cubicBezTo>
                    <a:pt x="525236" y="17597"/>
                    <a:pt x="459323" y="53574"/>
                    <a:pt x="424543" y="88354"/>
                  </a:cubicBezTo>
                  <a:cubicBezTo>
                    <a:pt x="315686" y="197211"/>
                    <a:pt x="473529" y="82912"/>
                    <a:pt x="342900" y="169997"/>
                  </a:cubicBezTo>
                  <a:cubicBezTo>
                    <a:pt x="255815" y="300626"/>
                    <a:pt x="370114" y="142783"/>
                    <a:pt x="261257" y="251640"/>
                  </a:cubicBezTo>
                  <a:cubicBezTo>
                    <a:pt x="247380" y="265517"/>
                    <a:pt x="241163" y="285550"/>
                    <a:pt x="228600" y="300626"/>
                  </a:cubicBezTo>
                  <a:cubicBezTo>
                    <a:pt x="213817" y="318366"/>
                    <a:pt x="195943" y="333283"/>
                    <a:pt x="179615" y="349611"/>
                  </a:cubicBezTo>
                  <a:cubicBezTo>
                    <a:pt x="174172" y="365940"/>
                    <a:pt x="171645" y="383551"/>
                    <a:pt x="163286" y="398597"/>
                  </a:cubicBezTo>
                  <a:cubicBezTo>
                    <a:pt x="144225" y="432907"/>
                    <a:pt x="110383" y="459333"/>
                    <a:pt x="97972" y="496568"/>
                  </a:cubicBezTo>
                  <a:lnTo>
                    <a:pt x="65315" y="594540"/>
                  </a:lnTo>
                  <a:lnTo>
                    <a:pt x="48986" y="643526"/>
                  </a:lnTo>
                  <a:lnTo>
                    <a:pt x="32657" y="692511"/>
                  </a:lnTo>
                  <a:cubicBezTo>
                    <a:pt x="27214" y="779597"/>
                    <a:pt x="23287" y="866790"/>
                    <a:pt x="16329" y="953768"/>
                  </a:cubicBezTo>
                  <a:cubicBezTo>
                    <a:pt x="12399" y="1002899"/>
                    <a:pt x="0" y="1051439"/>
                    <a:pt x="0" y="1100726"/>
                  </a:cubicBezTo>
                  <a:cubicBezTo>
                    <a:pt x="0" y="1209719"/>
                    <a:pt x="2232" y="1319220"/>
                    <a:pt x="16329" y="1427297"/>
                  </a:cubicBezTo>
                  <a:cubicBezTo>
                    <a:pt x="18867" y="1446757"/>
                    <a:pt x="33662" y="1464024"/>
                    <a:pt x="48986" y="1476283"/>
                  </a:cubicBezTo>
                  <a:cubicBezTo>
                    <a:pt x="62426" y="1487035"/>
                    <a:pt x="81643" y="1487168"/>
                    <a:pt x="97972" y="1492611"/>
                  </a:cubicBezTo>
                  <a:cubicBezTo>
                    <a:pt x="185057" y="1623240"/>
                    <a:pt x="70758" y="1465397"/>
                    <a:pt x="179615" y="1574254"/>
                  </a:cubicBezTo>
                  <a:cubicBezTo>
                    <a:pt x="225420" y="1620059"/>
                    <a:pt x="214477" y="1678404"/>
                    <a:pt x="293915" y="1704883"/>
                  </a:cubicBezTo>
                  <a:lnTo>
                    <a:pt x="391886" y="1737540"/>
                  </a:lnTo>
                  <a:cubicBezTo>
                    <a:pt x="408215" y="1742983"/>
                    <a:pt x="424174" y="1749693"/>
                    <a:pt x="440872" y="1753868"/>
                  </a:cubicBezTo>
                  <a:lnTo>
                    <a:pt x="506186" y="1770197"/>
                  </a:lnTo>
                  <a:cubicBezTo>
                    <a:pt x="593272" y="1764754"/>
                    <a:pt x="682265" y="1772796"/>
                    <a:pt x="767443" y="1753868"/>
                  </a:cubicBezTo>
                  <a:cubicBezTo>
                    <a:pt x="786600" y="1749611"/>
                    <a:pt x="792130" y="1722816"/>
                    <a:pt x="800100" y="1704883"/>
                  </a:cubicBezTo>
                  <a:cubicBezTo>
                    <a:pt x="860140" y="1569792"/>
                    <a:pt x="798346" y="1641321"/>
                    <a:pt x="865415" y="1574254"/>
                  </a:cubicBezTo>
                  <a:cubicBezTo>
                    <a:pt x="870858" y="1557925"/>
                    <a:pt x="874046" y="1540663"/>
                    <a:pt x="881743" y="1525268"/>
                  </a:cubicBezTo>
                  <a:cubicBezTo>
                    <a:pt x="890519" y="1507715"/>
                    <a:pt x="908194" y="1494900"/>
                    <a:pt x="914400" y="1476283"/>
                  </a:cubicBezTo>
                  <a:cubicBezTo>
                    <a:pt x="924870" y="1444874"/>
                    <a:pt x="926934" y="1411201"/>
                    <a:pt x="930729" y="1378311"/>
                  </a:cubicBezTo>
                  <a:cubicBezTo>
                    <a:pt x="965907" y="1073434"/>
                    <a:pt x="962639" y="1064431"/>
                    <a:pt x="979715" y="774154"/>
                  </a:cubicBezTo>
                  <a:cubicBezTo>
                    <a:pt x="974272" y="708840"/>
                    <a:pt x="967474" y="643624"/>
                    <a:pt x="963386" y="578211"/>
                  </a:cubicBezTo>
                  <a:cubicBezTo>
                    <a:pt x="956587" y="469430"/>
                    <a:pt x="956499" y="360223"/>
                    <a:pt x="947057" y="251640"/>
                  </a:cubicBezTo>
                  <a:cubicBezTo>
                    <a:pt x="945566" y="234493"/>
                    <a:pt x="934903" y="219352"/>
                    <a:pt x="930729" y="202654"/>
                  </a:cubicBezTo>
                  <a:cubicBezTo>
                    <a:pt x="923998" y="175729"/>
                    <a:pt x="920421" y="148103"/>
                    <a:pt x="914400" y="121011"/>
                  </a:cubicBezTo>
                  <a:cubicBezTo>
                    <a:pt x="909532" y="99104"/>
                    <a:pt x="915111" y="70302"/>
                    <a:pt x="898072" y="55697"/>
                  </a:cubicBezTo>
                  <a:cubicBezTo>
                    <a:pt x="871935" y="33294"/>
                    <a:pt x="833496" y="31389"/>
                    <a:pt x="800100" y="23040"/>
                  </a:cubicBezTo>
                  <a:cubicBezTo>
                    <a:pt x="692543" y="-3850"/>
                    <a:pt x="650422" y="-4175"/>
                    <a:pt x="587829" y="6711"/>
                  </a:cubicBez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350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4554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20486"/>
            <a:ext cx="8489656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Performance in Data Analytics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A0449018-A1F8-F253-438A-C2B307BC6160}"/>
              </a:ext>
            </a:extLst>
          </p:cNvPr>
          <p:cNvSpPr txBox="1">
            <a:spLocks/>
          </p:cNvSpPr>
          <p:nvPr/>
        </p:nvSpPr>
        <p:spPr>
          <a:xfrm>
            <a:off x="479586" y="949378"/>
            <a:ext cx="8360840" cy="55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58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CCCCCC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CF05EB-C3FE-30D7-4EC7-2B6DCF0F44BD}"/>
              </a:ext>
            </a:extLst>
          </p:cNvPr>
          <p:cNvGrpSpPr/>
          <p:nvPr/>
        </p:nvGrpSpPr>
        <p:grpSpPr>
          <a:xfrm>
            <a:off x="-90152" y="1210614"/>
            <a:ext cx="9195515" cy="4483209"/>
            <a:chOff x="-1132620" y="1388520"/>
            <a:chExt cx="10998868" cy="4080957"/>
          </a:xfrm>
        </p:grpSpPr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78291998-93BD-E986-13DF-7A54F9EE094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84170202"/>
                </p:ext>
              </p:extLst>
            </p:nvPr>
          </p:nvGraphicFramePr>
          <p:xfrm>
            <a:off x="-1132620" y="1388520"/>
            <a:ext cx="10998868" cy="40809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51D01C-B7D9-1DA3-DFCD-DCE9BD6C5B14}"/>
                </a:ext>
              </a:extLst>
            </p:cNvPr>
            <p:cNvCxnSpPr>
              <a:cxnSpLocks/>
            </p:cNvCxnSpPr>
            <p:nvPr/>
          </p:nvCxnSpPr>
          <p:spPr>
            <a:xfrm>
              <a:off x="95066" y="3948791"/>
              <a:ext cx="9684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E7DD201-76F5-126E-D924-C20853560748}"/>
              </a:ext>
            </a:extLst>
          </p:cNvPr>
          <p:cNvSpPr txBox="1"/>
          <p:nvPr/>
        </p:nvSpPr>
        <p:spPr>
          <a:xfrm>
            <a:off x="8326927" y="2521083"/>
            <a:ext cx="8877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100" dirty="0">
                <a:solidFill>
                  <a:schemeClr val="accent3"/>
                </a:solidFill>
                <a:latin typeface="Trebuchet MS" panose="020B0703020202090204" pitchFamily="34" charset="0"/>
              </a:rPr>
              <a:t>-9.5%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1A90988-B279-857B-1D38-D79B57DED17C}"/>
              </a:ext>
            </a:extLst>
          </p:cNvPr>
          <p:cNvSpPr/>
          <p:nvPr/>
        </p:nvSpPr>
        <p:spPr>
          <a:xfrm>
            <a:off x="8305465" y="3193556"/>
            <a:ext cx="438224" cy="1403999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92625F5-388F-C16A-405A-40F00202074D}"/>
              </a:ext>
            </a:extLst>
          </p:cNvPr>
          <p:cNvSpPr/>
          <p:nvPr/>
        </p:nvSpPr>
        <p:spPr>
          <a:xfrm>
            <a:off x="8480878" y="3108017"/>
            <a:ext cx="438224" cy="1543762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507984782">
                  <a:custGeom>
                    <a:avLst/>
                    <a:gdLst>
                      <a:gd name="connsiteX0" fmla="*/ 0 w 450962"/>
                      <a:gd name="connsiteY0" fmla="*/ 75162 h 1872000"/>
                      <a:gd name="connsiteX1" fmla="*/ 75162 w 450962"/>
                      <a:gd name="connsiteY1" fmla="*/ 0 h 1872000"/>
                      <a:gd name="connsiteX2" fmla="*/ 375800 w 450962"/>
                      <a:gd name="connsiteY2" fmla="*/ 0 h 1872000"/>
                      <a:gd name="connsiteX3" fmla="*/ 450962 w 450962"/>
                      <a:gd name="connsiteY3" fmla="*/ 75162 h 1872000"/>
                      <a:gd name="connsiteX4" fmla="*/ 450962 w 450962"/>
                      <a:gd name="connsiteY4" fmla="*/ 683488 h 1872000"/>
                      <a:gd name="connsiteX5" fmla="*/ 450962 w 450962"/>
                      <a:gd name="connsiteY5" fmla="*/ 1291813 h 1872000"/>
                      <a:gd name="connsiteX6" fmla="*/ 450962 w 450962"/>
                      <a:gd name="connsiteY6" fmla="*/ 1796838 h 1872000"/>
                      <a:gd name="connsiteX7" fmla="*/ 375800 w 450962"/>
                      <a:gd name="connsiteY7" fmla="*/ 1872000 h 1872000"/>
                      <a:gd name="connsiteX8" fmla="*/ 75162 w 450962"/>
                      <a:gd name="connsiteY8" fmla="*/ 1872000 h 1872000"/>
                      <a:gd name="connsiteX9" fmla="*/ 0 w 450962"/>
                      <a:gd name="connsiteY9" fmla="*/ 1796838 h 1872000"/>
                      <a:gd name="connsiteX10" fmla="*/ 0 w 450962"/>
                      <a:gd name="connsiteY10" fmla="*/ 1257380 h 1872000"/>
                      <a:gd name="connsiteX11" fmla="*/ 0 w 450962"/>
                      <a:gd name="connsiteY11" fmla="*/ 735138 h 1872000"/>
                      <a:gd name="connsiteX12" fmla="*/ 0 w 450962"/>
                      <a:gd name="connsiteY12" fmla="*/ 75162 h 187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50962" h="1872000" extrusionOk="0">
                        <a:moveTo>
                          <a:pt x="0" y="75162"/>
                        </a:moveTo>
                        <a:cubicBezTo>
                          <a:pt x="-1493" y="34274"/>
                          <a:pt x="28944" y="-3938"/>
                          <a:pt x="75162" y="0"/>
                        </a:cubicBezTo>
                        <a:cubicBezTo>
                          <a:pt x="179081" y="5304"/>
                          <a:pt x="228630" y="-7891"/>
                          <a:pt x="375800" y="0"/>
                        </a:cubicBezTo>
                        <a:cubicBezTo>
                          <a:pt x="419681" y="6466"/>
                          <a:pt x="444065" y="26432"/>
                          <a:pt x="450962" y="75162"/>
                        </a:cubicBezTo>
                        <a:cubicBezTo>
                          <a:pt x="424570" y="232514"/>
                          <a:pt x="451145" y="422895"/>
                          <a:pt x="450962" y="683488"/>
                        </a:cubicBezTo>
                        <a:cubicBezTo>
                          <a:pt x="450779" y="944081"/>
                          <a:pt x="429186" y="1142420"/>
                          <a:pt x="450962" y="1291813"/>
                        </a:cubicBezTo>
                        <a:cubicBezTo>
                          <a:pt x="472738" y="1441206"/>
                          <a:pt x="473950" y="1587634"/>
                          <a:pt x="450962" y="1796838"/>
                        </a:cubicBezTo>
                        <a:cubicBezTo>
                          <a:pt x="449936" y="1843182"/>
                          <a:pt x="418859" y="1871017"/>
                          <a:pt x="375800" y="1872000"/>
                        </a:cubicBezTo>
                        <a:cubicBezTo>
                          <a:pt x="303214" y="1880505"/>
                          <a:pt x="159727" y="1881716"/>
                          <a:pt x="75162" y="1872000"/>
                        </a:cubicBezTo>
                        <a:cubicBezTo>
                          <a:pt x="31287" y="1867160"/>
                          <a:pt x="6668" y="1845517"/>
                          <a:pt x="0" y="1796838"/>
                        </a:cubicBezTo>
                        <a:cubicBezTo>
                          <a:pt x="946" y="1609994"/>
                          <a:pt x="20821" y="1521135"/>
                          <a:pt x="0" y="1257380"/>
                        </a:cubicBezTo>
                        <a:cubicBezTo>
                          <a:pt x="-20821" y="993625"/>
                          <a:pt x="6500" y="949532"/>
                          <a:pt x="0" y="735138"/>
                        </a:cubicBezTo>
                        <a:cubicBezTo>
                          <a:pt x="-6500" y="520744"/>
                          <a:pt x="-13800" y="254587"/>
                          <a:pt x="0" y="7516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6D2D91-6397-AA9B-1C26-286A11D26259}"/>
              </a:ext>
            </a:extLst>
          </p:cNvPr>
          <p:cNvSpPr txBox="1"/>
          <p:nvPr/>
        </p:nvSpPr>
        <p:spPr>
          <a:xfrm>
            <a:off x="7924507" y="2761500"/>
            <a:ext cx="9159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100" dirty="0">
                <a:solidFill>
                  <a:schemeClr val="accent4"/>
                </a:solidFill>
                <a:latin typeface="Trebuchet MS" panose="020B0703020202090204" pitchFamily="34" charset="0"/>
              </a:rPr>
              <a:t>1.23x</a:t>
            </a:r>
            <a:endParaRPr lang="en-GR" dirty="0">
              <a:solidFill>
                <a:schemeClr val="accent4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7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2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120486"/>
            <a:ext cx="8489656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System Energy in Data Analytics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A0449018-A1F8-F253-438A-C2B307BC6160}"/>
              </a:ext>
            </a:extLst>
          </p:cNvPr>
          <p:cNvSpPr txBox="1">
            <a:spLocks/>
          </p:cNvSpPr>
          <p:nvPr/>
        </p:nvSpPr>
        <p:spPr>
          <a:xfrm>
            <a:off x="479586" y="949378"/>
            <a:ext cx="8360840" cy="55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59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CCCCCC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446892F-19C1-8BA3-015C-73FC70E2AE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438234"/>
              </p:ext>
            </p:extLst>
          </p:nvPr>
        </p:nvGraphicFramePr>
        <p:xfrm>
          <a:off x="-128789" y="1000893"/>
          <a:ext cx="9272789" cy="4576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E1C3B4-6DC8-888A-66C0-F40DC05FFEFD}"/>
              </a:ext>
            </a:extLst>
          </p:cNvPr>
          <p:cNvSpPr txBox="1"/>
          <p:nvPr/>
        </p:nvSpPr>
        <p:spPr>
          <a:xfrm>
            <a:off x="8203002" y="1490215"/>
            <a:ext cx="10122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100" dirty="0">
                <a:solidFill>
                  <a:schemeClr val="accent4"/>
                </a:solidFill>
                <a:latin typeface="Trebuchet MS" panose="020B0703020202090204" pitchFamily="34" charset="0"/>
              </a:rPr>
              <a:t>1.94x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9D0CEB-0FC7-2244-373D-4DB4A791C69C}"/>
              </a:ext>
            </a:extLst>
          </p:cNvPr>
          <p:cNvSpPr/>
          <p:nvPr/>
        </p:nvSpPr>
        <p:spPr>
          <a:xfrm>
            <a:off x="8614867" y="2915023"/>
            <a:ext cx="459000" cy="1522274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latin typeface="Trebuchet MS" panose="020B070302020209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52987B3-E673-3036-421D-654243686F3C}"/>
              </a:ext>
            </a:extLst>
          </p:cNvPr>
          <p:cNvSpPr/>
          <p:nvPr/>
        </p:nvSpPr>
        <p:spPr>
          <a:xfrm>
            <a:off x="8440769" y="1893194"/>
            <a:ext cx="459000" cy="2514450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36257699">
                  <a:custGeom>
                    <a:avLst/>
                    <a:gdLst>
                      <a:gd name="connsiteX0" fmla="*/ 0 w 499728"/>
                      <a:gd name="connsiteY0" fmla="*/ 83290 h 2988000"/>
                      <a:gd name="connsiteX1" fmla="*/ 83290 w 499728"/>
                      <a:gd name="connsiteY1" fmla="*/ 0 h 2988000"/>
                      <a:gd name="connsiteX2" fmla="*/ 416438 w 499728"/>
                      <a:gd name="connsiteY2" fmla="*/ 0 h 2988000"/>
                      <a:gd name="connsiteX3" fmla="*/ 499728 w 499728"/>
                      <a:gd name="connsiteY3" fmla="*/ 83290 h 2988000"/>
                      <a:gd name="connsiteX4" fmla="*/ 499728 w 499728"/>
                      <a:gd name="connsiteY4" fmla="*/ 647574 h 2988000"/>
                      <a:gd name="connsiteX5" fmla="*/ 499728 w 499728"/>
                      <a:gd name="connsiteY5" fmla="*/ 1155430 h 2988000"/>
                      <a:gd name="connsiteX6" fmla="*/ 499728 w 499728"/>
                      <a:gd name="connsiteY6" fmla="*/ 1719714 h 2988000"/>
                      <a:gd name="connsiteX7" fmla="*/ 499728 w 499728"/>
                      <a:gd name="connsiteY7" fmla="*/ 2227569 h 2988000"/>
                      <a:gd name="connsiteX8" fmla="*/ 499728 w 499728"/>
                      <a:gd name="connsiteY8" fmla="*/ 2904710 h 2988000"/>
                      <a:gd name="connsiteX9" fmla="*/ 416438 w 499728"/>
                      <a:gd name="connsiteY9" fmla="*/ 2988000 h 2988000"/>
                      <a:gd name="connsiteX10" fmla="*/ 83290 w 499728"/>
                      <a:gd name="connsiteY10" fmla="*/ 2988000 h 2988000"/>
                      <a:gd name="connsiteX11" fmla="*/ 0 w 499728"/>
                      <a:gd name="connsiteY11" fmla="*/ 2904710 h 2988000"/>
                      <a:gd name="connsiteX12" fmla="*/ 0 w 499728"/>
                      <a:gd name="connsiteY12" fmla="*/ 2368640 h 2988000"/>
                      <a:gd name="connsiteX13" fmla="*/ 0 w 499728"/>
                      <a:gd name="connsiteY13" fmla="*/ 1888999 h 2988000"/>
                      <a:gd name="connsiteX14" fmla="*/ 0 w 499728"/>
                      <a:gd name="connsiteY14" fmla="*/ 1352929 h 2988000"/>
                      <a:gd name="connsiteX15" fmla="*/ 0 w 499728"/>
                      <a:gd name="connsiteY15" fmla="*/ 788645 h 2988000"/>
                      <a:gd name="connsiteX16" fmla="*/ 0 w 499728"/>
                      <a:gd name="connsiteY16" fmla="*/ 83290 h 29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99728" h="2988000" extrusionOk="0">
                        <a:moveTo>
                          <a:pt x="0" y="83290"/>
                        </a:moveTo>
                        <a:cubicBezTo>
                          <a:pt x="8076" y="30126"/>
                          <a:pt x="31504" y="3276"/>
                          <a:pt x="83290" y="0"/>
                        </a:cubicBezTo>
                        <a:cubicBezTo>
                          <a:pt x="210289" y="-19749"/>
                          <a:pt x="319980" y="4029"/>
                          <a:pt x="416438" y="0"/>
                        </a:cubicBezTo>
                        <a:cubicBezTo>
                          <a:pt x="462287" y="2742"/>
                          <a:pt x="501715" y="39071"/>
                          <a:pt x="499728" y="83290"/>
                        </a:cubicBezTo>
                        <a:cubicBezTo>
                          <a:pt x="501669" y="261867"/>
                          <a:pt x="433840" y="469764"/>
                          <a:pt x="499728" y="647574"/>
                        </a:cubicBezTo>
                        <a:cubicBezTo>
                          <a:pt x="565616" y="825384"/>
                          <a:pt x="454495" y="1023700"/>
                          <a:pt x="499728" y="1155430"/>
                        </a:cubicBezTo>
                        <a:cubicBezTo>
                          <a:pt x="544961" y="1287160"/>
                          <a:pt x="470258" y="1446957"/>
                          <a:pt x="499728" y="1719714"/>
                        </a:cubicBezTo>
                        <a:cubicBezTo>
                          <a:pt x="529198" y="1992471"/>
                          <a:pt x="459485" y="2111284"/>
                          <a:pt x="499728" y="2227569"/>
                        </a:cubicBezTo>
                        <a:cubicBezTo>
                          <a:pt x="539971" y="2343854"/>
                          <a:pt x="469689" y="2759399"/>
                          <a:pt x="499728" y="2904710"/>
                        </a:cubicBezTo>
                        <a:cubicBezTo>
                          <a:pt x="509045" y="2947511"/>
                          <a:pt x="459809" y="2981545"/>
                          <a:pt x="416438" y="2988000"/>
                        </a:cubicBezTo>
                        <a:cubicBezTo>
                          <a:pt x="321633" y="3005324"/>
                          <a:pt x="248109" y="2966293"/>
                          <a:pt x="83290" y="2988000"/>
                        </a:cubicBezTo>
                        <a:cubicBezTo>
                          <a:pt x="30224" y="2977779"/>
                          <a:pt x="-8963" y="2960734"/>
                          <a:pt x="0" y="2904710"/>
                        </a:cubicBezTo>
                        <a:cubicBezTo>
                          <a:pt x="-4495" y="2709863"/>
                          <a:pt x="8723" y="2535572"/>
                          <a:pt x="0" y="2368640"/>
                        </a:cubicBezTo>
                        <a:cubicBezTo>
                          <a:pt x="-8723" y="2201708"/>
                          <a:pt x="25889" y="2073341"/>
                          <a:pt x="0" y="1888999"/>
                        </a:cubicBezTo>
                        <a:cubicBezTo>
                          <a:pt x="-25889" y="1704657"/>
                          <a:pt x="57662" y="1472025"/>
                          <a:pt x="0" y="1352929"/>
                        </a:cubicBezTo>
                        <a:cubicBezTo>
                          <a:pt x="-57662" y="1233833"/>
                          <a:pt x="41747" y="954224"/>
                          <a:pt x="0" y="788645"/>
                        </a:cubicBezTo>
                        <a:cubicBezTo>
                          <a:pt x="-41747" y="623066"/>
                          <a:pt x="20247" y="241080"/>
                          <a:pt x="0" y="8329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latin typeface="Trebuchet MS" panose="020B070302020209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333D7-F561-B75B-65A3-D283B5AAC4FA}"/>
              </a:ext>
            </a:extLst>
          </p:cNvPr>
          <p:cNvSpPr txBox="1"/>
          <p:nvPr/>
        </p:nvSpPr>
        <p:spPr>
          <a:xfrm>
            <a:off x="8401290" y="2502021"/>
            <a:ext cx="1274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100" dirty="0">
                <a:solidFill>
                  <a:schemeClr val="accent3"/>
                </a:solidFill>
                <a:latin typeface="Trebuchet MS" panose="020B0703020202090204" pitchFamily="34" charset="0"/>
              </a:rPr>
              <a:t>-6.2%</a:t>
            </a:r>
          </a:p>
        </p:txBody>
      </p:sp>
    </p:spTree>
    <p:extLst>
      <p:ext uri="{BB962C8B-B14F-4D97-AF65-F5344CB8AC3E}">
        <p14:creationId xmlns:p14="http://schemas.microsoft.com/office/powerpoint/2010/main" val="315067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6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Challenge 1: </a:t>
            </a:r>
            <a:r>
              <a:rPr lang="en-GR" sz="3600" dirty="0">
                <a:solidFill>
                  <a:schemeClr val="accent2"/>
                </a:solidFill>
                <a:latin typeface="Trebuchet MS" panose="020B0703020202090204" pitchFamily="34" charset="0"/>
              </a:rPr>
              <a:t>Excessive Synchronization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8256632-12E1-A2B8-424D-2B2953F6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accent5"/>
                </a:solidFill>
                <a:latin typeface="Trebuchet MS" panose="020B0703020202090204" pitchFamily="34" charset="0"/>
              </a:rPr>
              <a:t>Inherent Imbalance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</a:rPr>
              <a:t>Random Memory Accesses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24E732-F5EB-30BE-12F8-F0867394C692}"/>
              </a:ext>
            </a:extLst>
          </p:cNvPr>
          <p:cNvSpPr txBox="1"/>
          <p:nvPr/>
        </p:nvSpPr>
        <p:spPr>
          <a:xfrm>
            <a:off x="868535" y="3214307"/>
            <a:ext cx="135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Diagonal </a:t>
            </a:r>
          </a:p>
          <a:p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344B4-E8A7-4657-F148-CD3415D3B3B4}"/>
              </a:ext>
            </a:extLst>
          </p:cNvPr>
          <p:cNvSpPr txBox="1"/>
          <p:nvPr/>
        </p:nvSpPr>
        <p:spPr>
          <a:xfrm>
            <a:off x="862738" y="4818926"/>
            <a:ext cx="1317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Highly </a:t>
            </a:r>
          </a:p>
          <a:p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Skewed </a:t>
            </a:r>
          </a:p>
          <a:p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1E2B9-B3CF-4F6E-2777-653EB509BCA4}"/>
              </a:ext>
            </a:extLst>
          </p:cNvPr>
          <p:cNvSpPr txBox="1"/>
          <p:nvPr/>
        </p:nvSpPr>
        <p:spPr>
          <a:xfrm>
            <a:off x="1465095" y="2261648"/>
            <a:ext cx="4150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Coarse-Grained Approach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C4330E-25AA-D01D-CBA0-8CC1361F26A7}"/>
              </a:ext>
            </a:extLst>
          </p:cNvPr>
          <p:cNvGrpSpPr/>
          <p:nvPr/>
        </p:nvGrpSpPr>
        <p:grpSpPr>
          <a:xfrm>
            <a:off x="3954183" y="3032662"/>
            <a:ext cx="1212490" cy="1253020"/>
            <a:chOff x="4727299" y="3188848"/>
            <a:chExt cx="1616651" cy="16706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5DE569-463E-EB24-D3B8-516F7E8ED28A}"/>
                </a:ext>
              </a:extLst>
            </p:cNvPr>
            <p:cNvSpPr txBox="1"/>
            <p:nvPr/>
          </p:nvSpPr>
          <p:spPr>
            <a:xfrm>
              <a:off x="4735985" y="3188848"/>
              <a:ext cx="16012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Thread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A085C1-55B4-DE4C-448F-F867DDBBEAD2}"/>
                </a:ext>
              </a:extLst>
            </p:cNvPr>
            <p:cNvSpPr txBox="1"/>
            <p:nvPr/>
          </p:nvSpPr>
          <p:spPr>
            <a:xfrm>
              <a:off x="4727299" y="3807904"/>
              <a:ext cx="16012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Thread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FB2AEE-D49C-AF9C-0E51-BD4A9C75829C}"/>
                </a:ext>
              </a:extLst>
            </p:cNvPr>
            <p:cNvSpPr txBox="1"/>
            <p:nvPr/>
          </p:nvSpPr>
          <p:spPr>
            <a:xfrm>
              <a:off x="4742658" y="4367100"/>
              <a:ext cx="16012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Thread 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BAC312-7E76-32CA-AE72-45C754745428}"/>
              </a:ext>
            </a:extLst>
          </p:cNvPr>
          <p:cNvGrpSpPr/>
          <p:nvPr/>
        </p:nvGrpSpPr>
        <p:grpSpPr>
          <a:xfrm>
            <a:off x="3960698" y="4827490"/>
            <a:ext cx="1200971" cy="1279678"/>
            <a:chOff x="4727298" y="3161211"/>
            <a:chExt cx="1601293" cy="170623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4AA007-759D-2533-F126-6771EE4B8B60}"/>
                </a:ext>
              </a:extLst>
            </p:cNvPr>
            <p:cNvSpPr txBox="1"/>
            <p:nvPr/>
          </p:nvSpPr>
          <p:spPr>
            <a:xfrm>
              <a:off x="4727298" y="3161211"/>
              <a:ext cx="16012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Thread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14B3E6-7B5A-4D1A-91AD-6274DEF353ED}"/>
                </a:ext>
              </a:extLst>
            </p:cNvPr>
            <p:cNvSpPr txBox="1"/>
            <p:nvPr/>
          </p:nvSpPr>
          <p:spPr>
            <a:xfrm>
              <a:off x="4727299" y="3807904"/>
              <a:ext cx="16012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Thread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0616AE-DAED-9565-11EC-AD8C4F6A7CD7}"/>
                </a:ext>
              </a:extLst>
            </p:cNvPr>
            <p:cNvSpPr txBox="1"/>
            <p:nvPr/>
          </p:nvSpPr>
          <p:spPr>
            <a:xfrm>
              <a:off x="4727298" y="4375006"/>
              <a:ext cx="16012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Thread 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1A7CED-DFA6-488D-ACCC-6BA20AEA280F}"/>
              </a:ext>
            </a:extLst>
          </p:cNvPr>
          <p:cNvGrpSpPr>
            <a:grpSpLocks noChangeAspect="1"/>
          </p:cNvGrpSpPr>
          <p:nvPr/>
        </p:nvGrpSpPr>
        <p:grpSpPr>
          <a:xfrm>
            <a:off x="2352531" y="2983304"/>
            <a:ext cx="1512000" cy="1284985"/>
            <a:chOff x="3052094" y="3282264"/>
            <a:chExt cx="1620000" cy="13767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13E60BE-9CCD-B601-C733-17E63C358886}"/>
                </a:ext>
              </a:extLst>
            </p:cNvPr>
            <p:cNvGrpSpPr/>
            <p:nvPr/>
          </p:nvGrpSpPr>
          <p:grpSpPr>
            <a:xfrm>
              <a:off x="3212433" y="3282264"/>
              <a:ext cx="1356361" cy="1376768"/>
              <a:chOff x="1036320" y="2239962"/>
              <a:chExt cx="1905000" cy="2189557"/>
            </a:xfrm>
            <a:solidFill>
              <a:schemeClr val="tx2">
                <a:lumMod val="10000"/>
                <a:lumOff val="90000"/>
              </a:schemeClr>
            </a:solidFill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B50410D-E10E-DB22-B7F5-365D75EE75BC}"/>
                  </a:ext>
                </a:extLst>
              </p:cNvPr>
              <p:cNvGrpSpPr/>
              <p:nvPr/>
            </p:nvGrpSpPr>
            <p:grpSpPr>
              <a:xfrm>
                <a:off x="1036320" y="4185361"/>
                <a:ext cx="1905000" cy="244158"/>
                <a:chOff x="1036320" y="2239962"/>
                <a:chExt cx="2194560" cy="274638"/>
              </a:xfrm>
              <a:grpFill/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C725312D-2704-60A9-CEA1-992A8CF08F56}"/>
                    </a:ext>
                  </a:extLst>
                </p:cNvPr>
                <p:cNvGrpSpPr/>
                <p:nvPr/>
              </p:nvGrpSpPr>
              <p:grpSpPr>
                <a:xfrm>
                  <a:off x="1036320" y="2240280"/>
                  <a:ext cx="1097280" cy="274320"/>
                  <a:chOff x="1036320" y="2240280"/>
                  <a:chExt cx="1097280" cy="274320"/>
                </a:xfrm>
                <a:grpFill/>
              </p:grpSpPr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0FA82E97-4D43-4169-D9B4-CCA57B3C748D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ABB4378F-2414-3165-13C3-9A268307F222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0D8D8AA5-0AD0-AF46-96FC-1896B3FAD4B1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7F44D5D1-724C-0EDE-FB1C-10FD407E3218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9A14BE8B-E0FD-243A-8674-305696B1A1A8}"/>
                    </a:ext>
                  </a:extLst>
                </p:cNvPr>
                <p:cNvGrpSpPr/>
                <p:nvPr/>
              </p:nvGrpSpPr>
              <p:grpSpPr>
                <a:xfrm>
                  <a:off x="2133600" y="2239962"/>
                  <a:ext cx="1097280" cy="274320"/>
                  <a:chOff x="1036320" y="2240280"/>
                  <a:chExt cx="1097280" cy="274320"/>
                </a:xfrm>
                <a:grpFill/>
              </p:grpSpPr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7D2154DD-2205-9676-9F03-66DC6002D578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DA084422-5B4A-0290-B68E-92F30ABE562D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341DD7D8-976B-26A6-F184-48CCCD771A3A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B82EF752-FB77-3793-57A6-70D753AE79B7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50347DD-B7F5-0241-1CF2-BC88678D5C01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1948528"/>
                <a:chOff x="1036320" y="2239962"/>
                <a:chExt cx="1905000" cy="1948528"/>
              </a:xfrm>
              <a:grpFill/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FDC2756-7D3E-9A71-2AF9-2E9A24191199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ADB0910B-7334-A0BD-CDD1-2EE59053F42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253" name="Group 252">
                      <a:extLst>
                        <a:ext uri="{FF2B5EF4-FFF2-40B4-BE49-F238E27FC236}">
                          <a16:creationId xmlns:a16="http://schemas.microsoft.com/office/drawing/2014/main" id="{72EE27E4-39A4-A2CE-1FC6-2815F6A840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65" name="Group 264">
                        <a:extLst>
                          <a:ext uri="{FF2B5EF4-FFF2-40B4-BE49-F238E27FC236}">
                            <a16:creationId xmlns:a16="http://schemas.microsoft.com/office/drawing/2014/main" id="{C58C8E18-10AA-1571-A2E0-AB40BE9ED3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71" name="Rectangle 270">
                          <a:extLst>
                            <a:ext uri="{FF2B5EF4-FFF2-40B4-BE49-F238E27FC236}">
                              <a16:creationId xmlns:a16="http://schemas.microsoft.com/office/drawing/2014/main" id="{6684C501-C1C8-196D-AC59-8643B0E047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72" name="Rectangle 271">
                          <a:extLst>
                            <a:ext uri="{FF2B5EF4-FFF2-40B4-BE49-F238E27FC236}">
                              <a16:creationId xmlns:a16="http://schemas.microsoft.com/office/drawing/2014/main" id="{3820F0AE-4E7E-4353-D792-E67FD6D9DD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73" name="Rectangle 272">
                          <a:extLst>
                            <a:ext uri="{FF2B5EF4-FFF2-40B4-BE49-F238E27FC236}">
                              <a16:creationId xmlns:a16="http://schemas.microsoft.com/office/drawing/2014/main" id="{F9AD4B7A-C385-DE69-57CF-4E038006AF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74" name="Rectangle 273">
                          <a:extLst>
                            <a:ext uri="{FF2B5EF4-FFF2-40B4-BE49-F238E27FC236}">
                              <a16:creationId xmlns:a16="http://schemas.microsoft.com/office/drawing/2014/main" id="{2B714021-50A4-11F3-0431-D3E42957DE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" name="Group 265">
                        <a:extLst>
                          <a:ext uri="{FF2B5EF4-FFF2-40B4-BE49-F238E27FC236}">
                            <a16:creationId xmlns:a16="http://schemas.microsoft.com/office/drawing/2014/main" id="{9CEA13CC-4DD1-E68F-0DEA-97B37D5D3A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67" name="Rectangle 266">
                          <a:extLst>
                            <a:ext uri="{FF2B5EF4-FFF2-40B4-BE49-F238E27FC236}">
                              <a16:creationId xmlns:a16="http://schemas.microsoft.com/office/drawing/2014/main" id="{B1339886-160A-12C5-0D71-D65A9CD604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68" name="Rectangle 267">
                          <a:extLst>
                            <a:ext uri="{FF2B5EF4-FFF2-40B4-BE49-F238E27FC236}">
                              <a16:creationId xmlns:a16="http://schemas.microsoft.com/office/drawing/2014/main" id="{E233ABCE-8AF3-40E9-9B0C-EB1F89E821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69" name="Rectangle 268">
                          <a:extLst>
                            <a:ext uri="{FF2B5EF4-FFF2-40B4-BE49-F238E27FC236}">
                              <a16:creationId xmlns:a16="http://schemas.microsoft.com/office/drawing/2014/main" id="{C4C60821-8DE9-F1CF-82F5-17837AE17D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70" name="Rectangle 269">
                          <a:extLst>
                            <a:ext uri="{FF2B5EF4-FFF2-40B4-BE49-F238E27FC236}">
                              <a16:creationId xmlns:a16="http://schemas.microsoft.com/office/drawing/2014/main" id="{B7BB71A0-42FE-3F92-9C29-190C4E6199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4" name="Group 253">
                      <a:extLst>
                        <a:ext uri="{FF2B5EF4-FFF2-40B4-BE49-F238E27FC236}">
                          <a16:creationId xmlns:a16="http://schemas.microsoft.com/office/drawing/2014/main" id="{FDA595A8-3840-D903-29D7-A96BE0D126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55" name="Group 254">
                        <a:extLst>
                          <a:ext uri="{FF2B5EF4-FFF2-40B4-BE49-F238E27FC236}">
                            <a16:creationId xmlns:a16="http://schemas.microsoft.com/office/drawing/2014/main" id="{D67315D2-F0F8-E53F-F62A-A2CF837102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61" name="Rectangle 260">
                          <a:extLst>
                            <a:ext uri="{FF2B5EF4-FFF2-40B4-BE49-F238E27FC236}">
                              <a16:creationId xmlns:a16="http://schemas.microsoft.com/office/drawing/2014/main" id="{23F22A23-F94F-8F1F-23FA-4A33551A9D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62" name="Rectangle 261">
                          <a:extLst>
                            <a:ext uri="{FF2B5EF4-FFF2-40B4-BE49-F238E27FC236}">
                              <a16:creationId xmlns:a16="http://schemas.microsoft.com/office/drawing/2014/main" id="{76958CAA-CA3F-0274-2D51-4CD7AE3AAE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63" name="Rectangle 262">
                          <a:extLst>
                            <a:ext uri="{FF2B5EF4-FFF2-40B4-BE49-F238E27FC236}">
                              <a16:creationId xmlns:a16="http://schemas.microsoft.com/office/drawing/2014/main" id="{5FE5D643-082F-98D7-2958-10A4CE1B4A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64" name="Rectangle 263">
                          <a:extLst>
                            <a:ext uri="{FF2B5EF4-FFF2-40B4-BE49-F238E27FC236}">
                              <a16:creationId xmlns:a16="http://schemas.microsoft.com/office/drawing/2014/main" id="{B8518694-FE80-0791-413F-23E9584035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56" name="Group 255">
                        <a:extLst>
                          <a:ext uri="{FF2B5EF4-FFF2-40B4-BE49-F238E27FC236}">
                            <a16:creationId xmlns:a16="http://schemas.microsoft.com/office/drawing/2014/main" id="{9201229A-ED05-0A5D-C233-7D9E641BCA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57" name="Rectangle 256">
                          <a:extLst>
                            <a:ext uri="{FF2B5EF4-FFF2-40B4-BE49-F238E27FC236}">
                              <a16:creationId xmlns:a16="http://schemas.microsoft.com/office/drawing/2014/main" id="{057B97CB-A659-1873-6979-AE83461AD6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58" name="Rectangle 257">
                          <a:extLst>
                            <a:ext uri="{FF2B5EF4-FFF2-40B4-BE49-F238E27FC236}">
                              <a16:creationId xmlns:a16="http://schemas.microsoft.com/office/drawing/2014/main" id="{BC984FFC-BA40-00DF-2715-69DFAFEF12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59" name="Rectangle 258">
                          <a:extLst>
                            <a:ext uri="{FF2B5EF4-FFF2-40B4-BE49-F238E27FC236}">
                              <a16:creationId xmlns:a16="http://schemas.microsoft.com/office/drawing/2014/main" id="{EEC182FA-F35A-778A-DE65-5AB3958567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60" name="Rectangle 259">
                          <a:extLst>
                            <a:ext uri="{FF2B5EF4-FFF2-40B4-BE49-F238E27FC236}">
                              <a16:creationId xmlns:a16="http://schemas.microsoft.com/office/drawing/2014/main" id="{37A2C37D-F3B4-431C-52CD-B22BBA120D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7B229598-38AA-3664-074C-4CF8F33214A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231" name="Group 230">
                      <a:extLst>
                        <a:ext uri="{FF2B5EF4-FFF2-40B4-BE49-F238E27FC236}">
                          <a16:creationId xmlns:a16="http://schemas.microsoft.com/office/drawing/2014/main" id="{4F80C685-F560-F332-C0BF-40E8639E18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43" name="Group 242">
                        <a:extLst>
                          <a:ext uri="{FF2B5EF4-FFF2-40B4-BE49-F238E27FC236}">
                            <a16:creationId xmlns:a16="http://schemas.microsoft.com/office/drawing/2014/main" id="{028AC8E2-272D-221B-14E8-6BB3D58688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49" name="Rectangle 248">
                          <a:extLst>
                            <a:ext uri="{FF2B5EF4-FFF2-40B4-BE49-F238E27FC236}">
                              <a16:creationId xmlns:a16="http://schemas.microsoft.com/office/drawing/2014/main" id="{95F865C3-7F25-462A-0D3C-DF89BD07A3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50" name="Rectangle 249">
                          <a:extLst>
                            <a:ext uri="{FF2B5EF4-FFF2-40B4-BE49-F238E27FC236}">
                              <a16:creationId xmlns:a16="http://schemas.microsoft.com/office/drawing/2014/main" id="{140A9693-0E88-AEEF-255B-745A665EBA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51" name="Rectangle 250">
                          <a:extLst>
                            <a:ext uri="{FF2B5EF4-FFF2-40B4-BE49-F238E27FC236}">
                              <a16:creationId xmlns:a16="http://schemas.microsoft.com/office/drawing/2014/main" id="{1958DF44-D227-61B3-D0A9-0732022EAE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52" name="Rectangle 251">
                          <a:extLst>
                            <a:ext uri="{FF2B5EF4-FFF2-40B4-BE49-F238E27FC236}">
                              <a16:creationId xmlns:a16="http://schemas.microsoft.com/office/drawing/2014/main" id="{765FD24C-0C71-E942-86FF-6A1803F381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44" name="Group 243">
                        <a:extLst>
                          <a:ext uri="{FF2B5EF4-FFF2-40B4-BE49-F238E27FC236}">
                            <a16:creationId xmlns:a16="http://schemas.microsoft.com/office/drawing/2014/main" id="{A7BA0770-4861-DB2E-B06B-F749B953FA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45" name="Rectangle 244">
                          <a:extLst>
                            <a:ext uri="{FF2B5EF4-FFF2-40B4-BE49-F238E27FC236}">
                              <a16:creationId xmlns:a16="http://schemas.microsoft.com/office/drawing/2014/main" id="{93C96101-ECFC-EBE0-6E68-F657D681B9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46" name="Rectangle 245">
                          <a:extLst>
                            <a:ext uri="{FF2B5EF4-FFF2-40B4-BE49-F238E27FC236}">
                              <a16:creationId xmlns:a16="http://schemas.microsoft.com/office/drawing/2014/main" id="{0BB29C3E-ACD0-C600-8E4B-573683B22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47" name="Rectangle 246">
                          <a:extLst>
                            <a:ext uri="{FF2B5EF4-FFF2-40B4-BE49-F238E27FC236}">
                              <a16:creationId xmlns:a16="http://schemas.microsoft.com/office/drawing/2014/main" id="{B1F219B3-2EE6-AA27-5EF9-17285F27B1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48" name="Rectangle 247">
                          <a:extLst>
                            <a:ext uri="{FF2B5EF4-FFF2-40B4-BE49-F238E27FC236}">
                              <a16:creationId xmlns:a16="http://schemas.microsoft.com/office/drawing/2014/main" id="{210ACC28-D3F4-E4CF-27FF-A1FB03A384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2" name="Group 231">
                      <a:extLst>
                        <a:ext uri="{FF2B5EF4-FFF2-40B4-BE49-F238E27FC236}">
                          <a16:creationId xmlns:a16="http://schemas.microsoft.com/office/drawing/2014/main" id="{2AE25562-2EDD-0BBE-B843-EC66DFEDF8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33" name="Group 232">
                        <a:extLst>
                          <a:ext uri="{FF2B5EF4-FFF2-40B4-BE49-F238E27FC236}">
                            <a16:creationId xmlns:a16="http://schemas.microsoft.com/office/drawing/2014/main" id="{BDE5EA43-D1C5-B509-1364-711E7891C3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39" name="Rectangle 238">
                          <a:extLst>
                            <a:ext uri="{FF2B5EF4-FFF2-40B4-BE49-F238E27FC236}">
                              <a16:creationId xmlns:a16="http://schemas.microsoft.com/office/drawing/2014/main" id="{D52A845C-9692-5B54-8FF4-7D7379B65A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40" name="Rectangle 239">
                          <a:extLst>
                            <a:ext uri="{FF2B5EF4-FFF2-40B4-BE49-F238E27FC236}">
                              <a16:creationId xmlns:a16="http://schemas.microsoft.com/office/drawing/2014/main" id="{673D7BDE-307E-91EE-7273-054982DE8B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41" name="Rectangle 240">
                          <a:extLst>
                            <a:ext uri="{FF2B5EF4-FFF2-40B4-BE49-F238E27FC236}">
                              <a16:creationId xmlns:a16="http://schemas.microsoft.com/office/drawing/2014/main" id="{A4228A48-90A9-C7CD-46F9-130FFA06C9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42" name="Rectangle 241">
                          <a:extLst>
                            <a:ext uri="{FF2B5EF4-FFF2-40B4-BE49-F238E27FC236}">
                              <a16:creationId xmlns:a16="http://schemas.microsoft.com/office/drawing/2014/main" id="{967AE8A3-90F6-842B-FFD5-80CFEB1619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34" name="Group 233">
                        <a:extLst>
                          <a:ext uri="{FF2B5EF4-FFF2-40B4-BE49-F238E27FC236}">
                            <a16:creationId xmlns:a16="http://schemas.microsoft.com/office/drawing/2014/main" id="{5DAA6130-55E4-49BD-7117-62C0DABCAA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35" name="Rectangle 234">
                          <a:extLst>
                            <a:ext uri="{FF2B5EF4-FFF2-40B4-BE49-F238E27FC236}">
                              <a16:creationId xmlns:a16="http://schemas.microsoft.com/office/drawing/2014/main" id="{32750E7C-7CD1-9715-8B38-BC4DC753B7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36" name="Rectangle 235">
                          <a:extLst>
                            <a:ext uri="{FF2B5EF4-FFF2-40B4-BE49-F238E27FC236}">
                              <a16:creationId xmlns:a16="http://schemas.microsoft.com/office/drawing/2014/main" id="{7A84BDC9-176C-15A9-600A-6600AF4967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37" name="Rectangle 236">
                          <a:extLst>
                            <a:ext uri="{FF2B5EF4-FFF2-40B4-BE49-F238E27FC236}">
                              <a16:creationId xmlns:a16="http://schemas.microsoft.com/office/drawing/2014/main" id="{AF0960BF-2EE3-EDDA-8E57-9EFC6B0DA6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38" name="Rectangle 237">
                          <a:extLst>
                            <a:ext uri="{FF2B5EF4-FFF2-40B4-BE49-F238E27FC236}">
                              <a16:creationId xmlns:a16="http://schemas.microsoft.com/office/drawing/2014/main" id="{45C06D13-A85A-C646-74B8-312D02DEFD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1426E366-631D-1D7D-B2D3-FF35AF695F3D}"/>
                    </a:ext>
                  </a:extLst>
                </p:cNvPr>
                <p:cNvGrpSpPr/>
                <p:nvPr/>
              </p:nvGrpSpPr>
              <p:grpSpPr>
                <a:xfrm>
                  <a:off x="1036320" y="3216224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591E68CB-765C-784F-6FBF-A97047ECD45F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207" name="Group 206">
                      <a:extLst>
                        <a:ext uri="{FF2B5EF4-FFF2-40B4-BE49-F238E27FC236}">
                          <a16:creationId xmlns:a16="http://schemas.microsoft.com/office/drawing/2014/main" id="{19DF0A55-761D-E5B0-F633-E2E9DF238F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19" name="Group 218">
                        <a:extLst>
                          <a:ext uri="{FF2B5EF4-FFF2-40B4-BE49-F238E27FC236}">
                            <a16:creationId xmlns:a16="http://schemas.microsoft.com/office/drawing/2014/main" id="{CA7210AD-5D07-8F39-E13D-1C8F60738C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25" name="Rectangle 224">
                          <a:extLst>
                            <a:ext uri="{FF2B5EF4-FFF2-40B4-BE49-F238E27FC236}">
                              <a16:creationId xmlns:a16="http://schemas.microsoft.com/office/drawing/2014/main" id="{1117C5C0-32EE-C3E8-33E2-0C246B2197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26" name="Rectangle 225">
                          <a:extLst>
                            <a:ext uri="{FF2B5EF4-FFF2-40B4-BE49-F238E27FC236}">
                              <a16:creationId xmlns:a16="http://schemas.microsoft.com/office/drawing/2014/main" id="{76FD2DCA-2C42-E3B7-A65E-B56A6A6FFD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27" name="Rectangle 226">
                          <a:extLst>
                            <a:ext uri="{FF2B5EF4-FFF2-40B4-BE49-F238E27FC236}">
                              <a16:creationId xmlns:a16="http://schemas.microsoft.com/office/drawing/2014/main" id="{2FAF4A5E-96F1-1CC9-BE78-14431DF9D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28" name="Rectangle 227">
                          <a:extLst>
                            <a:ext uri="{FF2B5EF4-FFF2-40B4-BE49-F238E27FC236}">
                              <a16:creationId xmlns:a16="http://schemas.microsoft.com/office/drawing/2014/main" id="{A2018F36-C0B3-6A22-16EE-04137E3CD0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20" name="Group 219">
                        <a:extLst>
                          <a:ext uri="{FF2B5EF4-FFF2-40B4-BE49-F238E27FC236}">
                            <a16:creationId xmlns:a16="http://schemas.microsoft.com/office/drawing/2014/main" id="{0C79DD4E-6603-1410-FB11-69A7D416D0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21" name="Rectangle 220">
                          <a:extLst>
                            <a:ext uri="{FF2B5EF4-FFF2-40B4-BE49-F238E27FC236}">
                              <a16:creationId xmlns:a16="http://schemas.microsoft.com/office/drawing/2014/main" id="{5E27CA47-FDD1-7252-5DF9-C2B121FBC7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22" name="Rectangle 221">
                          <a:extLst>
                            <a:ext uri="{FF2B5EF4-FFF2-40B4-BE49-F238E27FC236}">
                              <a16:creationId xmlns:a16="http://schemas.microsoft.com/office/drawing/2014/main" id="{277699CE-183B-529B-1EF8-9576F8EB80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23" name="Rectangle 222">
                          <a:extLst>
                            <a:ext uri="{FF2B5EF4-FFF2-40B4-BE49-F238E27FC236}">
                              <a16:creationId xmlns:a16="http://schemas.microsoft.com/office/drawing/2014/main" id="{9CEDE903-D3CD-57AB-2E10-EC80808187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24" name="Rectangle 223">
                          <a:extLst>
                            <a:ext uri="{FF2B5EF4-FFF2-40B4-BE49-F238E27FC236}">
                              <a16:creationId xmlns:a16="http://schemas.microsoft.com/office/drawing/2014/main" id="{AE84E7A5-335A-04D1-8AA7-0F070A7FCB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8" name="Group 207">
                      <a:extLst>
                        <a:ext uri="{FF2B5EF4-FFF2-40B4-BE49-F238E27FC236}">
                          <a16:creationId xmlns:a16="http://schemas.microsoft.com/office/drawing/2014/main" id="{830EC5C4-12EA-60BD-DCBC-AB86D2C7D6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09" name="Group 208">
                        <a:extLst>
                          <a:ext uri="{FF2B5EF4-FFF2-40B4-BE49-F238E27FC236}">
                            <a16:creationId xmlns:a16="http://schemas.microsoft.com/office/drawing/2014/main" id="{3D1282A5-6EE9-D039-2522-CF2A8A379A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15" name="Rectangle 214">
                          <a:extLst>
                            <a:ext uri="{FF2B5EF4-FFF2-40B4-BE49-F238E27FC236}">
                              <a16:creationId xmlns:a16="http://schemas.microsoft.com/office/drawing/2014/main" id="{F59B8C04-A6DC-37CA-BA00-AB7856D3EA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6" name="Rectangle 215">
                          <a:extLst>
                            <a:ext uri="{FF2B5EF4-FFF2-40B4-BE49-F238E27FC236}">
                              <a16:creationId xmlns:a16="http://schemas.microsoft.com/office/drawing/2014/main" id="{1298F0C1-BD7E-08A6-43DE-59D3FAE65D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7" name="Rectangle 216">
                          <a:extLst>
                            <a:ext uri="{FF2B5EF4-FFF2-40B4-BE49-F238E27FC236}">
                              <a16:creationId xmlns:a16="http://schemas.microsoft.com/office/drawing/2014/main" id="{8EB481C9-4583-FC97-4744-3B3948DC02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8" name="Rectangle 217">
                          <a:extLst>
                            <a:ext uri="{FF2B5EF4-FFF2-40B4-BE49-F238E27FC236}">
                              <a16:creationId xmlns:a16="http://schemas.microsoft.com/office/drawing/2014/main" id="{61EA5C0F-148A-28C9-7E66-137D3BCADF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0" name="Group 209">
                        <a:extLst>
                          <a:ext uri="{FF2B5EF4-FFF2-40B4-BE49-F238E27FC236}">
                            <a16:creationId xmlns:a16="http://schemas.microsoft.com/office/drawing/2014/main" id="{982DD3F2-A2B2-BA2E-E1CE-FD7196CA7F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11" name="Rectangle 210">
                          <a:extLst>
                            <a:ext uri="{FF2B5EF4-FFF2-40B4-BE49-F238E27FC236}">
                              <a16:creationId xmlns:a16="http://schemas.microsoft.com/office/drawing/2014/main" id="{A694592E-EF13-7E71-EA23-02AAD0D476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2" name="Rectangle 211">
                          <a:extLst>
                            <a:ext uri="{FF2B5EF4-FFF2-40B4-BE49-F238E27FC236}">
                              <a16:creationId xmlns:a16="http://schemas.microsoft.com/office/drawing/2014/main" id="{E300D347-BEC8-EFA5-440B-8C97FC2790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3" name="Rectangle 212">
                          <a:extLst>
                            <a:ext uri="{FF2B5EF4-FFF2-40B4-BE49-F238E27FC236}">
                              <a16:creationId xmlns:a16="http://schemas.microsoft.com/office/drawing/2014/main" id="{A9446A4C-1921-9F06-0C2B-4468BF7D9C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4" name="Rectangle 213">
                          <a:extLst>
                            <a:ext uri="{FF2B5EF4-FFF2-40B4-BE49-F238E27FC236}">
                              <a16:creationId xmlns:a16="http://schemas.microsoft.com/office/drawing/2014/main" id="{0877EB87-3D99-97BF-C27C-27A809C28B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BAAA3F45-2FCC-2066-8903-6566C75F418F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185" name="Group 184">
                      <a:extLst>
                        <a:ext uri="{FF2B5EF4-FFF2-40B4-BE49-F238E27FC236}">
                          <a16:creationId xmlns:a16="http://schemas.microsoft.com/office/drawing/2014/main" id="{85C80D23-B502-A7DE-6552-763EEC900B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97" name="Group 196">
                        <a:extLst>
                          <a:ext uri="{FF2B5EF4-FFF2-40B4-BE49-F238E27FC236}">
                            <a16:creationId xmlns:a16="http://schemas.microsoft.com/office/drawing/2014/main" id="{06AAE746-2D1E-7073-9604-6F18766792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03" name="Rectangle 202">
                          <a:extLst>
                            <a:ext uri="{FF2B5EF4-FFF2-40B4-BE49-F238E27FC236}">
                              <a16:creationId xmlns:a16="http://schemas.microsoft.com/office/drawing/2014/main" id="{45888D04-8FDF-95F8-1EB1-657B75DB26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4" name="Rectangle 203">
                          <a:extLst>
                            <a:ext uri="{FF2B5EF4-FFF2-40B4-BE49-F238E27FC236}">
                              <a16:creationId xmlns:a16="http://schemas.microsoft.com/office/drawing/2014/main" id="{0521BD00-F3D9-B11F-419C-0AD3CE5AAD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5" name="Rectangle 204">
                          <a:extLst>
                            <a:ext uri="{FF2B5EF4-FFF2-40B4-BE49-F238E27FC236}">
                              <a16:creationId xmlns:a16="http://schemas.microsoft.com/office/drawing/2014/main" id="{F3C2C93C-1322-037F-28F2-40868E00F7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6" name="Rectangle 205">
                          <a:extLst>
                            <a:ext uri="{FF2B5EF4-FFF2-40B4-BE49-F238E27FC236}">
                              <a16:creationId xmlns:a16="http://schemas.microsoft.com/office/drawing/2014/main" id="{F6BE5861-08E7-8F2B-6ACB-A44C0743B7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8" name="Group 197">
                        <a:extLst>
                          <a:ext uri="{FF2B5EF4-FFF2-40B4-BE49-F238E27FC236}">
                            <a16:creationId xmlns:a16="http://schemas.microsoft.com/office/drawing/2014/main" id="{D5156DA5-F095-772D-5BDF-78F3D1B07AF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CB409084-8D74-CCFA-A96C-EBD489D908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ED660614-ABCA-D657-0781-8A4271D14D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8F4F09B9-6A02-F99E-949B-C2AFA5AA4B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2" name="Rectangle 201">
                          <a:extLst>
                            <a:ext uri="{FF2B5EF4-FFF2-40B4-BE49-F238E27FC236}">
                              <a16:creationId xmlns:a16="http://schemas.microsoft.com/office/drawing/2014/main" id="{F154E4A2-6DEF-1709-BA34-1125A2C8E2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6" name="Group 185">
                      <a:extLst>
                        <a:ext uri="{FF2B5EF4-FFF2-40B4-BE49-F238E27FC236}">
                          <a16:creationId xmlns:a16="http://schemas.microsoft.com/office/drawing/2014/main" id="{84F930F5-352B-AB2B-46EE-0D8DCC90BC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87" name="Group 186">
                        <a:extLst>
                          <a:ext uri="{FF2B5EF4-FFF2-40B4-BE49-F238E27FC236}">
                            <a16:creationId xmlns:a16="http://schemas.microsoft.com/office/drawing/2014/main" id="{EE261DA7-AE3D-5C41-D49E-E2573A60E7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93" name="Rectangle 192">
                          <a:extLst>
                            <a:ext uri="{FF2B5EF4-FFF2-40B4-BE49-F238E27FC236}">
                              <a16:creationId xmlns:a16="http://schemas.microsoft.com/office/drawing/2014/main" id="{FD632E1D-07A7-EC08-2337-7310E235A4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4" name="Rectangle 193">
                          <a:extLst>
                            <a:ext uri="{FF2B5EF4-FFF2-40B4-BE49-F238E27FC236}">
                              <a16:creationId xmlns:a16="http://schemas.microsoft.com/office/drawing/2014/main" id="{F34570A9-57FA-8DFC-1B8F-1DAF7A7132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5" name="Rectangle 194">
                          <a:extLst>
                            <a:ext uri="{FF2B5EF4-FFF2-40B4-BE49-F238E27FC236}">
                              <a16:creationId xmlns:a16="http://schemas.microsoft.com/office/drawing/2014/main" id="{89071205-022B-8C94-EE67-763E0A9814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6" name="Rectangle 195">
                          <a:extLst>
                            <a:ext uri="{FF2B5EF4-FFF2-40B4-BE49-F238E27FC236}">
                              <a16:creationId xmlns:a16="http://schemas.microsoft.com/office/drawing/2014/main" id="{B64F6148-D95C-8754-B1AD-39DCEECD83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" name="Group 187">
                        <a:extLst>
                          <a:ext uri="{FF2B5EF4-FFF2-40B4-BE49-F238E27FC236}">
                            <a16:creationId xmlns:a16="http://schemas.microsoft.com/office/drawing/2014/main" id="{A2DFA087-D52C-B840-16E7-88A41069C8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89" name="Rectangle 188">
                          <a:extLst>
                            <a:ext uri="{FF2B5EF4-FFF2-40B4-BE49-F238E27FC236}">
                              <a16:creationId xmlns:a16="http://schemas.microsoft.com/office/drawing/2014/main" id="{A85D95CC-6202-4578-1751-8B9516D3F3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0" name="Rectangle 189">
                          <a:extLst>
                            <a:ext uri="{FF2B5EF4-FFF2-40B4-BE49-F238E27FC236}">
                              <a16:creationId xmlns:a16="http://schemas.microsoft.com/office/drawing/2014/main" id="{F2ECAD54-7216-09CA-3088-87AF561542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1" name="Rectangle 190">
                          <a:extLst>
                            <a:ext uri="{FF2B5EF4-FFF2-40B4-BE49-F238E27FC236}">
                              <a16:creationId xmlns:a16="http://schemas.microsoft.com/office/drawing/2014/main" id="{9A5AEAE0-7A22-9589-E756-E613001918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2" name="Rectangle 191">
                          <a:extLst>
                            <a:ext uri="{FF2B5EF4-FFF2-40B4-BE49-F238E27FC236}">
                              <a16:creationId xmlns:a16="http://schemas.microsoft.com/office/drawing/2014/main" id="{1814E356-8350-588C-8485-50D62967AF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E50DD5-5211-E7F7-7175-2FA7C51A94FF}"/>
                </a:ext>
              </a:extLst>
            </p:cNvPr>
            <p:cNvCxnSpPr>
              <a:cxnSpLocks/>
            </p:cNvCxnSpPr>
            <p:nvPr/>
          </p:nvCxnSpPr>
          <p:spPr>
            <a:xfrm>
              <a:off x="3052094" y="3740980"/>
              <a:ext cx="1620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060E94-FDC4-1713-E646-E1CC0916CD44}"/>
                </a:ext>
              </a:extLst>
            </p:cNvPr>
            <p:cNvCxnSpPr>
              <a:cxnSpLocks/>
            </p:cNvCxnSpPr>
            <p:nvPr/>
          </p:nvCxnSpPr>
          <p:spPr>
            <a:xfrm>
              <a:off x="3052094" y="4188004"/>
              <a:ext cx="1620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CD86E50-F65E-E381-5D44-E030ADBAFD49}"/>
              </a:ext>
            </a:extLst>
          </p:cNvPr>
          <p:cNvGrpSpPr>
            <a:grpSpLocks noChangeAspect="1"/>
          </p:cNvGrpSpPr>
          <p:nvPr/>
        </p:nvGrpSpPr>
        <p:grpSpPr>
          <a:xfrm>
            <a:off x="2379150" y="4809582"/>
            <a:ext cx="1512000" cy="1284985"/>
            <a:chOff x="3052094" y="4979603"/>
            <a:chExt cx="1620000" cy="1376768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D401ACAF-443E-B67D-E114-879A2897DB4E}"/>
                </a:ext>
              </a:extLst>
            </p:cNvPr>
            <p:cNvGrpSpPr/>
            <p:nvPr/>
          </p:nvGrpSpPr>
          <p:grpSpPr>
            <a:xfrm>
              <a:off x="3212433" y="4979603"/>
              <a:ext cx="1356362" cy="1376768"/>
              <a:chOff x="1036320" y="2239962"/>
              <a:chExt cx="1905000" cy="2189557"/>
            </a:xfrm>
            <a:solidFill>
              <a:schemeClr val="tx2">
                <a:lumMod val="10000"/>
                <a:lumOff val="90000"/>
              </a:schemeClr>
            </a:solidFill>
          </p:grpSpPr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33C6C80B-9F46-C778-0C89-7F99B605903F}"/>
                  </a:ext>
                </a:extLst>
              </p:cNvPr>
              <p:cNvGrpSpPr/>
              <p:nvPr/>
            </p:nvGrpSpPr>
            <p:grpSpPr>
              <a:xfrm>
                <a:off x="1036320" y="4185361"/>
                <a:ext cx="1905000" cy="244158"/>
                <a:chOff x="1036320" y="2239962"/>
                <a:chExt cx="2194560" cy="274638"/>
              </a:xfrm>
              <a:grpFill/>
            </p:grpSpPr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603D4075-B60A-14AC-9726-4699DDEDA346}"/>
                    </a:ext>
                  </a:extLst>
                </p:cNvPr>
                <p:cNvGrpSpPr/>
                <p:nvPr/>
              </p:nvGrpSpPr>
              <p:grpSpPr>
                <a:xfrm>
                  <a:off x="1036320" y="2240280"/>
                  <a:ext cx="1097280" cy="274320"/>
                  <a:chOff x="1036320" y="2240280"/>
                  <a:chExt cx="1097280" cy="274320"/>
                </a:xfrm>
                <a:grpFill/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6AA188B3-0E2F-29D6-8C46-472867FA2858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7A48C9FD-E4C7-D994-21F1-1AE77DA74B33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9BA1DFD2-4FC2-E769-8B9D-6696230C447B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FFE31184-DFC1-4E7C-CE7E-7584D72242D0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386" name="Group 385">
                  <a:extLst>
                    <a:ext uri="{FF2B5EF4-FFF2-40B4-BE49-F238E27FC236}">
                      <a16:creationId xmlns:a16="http://schemas.microsoft.com/office/drawing/2014/main" id="{3E24F9A8-C272-D276-9621-A067F2772AB7}"/>
                    </a:ext>
                  </a:extLst>
                </p:cNvPr>
                <p:cNvGrpSpPr/>
                <p:nvPr/>
              </p:nvGrpSpPr>
              <p:grpSpPr>
                <a:xfrm>
                  <a:off x="2133600" y="2239962"/>
                  <a:ext cx="1097280" cy="274320"/>
                  <a:chOff x="1036320" y="2240280"/>
                  <a:chExt cx="1097280" cy="274320"/>
                </a:xfrm>
                <a:grpFill/>
              </p:grpSpPr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786AE71E-D4CF-F3DA-FBDB-5835AB346272}"/>
                      </a:ext>
                    </a:extLst>
                  </p:cNvPr>
                  <p:cNvSpPr/>
                  <p:nvPr/>
                </p:nvSpPr>
                <p:spPr>
                  <a:xfrm>
                    <a:off x="103632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95E0A4FA-D92A-7DFC-8C48-3D3B03DCF7CD}"/>
                      </a:ext>
                    </a:extLst>
                  </p:cNvPr>
                  <p:cNvSpPr/>
                  <p:nvPr/>
                </p:nvSpPr>
                <p:spPr>
                  <a:xfrm>
                    <a:off x="131064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3244ACE5-5591-B0F8-E2C2-6A9A9174B57B}"/>
                      </a:ext>
                    </a:extLst>
                  </p:cNvPr>
                  <p:cNvSpPr/>
                  <p:nvPr/>
                </p:nvSpPr>
                <p:spPr>
                  <a:xfrm>
                    <a:off x="1588168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154A9CE2-83AA-57AF-EF90-6283052B2419}"/>
                      </a:ext>
                    </a:extLst>
                  </p:cNvPr>
                  <p:cNvSpPr/>
                  <p:nvPr/>
                </p:nvSpPr>
                <p:spPr>
                  <a:xfrm>
                    <a:off x="1859280" y="2240280"/>
                    <a:ext cx="274320" cy="27432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3E82E3EC-96D5-3A07-0BA0-EDFFC1D38154}"/>
                  </a:ext>
                </a:extLst>
              </p:cNvPr>
              <p:cNvGrpSpPr/>
              <p:nvPr/>
            </p:nvGrpSpPr>
            <p:grpSpPr>
              <a:xfrm>
                <a:off x="1036320" y="2239962"/>
                <a:ext cx="1905000" cy="1948528"/>
                <a:chOff x="1036320" y="2239962"/>
                <a:chExt cx="1905000" cy="1948528"/>
              </a:xfrm>
              <a:grpFill/>
            </p:grpSpPr>
            <p:grpSp>
              <p:nvGrpSpPr>
                <p:cNvPr id="291" name="Group 290">
                  <a:extLst>
                    <a:ext uri="{FF2B5EF4-FFF2-40B4-BE49-F238E27FC236}">
                      <a16:creationId xmlns:a16="http://schemas.microsoft.com/office/drawing/2014/main" id="{05A7DD7D-CBEB-E5A6-3EB8-9455E131A499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339" name="Group 338">
                    <a:extLst>
                      <a:ext uri="{FF2B5EF4-FFF2-40B4-BE49-F238E27FC236}">
                        <a16:creationId xmlns:a16="http://schemas.microsoft.com/office/drawing/2014/main" id="{FE2158E4-0C84-B132-933A-9BF45DDE6C0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63" name="Group 362">
                      <a:extLst>
                        <a:ext uri="{FF2B5EF4-FFF2-40B4-BE49-F238E27FC236}">
                          <a16:creationId xmlns:a16="http://schemas.microsoft.com/office/drawing/2014/main" id="{E9CE6A2C-EB25-218E-C8BB-3FAD14815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75" name="Group 374">
                        <a:extLst>
                          <a:ext uri="{FF2B5EF4-FFF2-40B4-BE49-F238E27FC236}">
                            <a16:creationId xmlns:a16="http://schemas.microsoft.com/office/drawing/2014/main" id="{137E087C-E8F7-E9C3-184E-FB4AB670D7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81" name="Rectangle 380">
                          <a:extLst>
                            <a:ext uri="{FF2B5EF4-FFF2-40B4-BE49-F238E27FC236}">
                              <a16:creationId xmlns:a16="http://schemas.microsoft.com/office/drawing/2014/main" id="{EDF6A29E-EAA2-2029-3FCA-EDD00A53E2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82" name="Rectangle 381">
                          <a:extLst>
                            <a:ext uri="{FF2B5EF4-FFF2-40B4-BE49-F238E27FC236}">
                              <a16:creationId xmlns:a16="http://schemas.microsoft.com/office/drawing/2014/main" id="{5A6B24BB-CCAA-202E-5441-40C973A75B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solidFill>
                              <a:schemeClr val="accent5"/>
                            </a:solidFill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83" name="Rectangle 382">
                          <a:extLst>
                            <a:ext uri="{FF2B5EF4-FFF2-40B4-BE49-F238E27FC236}">
                              <a16:creationId xmlns:a16="http://schemas.microsoft.com/office/drawing/2014/main" id="{11AF3C1B-4E67-DEF8-FDC9-76FD39F223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solidFill>
                              <a:schemeClr val="accent5"/>
                            </a:solidFill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84" name="Rectangle 383">
                          <a:extLst>
                            <a:ext uri="{FF2B5EF4-FFF2-40B4-BE49-F238E27FC236}">
                              <a16:creationId xmlns:a16="http://schemas.microsoft.com/office/drawing/2014/main" id="{4A41249D-73EC-45FF-45E7-C8E4A4372C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76" name="Group 375">
                        <a:extLst>
                          <a:ext uri="{FF2B5EF4-FFF2-40B4-BE49-F238E27FC236}">
                            <a16:creationId xmlns:a16="http://schemas.microsoft.com/office/drawing/2014/main" id="{D955B4F1-36D0-0C57-071E-D575705424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77" name="Rectangle 376">
                          <a:extLst>
                            <a:ext uri="{FF2B5EF4-FFF2-40B4-BE49-F238E27FC236}">
                              <a16:creationId xmlns:a16="http://schemas.microsoft.com/office/drawing/2014/main" id="{4EE8D081-500E-EB68-22BC-4D0F39B8C8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solidFill>
                              <a:schemeClr val="accent5"/>
                            </a:solidFill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78" name="Rectangle 377">
                          <a:extLst>
                            <a:ext uri="{FF2B5EF4-FFF2-40B4-BE49-F238E27FC236}">
                              <a16:creationId xmlns:a16="http://schemas.microsoft.com/office/drawing/2014/main" id="{C18E3D7B-FCFF-4BFE-14A5-E7DE9B218C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79" name="Rectangle 378">
                          <a:extLst>
                            <a:ext uri="{FF2B5EF4-FFF2-40B4-BE49-F238E27FC236}">
                              <a16:creationId xmlns:a16="http://schemas.microsoft.com/office/drawing/2014/main" id="{02E58190-9105-4D56-1106-5B40A8025F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80" name="Rectangle 379">
                          <a:extLst>
                            <a:ext uri="{FF2B5EF4-FFF2-40B4-BE49-F238E27FC236}">
                              <a16:creationId xmlns:a16="http://schemas.microsoft.com/office/drawing/2014/main" id="{62584DDA-F42F-C634-5616-3CB88FF5F8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solidFill>
                              <a:schemeClr val="accent5"/>
                            </a:solidFill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4" name="Group 363">
                      <a:extLst>
                        <a:ext uri="{FF2B5EF4-FFF2-40B4-BE49-F238E27FC236}">
                          <a16:creationId xmlns:a16="http://schemas.microsoft.com/office/drawing/2014/main" id="{C945CC62-E7F5-C482-554D-05A2525E9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65" name="Group 364">
                        <a:extLst>
                          <a:ext uri="{FF2B5EF4-FFF2-40B4-BE49-F238E27FC236}">
                            <a16:creationId xmlns:a16="http://schemas.microsoft.com/office/drawing/2014/main" id="{6E6C74A4-94A0-4C47-FC1D-5E0394942F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71" name="Rectangle 370">
                          <a:extLst>
                            <a:ext uri="{FF2B5EF4-FFF2-40B4-BE49-F238E27FC236}">
                              <a16:creationId xmlns:a16="http://schemas.microsoft.com/office/drawing/2014/main" id="{20B91DF0-683A-08EE-5F15-632DC962DF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72" name="Rectangle 371">
                          <a:extLst>
                            <a:ext uri="{FF2B5EF4-FFF2-40B4-BE49-F238E27FC236}">
                              <a16:creationId xmlns:a16="http://schemas.microsoft.com/office/drawing/2014/main" id="{2B43E99E-DBFC-82A1-3E31-B139B358E2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73" name="Rectangle 372">
                          <a:extLst>
                            <a:ext uri="{FF2B5EF4-FFF2-40B4-BE49-F238E27FC236}">
                              <a16:creationId xmlns:a16="http://schemas.microsoft.com/office/drawing/2014/main" id="{818C24CF-FB12-1EFB-6696-18127006AC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74" name="Rectangle 373">
                          <a:extLst>
                            <a:ext uri="{FF2B5EF4-FFF2-40B4-BE49-F238E27FC236}">
                              <a16:creationId xmlns:a16="http://schemas.microsoft.com/office/drawing/2014/main" id="{CBF5E36A-8BF8-1E7A-F26A-CE7F53FB8F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6" name="Group 365">
                        <a:extLst>
                          <a:ext uri="{FF2B5EF4-FFF2-40B4-BE49-F238E27FC236}">
                            <a16:creationId xmlns:a16="http://schemas.microsoft.com/office/drawing/2014/main" id="{A7B59389-BC0F-A828-CAE2-545C9ADCEE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67" name="Rectangle 366">
                          <a:extLst>
                            <a:ext uri="{FF2B5EF4-FFF2-40B4-BE49-F238E27FC236}">
                              <a16:creationId xmlns:a16="http://schemas.microsoft.com/office/drawing/2014/main" id="{CCD9A82B-8147-CDF1-6991-07FCB76E98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8" name="Rectangle 367">
                          <a:extLst>
                            <a:ext uri="{FF2B5EF4-FFF2-40B4-BE49-F238E27FC236}">
                              <a16:creationId xmlns:a16="http://schemas.microsoft.com/office/drawing/2014/main" id="{73F79FB1-B384-AF57-6296-86A659EC58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9" name="Rectangle 368">
                          <a:extLst>
                            <a:ext uri="{FF2B5EF4-FFF2-40B4-BE49-F238E27FC236}">
                              <a16:creationId xmlns:a16="http://schemas.microsoft.com/office/drawing/2014/main" id="{70218EFB-DFAA-FEFC-1BB8-5A079FEDAC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70" name="Rectangle 369">
                          <a:extLst>
                            <a:ext uri="{FF2B5EF4-FFF2-40B4-BE49-F238E27FC236}">
                              <a16:creationId xmlns:a16="http://schemas.microsoft.com/office/drawing/2014/main" id="{EFD2B8EA-A750-E27E-BAF5-6582E02A8A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40" name="Group 339">
                    <a:extLst>
                      <a:ext uri="{FF2B5EF4-FFF2-40B4-BE49-F238E27FC236}">
                        <a16:creationId xmlns:a16="http://schemas.microsoft.com/office/drawing/2014/main" id="{DECF280B-5950-33B2-F9E4-6C89490D5EB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41" name="Group 340">
                      <a:extLst>
                        <a:ext uri="{FF2B5EF4-FFF2-40B4-BE49-F238E27FC236}">
                          <a16:creationId xmlns:a16="http://schemas.microsoft.com/office/drawing/2014/main" id="{E2E0A43B-A416-F5CD-BD5D-66280A1C1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53" name="Group 352">
                        <a:extLst>
                          <a:ext uri="{FF2B5EF4-FFF2-40B4-BE49-F238E27FC236}">
                            <a16:creationId xmlns:a16="http://schemas.microsoft.com/office/drawing/2014/main" id="{4FB47675-711C-DC87-2594-6964179162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59" name="Rectangle 358">
                          <a:extLst>
                            <a:ext uri="{FF2B5EF4-FFF2-40B4-BE49-F238E27FC236}">
                              <a16:creationId xmlns:a16="http://schemas.microsoft.com/office/drawing/2014/main" id="{D7BFFDB9-C951-EC2E-6428-3F9CF58CC9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0" name="Rectangle 359">
                          <a:extLst>
                            <a:ext uri="{FF2B5EF4-FFF2-40B4-BE49-F238E27FC236}">
                              <a16:creationId xmlns:a16="http://schemas.microsoft.com/office/drawing/2014/main" id="{AA32CA57-30E1-C5CC-C4F3-57FC7A0A9D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1" name="Rectangle 360">
                          <a:extLst>
                            <a:ext uri="{FF2B5EF4-FFF2-40B4-BE49-F238E27FC236}">
                              <a16:creationId xmlns:a16="http://schemas.microsoft.com/office/drawing/2014/main" id="{B25859EC-535E-3656-A5AE-A6E844C6AE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2" name="Rectangle 361">
                          <a:extLst>
                            <a:ext uri="{FF2B5EF4-FFF2-40B4-BE49-F238E27FC236}">
                              <a16:creationId xmlns:a16="http://schemas.microsoft.com/office/drawing/2014/main" id="{38381557-44FE-84CB-740E-9A23548FC5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54" name="Group 353">
                        <a:extLst>
                          <a:ext uri="{FF2B5EF4-FFF2-40B4-BE49-F238E27FC236}">
                            <a16:creationId xmlns:a16="http://schemas.microsoft.com/office/drawing/2014/main" id="{7C1DB76D-95A1-5F0F-E51E-9B2298AE28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55" name="Rectangle 354">
                          <a:extLst>
                            <a:ext uri="{FF2B5EF4-FFF2-40B4-BE49-F238E27FC236}">
                              <a16:creationId xmlns:a16="http://schemas.microsoft.com/office/drawing/2014/main" id="{C10F95B6-5EC6-9CE0-35AD-0FF22E779F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6" name="Rectangle 355">
                          <a:extLst>
                            <a:ext uri="{FF2B5EF4-FFF2-40B4-BE49-F238E27FC236}">
                              <a16:creationId xmlns:a16="http://schemas.microsoft.com/office/drawing/2014/main" id="{9DA9F7E6-1BF8-CAE9-725D-D16E4561CF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7" name="Rectangle 356">
                          <a:extLst>
                            <a:ext uri="{FF2B5EF4-FFF2-40B4-BE49-F238E27FC236}">
                              <a16:creationId xmlns:a16="http://schemas.microsoft.com/office/drawing/2014/main" id="{DC532116-F2E9-BAB5-EAF7-387DDFE24E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8" name="Rectangle 357">
                          <a:extLst>
                            <a:ext uri="{FF2B5EF4-FFF2-40B4-BE49-F238E27FC236}">
                              <a16:creationId xmlns:a16="http://schemas.microsoft.com/office/drawing/2014/main" id="{90BAD40E-9460-29D0-C300-42C584947B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2" name="Group 341">
                      <a:extLst>
                        <a:ext uri="{FF2B5EF4-FFF2-40B4-BE49-F238E27FC236}">
                          <a16:creationId xmlns:a16="http://schemas.microsoft.com/office/drawing/2014/main" id="{6A650705-4D07-E0CC-27B5-4B28221B6A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43" name="Group 342">
                        <a:extLst>
                          <a:ext uri="{FF2B5EF4-FFF2-40B4-BE49-F238E27FC236}">
                            <a16:creationId xmlns:a16="http://schemas.microsoft.com/office/drawing/2014/main" id="{FF496403-DB53-2360-6AF2-1F543141C8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49" name="Rectangle 348">
                          <a:extLst>
                            <a:ext uri="{FF2B5EF4-FFF2-40B4-BE49-F238E27FC236}">
                              <a16:creationId xmlns:a16="http://schemas.microsoft.com/office/drawing/2014/main" id="{9F355CE4-B11B-C345-BEB7-8736A5DC09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0" name="Rectangle 349">
                          <a:extLst>
                            <a:ext uri="{FF2B5EF4-FFF2-40B4-BE49-F238E27FC236}">
                              <a16:creationId xmlns:a16="http://schemas.microsoft.com/office/drawing/2014/main" id="{7687E73C-5B4F-5F5A-7BE3-9DD960A451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1" name="Rectangle 350">
                          <a:extLst>
                            <a:ext uri="{FF2B5EF4-FFF2-40B4-BE49-F238E27FC236}">
                              <a16:creationId xmlns:a16="http://schemas.microsoft.com/office/drawing/2014/main" id="{975A8AAD-AD0E-69DC-3329-B61B8B99AD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2" name="Rectangle 351">
                          <a:extLst>
                            <a:ext uri="{FF2B5EF4-FFF2-40B4-BE49-F238E27FC236}">
                              <a16:creationId xmlns:a16="http://schemas.microsoft.com/office/drawing/2014/main" id="{AC0389DC-A0A0-2207-EB08-A5BE32EEA4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96D017F7-1D99-FB0C-FF91-661198339F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45" name="Rectangle 344">
                          <a:extLst>
                            <a:ext uri="{FF2B5EF4-FFF2-40B4-BE49-F238E27FC236}">
                              <a16:creationId xmlns:a16="http://schemas.microsoft.com/office/drawing/2014/main" id="{CBC5EF3C-2CFD-904C-C0DF-9AAF281177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6" name="Rectangle 345">
                          <a:extLst>
                            <a:ext uri="{FF2B5EF4-FFF2-40B4-BE49-F238E27FC236}">
                              <a16:creationId xmlns:a16="http://schemas.microsoft.com/office/drawing/2014/main" id="{BF2D2F22-9332-009F-996F-E5C50C4923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7" name="Rectangle 346">
                          <a:extLst>
                            <a:ext uri="{FF2B5EF4-FFF2-40B4-BE49-F238E27FC236}">
                              <a16:creationId xmlns:a16="http://schemas.microsoft.com/office/drawing/2014/main" id="{0967F610-56AD-DD76-3847-9B1A32C9CA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8" name="Rectangle 347">
                          <a:extLst>
                            <a:ext uri="{FF2B5EF4-FFF2-40B4-BE49-F238E27FC236}">
                              <a16:creationId xmlns:a16="http://schemas.microsoft.com/office/drawing/2014/main" id="{44F72293-C8E9-C8DE-7F4D-9693157A9F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92" name="Group 291">
                  <a:extLst>
                    <a:ext uri="{FF2B5EF4-FFF2-40B4-BE49-F238E27FC236}">
                      <a16:creationId xmlns:a16="http://schemas.microsoft.com/office/drawing/2014/main" id="{4DFECF78-1F1F-B238-EAA3-5D10D74B32D6}"/>
                    </a:ext>
                  </a:extLst>
                </p:cNvPr>
                <p:cNvGrpSpPr/>
                <p:nvPr/>
              </p:nvGrpSpPr>
              <p:grpSpPr>
                <a:xfrm>
                  <a:off x="1036320" y="3216224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293" name="Group 292">
                    <a:extLst>
                      <a:ext uri="{FF2B5EF4-FFF2-40B4-BE49-F238E27FC236}">
                        <a16:creationId xmlns:a16="http://schemas.microsoft.com/office/drawing/2014/main" id="{A0A8B2FA-2534-8A37-76BB-55240280FB9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17" name="Group 316">
                      <a:extLst>
                        <a:ext uri="{FF2B5EF4-FFF2-40B4-BE49-F238E27FC236}">
                          <a16:creationId xmlns:a16="http://schemas.microsoft.com/office/drawing/2014/main" id="{9BED6EB3-E6DD-B006-AD5C-286012803C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29" name="Group 328">
                        <a:extLst>
                          <a:ext uri="{FF2B5EF4-FFF2-40B4-BE49-F238E27FC236}">
                            <a16:creationId xmlns:a16="http://schemas.microsoft.com/office/drawing/2014/main" id="{B64F9899-55CE-F1F0-7C7B-465EF955A3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35" name="Rectangle 334">
                          <a:extLst>
                            <a:ext uri="{FF2B5EF4-FFF2-40B4-BE49-F238E27FC236}">
                              <a16:creationId xmlns:a16="http://schemas.microsoft.com/office/drawing/2014/main" id="{F5D59E56-1EDA-F104-8FBC-70BC732A63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6" name="Rectangle 335">
                          <a:extLst>
                            <a:ext uri="{FF2B5EF4-FFF2-40B4-BE49-F238E27FC236}">
                              <a16:creationId xmlns:a16="http://schemas.microsoft.com/office/drawing/2014/main" id="{24C61A34-491F-AE49-F7CE-B26A331BB7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7" name="Rectangle 336">
                          <a:extLst>
                            <a:ext uri="{FF2B5EF4-FFF2-40B4-BE49-F238E27FC236}">
                              <a16:creationId xmlns:a16="http://schemas.microsoft.com/office/drawing/2014/main" id="{15C0E685-F0AF-032C-533D-2D41623743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8" name="Rectangle 337">
                          <a:extLst>
                            <a:ext uri="{FF2B5EF4-FFF2-40B4-BE49-F238E27FC236}">
                              <a16:creationId xmlns:a16="http://schemas.microsoft.com/office/drawing/2014/main" id="{8B8E99D0-CBB2-07E7-1676-E19693ABAF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30" name="Group 329">
                        <a:extLst>
                          <a:ext uri="{FF2B5EF4-FFF2-40B4-BE49-F238E27FC236}">
                            <a16:creationId xmlns:a16="http://schemas.microsoft.com/office/drawing/2014/main" id="{B3D2AB9E-053E-E850-F9FB-FF24450861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31" name="Rectangle 330">
                          <a:extLst>
                            <a:ext uri="{FF2B5EF4-FFF2-40B4-BE49-F238E27FC236}">
                              <a16:creationId xmlns:a16="http://schemas.microsoft.com/office/drawing/2014/main" id="{C0822DCA-5BB8-81AC-3650-4744784E7E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2" name="Rectangle 331">
                          <a:extLst>
                            <a:ext uri="{FF2B5EF4-FFF2-40B4-BE49-F238E27FC236}">
                              <a16:creationId xmlns:a16="http://schemas.microsoft.com/office/drawing/2014/main" id="{7108D044-E498-347B-BE65-8DEDA6E258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3" name="Rectangle 332">
                          <a:extLst>
                            <a:ext uri="{FF2B5EF4-FFF2-40B4-BE49-F238E27FC236}">
                              <a16:creationId xmlns:a16="http://schemas.microsoft.com/office/drawing/2014/main" id="{AAC54DEC-C736-1A27-54FC-CBD642828D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4" name="Rectangle 333">
                          <a:extLst>
                            <a:ext uri="{FF2B5EF4-FFF2-40B4-BE49-F238E27FC236}">
                              <a16:creationId xmlns:a16="http://schemas.microsoft.com/office/drawing/2014/main" id="{B5400D47-F1EC-0168-EB19-EEB36335CF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8" name="Group 317">
                      <a:extLst>
                        <a:ext uri="{FF2B5EF4-FFF2-40B4-BE49-F238E27FC236}">
                          <a16:creationId xmlns:a16="http://schemas.microsoft.com/office/drawing/2014/main" id="{7915DEBE-DC97-BD5A-A332-AC0BE8E0BB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19" name="Group 318">
                        <a:extLst>
                          <a:ext uri="{FF2B5EF4-FFF2-40B4-BE49-F238E27FC236}">
                            <a16:creationId xmlns:a16="http://schemas.microsoft.com/office/drawing/2014/main" id="{BBDA93EE-B4D1-3A5F-510D-E0792BB14C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25" name="Rectangle 324">
                          <a:extLst>
                            <a:ext uri="{FF2B5EF4-FFF2-40B4-BE49-F238E27FC236}">
                              <a16:creationId xmlns:a16="http://schemas.microsoft.com/office/drawing/2014/main" id="{904248C8-64E6-E40F-1047-74FEBC7008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6" name="Rectangle 325">
                          <a:extLst>
                            <a:ext uri="{FF2B5EF4-FFF2-40B4-BE49-F238E27FC236}">
                              <a16:creationId xmlns:a16="http://schemas.microsoft.com/office/drawing/2014/main" id="{2E631431-A929-4C93-F63A-D86BDB470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7" name="Rectangle 326">
                          <a:extLst>
                            <a:ext uri="{FF2B5EF4-FFF2-40B4-BE49-F238E27FC236}">
                              <a16:creationId xmlns:a16="http://schemas.microsoft.com/office/drawing/2014/main" id="{39A26B68-E998-30B2-76D2-B1B6A420BC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8" name="Rectangle 327">
                          <a:extLst>
                            <a:ext uri="{FF2B5EF4-FFF2-40B4-BE49-F238E27FC236}">
                              <a16:creationId xmlns:a16="http://schemas.microsoft.com/office/drawing/2014/main" id="{3D5558A3-9D23-C1EE-729B-6BC5379DD9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20" name="Group 319">
                        <a:extLst>
                          <a:ext uri="{FF2B5EF4-FFF2-40B4-BE49-F238E27FC236}">
                            <a16:creationId xmlns:a16="http://schemas.microsoft.com/office/drawing/2014/main" id="{C90258C8-0DA9-2985-CF1E-56C078423A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21" name="Rectangle 320">
                          <a:extLst>
                            <a:ext uri="{FF2B5EF4-FFF2-40B4-BE49-F238E27FC236}">
                              <a16:creationId xmlns:a16="http://schemas.microsoft.com/office/drawing/2014/main" id="{7D8F98B5-FDEF-CDF3-474A-E2A9897649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2" name="Rectangle 321">
                          <a:extLst>
                            <a:ext uri="{FF2B5EF4-FFF2-40B4-BE49-F238E27FC236}">
                              <a16:creationId xmlns:a16="http://schemas.microsoft.com/office/drawing/2014/main" id="{9BC5E7EF-03D1-350A-2A7C-63A99DE352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3" name="Rectangle 322">
                          <a:extLst>
                            <a:ext uri="{FF2B5EF4-FFF2-40B4-BE49-F238E27FC236}">
                              <a16:creationId xmlns:a16="http://schemas.microsoft.com/office/drawing/2014/main" id="{3EAC1CB6-56F6-E00B-3DB8-F9F835CB48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4" name="Rectangle 323">
                          <a:extLst>
                            <a:ext uri="{FF2B5EF4-FFF2-40B4-BE49-F238E27FC236}">
                              <a16:creationId xmlns:a16="http://schemas.microsoft.com/office/drawing/2014/main" id="{7FF748AF-1580-FEA5-4CFB-AE72E673AA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94" name="Group 293">
                    <a:extLst>
                      <a:ext uri="{FF2B5EF4-FFF2-40B4-BE49-F238E27FC236}">
                        <a16:creationId xmlns:a16="http://schemas.microsoft.com/office/drawing/2014/main" id="{6DAAACB1-71C2-42FA-C49A-A939023BDFE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1789FA71-7133-4473-871C-5F586DE027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07" name="Group 306">
                        <a:extLst>
                          <a:ext uri="{FF2B5EF4-FFF2-40B4-BE49-F238E27FC236}">
                            <a16:creationId xmlns:a16="http://schemas.microsoft.com/office/drawing/2014/main" id="{B4D31CE6-FCCA-3A0D-6D53-5CF8F72B42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13" name="Rectangle 312">
                          <a:extLst>
                            <a:ext uri="{FF2B5EF4-FFF2-40B4-BE49-F238E27FC236}">
                              <a16:creationId xmlns:a16="http://schemas.microsoft.com/office/drawing/2014/main" id="{A60521C1-0075-A6EA-C0FD-06F5A0123E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4" name="Rectangle 313">
                          <a:extLst>
                            <a:ext uri="{FF2B5EF4-FFF2-40B4-BE49-F238E27FC236}">
                              <a16:creationId xmlns:a16="http://schemas.microsoft.com/office/drawing/2014/main" id="{6FC3DA86-8BA8-3B82-AC35-0BBD750C0B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5" name="Rectangle 314">
                          <a:extLst>
                            <a:ext uri="{FF2B5EF4-FFF2-40B4-BE49-F238E27FC236}">
                              <a16:creationId xmlns:a16="http://schemas.microsoft.com/office/drawing/2014/main" id="{94A3EBF3-8BBC-C005-3342-196F6B4121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6" name="Rectangle 315">
                          <a:extLst>
                            <a:ext uri="{FF2B5EF4-FFF2-40B4-BE49-F238E27FC236}">
                              <a16:creationId xmlns:a16="http://schemas.microsoft.com/office/drawing/2014/main" id="{6A931AA1-E81C-4809-54DC-82066BB6B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08" name="Group 307">
                        <a:extLst>
                          <a:ext uri="{FF2B5EF4-FFF2-40B4-BE49-F238E27FC236}">
                            <a16:creationId xmlns:a16="http://schemas.microsoft.com/office/drawing/2014/main" id="{256A4A7A-9603-85A9-FDF6-4A8C57EAAF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09" name="Rectangle 308">
                          <a:extLst>
                            <a:ext uri="{FF2B5EF4-FFF2-40B4-BE49-F238E27FC236}">
                              <a16:creationId xmlns:a16="http://schemas.microsoft.com/office/drawing/2014/main" id="{3DD51496-B1B9-0D39-7040-0B36F91CC3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0" name="Rectangle 309">
                          <a:extLst>
                            <a:ext uri="{FF2B5EF4-FFF2-40B4-BE49-F238E27FC236}">
                              <a16:creationId xmlns:a16="http://schemas.microsoft.com/office/drawing/2014/main" id="{0122C30B-783C-552C-0E6F-B0B50C4161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1" name="Rectangle 310">
                          <a:extLst>
                            <a:ext uri="{FF2B5EF4-FFF2-40B4-BE49-F238E27FC236}">
                              <a16:creationId xmlns:a16="http://schemas.microsoft.com/office/drawing/2014/main" id="{F960F437-49E1-7E04-C104-D20428DBF0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12" name="Rectangle 311">
                          <a:extLst>
                            <a:ext uri="{FF2B5EF4-FFF2-40B4-BE49-F238E27FC236}">
                              <a16:creationId xmlns:a16="http://schemas.microsoft.com/office/drawing/2014/main" id="{09DDB63F-DA42-EA27-5247-95250D925C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6" name="Group 295">
                      <a:extLst>
                        <a:ext uri="{FF2B5EF4-FFF2-40B4-BE49-F238E27FC236}">
                          <a16:creationId xmlns:a16="http://schemas.microsoft.com/office/drawing/2014/main" id="{79C7DB3E-E2EF-326C-5C12-6ABFFEBF8B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97" name="Group 296">
                        <a:extLst>
                          <a:ext uri="{FF2B5EF4-FFF2-40B4-BE49-F238E27FC236}">
                            <a16:creationId xmlns:a16="http://schemas.microsoft.com/office/drawing/2014/main" id="{A1D797DE-AFC2-9843-D979-9F90E19010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03" name="Rectangle 302">
                          <a:extLst>
                            <a:ext uri="{FF2B5EF4-FFF2-40B4-BE49-F238E27FC236}">
                              <a16:creationId xmlns:a16="http://schemas.microsoft.com/office/drawing/2014/main" id="{9619E90E-4226-8092-12C8-0E4E6572E6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4" name="Rectangle 303">
                          <a:extLst>
                            <a:ext uri="{FF2B5EF4-FFF2-40B4-BE49-F238E27FC236}">
                              <a16:creationId xmlns:a16="http://schemas.microsoft.com/office/drawing/2014/main" id="{5B02ECE7-DE28-BD0F-EB28-ED854C7C7B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5" name="Rectangle 304">
                          <a:extLst>
                            <a:ext uri="{FF2B5EF4-FFF2-40B4-BE49-F238E27FC236}">
                              <a16:creationId xmlns:a16="http://schemas.microsoft.com/office/drawing/2014/main" id="{1EB631B3-55D7-44C2-DFDF-4D695D61DD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6" name="Rectangle 305">
                          <a:extLst>
                            <a:ext uri="{FF2B5EF4-FFF2-40B4-BE49-F238E27FC236}">
                              <a16:creationId xmlns:a16="http://schemas.microsoft.com/office/drawing/2014/main" id="{62DD12A4-22A8-12AB-B90F-99F4407D13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98" name="Group 297">
                        <a:extLst>
                          <a:ext uri="{FF2B5EF4-FFF2-40B4-BE49-F238E27FC236}">
                            <a16:creationId xmlns:a16="http://schemas.microsoft.com/office/drawing/2014/main" id="{A0CBA8A2-BA70-AB83-796D-7E048F1E7E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99" name="Rectangle 298">
                          <a:extLst>
                            <a:ext uri="{FF2B5EF4-FFF2-40B4-BE49-F238E27FC236}">
                              <a16:creationId xmlns:a16="http://schemas.microsoft.com/office/drawing/2014/main" id="{84DDF03D-E2DC-15B1-DC83-CF501140DB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0" name="Rectangle 299">
                          <a:extLst>
                            <a:ext uri="{FF2B5EF4-FFF2-40B4-BE49-F238E27FC236}">
                              <a16:creationId xmlns:a16="http://schemas.microsoft.com/office/drawing/2014/main" id="{E0FC1193-178D-918C-18E1-24A1B66621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1" name="Rectangle 300">
                          <a:extLst>
                            <a:ext uri="{FF2B5EF4-FFF2-40B4-BE49-F238E27FC236}">
                              <a16:creationId xmlns:a16="http://schemas.microsoft.com/office/drawing/2014/main" id="{57D4134B-D74B-C712-8DCE-5D451C9539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grpFill/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02" name="Rectangle 301">
                          <a:extLst>
                            <a:ext uri="{FF2B5EF4-FFF2-40B4-BE49-F238E27FC236}">
                              <a16:creationId xmlns:a16="http://schemas.microsoft.com/office/drawing/2014/main" id="{0CDCECB3-9172-8B95-CB0A-FD13CB74E9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sz="1350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</p:grp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E630193F-9C8D-FEF7-6B30-61F6DC628C00}"/>
                </a:ext>
              </a:extLst>
            </p:cNvPr>
            <p:cNvCxnSpPr>
              <a:cxnSpLocks/>
            </p:cNvCxnSpPr>
            <p:nvPr/>
          </p:nvCxnSpPr>
          <p:spPr>
            <a:xfrm>
              <a:off x="3052094" y="5427725"/>
              <a:ext cx="1620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21E72138-755E-D634-1F57-D75DAE46AC84}"/>
                </a:ext>
              </a:extLst>
            </p:cNvPr>
            <p:cNvCxnSpPr>
              <a:cxnSpLocks/>
            </p:cNvCxnSpPr>
            <p:nvPr/>
          </p:nvCxnSpPr>
          <p:spPr>
            <a:xfrm>
              <a:off x="3052094" y="5904247"/>
              <a:ext cx="162000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5" name="TextBox 394">
            <a:extLst>
              <a:ext uri="{FF2B5EF4-FFF2-40B4-BE49-F238E27FC236}">
                <a16:creationId xmlns:a16="http://schemas.microsoft.com/office/drawing/2014/main" id="{98F31786-11B5-5B08-C79B-14994B2EE9ED}"/>
              </a:ext>
            </a:extLst>
          </p:cNvPr>
          <p:cNvSpPr txBox="1"/>
          <p:nvPr/>
        </p:nvSpPr>
        <p:spPr>
          <a:xfrm>
            <a:off x="195391" y="2281924"/>
            <a:ext cx="1257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dirty="0">
                <a:solidFill>
                  <a:schemeClr val="accent3"/>
                </a:solidFill>
                <a:latin typeface="Trebuchet MS" panose="020B0703020202090204" pitchFamily="34" charset="0"/>
              </a:rPr>
              <a:t>SpMV</a:t>
            </a: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36A0C052-A38F-9D0E-0F53-EBF388EE842A}"/>
              </a:ext>
            </a:extLst>
          </p:cNvPr>
          <p:cNvSpPr txBox="1"/>
          <p:nvPr/>
        </p:nvSpPr>
        <p:spPr>
          <a:xfrm>
            <a:off x="5441740" y="2261597"/>
            <a:ext cx="335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Fine-Grained Approach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0BC6189E-DDFE-F9BE-6229-8533759A0816}"/>
              </a:ext>
            </a:extLst>
          </p:cNvPr>
          <p:cNvGrpSpPr/>
          <p:nvPr/>
        </p:nvGrpSpPr>
        <p:grpSpPr>
          <a:xfrm>
            <a:off x="7464437" y="3043433"/>
            <a:ext cx="1206946" cy="1101339"/>
            <a:chOff x="4719331" y="3202754"/>
            <a:chExt cx="1609260" cy="1468453"/>
          </a:xfrm>
        </p:grpSpPr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6AF94E6C-95CE-5919-D989-C4C8D17DA621}"/>
                </a:ext>
              </a:extLst>
            </p:cNvPr>
            <p:cNvSpPr txBox="1"/>
            <p:nvPr/>
          </p:nvSpPr>
          <p:spPr>
            <a:xfrm>
              <a:off x="4719331" y="3202754"/>
              <a:ext cx="16012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Thread 1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E24E5683-AF5A-14B4-939D-C1C3C120E168}"/>
                </a:ext>
              </a:extLst>
            </p:cNvPr>
            <p:cNvSpPr txBox="1"/>
            <p:nvPr/>
          </p:nvSpPr>
          <p:spPr>
            <a:xfrm>
              <a:off x="4727299" y="3807904"/>
              <a:ext cx="16012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Thread 2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2F29A6B2-C667-6303-B9F0-FBF3895F20F3}"/>
                </a:ext>
              </a:extLst>
            </p:cNvPr>
            <p:cNvSpPr txBox="1"/>
            <p:nvPr/>
          </p:nvSpPr>
          <p:spPr>
            <a:xfrm>
              <a:off x="4720771" y="4178764"/>
              <a:ext cx="16012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Thread 3</a:t>
              </a:r>
            </a:p>
          </p:txBody>
        </p: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904DE558-1F5E-6A1A-0CFE-AE1DC73AE93F}"/>
              </a:ext>
            </a:extLst>
          </p:cNvPr>
          <p:cNvGrpSpPr/>
          <p:nvPr/>
        </p:nvGrpSpPr>
        <p:grpSpPr>
          <a:xfrm>
            <a:off x="7468439" y="4748831"/>
            <a:ext cx="1200971" cy="864453"/>
            <a:chOff x="4727298" y="3287995"/>
            <a:chExt cx="1601293" cy="1152605"/>
          </a:xfrm>
        </p:grpSpPr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1BE0A52D-3DCB-65BB-6D32-51649F7BFAB7}"/>
                </a:ext>
              </a:extLst>
            </p:cNvPr>
            <p:cNvSpPr txBox="1"/>
            <p:nvPr/>
          </p:nvSpPr>
          <p:spPr>
            <a:xfrm>
              <a:off x="4727299" y="3287995"/>
              <a:ext cx="16012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Thread 1</a:t>
              </a: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3A203CF2-FBC3-7C75-038B-F823B8A2CD61}"/>
                </a:ext>
              </a:extLst>
            </p:cNvPr>
            <p:cNvSpPr txBox="1"/>
            <p:nvPr/>
          </p:nvSpPr>
          <p:spPr>
            <a:xfrm>
              <a:off x="4727299" y="3591334"/>
              <a:ext cx="16012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Thread 2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E7A1D63A-3ED8-771C-0132-EAD678B094B6}"/>
                </a:ext>
              </a:extLst>
            </p:cNvPr>
            <p:cNvSpPr txBox="1"/>
            <p:nvPr/>
          </p:nvSpPr>
          <p:spPr>
            <a:xfrm>
              <a:off x="4727298" y="3948157"/>
              <a:ext cx="160129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Thread 3</a:t>
              </a:r>
            </a:p>
          </p:txBody>
        </p:sp>
      </p:grpSp>
      <p:pic>
        <p:nvPicPr>
          <p:cNvPr id="619" name="Graphic 618" descr="Lock">
            <a:extLst>
              <a:ext uri="{FF2B5EF4-FFF2-40B4-BE49-F238E27FC236}">
                <a16:creationId xmlns:a16="http://schemas.microsoft.com/office/drawing/2014/main" id="{962D2D1F-7C38-48E5-756C-ACBA4F759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1763" y="3354974"/>
            <a:ext cx="432000" cy="432000"/>
          </a:xfrm>
          <a:prstGeom prst="rect">
            <a:avLst/>
          </a:prstGeom>
        </p:spPr>
      </p:pic>
      <p:pic>
        <p:nvPicPr>
          <p:cNvPr id="620" name="Graphic 619" descr="Lock">
            <a:extLst>
              <a:ext uri="{FF2B5EF4-FFF2-40B4-BE49-F238E27FC236}">
                <a16:creationId xmlns:a16="http://schemas.microsoft.com/office/drawing/2014/main" id="{F2DF3798-8B3B-5970-EB44-C60D19FA0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92832" y="4637149"/>
            <a:ext cx="432000" cy="432000"/>
          </a:xfrm>
          <a:prstGeom prst="rect">
            <a:avLst/>
          </a:prstGeom>
        </p:spPr>
      </p:pic>
      <p:pic>
        <p:nvPicPr>
          <p:cNvPr id="621" name="Graphic 620" descr="Lock">
            <a:extLst>
              <a:ext uri="{FF2B5EF4-FFF2-40B4-BE49-F238E27FC236}">
                <a16:creationId xmlns:a16="http://schemas.microsoft.com/office/drawing/2014/main" id="{BF6DF552-D6B8-FF4B-4FEA-DC1A40B07E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92046" y="4906306"/>
            <a:ext cx="432000" cy="432000"/>
          </a:xfrm>
          <a:prstGeom prst="rect">
            <a:avLst/>
          </a:prstGeom>
        </p:spPr>
      </p:pic>
      <p:pic>
        <p:nvPicPr>
          <p:cNvPr id="622" name="Graphic 621" descr="Lock">
            <a:extLst>
              <a:ext uri="{FF2B5EF4-FFF2-40B4-BE49-F238E27FC236}">
                <a16:creationId xmlns:a16="http://schemas.microsoft.com/office/drawing/2014/main" id="{23668DA0-F264-AD0B-BD2E-B407BD037E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85858" y="3741968"/>
            <a:ext cx="432000" cy="432000"/>
          </a:xfrm>
          <a:prstGeom prst="rect">
            <a:avLst/>
          </a:prstGeom>
        </p:spPr>
      </p:pic>
      <p:pic>
        <p:nvPicPr>
          <p:cNvPr id="635" name="Graphic 634" descr="Lock">
            <a:extLst>
              <a:ext uri="{FF2B5EF4-FFF2-40B4-BE49-F238E27FC236}">
                <a16:creationId xmlns:a16="http://schemas.microsoft.com/office/drawing/2014/main" id="{B618B611-5C53-10E3-D96A-0BF366BE1D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0320" y="5238439"/>
            <a:ext cx="432000" cy="432000"/>
          </a:xfrm>
          <a:prstGeom prst="rect">
            <a:avLst/>
          </a:prstGeom>
        </p:spPr>
      </p:pic>
      <p:grpSp>
        <p:nvGrpSpPr>
          <p:cNvPr id="644" name="Group 643">
            <a:extLst>
              <a:ext uri="{FF2B5EF4-FFF2-40B4-BE49-F238E27FC236}">
                <a16:creationId xmlns:a16="http://schemas.microsoft.com/office/drawing/2014/main" id="{6F65D8EF-108C-E19E-405E-770E49BC3336}"/>
              </a:ext>
            </a:extLst>
          </p:cNvPr>
          <p:cNvGrpSpPr/>
          <p:nvPr/>
        </p:nvGrpSpPr>
        <p:grpSpPr>
          <a:xfrm>
            <a:off x="5684108" y="4883580"/>
            <a:ext cx="1519114" cy="1270529"/>
            <a:chOff x="5684108" y="4883580"/>
            <a:chExt cx="1519114" cy="1270529"/>
          </a:xfrm>
        </p:grpSpPr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AC70EEE1-4573-7CE0-EC24-07B8158D39E0}"/>
                </a:ext>
              </a:extLst>
            </p:cNvPr>
            <p:cNvGrpSpPr/>
            <p:nvPr/>
          </p:nvGrpSpPr>
          <p:grpSpPr>
            <a:xfrm>
              <a:off x="5684108" y="4893684"/>
              <a:ext cx="1519114" cy="1260425"/>
              <a:chOff x="5516681" y="4893684"/>
              <a:chExt cx="1519114" cy="1260425"/>
            </a:xfrm>
          </p:grpSpPr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CF84BC1E-A702-BEB3-7190-E514A18C154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94435" y="4894109"/>
                <a:ext cx="1241323" cy="1260000"/>
                <a:chOff x="1036320" y="2239962"/>
                <a:chExt cx="1905000" cy="2189557"/>
              </a:xfrm>
              <a:solidFill>
                <a:schemeClr val="tx2">
                  <a:lumMod val="10000"/>
                  <a:lumOff val="90000"/>
                </a:schemeClr>
              </a:solidFill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D2A07E4B-DD75-8D0C-040A-A1D9CD71874B}"/>
                    </a:ext>
                  </a:extLst>
                </p:cNvPr>
                <p:cNvGrpSpPr/>
                <p:nvPr/>
              </p:nvGrpSpPr>
              <p:grpSpPr>
                <a:xfrm>
                  <a:off x="1036320" y="4185361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600" name="Group 599">
                    <a:extLst>
                      <a:ext uri="{FF2B5EF4-FFF2-40B4-BE49-F238E27FC236}">
                        <a16:creationId xmlns:a16="http://schemas.microsoft.com/office/drawing/2014/main" id="{2B065529-8AFB-7AE5-B479-5C71C22ECCCD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606" name="Rectangle 605">
                      <a:extLst>
                        <a:ext uri="{FF2B5EF4-FFF2-40B4-BE49-F238E27FC236}">
                          <a16:creationId xmlns:a16="http://schemas.microsoft.com/office/drawing/2014/main" id="{F0AC88ED-1D0C-267D-B534-1A32D8B24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35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07" name="Rectangle 606">
                      <a:extLst>
                        <a:ext uri="{FF2B5EF4-FFF2-40B4-BE49-F238E27FC236}">
                          <a16:creationId xmlns:a16="http://schemas.microsoft.com/office/drawing/2014/main" id="{1626B194-8EEA-7E34-61C7-BDA3C44A24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35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08" name="Rectangle 607">
                      <a:extLst>
                        <a:ext uri="{FF2B5EF4-FFF2-40B4-BE49-F238E27FC236}">
                          <a16:creationId xmlns:a16="http://schemas.microsoft.com/office/drawing/2014/main" id="{70359A00-6C61-32D5-545B-14C476817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35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09" name="Rectangle 608">
                      <a:extLst>
                        <a:ext uri="{FF2B5EF4-FFF2-40B4-BE49-F238E27FC236}">
                          <a16:creationId xmlns:a16="http://schemas.microsoft.com/office/drawing/2014/main" id="{B2F95D9F-B475-AA09-2B06-00C0ECF77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35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601" name="Group 600">
                    <a:extLst>
                      <a:ext uri="{FF2B5EF4-FFF2-40B4-BE49-F238E27FC236}">
                        <a16:creationId xmlns:a16="http://schemas.microsoft.com/office/drawing/2014/main" id="{55A67D8B-93DD-9D82-34E3-683CBC2A8C7C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602" name="Rectangle 601">
                      <a:extLst>
                        <a:ext uri="{FF2B5EF4-FFF2-40B4-BE49-F238E27FC236}">
                          <a16:creationId xmlns:a16="http://schemas.microsoft.com/office/drawing/2014/main" id="{A117937A-C6AF-CC8F-C502-AF45CF7F26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35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03" name="Rectangle 602">
                      <a:extLst>
                        <a:ext uri="{FF2B5EF4-FFF2-40B4-BE49-F238E27FC236}">
                          <a16:creationId xmlns:a16="http://schemas.microsoft.com/office/drawing/2014/main" id="{AE8A59D9-0EF8-205E-4A86-29FE84BF8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35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04" name="Rectangle 603">
                      <a:extLst>
                        <a:ext uri="{FF2B5EF4-FFF2-40B4-BE49-F238E27FC236}">
                          <a16:creationId xmlns:a16="http://schemas.microsoft.com/office/drawing/2014/main" id="{9A32DB35-3E2A-4B0C-F4BC-A7618F2C6E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35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605" name="Rectangle 604">
                      <a:extLst>
                        <a:ext uri="{FF2B5EF4-FFF2-40B4-BE49-F238E27FC236}">
                          <a16:creationId xmlns:a16="http://schemas.microsoft.com/office/drawing/2014/main" id="{47659398-AA68-C32B-4894-4344FD5FA3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35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4185D0C0-D8C5-E880-276E-9FE93DA08CCD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1948528"/>
                  <a:chOff x="1036320" y="2239962"/>
                  <a:chExt cx="1905000" cy="1948528"/>
                </a:xfrm>
                <a:grpFill/>
              </p:grpSpPr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C2B60546-7F22-15E8-5BAF-FAAB31EB4B5C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554" name="Group 553">
                      <a:extLst>
                        <a:ext uri="{FF2B5EF4-FFF2-40B4-BE49-F238E27FC236}">
                          <a16:creationId xmlns:a16="http://schemas.microsoft.com/office/drawing/2014/main" id="{7B7684DF-E239-FDED-3C7D-D1E36E3F7A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578" name="Group 577">
                        <a:extLst>
                          <a:ext uri="{FF2B5EF4-FFF2-40B4-BE49-F238E27FC236}">
                            <a16:creationId xmlns:a16="http://schemas.microsoft.com/office/drawing/2014/main" id="{AD51F7C3-4508-B533-DDFF-66B721A207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90" name="Group 589">
                          <a:extLst>
                            <a:ext uri="{FF2B5EF4-FFF2-40B4-BE49-F238E27FC236}">
                              <a16:creationId xmlns:a16="http://schemas.microsoft.com/office/drawing/2014/main" id="{303EAC88-2DA3-6DE9-20D0-796107EE27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96" name="Rectangle 595">
                            <a:extLst>
                              <a:ext uri="{FF2B5EF4-FFF2-40B4-BE49-F238E27FC236}">
                                <a16:creationId xmlns:a16="http://schemas.microsoft.com/office/drawing/2014/main" id="{E1F9A08A-C2CB-CB2D-9268-41AC33C0E7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97" name="Rectangle 596">
                            <a:extLst>
                              <a:ext uri="{FF2B5EF4-FFF2-40B4-BE49-F238E27FC236}">
                                <a16:creationId xmlns:a16="http://schemas.microsoft.com/office/drawing/2014/main" id="{B12914E0-78AA-8818-F6B3-1A98D504D5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solidFill>
                                <a:schemeClr val="accent5"/>
                              </a:solidFill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98" name="Rectangle 597">
                            <a:extLst>
                              <a:ext uri="{FF2B5EF4-FFF2-40B4-BE49-F238E27FC236}">
                                <a16:creationId xmlns:a16="http://schemas.microsoft.com/office/drawing/2014/main" id="{0673A5F9-B69F-DE8D-3885-286B9218F8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solidFill>
                                <a:schemeClr val="accent5"/>
                              </a:solidFill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99" name="Rectangle 598">
                            <a:extLst>
                              <a:ext uri="{FF2B5EF4-FFF2-40B4-BE49-F238E27FC236}">
                                <a16:creationId xmlns:a16="http://schemas.microsoft.com/office/drawing/2014/main" id="{FDC89330-CE94-7B1B-79D4-5C7EEEE912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91" name="Group 590">
                          <a:extLst>
                            <a:ext uri="{FF2B5EF4-FFF2-40B4-BE49-F238E27FC236}">
                              <a16:creationId xmlns:a16="http://schemas.microsoft.com/office/drawing/2014/main" id="{7EEE3556-24F7-BED1-714E-85208E856FA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92" name="Rectangle 591">
                            <a:extLst>
                              <a:ext uri="{FF2B5EF4-FFF2-40B4-BE49-F238E27FC236}">
                                <a16:creationId xmlns:a16="http://schemas.microsoft.com/office/drawing/2014/main" id="{15531DE3-583E-C48C-112C-33CE28731A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solidFill>
                                <a:schemeClr val="accent5"/>
                              </a:solidFill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93" name="Rectangle 592">
                            <a:extLst>
                              <a:ext uri="{FF2B5EF4-FFF2-40B4-BE49-F238E27FC236}">
                                <a16:creationId xmlns:a16="http://schemas.microsoft.com/office/drawing/2014/main" id="{A62D4AFF-24F2-7406-8B81-1AC03C1C60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94" name="Rectangle 593">
                            <a:extLst>
                              <a:ext uri="{FF2B5EF4-FFF2-40B4-BE49-F238E27FC236}">
                                <a16:creationId xmlns:a16="http://schemas.microsoft.com/office/drawing/2014/main" id="{470906F8-48F2-E467-AE1D-C68D1DD0B8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95" name="Rectangle 594">
                            <a:extLst>
                              <a:ext uri="{FF2B5EF4-FFF2-40B4-BE49-F238E27FC236}">
                                <a16:creationId xmlns:a16="http://schemas.microsoft.com/office/drawing/2014/main" id="{BDB092F5-EFEE-36C6-C0D1-3CB3F85A54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solidFill>
                                <a:schemeClr val="accent5"/>
                              </a:solidFill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79" name="Group 578">
                        <a:extLst>
                          <a:ext uri="{FF2B5EF4-FFF2-40B4-BE49-F238E27FC236}">
                            <a16:creationId xmlns:a16="http://schemas.microsoft.com/office/drawing/2014/main" id="{2E56F460-A02D-95D2-5826-285728A42E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80" name="Group 579">
                          <a:extLst>
                            <a:ext uri="{FF2B5EF4-FFF2-40B4-BE49-F238E27FC236}">
                              <a16:creationId xmlns:a16="http://schemas.microsoft.com/office/drawing/2014/main" id="{78550BFF-752C-7F5E-1E0F-0F877365FC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86" name="Rectangle 585">
                            <a:extLst>
                              <a:ext uri="{FF2B5EF4-FFF2-40B4-BE49-F238E27FC236}">
                                <a16:creationId xmlns:a16="http://schemas.microsoft.com/office/drawing/2014/main" id="{841DC89F-66B8-BBE6-98AE-3635E461C5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87" name="Rectangle 586">
                            <a:extLst>
                              <a:ext uri="{FF2B5EF4-FFF2-40B4-BE49-F238E27FC236}">
                                <a16:creationId xmlns:a16="http://schemas.microsoft.com/office/drawing/2014/main" id="{85BD1121-2910-CEB4-8AF1-43D5042D7D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88" name="Rectangle 587">
                            <a:extLst>
                              <a:ext uri="{FF2B5EF4-FFF2-40B4-BE49-F238E27FC236}">
                                <a16:creationId xmlns:a16="http://schemas.microsoft.com/office/drawing/2014/main" id="{78F0D8E5-6916-D6A7-D22B-3E2D171CA5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89" name="Rectangle 588">
                            <a:extLst>
                              <a:ext uri="{FF2B5EF4-FFF2-40B4-BE49-F238E27FC236}">
                                <a16:creationId xmlns:a16="http://schemas.microsoft.com/office/drawing/2014/main" id="{1AF43FCA-675F-65DC-0C03-11C819E026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81" name="Group 580">
                          <a:extLst>
                            <a:ext uri="{FF2B5EF4-FFF2-40B4-BE49-F238E27FC236}">
                              <a16:creationId xmlns:a16="http://schemas.microsoft.com/office/drawing/2014/main" id="{75A5BDBD-AE9B-A928-82B4-0ABE81291A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82" name="Rectangle 581">
                            <a:extLst>
                              <a:ext uri="{FF2B5EF4-FFF2-40B4-BE49-F238E27FC236}">
                                <a16:creationId xmlns:a16="http://schemas.microsoft.com/office/drawing/2014/main" id="{5851F26B-D485-23BB-2175-1640A531FF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83" name="Rectangle 582">
                            <a:extLst>
                              <a:ext uri="{FF2B5EF4-FFF2-40B4-BE49-F238E27FC236}">
                                <a16:creationId xmlns:a16="http://schemas.microsoft.com/office/drawing/2014/main" id="{C10E2A7E-28FD-B214-D5CF-A2B1D0B850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84" name="Rectangle 583">
                            <a:extLst>
                              <a:ext uri="{FF2B5EF4-FFF2-40B4-BE49-F238E27FC236}">
                                <a16:creationId xmlns:a16="http://schemas.microsoft.com/office/drawing/2014/main" id="{0242E367-CACB-19B2-641E-A6DD1E1BA8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85" name="Rectangle 584">
                            <a:extLst>
                              <a:ext uri="{FF2B5EF4-FFF2-40B4-BE49-F238E27FC236}">
                                <a16:creationId xmlns:a16="http://schemas.microsoft.com/office/drawing/2014/main" id="{DDC7CE8E-A78F-38F4-1043-7127E8B2CD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555" name="Group 554">
                      <a:extLst>
                        <a:ext uri="{FF2B5EF4-FFF2-40B4-BE49-F238E27FC236}">
                          <a16:creationId xmlns:a16="http://schemas.microsoft.com/office/drawing/2014/main" id="{277DC47D-D3BC-F509-F684-3463A0CB0A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556" name="Group 555">
                        <a:extLst>
                          <a:ext uri="{FF2B5EF4-FFF2-40B4-BE49-F238E27FC236}">
                            <a16:creationId xmlns:a16="http://schemas.microsoft.com/office/drawing/2014/main" id="{8E64CA10-04E6-BDB8-DC53-808923F2E2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68" name="Group 567">
                          <a:extLst>
                            <a:ext uri="{FF2B5EF4-FFF2-40B4-BE49-F238E27FC236}">
                              <a16:creationId xmlns:a16="http://schemas.microsoft.com/office/drawing/2014/main" id="{C1870540-A6FF-6052-DD62-14FA6151E9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74" name="Rectangle 573">
                            <a:extLst>
                              <a:ext uri="{FF2B5EF4-FFF2-40B4-BE49-F238E27FC236}">
                                <a16:creationId xmlns:a16="http://schemas.microsoft.com/office/drawing/2014/main" id="{7E15A627-327D-BDD3-5EAD-17080A557E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5" name="Rectangle 574">
                            <a:extLst>
                              <a:ext uri="{FF2B5EF4-FFF2-40B4-BE49-F238E27FC236}">
                                <a16:creationId xmlns:a16="http://schemas.microsoft.com/office/drawing/2014/main" id="{66DD7AC8-7C9F-D434-E6B6-00CF834A5A9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6" name="Rectangle 575">
                            <a:extLst>
                              <a:ext uri="{FF2B5EF4-FFF2-40B4-BE49-F238E27FC236}">
                                <a16:creationId xmlns:a16="http://schemas.microsoft.com/office/drawing/2014/main" id="{76577F53-7CE6-3510-DCEB-5855CA2FA5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7" name="Rectangle 576">
                            <a:extLst>
                              <a:ext uri="{FF2B5EF4-FFF2-40B4-BE49-F238E27FC236}">
                                <a16:creationId xmlns:a16="http://schemas.microsoft.com/office/drawing/2014/main" id="{E439AEFE-874B-564C-8DE0-E363E3DD6A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69" name="Group 568">
                          <a:extLst>
                            <a:ext uri="{FF2B5EF4-FFF2-40B4-BE49-F238E27FC236}">
                              <a16:creationId xmlns:a16="http://schemas.microsoft.com/office/drawing/2014/main" id="{4629FDA9-48D2-647B-D1D0-4076E203AFC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70" name="Rectangle 569">
                            <a:extLst>
                              <a:ext uri="{FF2B5EF4-FFF2-40B4-BE49-F238E27FC236}">
                                <a16:creationId xmlns:a16="http://schemas.microsoft.com/office/drawing/2014/main" id="{F408FE16-71C1-DFC1-EBE5-016120B256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1" name="Rectangle 570">
                            <a:extLst>
                              <a:ext uri="{FF2B5EF4-FFF2-40B4-BE49-F238E27FC236}">
                                <a16:creationId xmlns:a16="http://schemas.microsoft.com/office/drawing/2014/main" id="{775B4531-E419-485F-FEA9-92778D0F7B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2" name="Rectangle 571">
                            <a:extLst>
                              <a:ext uri="{FF2B5EF4-FFF2-40B4-BE49-F238E27FC236}">
                                <a16:creationId xmlns:a16="http://schemas.microsoft.com/office/drawing/2014/main" id="{B67E6F72-8AC1-0B10-9B96-70BB9868BAB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73" name="Rectangle 572">
                            <a:extLst>
                              <a:ext uri="{FF2B5EF4-FFF2-40B4-BE49-F238E27FC236}">
                                <a16:creationId xmlns:a16="http://schemas.microsoft.com/office/drawing/2014/main" id="{641E14B0-59BD-A2FD-73F0-22CC91DFD3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57" name="Group 556">
                        <a:extLst>
                          <a:ext uri="{FF2B5EF4-FFF2-40B4-BE49-F238E27FC236}">
                            <a16:creationId xmlns:a16="http://schemas.microsoft.com/office/drawing/2014/main" id="{04AEF881-06AF-08BC-F54C-763B39AA25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58" name="Group 557">
                          <a:extLst>
                            <a:ext uri="{FF2B5EF4-FFF2-40B4-BE49-F238E27FC236}">
                              <a16:creationId xmlns:a16="http://schemas.microsoft.com/office/drawing/2014/main" id="{8883D707-D297-9E77-B202-3D3188E49CF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64" name="Rectangle 563">
                            <a:extLst>
                              <a:ext uri="{FF2B5EF4-FFF2-40B4-BE49-F238E27FC236}">
                                <a16:creationId xmlns:a16="http://schemas.microsoft.com/office/drawing/2014/main" id="{84866348-E3A8-8234-2487-4DCB42E14A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5" name="Rectangle 564">
                            <a:extLst>
                              <a:ext uri="{FF2B5EF4-FFF2-40B4-BE49-F238E27FC236}">
                                <a16:creationId xmlns:a16="http://schemas.microsoft.com/office/drawing/2014/main" id="{BC1F79BB-7037-2259-4650-51E68B3E8A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6" name="Rectangle 565">
                            <a:extLst>
                              <a:ext uri="{FF2B5EF4-FFF2-40B4-BE49-F238E27FC236}">
                                <a16:creationId xmlns:a16="http://schemas.microsoft.com/office/drawing/2014/main" id="{1B388375-B7A5-251B-9CF2-80AEC011E4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7" name="Rectangle 566">
                            <a:extLst>
                              <a:ext uri="{FF2B5EF4-FFF2-40B4-BE49-F238E27FC236}">
                                <a16:creationId xmlns:a16="http://schemas.microsoft.com/office/drawing/2014/main" id="{79855CEF-C67E-D562-FEA4-DBF37F813B8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59" name="Group 558">
                          <a:extLst>
                            <a:ext uri="{FF2B5EF4-FFF2-40B4-BE49-F238E27FC236}">
                              <a16:creationId xmlns:a16="http://schemas.microsoft.com/office/drawing/2014/main" id="{347CC350-27CF-5F79-F47E-76711E0E45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60" name="Rectangle 559">
                            <a:extLst>
                              <a:ext uri="{FF2B5EF4-FFF2-40B4-BE49-F238E27FC236}">
                                <a16:creationId xmlns:a16="http://schemas.microsoft.com/office/drawing/2014/main" id="{CF3AFE96-CF4D-D32A-68A1-A1231883E0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1" name="Rectangle 560">
                            <a:extLst>
                              <a:ext uri="{FF2B5EF4-FFF2-40B4-BE49-F238E27FC236}">
                                <a16:creationId xmlns:a16="http://schemas.microsoft.com/office/drawing/2014/main" id="{13F25598-75AB-8AE7-C197-F71C5DE14F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2" name="Rectangle 561">
                            <a:extLst>
                              <a:ext uri="{FF2B5EF4-FFF2-40B4-BE49-F238E27FC236}">
                                <a16:creationId xmlns:a16="http://schemas.microsoft.com/office/drawing/2014/main" id="{DBE04619-DF42-C0B5-C3B3-E103BE50CF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63" name="Rectangle 562">
                            <a:extLst>
                              <a:ext uri="{FF2B5EF4-FFF2-40B4-BE49-F238E27FC236}">
                                <a16:creationId xmlns:a16="http://schemas.microsoft.com/office/drawing/2014/main" id="{83D69061-4A84-171F-F8C5-728B78F4EC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6EDED3DA-01DD-6F20-5D2F-E1B0843F4C4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3216224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508" name="Group 507">
                      <a:extLst>
                        <a:ext uri="{FF2B5EF4-FFF2-40B4-BE49-F238E27FC236}">
                          <a16:creationId xmlns:a16="http://schemas.microsoft.com/office/drawing/2014/main" id="{23879EAF-C076-721D-9F88-8944D8802A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532" name="Group 531">
                        <a:extLst>
                          <a:ext uri="{FF2B5EF4-FFF2-40B4-BE49-F238E27FC236}">
                            <a16:creationId xmlns:a16="http://schemas.microsoft.com/office/drawing/2014/main" id="{203C1E93-46E1-91AF-AC4E-C099EA57D2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44" name="Group 543">
                          <a:extLst>
                            <a:ext uri="{FF2B5EF4-FFF2-40B4-BE49-F238E27FC236}">
                              <a16:creationId xmlns:a16="http://schemas.microsoft.com/office/drawing/2014/main" id="{4DC22504-C6E4-CC07-9434-70494B411DA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50" name="Rectangle 549">
                            <a:extLst>
                              <a:ext uri="{FF2B5EF4-FFF2-40B4-BE49-F238E27FC236}">
                                <a16:creationId xmlns:a16="http://schemas.microsoft.com/office/drawing/2014/main" id="{B0A33E68-2614-77DA-F8BA-6A06B90723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51" name="Rectangle 550">
                            <a:extLst>
                              <a:ext uri="{FF2B5EF4-FFF2-40B4-BE49-F238E27FC236}">
                                <a16:creationId xmlns:a16="http://schemas.microsoft.com/office/drawing/2014/main" id="{5318527D-B2B5-8AE9-DD4E-08AC5090AF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52" name="Rectangle 551">
                            <a:extLst>
                              <a:ext uri="{FF2B5EF4-FFF2-40B4-BE49-F238E27FC236}">
                                <a16:creationId xmlns:a16="http://schemas.microsoft.com/office/drawing/2014/main" id="{2A2AA552-8228-1C42-3544-784F062FCA9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53" name="Rectangle 552">
                            <a:extLst>
                              <a:ext uri="{FF2B5EF4-FFF2-40B4-BE49-F238E27FC236}">
                                <a16:creationId xmlns:a16="http://schemas.microsoft.com/office/drawing/2014/main" id="{21D1E3E7-ADF7-7B91-B77D-6F6A645892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45" name="Group 544">
                          <a:extLst>
                            <a:ext uri="{FF2B5EF4-FFF2-40B4-BE49-F238E27FC236}">
                              <a16:creationId xmlns:a16="http://schemas.microsoft.com/office/drawing/2014/main" id="{C13A727C-5081-A81C-8119-32650C1B33C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46" name="Rectangle 545">
                            <a:extLst>
                              <a:ext uri="{FF2B5EF4-FFF2-40B4-BE49-F238E27FC236}">
                                <a16:creationId xmlns:a16="http://schemas.microsoft.com/office/drawing/2014/main" id="{08CE4413-BE33-A437-9F7E-E67818A7708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7" name="Rectangle 546">
                            <a:extLst>
                              <a:ext uri="{FF2B5EF4-FFF2-40B4-BE49-F238E27FC236}">
                                <a16:creationId xmlns:a16="http://schemas.microsoft.com/office/drawing/2014/main" id="{D84EBAD7-0EE0-24BA-913E-95C9A864C8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8" name="Rectangle 547">
                            <a:extLst>
                              <a:ext uri="{FF2B5EF4-FFF2-40B4-BE49-F238E27FC236}">
                                <a16:creationId xmlns:a16="http://schemas.microsoft.com/office/drawing/2014/main" id="{B0D7375E-CCC4-0BF9-9A72-04D6277FB88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9" name="Rectangle 548">
                            <a:extLst>
                              <a:ext uri="{FF2B5EF4-FFF2-40B4-BE49-F238E27FC236}">
                                <a16:creationId xmlns:a16="http://schemas.microsoft.com/office/drawing/2014/main" id="{578D69C5-3A87-E04F-6EDA-293AE131C0A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33" name="Group 532">
                        <a:extLst>
                          <a:ext uri="{FF2B5EF4-FFF2-40B4-BE49-F238E27FC236}">
                            <a16:creationId xmlns:a16="http://schemas.microsoft.com/office/drawing/2014/main" id="{65CDD3F1-6FC5-6C75-AC21-335BABD8D4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34" name="Group 533">
                          <a:extLst>
                            <a:ext uri="{FF2B5EF4-FFF2-40B4-BE49-F238E27FC236}">
                              <a16:creationId xmlns:a16="http://schemas.microsoft.com/office/drawing/2014/main" id="{B449AEB4-23C7-D410-489A-FFDB0AF8B9D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40" name="Rectangle 539">
                            <a:extLst>
                              <a:ext uri="{FF2B5EF4-FFF2-40B4-BE49-F238E27FC236}">
                                <a16:creationId xmlns:a16="http://schemas.microsoft.com/office/drawing/2014/main" id="{7D31AA41-EEC0-5799-3AE5-0860E8A511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1" name="Rectangle 540">
                            <a:extLst>
                              <a:ext uri="{FF2B5EF4-FFF2-40B4-BE49-F238E27FC236}">
                                <a16:creationId xmlns:a16="http://schemas.microsoft.com/office/drawing/2014/main" id="{A55D3E94-FC2C-9BE0-B4B5-7A58787207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2" name="Rectangle 541">
                            <a:extLst>
                              <a:ext uri="{FF2B5EF4-FFF2-40B4-BE49-F238E27FC236}">
                                <a16:creationId xmlns:a16="http://schemas.microsoft.com/office/drawing/2014/main" id="{C25BF280-4B4A-0011-E715-590805FE075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43" name="Rectangle 542">
                            <a:extLst>
                              <a:ext uri="{FF2B5EF4-FFF2-40B4-BE49-F238E27FC236}">
                                <a16:creationId xmlns:a16="http://schemas.microsoft.com/office/drawing/2014/main" id="{E9480C95-AC3B-3840-5BFA-694C092573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35" name="Group 534">
                          <a:extLst>
                            <a:ext uri="{FF2B5EF4-FFF2-40B4-BE49-F238E27FC236}">
                              <a16:creationId xmlns:a16="http://schemas.microsoft.com/office/drawing/2014/main" id="{719AAC5C-9B6F-4B89-AF89-35C85679704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36" name="Rectangle 535">
                            <a:extLst>
                              <a:ext uri="{FF2B5EF4-FFF2-40B4-BE49-F238E27FC236}">
                                <a16:creationId xmlns:a16="http://schemas.microsoft.com/office/drawing/2014/main" id="{A38D743D-6B1E-9E97-588F-28CAA79899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37" name="Rectangle 536">
                            <a:extLst>
                              <a:ext uri="{FF2B5EF4-FFF2-40B4-BE49-F238E27FC236}">
                                <a16:creationId xmlns:a16="http://schemas.microsoft.com/office/drawing/2014/main" id="{07F07B2F-BC64-F348-D34E-08CC75A12D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38" name="Rectangle 537">
                            <a:extLst>
                              <a:ext uri="{FF2B5EF4-FFF2-40B4-BE49-F238E27FC236}">
                                <a16:creationId xmlns:a16="http://schemas.microsoft.com/office/drawing/2014/main" id="{1E42C3D0-9580-CFC7-2BE7-63C61D09D8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39" name="Rectangle 538">
                            <a:extLst>
                              <a:ext uri="{FF2B5EF4-FFF2-40B4-BE49-F238E27FC236}">
                                <a16:creationId xmlns:a16="http://schemas.microsoft.com/office/drawing/2014/main" id="{EC31A385-28B9-EFC4-8ED8-08B739F198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509" name="Group 508">
                      <a:extLst>
                        <a:ext uri="{FF2B5EF4-FFF2-40B4-BE49-F238E27FC236}">
                          <a16:creationId xmlns:a16="http://schemas.microsoft.com/office/drawing/2014/main" id="{28341DDE-8471-0310-7375-9729629A54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510" name="Group 509">
                        <a:extLst>
                          <a:ext uri="{FF2B5EF4-FFF2-40B4-BE49-F238E27FC236}">
                            <a16:creationId xmlns:a16="http://schemas.microsoft.com/office/drawing/2014/main" id="{32BBD881-A8C3-2F4D-A724-E3C7B8404E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22" name="Group 521">
                          <a:extLst>
                            <a:ext uri="{FF2B5EF4-FFF2-40B4-BE49-F238E27FC236}">
                              <a16:creationId xmlns:a16="http://schemas.microsoft.com/office/drawing/2014/main" id="{0A983CB8-2BC9-D645-8AE6-39070527D97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28" name="Rectangle 527">
                            <a:extLst>
                              <a:ext uri="{FF2B5EF4-FFF2-40B4-BE49-F238E27FC236}">
                                <a16:creationId xmlns:a16="http://schemas.microsoft.com/office/drawing/2014/main" id="{3B05F737-DDA3-10A5-188C-FDC77E28E9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9" name="Rectangle 528">
                            <a:extLst>
                              <a:ext uri="{FF2B5EF4-FFF2-40B4-BE49-F238E27FC236}">
                                <a16:creationId xmlns:a16="http://schemas.microsoft.com/office/drawing/2014/main" id="{F791B6F5-C69C-21F8-B7B2-0239137DB3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30" name="Rectangle 529">
                            <a:extLst>
                              <a:ext uri="{FF2B5EF4-FFF2-40B4-BE49-F238E27FC236}">
                                <a16:creationId xmlns:a16="http://schemas.microsoft.com/office/drawing/2014/main" id="{883FBE7B-15D0-81BB-D7FB-99FF055D749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31" name="Rectangle 530">
                            <a:extLst>
                              <a:ext uri="{FF2B5EF4-FFF2-40B4-BE49-F238E27FC236}">
                                <a16:creationId xmlns:a16="http://schemas.microsoft.com/office/drawing/2014/main" id="{6230B495-03EE-B546-E66C-D61E1411DE4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23" name="Group 522">
                          <a:extLst>
                            <a:ext uri="{FF2B5EF4-FFF2-40B4-BE49-F238E27FC236}">
                              <a16:creationId xmlns:a16="http://schemas.microsoft.com/office/drawing/2014/main" id="{CEEC049C-2340-9CC4-F997-A4F5CFCC788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24" name="Rectangle 523">
                            <a:extLst>
                              <a:ext uri="{FF2B5EF4-FFF2-40B4-BE49-F238E27FC236}">
                                <a16:creationId xmlns:a16="http://schemas.microsoft.com/office/drawing/2014/main" id="{090BB59D-0C54-D628-56B8-E0CE573ECB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5" name="Rectangle 524">
                            <a:extLst>
                              <a:ext uri="{FF2B5EF4-FFF2-40B4-BE49-F238E27FC236}">
                                <a16:creationId xmlns:a16="http://schemas.microsoft.com/office/drawing/2014/main" id="{5844DCFD-9237-CBB9-F2D9-FC25F09F0B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6" name="Rectangle 525">
                            <a:extLst>
                              <a:ext uri="{FF2B5EF4-FFF2-40B4-BE49-F238E27FC236}">
                                <a16:creationId xmlns:a16="http://schemas.microsoft.com/office/drawing/2014/main" id="{DB9982A2-E9C7-22F3-2DF2-08D8497ABB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7" name="Rectangle 526">
                            <a:extLst>
                              <a:ext uri="{FF2B5EF4-FFF2-40B4-BE49-F238E27FC236}">
                                <a16:creationId xmlns:a16="http://schemas.microsoft.com/office/drawing/2014/main" id="{8BC3BCD7-BF55-4FBC-CBD5-177F842B87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11" name="Group 510">
                        <a:extLst>
                          <a:ext uri="{FF2B5EF4-FFF2-40B4-BE49-F238E27FC236}">
                            <a16:creationId xmlns:a16="http://schemas.microsoft.com/office/drawing/2014/main" id="{3ACE37A6-D508-1079-F574-31C9109465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512" name="Group 511">
                          <a:extLst>
                            <a:ext uri="{FF2B5EF4-FFF2-40B4-BE49-F238E27FC236}">
                              <a16:creationId xmlns:a16="http://schemas.microsoft.com/office/drawing/2014/main" id="{DCA2BD4D-6981-5F82-4DAD-7C8A10441B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18" name="Rectangle 517">
                            <a:extLst>
                              <a:ext uri="{FF2B5EF4-FFF2-40B4-BE49-F238E27FC236}">
                                <a16:creationId xmlns:a16="http://schemas.microsoft.com/office/drawing/2014/main" id="{1FE923CD-E1D4-AF6A-6702-D54F3D708B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19" name="Rectangle 518">
                            <a:extLst>
                              <a:ext uri="{FF2B5EF4-FFF2-40B4-BE49-F238E27FC236}">
                                <a16:creationId xmlns:a16="http://schemas.microsoft.com/office/drawing/2014/main" id="{3BAEC29F-C99D-4EC2-3BB8-BE47722B64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0" name="Rectangle 519">
                            <a:extLst>
                              <a:ext uri="{FF2B5EF4-FFF2-40B4-BE49-F238E27FC236}">
                                <a16:creationId xmlns:a16="http://schemas.microsoft.com/office/drawing/2014/main" id="{85317973-FA45-E335-EF2E-FDAC9BDB5A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21" name="Rectangle 520">
                            <a:extLst>
                              <a:ext uri="{FF2B5EF4-FFF2-40B4-BE49-F238E27FC236}">
                                <a16:creationId xmlns:a16="http://schemas.microsoft.com/office/drawing/2014/main" id="{284BE642-4E81-ABB8-28EB-356CED1F42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13" name="Group 512">
                          <a:extLst>
                            <a:ext uri="{FF2B5EF4-FFF2-40B4-BE49-F238E27FC236}">
                              <a16:creationId xmlns:a16="http://schemas.microsoft.com/office/drawing/2014/main" id="{E75DAE0C-CD5A-AF95-ABF4-C57F882EBFD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14" name="Rectangle 513">
                            <a:extLst>
                              <a:ext uri="{FF2B5EF4-FFF2-40B4-BE49-F238E27FC236}">
                                <a16:creationId xmlns:a16="http://schemas.microsoft.com/office/drawing/2014/main" id="{3E8BE1DB-6839-A17C-50BD-C7475BED84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15" name="Rectangle 514">
                            <a:extLst>
                              <a:ext uri="{FF2B5EF4-FFF2-40B4-BE49-F238E27FC236}">
                                <a16:creationId xmlns:a16="http://schemas.microsoft.com/office/drawing/2014/main" id="{7E7C12AC-A411-5B44-AEC7-1F5D627ED1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16" name="Rectangle 515">
                            <a:extLst>
                              <a:ext uri="{FF2B5EF4-FFF2-40B4-BE49-F238E27FC236}">
                                <a16:creationId xmlns:a16="http://schemas.microsoft.com/office/drawing/2014/main" id="{2CC0253C-929A-0607-F465-55ACCA653E2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17" name="Rectangle 516">
                            <a:extLst>
                              <a:ext uri="{FF2B5EF4-FFF2-40B4-BE49-F238E27FC236}">
                                <a16:creationId xmlns:a16="http://schemas.microsoft.com/office/drawing/2014/main" id="{C3FA3B78-B6F8-BABA-59F2-0A6DE97E00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E32133AE-7788-0B58-E704-24B0AE54C9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681" y="5035813"/>
                <a:ext cx="684000" cy="2063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A948DBF8-4E12-DA89-C43E-77D31A7A21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8895" y="4893684"/>
                <a:ext cx="540000" cy="2063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9583783-E786-E8FB-26D8-67DAE26C4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7795" y="5033360"/>
                <a:ext cx="288000" cy="2063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9DBD406B-D838-79BB-19CD-6E1B2F73C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3149" y="4885728"/>
              <a:ext cx="0" cy="14400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DDF12340-DABE-3E7A-BBCE-6C93DCA91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4798" y="4883580"/>
              <a:ext cx="0" cy="14400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2" name="Group 641">
            <a:extLst>
              <a:ext uri="{FF2B5EF4-FFF2-40B4-BE49-F238E27FC236}">
                <a16:creationId xmlns:a16="http://schemas.microsoft.com/office/drawing/2014/main" id="{9C9E9D42-8624-3573-982F-C253F6B096F5}"/>
              </a:ext>
            </a:extLst>
          </p:cNvPr>
          <p:cNvGrpSpPr/>
          <p:nvPr/>
        </p:nvGrpSpPr>
        <p:grpSpPr>
          <a:xfrm>
            <a:off x="5711494" y="2988774"/>
            <a:ext cx="1512000" cy="1260000"/>
            <a:chOff x="5711494" y="2988774"/>
            <a:chExt cx="1512000" cy="1260000"/>
          </a:xfrm>
        </p:grpSpPr>
        <p:grpSp>
          <p:nvGrpSpPr>
            <p:cNvPr id="628" name="Group 627">
              <a:extLst>
                <a:ext uri="{FF2B5EF4-FFF2-40B4-BE49-F238E27FC236}">
                  <a16:creationId xmlns:a16="http://schemas.microsoft.com/office/drawing/2014/main" id="{CC94B431-70D2-67F7-C655-B53F4D1911C3}"/>
                </a:ext>
              </a:extLst>
            </p:cNvPr>
            <p:cNvGrpSpPr/>
            <p:nvPr/>
          </p:nvGrpSpPr>
          <p:grpSpPr>
            <a:xfrm>
              <a:off x="5711494" y="2988774"/>
              <a:ext cx="1512000" cy="1260000"/>
              <a:chOff x="5544067" y="2988774"/>
              <a:chExt cx="1512000" cy="1260000"/>
            </a:xfrm>
          </p:grpSpPr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A8C7FFE4-E46E-6818-065A-593900D4D1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94435" y="2988774"/>
                <a:ext cx="1241322" cy="1260000"/>
                <a:chOff x="1036320" y="2239962"/>
                <a:chExt cx="1905000" cy="2189557"/>
              </a:xfrm>
              <a:solidFill>
                <a:schemeClr val="tx2">
                  <a:lumMod val="10000"/>
                  <a:lumOff val="90000"/>
                </a:schemeClr>
              </a:solidFill>
            </p:grpSpPr>
            <p:grpSp>
              <p:nvGrpSpPr>
                <p:cNvPr id="397" name="Group 396">
                  <a:extLst>
                    <a:ext uri="{FF2B5EF4-FFF2-40B4-BE49-F238E27FC236}">
                      <a16:creationId xmlns:a16="http://schemas.microsoft.com/office/drawing/2014/main" id="{BCDEFBD4-3119-5510-D244-28FD56D3CC14}"/>
                    </a:ext>
                  </a:extLst>
                </p:cNvPr>
                <p:cNvGrpSpPr/>
                <p:nvPr/>
              </p:nvGrpSpPr>
              <p:grpSpPr>
                <a:xfrm>
                  <a:off x="1036320" y="4185361"/>
                  <a:ext cx="1905000" cy="244158"/>
                  <a:chOff x="1036320" y="2239962"/>
                  <a:chExt cx="2194560" cy="274638"/>
                </a:xfrm>
                <a:grpFill/>
              </p:grpSpPr>
              <p:grpSp>
                <p:nvGrpSpPr>
                  <p:cNvPr id="493" name="Group 492">
                    <a:extLst>
                      <a:ext uri="{FF2B5EF4-FFF2-40B4-BE49-F238E27FC236}">
                        <a16:creationId xmlns:a16="http://schemas.microsoft.com/office/drawing/2014/main" id="{F6760DA3-2414-DEAC-0CF7-997090FE44C1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40280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499" name="Rectangle 498">
                      <a:extLst>
                        <a:ext uri="{FF2B5EF4-FFF2-40B4-BE49-F238E27FC236}">
                          <a16:creationId xmlns:a16="http://schemas.microsoft.com/office/drawing/2014/main" id="{6DEFA3DB-8254-EF0D-0058-E0C15F889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35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00" name="Rectangle 499">
                      <a:extLst>
                        <a:ext uri="{FF2B5EF4-FFF2-40B4-BE49-F238E27FC236}">
                          <a16:creationId xmlns:a16="http://schemas.microsoft.com/office/drawing/2014/main" id="{EF0DCF5F-10FA-22CE-FA25-3190B3D267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35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01" name="Rectangle 500">
                      <a:extLst>
                        <a:ext uri="{FF2B5EF4-FFF2-40B4-BE49-F238E27FC236}">
                          <a16:creationId xmlns:a16="http://schemas.microsoft.com/office/drawing/2014/main" id="{2978F237-FD82-FA83-A6E9-82D24B70D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35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02" name="Rectangle 501">
                      <a:extLst>
                        <a:ext uri="{FF2B5EF4-FFF2-40B4-BE49-F238E27FC236}">
                          <a16:creationId xmlns:a16="http://schemas.microsoft.com/office/drawing/2014/main" id="{9C2B9F09-B945-5B6F-DA6C-6FB89B4D7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35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94" name="Group 493">
                    <a:extLst>
                      <a:ext uri="{FF2B5EF4-FFF2-40B4-BE49-F238E27FC236}">
                        <a16:creationId xmlns:a16="http://schemas.microsoft.com/office/drawing/2014/main" id="{EB2854A3-BF61-70AA-A809-0A642F67BD39}"/>
                      </a:ext>
                    </a:extLst>
                  </p:cNvPr>
                  <p:cNvGrpSpPr/>
                  <p:nvPr/>
                </p:nvGrpSpPr>
                <p:grpSpPr>
                  <a:xfrm>
                    <a:off x="2133600" y="2239962"/>
                    <a:ext cx="1097280" cy="274320"/>
                    <a:chOff x="1036320" y="2240280"/>
                    <a:chExt cx="1097280" cy="274320"/>
                  </a:xfrm>
                  <a:grpFill/>
                </p:grpSpPr>
                <p:sp>
                  <p:nvSpPr>
                    <p:cNvPr id="495" name="Rectangle 494">
                      <a:extLst>
                        <a:ext uri="{FF2B5EF4-FFF2-40B4-BE49-F238E27FC236}">
                          <a16:creationId xmlns:a16="http://schemas.microsoft.com/office/drawing/2014/main" id="{A5FCF767-D718-8A17-2D9B-1F4EA433F3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32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35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96" name="Rectangle 495">
                      <a:extLst>
                        <a:ext uri="{FF2B5EF4-FFF2-40B4-BE49-F238E27FC236}">
                          <a16:creationId xmlns:a16="http://schemas.microsoft.com/office/drawing/2014/main" id="{1D36B714-34D0-6AFA-FC18-C39AAB3D6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640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35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97" name="Rectangle 496">
                      <a:extLst>
                        <a:ext uri="{FF2B5EF4-FFF2-40B4-BE49-F238E27FC236}">
                          <a16:creationId xmlns:a16="http://schemas.microsoft.com/office/drawing/2014/main" id="{979FC86B-3D96-941E-1962-3F3CD5F39D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8168" y="2240280"/>
                      <a:ext cx="274320" cy="27432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35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98" name="Rectangle 497">
                      <a:extLst>
                        <a:ext uri="{FF2B5EF4-FFF2-40B4-BE49-F238E27FC236}">
                          <a16:creationId xmlns:a16="http://schemas.microsoft.com/office/drawing/2014/main" id="{D6E22CA8-BCA5-C672-600D-6DC0AC12A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9280" y="2240280"/>
                      <a:ext cx="274320" cy="274320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350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4B8650BC-E3CB-C488-E7BC-E686054EBD31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1948528"/>
                  <a:chOff x="1036320" y="2239962"/>
                  <a:chExt cx="1905000" cy="1948528"/>
                </a:xfrm>
                <a:grpFill/>
              </p:grpSpPr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BD0924C4-C4D5-2C2A-400A-61239C25B0F6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447" name="Group 446">
                      <a:extLst>
                        <a:ext uri="{FF2B5EF4-FFF2-40B4-BE49-F238E27FC236}">
                          <a16:creationId xmlns:a16="http://schemas.microsoft.com/office/drawing/2014/main" id="{7D341854-D06E-12AC-BD98-2ECAEED87C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471" name="Group 470">
                        <a:extLst>
                          <a:ext uri="{FF2B5EF4-FFF2-40B4-BE49-F238E27FC236}">
                            <a16:creationId xmlns:a16="http://schemas.microsoft.com/office/drawing/2014/main" id="{A1BAB342-13FF-8ACA-1E0B-E9F6C90F04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83" name="Group 482">
                          <a:extLst>
                            <a:ext uri="{FF2B5EF4-FFF2-40B4-BE49-F238E27FC236}">
                              <a16:creationId xmlns:a16="http://schemas.microsoft.com/office/drawing/2014/main" id="{708D6F34-69F6-E95B-4684-20F9277923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89" name="Rectangle 488">
                            <a:extLst>
                              <a:ext uri="{FF2B5EF4-FFF2-40B4-BE49-F238E27FC236}">
                                <a16:creationId xmlns:a16="http://schemas.microsoft.com/office/drawing/2014/main" id="{6EDD0D2C-D459-3827-6C62-53EBE24937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0" name="Rectangle 489">
                            <a:extLst>
                              <a:ext uri="{FF2B5EF4-FFF2-40B4-BE49-F238E27FC236}">
                                <a16:creationId xmlns:a16="http://schemas.microsoft.com/office/drawing/2014/main" id="{F8C3276E-8C68-64BC-F956-DE0AAF84BB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1" name="Rectangle 490">
                            <a:extLst>
                              <a:ext uri="{FF2B5EF4-FFF2-40B4-BE49-F238E27FC236}">
                                <a16:creationId xmlns:a16="http://schemas.microsoft.com/office/drawing/2014/main" id="{D690538B-5D7A-E959-1B5D-0DC0B71F45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2" name="Rectangle 491">
                            <a:extLst>
                              <a:ext uri="{FF2B5EF4-FFF2-40B4-BE49-F238E27FC236}">
                                <a16:creationId xmlns:a16="http://schemas.microsoft.com/office/drawing/2014/main" id="{CC12D6F5-984C-DA90-30E0-38E5429C3D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84" name="Group 483">
                          <a:extLst>
                            <a:ext uri="{FF2B5EF4-FFF2-40B4-BE49-F238E27FC236}">
                              <a16:creationId xmlns:a16="http://schemas.microsoft.com/office/drawing/2014/main" id="{88A0F3F7-8F04-0197-4FB1-1157E4C9D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85" name="Rectangle 484">
                            <a:extLst>
                              <a:ext uri="{FF2B5EF4-FFF2-40B4-BE49-F238E27FC236}">
                                <a16:creationId xmlns:a16="http://schemas.microsoft.com/office/drawing/2014/main" id="{E365CCBE-3E52-C585-FA8B-95C0619F5E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86" name="Rectangle 485">
                            <a:extLst>
                              <a:ext uri="{FF2B5EF4-FFF2-40B4-BE49-F238E27FC236}">
                                <a16:creationId xmlns:a16="http://schemas.microsoft.com/office/drawing/2014/main" id="{AF645939-D73C-7791-B967-E2AC06DA94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87" name="Rectangle 486">
                            <a:extLst>
                              <a:ext uri="{FF2B5EF4-FFF2-40B4-BE49-F238E27FC236}">
                                <a16:creationId xmlns:a16="http://schemas.microsoft.com/office/drawing/2014/main" id="{7EC37424-DDFE-048B-2BCC-37EFBD0306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88" name="Rectangle 487">
                            <a:extLst>
                              <a:ext uri="{FF2B5EF4-FFF2-40B4-BE49-F238E27FC236}">
                                <a16:creationId xmlns:a16="http://schemas.microsoft.com/office/drawing/2014/main" id="{189A6D19-DA5A-0639-E851-E013979C9B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72" name="Group 471">
                        <a:extLst>
                          <a:ext uri="{FF2B5EF4-FFF2-40B4-BE49-F238E27FC236}">
                            <a16:creationId xmlns:a16="http://schemas.microsoft.com/office/drawing/2014/main" id="{8C5677D7-E70A-F4A0-E599-EB92A0E35F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73" name="Group 472">
                          <a:extLst>
                            <a:ext uri="{FF2B5EF4-FFF2-40B4-BE49-F238E27FC236}">
                              <a16:creationId xmlns:a16="http://schemas.microsoft.com/office/drawing/2014/main" id="{260631A2-A2BF-A1C2-C95E-AF10064E4F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79" name="Rectangle 478">
                            <a:extLst>
                              <a:ext uri="{FF2B5EF4-FFF2-40B4-BE49-F238E27FC236}">
                                <a16:creationId xmlns:a16="http://schemas.microsoft.com/office/drawing/2014/main" id="{38023488-2D55-95B3-B461-D59E1D976B8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80" name="Rectangle 479">
                            <a:extLst>
                              <a:ext uri="{FF2B5EF4-FFF2-40B4-BE49-F238E27FC236}">
                                <a16:creationId xmlns:a16="http://schemas.microsoft.com/office/drawing/2014/main" id="{2C343EFB-ECE9-B4A5-9464-64C64BBE2A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81" name="Rectangle 480">
                            <a:extLst>
                              <a:ext uri="{FF2B5EF4-FFF2-40B4-BE49-F238E27FC236}">
                                <a16:creationId xmlns:a16="http://schemas.microsoft.com/office/drawing/2014/main" id="{BAA406C8-8E01-79B1-0B48-DEF7BE05B9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82" name="Rectangle 481">
                            <a:extLst>
                              <a:ext uri="{FF2B5EF4-FFF2-40B4-BE49-F238E27FC236}">
                                <a16:creationId xmlns:a16="http://schemas.microsoft.com/office/drawing/2014/main" id="{68C9ABAC-0D5C-2310-0F73-0213EF9C59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74" name="Group 473">
                          <a:extLst>
                            <a:ext uri="{FF2B5EF4-FFF2-40B4-BE49-F238E27FC236}">
                              <a16:creationId xmlns:a16="http://schemas.microsoft.com/office/drawing/2014/main" id="{ED3F16EE-9E3F-DE1E-F928-4AEDACB5F0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75" name="Rectangle 474">
                            <a:extLst>
                              <a:ext uri="{FF2B5EF4-FFF2-40B4-BE49-F238E27FC236}">
                                <a16:creationId xmlns:a16="http://schemas.microsoft.com/office/drawing/2014/main" id="{777FAC31-5FF4-EC8C-A87B-B87241ED59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76" name="Rectangle 475">
                            <a:extLst>
                              <a:ext uri="{FF2B5EF4-FFF2-40B4-BE49-F238E27FC236}">
                                <a16:creationId xmlns:a16="http://schemas.microsoft.com/office/drawing/2014/main" id="{F57A62B9-901E-C3C7-8C4B-BD4926B2B8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77" name="Rectangle 476">
                            <a:extLst>
                              <a:ext uri="{FF2B5EF4-FFF2-40B4-BE49-F238E27FC236}">
                                <a16:creationId xmlns:a16="http://schemas.microsoft.com/office/drawing/2014/main" id="{22FC768B-F3D3-42DC-8732-3B6A1105F2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78" name="Rectangle 477">
                            <a:extLst>
                              <a:ext uri="{FF2B5EF4-FFF2-40B4-BE49-F238E27FC236}">
                                <a16:creationId xmlns:a16="http://schemas.microsoft.com/office/drawing/2014/main" id="{D0C37FF3-C9D5-B03C-59AC-3A0179FCC6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48" name="Group 447">
                      <a:extLst>
                        <a:ext uri="{FF2B5EF4-FFF2-40B4-BE49-F238E27FC236}">
                          <a16:creationId xmlns:a16="http://schemas.microsoft.com/office/drawing/2014/main" id="{99A916C9-E201-157E-273E-586D1EBEBB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449" name="Group 448">
                        <a:extLst>
                          <a:ext uri="{FF2B5EF4-FFF2-40B4-BE49-F238E27FC236}">
                            <a16:creationId xmlns:a16="http://schemas.microsoft.com/office/drawing/2014/main" id="{5226394C-1644-8C44-0ADA-585A9FFC46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61" name="Group 460">
                          <a:extLst>
                            <a:ext uri="{FF2B5EF4-FFF2-40B4-BE49-F238E27FC236}">
                              <a16:creationId xmlns:a16="http://schemas.microsoft.com/office/drawing/2014/main" id="{FF2F23B1-F430-D009-AA9B-4A281720BB3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67" name="Rectangle 466">
                            <a:extLst>
                              <a:ext uri="{FF2B5EF4-FFF2-40B4-BE49-F238E27FC236}">
                                <a16:creationId xmlns:a16="http://schemas.microsoft.com/office/drawing/2014/main" id="{933DF1AD-C72B-45C5-0024-F2933E6764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68" name="Rectangle 467">
                            <a:extLst>
                              <a:ext uri="{FF2B5EF4-FFF2-40B4-BE49-F238E27FC236}">
                                <a16:creationId xmlns:a16="http://schemas.microsoft.com/office/drawing/2014/main" id="{AE36A381-A247-BF31-4E71-44BE030CEB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69" name="Rectangle 468">
                            <a:extLst>
                              <a:ext uri="{FF2B5EF4-FFF2-40B4-BE49-F238E27FC236}">
                                <a16:creationId xmlns:a16="http://schemas.microsoft.com/office/drawing/2014/main" id="{75924657-C264-953E-28B8-4B4B4FCADD9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70" name="Rectangle 469">
                            <a:extLst>
                              <a:ext uri="{FF2B5EF4-FFF2-40B4-BE49-F238E27FC236}">
                                <a16:creationId xmlns:a16="http://schemas.microsoft.com/office/drawing/2014/main" id="{EA9FED18-98D8-B90B-D9ED-822F52A538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62" name="Group 461">
                          <a:extLst>
                            <a:ext uri="{FF2B5EF4-FFF2-40B4-BE49-F238E27FC236}">
                              <a16:creationId xmlns:a16="http://schemas.microsoft.com/office/drawing/2014/main" id="{1B8EB07E-D292-C3AA-1D0D-3541A63D734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63" name="Rectangle 462">
                            <a:extLst>
                              <a:ext uri="{FF2B5EF4-FFF2-40B4-BE49-F238E27FC236}">
                                <a16:creationId xmlns:a16="http://schemas.microsoft.com/office/drawing/2014/main" id="{648D7191-FDE8-AE75-0A96-845C88C92D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64" name="Rectangle 463">
                            <a:extLst>
                              <a:ext uri="{FF2B5EF4-FFF2-40B4-BE49-F238E27FC236}">
                                <a16:creationId xmlns:a16="http://schemas.microsoft.com/office/drawing/2014/main" id="{4ACC531B-56D6-0D4B-51DA-1B717C6EA2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65" name="Rectangle 464">
                            <a:extLst>
                              <a:ext uri="{FF2B5EF4-FFF2-40B4-BE49-F238E27FC236}">
                                <a16:creationId xmlns:a16="http://schemas.microsoft.com/office/drawing/2014/main" id="{330B7579-6DEE-45DA-96DE-B0E1A93891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66" name="Rectangle 465">
                            <a:extLst>
                              <a:ext uri="{FF2B5EF4-FFF2-40B4-BE49-F238E27FC236}">
                                <a16:creationId xmlns:a16="http://schemas.microsoft.com/office/drawing/2014/main" id="{38500813-3FD3-6397-F299-44A63C29B80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50" name="Group 449">
                        <a:extLst>
                          <a:ext uri="{FF2B5EF4-FFF2-40B4-BE49-F238E27FC236}">
                            <a16:creationId xmlns:a16="http://schemas.microsoft.com/office/drawing/2014/main" id="{A45A64F8-D384-DDC0-484B-DBC690259D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51" name="Group 450">
                          <a:extLst>
                            <a:ext uri="{FF2B5EF4-FFF2-40B4-BE49-F238E27FC236}">
                              <a16:creationId xmlns:a16="http://schemas.microsoft.com/office/drawing/2014/main" id="{619B7385-5E86-373E-DF0D-A035C6A5450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57" name="Rectangle 456">
                            <a:extLst>
                              <a:ext uri="{FF2B5EF4-FFF2-40B4-BE49-F238E27FC236}">
                                <a16:creationId xmlns:a16="http://schemas.microsoft.com/office/drawing/2014/main" id="{9B351D96-1F90-7BA9-6DB0-C566F13687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58" name="Rectangle 457">
                            <a:extLst>
                              <a:ext uri="{FF2B5EF4-FFF2-40B4-BE49-F238E27FC236}">
                                <a16:creationId xmlns:a16="http://schemas.microsoft.com/office/drawing/2014/main" id="{4541CA0B-3B84-55F3-A948-1CCD8A54A1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59" name="Rectangle 458">
                            <a:extLst>
                              <a:ext uri="{FF2B5EF4-FFF2-40B4-BE49-F238E27FC236}">
                                <a16:creationId xmlns:a16="http://schemas.microsoft.com/office/drawing/2014/main" id="{11D3C1AC-7FD1-F3B4-0D37-EA3293B277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60" name="Rectangle 459">
                            <a:extLst>
                              <a:ext uri="{FF2B5EF4-FFF2-40B4-BE49-F238E27FC236}">
                                <a16:creationId xmlns:a16="http://schemas.microsoft.com/office/drawing/2014/main" id="{F907D650-6749-2D29-DBB2-40B91819EA8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52" name="Group 451">
                          <a:extLst>
                            <a:ext uri="{FF2B5EF4-FFF2-40B4-BE49-F238E27FC236}">
                              <a16:creationId xmlns:a16="http://schemas.microsoft.com/office/drawing/2014/main" id="{FB949BE7-0795-0A28-75AF-1EBBA2619D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53" name="Rectangle 452">
                            <a:extLst>
                              <a:ext uri="{FF2B5EF4-FFF2-40B4-BE49-F238E27FC236}">
                                <a16:creationId xmlns:a16="http://schemas.microsoft.com/office/drawing/2014/main" id="{9413EE5A-0E3C-CDEE-E9D0-B603B5FAE1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54" name="Rectangle 453">
                            <a:extLst>
                              <a:ext uri="{FF2B5EF4-FFF2-40B4-BE49-F238E27FC236}">
                                <a16:creationId xmlns:a16="http://schemas.microsoft.com/office/drawing/2014/main" id="{7C9EB25A-E007-BC77-7A30-733EDA5C86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55" name="Rectangle 454">
                            <a:extLst>
                              <a:ext uri="{FF2B5EF4-FFF2-40B4-BE49-F238E27FC236}">
                                <a16:creationId xmlns:a16="http://schemas.microsoft.com/office/drawing/2014/main" id="{F6C5FA0C-D76C-8CCB-C861-755F15E115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56" name="Rectangle 455">
                            <a:extLst>
                              <a:ext uri="{FF2B5EF4-FFF2-40B4-BE49-F238E27FC236}">
                                <a16:creationId xmlns:a16="http://schemas.microsoft.com/office/drawing/2014/main" id="{C83478F1-CD99-7D65-95A4-1C1B833F6D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400" name="Group 399">
                    <a:extLst>
                      <a:ext uri="{FF2B5EF4-FFF2-40B4-BE49-F238E27FC236}">
                        <a16:creationId xmlns:a16="http://schemas.microsoft.com/office/drawing/2014/main" id="{CCF09D3E-2DD4-BA6D-FB49-E4B3C790301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3216224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401" name="Group 400">
                      <a:extLst>
                        <a:ext uri="{FF2B5EF4-FFF2-40B4-BE49-F238E27FC236}">
                          <a16:creationId xmlns:a16="http://schemas.microsoft.com/office/drawing/2014/main" id="{A6B555BF-ACDE-D6D1-8D55-A49199B735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425" name="Group 424">
                        <a:extLst>
                          <a:ext uri="{FF2B5EF4-FFF2-40B4-BE49-F238E27FC236}">
                            <a16:creationId xmlns:a16="http://schemas.microsoft.com/office/drawing/2014/main" id="{AAEA7F11-D38C-380E-A547-D57040471C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37" name="Group 436">
                          <a:extLst>
                            <a:ext uri="{FF2B5EF4-FFF2-40B4-BE49-F238E27FC236}">
                              <a16:creationId xmlns:a16="http://schemas.microsoft.com/office/drawing/2014/main" id="{0364A64A-4C42-75BE-21FE-6203D8F81E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43" name="Rectangle 442">
                            <a:extLst>
                              <a:ext uri="{FF2B5EF4-FFF2-40B4-BE49-F238E27FC236}">
                                <a16:creationId xmlns:a16="http://schemas.microsoft.com/office/drawing/2014/main" id="{D18E0DD2-C375-EB18-C1BD-8612D774AB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44" name="Rectangle 443">
                            <a:extLst>
                              <a:ext uri="{FF2B5EF4-FFF2-40B4-BE49-F238E27FC236}">
                                <a16:creationId xmlns:a16="http://schemas.microsoft.com/office/drawing/2014/main" id="{63F03225-F539-B54B-AF96-E06DC601FF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45" name="Rectangle 444">
                            <a:extLst>
                              <a:ext uri="{FF2B5EF4-FFF2-40B4-BE49-F238E27FC236}">
                                <a16:creationId xmlns:a16="http://schemas.microsoft.com/office/drawing/2014/main" id="{1FA41FCB-CFED-754B-7638-B175FA47B2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46" name="Rectangle 445">
                            <a:extLst>
                              <a:ext uri="{FF2B5EF4-FFF2-40B4-BE49-F238E27FC236}">
                                <a16:creationId xmlns:a16="http://schemas.microsoft.com/office/drawing/2014/main" id="{F2A1F678-7522-7CF0-B411-033197D0D9F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38" name="Group 437">
                          <a:extLst>
                            <a:ext uri="{FF2B5EF4-FFF2-40B4-BE49-F238E27FC236}">
                              <a16:creationId xmlns:a16="http://schemas.microsoft.com/office/drawing/2014/main" id="{5F4716A2-80CB-16E5-D132-38899811470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39" name="Rectangle 438">
                            <a:extLst>
                              <a:ext uri="{FF2B5EF4-FFF2-40B4-BE49-F238E27FC236}">
                                <a16:creationId xmlns:a16="http://schemas.microsoft.com/office/drawing/2014/main" id="{BA6DC451-36F0-C7B6-2EAD-87B12AA89E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40" name="Rectangle 439">
                            <a:extLst>
                              <a:ext uri="{FF2B5EF4-FFF2-40B4-BE49-F238E27FC236}">
                                <a16:creationId xmlns:a16="http://schemas.microsoft.com/office/drawing/2014/main" id="{E90A3707-5572-5243-8AA0-B445E3A428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41" name="Rectangle 440">
                            <a:extLst>
                              <a:ext uri="{FF2B5EF4-FFF2-40B4-BE49-F238E27FC236}">
                                <a16:creationId xmlns:a16="http://schemas.microsoft.com/office/drawing/2014/main" id="{92476119-76F2-2E40-B566-87266C1BBA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42" name="Rectangle 441">
                            <a:extLst>
                              <a:ext uri="{FF2B5EF4-FFF2-40B4-BE49-F238E27FC236}">
                                <a16:creationId xmlns:a16="http://schemas.microsoft.com/office/drawing/2014/main" id="{34C18460-7873-9EEE-DD68-DDC4A7341F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26" name="Group 425">
                        <a:extLst>
                          <a:ext uri="{FF2B5EF4-FFF2-40B4-BE49-F238E27FC236}">
                            <a16:creationId xmlns:a16="http://schemas.microsoft.com/office/drawing/2014/main" id="{2AFAD753-0D48-3A49-EF1F-1B7E8FC591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27" name="Group 426">
                          <a:extLst>
                            <a:ext uri="{FF2B5EF4-FFF2-40B4-BE49-F238E27FC236}">
                              <a16:creationId xmlns:a16="http://schemas.microsoft.com/office/drawing/2014/main" id="{29E791D7-09E1-1165-C6BB-6C91E02FEE7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33" name="Rectangle 432">
                            <a:extLst>
                              <a:ext uri="{FF2B5EF4-FFF2-40B4-BE49-F238E27FC236}">
                                <a16:creationId xmlns:a16="http://schemas.microsoft.com/office/drawing/2014/main" id="{B89C6907-B332-6003-EF50-EAD08C3D0C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34" name="Rectangle 433">
                            <a:extLst>
                              <a:ext uri="{FF2B5EF4-FFF2-40B4-BE49-F238E27FC236}">
                                <a16:creationId xmlns:a16="http://schemas.microsoft.com/office/drawing/2014/main" id="{380014DC-0229-B7E5-F8DD-2F39EE8142D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35" name="Rectangle 434">
                            <a:extLst>
                              <a:ext uri="{FF2B5EF4-FFF2-40B4-BE49-F238E27FC236}">
                                <a16:creationId xmlns:a16="http://schemas.microsoft.com/office/drawing/2014/main" id="{37DCB039-A16B-BD6D-3815-37A5D9FA1F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36" name="Rectangle 435">
                            <a:extLst>
                              <a:ext uri="{FF2B5EF4-FFF2-40B4-BE49-F238E27FC236}">
                                <a16:creationId xmlns:a16="http://schemas.microsoft.com/office/drawing/2014/main" id="{356F0FEF-023D-0F84-42D5-F338EF9D11D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28" name="Group 427">
                          <a:extLst>
                            <a:ext uri="{FF2B5EF4-FFF2-40B4-BE49-F238E27FC236}">
                              <a16:creationId xmlns:a16="http://schemas.microsoft.com/office/drawing/2014/main" id="{5B1E436F-1962-104D-0750-973B78563AB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29" name="Rectangle 428">
                            <a:extLst>
                              <a:ext uri="{FF2B5EF4-FFF2-40B4-BE49-F238E27FC236}">
                                <a16:creationId xmlns:a16="http://schemas.microsoft.com/office/drawing/2014/main" id="{06155AB9-F5EB-DB5D-D48C-0D9B734803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30" name="Rectangle 429">
                            <a:extLst>
                              <a:ext uri="{FF2B5EF4-FFF2-40B4-BE49-F238E27FC236}">
                                <a16:creationId xmlns:a16="http://schemas.microsoft.com/office/drawing/2014/main" id="{A61B824D-E2FE-D548-7BB4-31FA53DDA5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31" name="Rectangle 430">
                            <a:extLst>
                              <a:ext uri="{FF2B5EF4-FFF2-40B4-BE49-F238E27FC236}">
                                <a16:creationId xmlns:a16="http://schemas.microsoft.com/office/drawing/2014/main" id="{ACB115F9-3F61-66CA-4A2C-1F7CCF3FFA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32" name="Rectangle 431">
                            <a:extLst>
                              <a:ext uri="{FF2B5EF4-FFF2-40B4-BE49-F238E27FC236}">
                                <a16:creationId xmlns:a16="http://schemas.microsoft.com/office/drawing/2014/main" id="{1ADCD395-73A9-853B-59CD-BB90B80595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02" name="Group 401">
                      <a:extLst>
                        <a:ext uri="{FF2B5EF4-FFF2-40B4-BE49-F238E27FC236}">
                          <a16:creationId xmlns:a16="http://schemas.microsoft.com/office/drawing/2014/main" id="{96AA7273-57E4-3CF6-2771-ECBCA331FE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403" name="Group 402">
                        <a:extLst>
                          <a:ext uri="{FF2B5EF4-FFF2-40B4-BE49-F238E27FC236}">
                            <a16:creationId xmlns:a16="http://schemas.microsoft.com/office/drawing/2014/main" id="{61A3C030-298F-299D-E86C-0E82A460AE1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15" name="Group 414">
                          <a:extLst>
                            <a:ext uri="{FF2B5EF4-FFF2-40B4-BE49-F238E27FC236}">
                              <a16:creationId xmlns:a16="http://schemas.microsoft.com/office/drawing/2014/main" id="{32FD80AA-9B70-FA0D-9E0E-90C6EED9A97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21" name="Rectangle 420">
                            <a:extLst>
                              <a:ext uri="{FF2B5EF4-FFF2-40B4-BE49-F238E27FC236}">
                                <a16:creationId xmlns:a16="http://schemas.microsoft.com/office/drawing/2014/main" id="{CBE9536D-7AD0-4F3B-67A1-6DAC948095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2" name="Rectangle 421">
                            <a:extLst>
                              <a:ext uri="{FF2B5EF4-FFF2-40B4-BE49-F238E27FC236}">
                                <a16:creationId xmlns:a16="http://schemas.microsoft.com/office/drawing/2014/main" id="{77035507-EF34-B5E8-45E9-5CAC42C50E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3" name="Rectangle 422">
                            <a:extLst>
                              <a:ext uri="{FF2B5EF4-FFF2-40B4-BE49-F238E27FC236}">
                                <a16:creationId xmlns:a16="http://schemas.microsoft.com/office/drawing/2014/main" id="{A749B632-CE24-1FD3-0A6F-4515C75916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4" name="Rectangle 423">
                            <a:extLst>
                              <a:ext uri="{FF2B5EF4-FFF2-40B4-BE49-F238E27FC236}">
                                <a16:creationId xmlns:a16="http://schemas.microsoft.com/office/drawing/2014/main" id="{8000D702-1C75-CC2D-7688-3FC5319B48F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16" name="Group 415">
                          <a:extLst>
                            <a:ext uri="{FF2B5EF4-FFF2-40B4-BE49-F238E27FC236}">
                              <a16:creationId xmlns:a16="http://schemas.microsoft.com/office/drawing/2014/main" id="{7089DC1D-756B-93C1-70F4-D69639A8E9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17" name="Rectangle 416">
                            <a:extLst>
                              <a:ext uri="{FF2B5EF4-FFF2-40B4-BE49-F238E27FC236}">
                                <a16:creationId xmlns:a16="http://schemas.microsoft.com/office/drawing/2014/main" id="{0608D21D-027C-160F-E00A-C011F4BFCF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18" name="Rectangle 417">
                            <a:extLst>
                              <a:ext uri="{FF2B5EF4-FFF2-40B4-BE49-F238E27FC236}">
                                <a16:creationId xmlns:a16="http://schemas.microsoft.com/office/drawing/2014/main" id="{FB555497-ADC7-1692-492F-6E4F9F1B52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19" name="Rectangle 418">
                            <a:extLst>
                              <a:ext uri="{FF2B5EF4-FFF2-40B4-BE49-F238E27FC236}">
                                <a16:creationId xmlns:a16="http://schemas.microsoft.com/office/drawing/2014/main" id="{F9EB3D5C-244A-D1ED-4D84-E1127E8B5F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0" name="Rectangle 419">
                            <a:extLst>
                              <a:ext uri="{FF2B5EF4-FFF2-40B4-BE49-F238E27FC236}">
                                <a16:creationId xmlns:a16="http://schemas.microsoft.com/office/drawing/2014/main" id="{2496AAE8-043A-47E8-0D21-5F2EA0F901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04" name="Group 403">
                        <a:extLst>
                          <a:ext uri="{FF2B5EF4-FFF2-40B4-BE49-F238E27FC236}">
                            <a16:creationId xmlns:a16="http://schemas.microsoft.com/office/drawing/2014/main" id="{FEA23945-811A-3519-34EC-ADDA66FC5B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05" name="Group 404">
                          <a:extLst>
                            <a:ext uri="{FF2B5EF4-FFF2-40B4-BE49-F238E27FC236}">
                              <a16:creationId xmlns:a16="http://schemas.microsoft.com/office/drawing/2014/main" id="{AAF7F0EF-8735-87CF-C1DF-05A438EA2A8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11" name="Rectangle 410">
                            <a:extLst>
                              <a:ext uri="{FF2B5EF4-FFF2-40B4-BE49-F238E27FC236}">
                                <a16:creationId xmlns:a16="http://schemas.microsoft.com/office/drawing/2014/main" id="{B39FFDA6-1D44-0AF1-D47B-9EDD0C936B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12" name="Rectangle 411">
                            <a:extLst>
                              <a:ext uri="{FF2B5EF4-FFF2-40B4-BE49-F238E27FC236}">
                                <a16:creationId xmlns:a16="http://schemas.microsoft.com/office/drawing/2014/main" id="{88CB5A3D-E6E2-ADA9-3F5D-633014AEF5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13" name="Rectangle 412">
                            <a:extLst>
                              <a:ext uri="{FF2B5EF4-FFF2-40B4-BE49-F238E27FC236}">
                                <a16:creationId xmlns:a16="http://schemas.microsoft.com/office/drawing/2014/main" id="{520A0F67-2DEF-C7EF-C2B6-396CF9F8B0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14" name="Rectangle 413">
                            <a:extLst>
                              <a:ext uri="{FF2B5EF4-FFF2-40B4-BE49-F238E27FC236}">
                                <a16:creationId xmlns:a16="http://schemas.microsoft.com/office/drawing/2014/main" id="{26ACB799-9654-98BC-0E69-3A7ACC5A85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06" name="Group 405">
                          <a:extLst>
                            <a:ext uri="{FF2B5EF4-FFF2-40B4-BE49-F238E27FC236}">
                              <a16:creationId xmlns:a16="http://schemas.microsoft.com/office/drawing/2014/main" id="{CF351A4B-AAF7-0ADB-2A5D-6C84F18AF1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07" name="Rectangle 406">
                            <a:extLst>
                              <a:ext uri="{FF2B5EF4-FFF2-40B4-BE49-F238E27FC236}">
                                <a16:creationId xmlns:a16="http://schemas.microsoft.com/office/drawing/2014/main" id="{85F64904-C1F5-7731-3278-25E9642D7E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08" name="Rectangle 407">
                            <a:extLst>
                              <a:ext uri="{FF2B5EF4-FFF2-40B4-BE49-F238E27FC236}">
                                <a16:creationId xmlns:a16="http://schemas.microsoft.com/office/drawing/2014/main" id="{53D06A97-0E25-BECA-FA8C-0BC5A5AA14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09" name="Rectangle 408">
                            <a:extLst>
                              <a:ext uri="{FF2B5EF4-FFF2-40B4-BE49-F238E27FC236}">
                                <a16:creationId xmlns:a16="http://schemas.microsoft.com/office/drawing/2014/main" id="{03275FA8-21FB-9EA1-1CCC-60459F492ED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10" name="Rectangle 409">
                            <a:extLst>
                              <a:ext uri="{FF2B5EF4-FFF2-40B4-BE49-F238E27FC236}">
                                <a16:creationId xmlns:a16="http://schemas.microsoft.com/office/drawing/2014/main" id="{CD32E5EA-59CF-E688-0B9C-30A081E8C7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35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AD30D699-3174-AB20-BB78-52604B145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4067" y="3548110"/>
                <a:ext cx="1512000" cy="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B7EB0707-C6E8-417D-B88E-B2294134DFC9}"/>
                  </a:ext>
                </a:extLst>
              </p:cNvPr>
              <p:cNvCxnSpPr>
                <a:cxnSpLocks/>
                <a:endCxn id="418" idx="0"/>
              </p:cNvCxnSpPr>
              <p:nvPr/>
            </p:nvCxnSpPr>
            <p:spPr>
              <a:xfrm flipV="1">
                <a:off x="5559096" y="3829941"/>
                <a:ext cx="1008000" cy="2063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1EADB4BF-BDCF-BC86-B79C-BDF3746FEA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80054" y="3686754"/>
                <a:ext cx="468000" cy="2063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44E8CA6C-C485-216D-4064-11A819C10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491" y="3685848"/>
              <a:ext cx="0" cy="14400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833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EBBA4AC-9BA0-4A3D-C092-B726D7F1FBA4}"/>
              </a:ext>
            </a:extLst>
          </p:cNvPr>
          <p:cNvSpPr/>
          <p:nvPr/>
        </p:nvSpPr>
        <p:spPr>
          <a:xfrm>
            <a:off x="2305944" y="5104044"/>
            <a:ext cx="5486553" cy="1670522"/>
          </a:xfrm>
          <a:prstGeom prst="rect">
            <a:avLst/>
          </a:prstGeom>
          <a:solidFill>
            <a:srgbClr val="C4E1F2">
              <a:alpha val="50196"/>
            </a:srgb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Core Contributions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1B243-4CB3-2CD9-8D8A-517896D5002E}"/>
              </a:ext>
            </a:extLst>
          </p:cNvPr>
          <p:cNvGrpSpPr/>
          <p:nvPr/>
        </p:nvGrpSpPr>
        <p:grpSpPr>
          <a:xfrm>
            <a:off x="529568" y="2506749"/>
            <a:ext cx="2977949" cy="2340017"/>
            <a:chOff x="1401681" y="1458393"/>
            <a:chExt cx="2937208" cy="31200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A5A81C5-D387-6EC2-8AD8-68514E367CE9}"/>
                </a:ext>
              </a:extLst>
            </p:cNvPr>
            <p:cNvGrpSpPr/>
            <p:nvPr/>
          </p:nvGrpSpPr>
          <p:grpSpPr>
            <a:xfrm>
              <a:off x="1401681" y="2095409"/>
              <a:ext cx="2937208" cy="2483006"/>
              <a:chOff x="1401681" y="2095409"/>
              <a:chExt cx="2937208" cy="248300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6F58241-CC4E-E3F0-EC57-498E4F2AD709}"/>
                  </a:ext>
                </a:extLst>
              </p:cNvPr>
              <p:cNvGrpSpPr/>
              <p:nvPr/>
            </p:nvGrpSpPr>
            <p:grpSpPr>
              <a:xfrm>
                <a:off x="1401681" y="2095409"/>
                <a:ext cx="1263314" cy="1301508"/>
                <a:chOff x="1401681" y="2095409"/>
                <a:chExt cx="1263314" cy="130150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131743BF-71D7-CA54-AFEF-AAFB047A1CB7}"/>
                    </a:ext>
                  </a:extLst>
                </p:cNvPr>
                <p:cNvSpPr/>
                <p:nvPr/>
              </p:nvSpPr>
              <p:spPr>
                <a:xfrm>
                  <a:off x="1467854" y="2229853"/>
                  <a:ext cx="1130968" cy="46923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Processors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DF6C22B-4EDE-0FB0-DC16-B0C3CBEE9A5B}"/>
                    </a:ext>
                  </a:extLst>
                </p:cNvPr>
                <p:cNvSpPr/>
                <p:nvPr/>
              </p:nvSpPr>
              <p:spPr>
                <a:xfrm>
                  <a:off x="1630281" y="2839803"/>
                  <a:ext cx="806114" cy="469231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9B865BC1-668F-ED67-C2CF-A552DBBE5983}"/>
                    </a:ext>
                  </a:extLst>
                </p:cNvPr>
                <p:cNvSpPr/>
                <p:nvPr/>
              </p:nvSpPr>
              <p:spPr>
                <a:xfrm>
                  <a:off x="1401681" y="2095409"/>
                  <a:ext cx="1263314" cy="1301508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EA8336C-D7CD-C62A-2F44-292B3D511EF6}"/>
                  </a:ext>
                </a:extLst>
              </p:cNvPr>
              <p:cNvGrpSpPr/>
              <p:nvPr/>
            </p:nvGrpSpPr>
            <p:grpSpPr>
              <a:xfrm>
                <a:off x="3074879" y="2095409"/>
                <a:ext cx="1263314" cy="1301508"/>
                <a:chOff x="853041" y="2095409"/>
                <a:chExt cx="1263314" cy="1301508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576C78C2-9A30-82D0-9DFF-65F36AE3CEBA}"/>
                    </a:ext>
                  </a:extLst>
                </p:cNvPr>
                <p:cNvSpPr/>
                <p:nvPr/>
              </p:nvSpPr>
              <p:spPr>
                <a:xfrm>
                  <a:off x="919214" y="2229853"/>
                  <a:ext cx="1130968" cy="46923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Processors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A9109135-C45A-1AFA-9D2C-9F0F9DD67EF5}"/>
                    </a:ext>
                  </a:extLst>
                </p:cNvPr>
                <p:cNvSpPr/>
                <p:nvPr/>
              </p:nvSpPr>
              <p:spPr>
                <a:xfrm>
                  <a:off x="1081641" y="2839803"/>
                  <a:ext cx="806114" cy="469231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F2096B13-5EE8-CE1D-C5BF-09AF0D20ED51}"/>
                    </a:ext>
                  </a:extLst>
                </p:cNvPr>
                <p:cNvSpPr/>
                <p:nvPr/>
              </p:nvSpPr>
              <p:spPr>
                <a:xfrm>
                  <a:off x="853041" y="2095409"/>
                  <a:ext cx="1263314" cy="1301508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latin typeface="Trebuchet MS" panose="020B0703020202090204" pitchFamily="34" charset="0"/>
                  </a:endParaRPr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2F391A9-EA74-F889-20A0-0CD881F65ED7}"/>
                  </a:ext>
                </a:extLst>
              </p:cNvPr>
              <p:cNvCxnSpPr>
                <a:stCxn id="21" idx="3"/>
                <a:endCxn id="18" idx="1"/>
              </p:cNvCxnSpPr>
              <p:nvPr/>
            </p:nvCxnSpPr>
            <p:spPr>
              <a:xfrm>
                <a:off x="2664995" y="2746163"/>
                <a:ext cx="4098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3916247-5967-6450-0B71-527A1D5AE2C1}"/>
                  </a:ext>
                </a:extLst>
              </p:cNvPr>
              <p:cNvSpPr/>
              <p:nvPr/>
            </p:nvSpPr>
            <p:spPr>
              <a:xfrm>
                <a:off x="1402378" y="3912178"/>
                <a:ext cx="1263314" cy="66623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6340712-8305-E453-2488-0D1EC12E8A10}"/>
                  </a:ext>
                </a:extLst>
              </p:cNvPr>
              <p:cNvSpPr/>
              <p:nvPr/>
            </p:nvSpPr>
            <p:spPr>
              <a:xfrm>
                <a:off x="3075575" y="3921986"/>
                <a:ext cx="1263314" cy="65642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41EDF35-627C-6760-EA95-497B3196E061}"/>
                  </a:ext>
                </a:extLst>
              </p:cNvPr>
              <p:cNvCxnSpPr>
                <a:cxnSpLocks/>
                <a:stCxn id="21" idx="2"/>
                <a:endCxn id="10" idx="0"/>
              </p:cNvCxnSpPr>
              <p:nvPr/>
            </p:nvCxnSpPr>
            <p:spPr>
              <a:xfrm>
                <a:off x="2033338" y="3396917"/>
                <a:ext cx="697" cy="5152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46CA5F2-F333-7187-F1FC-CDCC8AAE7D18}"/>
                  </a:ext>
                </a:extLst>
              </p:cNvPr>
              <p:cNvCxnSpPr>
                <a:cxnSpLocks/>
                <a:stCxn id="18" idx="2"/>
                <a:endCxn id="11" idx="0"/>
              </p:cNvCxnSpPr>
              <p:nvPr/>
            </p:nvCxnSpPr>
            <p:spPr>
              <a:xfrm>
                <a:off x="3706537" y="3396917"/>
                <a:ext cx="696" cy="5250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DAE20933-EA5B-ACFB-63E9-CAD680715F3A}"/>
                </a:ext>
              </a:extLst>
            </p:cNvPr>
            <p:cNvSpPr txBox="1">
              <a:spLocks/>
            </p:cNvSpPr>
            <p:nvPr/>
          </p:nvSpPr>
          <p:spPr>
            <a:xfrm>
              <a:off x="2150147" y="1458393"/>
              <a:ext cx="1663530" cy="47133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93000"/>
                </a:lnSpc>
              </a:pPr>
              <a:r>
                <a:rPr lang="en-US" sz="2100" dirty="0">
                  <a:latin typeface="Trebuchet MS" panose="020B0703020202090204" pitchFamily="34" charset="0"/>
                  <a:cs typeface="Consolas" panose="020B0609020204030204" pitchFamily="49" charset="0"/>
                </a:rPr>
                <a:t>CPU System</a:t>
              </a:r>
              <a:endParaRPr lang="en-GR" sz="195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  <a:p>
              <a:pPr algn="l">
                <a:lnSpc>
                  <a:spcPct val="100000"/>
                </a:lnSpc>
              </a:pPr>
              <a:endParaRPr lang="en-GR" sz="1950" dirty="0"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0793F9-EEB8-49DC-E189-756CCCE42F62}"/>
              </a:ext>
            </a:extLst>
          </p:cNvPr>
          <p:cNvGrpSpPr/>
          <p:nvPr/>
        </p:nvGrpSpPr>
        <p:grpSpPr>
          <a:xfrm>
            <a:off x="4091212" y="2464375"/>
            <a:ext cx="4764068" cy="2502039"/>
            <a:chOff x="4091212" y="2361343"/>
            <a:chExt cx="4764068" cy="250203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EF682B-64BF-37A2-0268-9AC851A22A3D}"/>
                </a:ext>
              </a:extLst>
            </p:cNvPr>
            <p:cNvGrpSpPr/>
            <p:nvPr/>
          </p:nvGrpSpPr>
          <p:grpSpPr>
            <a:xfrm>
              <a:off x="4792900" y="2745592"/>
              <a:ext cx="3271848" cy="897504"/>
              <a:chOff x="7183826" y="3960324"/>
              <a:chExt cx="1128354" cy="221127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DB423F8-D3AC-28C9-0DD4-E15CF711BF04}"/>
                  </a:ext>
                </a:extLst>
              </p:cNvPr>
              <p:cNvGrpSpPr/>
              <p:nvPr/>
            </p:nvGrpSpPr>
            <p:grpSpPr>
              <a:xfrm>
                <a:off x="7183826" y="3960324"/>
                <a:ext cx="1128354" cy="1712879"/>
                <a:chOff x="7068552" y="2301216"/>
                <a:chExt cx="788678" cy="808679"/>
              </a:xfrm>
            </p:grpSpPr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D0796092-2377-1799-2427-9A0545CF2CBA}"/>
                    </a:ext>
                  </a:extLst>
                </p:cNvPr>
                <p:cNvSpPr/>
                <p:nvPr/>
              </p:nvSpPr>
              <p:spPr>
                <a:xfrm>
                  <a:off x="7105146" y="2348861"/>
                  <a:ext cx="714750" cy="337323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100" dirty="0">
                      <a:latin typeface="Trebuchet MS" panose="020B0703020202090204" pitchFamily="34" charset="0"/>
                    </a:rPr>
                    <a:t>Host CPU</a:t>
                  </a:r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EBECD6A3-3BD0-3C9F-2F78-C77F79159B3D}"/>
                    </a:ext>
                  </a:extLst>
                </p:cNvPr>
                <p:cNvSpPr/>
                <p:nvPr/>
              </p:nvSpPr>
              <p:spPr>
                <a:xfrm>
                  <a:off x="7105146" y="2746386"/>
                  <a:ext cx="714750" cy="321104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1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6E6B7855-84D7-A1B7-334E-468C2656F29C}"/>
                    </a:ext>
                  </a:extLst>
                </p:cNvPr>
                <p:cNvSpPr/>
                <p:nvPr/>
              </p:nvSpPr>
              <p:spPr>
                <a:xfrm>
                  <a:off x="7068552" y="2301216"/>
                  <a:ext cx="788678" cy="808679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>
                    <a:latin typeface="Trebuchet MS" panose="020B0703020202090204" pitchFamily="34" charset="0"/>
                  </a:endParaRPr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039913C-6D0B-68D2-6752-AC2F2F28CC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66675" y="5696986"/>
                <a:ext cx="0" cy="4746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4E782-FBB5-087B-027F-4BB6886F0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05230" y="5678091"/>
                <a:ext cx="0" cy="4746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53604A-374E-6654-C5A2-A2C1EAD9A3B0}"/>
                </a:ext>
              </a:extLst>
            </p:cNvPr>
            <p:cNvGrpSpPr/>
            <p:nvPr/>
          </p:nvGrpSpPr>
          <p:grpSpPr>
            <a:xfrm>
              <a:off x="4091212" y="2361343"/>
              <a:ext cx="4764068" cy="2502039"/>
              <a:chOff x="5955448" y="1969423"/>
              <a:chExt cx="5242326" cy="3336052"/>
            </a:xfrm>
          </p:grpSpPr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DC406FCC-8512-7544-DD0B-9E0F6C4CB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0179" y="1969423"/>
                <a:ext cx="1855920" cy="471331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93000"/>
                  </a:lnSpc>
                </a:pPr>
                <a:r>
                  <a:rPr lang="en-US" sz="2100" dirty="0">
                    <a:latin typeface="Trebuchet MS" panose="020B0703020202090204" pitchFamily="34" charset="0"/>
                    <a:cs typeface="Consolas" panose="020B0609020204030204" pitchFamily="49" charset="0"/>
                  </a:rPr>
                  <a:t>PIM System</a:t>
                </a:r>
                <a:endParaRPr lang="en-GR" sz="1950" dirty="0">
                  <a:latin typeface="Trebuchet MS" panose="020B0703020202090204" pitchFamily="34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40400EC-1F7B-5593-4800-8F94A23F740C}"/>
                  </a:ext>
                </a:extLst>
              </p:cNvPr>
              <p:cNvGrpSpPr/>
              <p:nvPr/>
            </p:nvGrpSpPr>
            <p:grpSpPr>
              <a:xfrm>
                <a:off x="5955448" y="3663330"/>
                <a:ext cx="5242326" cy="1642145"/>
                <a:chOff x="5955448" y="3663329"/>
                <a:chExt cx="5242326" cy="1642145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95AEF4B-65BC-7B59-BC6E-67B13A8116C5}"/>
                    </a:ext>
                  </a:extLst>
                </p:cNvPr>
                <p:cNvGrpSpPr/>
                <p:nvPr/>
              </p:nvGrpSpPr>
              <p:grpSpPr>
                <a:xfrm>
                  <a:off x="5955448" y="3663329"/>
                  <a:ext cx="2546681" cy="1642145"/>
                  <a:chOff x="5955448" y="3510929"/>
                  <a:chExt cx="2546681" cy="1642145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AD521E05-1888-54B1-F0B1-BF697AE7C61F}"/>
                      </a:ext>
                    </a:extLst>
                  </p:cNvPr>
                  <p:cNvGrpSpPr/>
                  <p:nvPr/>
                </p:nvGrpSpPr>
                <p:grpSpPr>
                  <a:xfrm>
                    <a:off x="5955448" y="3510929"/>
                    <a:ext cx="2546681" cy="1642145"/>
                    <a:chOff x="4664463" y="5143138"/>
                    <a:chExt cx="2546681" cy="1642145"/>
                  </a:xfrm>
                </p:grpSpPr>
                <p:sp>
                  <p:nvSpPr>
                    <p:cNvPr id="45" name="Rounded Rectangle 44">
                      <a:extLst>
                        <a:ext uri="{FF2B5EF4-FFF2-40B4-BE49-F238E27FC236}">
                          <a16:creationId xmlns:a16="http://schemas.microsoft.com/office/drawing/2014/main" id="{A5E4D095-CCBE-8BAB-31B1-A825A94D8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4463" y="5143138"/>
                      <a:ext cx="2546681" cy="1642145"/>
                    </a:xfrm>
                    <a:prstGeom prst="roundRect">
                      <a:avLst>
                        <a:gd name="adj" fmla="val 7426"/>
                      </a:avLst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tlCol="0" anchor="t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PIM-Enabled Memory</a:t>
                      </a:r>
                    </a:p>
                  </p:txBody>
                </p:sp>
                <p:sp>
                  <p:nvSpPr>
                    <p:cNvPr id="46" name="Rounded Rectangle 45">
                      <a:extLst>
                        <a:ext uri="{FF2B5EF4-FFF2-40B4-BE49-F238E27FC236}">
                          <a16:creationId xmlns:a16="http://schemas.microsoft.com/office/drawing/2014/main" id="{7F8A3918-36C1-01AD-08C1-0B1B46501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84183" y="5487370"/>
                      <a:ext cx="1018673" cy="588826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sz="1500" dirty="0">
                          <a:latin typeface="Trebuchet MS" panose="020B0703020202090204" pitchFamily="34" charset="0"/>
                        </a:rPr>
                        <a:t>Memory</a:t>
                      </a:r>
                      <a:br>
                        <a:rPr lang="en-GR" sz="1500" dirty="0">
                          <a:latin typeface="Trebuchet MS" panose="020B0703020202090204" pitchFamily="34" charset="0"/>
                        </a:rPr>
                      </a:br>
                      <a:r>
                        <a:rPr lang="en-GR" sz="1500" dirty="0">
                          <a:latin typeface="Trebuchet MS" panose="020B0703020202090204" pitchFamily="34" charset="0"/>
                        </a:rPr>
                        <a:t>Arrays</a:t>
                      </a:r>
                    </a:p>
                  </p:txBody>
                </p:sp>
                <p:sp>
                  <p:nvSpPr>
                    <p:cNvPr id="47" name="Rounded Rectangle 46">
                      <a:extLst>
                        <a:ext uri="{FF2B5EF4-FFF2-40B4-BE49-F238E27FC236}">
                          <a16:creationId xmlns:a16="http://schemas.microsoft.com/office/drawing/2014/main" id="{116486AD-D576-CE7A-0961-2B978CC21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3448" y="5547167"/>
                      <a:ext cx="1165097" cy="469231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Processor</a:t>
                      </a:r>
                    </a:p>
                  </p:txBody>
                </p:sp>
              </p:grpSp>
              <p:sp>
                <p:nvSpPr>
                  <p:cNvPr id="43" name="Rounded Rectangle 42">
                    <a:extLst>
                      <a:ext uri="{FF2B5EF4-FFF2-40B4-BE49-F238E27FC236}">
                        <a16:creationId xmlns:a16="http://schemas.microsoft.com/office/drawing/2014/main" id="{37E974F9-6874-60D9-9D45-71E08A1DA2A3}"/>
                      </a:ext>
                    </a:extLst>
                  </p:cNvPr>
                  <p:cNvSpPr/>
                  <p:nvPr/>
                </p:nvSpPr>
                <p:spPr>
                  <a:xfrm>
                    <a:off x="7375168" y="4495241"/>
                    <a:ext cx="1018673" cy="588826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sz="1500" dirty="0">
                        <a:latin typeface="Trebuchet MS" panose="020B0703020202090204" pitchFamily="34" charset="0"/>
                      </a:rPr>
                      <a:t>Memory</a:t>
                    </a:r>
                    <a:br>
                      <a:rPr lang="en-GR" sz="1500" dirty="0">
                        <a:latin typeface="Trebuchet MS" panose="020B0703020202090204" pitchFamily="34" charset="0"/>
                      </a:rPr>
                    </a:br>
                    <a:r>
                      <a:rPr lang="en-GR" sz="1500" dirty="0">
                        <a:latin typeface="Trebuchet MS" panose="020B0703020202090204" pitchFamily="34" charset="0"/>
                      </a:rPr>
                      <a:t>Arrays</a:t>
                    </a:r>
                  </a:p>
                </p:txBody>
              </p:sp>
              <p:sp>
                <p:nvSpPr>
                  <p:cNvPr id="44" name="Rounded Rectangle 43">
                    <a:extLst>
                      <a:ext uri="{FF2B5EF4-FFF2-40B4-BE49-F238E27FC236}">
                        <a16:creationId xmlns:a16="http://schemas.microsoft.com/office/drawing/2014/main" id="{249BA0E3-D963-080D-FA31-26EA417A41A4}"/>
                      </a:ext>
                    </a:extLst>
                  </p:cNvPr>
                  <p:cNvSpPr/>
                  <p:nvPr/>
                </p:nvSpPr>
                <p:spPr>
                  <a:xfrm>
                    <a:off x="6044434" y="4555038"/>
                    <a:ext cx="1165096" cy="469231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R" sz="15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Processor</a:t>
                    </a: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5BA08A0-0827-3652-D6D5-871AC11DCAF4}"/>
                    </a:ext>
                  </a:extLst>
                </p:cNvPr>
                <p:cNvGrpSpPr/>
                <p:nvPr/>
              </p:nvGrpSpPr>
              <p:grpSpPr>
                <a:xfrm>
                  <a:off x="8651093" y="3663329"/>
                  <a:ext cx="2546681" cy="1642145"/>
                  <a:chOff x="8651093" y="1819289"/>
                  <a:chExt cx="2546681" cy="1642145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02E2C049-2A7C-A142-6040-8AABEEF5C8D4}"/>
                      </a:ext>
                    </a:extLst>
                  </p:cNvPr>
                  <p:cNvGrpSpPr/>
                  <p:nvPr/>
                </p:nvGrpSpPr>
                <p:grpSpPr>
                  <a:xfrm>
                    <a:off x="8651093" y="1819289"/>
                    <a:ext cx="2546681" cy="1642145"/>
                    <a:chOff x="7360108" y="3451498"/>
                    <a:chExt cx="2546681" cy="1642145"/>
                  </a:xfrm>
                </p:grpSpPr>
                <p:sp>
                  <p:nvSpPr>
                    <p:cNvPr id="39" name="Rounded Rectangle 38">
                      <a:extLst>
                        <a:ext uri="{FF2B5EF4-FFF2-40B4-BE49-F238E27FC236}">
                          <a16:creationId xmlns:a16="http://schemas.microsoft.com/office/drawing/2014/main" id="{E85C16A9-22EF-0B11-CFA7-6B5544555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0108" y="3451498"/>
                      <a:ext cx="2546681" cy="1642145"/>
                    </a:xfrm>
                    <a:prstGeom prst="roundRect">
                      <a:avLst>
                        <a:gd name="adj" fmla="val 7426"/>
                      </a:avLst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0" rtlCol="0" anchor="t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PIM-Enabled Memory</a:t>
                      </a:r>
                    </a:p>
                  </p:txBody>
                </p:sp>
                <p:sp>
                  <p:nvSpPr>
                    <p:cNvPr id="40" name="Rounded Rectangle 39">
                      <a:extLst>
                        <a:ext uri="{FF2B5EF4-FFF2-40B4-BE49-F238E27FC236}">
                          <a16:creationId xmlns:a16="http://schemas.microsoft.com/office/drawing/2014/main" id="{524E4FF0-8F1B-B138-753F-018E27B06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79829" y="3795730"/>
                      <a:ext cx="1018672" cy="588827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sz="1500" dirty="0">
                          <a:latin typeface="Trebuchet MS" panose="020B0703020202090204" pitchFamily="34" charset="0"/>
                        </a:rPr>
                        <a:t>Memory</a:t>
                      </a:r>
                      <a:br>
                        <a:rPr lang="en-GR" sz="1500" dirty="0">
                          <a:latin typeface="Trebuchet MS" panose="020B0703020202090204" pitchFamily="34" charset="0"/>
                        </a:rPr>
                      </a:br>
                      <a:r>
                        <a:rPr lang="en-GR" sz="1500" dirty="0">
                          <a:latin typeface="Trebuchet MS" panose="020B0703020202090204" pitchFamily="34" charset="0"/>
                        </a:rPr>
                        <a:t>Arrays</a:t>
                      </a:r>
                    </a:p>
                  </p:txBody>
                </p:sp>
                <p:sp>
                  <p:nvSpPr>
                    <p:cNvPr id="41" name="Rounded Rectangle 40">
                      <a:extLst>
                        <a:ext uri="{FF2B5EF4-FFF2-40B4-BE49-F238E27FC236}">
                          <a16:creationId xmlns:a16="http://schemas.microsoft.com/office/drawing/2014/main" id="{06C455A5-53C6-14FF-B718-2F09F7033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9095" y="3855527"/>
                      <a:ext cx="1165096" cy="469231"/>
                    </a:xfrm>
                    <a:prstGeom prst="round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R" sz="15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Processor</a:t>
                      </a:r>
                    </a:p>
                  </p:txBody>
                </p:sp>
              </p:grpSp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8FD82780-77CA-4D14-B5B5-01225E4B5089}"/>
                      </a:ext>
                    </a:extLst>
                  </p:cNvPr>
                  <p:cNvSpPr/>
                  <p:nvPr/>
                </p:nvSpPr>
                <p:spPr>
                  <a:xfrm>
                    <a:off x="10070814" y="2803601"/>
                    <a:ext cx="1018672" cy="588827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sz="1500" dirty="0">
                        <a:latin typeface="Trebuchet MS" panose="020B0703020202090204" pitchFamily="34" charset="0"/>
                      </a:rPr>
                      <a:t>Memory</a:t>
                    </a:r>
                    <a:br>
                      <a:rPr lang="en-GR" sz="1500" dirty="0">
                        <a:latin typeface="Trebuchet MS" panose="020B0703020202090204" pitchFamily="34" charset="0"/>
                      </a:rPr>
                    </a:br>
                    <a:r>
                      <a:rPr lang="en-GR" sz="1500" dirty="0">
                        <a:latin typeface="Trebuchet MS" panose="020B0703020202090204" pitchFamily="34" charset="0"/>
                      </a:rPr>
                      <a:t>Arrays</a:t>
                    </a: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615902EA-3C03-BD84-FBE2-2FA2B08A27BE}"/>
                      </a:ext>
                    </a:extLst>
                  </p:cNvPr>
                  <p:cNvSpPr/>
                  <p:nvPr/>
                </p:nvSpPr>
                <p:spPr>
                  <a:xfrm>
                    <a:off x="8740079" y="2863398"/>
                    <a:ext cx="1165095" cy="469231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R" sz="15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Processor</a:t>
                    </a:r>
                  </a:p>
                </p:txBody>
              </p:sp>
            </p:grpSp>
          </p:grpSp>
        </p:grpSp>
      </p:grp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60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DEC5B3-E76F-A507-E77B-2457B81F0478}"/>
              </a:ext>
            </a:extLst>
          </p:cNvPr>
          <p:cNvSpPr/>
          <p:nvPr/>
        </p:nvSpPr>
        <p:spPr>
          <a:xfrm>
            <a:off x="4063125" y="2825101"/>
            <a:ext cx="4775846" cy="2178110"/>
          </a:xfrm>
          <a:prstGeom prst="roundRect">
            <a:avLst>
              <a:gd name="adj" fmla="val 5875"/>
            </a:avLst>
          </a:prstGeom>
          <a:solidFill>
            <a:schemeClr val="accent5">
              <a:lumMod val="20000"/>
              <a:lumOff val="80000"/>
              <a:alpha val="69846"/>
            </a:schemeClr>
          </a:solidFill>
          <a:ln w="57150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3AC2CE5-28C9-ECB7-7C4F-0E1BA2CE2567}"/>
              </a:ext>
            </a:extLst>
          </p:cNvPr>
          <p:cNvSpPr txBox="1">
            <a:spLocks/>
          </p:cNvSpPr>
          <p:nvPr/>
        </p:nvSpPr>
        <p:spPr>
          <a:xfrm>
            <a:off x="4194041" y="5147725"/>
            <a:ext cx="3458336" cy="160513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 err="1">
                <a:latin typeface="Trebuchet MS" panose="020B0703020202090204" pitchFamily="34" charset="0"/>
                <a:cs typeface="Consolas" panose="020B0609020204030204" pitchFamily="49" charset="0"/>
              </a:rPr>
              <a:t>SparseP</a:t>
            </a:r>
            <a: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  <a:t> (Sigmetrics’22)</a:t>
            </a:r>
            <a:b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</a:br>
            <a:r>
              <a:rPr lang="en-G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A Library of Efficient Sparse Matrix Vector Multiplication Kernels for Real PIM Systems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40AF69-199A-55B4-7FB6-17F3FB50428F}"/>
              </a:ext>
            </a:extLst>
          </p:cNvPr>
          <p:cNvGrpSpPr/>
          <p:nvPr/>
        </p:nvGrpSpPr>
        <p:grpSpPr>
          <a:xfrm>
            <a:off x="2478174" y="5147725"/>
            <a:ext cx="1733246" cy="1740845"/>
            <a:chOff x="4650182" y="838947"/>
            <a:chExt cx="1733246" cy="174084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C836A8A-7DCE-7F90-8D48-EBD7D1758EBD}"/>
                </a:ext>
              </a:extLst>
            </p:cNvPr>
            <p:cNvGrpSpPr/>
            <p:nvPr/>
          </p:nvGrpSpPr>
          <p:grpSpPr>
            <a:xfrm>
              <a:off x="5240458" y="838947"/>
              <a:ext cx="1142970" cy="1740845"/>
              <a:chOff x="5099128" y="4845728"/>
              <a:chExt cx="1523960" cy="2321126"/>
            </a:xfrm>
          </p:grpSpPr>
          <p:pic>
            <p:nvPicPr>
              <p:cNvPr id="48" name="Graphic 47" descr="Table">
                <a:extLst>
                  <a:ext uri="{FF2B5EF4-FFF2-40B4-BE49-F238E27FC236}">
                    <a16:creationId xmlns:a16="http://schemas.microsoft.com/office/drawing/2014/main" id="{1A68E853-5FC4-9FBA-813F-A4164764A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92508" y="5887461"/>
                <a:ext cx="1056000" cy="1279393"/>
              </a:xfrm>
              <a:prstGeom prst="rect">
                <a:avLst/>
              </a:prstGeom>
            </p:spPr>
          </p:pic>
          <p:sp>
            <p:nvSpPr>
              <p:cNvPr id="49" name="Subtitle 2">
                <a:extLst>
                  <a:ext uri="{FF2B5EF4-FFF2-40B4-BE49-F238E27FC236}">
                    <a16:creationId xmlns:a16="http://schemas.microsoft.com/office/drawing/2014/main" id="{83F20592-436B-C2C9-610D-694F2040E7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9128" y="4845728"/>
                <a:ext cx="1523960" cy="110032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Sparse Linear </a:t>
                </a:r>
                <a:br>
                  <a:rPr lang="en-US" sz="20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</a:br>
                <a:r>
                  <a:rPr lang="en-US" sz="20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Algebra</a:t>
                </a:r>
                <a:endParaRPr lang="en-GR" sz="2000" dirty="0">
                  <a:solidFill>
                    <a:schemeClr val="accent5"/>
                  </a:solidFill>
                  <a:latin typeface="Trebuchet MS" panose="020B0703020202090204" pitchFamily="34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96324D3-FBC1-F2B5-7F1E-4BD6AF09E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0182" y="921842"/>
              <a:ext cx="480688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800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4</a:t>
              </a:r>
            </a:p>
          </p:txBody>
        </p:sp>
      </p:grp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852CCF8-1714-3665-C831-1640964BC4DB}"/>
              </a:ext>
            </a:extLst>
          </p:cNvPr>
          <p:cNvSpPr/>
          <p:nvPr/>
        </p:nvSpPr>
        <p:spPr>
          <a:xfrm>
            <a:off x="618319" y="951006"/>
            <a:ext cx="7907362" cy="1246179"/>
          </a:xfrm>
          <a:prstGeom prst="roundRect">
            <a:avLst/>
          </a:prstGeom>
          <a:solidFill>
            <a:srgbClr val="ECF4FF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20000"/>
              </a:lnSpc>
              <a:spcBef>
                <a:spcPts val="8"/>
              </a:spcBef>
              <a:buSzPct val="120000"/>
            </a:pP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</a:rPr>
              <a:t>Across multiple PIM cores </a:t>
            </a: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  <a:sym typeface="Wingdings" pitchFamily="2" charset="2"/>
              </a:rPr>
              <a:t> low data transfer costs</a:t>
            </a:r>
          </a:p>
          <a:p>
            <a:pPr algn="ctr">
              <a:lnSpc>
                <a:spcPct val="120000"/>
              </a:lnSpc>
              <a:spcBef>
                <a:spcPts val="8"/>
              </a:spcBef>
              <a:buSzPct val="120000"/>
            </a:pP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</a:rPr>
              <a:t>Across multiple threads </a:t>
            </a: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  <a:sym typeface="Wingdings" pitchFamily="2" charset="2"/>
              </a:rPr>
              <a:t> lightweight synchronization</a:t>
            </a:r>
            <a:endParaRPr lang="en-GB" sz="24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0511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Motivation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61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72096"/>
            <a:ext cx="8360840" cy="53889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400" dirty="0">
                <a:latin typeface="Trebuchet MS" panose="020B0703020202090204" pitchFamily="34" charset="0"/>
              </a:rPr>
              <a:t>Sparse Matrix Vector Multiplication (</a:t>
            </a:r>
            <a:r>
              <a:rPr lang="en-GB" sz="240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SpMV</a:t>
            </a:r>
            <a:r>
              <a:rPr lang="en-GB" sz="24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200" dirty="0">
                <a:latin typeface="Trebuchet MS" panose="020B0703020202090204" pitchFamily="34" charset="0"/>
              </a:rPr>
              <a:t>Widely used in machine learning, graph analytics, scientific computing…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200" dirty="0">
                <a:latin typeface="Trebuchet MS" panose="020B0703020202090204" pitchFamily="34" charset="0"/>
              </a:rPr>
              <a:t>A highly 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bandwidth-bound</a:t>
            </a:r>
            <a:r>
              <a:rPr lang="en-GB" sz="2200" dirty="0">
                <a:latin typeface="Trebuchet MS" panose="020B0703020202090204" pitchFamily="34" charset="0"/>
              </a:rPr>
              <a:t> kernel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4E4E39-3F3E-5637-A7D4-16D720382991}"/>
              </a:ext>
            </a:extLst>
          </p:cNvPr>
          <p:cNvGrpSpPr>
            <a:grpSpLocks noChangeAspect="1"/>
          </p:cNvGrpSpPr>
          <p:nvPr/>
        </p:nvGrpSpPr>
        <p:grpSpPr>
          <a:xfrm>
            <a:off x="1064048" y="3068907"/>
            <a:ext cx="6803933" cy="3071058"/>
            <a:chOff x="1242475" y="3253902"/>
            <a:chExt cx="7779973" cy="35115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843BFE-EF5C-518D-8B73-32365718EE4B}"/>
                </a:ext>
              </a:extLst>
            </p:cNvPr>
            <p:cNvGrpSpPr/>
            <p:nvPr/>
          </p:nvGrpSpPr>
          <p:grpSpPr>
            <a:xfrm>
              <a:off x="1242475" y="3253902"/>
              <a:ext cx="7779973" cy="3511588"/>
              <a:chOff x="1242475" y="3253902"/>
              <a:chExt cx="7779973" cy="351158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D3FEAE0-A9FF-770E-D1F6-C71CCD207528}"/>
                  </a:ext>
                </a:extLst>
              </p:cNvPr>
              <p:cNvGrpSpPr/>
              <p:nvPr/>
            </p:nvGrpSpPr>
            <p:grpSpPr>
              <a:xfrm>
                <a:off x="1612877" y="3253902"/>
                <a:ext cx="7409571" cy="3169634"/>
                <a:chOff x="1612877" y="3118438"/>
                <a:chExt cx="7409571" cy="3169634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42F826E-81AC-9AD0-D760-EFD6B26DB8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21579" y="3118438"/>
                  <a:ext cx="0" cy="3169634"/>
                </a:xfrm>
                <a:prstGeom prst="straightConnector1">
                  <a:avLst/>
                </a:prstGeom>
                <a:ln w="5080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8AE5956E-F150-D7CF-645D-9AE0D1D68AB6}"/>
                    </a:ext>
                  </a:extLst>
                </p:cNvPr>
                <p:cNvCxnSpPr/>
                <p:nvPr/>
              </p:nvCxnSpPr>
              <p:spPr>
                <a:xfrm>
                  <a:off x="1612877" y="6051884"/>
                  <a:ext cx="7409571" cy="0"/>
                </a:xfrm>
                <a:prstGeom prst="straightConnector1">
                  <a:avLst/>
                </a:prstGeom>
                <a:ln w="50800">
                  <a:solidFill>
                    <a:schemeClr val="tx1">
                      <a:lumMod val="85000"/>
                      <a:lumOff val="1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E51034-26D6-9350-D50D-5B43D176FEF9}"/>
                  </a:ext>
                </a:extLst>
              </p:cNvPr>
              <p:cNvSpPr txBox="1"/>
              <p:nvPr/>
            </p:nvSpPr>
            <p:spPr>
              <a:xfrm>
                <a:off x="3793150" y="6237600"/>
                <a:ext cx="3675451" cy="527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Operational Intensity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FF874C1-B393-82A6-5C77-151791BCA11F}"/>
                  </a:ext>
                </a:extLst>
              </p:cNvPr>
              <p:cNvSpPr txBox="1"/>
              <p:nvPr/>
            </p:nvSpPr>
            <p:spPr>
              <a:xfrm rot="16200000">
                <a:off x="400053" y="4615677"/>
                <a:ext cx="2212738" cy="527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Performance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596688-372D-D708-5732-5E4EA11EDA07}"/>
                </a:ext>
              </a:extLst>
            </p:cNvPr>
            <p:cNvSpPr txBox="1"/>
            <p:nvPr/>
          </p:nvSpPr>
          <p:spPr>
            <a:xfrm>
              <a:off x="4616371" y="3560560"/>
              <a:ext cx="3836675" cy="42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Peak Compute Performance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07C358-F98A-1813-8031-8EECE9D089BD}"/>
                </a:ext>
              </a:extLst>
            </p:cNvPr>
            <p:cNvSpPr txBox="1"/>
            <p:nvPr/>
          </p:nvSpPr>
          <p:spPr>
            <a:xfrm rot="18960000">
              <a:off x="1554226" y="4776993"/>
              <a:ext cx="3410552" cy="422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Peak Memory Bandwidth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F45F2F-D3BB-3F82-86DD-AF63BEB99154}"/>
                </a:ext>
              </a:extLst>
            </p:cNvPr>
            <p:cNvGrpSpPr/>
            <p:nvPr/>
          </p:nvGrpSpPr>
          <p:grpSpPr>
            <a:xfrm>
              <a:off x="2370665" y="4043497"/>
              <a:ext cx="6081012" cy="2143851"/>
              <a:chOff x="2370665" y="4043497"/>
              <a:chExt cx="6081012" cy="214385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0847F3F-7073-CB65-6346-B8FE433597BE}"/>
                  </a:ext>
                </a:extLst>
              </p:cNvPr>
              <p:cNvGrpSpPr/>
              <p:nvPr/>
            </p:nvGrpSpPr>
            <p:grpSpPr>
              <a:xfrm>
                <a:off x="3764861" y="4201684"/>
                <a:ext cx="989856" cy="1945721"/>
                <a:chOff x="3764861" y="4201684"/>
                <a:chExt cx="989856" cy="1945721"/>
              </a:xfrm>
              <a:solidFill>
                <a:schemeClr val="tx2">
                  <a:lumMod val="25000"/>
                  <a:lumOff val="75000"/>
                </a:schemeClr>
              </a:solidFill>
            </p:grpSpPr>
            <p:sp>
              <p:nvSpPr>
                <p:cNvPr id="31" name="Snip Single Corner of Rectangle 30">
                  <a:extLst>
                    <a:ext uri="{FF2B5EF4-FFF2-40B4-BE49-F238E27FC236}">
                      <a16:creationId xmlns:a16="http://schemas.microsoft.com/office/drawing/2014/main" id="{C53831C2-6BFC-1EC3-B53C-D53F13C61B3D}"/>
                    </a:ext>
                  </a:extLst>
                </p:cNvPr>
                <p:cNvSpPr/>
                <p:nvPr/>
              </p:nvSpPr>
              <p:spPr>
                <a:xfrm rot="16200000">
                  <a:off x="3411706" y="4940612"/>
                  <a:ext cx="1559948" cy="853638"/>
                </a:xfrm>
                <a:prstGeom prst="snip1Rect">
                  <a:avLst>
                    <a:gd name="adj" fmla="val 37975"/>
                  </a:avLst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32" name="Snip Single Corner of Rectangle 31">
                  <a:extLst>
                    <a:ext uri="{FF2B5EF4-FFF2-40B4-BE49-F238E27FC236}">
                      <a16:creationId xmlns:a16="http://schemas.microsoft.com/office/drawing/2014/main" id="{3FEB1A18-E088-1E0C-4DB5-9DDC4FDF7348}"/>
                    </a:ext>
                  </a:extLst>
                </p:cNvPr>
                <p:cNvSpPr/>
                <p:nvPr/>
              </p:nvSpPr>
              <p:spPr>
                <a:xfrm rot="16200000">
                  <a:off x="3500459" y="4933605"/>
                  <a:ext cx="1691980" cy="526657"/>
                </a:xfrm>
                <a:prstGeom prst="snip1Rect">
                  <a:avLst>
                    <a:gd name="adj" fmla="val 43569"/>
                  </a:avLst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33" name="Snip Single Corner of Rectangle 32">
                  <a:extLst>
                    <a:ext uri="{FF2B5EF4-FFF2-40B4-BE49-F238E27FC236}">
                      <a16:creationId xmlns:a16="http://schemas.microsoft.com/office/drawing/2014/main" id="{8891D9B9-81F1-5E6F-0E95-D624D5D58571}"/>
                    </a:ext>
                  </a:extLst>
                </p:cNvPr>
                <p:cNvSpPr/>
                <p:nvPr/>
              </p:nvSpPr>
              <p:spPr>
                <a:xfrm rot="16200000">
                  <a:off x="3625811" y="4901674"/>
                  <a:ext cx="1691980" cy="292000"/>
                </a:xfrm>
                <a:prstGeom prst="snip1Rect">
                  <a:avLst>
                    <a:gd name="adj" fmla="val 50000"/>
                  </a:avLst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34" name="Triangle 33">
                  <a:extLst>
                    <a:ext uri="{FF2B5EF4-FFF2-40B4-BE49-F238E27FC236}">
                      <a16:creationId xmlns:a16="http://schemas.microsoft.com/office/drawing/2014/main" id="{CA353460-0C91-043F-B842-F1A0E98CB1D3}"/>
                    </a:ext>
                  </a:extLst>
                </p:cNvPr>
                <p:cNvSpPr/>
                <p:nvPr/>
              </p:nvSpPr>
              <p:spPr>
                <a:xfrm rot="8146999">
                  <a:off x="4280394" y="4242497"/>
                  <a:ext cx="474323" cy="242354"/>
                </a:xfrm>
                <a:prstGeom prst="triangle">
                  <a:avLst/>
                </a:prstGeom>
                <a:grpFill/>
                <a:ln w="44450"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dirty="0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CAFDEEF-1861-4F5E-F588-A47212FA3062}"/>
                  </a:ext>
                </a:extLst>
              </p:cNvPr>
              <p:cNvGrpSpPr/>
              <p:nvPr/>
            </p:nvGrpSpPr>
            <p:grpSpPr>
              <a:xfrm>
                <a:off x="2370665" y="4043497"/>
                <a:ext cx="6081012" cy="2143851"/>
                <a:chOff x="2455330" y="4043497"/>
                <a:chExt cx="6081012" cy="2143851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392AADF9-3D6A-1A84-4E0A-B0A4037C599A}"/>
                    </a:ext>
                  </a:extLst>
                </p:cNvPr>
                <p:cNvCxnSpPr/>
                <p:nvPr/>
              </p:nvCxnSpPr>
              <p:spPr>
                <a:xfrm>
                  <a:off x="4666898" y="4053748"/>
                  <a:ext cx="3869444" cy="0"/>
                </a:xfrm>
                <a:prstGeom prst="straightConnector1">
                  <a:avLst/>
                </a:prstGeom>
                <a:ln w="571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122FEB63-C41E-5D84-C8AF-8398B39452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55330" y="4043497"/>
                  <a:ext cx="2228513" cy="2143851"/>
                </a:xfrm>
                <a:prstGeom prst="straightConnector1">
                  <a:avLst/>
                </a:prstGeom>
                <a:ln w="57150">
                  <a:solidFill>
                    <a:schemeClr val="accent5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9773041-4FCB-536A-CA67-93725113EC55}"/>
                </a:ext>
              </a:extLst>
            </p:cNvPr>
            <p:cNvGrpSpPr/>
            <p:nvPr/>
          </p:nvGrpSpPr>
          <p:grpSpPr>
            <a:xfrm>
              <a:off x="3822131" y="4326542"/>
              <a:ext cx="765849" cy="1549903"/>
              <a:chOff x="3822131" y="4326542"/>
              <a:chExt cx="765849" cy="154990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40A2E0-86BF-92A7-6C41-99C685E2E9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7078" y="5434049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79AB15-C9A2-4D55-6D96-809D774C09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9825" y="5126016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6DDCD74-7CB6-D7B0-DAB6-C4BCEE3F6A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50417" y="5063951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D672C81-3E60-E8F0-F1E1-2AC3752314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50056" y="4553042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D471516-9774-AF5E-7ED0-16FC2D3B73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6190" y="5351014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17CBAB7-1105-679A-ED2E-4D0CF774A8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084" y="4793022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A66544D-1DE8-303B-7DB1-F0DDE11029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38542" y="4793042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29894B4-7662-1EA0-E532-4373D05956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8590" y="5615708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43F768C-1215-59EA-2096-7CEA6D0F11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1508" y="5102428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7DD3E3C-BB03-FB97-EBB0-28D9547F0E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7979" y="4326542"/>
                <a:ext cx="180001" cy="17999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5F20E6C-6136-495E-B2D8-930382FD8C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2131" y="5696445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0CC5A0C-7669-242E-1521-2442C722B3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98303" y="5647813"/>
                <a:ext cx="180000" cy="18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363EE0-DCA4-87D1-B50E-1302A150EB7A}"/>
                </a:ext>
              </a:extLst>
            </p:cNvPr>
            <p:cNvSpPr txBox="1"/>
            <p:nvPr/>
          </p:nvSpPr>
          <p:spPr>
            <a:xfrm>
              <a:off x="3210201" y="5223112"/>
              <a:ext cx="931511" cy="457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SpMV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D397648-C287-823F-C92A-12ED1F1CDF6B}"/>
              </a:ext>
            </a:extLst>
          </p:cNvPr>
          <p:cNvSpPr txBox="1"/>
          <p:nvPr/>
        </p:nvSpPr>
        <p:spPr>
          <a:xfrm>
            <a:off x="3264953" y="2677491"/>
            <a:ext cx="240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Roofline Model</a:t>
            </a:r>
            <a:endParaRPr lang="en-GR" sz="2400" dirty="0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Motivation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62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74161"/>
            <a:ext cx="8360840" cy="538894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400" dirty="0">
                <a:latin typeface="Trebuchet MS" panose="020B0703020202090204" pitchFamily="34" charset="0"/>
              </a:rPr>
              <a:t>Sparse Matrix Vector Multiplication (</a:t>
            </a:r>
            <a:r>
              <a:rPr lang="en-GB" sz="240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SpMV</a:t>
            </a:r>
            <a:r>
              <a:rPr lang="en-GB" sz="24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200" dirty="0">
                <a:latin typeface="Trebuchet MS" panose="020B0703020202090204" pitchFamily="34" charset="0"/>
              </a:rPr>
              <a:t>Widely used in machine learning, graph analytics, scientific computing…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200" dirty="0">
                <a:latin typeface="Trebuchet MS" panose="020B0703020202090204" pitchFamily="34" charset="0"/>
              </a:rPr>
              <a:t>A highly 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bandwidth-bound</a:t>
            </a:r>
            <a:r>
              <a:rPr lang="en-GB" sz="2200" dirty="0">
                <a:latin typeface="Trebuchet MS" panose="020B0703020202090204" pitchFamily="34" charset="0"/>
              </a:rPr>
              <a:t> kernel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400" dirty="0">
                <a:latin typeface="Trebuchet MS" panose="020B0703020202090204" pitchFamily="34" charset="0"/>
              </a:rPr>
              <a:t>Real </a:t>
            </a:r>
            <a:r>
              <a:rPr lang="en-GB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Near-Bank</a:t>
            </a:r>
            <a:r>
              <a:rPr lang="en-GB" sz="2400" dirty="0">
                <a:latin typeface="Trebuchet MS" panose="020B0703020202090204" pitchFamily="34" charset="0"/>
              </a:rPr>
              <a:t> Processing-In-Memory (</a:t>
            </a:r>
            <a:r>
              <a:rPr lang="en-GB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PIM</a:t>
            </a:r>
            <a:r>
              <a:rPr lang="en-GB" sz="2400" dirty="0">
                <a:latin typeface="Trebuchet MS" panose="020B0703020202090204" pitchFamily="34" charset="0"/>
              </a:rPr>
              <a:t>) Systems: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200" dirty="0">
                <a:solidFill>
                  <a:schemeClr val="accent4"/>
                </a:solidFill>
                <a:latin typeface="Trebuchet MS" panose="020B0703020202090204" pitchFamily="34" charset="0"/>
              </a:rPr>
              <a:t>High</a:t>
            </a:r>
            <a:r>
              <a:rPr lang="en-GB" sz="2200" dirty="0">
                <a:latin typeface="Trebuchet MS" panose="020B0703020202090204" pitchFamily="34" charset="0"/>
              </a:rPr>
              <a:t> levels of </a:t>
            </a:r>
            <a:r>
              <a:rPr lang="en-GB" sz="2200" dirty="0">
                <a:solidFill>
                  <a:schemeClr val="accent4"/>
                </a:solidFill>
                <a:latin typeface="Trebuchet MS" panose="020B0703020202090204" pitchFamily="34" charset="0"/>
              </a:rPr>
              <a:t>parallelism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200" dirty="0">
                <a:solidFill>
                  <a:schemeClr val="accent4"/>
                </a:solidFill>
                <a:latin typeface="Trebuchet MS" panose="020B0703020202090204" pitchFamily="34" charset="0"/>
              </a:rPr>
              <a:t>Large</a:t>
            </a:r>
            <a:r>
              <a:rPr lang="en-GB" sz="2200" dirty="0">
                <a:latin typeface="Trebuchet MS" panose="020B0703020202090204" pitchFamily="34" charset="0"/>
              </a:rPr>
              <a:t> aggregate memory bandwidth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FB56109-3614-1AF8-EA4A-30AF830E2651}"/>
              </a:ext>
            </a:extLst>
          </p:cNvPr>
          <p:cNvSpPr/>
          <p:nvPr/>
        </p:nvSpPr>
        <p:spPr>
          <a:xfrm>
            <a:off x="610805" y="3618966"/>
            <a:ext cx="1373570" cy="2607519"/>
          </a:xfrm>
          <a:prstGeom prst="roundRect">
            <a:avLst>
              <a:gd name="adj" fmla="val 7426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1"/>
          <a:lstStyle/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Host CPU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242A33-181C-4ACA-6142-B2321A31716A}"/>
              </a:ext>
            </a:extLst>
          </p:cNvPr>
          <p:cNvGrpSpPr/>
          <p:nvPr/>
        </p:nvGrpSpPr>
        <p:grpSpPr>
          <a:xfrm>
            <a:off x="3045081" y="4728449"/>
            <a:ext cx="5328000" cy="1498041"/>
            <a:chOff x="3418027" y="4092375"/>
            <a:chExt cx="5981074" cy="25498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37AFD78-36F0-25C3-7CA0-A40E2B37E59A}"/>
                </a:ext>
              </a:extLst>
            </p:cNvPr>
            <p:cNvGrpSpPr/>
            <p:nvPr/>
          </p:nvGrpSpPr>
          <p:grpSpPr>
            <a:xfrm>
              <a:off x="3418027" y="4092375"/>
              <a:ext cx="5981074" cy="2549891"/>
              <a:chOff x="3212433" y="3980672"/>
              <a:chExt cx="5981074" cy="2549891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8DBC5E6F-37EF-4EB7-AF87-75A2CE4C29FB}"/>
                  </a:ext>
                </a:extLst>
              </p:cNvPr>
              <p:cNvSpPr/>
              <p:nvPr/>
            </p:nvSpPr>
            <p:spPr>
              <a:xfrm>
                <a:off x="3212433" y="4469950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E842885D-8643-1ECB-5840-94C564EBBA01}"/>
                  </a:ext>
                </a:extLst>
              </p:cNvPr>
              <p:cNvSpPr/>
              <p:nvPr/>
            </p:nvSpPr>
            <p:spPr>
              <a:xfrm>
                <a:off x="3380875" y="431755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68101D65-0F83-E3E8-B300-CAEF64CB0569}"/>
                  </a:ext>
                </a:extLst>
              </p:cNvPr>
              <p:cNvSpPr/>
              <p:nvPr/>
            </p:nvSpPr>
            <p:spPr>
              <a:xfrm>
                <a:off x="3549317" y="4165154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731F5231-EAED-8AED-F99D-0816E933CEAA}"/>
                  </a:ext>
                </a:extLst>
              </p:cNvPr>
              <p:cNvSpPr/>
              <p:nvPr/>
            </p:nvSpPr>
            <p:spPr>
              <a:xfrm>
                <a:off x="3733801" y="3980672"/>
                <a:ext cx="5459706" cy="206061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141D2F-EF73-D201-E503-682A3C496C49}"/>
                </a:ext>
              </a:extLst>
            </p:cNvPr>
            <p:cNvGrpSpPr/>
            <p:nvPr/>
          </p:nvGrpSpPr>
          <p:grpSpPr>
            <a:xfrm>
              <a:off x="4078314" y="4592114"/>
              <a:ext cx="1231603" cy="1445625"/>
              <a:chOff x="5554208" y="4262417"/>
              <a:chExt cx="1231603" cy="1445625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0860124-93AD-F902-CD33-CD6BA5D77DA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DAFE6339-C1FC-9F38-EAD2-B29F1448A750}"/>
                  </a:ext>
                </a:extLst>
              </p:cNvPr>
              <p:cNvSpPr/>
              <p:nvPr/>
            </p:nvSpPr>
            <p:spPr>
              <a:xfrm>
                <a:off x="5554208" y="4262417"/>
                <a:ext cx="1231603" cy="46923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D99671B-69C9-3631-AB15-2F7E8F8693E6}"/>
                  </a:ext>
                </a:extLst>
              </p:cNvPr>
              <p:cNvCxnSpPr>
                <a:cxnSpLocks/>
                <a:stCxn id="21" idx="2"/>
                <a:endCxn id="20" idx="0"/>
              </p:cNvCxnSpPr>
              <p:nvPr/>
            </p:nvCxnSpPr>
            <p:spPr>
              <a:xfrm>
                <a:off x="6170010" y="4731647"/>
                <a:ext cx="0" cy="276516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25F41C-F8B3-3A72-F548-68AE90E3CA8D}"/>
                </a:ext>
              </a:extLst>
            </p:cNvPr>
            <p:cNvGrpSpPr/>
            <p:nvPr/>
          </p:nvGrpSpPr>
          <p:grpSpPr>
            <a:xfrm>
              <a:off x="5400710" y="4598147"/>
              <a:ext cx="1231603" cy="1445625"/>
              <a:chOff x="5554208" y="4262417"/>
              <a:chExt cx="1231603" cy="1445625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993B967-3F28-A8A8-E8E7-AF99533344C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8BC5E820-035C-8A4B-ECF4-6C4F457C46F9}"/>
                  </a:ext>
                </a:extLst>
              </p:cNvPr>
              <p:cNvSpPr/>
              <p:nvPr/>
            </p:nvSpPr>
            <p:spPr>
              <a:xfrm>
                <a:off x="5554208" y="4262417"/>
                <a:ext cx="1231603" cy="46923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D5D030E-276B-6FF3-3732-4059F5DE118B}"/>
                  </a:ext>
                </a:extLst>
              </p:cNvPr>
              <p:cNvCxnSpPr>
                <a:cxnSpLocks/>
                <a:stCxn id="18" idx="2"/>
                <a:endCxn id="17" idx="0"/>
              </p:cNvCxnSpPr>
              <p:nvPr/>
            </p:nvCxnSpPr>
            <p:spPr>
              <a:xfrm>
                <a:off x="6170009" y="4731647"/>
                <a:ext cx="0" cy="276516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B9A99F-8C29-0676-4A88-BE0978BF3BB3}"/>
                </a:ext>
              </a:extLst>
            </p:cNvPr>
            <p:cNvGrpSpPr/>
            <p:nvPr/>
          </p:nvGrpSpPr>
          <p:grpSpPr>
            <a:xfrm>
              <a:off x="6728986" y="4592114"/>
              <a:ext cx="1231603" cy="1445625"/>
              <a:chOff x="5554208" y="4262417"/>
              <a:chExt cx="1231603" cy="1445625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19AF2C6-AD1E-6D89-4772-4B8E82AB36C3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C0F476A-D46A-BF32-6EF0-0731E24BCFE0}"/>
                  </a:ext>
                </a:extLst>
              </p:cNvPr>
              <p:cNvSpPr/>
              <p:nvPr/>
            </p:nvSpPr>
            <p:spPr>
              <a:xfrm>
                <a:off x="5554208" y="4262417"/>
                <a:ext cx="1231603" cy="46923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4DF5531-0723-0EE3-6487-9D4C6F782CE8}"/>
                  </a:ext>
                </a:extLst>
              </p:cNvPr>
              <p:cNvCxnSpPr>
                <a:cxnSpLocks/>
                <a:stCxn id="15" idx="2"/>
                <a:endCxn id="14" idx="0"/>
              </p:cNvCxnSpPr>
              <p:nvPr/>
            </p:nvCxnSpPr>
            <p:spPr>
              <a:xfrm>
                <a:off x="6170009" y="4731647"/>
                <a:ext cx="0" cy="276516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6D3EED1-D724-2D1B-4041-3B9C5EA55989}"/>
                </a:ext>
              </a:extLst>
            </p:cNvPr>
            <p:cNvGrpSpPr/>
            <p:nvPr/>
          </p:nvGrpSpPr>
          <p:grpSpPr>
            <a:xfrm>
              <a:off x="8051382" y="4592114"/>
              <a:ext cx="1231603" cy="1445625"/>
              <a:chOff x="5554208" y="4262417"/>
              <a:chExt cx="1231603" cy="1445625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B571302-63DC-32EB-64E6-37B86E6FE52F}"/>
                  </a:ext>
                </a:extLst>
              </p:cNvPr>
              <p:cNvSpPr/>
              <p:nvPr/>
            </p:nvSpPr>
            <p:spPr>
              <a:xfrm>
                <a:off x="5554208" y="5008163"/>
                <a:ext cx="1231603" cy="699879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2E2DA8C9-77D7-2E89-A85C-65373358FBCC}"/>
                  </a:ext>
                </a:extLst>
              </p:cNvPr>
              <p:cNvSpPr/>
              <p:nvPr/>
            </p:nvSpPr>
            <p:spPr>
              <a:xfrm>
                <a:off x="5554208" y="4262417"/>
                <a:ext cx="1231603" cy="46923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GR" dirty="0">
                    <a:latin typeface="Trebuchet MS" panose="020B0703020202090204" pitchFamily="34" charset="0"/>
                  </a:rPr>
                  <a:t>PIM Core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BFDF3A4-3896-3DAD-923D-318095E58153}"/>
                  </a:ext>
                </a:extLst>
              </p:cNvPr>
              <p:cNvCxnSpPr>
                <a:cxnSpLocks/>
                <a:stCxn id="12" idx="2"/>
                <a:endCxn id="11" idx="0"/>
              </p:cNvCxnSpPr>
              <p:nvPr/>
            </p:nvCxnSpPr>
            <p:spPr>
              <a:xfrm>
                <a:off x="6170009" y="4731647"/>
                <a:ext cx="0" cy="276516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786251-981D-C27C-C9F1-43AB99523584}"/>
              </a:ext>
            </a:extLst>
          </p:cNvPr>
          <p:cNvCxnSpPr>
            <a:cxnSpLocks/>
          </p:cNvCxnSpPr>
          <p:nvPr/>
        </p:nvCxnSpPr>
        <p:spPr>
          <a:xfrm>
            <a:off x="1968831" y="5408303"/>
            <a:ext cx="107625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4A2E88-C21D-383F-FC0C-00AF7215EE80}"/>
              </a:ext>
            </a:extLst>
          </p:cNvPr>
          <p:cNvSpPr txBox="1"/>
          <p:nvPr/>
        </p:nvSpPr>
        <p:spPr>
          <a:xfrm>
            <a:off x="2148715" y="5449838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A225CA-840D-74E4-D928-52C2B940A393}"/>
              </a:ext>
            </a:extLst>
          </p:cNvPr>
          <p:cNvGrpSpPr/>
          <p:nvPr/>
        </p:nvGrpSpPr>
        <p:grpSpPr>
          <a:xfrm>
            <a:off x="3045081" y="3618966"/>
            <a:ext cx="5328000" cy="1062695"/>
            <a:chOff x="3418027" y="4786865"/>
            <a:chExt cx="5981074" cy="180885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69DD516-A50D-D426-A34A-4F576850FEC1}"/>
                </a:ext>
              </a:extLst>
            </p:cNvPr>
            <p:cNvGrpSpPr/>
            <p:nvPr/>
          </p:nvGrpSpPr>
          <p:grpSpPr>
            <a:xfrm>
              <a:off x="3418027" y="4786865"/>
              <a:ext cx="5981074" cy="1808858"/>
              <a:chOff x="3212433" y="4675162"/>
              <a:chExt cx="5981074" cy="1808858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8D2C2F23-478E-4C16-2033-EF8F5993970E}"/>
                  </a:ext>
                </a:extLst>
              </p:cNvPr>
              <p:cNvSpPr/>
              <p:nvPr/>
            </p:nvSpPr>
            <p:spPr>
              <a:xfrm>
                <a:off x="3212433" y="5164412"/>
                <a:ext cx="5459706" cy="1319608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20F7E627-77B0-8CA3-FE67-6B4EC9A04CB0}"/>
                  </a:ext>
                </a:extLst>
              </p:cNvPr>
              <p:cNvSpPr/>
              <p:nvPr/>
            </p:nvSpPr>
            <p:spPr>
              <a:xfrm>
                <a:off x="3380875" y="5012015"/>
                <a:ext cx="5459706" cy="1319611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CE26FEC6-5C05-B2ED-BFE0-A6D7449670D3}"/>
                  </a:ext>
                </a:extLst>
              </p:cNvPr>
              <p:cNvSpPr/>
              <p:nvPr/>
            </p:nvSpPr>
            <p:spPr>
              <a:xfrm>
                <a:off x="3549317" y="4859617"/>
                <a:ext cx="5459706" cy="1319611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5F631144-BD18-54F3-4DFC-562FA4114117}"/>
                  </a:ext>
                </a:extLst>
              </p:cNvPr>
              <p:cNvSpPr/>
              <p:nvPr/>
            </p:nvSpPr>
            <p:spPr>
              <a:xfrm>
                <a:off x="3733801" y="4675162"/>
                <a:ext cx="5459706" cy="1319618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Main</a:t>
                </a:r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 Memory</a:t>
                </a:r>
              </a:p>
            </p:txBody>
          </p:sp>
        </p:grp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5816E83-31EA-6BD7-D8E8-83C8F09449D4}"/>
                </a:ext>
              </a:extLst>
            </p:cNvPr>
            <p:cNvSpPr/>
            <p:nvPr/>
          </p:nvSpPr>
          <p:spPr>
            <a:xfrm>
              <a:off x="4078314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880C4504-883A-471E-E3E8-E7CEAA57BA88}"/>
                </a:ext>
              </a:extLst>
            </p:cNvPr>
            <p:cNvSpPr/>
            <p:nvPr/>
          </p:nvSpPr>
          <p:spPr>
            <a:xfrm>
              <a:off x="5400710" y="5299088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0C54430-A18B-B995-34D1-54B31709296A}"/>
                </a:ext>
              </a:extLst>
            </p:cNvPr>
            <p:cNvSpPr/>
            <p:nvPr/>
          </p:nvSpPr>
          <p:spPr>
            <a:xfrm>
              <a:off x="6728986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CBC329E6-348F-E84F-31A1-AAE1B06D8A3F}"/>
                </a:ext>
              </a:extLst>
            </p:cNvPr>
            <p:cNvSpPr/>
            <p:nvPr/>
          </p:nvSpPr>
          <p:spPr>
            <a:xfrm>
              <a:off x="8051382" y="5293055"/>
              <a:ext cx="1231603" cy="699879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Trebuchet MS" panose="020B0703020202090204" pitchFamily="34" charset="0"/>
                </a:rPr>
                <a:t>DRAM Bank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984900-8843-2B82-C47D-23343756027C}"/>
              </a:ext>
            </a:extLst>
          </p:cNvPr>
          <p:cNvCxnSpPr>
            <a:cxnSpLocks/>
          </p:cNvCxnSpPr>
          <p:nvPr/>
        </p:nvCxnSpPr>
        <p:spPr>
          <a:xfrm>
            <a:off x="1979194" y="4228270"/>
            <a:ext cx="107625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762A141-DA24-466F-F1F5-92F00DCFFCE0}"/>
              </a:ext>
            </a:extLst>
          </p:cNvPr>
          <p:cNvSpPr txBox="1"/>
          <p:nvPr/>
        </p:nvSpPr>
        <p:spPr>
          <a:xfrm>
            <a:off x="2205901" y="3798292"/>
            <a:ext cx="652743" cy="4247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R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2359419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Key Contributions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63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72096"/>
            <a:ext cx="8360840" cy="5388941"/>
          </a:xfrm>
        </p:spPr>
        <p:txBody>
          <a:bodyPr>
            <a:normAutofit/>
          </a:bodyPr>
          <a:lstStyle/>
          <a:p>
            <a:pPr marL="478350" indent="-514350">
              <a:lnSpc>
                <a:spcPct val="93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Design </a:t>
            </a:r>
            <a:r>
              <a:rPr lang="en-GB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efficient </a:t>
            </a:r>
            <a:r>
              <a:rPr lang="en-GB" sz="2400" dirty="0" err="1">
                <a:solidFill>
                  <a:schemeClr val="accent4"/>
                </a:solidFill>
                <a:latin typeface="Trebuchet MS" panose="020B0703020202090204" pitchFamily="34" charset="0"/>
              </a:rPr>
              <a:t>SpMV</a:t>
            </a:r>
            <a:r>
              <a:rPr lang="en-GB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 kernels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for current and future PIM systems</a:t>
            </a:r>
          </a:p>
          <a:p>
            <a:pPr marL="764100" lvl="1" indent="-342900">
              <a:lnSpc>
                <a:spcPct val="93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000" dirty="0" err="1">
                <a:latin typeface="Trebuchet MS" panose="020B0703020202090204" pitchFamily="34" charset="0"/>
              </a:rPr>
              <a:t>SparseP</a:t>
            </a:r>
            <a:r>
              <a:rPr lang="en-GB" sz="2000" dirty="0">
                <a:latin typeface="Trebuchet MS" panose="020B0703020202090204" pitchFamily="34" charset="0"/>
              </a:rPr>
              <a:t> = </a:t>
            </a:r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25 </a:t>
            </a:r>
            <a:r>
              <a:rPr lang="en-GB" sz="2000" dirty="0" err="1">
                <a:solidFill>
                  <a:schemeClr val="accent1"/>
                </a:solidFill>
                <a:latin typeface="Trebuchet MS" panose="020B0703020202090204" pitchFamily="34" charset="0"/>
              </a:rPr>
              <a:t>SpMV</a:t>
            </a:r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 kernels</a:t>
            </a:r>
          </a:p>
          <a:p>
            <a:pPr marL="764100" lvl="1" indent="-342900">
              <a:lnSpc>
                <a:spcPct val="93000"/>
              </a:lnSpc>
              <a:spcBef>
                <a:spcPts val="0"/>
              </a:spcBef>
              <a:spcAft>
                <a:spcPts val="400"/>
              </a:spcAft>
            </a:pPr>
            <a:endParaRPr lang="en-GB" sz="2000" dirty="0">
              <a:solidFill>
                <a:schemeClr val="accent1"/>
              </a:solidFill>
              <a:latin typeface="Trebuchet MS" panose="020B0703020202090204" pitchFamily="34" charset="0"/>
            </a:endParaRPr>
          </a:p>
          <a:p>
            <a:pPr marL="764100" lvl="1" indent="-342900">
              <a:lnSpc>
                <a:spcPct val="93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 </a:t>
            </a:r>
          </a:p>
          <a:p>
            <a:pPr marL="764100" lvl="1" indent="-342900">
              <a:lnSpc>
                <a:spcPct val="93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 </a:t>
            </a:r>
          </a:p>
          <a:p>
            <a:pPr marL="421200" lvl="1" indent="0">
              <a:lnSpc>
                <a:spcPct val="93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  </a:t>
            </a:r>
            <a:endParaRPr lang="en-GB" sz="9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 marL="478350" indent="-514350">
              <a:lnSpc>
                <a:spcPct val="93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 startAt="2"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Provide a </a:t>
            </a:r>
            <a:r>
              <a:rPr lang="en-GB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comprehensive analysis 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of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SpMV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on the first commercially-available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real PIM system 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 marL="764100" lvl="1" indent="-3429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26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sparse matrices</a:t>
            </a:r>
          </a:p>
          <a:p>
            <a:pPr marL="764100" lvl="1" indent="-3429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Comparisons to state-of-the-art </a:t>
            </a:r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CPU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and </a:t>
            </a:r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GPU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systems</a:t>
            </a:r>
          </a:p>
          <a:p>
            <a:pPr marL="764100" lvl="1" indent="-34290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Recommendations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for software, system and hardware designers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GB" sz="2200" dirty="0">
              <a:latin typeface="Trebuchet MS" panose="020B070302020209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2400" dirty="0">
              <a:latin typeface="Trebuchet MS" panose="020B070302020209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198F1C9-47FE-53EE-F25C-B6CF60042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102" y="3684229"/>
            <a:ext cx="576000" cy="57776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5D1D1E3-F210-A4B7-BF41-7427EAC3DECF}"/>
              </a:ext>
            </a:extLst>
          </p:cNvPr>
          <p:cNvGrpSpPr/>
          <p:nvPr/>
        </p:nvGrpSpPr>
        <p:grpSpPr>
          <a:xfrm>
            <a:off x="865457" y="2132536"/>
            <a:ext cx="7002524" cy="685182"/>
            <a:chOff x="2533714" y="1420217"/>
            <a:chExt cx="6754407" cy="1254713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15A20CE9-5D3D-63FD-519A-B1356605A9FD}"/>
                </a:ext>
              </a:extLst>
            </p:cNvPr>
            <p:cNvSpPr/>
            <p:nvPr/>
          </p:nvSpPr>
          <p:spPr>
            <a:xfrm>
              <a:off x="2533715" y="1420218"/>
              <a:ext cx="6754406" cy="1254712"/>
            </a:xfrm>
            <a:prstGeom prst="roundRect">
              <a:avLst>
                <a:gd name="adj" fmla="val 10014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pPr algn="ctr"/>
              <a:r>
                <a:rPr lang="en-GB" sz="8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r>
                <a:rPr lang="en-GB" sz="16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br>
                <a:rPr lang="en-GB" sz="2400" dirty="0">
                  <a:solidFill>
                    <a:schemeClr val="tx2"/>
                  </a:solidFill>
                  <a:latin typeface="Trebuchet MS" panose="020B0703020202090204" pitchFamily="34" charset="0"/>
                </a:rPr>
              </a:b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 </a:t>
              </a:r>
              <a:r>
                <a:rPr lang="en-GB" sz="2000" dirty="0" err="1">
                  <a:solidFill>
                    <a:schemeClr val="accent1"/>
                  </a:solidFill>
                  <a:latin typeface="Trebuchet MS" panose="020B0703020202090204" pitchFamily="34" charset="0"/>
                </a:rPr>
                <a:t>SparseP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: </a:t>
              </a:r>
              <a:r>
                <a:rPr lang="en-GB" sz="2000" dirty="0">
                  <a:solidFill>
                    <a:schemeClr val="accent3"/>
                  </a:solidFill>
                  <a:latin typeface="Trebuchet MS" panose="020B070302020209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https://github.com/CMU-SAFARI/SparseP</a:t>
              </a:r>
              <a:endParaRPr lang="en-GB" sz="2000" dirty="0">
                <a:solidFill>
                  <a:schemeClr val="accent3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42" name="Round Same-side Corner of Rectangle 41">
              <a:extLst>
                <a:ext uri="{FF2B5EF4-FFF2-40B4-BE49-F238E27FC236}">
                  <a16:creationId xmlns:a16="http://schemas.microsoft.com/office/drawing/2014/main" id="{863832CD-6F25-9A01-3628-D2F8FA0B3CF2}"/>
                </a:ext>
              </a:extLst>
            </p:cNvPr>
            <p:cNvSpPr/>
            <p:nvPr/>
          </p:nvSpPr>
          <p:spPr>
            <a:xfrm>
              <a:off x="2533714" y="1420217"/>
              <a:ext cx="6754407" cy="543484"/>
            </a:xfrm>
            <a:prstGeom prst="round2SameRect">
              <a:avLst>
                <a:gd name="adj1" fmla="val 33578"/>
                <a:gd name="adj2" fmla="val 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200" dirty="0">
                  <a:latin typeface="Trebuchet MS" panose="020B0703020202090204" pitchFamily="34" charset="0"/>
                </a:rPr>
                <a:t>SparseP is Open-Source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A54DB5-62BE-1F74-071C-7700D306A73C}"/>
              </a:ext>
            </a:extLst>
          </p:cNvPr>
          <p:cNvGrpSpPr/>
          <p:nvPr/>
        </p:nvGrpSpPr>
        <p:grpSpPr>
          <a:xfrm>
            <a:off x="865457" y="5260304"/>
            <a:ext cx="7002524" cy="691818"/>
            <a:chOff x="2533714" y="1420217"/>
            <a:chExt cx="6754407" cy="1196725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1B9AB17-DD23-1D1C-0EA6-BA4EE9A366F5}"/>
                </a:ext>
              </a:extLst>
            </p:cNvPr>
            <p:cNvSpPr/>
            <p:nvPr/>
          </p:nvSpPr>
          <p:spPr>
            <a:xfrm>
              <a:off x="2533715" y="1420217"/>
              <a:ext cx="6754406" cy="1196725"/>
            </a:xfrm>
            <a:prstGeom prst="roundRect">
              <a:avLst>
                <a:gd name="adj" fmla="val 1001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pPr algn="ctr"/>
              <a:r>
                <a:rPr lang="en-GB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endParaRPr lang="en-GB" sz="12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	Full Paper: </a:t>
              </a:r>
              <a:r>
                <a:rPr lang="en-GB" sz="2000" dirty="0">
                  <a:solidFill>
                    <a:schemeClr val="accent3"/>
                  </a:solidFill>
                  <a:latin typeface="Trebuchet MS" panose="020B070302020209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https://arxiv.org/pdf/2201.05072.pdf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</a:p>
          </p:txBody>
        </p:sp>
        <p:sp>
          <p:nvSpPr>
            <p:cNvPr id="45" name="Round Same-side Corner of Rectangle 44">
              <a:extLst>
                <a:ext uri="{FF2B5EF4-FFF2-40B4-BE49-F238E27FC236}">
                  <a16:creationId xmlns:a16="http://schemas.microsoft.com/office/drawing/2014/main" id="{22874DB3-1A88-FAB3-46A6-031CF56CA139}"/>
                </a:ext>
              </a:extLst>
            </p:cNvPr>
            <p:cNvSpPr/>
            <p:nvPr/>
          </p:nvSpPr>
          <p:spPr>
            <a:xfrm>
              <a:off x="2533714" y="1420217"/>
              <a:ext cx="6754407" cy="564517"/>
            </a:xfrm>
            <a:prstGeom prst="round2SameRect">
              <a:avLst>
                <a:gd name="adj1" fmla="val 33578"/>
                <a:gd name="adj2" fmla="val 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200" dirty="0">
                  <a:latin typeface="Trebuchet MS" panose="020B0703020202090204" pitchFamily="34" charset="0"/>
                </a:rPr>
                <a:t>Recommendations for Architects and Programmers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98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SpMV Execution on a PIM System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64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72096"/>
            <a:ext cx="8360840" cy="53889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50BDBB-2A26-D579-1396-9E66338EDE43}"/>
              </a:ext>
            </a:extLst>
          </p:cNvPr>
          <p:cNvGrpSpPr/>
          <p:nvPr/>
        </p:nvGrpSpPr>
        <p:grpSpPr>
          <a:xfrm>
            <a:off x="1558331" y="4232633"/>
            <a:ext cx="1128557" cy="510741"/>
            <a:chOff x="1143254" y="5346904"/>
            <a:chExt cx="1188000" cy="51074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99FE9EA-CCAD-1B72-3764-7C72F41FFCB1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54" y="5346904"/>
              <a:ext cx="118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EF6695-E8E6-722B-BE0C-12498244A360}"/>
                </a:ext>
              </a:extLst>
            </p:cNvPr>
            <p:cNvSpPr txBox="1"/>
            <p:nvPr/>
          </p:nvSpPr>
          <p:spPr>
            <a:xfrm>
              <a:off x="1405528" y="543291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D21AF21-690B-CB01-A6EF-24C7ABB800AA}"/>
              </a:ext>
            </a:extLst>
          </p:cNvPr>
          <p:cNvGrpSpPr/>
          <p:nvPr/>
        </p:nvGrpSpPr>
        <p:grpSpPr>
          <a:xfrm>
            <a:off x="1943234" y="3107129"/>
            <a:ext cx="422280" cy="1001960"/>
            <a:chOff x="348311" y="1981198"/>
            <a:chExt cx="422280" cy="10019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2F3769-0246-A1D5-C03C-A9E60BDE87B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10726BA-DE2F-8382-9EE9-5219A0B4A8E5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64F3D5F-E48B-87D3-8857-63DFC244FEAF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73F57CB-C700-A1ED-DEAB-B3AF9493324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3D5B2DA-803A-0637-9120-37A8B5ED0C52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B16D2E0-8FA4-D50C-55DD-D40031DDEA81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D76DDA-F47F-7797-9F77-2746622A9CEB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FA7D7E9-74C5-3A15-C76A-F7186821875C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872694B-CC99-AEC9-4778-764BB338E88D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E1B20E0-E1B4-D549-9D88-F60EEE24C1C3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2235FE-4A21-DDC8-ED19-F9D1FE7B977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A2E7485-C852-0A0E-2DFA-50FF6027FBC0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4C1B3B-F57F-5549-5931-461F3E7AEAB2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D748D5-7D76-F6BF-1093-A02340A85E45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AC4A84D-11A1-D11C-1580-69B4B559CAFB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6D39C8-A925-2F4E-CC5A-112D64747789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FB076D-10F6-C094-CA76-3DBEFA2462B2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A2CA09-BCE5-D8DA-D496-397C7DE73516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BE5DE41-D7E4-00D5-E85F-51E560194401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45DE14A-380F-B00A-318F-D08E9526F5CC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1136BC-594A-F427-0A6E-1890DAC80249}"/>
              </a:ext>
            </a:extLst>
          </p:cNvPr>
          <p:cNvGrpSpPr/>
          <p:nvPr/>
        </p:nvGrpSpPr>
        <p:grpSpPr>
          <a:xfrm>
            <a:off x="6118538" y="3120433"/>
            <a:ext cx="422280" cy="1001960"/>
            <a:chOff x="348311" y="1981198"/>
            <a:chExt cx="422280" cy="100196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AC21AE-33AD-1323-DAB7-770C07E8DBBC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AB69774-D136-416C-BB73-5A8BEC721A1D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AB0D9F-0AD9-5926-4D83-748D4FF7EC5A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BD211C3-3FF5-517C-49EB-CF6ADF0B1469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ED7D951-453D-8BFC-2935-878A3F3B7719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AA8055A-ADF7-0492-5867-307F9B4324F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517C2CA-FE4E-65CD-0385-262EB16E41E8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FEDBB4E-04CD-7804-129A-5A800E1C09A2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488D6FD-0D74-56F9-B7CA-B62977817CDD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063ECEA-9FD8-AB1F-AE01-59FEC2AAD651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B73687-3656-293E-5927-AB83A8502272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grpFill/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769CCB3-F6FF-6E22-3EDE-7DEE53F1C4A5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EB4836C-1D61-B250-17D0-713840084C93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0B41501-CEEF-2A4B-162B-5D4976E5DFF0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F6A879F-DEFC-A468-D6E4-9984EB096550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069C-5626-26E9-7C25-B9CACFB1EC18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CE7487-75C6-912C-B13E-62A8FE7C65DF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09A16C5-E824-F3E3-A7AA-48EEC1B6D5E6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77398CA-7BA1-C644-91C1-76BF53B55318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278AD9-9FEF-FB07-0492-489977DACD67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EBC1F98-81EC-BA01-1338-F0BBF12D5338}"/>
              </a:ext>
            </a:extLst>
          </p:cNvPr>
          <p:cNvGrpSpPr/>
          <p:nvPr/>
        </p:nvGrpSpPr>
        <p:grpSpPr>
          <a:xfrm>
            <a:off x="5603647" y="4237688"/>
            <a:ext cx="1548000" cy="498215"/>
            <a:chOff x="6806805" y="5376650"/>
            <a:chExt cx="1548000" cy="49821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ED71971-421F-3EA4-B3FA-3045D8C83230}"/>
                </a:ext>
              </a:extLst>
            </p:cNvPr>
            <p:cNvCxnSpPr>
              <a:cxnSpLocks/>
            </p:cNvCxnSpPr>
            <p:nvPr/>
          </p:nvCxnSpPr>
          <p:spPr>
            <a:xfrm>
              <a:off x="6806805" y="5376650"/>
              <a:ext cx="154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65802C-EC1A-35C9-2AF9-8AF56CB6EA35}"/>
                </a:ext>
              </a:extLst>
            </p:cNvPr>
            <p:cNvSpPr txBox="1"/>
            <p:nvPr/>
          </p:nvSpPr>
          <p:spPr>
            <a:xfrm>
              <a:off x="7265471" y="545013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2CD389-9C2F-CD8A-74AE-C1FE751A3B93}"/>
              </a:ext>
            </a:extLst>
          </p:cNvPr>
          <p:cNvSpPr>
            <a:spLocks/>
          </p:cNvSpPr>
          <p:nvPr/>
        </p:nvSpPr>
        <p:spPr>
          <a:xfrm>
            <a:off x="2669677" y="3181098"/>
            <a:ext cx="2918491" cy="2623045"/>
          </a:xfrm>
          <a:prstGeom prst="roundRect">
            <a:avLst>
              <a:gd name="adj" fmla="val 742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GR" sz="2200" dirty="0">
                <a:solidFill>
                  <a:schemeClr val="tx1"/>
                </a:solidFill>
                <a:latin typeface="Trebuchet MS" panose="020B0703020202090204" pitchFamily="34" charset="0"/>
              </a:rPr>
              <a:t>PIM-Enabled Memory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0E6661D-073A-86A8-0CE6-7F372E16AE31}"/>
              </a:ext>
            </a:extLst>
          </p:cNvPr>
          <p:cNvSpPr/>
          <p:nvPr/>
        </p:nvSpPr>
        <p:spPr>
          <a:xfrm>
            <a:off x="2788498" y="4275592"/>
            <a:ext cx="835853" cy="140010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t"/>
          <a:lstStyle/>
          <a:p>
            <a:pPr algn="ctr">
              <a:lnSpc>
                <a:spcPct val="90000"/>
              </a:lnSpc>
            </a:pPr>
            <a:r>
              <a:rPr lang="en-GR" sz="2000" dirty="0">
                <a:latin typeface="Trebuchet MS" panose="020B0703020202090204" pitchFamily="34" charset="0"/>
              </a:rPr>
              <a:t>DRAM Bank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454B4F-51C0-CAD8-D0F2-91F7E2FEB15A}"/>
              </a:ext>
            </a:extLst>
          </p:cNvPr>
          <p:cNvSpPr/>
          <p:nvPr/>
        </p:nvSpPr>
        <p:spPr>
          <a:xfrm>
            <a:off x="2788498" y="3627709"/>
            <a:ext cx="835853" cy="41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>
              <a:lnSpc>
                <a:spcPct val="70000"/>
              </a:lnSpc>
            </a:pPr>
            <a:r>
              <a:rPr lang="en-GR" dirty="0">
                <a:latin typeface="Trebuchet MS" panose="020B0703020202090204" pitchFamily="34" charset="0"/>
              </a:rPr>
              <a:t>PIM Core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F8AF8F2-5B1D-2BBF-A635-FA03D30632CF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>
            <a:off x="3206425" y="4040055"/>
            <a:ext cx="0" cy="2355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61B7109-8799-B10D-3AD4-96DA8A886CAF}"/>
              </a:ext>
            </a:extLst>
          </p:cNvPr>
          <p:cNvSpPr/>
          <p:nvPr/>
        </p:nvSpPr>
        <p:spPr>
          <a:xfrm>
            <a:off x="3685970" y="4280894"/>
            <a:ext cx="835853" cy="139480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t"/>
          <a:lstStyle/>
          <a:p>
            <a:pPr algn="ctr">
              <a:lnSpc>
                <a:spcPct val="90000"/>
              </a:lnSpc>
            </a:pPr>
            <a:r>
              <a:rPr lang="en-GR" sz="2000" dirty="0">
                <a:latin typeface="Trebuchet MS" panose="020B0703020202090204" pitchFamily="34" charset="0"/>
              </a:rPr>
              <a:t>DRAM Bank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F4B455C-9446-CA19-77AD-D39F319A1DB9}"/>
              </a:ext>
            </a:extLst>
          </p:cNvPr>
          <p:cNvSpPr/>
          <p:nvPr/>
        </p:nvSpPr>
        <p:spPr>
          <a:xfrm>
            <a:off x="3685970" y="3633011"/>
            <a:ext cx="835853" cy="41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>
              <a:lnSpc>
                <a:spcPct val="70000"/>
              </a:lnSpc>
            </a:pPr>
            <a:r>
              <a:rPr lang="en-GR" dirty="0">
                <a:latin typeface="Trebuchet MS" panose="020B0703020202090204" pitchFamily="34" charset="0"/>
              </a:rPr>
              <a:t>PIM Core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1C2EB5-E9B5-7A8A-6714-C6E1D0E55CF6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4103897" y="4045357"/>
            <a:ext cx="0" cy="2355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1147118-0982-537D-4EC3-1D37504FA137}"/>
              </a:ext>
            </a:extLst>
          </p:cNvPr>
          <p:cNvSpPr/>
          <p:nvPr/>
        </p:nvSpPr>
        <p:spPr>
          <a:xfrm>
            <a:off x="4587433" y="4275592"/>
            <a:ext cx="835853" cy="139480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t"/>
          <a:lstStyle/>
          <a:p>
            <a:pPr algn="ctr">
              <a:lnSpc>
                <a:spcPct val="90000"/>
              </a:lnSpc>
            </a:pPr>
            <a:r>
              <a:rPr lang="en-GR" sz="2000" dirty="0">
                <a:latin typeface="Trebuchet MS" panose="020B0703020202090204" pitchFamily="34" charset="0"/>
              </a:rPr>
              <a:t>DRAM Bank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AFDBFE3-A11C-E218-2FEC-EAB5A48D7255}"/>
              </a:ext>
            </a:extLst>
          </p:cNvPr>
          <p:cNvSpPr/>
          <p:nvPr/>
        </p:nvSpPr>
        <p:spPr>
          <a:xfrm>
            <a:off x="4587433" y="3627709"/>
            <a:ext cx="835853" cy="4123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>
              <a:lnSpc>
                <a:spcPct val="70000"/>
              </a:lnSpc>
            </a:pPr>
            <a:r>
              <a:rPr lang="en-GR" dirty="0">
                <a:latin typeface="Trebuchet MS" panose="020B0703020202090204" pitchFamily="34" charset="0"/>
              </a:rPr>
              <a:t>PIM Core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536071-ED85-620A-953D-06F28B747BF4}"/>
              </a:ext>
            </a:extLst>
          </p:cNvPr>
          <p:cNvCxnSpPr>
            <a:cxnSpLocks/>
            <a:stCxn id="67" idx="2"/>
            <a:endCxn id="66" idx="0"/>
          </p:cNvCxnSpPr>
          <p:nvPr/>
        </p:nvCxnSpPr>
        <p:spPr>
          <a:xfrm>
            <a:off x="5005360" y="4040055"/>
            <a:ext cx="0" cy="2355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85941A1-BF35-4AC5-13B0-438EF01CA9B4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2859485" y="5001831"/>
            <a:ext cx="556052" cy="198770"/>
            <a:chOff x="687454" y="4672530"/>
            <a:chExt cx="902179" cy="234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2E2B69F-00B2-D7CD-48DA-3180B1C77A3F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20CA56F-C8C0-77F5-EF2B-25343E5A0F05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B3E0B37-67D3-2205-D60D-9D59A618D887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4678E7D-562D-B5CB-7355-BABCAA8C7858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405613F-671B-17CB-B0C5-97B63D60E604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3023808" y="5241174"/>
            <a:ext cx="556052" cy="19877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4D8397-CA6B-ED0C-F5D4-95DB313D64F0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2F31F8-991E-0AC4-EBF7-832EF6DCE5F4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A0C07AB-215C-E27A-DA76-24B18E7627D5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A0BA367-C7D7-C90A-3D91-9FBB96BC035D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2555BF6-8AA4-3802-F840-3AD58FC4B209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3713768" y="5001831"/>
            <a:ext cx="556052" cy="198770"/>
            <a:chOff x="687454" y="4672530"/>
            <a:chExt cx="902179" cy="234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FE949C2-95B0-C1F3-6763-EF520EE42A4D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35BDCFA-D4BF-AF9F-6F59-378E6766C3FC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28C426-7F16-AEBA-71ED-AF055ACF6F46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C1CB793-63E2-1804-0028-533E9151208B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EA543D5-562E-7118-4D29-1C18268CB32B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3878091" y="5241174"/>
            <a:ext cx="556052" cy="19877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04E58F8-B228-1EE5-3628-AF78C1BA7B10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2CE3677-0744-4008-48AA-5ADADE451A06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440F66C-32CE-F0CA-3D26-D633B88F3B93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7648E20-ED17-2626-E854-A69EC43AD69F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D9EE815-4FFC-59DB-0C1A-D0B6103B7056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4631265" y="5001831"/>
            <a:ext cx="556052" cy="198770"/>
            <a:chOff x="687454" y="4672530"/>
            <a:chExt cx="902179" cy="234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765BA92-A91C-8646-B2DC-FFA47A3400F6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5BD9B1F-0103-FACF-147C-DB27CFFE5008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3FDEA5E-E808-A8F6-5E03-22E26A0E2ED7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457E28B-A86A-2D51-2AC1-0F12EE5BEC30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2024FAC-A0BB-F211-2B6F-9C537E4D74D7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4795588" y="5241174"/>
            <a:ext cx="556052" cy="19877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E45A934-38E3-0705-6A80-7E7A31FB9BD3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48D8990-718C-22EA-75F2-1220B70C176F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3497528-8877-119A-414F-C7CC01638767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097144C-6324-FCC2-068E-7173C577C914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8DE72EBB-F175-BB36-394E-B2BDD6E097AC}"/>
              </a:ext>
            </a:extLst>
          </p:cNvPr>
          <p:cNvSpPr/>
          <p:nvPr/>
        </p:nvSpPr>
        <p:spPr>
          <a:xfrm>
            <a:off x="7143414" y="3065947"/>
            <a:ext cx="1827718" cy="2850930"/>
          </a:xfrm>
          <a:prstGeom prst="roundRect">
            <a:avLst>
              <a:gd name="adj" fmla="val 742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Host CPU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79B81C2-F47F-91CF-D47F-BADD37EE1935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994395" y="4003400"/>
            <a:ext cx="901618" cy="24891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7CED641-3CB7-76CC-751C-2A85BBC6347F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E38BB25-3E13-1EE6-A2A9-A61105DBF602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D5CC536-F197-0CCD-738C-D09AF3D01F94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A7F347C-441D-79B8-E032-B2FD3C93D151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87EF87-A983-B6BF-B2F8-9FAA83E1FF59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206926" y="4003401"/>
            <a:ext cx="901618" cy="24891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99A269D-5C8C-4CE0-1F39-14DC850CD85B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75E6DF0-9894-61A8-7849-FC35FE4F2B61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1871205-6312-8C0B-A61B-12F9DCC9C7F8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122C2F-D37D-CB08-6BBC-A64B8612EF29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1902066-42FC-874E-6A16-C2AD713601B3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997004" y="5068340"/>
            <a:ext cx="901618" cy="24891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6ABC454-0A60-F887-33F3-7177C165B494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F96CB32-38E2-C51C-AC05-E48FBE61A242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D63022E-4816-30F9-DEE7-8284E9591E6F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2C7852-0FB4-FF53-DEEA-51FD94E1D305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71544EA-B35B-26AC-5D00-60D814759A3C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192846" y="5067504"/>
            <a:ext cx="901618" cy="24891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0D6E840-C454-F9C7-DFDA-D6ED6382ED25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258E276-EAC1-7472-D763-84CFB76385AA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E022D79-447D-ACD5-A02D-A628E8E6A2D9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D79A614-F778-E054-7725-297DC08262CA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1BC084DF-3458-01DC-2594-64E1778922D0}"/>
              </a:ext>
            </a:extLst>
          </p:cNvPr>
          <p:cNvSpPr txBox="1"/>
          <p:nvPr/>
        </p:nvSpPr>
        <p:spPr>
          <a:xfrm>
            <a:off x="7859944" y="4367751"/>
            <a:ext cx="24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+</a:t>
            </a:r>
            <a:endParaRPr lang="en-GR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1A17303-4DCF-C94C-A02C-C278A47FFC3A}"/>
              </a:ext>
            </a:extLst>
          </p:cNvPr>
          <p:cNvSpPr txBox="1"/>
          <p:nvPr/>
        </p:nvSpPr>
        <p:spPr>
          <a:xfrm>
            <a:off x="1172212" y="1879132"/>
            <a:ext cx="191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oad the </a:t>
            </a:r>
          </a:p>
          <a:p>
            <a:pPr algn="ctr"/>
            <a:r>
              <a:rPr lang="en-GR" sz="24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input vector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1F624D1-0995-AFB0-9C10-1DA6A3B3FF9A}"/>
              </a:ext>
            </a:extLst>
          </p:cNvPr>
          <p:cNvSpPr txBox="1"/>
          <p:nvPr/>
        </p:nvSpPr>
        <p:spPr>
          <a:xfrm>
            <a:off x="2761293" y="1879132"/>
            <a:ext cx="2756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Execute the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rebuchet MS" panose="020B0703020202090204" pitchFamily="34" charset="0"/>
              </a:rPr>
              <a:t>kernel</a:t>
            </a:r>
            <a:endParaRPr lang="en-GR" sz="2400" dirty="0">
              <a:solidFill>
                <a:schemeClr val="accent4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B0B3EF8-0796-6149-5927-EB76239C5003}"/>
              </a:ext>
            </a:extLst>
          </p:cNvPr>
          <p:cNvSpPr txBox="1"/>
          <p:nvPr/>
        </p:nvSpPr>
        <p:spPr>
          <a:xfrm>
            <a:off x="5009892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Retrieve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partial results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F7BFB0-31C5-B45E-92C2-1B2C813AB825}"/>
              </a:ext>
            </a:extLst>
          </p:cNvPr>
          <p:cNvSpPr txBox="1"/>
          <p:nvPr/>
        </p:nvSpPr>
        <p:spPr>
          <a:xfrm>
            <a:off x="6993816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Merge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partial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results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40AB1A8-B028-DDDC-720E-3D1DCDD5409B}"/>
              </a:ext>
            </a:extLst>
          </p:cNvPr>
          <p:cNvSpPr/>
          <p:nvPr/>
        </p:nvSpPr>
        <p:spPr>
          <a:xfrm>
            <a:off x="1851910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1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26C9FC7-76B6-5D79-2698-F49E8B259083}"/>
              </a:ext>
            </a:extLst>
          </p:cNvPr>
          <p:cNvSpPr/>
          <p:nvPr/>
        </p:nvSpPr>
        <p:spPr>
          <a:xfrm>
            <a:off x="3941528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42834DC-BE77-034F-AC25-4D34A63AA185}"/>
              </a:ext>
            </a:extLst>
          </p:cNvPr>
          <p:cNvSpPr/>
          <p:nvPr/>
        </p:nvSpPr>
        <p:spPr>
          <a:xfrm>
            <a:off x="5937558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696D26F-A060-46CD-7D00-1656C186C799}"/>
              </a:ext>
            </a:extLst>
          </p:cNvPr>
          <p:cNvSpPr/>
          <p:nvPr/>
        </p:nvSpPr>
        <p:spPr>
          <a:xfrm>
            <a:off x="7805167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4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CC53ED1-A01E-42D3-990F-9B9812B39E51}"/>
              </a:ext>
            </a:extLst>
          </p:cNvPr>
          <p:cNvGrpSpPr/>
          <p:nvPr/>
        </p:nvGrpSpPr>
        <p:grpSpPr>
          <a:xfrm>
            <a:off x="96561" y="3371147"/>
            <a:ext cx="1442959" cy="1751942"/>
            <a:chOff x="2296213" y="4722314"/>
            <a:chExt cx="2216371" cy="17519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87BE0EB-C7A1-85B2-4D06-A29BD0D989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6213" y="4722314"/>
              <a:ext cx="2216371" cy="1751942"/>
              <a:chOff x="4260365" y="4858069"/>
              <a:chExt cx="2522123" cy="1993630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59593B1F-204B-801B-B130-5410BE2A6E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60365" y="4858069"/>
                <a:ext cx="2522123" cy="1993630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013124AB-4EA1-0ACE-91A0-E449233E337E}"/>
                  </a:ext>
                </a:extLst>
              </p:cNvPr>
              <p:cNvSpPr/>
              <p:nvPr/>
            </p:nvSpPr>
            <p:spPr>
              <a:xfrm>
                <a:off x="4377994" y="5337859"/>
                <a:ext cx="1105791" cy="139505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61690CA8-2475-5D17-D783-013ADD24EAD6}"/>
                  </a:ext>
                </a:extLst>
              </p:cNvPr>
              <p:cNvSpPr/>
              <p:nvPr/>
            </p:nvSpPr>
            <p:spPr>
              <a:xfrm>
                <a:off x="5600495" y="5343892"/>
                <a:ext cx="1105791" cy="138902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4A91ECB-256B-9D04-7EAA-D6B645C43673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2514565" y="5897606"/>
              <a:ext cx="738787" cy="201512"/>
              <a:chOff x="366106" y="4476406"/>
              <a:chExt cx="925723" cy="23722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95F60EA-1AA6-F90E-9164-8B984DA3785F}"/>
                  </a:ext>
                </a:extLst>
              </p:cNvPr>
              <p:cNvSpPr/>
              <p:nvPr/>
            </p:nvSpPr>
            <p:spPr>
              <a:xfrm>
                <a:off x="366106" y="4476406"/>
                <a:ext cx="226802" cy="234003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6947615-32DE-590F-4736-F25BD0DB08EC}"/>
                  </a:ext>
                </a:extLst>
              </p:cNvPr>
              <p:cNvSpPr/>
              <p:nvPr/>
            </p:nvSpPr>
            <p:spPr>
              <a:xfrm>
                <a:off x="592614" y="4477943"/>
                <a:ext cx="226802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BE32AD2-F2FF-A370-2CE4-D5BB69A8FDB3}"/>
                  </a:ext>
                </a:extLst>
              </p:cNvPr>
              <p:cNvSpPr/>
              <p:nvPr/>
            </p:nvSpPr>
            <p:spPr>
              <a:xfrm>
                <a:off x="825644" y="4479631"/>
                <a:ext cx="226802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A231B31-AB0D-09DD-63D4-8051C73C4BAB}"/>
                  </a:ext>
                </a:extLst>
              </p:cNvPr>
              <p:cNvSpPr/>
              <p:nvPr/>
            </p:nvSpPr>
            <p:spPr>
              <a:xfrm>
                <a:off x="1065029" y="4478357"/>
                <a:ext cx="226800" cy="234001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B7C5F193-2C23-DDBE-FCE9-AE7D24AFE6B0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3580502" y="5904426"/>
              <a:ext cx="735872" cy="199930"/>
              <a:chOff x="417535" y="4494285"/>
              <a:chExt cx="922069" cy="23536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0628C6CE-996A-615A-BB9C-286D02A9C169}"/>
                  </a:ext>
                </a:extLst>
              </p:cNvPr>
              <p:cNvSpPr/>
              <p:nvPr/>
            </p:nvSpPr>
            <p:spPr>
              <a:xfrm>
                <a:off x="417535" y="4494285"/>
                <a:ext cx="226801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35354A4-E5E5-1469-E6BC-9CA703F91729}"/>
                  </a:ext>
                </a:extLst>
              </p:cNvPr>
              <p:cNvSpPr/>
              <p:nvPr/>
            </p:nvSpPr>
            <p:spPr>
              <a:xfrm>
                <a:off x="643340" y="4494499"/>
                <a:ext cx="226801" cy="233999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873A13A-E215-C49E-CFC0-4231821E3769}"/>
                  </a:ext>
                </a:extLst>
              </p:cNvPr>
              <p:cNvSpPr/>
              <p:nvPr/>
            </p:nvSpPr>
            <p:spPr>
              <a:xfrm>
                <a:off x="874649" y="4495648"/>
                <a:ext cx="226801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08D7E95-0A1D-0589-988F-44A188852BE7}"/>
                  </a:ext>
                </a:extLst>
              </p:cNvPr>
              <p:cNvSpPr/>
              <p:nvPr/>
            </p:nvSpPr>
            <p:spPr>
              <a:xfrm>
                <a:off x="1112804" y="4495054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795CA4F-8B45-06BF-A386-5DFE1D0A503E}"/>
              </a:ext>
            </a:extLst>
          </p:cNvPr>
          <p:cNvSpPr/>
          <p:nvPr/>
        </p:nvSpPr>
        <p:spPr>
          <a:xfrm rot="5400000">
            <a:off x="4342964" y="-1961268"/>
            <a:ext cx="1572357" cy="7913863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7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4" grpId="0" animBg="1"/>
      <p:bldP spid="67" grpId="0" animBg="1"/>
      <p:bldP spid="100" grpId="0" animBg="1"/>
      <p:bldP spid="100" grpId="1" animBg="1"/>
      <p:bldP spid="121" grpId="0"/>
      <p:bldP spid="123" grpId="0"/>
      <p:bldP spid="124" grpId="0"/>
      <p:bldP spid="125" grpId="0"/>
      <p:bldP spid="127" grpId="0" animBg="1"/>
      <p:bldP spid="128" grpId="0" animBg="1"/>
      <p:bldP spid="129" grpId="0" animBg="1"/>
      <p:bldP spid="14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Compute-Aware vs Data-Aware SpMV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65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72096"/>
            <a:ext cx="8469084" cy="5388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SparseP</a:t>
            </a:r>
            <a:r>
              <a:rPr lang="en-GB" sz="2400" dirty="0">
                <a:latin typeface="Trebuchet MS" panose="020B0703020202090204" pitchFamily="34" charset="0"/>
              </a:rPr>
              <a:t> supports two types of data partitioning techniques: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AC7B19-14B0-97F0-61D3-BCA3546BD63D}"/>
              </a:ext>
            </a:extLst>
          </p:cNvPr>
          <p:cNvSpPr txBox="1"/>
          <p:nvPr/>
        </p:nvSpPr>
        <p:spPr>
          <a:xfrm>
            <a:off x="775730" y="1455325"/>
            <a:ext cx="2860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1D Partitioning</a:t>
            </a:r>
          </a:p>
          <a:p>
            <a:pPr algn="ctr"/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(</a:t>
            </a:r>
            <a:r>
              <a:rPr lang="en-GR" sz="2600" dirty="0">
                <a:solidFill>
                  <a:schemeClr val="accent1"/>
                </a:solidFill>
                <a:latin typeface="Trebuchet MS" panose="020B0703020202090204" pitchFamily="34" charset="0"/>
              </a:rPr>
              <a:t>compute-aware</a:t>
            </a:r>
            <a:r>
              <a:rPr lang="en-GR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BC2BB1-9576-6D70-A499-C689E0AFCF61}"/>
              </a:ext>
            </a:extLst>
          </p:cNvPr>
          <p:cNvGrpSpPr/>
          <p:nvPr/>
        </p:nvGrpSpPr>
        <p:grpSpPr>
          <a:xfrm>
            <a:off x="374846" y="2177943"/>
            <a:ext cx="3823021" cy="2189208"/>
            <a:chOff x="411376" y="1660032"/>
            <a:chExt cx="3823021" cy="218920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A2258B5-2CA8-B477-67D7-642AC6405047}"/>
                </a:ext>
              </a:extLst>
            </p:cNvPr>
            <p:cNvSpPr txBox="1"/>
            <p:nvPr/>
          </p:nvSpPr>
          <p:spPr>
            <a:xfrm>
              <a:off x="3228834" y="2392883"/>
              <a:ext cx="224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=</a:t>
              </a:r>
              <a:endPara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7AC3827-B3E5-D469-5C0D-4B54889C0171}"/>
                </a:ext>
              </a:extLst>
            </p:cNvPr>
            <p:cNvGrpSpPr/>
            <p:nvPr/>
          </p:nvGrpSpPr>
          <p:grpSpPr>
            <a:xfrm>
              <a:off x="3628169" y="1700723"/>
              <a:ext cx="606228" cy="2148517"/>
              <a:chOff x="5094616" y="4056726"/>
              <a:chExt cx="741391" cy="2627549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E1B58E0B-BE59-2DFA-3FD2-FCADD040C36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4210515" y="5224288"/>
                <a:ext cx="2052000" cy="283797"/>
                <a:chOff x="687454" y="4672294"/>
                <a:chExt cx="1802686" cy="234236"/>
              </a:xfrm>
              <a:grpFill/>
            </p:grpSpPr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BC2EBA55-31D1-8594-B935-48E2DC942FBF}"/>
                    </a:ext>
                  </a:extLst>
                </p:cNvPr>
                <p:cNvSpPr/>
                <p:nvPr/>
              </p:nvSpPr>
              <p:spPr>
                <a:xfrm>
                  <a:off x="687454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CB317EE2-598A-52DA-FDE4-038AB3BA4907}"/>
                    </a:ext>
                  </a:extLst>
                </p:cNvPr>
                <p:cNvSpPr/>
                <p:nvPr/>
              </p:nvSpPr>
              <p:spPr>
                <a:xfrm>
                  <a:off x="91258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16A023CC-D66C-6851-3B56-ABF8872611EC}"/>
                    </a:ext>
                  </a:extLst>
                </p:cNvPr>
                <p:cNvSpPr/>
                <p:nvPr/>
              </p:nvSpPr>
              <p:spPr>
                <a:xfrm>
                  <a:off x="1140340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ECDB44BD-A0B9-B64A-ABF6-804221702EAC}"/>
                    </a:ext>
                  </a:extLst>
                </p:cNvPr>
                <p:cNvSpPr/>
                <p:nvPr/>
              </p:nvSpPr>
              <p:spPr>
                <a:xfrm>
                  <a:off x="1362833" y="4672530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16294344-AE3C-9DF8-0126-87FE5E13F646}"/>
                    </a:ext>
                  </a:extLst>
                </p:cNvPr>
                <p:cNvSpPr/>
                <p:nvPr/>
              </p:nvSpPr>
              <p:spPr>
                <a:xfrm>
                  <a:off x="1587960" y="4672294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6761E81F-62B3-ED72-9998-F1012F892BD5}"/>
                    </a:ext>
                  </a:extLst>
                </p:cNvPr>
                <p:cNvSpPr/>
                <p:nvPr/>
              </p:nvSpPr>
              <p:spPr>
                <a:xfrm>
                  <a:off x="1813086" y="4672294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0480C36E-2A3D-7026-B032-A7033DF652AD}"/>
                    </a:ext>
                  </a:extLst>
                </p:cNvPr>
                <p:cNvSpPr/>
                <p:nvPr/>
              </p:nvSpPr>
              <p:spPr>
                <a:xfrm>
                  <a:off x="2040846" y="4672294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A88C1DDE-F662-52C6-B30A-F4516C7E6C48}"/>
                    </a:ext>
                  </a:extLst>
                </p:cNvPr>
                <p:cNvSpPr/>
                <p:nvPr/>
              </p:nvSpPr>
              <p:spPr>
                <a:xfrm>
                  <a:off x="2263340" y="4672294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875583A3-7951-316B-B1C7-DEA4E0EA4F96}"/>
                  </a:ext>
                </a:extLst>
              </p:cNvPr>
              <p:cNvSpPr txBox="1"/>
              <p:nvPr/>
            </p:nvSpPr>
            <p:spPr>
              <a:xfrm rot="16200000">
                <a:off x="4277574" y="5125842"/>
                <a:ext cx="2627549" cy="489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1x</a:t>
                </a:r>
                <a:r>
                  <a:rPr lang="en-GB" sz="2000" dirty="0">
                    <a:latin typeface="Trebuchet MS" panose="020B0703020202090204" pitchFamily="34" charset="0"/>
                  </a:rPr>
                  <a:t> o</a:t>
                </a:r>
                <a:r>
                  <a:rPr lang="en-GR" sz="2000" dirty="0">
                    <a:latin typeface="Trebuchet MS" panose="020B0703020202090204" pitchFamily="34" charset="0"/>
                  </a:rPr>
                  <a:t>utput vector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BCB7C8-2F90-DEA2-B992-7C33106F3DEB}"/>
                </a:ext>
              </a:extLst>
            </p:cNvPr>
            <p:cNvSpPr txBox="1"/>
            <p:nvPr/>
          </p:nvSpPr>
          <p:spPr>
            <a:xfrm>
              <a:off x="1059162" y="2462350"/>
              <a:ext cx="2243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*</a:t>
              </a:r>
              <a:endPara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677E22C-8ACC-E59A-7513-4F386FECCB17}"/>
                </a:ext>
              </a:extLst>
            </p:cNvPr>
            <p:cNvGrpSpPr/>
            <p:nvPr/>
          </p:nvGrpSpPr>
          <p:grpSpPr>
            <a:xfrm>
              <a:off x="411376" y="1660032"/>
              <a:ext cx="788047" cy="2023498"/>
              <a:chOff x="302330" y="1541926"/>
              <a:chExt cx="963744" cy="2474656"/>
            </a:xfrm>
          </p:grpSpPr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459F7C18-7E5D-ED69-9148-76BDA1B8D4C7}"/>
                  </a:ext>
                </a:extLst>
              </p:cNvPr>
              <p:cNvSpPr txBox="1"/>
              <p:nvPr/>
            </p:nvSpPr>
            <p:spPr>
              <a:xfrm rot="16200000">
                <a:off x="-215913" y="2534595"/>
                <a:ext cx="2474656" cy="489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4x</a:t>
                </a:r>
                <a:r>
                  <a:rPr lang="en-GB" sz="2000" dirty="0">
                    <a:latin typeface="Trebuchet MS" panose="020B0703020202090204" pitchFamily="34" charset="0"/>
                  </a:rPr>
                  <a:t> input</a:t>
                </a:r>
                <a:r>
                  <a:rPr lang="en-GR" sz="2000" dirty="0">
                    <a:latin typeface="Trebuchet MS" panose="020B0703020202090204" pitchFamily="34" charset="0"/>
                  </a:rPr>
                  <a:t> vector</a:t>
                </a:r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54A261C3-0D4D-D83F-E6B2-33BF075F27B4}"/>
                  </a:ext>
                </a:extLst>
              </p:cNvPr>
              <p:cNvGrpSpPr/>
              <p:nvPr/>
            </p:nvGrpSpPr>
            <p:grpSpPr>
              <a:xfrm>
                <a:off x="302330" y="1750874"/>
                <a:ext cx="516717" cy="2250405"/>
                <a:chOff x="302330" y="1750874"/>
                <a:chExt cx="516717" cy="2250405"/>
              </a:xfrm>
            </p:grpSpPr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5972EDFF-4428-2D33-0B24-B09C09F09DE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-348851" y="2634975"/>
                  <a:ext cx="2052000" cy="283797"/>
                  <a:chOff x="687454" y="4672294"/>
                  <a:chExt cx="1802686" cy="234236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2BD6CD78-F58A-4C40-E2F8-8B9CFC3C48EB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08D887AF-11B4-C8E0-3DB5-F39ECA054AF2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65F32A04-B06A-A91E-0D94-46E69296F805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83" name="Rectangle 282">
                    <a:extLst>
                      <a:ext uri="{FF2B5EF4-FFF2-40B4-BE49-F238E27FC236}">
                        <a16:creationId xmlns:a16="http://schemas.microsoft.com/office/drawing/2014/main" id="{8DE5B8B1-9E3D-6D81-804E-D33280D96A61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84" name="Rectangle 283">
                    <a:extLst>
                      <a:ext uri="{FF2B5EF4-FFF2-40B4-BE49-F238E27FC236}">
                        <a16:creationId xmlns:a16="http://schemas.microsoft.com/office/drawing/2014/main" id="{25100C85-1112-C819-C622-C9FBC29C68E8}"/>
                      </a:ext>
                    </a:extLst>
                  </p:cNvPr>
                  <p:cNvSpPr/>
                  <p:nvPr/>
                </p:nvSpPr>
                <p:spPr>
                  <a:xfrm>
                    <a:off x="158796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85" name="Rectangle 284">
                    <a:extLst>
                      <a:ext uri="{FF2B5EF4-FFF2-40B4-BE49-F238E27FC236}">
                        <a16:creationId xmlns:a16="http://schemas.microsoft.com/office/drawing/2014/main" id="{B7EECE61-8B1B-430B-C6BB-D773A3FAED65}"/>
                      </a:ext>
                    </a:extLst>
                  </p:cNvPr>
                  <p:cNvSpPr/>
                  <p:nvPr/>
                </p:nvSpPr>
                <p:spPr>
                  <a:xfrm>
                    <a:off x="181308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86" name="Rectangle 285">
                    <a:extLst>
                      <a:ext uri="{FF2B5EF4-FFF2-40B4-BE49-F238E27FC236}">
                        <a16:creationId xmlns:a16="http://schemas.microsoft.com/office/drawing/2014/main" id="{E106C946-D947-93BC-0B4E-4C60A4F9CCCE}"/>
                      </a:ext>
                    </a:extLst>
                  </p:cNvPr>
                  <p:cNvSpPr/>
                  <p:nvPr/>
                </p:nvSpPr>
                <p:spPr>
                  <a:xfrm>
                    <a:off x="204084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87" name="Rectangle 286">
                    <a:extLst>
                      <a:ext uri="{FF2B5EF4-FFF2-40B4-BE49-F238E27FC236}">
                        <a16:creationId xmlns:a16="http://schemas.microsoft.com/office/drawing/2014/main" id="{2A3E3920-8F28-F9B1-AA89-8BEF202CE4FD}"/>
                      </a:ext>
                    </a:extLst>
                  </p:cNvPr>
                  <p:cNvSpPr/>
                  <p:nvPr/>
                </p:nvSpPr>
                <p:spPr>
                  <a:xfrm>
                    <a:off x="226334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D30FF112-ADC8-3C20-FB3C-DC25654ACB7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-420740" y="2701110"/>
                  <a:ext cx="2052000" cy="283797"/>
                  <a:chOff x="687454" y="4672294"/>
                  <a:chExt cx="1802686" cy="234236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9B3CB19C-349D-D193-97A1-297C746CA8A7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A9C388A7-5B0A-2C6F-9464-2BD0ABF930FB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DB6B2EBB-D58F-B607-471D-5D1593D56C85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1C600CB6-A47F-D7AD-D015-0EA6CC43956B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9197B92D-3B8A-8614-4A77-4A1DB92F2475}"/>
                      </a:ext>
                    </a:extLst>
                  </p:cNvPr>
                  <p:cNvSpPr/>
                  <p:nvPr/>
                </p:nvSpPr>
                <p:spPr>
                  <a:xfrm>
                    <a:off x="158796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0698C60F-AC70-CB0F-7693-C745D7137086}"/>
                      </a:ext>
                    </a:extLst>
                  </p:cNvPr>
                  <p:cNvSpPr/>
                  <p:nvPr/>
                </p:nvSpPr>
                <p:spPr>
                  <a:xfrm>
                    <a:off x="181308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50663B34-3D93-20FF-0D67-0CDE172BCE96}"/>
                      </a:ext>
                    </a:extLst>
                  </p:cNvPr>
                  <p:cNvSpPr/>
                  <p:nvPr/>
                </p:nvSpPr>
                <p:spPr>
                  <a:xfrm>
                    <a:off x="204084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076CC963-89AD-5162-EB7C-0FFCD30FCB9D}"/>
                      </a:ext>
                    </a:extLst>
                  </p:cNvPr>
                  <p:cNvSpPr/>
                  <p:nvPr/>
                </p:nvSpPr>
                <p:spPr>
                  <a:xfrm>
                    <a:off x="226334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35BFD17F-5D25-FE29-99AF-7E5D07189E5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-492629" y="2767245"/>
                  <a:ext cx="2052000" cy="283797"/>
                  <a:chOff x="687454" y="4672294"/>
                  <a:chExt cx="1802686" cy="234236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433FC328-D24F-D8B4-1ACC-1D171834ED9B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62798942-BC0F-AC0B-FBC8-FDAFD4DC022F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568CD08E-C52A-9E5C-5F1E-2647045B037A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EAB33B08-3CE2-AE46-40B4-BE83A3687789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0FFEF618-F15D-EB1C-4739-5C2C5D787A2A}"/>
                      </a:ext>
                    </a:extLst>
                  </p:cNvPr>
                  <p:cNvSpPr/>
                  <p:nvPr/>
                </p:nvSpPr>
                <p:spPr>
                  <a:xfrm>
                    <a:off x="158796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525A6BF0-19D5-65BF-2D79-4A32D3DE8EC2}"/>
                      </a:ext>
                    </a:extLst>
                  </p:cNvPr>
                  <p:cNvSpPr/>
                  <p:nvPr/>
                </p:nvSpPr>
                <p:spPr>
                  <a:xfrm>
                    <a:off x="181308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426A0DA7-0875-34E5-6FC7-32C1EA74C9EC}"/>
                      </a:ext>
                    </a:extLst>
                  </p:cNvPr>
                  <p:cNvSpPr/>
                  <p:nvPr/>
                </p:nvSpPr>
                <p:spPr>
                  <a:xfrm>
                    <a:off x="204084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67822F7A-D96F-E92C-91FC-1E44161F4F11}"/>
                      </a:ext>
                    </a:extLst>
                  </p:cNvPr>
                  <p:cNvSpPr/>
                  <p:nvPr/>
                </p:nvSpPr>
                <p:spPr>
                  <a:xfrm>
                    <a:off x="226334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90D3A6F6-3B31-2794-E201-8DF03A827D6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-581771" y="2833380"/>
                  <a:ext cx="2052000" cy="283797"/>
                  <a:chOff x="687454" y="4672294"/>
                  <a:chExt cx="1802686" cy="234236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13DCBD39-DDA4-442F-9F05-1B743A158ACA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21452A79-A8FC-5040-670F-7888FFAC1D7E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D8E10354-BA22-6967-E3DC-82DFF32D9148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8570E89C-C552-369C-10AB-98AFDADD675F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B21A50CF-E7F0-5FC2-E3D5-538981B3C6E6}"/>
                      </a:ext>
                    </a:extLst>
                  </p:cNvPr>
                  <p:cNvSpPr/>
                  <p:nvPr/>
                </p:nvSpPr>
                <p:spPr>
                  <a:xfrm>
                    <a:off x="158796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5B29350F-E9E4-6D22-16DE-69B91975BE84}"/>
                      </a:ext>
                    </a:extLst>
                  </p:cNvPr>
                  <p:cNvSpPr/>
                  <p:nvPr/>
                </p:nvSpPr>
                <p:spPr>
                  <a:xfrm>
                    <a:off x="181308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37A049A4-28E6-820F-5D35-D31D02F2B869}"/>
                      </a:ext>
                    </a:extLst>
                  </p:cNvPr>
                  <p:cNvSpPr/>
                  <p:nvPr/>
                </p:nvSpPr>
                <p:spPr>
                  <a:xfrm>
                    <a:off x="2040846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B79F2E58-DE5F-7A91-2D6C-BF47C9081BAC}"/>
                      </a:ext>
                    </a:extLst>
                  </p:cNvPr>
                  <p:cNvSpPr/>
                  <p:nvPr/>
                </p:nvSpPr>
                <p:spPr>
                  <a:xfrm>
                    <a:off x="2263340" y="4672294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12BB415-32B6-AAA3-ED60-5C44D69610AC}"/>
                </a:ext>
              </a:extLst>
            </p:cNvPr>
            <p:cNvGrpSpPr/>
            <p:nvPr/>
          </p:nvGrpSpPr>
          <p:grpSpPr>
            <a:xfrm>
              <a:off x="1393580" y="1866699"/>
              <a:ext cx="1854520" cy="1706630"/>
              <a:chOff x="1764092" y="1732153"/>
              <a:chExt cx="2268000" cy="2087139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55AF530F-502A-AB43-A2B7-AE21450E1C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764092" y="1732153"/>
                <a:ext cx="2268000" cy="2048702"/>
                <a:chOff x="1036320" y="2239962"/>
                <a:chExt cx="1905000" cy="1948528"/>
              </a:xfrm>
              <a:solidFill>
                <a:schemeClr val="tx2">
                  <a:lumMod val="10000"/>
                  <a:lumOff val="90000"/>
                </a:schemeClr>
              </a:solidFill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88945CC1-4D3F-CFA2-CED7-460FDAD54BC8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204" name="Group 203">
                    <a:extLst>
                      <a:ext uri="{FF2B5EF4-FFF2-40B4-BE49-F238E27FC236}">
                        <a16:creationId xmlns:a16="http://schemas.microsoft.com/office/drawing/2014/main" id="{252A9ABF-402F-97DC-8D37-9FCCD9AF885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228" name="Group 227">
                      <a:extLst>
                        <a:ext uri="{FF2B5EF4-FFF2-40B4-BE49-F238E27FC236}">
                          <a16:creationId xmlns:a16="http://schemas.microsoft.com/office/drawing/2014/main" id="{667E0606-7AA6-B2D2-FD90-F72D2EAD95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40" name="Group 239">
                        <a:extLst>
                          <a:ext uri="{FF2B5EF4-FFF2-40B4-BE49-F238E27FC236}">
                            <a16:creationId xmlns:a16="http://schemas.microsoft.com/office/drawing/2014/main" id="{0CA02466-F9D0-0FC8-9151-73CF6435ED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46" name="Rectangle 245">
                          <a:extLst>
                            <a:ext uri="{FF2B5EF4-FFF2-40B4-BE49-F238E27FC236}">
                              <a16:creationId xmlns:a16="http://schemas.microsoft.com/office/drawing/2014/main" id="{BE1678AC-D67A-173C-9A76-1660135563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47" name="Rectangle 246">
                          <a:extLst>
                            <a:ext uri="{FF2B5EF4-FFF2-40B4-BE49-F238E27FC236}">
                              <a16:creationId xmlns:a16="http://schemas.microsoft.com/office/drawing/2014/main" id="{2C8A89AE-F10D-297F-E4B1-45907DA3D2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48" name="Rectangle 247">
                          <a:extLst>
                            <a:ext uri="{FF2B5EF4-FFF2-40B4-BE49-F238E27FC236}">
                              <a16:creationId xmlns:a16="http://schemas.microsoft.com/office/drawing/2014/main" id="{A9530936-7161-C3ED-9603-BB9B89AEF9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49" name="Rectangle 248">
                          <a:extLst>
                            <a:ext uri="{FF2B5EF4-FFF2-40B4-BE49-F238E27FC236}">
                              <a16:creationId xmlns:a16="http://schemas.microsoft.com/office/drawing/2014/main" id="{581D440E-36C0-D8C9-D973-F7A5C9F836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41" name="Group 240">
                        <a:extLst>
                          <a:ext uri="{FF2B5EF4-FFF2-40B4-BE49-F238E27FC236}">
                            <a16:creationId xmlns:a16="http://schemas.microsoft.com/office/drawing/2014/main" id="{FBB217CA-30EF-07A9-4F55-520E1FC4FA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42" name="Rectangle 241">
                          <a:extLst>
                            <a:ext uri="{FF2B5EF4-FFF2-40B4-BE49-F238E27FC236}">
                              <a16:creationId xmlns:a16="http://schemas.microsoft.com/office/drawing/2014/main" id="{C55184FA-9E20-EE17-68D2-25AF65DEBC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43" name="Rectangle 242">
                          <a:extLst>
                            <a:ext uri="{FF2B5EF4-FFF2-40B4-BE49-F238E27FC236}">
                              <a16:creationId xmlns:a16="http://schemas.microsoft.com/office/drawing/2014/main" id="{61848494-4DB6-2500-2C65-836E6FFA49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44" name="Rectangle 243">
                          <a:extLst>
                            <a:ext uri="{FF2B5EF4-FFF2-40B4-BE49-F238E27FC236}">
                              <a16:creationId xmlns:a16="http://schemas.microsoft.com/office/drawing/2014/main" id="{3618AAEF-C7C5-F3F4-6B4E-55F7FB946F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45" name="Rectangle 244">
                          <a:extLst>
                            <a:ext uri="{FF2B5EF4-FFF2-40B4-BE49-F238E27FC236}">
                              <a16:creationId xmlns:a16="http://schemas.microsoft.com/office/drawing/2014/main" id="{5BE7C594-119A-92DC-E405-C9065412FF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9" name="Group 228">
                      <a:extLst>
                        <a:ext uri="{FF2B5EF4-FFF2-40B4-BE49-F238E27FC236}">
                          <a16:creationId xmlns:a16="http://schemas.microsoft.com/office/drawing/2014/main" id="{85EB3205-7017-2F6C-FD42-EA9CCCABB3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30" name="Group 229">
                        <a:extLst>
                          <a:ext uri="{FF2B5EF4-FFF2-40B4-BE49-F238E27FC236}">
                            <a16:creationId xmlns:a16="http://schemas.microsoft.com/office/drawing/2014/main" id="{0BF8DA32-B3BE-2820-4EAC-02C85775F1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36" name="Rectangle 235">
                          <a:extLst>
                            <a:ext uri="{FF2B5EF4-FFF2-40B4-BE49-F238E27FC236}">
                              <a16:creationId xmlns:a16="http://schemas.microsoft.com/office/drawing/2014/main" id="{2842F540-FE65-E04A-0054-EE29070754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37" name="Rectangle 236">
                          <a:extLst>
                            <a:ext uri="{FF2B5EF4-FFF2-40B4-BE49-F238E27FC236}">
                              <a16:creationId xmlns:a16="http://schemas.microsoft.com/office/drawing/2014/main" id="{C5D066C3-0882-C6D2-AB29-E7AFEC99F1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38" name="Rectangle 237">
                          <a:extLst>
                            <a:ext uri="{FF2B5EF4-FFF2-40B4-BE49-F238E27FC236}">
                              <a16:creationId xmlns:a16="http://schemas.microsoft.com/office/drawing/2014/main" id="{5AB968B4-31CF-1752-9D42-48F5159119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39" name="Rectangle 238">
                          <a:extLst>
                            <a:ext uri="{FF2B5EF4-FFF2-40B4-BE49-F238E27FC236}">
                              <a16:creationId xmlns:a16="http://schemas.microsoft.com/office/drawing/2014/main" id="{02504BFF-53AC-F495-0162-7F1D5E3DA5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31" name="Group 230">
                        <a:extLst>
                          <a:ext uri="{FF2B5EF4-FFF2-40B4-BE49-F238E27FC236}">
                            <a16:creationId xmlns:a16="http://schemas.microsoft.com/office/drawing/2014/main" id="{DCC23437-EBCA-2821-0C34-8B5011905B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32" name="Rectangle 231">
                          <a:extLst>
                            <a:ext uri="{FF2B5EF4-FFF2-40B4-BE49-F238E27FC236}">
                              <a16:creationId xmlns:a16="http://schemas.microsoft.com/office/drawing/2014/main" id="{D5FB91CE-83BC-7593-DD6E-7272217E06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33" name="Rectangle 232">
                          <a:extLst>
                            <a:ext uri="{FF2B5EF4-FFF2-40B4-BE49-F238E27FC236}">
                              <a16:creationId xmlns:a16="http://schemas.microsoft.com/office/drawing/2014/main" id="{8C3924E7-DBC3-DE6F-900E-4328B1B7D0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34" name="Rectangle 233">
                          <a:extLst>
                            <a:ext uri="{FF2B5EF4-FFF2-40B4-BE49-F238E27FC236}">
                              <a16:creationId xmlns:a16="http://schemas.microsoft.com/office/drawing/2014/main" id="{9EF95959-C067-EEFD-E53D-0E40EDF67C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35" name="Rectangle 234">
                          <a:extLst>
                            <a:ext uri="{FF2B5EF4-FFF2-40B4-BE49-F238E27FC236}">
                              <a16:creationId xmlns:a16="http://schemas.microsoft.com/office/drawing/2014/main" id="{DB7BE1DD-E101-B294-6E67-26C08B767F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05" name="Group 204">
                    <a:extLst>
                      <a:ext uri="{FF2B5EF4-FFF2-40B4-BE49-F238E27FC236}">
                        <a16:creationId xmlns:a16="http://schemas.microsoft.com/office/drawing/2014/main" id="{B336723D-1ED3-D589-0615-73811CEBF0E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206" name="Group 205">
                      <a:extLst>
                        <a:ext uri="{FF2B5EF4-FFF2-40B4-BE49-F238E27FC236}">
                          <a16:creationId xmlns:a16="http://schemas.microsoft.com/office/drawing/2014/main" id="{3112D2BC-3D91-C511-0CFD-2F63A35F47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18" name="Group 217">
                        <a:extLst>
                          <a:ext uri="{FF2B5EF4-FFF2-40B4-BE49-F238E27FC236}">
                            <a16:creationId xmlns:a16="http://schemas.microsoft.com/office/drawing/2014/main" id="{07670EF1-3726-AF37-B596-2F5923E76E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24" name="Rectangle 223">
                          <a:extLst>
                            <a:ext uri="{FF2B5EF4-FFF2-40B4-BE49-F238E27FC236}">
                              <a16:creationId xmlns:a16="http://schemas.microsoft.com/office/drawing/2014/main" id="{30345E67-E307-32F7-4B3C-55E3486349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25" name="Rectangle 224">
                          <a:extLst>
                            <a:ext uri="{FF2B5EF4-FFF2-40B4-BE49-F238E27FC236}">
                              <a16:creationId xmlns:a16="http://schemas.microsoft.com/office/drawing/2014/main" id="{EB19C09D-C437-9E04-E2C8-9042703ED9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26" name="Rectangle 225">
                          <a:extLst>
                            <a:ext uri="{FF2B5EF4-FFF2-40B4-BE49-F238E27FC236}">
                              <a16:creationId xmlns:a16="http://schemas.microsoft.com/office/drawing/2014/main" id="{A7F46FC1-7F14-BD35-338A-A8264DBCFF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27" name="Rectangle 226">
                          <a:extLst>
                            <a:ext uri="{FF2B5EF4-FFF2-40B4-BE49-F238E27FC236}">
                              <a16:creationId xmlns:a16="http://schemas.microsoft.com/office/drawing/2014/main" id="{2C5B5C9F-F209-A6BA-D12C-E19A22EBFF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19" name="Group 218">
                        <a:extLst>
                          <a:ext uri="{FF2B5EF4-FFF2-40B4-BE49-F238E27FC236}">
                            <a16:creationId xmlns:a16="http://schemas.microsoft.com/office/drawing/2014/main" id="{48686224-BD59-5945-1A2F-53447756BA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20" name="Rectangle 219">
                          <a:extLst>
                            <a:ext uri="{FF2B5EF4-FFF2-40B4-BE49-F238E27FC236}">
                              <a16:creationId xmlns:a16="http://schemas.microsoft.com/office/drawing/2014/main" id="{55BD382C-17E4-6A2A-711D-0B11AF516A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21" name="Rectangle 220">
                          <a:extLst>
                            <a:ext uri="{FF2B5EF4-FFF2-40B4-BE49-F238E27FC236}">
                              <a16:creationId xmlns:a16="http://schemas.microsoft.com/office/drawing/2014/main" id="{36C607AE-A946-B173-6E36-E1FB3FA356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22" name="Rectangle 221">
                          <a:extLst>
                            <a:ext uri="{FF2B5EF4-FFF2-40B4-BE49-F238E27FC236}">
                              <a16:creationId xmlns:a16="http://schemas.microsoft.com/office/drawing/2014/main" id="{8F7EF14E-4A3E-E747-66DE-F75A1C0B9A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23" name="Rectangle 222">
                          <a:extLst>
                            <a:ext uri="{FF2B5EF4-FFF2-40B4-BE49-F238E27FC236}">
                              <a16:creationId xmlns:a16="http://schemas.microsoft.com/office/drawing/2014/main" id="{2BC4D6DB-801F-BDD3-E82E-A66F24A3CD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7" name="Group 206">
                      <a:extLst>
                        <a:ext uri="{FF2B5EF4-FFF2-40B4-BE49-F238E27FC236}">
                          <a16:creationId xmlns:a16="http://schemas.microsoft.com/office/drawing/2014/main" id="{241E1FC9-DC92-5E9C-B4F2-FB4EEE038C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208" name="Group 207">
                        <a:extLst>
                          <a:ext uri="{FF2B5EF4-FFF2-40B4-BE49-F238E27FC236}">
                            <a16:creationId xmlns:a16="http://schemas.microsoft.com/office/drawing/2014/main" id="{72B54A49-0B3E-2A83-C604-73370D1517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14" name="Rectangle 213">
                          <a:extLst>
                            <a:ext uri="{FF2B5EF4-FFF2-40B4-BE49-F238E27FC236}">
                              <a16:creationId xmlns:a16="http://schemas.microsoft.com/office/drawing/2014/main" id="{DDDD9F49-27C1-CBD8-8675-799A7178B0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5" name="Rectangle 214">
                          <a:extLst>
                            <a:ext uri="{FF2B5EF4-FFF2-40B4-BE49-F238E27FC236}">
                              <a16:creationId xmlns:a16="http://schemas.microsoft.com/office/drawing/2014/main" id="{F43F8367-E449-E675-7FF0-91B8F7D0A3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6" name="Rectangle 215">
                          <a:extLst>
                            <a:ext uri="{FF2B5EF4-FFF2-40B4-BE49-F238E27FC236}">
                              <a16:creationId xmlns:a16="http://schemas.microsoft.com/office/drawing/2014/main" id="{A97D9518-3E4B-3A33-2E68-68533E61DB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7" name="Rectangle 216">
                          <a:extLst>
                            <a:ext uri="{FF2B5EF4-FFF2-40B4-BE49-F238E27FC236}">
                              <a16:creationId xmlns:a16="http://schemas.microsoft.com/office/drawing/2014/main" id="{B68EBE8B-0285-6873-D552-41B56826ED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9" name="Group 208">
                        <a:extLst>
                          <a:ext uri="{FF2B5EF4-FFF2-40B4-BE49-F238E27FC236}">
                            <a16:creationId xmlns:a16="http://schemas.microsoft.com/office/drawing/2014/main" id="{9F39BB47-0E0E-474F-BF49-1F7550A0E9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10" name="Rectangle 209">
                          <a:extLst>
                            <a:ext uri="{FF2B5EF4-FFF2-40B4-BE49-F238E27FC236}">
                              <a16:creationId xmlns:a16="http://schemas.microsoft.com/office/drawing/2014/main" id="{EBBDF31C-1A74-9916-23C0-D49CC5BDF5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1" name="Rectangle 210">
                          <a:extLst>
                            <a:ext uri="{FF2B5EF4-FFF2-40B4-BE49-F238E27FC236}">
                              <a16:creationId xmlns:a16="http://schemas.microsoft.com/office/drawing/2014/main" id="{DB2EA0A4-8CC7-F9DB-FA42-6540E6AE92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2" name="Rectangle 211">
                          <a:extLst>
                            <a:ext uri="{FF2B5EF4-FFF2-40B4-BE49-F238E27FC236}">
                              <a16:creationId xmlns:a16="http://schemas.microsoft.com/office/drawing/2014/main" id="{074E949D-5D03-9CD1-7C42-AEC18CF6B4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13" name="Rectangle 212">
                          <a:extLst>
                            <a:ext uri="{FF2B5EF4-FFF2-40B4-BE49-F238E27FC236}">
                              <a16:creationId xmlns:a16="http://schemas.microsoft.com/office/drawing/2014/main" id="{EB5330C2-A782-F6C8-4245-F3EBEF9AB8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31F2D9B7-CE1E-1D2C-EF74-030E1CC64C60}"/>
                    </a:ext>
                  </a:extLst>
                </p:cNvPr>
                <p:cNvGrpSpPr/>
                <p:nvPr/>
              </p:nvGrpSpPr>
              <p:grpSpPr>
                <a:xfrm>
                  <a:off x="1036320" y="3216224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B1E42DAF-EBD4-56DE-5070-B089D8CFF87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182" name="Group 181">
                      <a:extLst>
                        <a:ext uri="{FF2B5EF4-FFF2-40B4-BE49-F238E27FC236}">
                          <a16:creationId xmlns:a16="http://schemas.microsoft.com/office/drawing/2014/main" id="{97DB5353-42CC-EA8A-62C1-F3D106E5E1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94" name="Group 193">
                        <a:extLst>
                          <a:ext uri="{FF2B5EF4-FFF2-40B4-BE49-F238E27FC236}">
                            <a16:creationId xmlns:a16="http://schemas.microsoft.com/office/drawing/2014/main" id="{45529A7C-9252-A54A-7ED4-7F761FF018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7F2E7E7D-69BA-4B70-9E32-80C6014D94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9B83F023-3C43-825F-FD93-CE1E0F2A8A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2" name="Rectangle 201">
                          <a:extLst>
                            <a:ext uri="{FF2B5EF4-FFF2-40B4-BE49-F238E27FC236}">
                              <a16:creationId xmlns:a16="http://schemas.microsoft.com/office/drawing/2014/main" id="{ADC18F44-A9DF-8B51-FDC8-6DF627CC3F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203" name="Rectangle 202">
                          <a:extLst>
                            <a:ext uri="{FF2B5EF4-FFF2-40B4-BE49-F238E27FC236}">
                              <a16:creationId xmlns:a16="http://schemas.microsoft.com/office/drawing/2014/main" id="{AE7573BF-67E1-D12C-B801-96745188E4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5" name="Group 194">
                        <a:extLst>
                          <a:ext uri="{FF2B5EF4-FFF2-40B4-BE49-F238E27FC236}">
                            <a16:creationId xmlns:a16="http://schemas.microsoft.com/office/drawing/2014/main" id="{CF75E400-FA35-41F0-A071-E17BCD1F21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96" name="Rectangle 195">
                          <a:extLst>
                            <a:ext uri="{FF2B5EF4-FFF2-40B4-BE49-F238E27FC236}">
                              <a16:creationId xmlns:a16="http://schemas.microsoft.com/office/drawing/2014/main" id="{8AFAD42E-6A10-481E-722B-8F1B96D70E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3DD43B28-5EEE-C66B-D318-E77BDAB8B9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92A92DA2-4D95-AA06-D8CF-D7EDA9E083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63E06BC6-50CF-6B6B-219C-61F4548BC5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3" name="Group 182">
                      <a:extLst>
                        <a:ext uri="{FF2B5EF4-FFF2-40B4-BE49-F238E27FC236}">
                          <a16:creationId xmlns:a16="http://schemas.microsoft.com/office/drawing/2014/main" id="{FB2186C6-2B6C-DB0C-A77F-0903CA9664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84" name="Group 183">
                        <a:extLst>
                          <a:ext uri="{FF2B5EF4-FFF2-40B4-BE49-F238E27FC236}">
                            <a16:creationId xmlns:a16="http://schemas.microsoft.com/office/drawing/2014/main" id="{072E5A7A-9741-BD42-FEFC-90704066E3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90" name="Rectangle 189">
                          <a:extLst>
                            <a:ext uri="{FF2B5EF4-FFF2-40B4-BE49-F238E27FC236}">
                              <a16:creationId xmlns:a16="http://schemas.microsoft.com/office/drawing/2014/main" id="{10AB4E13-BD2D-C004-1F80-3D53A17F35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1" name="Rectangle 190">
                          <a:extLst>
                            <a:ext uri="{FF2B5EF4-FFF2-40B4-BE49-F238E27FC236}">
                              <a16:creationId xmlns:a16="http://schemas.microsoft.com/office/drawing/2014/main" id="{0D92220A-5E3F-A61C-C29D-4E442424E1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2" name="Rectangle 191">
                          <a:extLst>
                            <a:ext uri="{FF2B5EF4-FFF2-40B4-BE49-F238E27FC236}">
                              <a16:creationId xmlns:a16="http://schemas.microsoft.com/office/drawing/2014/main" id="{6C708ED2-D1B7-137B-DB79-0789E3E7DB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93" name="Rectangle 192">
                          <a:extLst>
                            <a:ext uri="{FF2B5EF4-FFF2-40B4-BE49-F238E27FC236}">
                              <a16:creationId xmlns:a16="http://schemas.microsoft.com/office/drawing/2014/main" id="{93DB2E4C-28FD-5231-26E0-8ABA67C7B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85" name="Group 184">
                        <a:extLst>
                          <a:ext uri="{FF2B5EF4-FFF2-40B4-BE49-F238E27FC236}">
                            <a16:creationId xmlns:a16="http://schemas.microsoft.com/office/drawing/2014/main" id="{10F7DD06-5E79-3913-7BAE-4A44B54212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86" name="Rectangle 185">
                          <a:extLst>
                            <a:ext uri="{FF2B5EF4-FFF2-40B4-BE49-F238E27FC236}">
                              <a16:creationId xmlns:a16="http://schemas.microsoft.com/office/drawing/2014/main" id="{410E5592-E8A0-BD28-454E-3CB74F80CA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7" name="Rectangle 186">
                          <a:extLst>
                            <a:ext uri="{FF2B5EF4-FFF2-40B4-BE49-F238E27FC236}">
                              <a16:creationId xmlns:a16="http://schemas.microsoft.com/office/drawing/2014/main" id="{C0A09BD5-412E-1CB7-81D6-370016D55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8" name="Rectangle 187">
                          <a:extLst>
                            <a:ext uri="{FF2B5EF4-FFF2-40B4-BE49-F238E27FC236}">
                              <a16:creationId xmlns:a16="http://schemas.microsoft.com/office/drawing/2014/main" id="{42622253-00D9-DB3E-F2DF-9661D5DDA3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9" name="Rectangle 188">
                          <a:extLst>
                            <a:ext uri="{FF2B5EF4-FFF2-40B4-BE49-F238E27FC236}">
                              <a16:creationId xmlns:a16="http://schemas.microsoft.com/office/drawing/2014/main" id="{A92CD3AC-C1DA-8747-668C-DD52AA2E57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A9314B21-2F47-FC78-5B13-A76FD59201FB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160" name="Group 159">
                      <a:extLst>
                        <a:ext uri="{FF2B5EF4-FFF2-40B4-BE49-F238E27FC236}">
                          <a16:creationId xmlns:a16="http://schemas.microsoft.com/office/drawing/2014/main" id="{BEF8976D-499E-C534-61B1-6BAA6F3409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72" name="Group 171">
                        <a:extLst>
                          <a:ext uri="{FF2B5EF4-FFF2-40B4-BE49-F238E27FC236}">
                            <a16:creationId xmlns:a16="http://schemas.microsoft.com/office/drawing/2014/main" id="{12B0EAC0-AEA6-BCE0-B913-C53F28785F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78" name="Rectangle 177">
                          <a:extLst>
                            <a:ext uri="{FF2B5EF4-FFF2-40B4-BE49-F238E27FC236}">
                              <a16:creationId xmlns:a16="http://schemas.microsoft.com/office/drawing/2014/main" id="{5EFB81AD-1BF1-91A5-5403-DFD403222B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9" name="Rectangle 178">
                          <a:extLst>
                            <a:ext uri="{FF2B5EF4-FFF2-40B4-BE49-F238E27FC236}">
                              <a16:creationId xmlns:a16="http://schemas.microsoft.com/office/drawing/2014/main" id="{76ACD8D6-22BC-E2A7-88D4-7AB560E0CD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0" name="Rectangle 179">
                          <a:extLst>
                            <a:ext uri="{FF2B5EF4-FFF2-40B4-BE49-F238E27FC236}">
                              <a16:creationId xmlns:a16="http://schemas.microsoft.com/office/drawing/2014/main" id="{481D9AAF-9054-E027-BD99-7C52DDB9B1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81" name="Rectangle 180">
                          <a:extLst>
                            <a:ext uri="{FF2B5EF4-FFF2-40B4-BE49-F238E27FC236}">
                              <a16:creationId xmlns:a16="http://schemas.microsoft.com/office/drawing/2014/main" id="{68616637-5B59-5AB9-016D-D5D6707159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73" name="Group 172">
                        <a:extLst>
                          <a:ext uri="{FF2B5EF4-FFF2-40B4-BE49-F238E27FC236}">
                            <a16:creationId xmlns:a16="http://schemas.microsoft.com/office/drawing/2014/main" id="{40E9DD20-3B8B-4B30-92A1-4625AFE4EF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74" name="Rectangle 173">
                          <a:extLst>
                            <a:ext uri="{FF2B5EF4-FFF2-40B4-BE49-F238E27FC236}">
                              <a16:creationId xmlns:a16="http://schemas.microsoft.com/office/drawing/2014/main" id="{8E829F73-0B26-2808-9172-B1274B87C5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5" name="Rectangle 174">
                          <a:extLst>
                            <a:ext uri="{FF2B5EF4-FFF2-40B4-BE49-F238E27FC236}">
                              <a16:creationId xmlns:a16="http://schemas.microsoft.com/office/drawing/2014/main" id="{F7BCC6C7-83BD-BB4E-FC0E-B1280542AA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6" name="Rectangle 175">
                          <a:extLst>
                            <a:ext uri="{FF2B5EF4-FFF2-40B4-BE49-F238E27FC236}">
                              <a16:creationId xmlns:a16="http://schemas.microsoft.com/office/drawing/2014/main" id="{01395C00-F095-F732-1927-9AB12860D8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7" name="Rectangle 176">
                          <a:extLst>
                            <a:ext uri="{FF2B5EF4-FFF2-40B4-BE49-F238E27FC236}">
                              <a16:creationId xmlns:a16="http://schemas.microsoft.com/office/drawing/2014/main" id="{2C2F5D05-223F-7029-8197-2AFB0B312E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1" name="Group 160">
                      <a:extLst>
                        <a:ext uri="{FF2B5EF4-FFF2-40B4-BE49-F238E27FC236}">
                          <a16:creationId xmlns:a16="http://schemas.microsoft.com/office/drawing/2014/main" id="{E59047A2-ABFE-6468-A716-9F6F2A39CF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162" name="Group 161">
                        <a:extLst>
                          <a:ext uri="{FF2B5EF4-FFF2-40B4-BE49-F238E27FC236}">
                            <a16:creationId xmlns:a16="http://schemas.microsoft.com/office/drawing/2014/main" id="{6A965CE9-93C3-7B02-C1B7-FA05E922E9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68" name="Rectangle 167">
                          <a:extLst>
                            <a:ext uri="{FF2B5EF4-FFF2-40B4-BE49-F238E27FC236}">
                              <a16:creationId xmlns:a16="http://schemas.microsoft.com/office/drawing/2014/main" id="{CBF157AB-C6CD-D05D-B17E-51B25F56E5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9" name="Rectangle 168">
                          <a:extLst>
                            <a:ext uri="{FF2B5EF4-FFF2-40B4-BE49-F238E27FC236}">
                              <a16:creationId xmlns:a16="http://schemas.microsoft.com/office/drawing/2014/main" id="{D06A4C3B-2D84-2F2F-6CA8-3D0D233BC5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0" name="Rectangle 169">
                          <a:extLst>
                            <a:ext uri="{FF2B5EF4-FFF2-40B4-BE49-F238E27FC236}">
                              <a16:creationId xmlns:a16="http://schemas.microsoft.com/office/drawing/2014/main" id="{10DF4C62-AB8F-886C-7B5A-040E291B32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71" name="Rectangle 170">
                          <a:extLst>
                            <a:ext uri="{FF2B5EF4-FFF2-40B4-BE49-F238E27FC236}">
                              <a16:creationId xmlns:a16="http://schemas.microsoft.com/office/drawing/2014/main" id="{5B448CF0-8421-52E9-1FC1-DB23FD5FAE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63" name="Group 162">
                        <a:extLst>
                          <a:ext uri="{FF2B5EF4-FFF2-40B4-BE49-F238E27FC236}">
                            <a16:creationId xmlns:a16="http://schemas.microsoft.com/office/drawing/2014/main" id="{3A65F909-4E68-E8F8-47D6-28F5E4BAFB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164" name="Rectangle 163">
                          <a:extLst>
                            <a:ext uri="{FF2B5EF4-FFF2-40B4-BE49-F238E27FC236}">
                              <a16:creationId xmlns:a16="http://schemas.microsoft.com/office/drawing/2014/main" id="{4F9B366C-A83E-78FC-43BC-CAA6D4B13D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5" name="Rectangle 164">
                          <a:extLst>
                            <a:ext uri="{FF2B5EF4-FFF2-40B4-BE49-F238E27FC236}">
                              <a16:creationId xmlns:a16="http://schemas.microsoft.com/office/drawing/2014/main" id="{B33BD5E3-3228-D1B7-1C55-14620E18FB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6" name="Rectangle 165">
                          <a:extLst>
                            <a:ext uri="{FF2B5EF4-FFF2-40B4-BE49-F238E27FC236}">
                              <a16:creationId xmlns:a16="http://schemas.microsoft.com/office/drawing/2014/main" id="{00A1D7E7-9A9D-EF73-D598-EA4AFD8C48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167" name="Rectangle 166">
                          <a:extLst>
                            <a:ext uri="{FF2B5EF4-FFF2-40B4-BE49-F238E27FC236}">
                              <a16:creationId xmlns:a16="http://schemas.microsoft.com/office/drawing/2014/main" id="{7D7186F7-E725-23C1-AC17-F593787611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2DC91CE-0FF9-E08D-3227-3B38DF96B7B4}"/>
                  </a:ext>
                </a:extLst>
              </p:cNvPr>
              <p:cNvSpPr txBox="1"/>
              <p:nvPr/>
            </p:nvSpPr>
            <p:spPr>
              <a:xfrm>
                <a:off x="2253623" y="1750873"/>
                <a:ext cx="1317785" cy="51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4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1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19C91EB-8298-0C4F-536E-68730AE0230F}"/>
                  </a:ext>
                </a:extLst>
              </p:cNvPr>
              <p:cNvSpPr txBox="1"/>
              <p:nvPr/>
            </p:nvSpPr>
            <p:spPr>
              <a:xfrm>
                <a:off x="2253623" y="2249478"/>
                <a:ext cx="1317785" cy="51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4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2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ABE9D9C-9656-8E3C-92C0-5A2C5B5C752C}"/>
                  </a:ext>
                </a:extLst>
              </p:cNvPr>
              <p:cNvSpPr txBox="1"/>
              <p:nvPr/>
            </p:nvSpPr>
            <p:spPr>
              <a:xfrm>
                <a:off x="2253623" y="2766559"/>
                <a:ext cx="1317785" cy="51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4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3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91FCFD2-7338-EC35-9329-F7C8B5DD8158}"/>
                  </a:ext>
                </a:extLst>
              </p:cNvPr>
              <p:cNvSpPr txBox="1"/>
              <p:nvPr/>
            </p:nvSpPr>
            <p:spPr>
              <a:xfrm>
                <a:off x="2253623" y="3299862"/>
                <a:ext cx="1317785" cy="51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400" dirty="0">
                    <a:solidFill>
                      <a:schemeClr val="bg1"/>
                    </a:solidFill>
                    <a:latin typeface="Trebuchet MS" panose="020B0703020202090204" pitchFamily="34" charset="0"/>
                  </a:rPr>
                  <a:t>Core 4</a:t>
                </a:r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A473CBB0-21B9-4BCF-3AFF-E12CE30C933E}"/>
              </a:ext>
            </a:extLst>
          </p:cNvPr>
          <p:cNvGrpSpPr/>
          <p:nvPr/>
        </p:nvGrpSpPr>
        <p:grpSpPr>
          <a:xfrm>
            <a:off x="259701" y="4323976"/>
            <a:ext cx="4053315" cy="1991216"/>
            <a:chOff x="315258" y="4461376"/>
            <a:chExt cx="4957032" cy="2435175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7208C583-DE8D-243F-D692-2B1CDF7DB8DF}"/>
                </a:ext>
              </a:extLst>
            </p:cNvPr>
            <p:cNvSpPr txBox="1"/>
            <p:nvPr/>
          </p:nvSpPr>
          <p:spPr>
            <a:xfrm>
              <a:off x="315258" y="5428598"/>
              <a:ext cx="4957032" cy="1467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perform the </a:t>
              </a:r>
              <a:r>
                <a:rPr lang="en-GB" sz="24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complete</a:t>
              </a:r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</a:t>
              </a:r>
            </a:p>
            <a:p>
              <a:pPr algn="ctr"/>
              <a:r>
                <a:rPr lang="en-GB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SpMV</a:t>
              </a:r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computation</a:t>
              </a:r>
            </a:p>
            <a:p>
              <a:pPr algn="ctr"/>
              <a:r>
                <a:rPr lang="en-GB" sz="24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only</a:t>
              </a:r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 on PIM cores</a:t>
              </a:r>
              <a:endPara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300" name="Right Arrow 299">
              <a:extLst>
                <a:ext uri="{FF2B5EF4-FFF2-40B4-BE49-F238E27FC236}">
                  <a16:creationId xmlns:a16="http://schemas.microsoft.com/office/drawing/2014/main" id="{928A6B51-4931-1B03-5347-52C67A2A546E}"/>
                </a:ext>
              </a:extLst>
            </p:cNvPr>
            <p:cNvSpPr/>
            <p:nvPr/>
          </p:nvSpPr>
          <p:spPr>
            <a:xfrm rot="5400000">
              <a:off x="2456637" y="4699119"/>
              <a:ext cx="836504" cy="36101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DBD9D4AB-9EDE-0E1B-E4E7-652776AE938F}"/>
              </a:ext>
            </a:extLst>
          </p:cNvPr>
          <p:cNvSpPr txBox="1"/>
          <p:nvPr/>
        </p:nvSpPr>
        <p:spPr>
          <a:xfrm>
            <a:off x="5333954" y="1449553"/>
            <a:ext cx="28603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2D Partitioning</a:t>
            </a:r>
          </a:p>
          <a:p>
            <a:pPr algn="ctr"/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(</a:t>
            </a:r>
            <a:r>
              <a:rPr lang="en-GB" sz="2600" dirty="0">
                <a:solidFill>
                  <a:schemeClr val="accent1"/>
                </a:solidFill>
                <a:latin typeface="Trebuchet MS" panose="020B0703020202090204" pitchFamily="34" charset="0"/>
              </a:rPr>
              <a:t>data-aware</a:t>
            </a:r>
            <a:r>
              <a:rPr lang="en-GB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)</a:t>
            </a:r>
            <a:endParaRPr lang="en-GR" sz="26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20A1F32-C496-482B-BB7E-2215AD3EC6CD}"/>
              </a:ext>
            </a:extLst>
          </p:cNvPr>
          <p:cNvGrpSpPr/>
          <p:nvPr/>
        </p:nvGrpSpPr>
        <p:grpSpPr>
          <a:xfrm>
            <a:off x="4832956" y="2211749"/>
            <a:ext cx="4011150" cy="2148517"/>
            <a:chOff x="4845109" y="1693838"/>
            <a:chExt cx="4011150" cy="2148517"/>
          </a:xfrm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A1C24364-BB4C-9A01-A5CF-A4C971FA2BBB}"/>
                </a:ext>
              </a:extLst>
            </p:cNvPr>
            <p:cNvGrpSpPr/>
            <p:nvPr/>
          </p:nvGrpSpPr>
          <p:grpSpPr>
            <a:xfrm>
              <a:off x="8152560" y="1693838"/>
              <a:ext cx="703699" cy="2148517"/>
              <a:chOff x="10200166" y="4213360"/>
              <a:chExt cx="801521" cy="2447183"/>
            </a:xfrm>
          </p:grpSpPr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3F0295BF-C685-69FC-EC14-8BD9F1E573B2}"/>
                  </a:ext>
                </a:extLst>
              </p:cNvPr>
              <p:cNvSpPr txBox="1"/>
              <p:nvPr/>
            </p:nvSpPr>
            <p:spPr>
              <a:xfrm rot="16200000">
                <a:off x="9550230" y="5209087"/>
                <a:ext cx="2447183" cy="45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2x</a:t>
                </a:r>
                <a:r>
                  <a:rPr lang="en-GB" sz="2000" dirty="0">
                    <a:latin typeface="Trebuchet MS" panose="020B0703020202090204" pitchFamily="34" charset="0"/>
                  </a:rPr>
                  <a:t> o</a:t>
                </a:r>
                <a:r>
                  <a:rPr lang="en-GR" sz="2000" dirty="0">
                    <a:latin typeface="Trebuchet MS" panose="020B0703020202090204" pitchFamily="34" charset="0"/>
                  </a:rPr>
                  <a:t>utput vector</a:t>
                </a:r>
              </a:p>
            </p:txBody>
          </p:sp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25A54670-D0A9-4CD1-A9D1-7AF16EC3BA86}"/>
                  </a:ext>
                </a:extLst>
              </p:cNvPr>
              <p:cNvGrpSpPr/>
              <p:nvPr/>
            </p:nvGrpSpPr>
            <p:grpSpPr>
              <a:xfrm>
                <a:off x="10200166" y="4392487"/>
                <a:ext cx="355395" cy="2226563"/>
                <a:chOff x="10200166" y="4392487"/>
                <a:chExt cx="355395" cy="2226563"/>
              </a:xfrm>
            </p:grpSpPr>
            <p:grpSp>
              <p:nvGrpSpPr>
                <p:cNvPr id="433" name="Group 432">
                  <a:extLst>
                    <a:ext uri="{FF2B5EF4-FFF2-40B4-BE49-F238E27FC236}">
                      <a16:creationId xmlns:a16="http://schemas.microsoft.com/office/drawing/2014/main" id="{848A9436-7098-CC78-F924-9AC294CD7BCE}"/>
                    </a:ext>
                  </a:extLst>
                </p:cNvPr>
                <p:cNvGrpSpPr/>
                <p:nvPr/>
              </p:nvGrpSpPr>
              <p:grpSpPr>
                <a:xfrm>
                  <a:off x="10200166" y="4392487"/>
                  <a:ext cx="355395" cy="1093087"/>
                  <a:chOff x="10200166" y="4392487"/>
                  <a:chExt cx="355395" cy="1093087"/>
                </a:xfrm>
              </p:grpSpPr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B70802FC-9B56-4C05-9561-882482E4E4D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9900330" y="4764207"/>
                    <a:ext cx="1026952" cy="283511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51" name="Rectangle 450">
                      <a:extLst>
                        <a:ext uri="{FF2B5EF4-FFF2-40B4-BE49-F238E27FC236}">
                          <a16:creationId xmlns:a16="http://schemas.microsoft.com/office/drawing/2014/main" id="{32D893B4-C5CC-CA4A-AB88-2B8314117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52" name="Rectangle 451">
                      <a:extLst>
                        <a:ext uri="{FF2B5EF4-FFF2-40B4-BE49-F238E27FC236}">
                          <a16:creationId xmlns:a16="http://schemas.microsoft.com/office/drawing/2014/main" id="{BFA4A11C-90E6-7C70-3693-8AFECD9E3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53" name="Rectangle 452">
                      <a:extLst>
                        <a:ext uri="{FF2B5EF4-FFF2-40B4-BE49-F238E27FC236}">
                          <a16:creationId xmlns:a16="http://schemas.microsoft.com/office/drawing/2014/main" id="{1CF7DAEC-4902-E687-1DE3-21D1B1878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54" name="Rectangle 453">
                      <a:extLst>
                        <a:ext uri="{FF2B5EF4-FFF2-40B4-BE49-F238E27FC236}">
                          <a16:creationId xmlns:a16="http://schemas.microsoft.com/office/drawing/2014/main" id="{9F88A6ED-EA9E-5E71-C138-B022BD8145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46" name="Group 445">
                    <a:extLst>
                      <a:ext uri="{FF2B5EF4-FFF2-40B4-BE49-F238E27FC236}">
                        <a16:creationId xmlns:a16="http://schemas.microsoft.com/office/drawing/2014/main" id="{F002D9DA-7671-E00E-326A-2FEEEAC506C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9828446" y="4830342"/>
                    <a:ext cx="1026952" cy="283511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47" name="Rectangle 446">
                      <a:extLst>
                        <a:ext uri="{FF2B5EF4-FFF2-40B4-BE49-F238E27FC236}">
                          <a16:creationId xmlns:a16="http://schemas.microsoft.com/office/drawing/2014/main" id="{207E0320-1F60-AFF3-A156-224C4C86D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48" name="Rectangle 447">
                      <a:extLst>
                        <a:ext uri="{FF2B5EF4-FFF2-40B4-BE49-F238E27FC236}">
                          <a16:creationId xmlns:a16="http://schemas.microsoft.com/office/drawing/2014/main" id="{F4F6B290-F376-8A45-EEC8-8AC8B3C4CE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49" name="Rectangle 448">
                      <a:extLst>
                        <a:ext uri="{FF2B5EF4-FFF2-40B4-BE49-F238E27FC236}">
                          <a16:creationId xmlns:a16="http://schemas.microsoft.com/office/drawing/2014/main" id="{F3CF5216-8BC3-14AA-06A9-F700AF921A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50" name="Rectangle 449">
                      <a:extLst>
                        <a:ext uri="{FF2B5EF4-FFF2-40B4-BE49-F238E27FC236}">
                          <a16:creationId xmlns:a16="http://schemas.microsoft.com/office/drawing/2014/main" id="{63BD6E00-E4F7-5AC8-5056-47D405DCE4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CDD88953-97BC-10B6-DCE7-D31DE18F1833}"/>
                    </a:ext>
                  </a:extLst>
                </p:cNvPr>
                <p:cNvGrpSpPr/>
                <p:nvPr/>
              </p:nvGrpSpPr>
              <p:grpSpPr>
                <a:xfrm>
                  <a:off x="10200166" y="5525963"/>
                  <a:ext cx="355395" cy="1093087"/>
                  <a:chOff x="10200166" y="4392487"/>
                  <a:chExt cx="355395" cy="1093087"/>
                </a:xfrm>
              </p:grpSpPr>
              <p:grpSp>
                <p:nvGrpSpPr>
                  <p:cNvPr id="435" name="Group 434">
                    <a:extLst>
                      <a:ext uri="{FF2B5EF4-FFF2-40B4-BE49-F238E27FC236}">
                        <a16:creationId xmlns:a16="http://schemas.microsoft.com/office/drawing/2014/main" id="{169FC952-B2E3-51D0-E514-269B6704FAB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9900330" y="4764207"/>
                    <a:ext cx="1026952" cy="283511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41" name="Rectangle 440">
                      <a:extLst>
                        <a:ext uri="{FF2B5EF4-FFF2-40B4-BE49-F238E27FC236}">
                          <a16:creationId xmlns:a16="http://schemas.microsoft.com/office/drawing/2014/main" id="{8C03A391-2E70-E353-24D1-0CB1C8787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42" name="Rectangle 441">
                      <a:extLst>
                        <a:ext uri="{FF2B5EF4-FFF2-40B4-BE49-F238E27FC236}">
                          <a16:creationId xmlns:a16="http://schemas.microsoft.com/office/drawing/2014/main" id="{78714CE4-FEC6-BA15-81DC-1369D0654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43" name="Rectangle 442">
                      <a:extLst>
                        <a:ext uri="{FF2B5EF4-FFF2-40B4-BE49-F238E27FC236}">
                          <a16:creationId xmlns:a16="http://schemas.microsoft.com/office/drawing/2014/main" id="{A713361A-2413-37B7-5735-CC09FFFC71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44" name="Rectangle 443">
                      <a:extLst>
                        <a:ext uri="{FF2B5EF4-FFF2-40B4-BE49-F238E27FC236}">
                          <a16:creationId xmlns:a16="http://schemas.microsoft.com/office/drawing/2014/main" id="{3AEA7666-F5BD-E21D-836B-26632BB38C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EB5D64D4-18F6-6BAA-839F-056DFD9E083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9828446" y="4830342"/>
                    <a:ext cx="1026952" cy="283511"/>
                    <a:chOff x="687454" y="4672530"/>
                    <a:chExt cx="902179" cy="234000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37" name="Rectangle 436">
                      <a:extLst>
                        <a:ext uri="{FF2B5EF4-FFF2-40B4-BE49-F238E27FC236}">
                          <a16:creationId xmlns:a16="http://schemas.microsoft.com/office/drawing/2014/main" id="{D0EE4C96-98FA-13A4-3BFA-5F92465EC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54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38" name="Rectangle 437">
                      <a:extLst>
                        <a:ext uri="{FF2B5EF4-FFF2-40B4-BE49-F238E27FC236}">
                          <a16:creationId xmlns:a16="http://schemas.microsoft.com/office/drawing/2014/main" id="{1B4CC3CF-6593-A073-3BDC-866853882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39" name="Rectangle 438">
                      <a:extLst>
                        <a:ext uri="{FF2B5EF4-FFF2-40B4-BE49-F238E27FC236}">
                          <a16:creationId xmlns:a16="http://schemas.microsoft.com/office/drawing/2014/main" id="{EC43B7EF-BF58-352F-E8E2-9DEFE12F3E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0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40" name="Rectangle 439">
                      <a:extLst>
                        <a:ext uri="{FF2B5EF4-FFF2-40B4-BE49-F238E27FC236}">
                          <a16:creationId xmlns:a16="http://schemas.microsoft.com/office/drawing/2014/main" id="{E9338828-190E-B9D7-5466-6A7D369A9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3" y="4672530"/>
                      <a:ext cx="226800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4EC1D35-B50E-3FFF-07F3-63D3BC4D2962}"/>
                </a:ext>
              </a:extLst>
            </p:cNvPr>
            <p:cNvSpPr txBox="1"/>
            <p:nvPr/>
          </p:nvSpPr>
          <p:spPr>
            <a:xfrm>
              <a:off x="7750832" y="2459068"/>
              <a:ext cx="240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=</a:t>
              </a:r>
              <a:endPara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BF76F075-5F08-70A7-8B3F-BBB0BECB3411}"/>
                </a:ext>
              </a:extLst>
            </p:cNvPr>
            <p:cNvGrpSpPr/>
            <p:nvPr/>
          </p:nvGrpSpPr>
          <p:grpSpPr>
            <a:xfrm>
              <a:off x="4845109" y="1824277"/>
              <a:ext cx="703213" cy="1959078"/>
              <a:chOff x="3911241" y="4308510"/>
              <a:chExt cx="800967" cy="2231410"/>
            </a:xfrm>
          </p:grpSpPr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CA6BF5D2-CE92-9222-5747-99B2E2F911E8}"/>
                  </a:ext>
                </a:extLst>
              </p:cNvPr>
              <p:cNvSpPr txBox="1"/>
              <p:nvPr/>
            </p:nvSpPr>
            <p:spPr>
              <a:xfrm rot="16200000">
                <a:off x="3370828" y="5198539"/>
                <a:ext cx="2227032" cy="455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2x</a:t>
                </a:r>
                <a:r>
                  <a:rPr lang="en-GB" sz="2000" dirty="0">
                    <a:latin typeface="Trebuchet MS" panose="020B0703020202090204" pitchFamily="34" charset="0"/>
                  </a:rPr>
                  <a:t> input</a:t>
                </a:r>
                <a:r>
                  <a:rPr lang="en-GR" sz="2000" dirty="0">
                    <a:latin typeface="Trebuchet MS" panose="020B0703020202090204" pitchFamily="34" charset="0"/>
                  </a:rPr>
                  <a:t> vector</a:t>
                </a:r>
              </a:p>
            </p:txBody>
          </p: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AA8618DB-82C8-6660-14C3-3C29E7203E1F}"/>
                  </a:ext>
                </a:extLst>
              </p:cNvPr>
              <p:cNvGrpSpPr/>
              <p:nvPr/>
            </p:nvGrpSpPr>
            <p:grpSpPr>
              <a:xfrm>
                <a:off x="3911241" y="4308510"/>
                <a:ext cx="355400" cy="1093087"/>
                <a:chOff x="3947185" y="4308510"/>
                <a:chExt cx="355400" cy="1093087"/>
              </a:xfrm>
            </p:grpSpPr>
            <p:grpSp>
              <p:nvGrpSpPr>
                <p:cNvPr id="421" name="Group 420">
                  <a:extLst>
                    <a:ext uri="{FF2B5EF4-FFF2-40B4-BE49-F238E27FC236}">
                      <a16:creationId xmlns:a16="http://schemas.microsoft.com/office/drawing/2014/main" id="{1522C6B8-2C67-5943-66C2-39159AD8EF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647354" y="4680230"/>
                  <a:ext cx="1026952" cy="283511"/>
                  <a:chOff x="687454" y="4672530"/>
                  <a:chExt cx="902179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9034EA1A-ADE7-5931-3B82-2EDD067735AE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28" name="Rectangle 427">
                    <a:extLst>
                      <a:ext uri="{FF2B5EF4-FFF2-40B4-BE49-F238E27FC236}">
                        <a16:creationId xmlns:a16="http://schemas.microsoft.com/office/drawing/2014/main" id="{158F5D43-CD0B-F3DF-E36B-5521A9806F7E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29" name="Rectangle 428">
                    <a:extLst>
                      <a:ext uri="{FF2B5EF4-FFF2-40B4-BE49-F238E27FC236}">
                        <a16:creationId xmlns:a16="http://schemas.microsoft.com/office/drawing/2014/main" id="{581C2C66-7371-BAB7-174A-4D75CC881D8D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1D46F681-3F93-79E9-BBCA-6990FE758CB1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22" name="Group 421">
                  <a:extLst>
                    <a:ext uri="{FF2B5EF4-FFF2-40B4-BE49-F238E27FC236}">
                      <a16:creationId xmlns:a16="http://schemas.microsoft.com/office/drawing/2014/main" id="{3A889731-6831-A02D-E3C8-4A86CEED06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575465" y="4746365"/>
                  <a:ext cx="1026952" cy="283511"/>
                  <a:chOff x="687454" y="4672530"/>
                  <a:chExt cx="902179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58D7E519-4503-0D3C-DBA5-5234E7037EED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E693348C-77AA-A6E4-8240-922399386443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25" name="Rectangle 424">
                    <a:extLst>
                      <a:ext uri="{FF2B5EF4-FFF2-40B4-BE49-F238E27FC236}">
                        <a16:creationId xmlns:a16="http://schemas.microsoft.com/office/drawing/2014/main" id="{E1AC717B-C355-7D8B-CA10-8BFD498A0D99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26" name="Rectangle 425">
                    <a:extLst>
                      <a:ext uri="{FF2B5EF4-FFF2-40B4-BE49-F238E27FC236}">
                        <a16:creationId xmlns:a16="http://schemas.microsoft.com/office/drawing/2014/main" id="{7EF017C5-3E28-65DA-3BAC-7C3D7F40D278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D802ED9F-528C-EC85-4675-8AFCC04D03B1}"/>
                  </a:ext>
                </a:extLst>
              </p:cNvPr>
              <p:cNvGrpSpPr/>
              <p:nvPr/>
            </p:nvGrpSpPr>
            <p:grpSpPr>
              <a:xfrm>
                <a:off x="3911241" y="5445577"/>
                <a:ext cx="355400" cy="1093087"/>
                <a:chOff x="3947185" y="4308510"/>
                <a:chExt cx="355400" cy="1093087"/>
              </a:xfrm>
            </p:grpSpPr>
            <p:grpSp>
              <p:nvGrpSpPr>
                <p:cNvPr id="411" name="Group 410">
                  <a:extLst>
                    <a:ext uri="{FF2B5EF4-FFF2-40B4-BE49-F238E27FC236}">
                      <a16:creationId xmlns:a16="http://schemas.microsoft.com/office/drawing/2014/main" id="{57D9AA7C-90C5-13CE-0C92-DCDEF5A99DD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647354" y="4680230"/>
                  <a:ext cx="1026952" cy="283511"/>
                  <a:chOff x="687454" y="4672530"/>
                  <a:chExt cx="902179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417" name="Rectangle 416">
                    <a:extLst>
                      <a:ext uri="{FF2B5EF4-FFF2-40B4-BE49-F238E27FC236}">
                        <a16:creationId xmlns:a16="http://schemas.microsoft.com/office/drawing/2014/main" id="{5C222900-0B50-DBCF-F022-121B76944B35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18" name="Rectangle 417">
                    <a:extLst>
                      <a:ext uri="{FF2B5EF4-FFF2-40B4-BE49-F238E27FC236}">
                        <a16:creationId xmlns:a16="http://schemas.microsoft.com/office/drawing/2014/main" id="{16F61826-2E43-4D2D-0735-63E94DB7B129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19" name="Rectangle 418">
                    <a:extLst>
                      <a:ext uri="{FF2B5EF4-FFF2-40B4-BE49-F238E27FC236}">
                        <a16:creationId xmlns:a16="http://schemas.microsoft.com/office/drawing/2014/main" id="{BA25DBF7-8520-9AAC-F810-B1454D919FF3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20" name="Rectangle 419">
                    <a:extLst>
                      <a:ext uri="{FF2B5EF4-FFF2-40B4-BE49-F238E27FC236}">
                        <a16:creationId xmlns:a16="http://schemas.microsoft.com/office/drawing/2014/main" id="{5F98EA8B-DC22-3EB4-918A-FA8095837186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12" name="Group 411">
                  <a:extLst>
                    <a:ext uri="{FF2B5EF4-FFF2-40B4-BE49-F238E27FC236}">
                      <a16:creationId xmlns:a16="http://schemas.microsoft.com/office/drawing/2014/main" id="{237540A2-970D-C550-4390-35217A97E2C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575465" y="4746365"/>
                  <a:ext cx="1026952" cy="283511"/>
                  <a:chOff x="687454" y="4672530"/>
                  <a:chExt cx="902179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413" name="Rectangle 412">
                    <a:extLst>
                      <a:ext uri="{FF2B5EF4-FFF2-40B4-BE49-F238E27FC236}">
                        <a16:creationId xmlns:a16="http://schemas.microsoft.com/office/drawing/2014/main" id="{48291478-2506-1C16-7426-D3D36EE476F0}"/>
                      </a:ext>
                    </a:extLst>
                  </p:cNvPr>
                  <p:cNvSpPr/>
                  <p:nvPr/>
                </p:nvSpPr>
                <p:spPr>
                  <a:xfrm>
                    <a:off x="687454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14" name="Rectangle 413">
                    <a:extLst>
                      <a:ext uri="{FF2B5EF4-FFF2-40B4-BE49-F238E27FC236}">
                        <a16:creationId xmlns:a16="http://schemas.microsoft.com/office/drawing/2014/main" id="{8F500154-75BE-2A94-BC79-47C5D45C0FF0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15" name="Rectangle 414">
                    <a:extLst>
                      <a:ext uri="{FF2B5EF4-FFF2-40B4-BE49-F238E27FC236}">
                        <a16:creationId xmlns:a16="http://schemas.microsoft.com/office/drawing/2014/main" id="{547DDF2F-83C0-C44E-46EF-F9F1287DB938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16" name="Rectangle 415">
                    <a:extLst>
                      <a:ext uri="{FF2B5EF4-FFF2-40B4-BE49-F238E27FC236}">
                        <a16:creationId xmlns:a16="http://schemas.microsoft.com/office/drawing/2014/main" id="{5D1F5B82-FFFD-0109-9601-BF6767611EB3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CD1B631-5AED-A9BA-12FC-2DABDD242471}"/>
                </a:ext>
              </a:extLst>
            </p:cNvPr>
            <p:cNvSpPr txBox="1"/>
            <p:nvPr/>
          </p:nvSpPr>
          <p:spPr>
            <a:xfrm>
              <a:off x="5412884" y="2561006"/>
              <a:ext cx="2408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*</a:t>
              </a:r>
              <a:endPara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73A5804F-6220-EFE5-2CFC-617312F26351}"/>
                </a:ext>
              </a:extLst>
            </p:cNvPr>
            <p:cNvGrpSpPr/>
            <p:nvPr/>
          </p:nvGrpSpPr>
          <p:grpSpPr>
            <a:xfrm>
              <a:off x="5715719" y="1910581"/>
              <a:ext cx="2084612" cy="1798669"/>
              <a:chOff x="5221673" y="4391455"/>
              <a:chExt cx="2374395" cy="2048702"/>
            </a:xfrm>
          </p:grpSpPr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E924F3F3-6CF2-537F-3277-46553EB60D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72066" y="4391455"/>
                <a:ext cx="2268000" cy="2048702"/>
                <a:chOff x="1036320" y="2239962"/>
                <a:chExt cx="1905000" cy="1948528"/>
              </a:xfrm>
              <a:solidFill>
                <a:schemeClr val="tx2">
                  <a:lumMod val="10000"/>
                  <a:lumOff val="90000"/>
                </a:schemeClr>
              </a:solidFill>
            </p:grpSpPr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02A1D195-6ECB-426E-4E6C-53406EF79AD9}"/>
                    </a:ext>
                  </a:extLst>
                </p:cNvPr>
                <p:cNvGrpSpPr/>
                <p:nvPr/>
              </p:nvGrpSpPr>
              <p:grpSpPr>
                <a:xfrm>
                  <a:off x="1036320" y="2239962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11E56180-0840-7552-2E0B-B01ADEF31E7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86" name="Group 385">
                      <a:extLst>
                        <a:ext uri="{FF2B5EF4-FFF2-40B4-BE49-F238E27FC236}">
                          <a16:creationId xmlns:a16="http://schemas.microsoft.com/office/drawing/2014/main" id="{FB5F41CB-B5F3-C277-6694-4C7804C432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98" name="Group 397">
                        <a:extLst>
                          <a:ext uri="{FF2B5EF4-FFF2-40B4-BE49-F238E27FC236}">
                            <a16:creationId xmlns:a16="http://schemas.microsoft.com/office/drawing/2014/main" id="{0324F881-9946-FBBD-4DBD-589F4E1E7F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04" name="Rectangle 403">
                          <a:extLst>
                            <a:ext uri="{FF2B5EF4-FFF2-40B4-BE49-F238E27FC236}">
                              <a16:creationId xmlns:a16="http://schemas.microsoft.com/office/drawing/2014/main" id="{9F456753-AC66-08CC-29FD-628DB317A7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 dirty="0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05" name="Rectangle 404">
                          <a:extLst>
                            <a:ext uri="{FF2B5EF4-FFF2-40B4-BE49-F238E27FC236}">
                              <a16:creationId xmlns:a16="http://schemas.microsoft.com/office/drawing/2014/main" id="{5CA3C774-7B4A-14BC-0E59-3330B51A7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06" name="Rectangle 405">
                          <a:extLst>
                            <a:ext uri="{FF2B5EF4-FFF2-40B4-BE49-F238E27FC236}">
                              <a16:creationId xmlns:a16="http://schemas.microsoft.com/office/drawing/2014/main" id="{0964B6D6-B2F2-51BD-1227-3600DC6D48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07" name="Rectangle 406">
                          <a:extLst>
                            <a:ext uri="{FF2B5EF4-FFF2-40B4-BE49-F238E27FC236}">
                              <a16:creationId xmlns:a16="http://schemas.microsoft.com/office/drawing/2014/main" id="{895CD770-8319-1613-F79F-F81A6A91FB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99" name="Group 398">
                        <a:extLst>
                          <a:ext uri="{FF2B5EF4-FFF2-40B4-BE49-F238E27FC236}">
                            <a16:creationId xmlns:a16="http://schemas.microsoft.com/office/drawing/2014/main" id="{49966BBB-C172-BBF2-4581-B708AD82ED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400" name="Rectangle 399">
                          <a:extLst>
                            <a:ext uri="{FF2B5EF4-FFF2-40B4-BE49-F238E27FC236}">
                              <a16:creationId xmlns:a16="http://schemas.microsoft.com/office/drawing/2014/main" id="{979B1D13-6713-C7C2-81B7-5847DF049B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01" name="Rectangle 400">
                          <a:extLst>
                            <a:ext uri="{FF2B5EF4-FFF2-40B4-BE49-F238E27FC236}">
                              <a16:creationId xmlns:a16="http://schemas.microsoft.com/office/drawing/2014/main" id="{BEE65BF6-105E-DBDA-7CB6-D5CF7E3F9D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02" name="Rectangle 401">
                          <a:extLst>
                            <a:ext uri="{FF2B5EF4-FFF2-40B4-BE49-F238E27FC236}">
                              <a16:creationId xmlns:a16="http://schemas.microsoft.com/office/drawing/2014/main" id="{AD6F9875-3014-612C-61DD-5CAF1A4C50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403" name="Rectangle 402">
                          <a:extLst>
                            <a:ext uri="{FF2B5EF4-FFF2-40B4-BE49-F238E27FC236}">
                              <a16:creationId xmlns:a16="http://schemas.microsoft.com/office/drawing/2014/main" id="{7C64D282-1E1B-0063-1C3D-0973C52096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87" name="Group 386">
                      <a:extLst>
                        <a:ext uri="{FF2B5EF4-FFF2-40B4-BE49-F238E27FC236}">
                          <a16:creationId xmlns:a16="http://schemas.microsoft.com/office/drawing/2014/main" id="{E35CCA39-8B41-8693-E381-DD4B080744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88" name="Group 387">
                        <a:extLst>
                          <a:ext uri="{FF2B5EF4-FFF2-40B4-BE49-F238E27FC236}">
                            <a16:creationId xmlns:a16="http://schemas.microsoft.com/office/drawing/2014/main" id="{97A73484-B1C5-3245-0187-39070470DC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94" name="Rectangle 393">
                          <a:extLst>
                            <a:ext uri="{FF2B5EF4-FFF2-40B4-BE49-F238E27FC236}">
                              <a16:creationId xmlns:a16="http://schemas.microsoft.com/office/drawing/2014/main" id="{56C5F70E-3335-31BD-6252-80A85EA280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95" name="Rectangle 394">
                          <a:extLst>
                            <a:ext uri="{FF2B5EF4-FFF2-40B4-BE49-F238E27FC236}">
                              <a16:creationId xmlns:a16="http://schemas.microsoft.com/office/drawing/2014/main" id="{6508236B-E961-85A3-4278-815C62B044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96" name="Rectangle 395">
                          <a:extLst>
                            <a:ext uri="{FF2B5EF4-FFF2-40B4-BE49-F238E27FC236}">
                              <a16:creationId xmlns:a16="http://schemas.microsoft.com/office/drawing/2014/main" id="{48E7F78B-56F8-50AA-DCE7-27695F6661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97" name="Rectangle 396">
                          <a:extLst>
                            <a:ext uri="{FF2B5EF4-FFF2-40B4-BE49-F238E27FC236}">
                              <a16:creationId xmlns:a16="http://schemas.microsoft.com/office/drawing/2014/main" id="{B829DA0B-5CFA-75CF-CD05-FF4645B068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89" name="Group 388">
                        <a:extLst>
                          <a:ext uri="{FF2B5EF4-FFF2-40B4-BE49-F238E27FC236}">
                            <a16:creationId xmlns:a16="http://schemas.microsoft.com/office/drawing/2014/main" id="{6AA562B3-A4F3-9660-42E6-13ED0FC41B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90" name="Rectangle 389">
                          <a:extLst>
                            <a:ext uri="{FF2B5EF4-FFF2-40B4-BE49-F238E27FC236}">
                              <a16:creationId xmlns:a16="http://schemas.microsoft.com/office/drawing/2014/main" id="{51243272-EFD2-4E68-3337-B8C4CB1914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91" name="Rectangle 390">
                          <a:extLst>
                            <a:ext uri="{FF2B5EF4-FFF2-40B4-BE49-F238E27FC236}">
                              <a16:creationId xmlns:a16="http://schemas.microsoft.com/office/drawing/2014/main" id="{1CA208B6-40D3-E338-A860-4543EC2B49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92" name="Rectangle 391">
                          <a:extLst>
                            <a:ext uri="{FF2B5EF4-FFF2-40B4-BE49-F238E27FC236}">
                              <a16:creationId xmlns:a16="http://schemas.microsoft.com/office/drawing/2014/main" id="{83C39A7A-B67D-F710-0D90-6005D03DC3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93" name="Rectangle 392">
                          <a:extLst>
                            <a:ext uri="{FF2B5EF4-FFF2-40B4-BE49-F238E27FC236}">
                              <a16:creationId xmlns:a16="http://schemas.microsoft.com/office/drawing/2014/main" id="{CA442700-A669-2DB3-0566-6D10FC6390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104C0C1D-B3D9-1BC5-0184-7302FEF126C3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64" name="Group 363">
                      <a:extLst>
                        <a:ext uri="{FF2B5EF4-FFF2-40B4-BE49-F238E27FC236}">
                          <a16:creationId xmlns:a16="http://schemas.microsoft.com/office/drawing/2014/main" id="{45B478B9-A659-DB3B-4492-D21787B81A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76" name="Group 375">
                        <a:extLst>
                          <a:ext uri="{FF2B5EF4-FFF2-40B4-BE49-F238E27FC236}">
                            <a16:creationId xmlns:a16="http://schemas.microsoft.com/office/drawing/2014/main" id="{C9A315F0-1AA2-2AA3-8FEB-9A15FC6980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82" name="Rectangle 381">
                          <a:extLst>
                            <a:ext uri="{FF2B5EF4-FFF2-40B4-BE49-F238E27FC236}">
                              <a16:creationId xmlns:a16="http://schemas.microsoft.com/office/drawing/2014/main" id="{CEB1DE72-D05D-FBD2-38D1-5418EF692C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83" name="Rectangle 382">
                          <a:extLst>
                            <a:ext uri="{FF2B5EF4-FFF2-40B4-BE49-F238E27FC236}">
                              <a16:creationId xmlns:a16="http://schemas.microsoft.com/office/drawing/2014/main" id="{97765A60-C55B-0224-D739-BEC058B249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84" name="Rectangle 383">
                          <a:extLst>
                            <a:ext uri="{FF2B5EF4-FFF2-40B4-BE49-F238E27FC236}">
                              <a16:creationId xmlns:a16="http://schemas.microsoft.com/office/drawing/2014/main" id="{B892C777-F92A-147D-F520-52747E9CC9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85" name="Rectangle 384">
                          <a:extLst>
                            <a:ext uri="{FF2B5EF4-FFF2-40B4-BE49-F238E27FC236}">
                              <a16:creationId xmlns:a16="http://schemas.microsoft.com/office/drawing/2014/main" id="{99B3E266-82DA-1ED5-F413-280C5FE30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77" name="Group 376">
                        <a:extLst>
                          <a:ext uri="{FF2B5EF4-FFF2-40B4-BE49-F238E27FC236}">
                            <a16:creationId xmlns:a16="http://schemas.microsoft.com/office/drawing/2014/main" id="{D636ACD5-3804-7B95-B2DF-7BC2DD71CC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78" name="Rectangle 377">
                          <a:extLst>
                            <a:ext uri="{FF2B5EF4-FFF2-40B4-BE49-F238E27FC236}">
                              <a16:creationId xmlns:a16="http://schemas.microsoft.com/office/drawing/2014/main" id="{F82D048D-32BE-9641-4A27-48DD9F1494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79" name="Rectangle 378">
                          <a:extLst>
                            <a:ext uri="{FF2B5EF4-FFF2-40B4-BE49-F238E27FC236}">
                              <a16:creationId xmlns:a16="http://schemas.microsoft.com/office/drawing/2014/main" id="{22F133E6-2DB7-1797-5611-AD77809337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80" name="Rectangle 379">
                          <a:extLst>
                            <a:ext uri="{FF2B5EF4-FFF2-40B4-BE49-F238E27FC236}">
                              <a16:creationId xmlns:a16="http://schemas.microsoft.com/office/drawing/2014/main" id="{A5194570-3309-97C0-B984-2194F6D1C5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81" name="Rectangle 380">
                          <a:extLst>
                            <a:ext uri="{FF2B5EF4-FFF2-40B4-BE49-F238E27FC236}">
                              <a16:creationId xmlns:a16="http://schemas.microsoft.com/office/drawing/2014/main" id="{92D662D4-71F0-37A7-EB6E-80448A272C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5" name="Group 364">
                      <a:extLst>
                        <a:ext uri="{FF2B5EF4-FFF2-40B4-BE49-F238E27FC236}">
                          <a16:creationId xmlns:a16="http://schemas.microsoft.com/office/drawing/2014/main" id="{EBE0321F-DCBD-7867-2888-E052AE0C1F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66" name="Group 365">
                        <a:extLst>
                          <a:ext uri="{FF2B5EF4-FFF2-40B4-BE49-F238E27FC236}">
                            <a16:creationId xmlns:a16="http://schemas.microsoft.com/office/drawing/2014/main" id="{5B496825-582B-B1F3-BB53-0861B712DC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72" name="Rectangle 371">
                          <a:extLst>
                            <a:ext uri="{FF2B5EF4-FFF2-40B4-BE49-F238E27FC236}">
                              <a16:creationId xmlns:a16="http://schemas.microsoft.com/office/drawing/2014/main" id="{EBE3219C-DE02-835F-5E1E-04094A9ABE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73" name="Rectangle 372">
                          <a:extLst>
                            <a:ext uri="{FF2B5EF4-FFF2-40B4-BE49-F238E27FC236}">
                              <a16:creationId xmlns:a16="http://schemas.microsoft.com/office/drawing/2014/main" id="{9310E51F-0EEE-B55E-3B99-7DBBD919F6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74" name="Rectangle 373">
                          <a:extLst>
                            <a:ext uri="{FF2B5EF4-FFF2-40B4-BE49-F238E27FC236}">
                              <a16:creationId xmlns:a16="http://schemas.microsoft.com/office/drawing/2014/main" id="{B8C28CD9-21D4-7B41-0159-B8D4081F6F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75" name="Rectangle 374">
                          <a:extLst>
                            <a:ext uri="{FF2B5EF4-FFF2-40B4-BE49-F238E27FC236}">
                              <a16:creationId xmlns:a16="http://schemas.microsoft.com/office/drawing/2014/main" id="{53EC6F1B-4DBF-E866-3C43-4825C46AA6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7" name="Group 366">
                        <a:extLst>
                          <a:ext uri="{FF2B5EF4-FFF2-40B4-BE49-F238E27FC236}">
                            <a16:creationId xmlns:a16="http://schemas.microsoft.com/office/drawing/2014/main" id="{FE3344E7-2D7B-A6E5-9183-F9C3D30BDE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68" name="Rectangle 367">
                          <a:extLst>
                            <a:ext uri="{FF2B5EF4-FFF2-40B4-BE49-F238E27FC236}">
                              <a16:creationId xmlns:a16="http://schemas.microsoft.com/office/drawing/2014/main" id="{8BEB21ED-8D71-B49E-813B-8F8E42827F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9" name="Rectangle 368">
                          <a:extLst>
                            <a:ext uri="{FF2B5EF4-FFF2-40B4-BE49-F238E27FC236}">
                              <a16:creationId xmlns:a16="http://schemas.microsoft.com/office/drawing/2014/main" id="{E2F7F07B-3BDD-41A3-91E1-766C31998B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70" name="Rectangle 369">
                          <a:extLst>
                            <a:ext uri="{FF2B5EF4-FFF2-40B4-BE49-F238E27FC236}">
                              <a16:creationId xmlns:a16="http://schemas.microsoft.com/office/drawing/2014/main" id="{E29BEE33-BAEF-CF51-BAC5-3B07B404FB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71" name="Rectangle 370">
                          <a:extLst>
                            <a:ext uri="{FF2B5EF4-FFF2-40B4-BE49-F238E27FC236}">
                              <a16:creationId xmlns:a16="http://schemas.microsoft.com/office/drawing/2014/main" id="{4BAFBA9C-DDF7-F8FC-EDCB-65A75FDD2A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3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8FD7DC41-DD18-B4EB-FB64-322037AF516E}"/>
                    </a:ext>
                  </a:extLst>
                </p:cNvPr>
                <p:cNvGrpSpPr/>
                <p:nvPr/>
              </p:nvGrpSpPr>
              <p:grpSpPr>
                <a:xfrm>
                  <a:off x="1036320" y="3216224"/>
                  <a:ext cx="1905000" cy="972266"/>
                  <a:chOff x="1036320" y="2239962"/>
                  <a:chExt cx="1905000" cy="972266"/>
                </a:xfrm>
                <a:grpFill/>
              </p:grpSpPr>
              <p:grpSp>
                <p:nvGrpSpPr>
                  <p:cNvPr id="316" name="Group 315">
                    <a:extLst>
                      <a:ext uri="{FF2B5EF4-FFF2-40B4-BE49-F238E27FC236}">
                        <a16:creationId xmlns:a16="http://schemas.microsoft.com/office/drawing/2014/main" id="{7C815AD9-5A90-5473-2657-BBD976AE274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40" name="Group 339">
                      <a:extLst>
                        <a:ext uri="{FF2B5EF4-FFF2-40B4-BE49-F238E27FC236}">
                          <a16:creationId xmlns:a16="http://schemas.microsoft.com/office/drawing/2014/main" id="{1D652838-C37F-D93E-70C3-27A258C531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52" name="Group 351">
                        <a:extLst>
                          <a:ext uri="{FF2B5EF4-FFF2-40B4-BE49-F238E27FC236}">
                            <a16:creationId xmlns:a16="http://schemas.microsoft.com/office/drawing/2014/main" id="{72A3939F-F281-A02E-2198-EF9C6C2F69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58" name="Rectangle 357">
                          <a:extLst>
                            <a:ext uri="{FF2B5EF4-FFF2-40B4-BE49-F238E27FC236}">
                              <a16:creationId xmlns:a16="http://schemas.microsoft.com/office/drawing/2014/main" id="{0EADD40A-CAD2-0CC1-E7C6-5D9E921356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9" name="Rectangle 358">
                          <a:extLst>
                            <a:ext uri="{FF2B5EF4-FFF2-40B4-BE49-F238E27FC236}">
                              <a16:creationId xmlns:a16="http://schemas.microsoft.com/office/drawing/2014/main" id="{7E50082A-1D4C-C244-A458-8AF286998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0" name="Rectangle 359">
                          <a:extLst>
                            <a:ext uri="{FF2B5EF4-FFF2-40B4-BE49-F238E27FC236}">
                              <a16:creationId xmlns:a16="http://schemas.microsoft.com/office/drawing/2014/main" id="{DA73491C-5972-1E4C-C1E7-6451A40AA3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61" name="Rectangle 360">
                          <a:extLst>
                            <a:ext uri="{FF2B5EF4-FFF2-40B4-BE49-F238E27FC236}">
                              <a16:creationId xmlns:a16="http://schemas.microsoft.com/office/drawing/2014/main" id="{0FC356F3-FE49-C932-C659-5614BD726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53" name="Group 352">
                        <a:extLst>
                          <a:ext uri="{FF2B5EF4-FFF2-40B4-BE49-F238E27FC236}">
                            <a16:creationId xmlns:a16="http://schemas.microsoft.com/office/drawing/2014/main" id="{E4A6E4A7-AE9A-6C0E-89D1-547A0B7913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54" name="Rectangle 353">
                          <a:extLst>
                            <a:ext uri="{FF2B5EF4-FFF2-40B4-BE49-F238E27FC236}">
                              <a16:creationId xmlns:a16="http://schemas.microsoft.com/office/drawing/2014/main" id="{C492D1D0-3D6E-AF23-9B0B-9416022E20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5" name="Rectangle 354">
                          <a:extLst>
                            <a:ext uri="{FF2B5EF4-FFF2-40B4-BE49-F238E27FC236}">
                              <a16:creationId xmlns:a16="http://schemas.microsoft.com/office/drawing/2014/main" id="{93B286DC-F679-92BD-44CE-6184CD68A0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6" name="Rectangle 355">
                          <a:extLst>
                            <a:ext uri="{FF2B5EF4-FFF2-40B4-BE49-F238E27FC236}">
                              <a16:creationId xmlns:a16="http://schemas.microsoft.com/office/drawing/2014/main" id="{DA2F9B98-DD3D-A3B5-A649-BE7155B7ED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7" name="Rectangle 356">
                          <a:extLst>
                            <a:ext uri="{FF2B5EF4-FFF2-40B4-BE49-F238E27FC236}">
                              <a16:creationId xmlns:a16="http://schemas.microsoft.com/office/drawing/2014/main" id="{246582B7-1C6C-7188-8780-76D9CF95BB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41" name="Group 340">
                      <a:extLst>
                        <a:ext uri="{FF2B5EF4-FFF2-40B4-BE49-F238E27FC236}">
                          <a16:creationId xmlns:a16="http://schemas.microsoft.com/office/drawing/2014/main" id="{3001CB1B-BF6C-846F-6C50-9EA701A7CE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42" name="Group 341">
                        <a:extLst>
                          <a:ext uri="{FF2B5EF4-FFF2-40B4-BE49-F238E27FC236}">
                            <a16:creationId xmlns:a16="http://schemas.microsoft.com/office/drawing/2014/main" id="{DDD67654-484A-6852-0104-9D5598DBB0B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48" name="Rectangle 347">
                          <a:extLst>
                            <a:ext uri="{FF2B5EF4-FFF2-40B4-BE49-F238E27FC236}">
                              <a16:creationId xmlns:a16="http://schemas.microsoft.com/office/drawing/2014/main" id="{02850E2A-8129-833B-9F0C-D0F1066D2D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9" name="Rectangle 348">
                          <a:extLst>
                            <a:ext uri="{FF2B5EF4-FFF2-40B4-BE49-F238E27FC236}">
                              <a16:creationId xmlns:a16="http://schemas.microsoft.com/office/drawing/2014/main" id="{FAC04FDF-C9A4-0F56-2526-4C36FB42AF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0" name="Rectangle 349">
                          <a:extLst>
                            <a:ext uri="{FF2B5EF4-FFF2-40B4-BE49-F238E27FC236}">
                              <a16:creationId xmlns:a16="http://schemas.microsoft.com/office/drawing/2014/main" id="{2986F92A-E91D-F106-5A74-2C2069992F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51" name="Rectangle 350">
                          <a:extLst>
                            <a:ext uri="{FF2B5EF4-FFF2-40B4-BE49-F238E27FC236}">
                              <a16:creationId xmlns:a16="http://schemas.microsoft.com/office/drawing/2014/main" id="{CE0A74CA-3480-6290-F2B1-4394921105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43" name="Group 342">
                        <a:extLst>
                          <a:ext uri="{FF2B5EF4-FFF2-40B4-BE49-F238E27FC236}">
                            <a16:creationId xmlns:a16="http://schemas.microsoft.com/office/drawing/2014/main" id="{7944A5DF-3D5E-717D-3308-7BEFC251D4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44" name="Rectangle 343">
                          <a:extLst>
                            <a:ext uri="{FF2B5EF4-FFF2-40B4-BE49-F238E27FC236}">
                              <a16:creationId xmlns:a16="http://schemas.microsoft.com/office/drawing/2014/main" id="{064514F6-E493-39B4-E33F-0435E20D84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5" name="Rectangle 344">
                          <a:extLst>
                            <a:ext uri="{FF2B5EF4-FFF2-40B4-BE49-F238E27FC236}">
                              <a16:creationId xmlns:a16="http://schemas.microsoft.com/office/drawing/2014/main" id="{1C31AE22-843B-A701-5329-8046EE8DDA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6" name="Rectangle 345">
                          <a:extLst>
                            <a:ext uri="{FF2B5EF4-FFF2-40B4-BE49-F238E27FC236}">
                              <a16:creationId xmlns:a16="http://schemas.microsoft.com/office/drawing/2014/main" id="{E866A415-9054-2D68-73A8-B50189BC2E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47" name="Rectangle 346">
                          <a:extLst>
                            <a:ext uri="{FF2B5EF4-FFF2-40B4-BE49-F238E27FC236}">
                              <a16:creationId xmlns:a16="http://schemas.microsoft.com/office/drawing/2014/main" id="{8BFE7F8C-2310-3D08-0A14-0C02AA7A40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17" name="Group 316">
                    <a:extLst>
                      <a:ext uri="{FF2B5EF4-FFF2-40B4-BE49-F238E27FC236}">
                        <a16:creationId xmlns:a16="http://schemas.microsoft.com/office/drawing/2014/main" id="{42813087-FA53-4782-51BA-AF238B4CFF4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725432"/>
                    <a:ext cx="1905000" cy="486796"/>
                    <a:chOff x="1036320" y="2239962"/>
                    <a:chExt cx="1905000" cy="486796"/>
                  </a:xfrm>
                  <a:grpFill/>
                </p:grpSpPr>
                <p:grpSp>
                  <p:nvGrpSpPr>
                    <p:cNvPr id="318" name="Group 317">
                      <a:extLst>
                        <a:ext uri="{FF2B5EF4-FFF2-40B4-BE49-F238E27FC236}">
                          <a16:creationId xmlns:a16="http://schemas.microsoft.com/office/drawing/2014/main" id="{3DBAD847-88F1-E4F9-34F5-7C11C339D3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30" name="Group 329">
                        <a:extLst>
                          <a:ext uri="{FF2B5EF4-FFF2-40B4-BE49-F238E27FC236}">
                            <a16:creationId xmlns:a16="http://schemas.microsoft.com/office/drawing/2014/main" id="{31699EA2-4C44-89EF-5CA6-AF128CFCCB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36" name="Rectangle 335">
                          <a:extLst>
                            <a:ext uri="{FF2B5EF4-FFF2-40B4-BE49-F238E27FC236}">
                              <a16:creationId xmlns:a16="http://schemas.microsoft.com/office/drawing/2014/main" id="{F1068D17-C0AD-9D7A-0F96-2FCFC80C72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7" name="Rectangle 336">
                          <a:extLst>
                            <a:ext uri="{FF2B5EF4-FFF2-40B4-BE49-F238E27FC236}">
                              <a16:creationId xmlns:a16="http://schemas.microsoft.com/office/drawing/2014/main" id="{4D2CC91A-4412-8FB2-2911-EB6839663F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8" name="Rectangle 337">
                          <a:extLst>
                            <a:ext uri="{FF2B5EF4-FFF2-40B4-BE49-F238E27FC236}">
                              <a16:creationId xmlns:a16="http://schemas.microsoft.com/office/drawing/2014/main" id="{A1F6679B-DE01-F9E1-7C6E-5AD698D02C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9" name="Rectangle 338">
                          <a:extLst>
                            <a:ext uri="{FF2B5EF4-FFF2-40B4-BE49-F238E27FC236}">
                              <a16:creationId xmlns:a16="http://schemas.microsoft.com/office/drawing/2014/main" id="{EBC3EB98-BF6C-446E-90C9-CE9859C1E6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31" name="Group 330">
                        <a:extLst>
                          <a:ext uri="{FF2B5EF4-FFF2-40B4-BE49-F238E27FC236}">
                            <a16:creationId xmlns:a16="http://schemas.microsoft.com/office/drawing/2014/main" id="{10A5DD5A-6EE8-2570-2608-756C0458EA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32" name="Rectangle 331">
                          <a:extLst>
                            <a:ext uri="{FF2B5EF4-FFF2-40B4-BE49-F238E27FC236}">
                              <a16:creationId xmlns:a16="http://schemas.microsoft.com/office/drawing/2014/main" id="{447950B4-E927-4930-FDF1-B96FD1869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3" name="Rectangle 332">
                          <a:extLst>
                            <a:ext uri="{FF2B5EF4-FFF2-40B4-BE49-F238E27FC236}">
                              <a16:creationId xmlns:a16="http://schemas.microsoft.com/office/drawing/2014/main" id="{A19EFF54-26A3-7B06-83EB-A43DEE11E8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4" name="Rectangle 333">
                          <a:extLst>
                            <a:ext uri="{FF2B5EF4-FFF2-40B4-BE49-F238E27FC236}">
                              <a16:creationId xmlns:a16="http://schemas.microsoft.com/office/drawing/2014/main" id="{8B46EA3E-C70E-FE93-2063-F038FEB3BF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35" name="Rectangle 334">
                          <a:extLst>
                            <a:ext uri="{FF2B5EF4-FFF2-40B4-BE49-F238E27FC236}">
                              <a16:creationId xmlns:a16="http://schemas.microsoft.com/office/drawing/2014/main" id="{C024D6DA-938C-58D5-5C93-55DE700F9A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9" name="Group 318">
                      <a:extLst>
                        <a:ext uri="{FF2B5EF4-FFF2-40B4-BE49-F238E27FC236}">
                          <a16:creationId xmlns:a16="http://schemas.microsoft.com/office/drawing/2014/main" id="{2705801E-108B-BB72-A303-6D281BE7A5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482600"/>
                      <a:ext cx="1905000" cy="244158"/>
                      <a:chOff x="1036320" y="2239962"/>
                      <a:chExt cx="2194560" cy="274638"/>
                    </a:xfrm>
                    <a:grpFill/>
                  </p:grpSpPr>
                  <p:grpSp>
                    <p:nvGrpSpPr>
                      <p:cNvPr id="320" name="Group 319">
                        <a:extLst>
                          <a:ext uri="{FF2B5EF4-FFF2-40B4-BE49-F238E27FC236}">
                            <a16:creationId xmlns:a16="http://schemas.microsoft.com/office/drawing/2014/main" id="{AC4900D5-951F-A2D3-0466-7B19E40147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40280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26" name="Rectangle 325">
                          <a:extLst>
                            <a:ext uri="{FF2B5EF4-FFF2-40B4-BE49-F238E27FC236}">
                              <a16:creationId xmlns:a16="http://schemas.microsoft.com/office/drawing/2014/main" id="{CD68A7F2-AFAA-EFF4-C2D3-E52F16AA96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7" name="Rectangle 326">
                          <a:extLst>
                            <a:ext uri="{FF2B5EF4-FFF2-40B4-BE49-F238E27FC236}">
                              <a16:creationId xmlns:a16="http://schemas.microsoft.com/office/drawing/2014/main" id="{0A3830D2-EE91-542E-6B97-13F0FD4001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8" name="Rectangle 327">
                          <a:extLst>
                            <a:ext uri="{FF2B5EF4-FFF2-40B4-BE49-F238E27FC236}">
                              <a16:creationId xmlns:a16="http://schemas.microsoft.com/office/drawing/2014/main" id="{3A5431E9-C83C-F2A7-FACD-3A7ED030E1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9" name="Rectangle 328">
                          <a:extLst>
                            <a:ext uri="{FF2B5EF4-FFF2-40B4-BE49-F238E27FC236}">
                              <a16:creationId xmlns:a16="http://schemas.microsoft.com/office/drawing/2014/main" id="{83554D81-C869-FE5B-D8A7-4BDE778312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4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21" name="Group 320">
                        <a:extLst>
                          <a:ext uri="{FF2B5EF4-FFF2-40B4-BE49-F238E27FC236}">
                            <a16:creationId xmlns:a16="http://schemas.microsoft.com/office/drawing/2014/main" id="{345A637B-29AA-E9B1-8504-F2589B836E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2239962"/>
                        <a:ext cx="1097280" cy="274320"/>
                        <a:chOff x="1036320" y="2240280"/>
                        <a:chExt cx="1097280" cy="274320"/>
                      </a:xfrm>
                      <a:grpFill/>
                    </p:grpSpPr>
                    <p:sp>
                      <p:nvSpPr>
                        <p:cNvPr id="322" name="Rectangle 321">
                          <a:extLst>
                            <a:ext uri="{FF2B5EF4-FFF2-40B4-BE49-F238E27FC236}">
                              <a16:creationId xmlns:a16="http://schemas.microsoft.com/office/drawing/2014/main" id="{22567B5B-D965-E42E-D622-79E5C23C58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32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3" name="Rectangle 322">
                          <a:extLst>
                            <a:ext uri="{FF2B5EF4-FFF2-40B4-BE49-F238E27FC236}">
                              <a16:creationId xmlns:a16="http://schemas.microsoft.com/office/drawing/2014/main" id="{1C6AD880-FD1A-602A-42F5-C9EFEDA555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31064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4" name="Rectangle 323">
                          <a:extLst>
                            <a:ext uri="{FF2B5EF4-FFF2-40B4-BE49-F238E27FC236}">
                              <a16:creationId xmlns:a16="http://schemas.microsoft.com/office/drawing/2014/main" id="{29448276-4594-C4A4-3F67-46F43D057E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88168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  <p:sp>
                      <p:nvSpPr>
                        <p:cNvPr id="325" name="Rectangle 324">
                          <a:extLst>
                            <a:ext uri="{FF2B5EF4-FFF2-40B4-BE49-F238E27FC236}">
                              <a16:creationId xmlns:a16="http://schemas.microsoft.com/office/drawing/2014/main" id="{4D680F17-EAAD-881A-C4BF-AD92F07006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9280" y="2240280"/>
                          <a:ext cx="274320" cy="274320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R">
                            <a:latin typeface="Trebuchet MS" panose="020B070302020209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1D23C3FA-A791-AFE8-35F7-719C6C57722B}"/>
                  </a:ext>
                </a:extLst>
              </p:cNvPr>
              <p:cNvGrpSpPr/>
              <p:nvPr/>
            </p:nvGrpSpPr>
            <p:grpSpPr>
              <a:xfrm>
                <a:off x="5221673" y="4630906"/>
                <a:ext cx="2374395" cy="1514554"/>
                <a:chOff x="5221673" y="4630906"/>
                <a:chExt cx="2374395" cy="1514554"/>
              </a:xfrm>
            </p:grpSpPr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06786AFE-14F0-42B4-1DFD-F3EE8184665E}"/>
                    </a:ext>
                  </a:extLst>
                </p:cNvPr>
                <p:cNvSpPr txBox="1"/>
                <p:nvPr/>
              </p:nvSpPr>
              <p:spPr>
                <a:xfrm>
                  <a:off x="5221674" y="4630906"/>
                  <a:ext cx="1227328" cy="48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400" dirty="0">
                      <a:solidFill>
                        <a:schemeClr val="bg1"/>
                      </a:solidFill>
                      <a:latin typeface="Trebuchet MS" panose="020B0703020202090204" pitchFamily="34" charset="0"/>
                    </a:rPr>
                    <a:t>Core 1</a:t>
                  </a:r>
                </a:p>
              </p:txBody>
            </p:sp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678B8732-E3D8-BC7F-23BF-98C5A2BA5B08}"/>
                    </a:ext>
                  </a:extLst>
                </p:cNvPr>
                <p:cNvSpPr txBox="1"/>
                <p:nvPr/>
              </p:nvSpPr>
              <p:spPr>
                <a:xfrm>
                  <a:off x="6368740" y="4630906"/>
                  <a:ext cx="1227328" cy="48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400" dirty="0">
                      <a:solidFill>
                        <a:schemeClr val="bg1"/>
                      </a:solidFill>
                      <a:latin typeface="Trebuchet MS" panose="020B0703020202090204" pitchFamily="34" charset="0"/>
                    </a:rPr>
                    <a:t>Core 2</a:t>
                  </a:r>
                </a:p>
              </p:txBody>
            </p:sp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AB211850-8047-65A9-C718-BD28E0B6C14B}"/>
                    </a:ext>
                  </a:extLst>
                </p:cNvPr>
                <p:cNvSpPr txBox="1"/>
                <p:nvPr/>
              </p:nvSpPr>
              <p:spPr>
                <a:xfrm>
                  <a:off x="5221673" y="5661686"/>
                  <a:ext cx="1227328" cy="48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400" dirty="0">
                      <a:solidFill>
                        <a:schemeClr val="bg1"/>
                      </a:solidFill>
                      <a:latin typeface="Trebuchet MS" panose="020B0703020202090204" pitchFamily="34" charset="0"/>
                    </a:rPr>
                    <a:t>Core 3</a:t>
                  </a:r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1A0054BC-2354-0F56-855E-39E531BD949C}"/>
                    </a:ext>
                  </a:extLst>
                </p:cNvPr>
                <p:cNvSpPr txBox="1"/>
                <p:nvPr/>
              </p:nvSpPr>
              <p:spPr>
                <a:xfrm>
                  <a:off x="6368740" y="5661686"/>
                  <a:ext cx="1227328" cy="48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400" dirty="0">
                      <a:solidFill>
                        <a:schemeClr val="bg1"/>
                      </a:solidFill>
                      <a:latin typeface="Trebuchet MS" panose="020B0703020202090204" pitchFamily="34" charset="0"/>
                    </a:rPr>
                    <a:t>Core 4</a:t>
                  </a:r>
                </a:p>
              </p:txBody>
            </p:sp>
          </p:grp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F00A3F4B-EBCB-A58B-92BB-205BBD2C870D}"/>
              </a:ext>
            </a:extLst>
          </p:cNvPr>
          <p:cNvGrpSpPr/>
          <p:nvPr/>
        </p:nvGrpSpPr>
        <p:grpSpPr>
          <a:xfrm>
            <a:off x="4516593" y="4323968"/>
            <a:ext cx="4344072" cy="2014331"/>
            <a:chOff x="1180385" y="4461377"/>
            <a:chExt cx="4947944" cy="2294346"/>
          </a:xfrm>
        </p:grpSpPr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9FA9ECE8-2BE7-77E3-5E0B-65E4B4180A47}"/>
                </a:ext>
              </a:extLst>
            </p:cNvPr>
            <p:cNvSpPr txBox="1"/>
            <p:nvPr/>
          </p:nvSpPr>
          <p:spPr>
            <a:xfrm>
              <a:off x="1180385" y="5388536"/>
              <a:ext cx="4947944" cy="1367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24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trade-off </a:t>
              </a:r>
            </a:p>
            <a:p>
              <a:pPr algn="ctr"/>
              <a:r>
                <a:rPr lang="en-GB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c</a:t>
              </a:r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omputation vs </a:t>
              </a:r>
            </a:p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data transfer costs</a:t>
              </a:r>
            </a:p>
          </p:txBody>
        </p:sp>
        <p:sp>
          <p:nvSpPr>
            <p:cNvPr id="457" name="Right Arrow 456">
              <a:extLst>
                <a:ext uri="{FF2B5EF4-FFF2-40B4-BE49-F238E27FC236}">
                  <a16:creationId xmlns:a16="http://schemas.microsoft.com/office/drawing/2014/main" id="{3E1098DA-65A8-1101-49E2-7CDB16E83EEA}"/>
                </a:ext>
              </a:extLst>
            </p:cNvPr>
            <p:cNvSpPr/>
            <p:nvPr/>
          </p:nvSpPr>
          <p:spPr>
            <a:xfrm rot="5400000">
              <a:off x="3302812" y="4711923"/>
              <a:ext cx="861091" cy="360000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2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Compute-Aware vs Data-Aware SpMV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66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72096"/>
            <a:ext cx="8469084" cy="53889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From 64 up to 2528 PIM Cores, 32-bit float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611734-F9BA-5CD8-51C1-FADD5A495076}"/>
              </a:ext>
            </a:extLst>
          </p:cNvPr>
          <p:cNvGrpSpPr/>
          <p:nvPr/>
        </p:nvGrpSpPr>
        <p:grpSpPr>
          <a:xfrm>
            <a:off x="-52773" y="1286387"/>
            <a:ext cx="9003591" cy="5024486"/>
            <a:chOff x="394448" y="1520929"/>
            <a:chExt cx="10962583" cy="51294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F3AA8C-1651-23F4-50BB-7EAE11265DED}"/>
                </a:ext>
              </a:extLst>
            </p:cNvPr>
            <p:cNvGrpSpPr/>
            <p:nvPr/>
          </p:nvGrpSpPr>
          <p:grpSpPr>
            <a:xfrm>
              <a:off x="394448" y="1557142"/>
              <a:ext cx="10962583" cy="5093262"/>
              <a:chOff x="645459" y="1557142"/>
              <a:chExt cx="10962583" cy="509326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EBE5FA0-F668-252B-A3DC-87F6876C2DEA}"/>
                  </a:ext>
                </a:extLst>
              </p:cNvPr>
              <p:cNvGrpSpPr/>
              <p:nvPr/>
            </p:nvGrpSpPr>
            <p:grpSpPr>
              <a:xfrm>
                <a:off x="645459" y="1629181"/>
                <a:ext cx="10962583" cy="5021223"/>
                <a:chOff x="645459" y="1629181"/>
                <a:chExt cx="10962583" cy="5021223"/>
              </a:xfrm>
            </p:grpSpPr>
            <p:graphicFrame>
              <p:nvGraphicFramePr>
                <p:cNvPr id="9" name="Chart 8">
                  <a:extLst>
                    <a:ext uri="{FF2B5EF4-FFF2-40B4-BE49-F238E27FC236}">
                      <a16:creationId xmlns:a16="http://schemas.microsoft.com/office/drawing/2014/main" id="{DBE9AC75-01D4-725C-A950-C92F4516FFA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77681622"/>
                    </p:ext>
                  </p:extLst>
                </p:nvPr>
              </p:nvGraphicFramePr>
              <p:xfrm>
                <a:off x="645459" y="1629181"/>
                <a:ext cx="10931221" cy="502122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F93AADF-E11B-94B8-840A-E91B32E700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2042" y="3855562"/>
                  <a:ext cx="9756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755C377-68BE-9765-08D8-DA3A9CA77C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07899" y="3483142"/>
                <a:ext cx="38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4FE809-D99D-5BBC-07EB-07B01C7B39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68864" y="3446929"/>
              <a:ext cx="3852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EB16694A-E60D-96C7-4332-D02E360836C5}"/>
              </a:ext>
            </a:extLst>
          </p:cNvPr>
          <p:cNvSpPr txBox="1">
            <a:spLocks/>
          </p:cNvSpPr>
          <p:nvPr/>
        </p:nvSpPr>
        <p:spPr>
          <a:xfrm>
            <a:off x="2538493" y="1944714"/>
            <a:ext cx="981040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2200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1.45x</a:t>
            </a:r>
            <a:endParaRPr lang="en-GR" sz="2200" dirty="0">
              <a:solidFill>
                <a:schemeClr val="accent1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1C90A7F-ACDC-66E0-A35B-34EC47E10011}"/>
              </a:ext>
            </a:extLst>
          </p:cNvPr>
          <p:cNvSpPr txBox="1">
            <a:spLocks/>
          </p:cNvSpPr>
          <p:nvPr/>
        </p:nvSpPr>
        <p:spPr>
          <a:xfrm>
            <a:off x="6111646" y="1962918"/>
            <a:ext cx="981043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US" sz="2200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1.31x</a:t>
            </a:r>
            <a:endParaRPr lang="en-GR" sz="2200" dirty="0">
              <a:solidFill>
                <a:schemeClr val="accent4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GR" dirty="0">
              <a:solidFill>
                <a:schemeClr val="accent4"/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18C5F-DB16-437C-2875-39012DCAC0E4}"/>
              </a:ext>
            </a:extLst>
          </p:cNvPr>
          <p:cNvCxnSpPr>
            <a:cxnSpLocks/>
          </p:cNvCxnSpPr>
          <p:nvPr/>
        </p:nvCxnSpPr>
        <p:spPr>
          <a:xfrm flipV="1">
            <a:off x="8227939" y="2991976"/>
            <a:ext cx="0" cy="540000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3B8F03-EF09-A9B3-673F-F0D478E30281}"/>
              </a:ext>
            </a:extLst>
          </p:cNvPr>
          <p:cNvCxnSpPr>
            <a:cxnSpLocks/>
          </p:cNvCxnSpPr>
          <p:nvPr/>
        </p:nvCxnSpPr>
        <p:spPr>
          <a:xfrm>
            <a:off x="8678135" y="3570613"/>
            <a:ext cx="0" cy="504000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51CEEF9B-4B28-9DC0-63BD-DC96CB25D865}"/>
              </a:ext>
            </a:extLst>
          </p:cNvPr>
          <p:cNvSpPr txBox="1">
            <a:spLocks/>
          </p:cNvSpPr>
          <p:nvPr/>
        </p:nvSpPr>
        <p:spPr>
          <a:xfrm>
            <a:off x="2789208" y="5986040"/>
            <a:ext cx="1190548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GR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regular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4AACAEB-776D-6C1F-E77D-BB2664B7686A}"/>
              </a:ext>
            </a:extLst>
          </p:cNvPr>
          <p:cNvSpPr txBox="1">
            <a:spLocks/>
          </p:cNvSpPr>
          <p:nvPr/>
        </p:nvSpPr>
        <p:spPr>
          <a:xfrm>
            <a:off x="6264432" y="5986040"/>
            <a:ext cx="1618550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s</a:t>
            </a:r>
            <a:r>
              <a:rPr lang="en-GR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cale-free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CA1613C-0C67-5CC6-E0A3-914F27973156}"/>
              </a:ext>
            </a:extLst>
          </p:cNvPr>
          <p:cNvSpPr/>
          <p:nvPr/>
        </p:nvSpPr>
        <p:spPr>
          <a:xfrm rot="5400000">
            <a:off x="5980164" y="377858"/>
            <a:ext cx="500394" cy="2633317"/>
          </a:xfrm>
          <a:prstGeom prst="roundRect">
            <a:avLst>
              <a:gd name="adj" fmla="val 5217"/>
            </a:avLst>
          </a:prstGeom>
          <a:noFill/>
          <a:ln w="38100">
            <a:solidFill>
              <a:schemeClr val="accent4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7FC9462-87A9-C8AD-ECFF-2F39648F392F}"/>
              </a:ext>
            </a:extLst>
          </p:cNvPr>
          <p:cNvSpPr/>
          <p:nvPr/>
        </p:nvSpPr>
        <p:spPr>
          <a:xfrm rot="5400000">
            <a:off x="2834570" y="-17920"/>
            <a:ext cx="500395" cy="3424878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8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 animBg="1"/>
      <p:bldP spid="1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Compute-Aware vs Data-Aware SpMV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67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72096"/>
            <a:ext cx="8469084" cy="53889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From 64 up to 2528 PIM Cores, 32-bit float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611734-F9BA-5CD8-51C1-FADD5A495076}"/>
              </a:ext>
            </a:extLst>
          </p:cNvPr>
          <p:cNvGrpSpPr/>
          <p:nvPr/>
        </p:nvGrpSpPr>
        <p:grpSpPr>
          <a:xfrm>
            <a:off x="-52773" y="1286387"/>
            <a:ext cx="9003591" cy="5024486"/>
            <a:chOff x="394448" y="1520929"/>
            <a:chExt cx="10962583" cy="51294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F3AA8C-1651-23F4-50BB-7EAE11265DED}"/>
                </a:ext>
              </a:extLst>
            </p:cNvPr>
            <p:cNvGrpSpPr/>
            <p:nvPr/>
          </p:nvGrpSpPr>
          <p:grpSpPr>
            <a:xfrm>
              <a:off x="394448" y="1557142"/>
              <a:ext cx="10962583" cy="5093262"/>
              <a:chOff x="645459" y="1557142"/>
              <a:chExt cx="10962583" cy="509326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EBE5FA0-F668-252B-A3DC-87F6876C2DEA}"/>
                  </a:ext>
                </a:extLst>
              </p:cNvPr>
              <p:cNvGrpSpPr/>
              <p:nvPr/>
            </p:nvGrpSpPr>
            <p:grpSpPr>
              <a:xfrm>
                <a:off x="645459" y="1629181"/>
                <a:ext cx="10962583" cy="5021223"/>
                <a:chOff x="645459" y="1629181"/>
                <a:chExt cx="10962583" cy="5021223"/>
              </a:xfrm>
            </p:grpSpPr>
            <p:graphicFrame>
              <p:nvGraphicFramePr>
                <p:cNvPr id="9" name="Chart 8">
                  <a:extLst>
                    <a:ext uri="{FF2B5EF4-FFF2-40B4-BE49-F238E27FC236}">
                      <a16:creationId xmlns:a16="http://schemas.microsoft.com/office/drawing/2014/main" id="{DBE9AC75-01D4-725C-A950-C92F4516FFA7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645459" y="1629181"/>
                <a:ext cx="10931221" cy="502122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F93AADF-E11B-94B8-840A-E91B32E700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2042" y="3855562"/>
                  <a:ext cx="9756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755C377-68BE-9765-08D8-DA3A9CA77C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07899" y="3483142"/>
                <a:ext cx="38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4FE809-D99D-5BBC-07EB-07B01C7B39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68864" y="3446929"/>
              <a:ext cx="3852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51CEEF9B-4B28-9DC0-63BD-DC96CB25D865}"/>
              </a:ext>
            </a:extLst>
          </p:cNvPr>
          <p:cNvSpPr txBox="1">
            <a:spLocks/>
          </p:cNvSpPr>
          <p:nvPr/>
        </p:nvSpPr>
        <p:spPr>
          <a:xfrm>
            <a:off x="2789208" y="5986040"/>
            <a:ext cx="1190548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GR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regular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4AACAEB-776D-6C1F-E77D-BB2664B7686A}"/>
              </a:ext>
            </a:extLst>
          </p:cNvPr>
          <p:cNvSpPr txBox="1">
            <a:spLocks/>
          </p:cNvSpPr>
          <p:nvPr/>
        </p:nvSpPr>
        <p:spPr>
          <a:xfrm>
            <a:off x="6264432" y="5986040"/>
            <a:ext cx="1618550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s</a:t>
            </a:r>
            <a:r>
              <a:rPr lang="en-GR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cale-free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0E6AAF-617B-B690-E7B9-6B46C4BAA0E3}"/>
              </a:ext>
            </a:extLst>
          </p:cNvPr>
          <p:cNvSpPr txBox="1"/>
          <p:nvPr/>
        </p:nvSpPr>
        <p:spPr>
          <a:xfrm>
            <a:off x="993247" y="1975365"/>
            <a:ext cx="486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&gt;1100 Idle Cores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82E7CA-6B26-A397-DAE0-B7CEE4126E0D}"/>
              </a:ext>
            </a:extLst>
          </p:cNvPr>
          <p:cNvSpPr txBox="1"/>
          <p:nvPr/>
        </p:nvSpPr>
        <p:spPr>
          <a:xfrm>
            <a:off x="5863818" y="1990355"/>
            <a:ext cx="2286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&gt;2200 Idle Cores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567EBE-E9CD-9C79-877E-5836121FF191}"/>
              </a:ext>
            </a:extLst>
          </p:cNvPr>
          <p:cNvSpPr/>
          <p:nvPr/>
        </p:nvSpPr>
        <p:spPr>
          <a:xfrm>
            <a:off x="-8214" y="2801165"/>
            <a:ext cx="9143999" cy="1633038"/>
          </a:xfrm>
          <a:prstGeom prst="rect">
            <a:avLst/>
          </a:prstGeom>
          <a:solidFill>
            <a:srgbClr val="ECF4FF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Best-performing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SpMV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execution: </a:t>
            </a:r>
          </a:p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trades off </a:t>
            </a:r>
            <a:r>
              <a:rPr lang="en-US" sz="3200" dirty="0">
                <a:solidFill>
                  <a:schemeClr val="accent3"/>
                </a:solidFill>
                <a:latin typeface="Trebuchet MS" panose="020B0703020202090204" pitchFamily="34" charset="0"/>
              </a:rPr>
              <a:t>computation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with </a:t>
            </a:r>
            <a:r>
              <a:rPr lang="en-US" sz="3200" dirty="0">
                <a:solidFill>
                  <a:schemeClr val="accent3"/>
                </a:solidFill>
                <a:latin typeface="Trebuchet MS" panose="020B0703020202090204" pitchFamily="34" charset="0"/>
              </a:rPr>
              <a:t>lower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3200" dirty="0">
                <a:solidFill>
                  <a:schemeClr val="accent3"/>
                </a:solidFill>
                <a:latin typeface="Trebuchet MS" panose="020B0703020202090204" pitchFamily="34" charset="0"/>
              </a:rPr>
              <a:t>data transfer costs</a:t>
            </a:r>
            <a:endParaRPr lang="en-GR" sz="32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10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Compute-Aware vs Data-Aware SpMV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68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72096"/>
            <a:ext cx="8469084" cy="53889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From 64 up to 2528 PIM Cores, 32-bit float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611734-F9BA-5CD8-51C1-FADD5A495076}"/>
              </a:ext>
            </a:extLst>
          </p:cNvPr>
          <p:cNvGrpSpPr/>
          <p:nvPr/>
        </p:nvGrpSpPr>
        <p:grpSpPr>
          <a:xfrm>
            <a:off x="-52773" y="1286387"/>
            <a:ext cx="9003591" cy="5024486"/>
            <a:chOff x="394448" y="1520929"/>
            <a:chExt cx="10962583" cy="51294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F3AA8C-1651-23F4-50BB-7EAE11265DED}"/>
                </a:ext>
              </a:extLst>
            </p:cNvPr>
            <p:cNvGrpSpPr/>
            <p:nvPr/>
          </p:nvGrpSpPr>
          <p:grpSpPr>
            <a:xfrm>
              <a:off x="394448" y="1557142"/>
              <a:ext cx="10962583" cy="5093262"/>
              <a:chOff x="645459" y="1557142"/>
              <a:chExt cx="10962583" cy="509326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EBE5FA0-F668-252B-A3DC-87F6876C2DEA}"/>
                  </a:ext>
                </a:extLst>
              </p:cNvPr>
              <p:cNvGrpSpPr/>
              <p:nvPr/>
            </p:nvGrpSpPr>
            <p:grpSpPr>
              <a:xfrm>
                <a:off x="645459" y="1629181"/>
                <a:ext cx="10962583" cy="5021223"/>
                <a:chOff x="645459" y="1629181"/>
                <a:chExt cx="10962583" cy="5021223"/>
              </a:xfrm>
            </p:grpSpPr>
            <p:graphicFrame>
              <p:nvGraphicFramePr>
                <p:cNvPr id="9" name="Chart 8">
                  <a:extLst>
                    <a:ext uri="{FF2B5EF4-FFF2-40B4-BE49-F238E27FC236}">
                      <a16:creationId xmlns:a16="http://schemas.microsoft.com/office/drawing/2014/main" id="{DBE9AC75-01D4-725C-A950-C92F4516FFA7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645459" y="1629181"/>
                <a:ext cx="10931221" cy="502122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F93AADF-E11B-94B8-840A-E91B32E700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52042" y="3855562"/>
                  <a:ext cx="9756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755C377-68BE-9765-08D8-DA3A9CA77C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07899" y="3483142"/>
                <a:ext cx="385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74FE809-D99D-5BBC-07EB-07B01C7B39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68864" y="3446929"/>
              <a:ext cx="3852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51CEEF9B-4B28-9DC0-63BD-DC96CB25D865}"/>
              </a:ext>
            </a:extLst>
          </p:cNvPr>
          <p:cNvSpPr txBox="1">
            <a:spLocks/>
          </p:cNvSpPr>
          <p:nvPr/>
        </p:nvSpPr>
        <p:spPr>
          <a:xfrm>
            <a:off x="2789208" y="5986040"/>
            <a:ext cx="1190548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GR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regular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4AACAEB-776D-6C1F-E77D-BB2664B7686A}"/>
              </a:ext>
            </a:extLst>
          </p:cNvPr>
          <p:cNvSpPr txBox="1">
            <a:spLocks/>
          </p:cNvSpPr>
          <p:nvPr/>
        </p:nvSpPr>
        <p:spPr>
          <a:xfrm>
            <a:off x="6264432" y="5986040"/>
            <a:ext cx="1618550" cy="47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3000"/>
              </a:lnSpc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s</a:t>
            </a:r>
            <a:r>
              <a:rPr lang="en-GR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cale-free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0E6AAF-617B-B690-E7B9-6B46C4BAA0E3}"/>
              </a:ext>
            </a:extLst>
          </p:cNvPr>
          <p:cNvSpPr txBox="1"/>
          <p:nvPr/>
        </p:nvSpPr>
        <p:spPr>
          <a:xfrm>
            <a:off x="3361515" y="2410014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&gt;1100 Idle Cores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82E7CA-6B26-A397-DAE0-B7CEE4126E0D}"/>
              </a:ext>
            </a:extLst>
          </p:cNvPr>
          <p:cNvSpPr txBox="1"/>
          <p:nvPr/>
        </p:nvSpPr>
        <p:spPr>
          <a:xfrm>
            <a:off x="5806773" y="2425004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&gt;2200 Idle Cores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8ADEFD-69C0-F105-2C3F-BE3BCC9F0660}"/>
              </a:ext>
            </a:extLst>
          </p:cNvPr>
          <p:cNvGrpSpPr/>
          <p:nvPr/>
        </p:nvGrpSpPr>
        <p:grpSpPr>
          <a:xfrm>
            <a:off x="529572" y="2264864"/>
            <a:ext cx="8126762" cy="2995929"/>
            <a:chOff x="1174238" y="1420218"/>
            <a:chExt cx="8126762" cy="356861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4515F11-0D3C-16E4-1E67-76E02A6CDB93}"/>
                </a:ext>
              </a:extLst>
            </p:cNvPr>
            <p:cNvSpPr/>
            <p:nvPr/>
          </p:nvSpPr>
          <p:spPr>
            <a:xfrm>
              <a:off x="1174238" y="1420218"/>
              <a:ext cx="8113883" cy="3568611"/>
            </a:xfrm>
            <a:prstGeom prst="roundRect">
              <a:avLst>
                <a:gd name="adj" fmla="val 8742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t"/>
            <a:lstStyle/>
            <a:p>
              <a:endParaRPr lang="en-GB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r>
                <a:rPr lang="en-GB" sz="24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Improve Data Transfer Costs:</a:t>
              </a:r>
              <a:br>
                <a:rPr lang="en-GB" sz="2400" dirty="0">
                  <a:solidFill>
                    <a:schemeClr val="tx2"/>
                  </a:solidFill>
                  <a:latin typeface="Trebuchet MS" panose="020B0703020202090204" pitchFamily="34" charset="0"/>
                </a:rPr>
              </a:br>
              <a:r>
                <a:rPr lang="en-GB" sz="12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endParaRPr lang="en-GB" sz="24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  <a:p>
              <a:pPr marL="342900" indent="-342900">
                <a:buFontTx/>
                <a:buChar char="-"/>
              </a:pP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Provide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hardware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support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to effectively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overlap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computation with data transfers in the PIM system.</a:t>
              </a:r>
            </a:p>
            <a:p>
              <a:pPr marL="342900" indent="-342900">
                <a:buFontTx/>
                <a:buChar char="-"/>
              </a:pP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Integrate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PIM-enabled memory as the main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memory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of the system. </a:t>
              </a:r>
            </a:p>
            <a:p>
              <a:pPr marL="342900" indent="-342900">
                <a:buFontTx/>
                <a:buChar char="-"/>
              </a:pP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Design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high-speed communication channels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and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optimized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</a:t>
              </a:r>
              <a:r>
                <a:rPr lang="en-GB" sz="20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libraries</a:t>
              </a:r>
              <a:r>
                <a:rPr lang="en-GB" sz="2000" dirty="0">
                  <a:solidFill>
                    <a:schemeClr val="tx2"/>
                  </a:solidFill>
                  <a:latin typeface="Trebuchet MS" panose="020B0703020202090204" pitchFamily="34" charset="0"/>
                </a:rPr>
                <a:t> in data transfers to/from PIM-enabled memory.</a:t>
              </a:r>
            </a:p>
            <a:p>
              <a:pPr marL="342900" indent="-342900">
                <a:buFontTx/>
                <a:buChar char="-"/>
              </a:pPr>
              <a:endParaRPr lang="en-GR" sz="2000" dirty="0">
                <a:solidFill>
                  <a:schemeClr val="tx2"/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13" name="Round Same-side Corner of Rectangle 12">
              <a:extLst>
                <a:ext uri="{FF2B5EF4-FFF2-40B4-BE49-F238E27FC236}">
                  <a16:creationId xmlns:a16="http://schemas.microsoft.com/office/drawing/2014/main" id="{929FB9BF-BF80-F58A-CAC8-4D01FDD6FFBB}"/>
                </a:ext>
              </a:extLst>
            </p:cNvPr>
            <p:cNvSpPr/>
            <p:nvPr/>
          </p:nvSpPr>
          <p:spPr>
            <a:xfrm>
              <a:off x="1194626" y="1437799"/>
              <a:ext cx="8106374" cy="4349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Recommendation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8053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SpMV Execution on a PIM System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69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72096"/>
            <a:ext cx="8360840" cy="53889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50BDBB-2A26-D579-1396-9E66338EDE43}"/>
              </a:ext>
            </a:extLst>
          </p:cNvPr>
          <p:cNvGrpSpPr/>
          <p:nvPr/>
        </p:nvGrpSpPr>
        <p:grpSpPr>
          <a:xfrm>
            <a:off x="1558331" y="4232633"/>
            <a:ext cx="1128557" cy="510741"/>
            <a:chOff x="1143254" y="5346904"/>
            <a:chExt cx="1188000" cy="51074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99FE9EA-CCAD-1B72-3764-7C72F41FFCB1}"/>
                </a:ext>
              </a:extLst>
            </p:cNvPr>
            <p:cNvCxnSpPr>
              <a:cxnSpLocks/>
            </p:cNvCxnSpPr>
            <p:nvPr/>
          </p:nvCxnSpPr>
          <p:spPr>
            <a:xfrm>
              <a:off x="1143254" y="5346904"/>
              <a:ext cx="118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EF6695-E8E6-722B-BE0C-12498244A360}"/>
                </a:ext>
              </a:extLst>
            </p:cNvPr>
            <p:cNvSpPr txBox="1"/>
            <p:nvPr/>
          </p:nvSpPr>
          <p:spPr>
            <a:xfrm>
              <a:off x="1405528" y="543291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D21AF21-690B-CB01-A6EF-24C7ABB800AA}"/>
              </a:ext>
            </a:extLst>
          </p:cNvPr>
          <p:cNvGrpSpPr/>
          <p:nvPr/>
        </p:nvGrpSpPr>
        <p:grpSpPr>
          <a:xfrm>
            <a:off x="1943234" y="3107129"/>
            <a:ext cx="422280" cy="1001960"/>
            <a:chOff x="348311" y="1981198"/>
            <a:chExt cx="422280" cy="10019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02F3769-0246-A1D5-C03C-A9E60BDE87B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10726BA-DE2F-8382-9EE9-5219A0B4A8E5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64F3D5F-E48B-87D3-8857-63DFC244FEAF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73F57CB-C700-A1ED-DEAB-B3AF94933244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3D5B2DA-803A-0637-9120-37A8B5ED0C52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B16D2E0-8FA4-D50C-55DD-D40031DDEA81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D76DDA-F47F-7797-9F77-2746622A9CEB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FA7D7E9-74C5-3A15-C76A-F7186821875C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872694B-CC99-AEC9-4778-764BB338E88D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E1B20E0-E1B4-D549-9D88-F60EEE24C1C3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2235FE-4A21-DDC8-ED19-F9D1FE7B977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A2E7485-C852-0A0E-2DFA-50FF6027FBC0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4C1B3B-F57F-5549-5931-461F3E7AEAB2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D748D5-7D76-F6BF-1093-A02340A85E45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AC4A84D-11A1-D11C-1580-69B4B559CAFB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6D39C8-A925-2F4E-CC5A-112D64747789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FB076D-10F6-C094-CA76-3DBEFA2462B2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A2CA09-BCE5-D8DA-D496-397C7DE73516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BE5DE41-D7E4-00D5-E85F-51E560194401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45DE14A-380F-B00A-318F-D08E9526F5CC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1136BC-594A-F427-0A6E-1890DAC80249}"/>
              </a:ext>
            </a:extLst>
          </p:cNvPr>
          <p:cNvGrpSpPr/>
          <p:nvPr/>
        </p:nvGrpSpPr>
        <p:grpSpPr>
          <a:xfrm>
            <a:off x="6118538" y="3120433"/>
            <a:ext cx="422280" cy="1001960"/>
            <a:chOff x="348311" y="1981198"/>
            <a:chExt cx="422280" cy="100196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AC21AE-33AD-1323-DAB7-770C07E8DBBC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34816" y="2285149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AB69774-D136-416C-BB73-5A8BEC721A1D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CAB0D9F-0AD9-5926-4D83-748D4FF7EC5A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BD211C3-3FF5-517C-49EB-CF6ADF0B1469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ED7D951-453D-8BFC-2935-878A3F3B7719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AA8055A-ADF7-0492-5867-307F9B4324F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76033" y="2339227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517C2CA-FE4E-65CD-0385-262EB16E41E8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FEDBB4E-04CD-7804-129A-5A800E1C09A2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488D6FD-0D74-56F9-B7CA-B62977817CDD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063ECEA-9FD8-AB1F-AE01-59FEC2AAD651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B73687-3656-293E-5927-AB83A8502272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17249" y="2393306"/>
              <a:ext cx="839727" cy="231824"/>
              <a:chOff x="687454" y="4672530"/>
              <a:chExt cx="902179" cy="234000"/>
            </a:xfrm>
            <a:grpFill/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769CCB3-F6FF-6E22-3EDE-7DEE53F1C4A5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EB4836C-1D61-B250-17D0-713840084C93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0B41501-CEEF-2A4B-162B-5D4976E5DFF0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F6A879F-DEFC-A468-D6E4-9984EB096550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5EF069C-5626-26E9-7C25-B9CACFB1EC18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4360" y="2447383"/>
              <a:ext cx="839726" cy="231824"/>
              <a:chOff x="687454" y="4672530"/>
              <a:chExt cx="902179" cy="234000"/>
            </a:xfrm>
            <a:grpFill/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4CE7487-75C6-912C-B13E-62A8FE7C65DF}"/>
                  </a:ext>
                </a:extLst>
              </p:cNvPr>
              <p:cNvSpPr/>
              <p:nvPr/>
            </p:nvSpPr>
            <p:spPr>
              <a:xfrm>
                <a:off x="687454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09A16C5-E824-F3E3-A7AA-48EEC1B6D5E6}"/>
                  </a:ext>
                </a:extLst>
              </p:cNvPr>
              <p:cNvSpPr/>
              <p:nvPr/>
            </p:nvSpPr>
            <p:spPr>
              <a:xfrm>
                <a:off x="91258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77398CA-7BA1-C644-91C1-76BF53B55318}"/>
                  </a:ext>
                </a:extLst>
              </p:cNvPr>
              <p:cNvSpPr/>
              <p:nvPr/>
            </p:nvSpPr>
            <p:spPr>
              <a:xfrm>
                <a:off x="1140340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278AD9-9FEF-FB07-0492-489977DACD67}"/>
                  </a:ext>
                </a:extLst>
              </p:cNvPr>
              <p:cNvSpPr/>
              <p:nvPr/>
            </p:nvSpPr>
            <p:spPr>
              <a:xfrm>
                <a:off x="1362833" y="4672530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EBC1F98-81EC-BA01-1338-F0BBF12D5338}"/>
              </a:ext>
            </a:extLst>
          </p:cNvPr>
          <p:cNvGrpSpPr/>
          <p:nvPr/>
        </p:nvGrpSpPr>
        <p:grpSpPr>
          <a:xfrm>
            <a:off x="5603647" y="4237688"/>
            <a:ext cx="1548000" cy="498215"/>
            <a:chOff x="6806805" y="5376650"/>
            <a:chExt cx="1548000" cy="49821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ED71971-421F-3EA4-B3FA-3045D8C83230}"/>
                </a:ext>
              </a:extLst>
            </p:cNvPr>
            <p:cNvCxnSpPr>
              <a:cxnSpLocks/>
            </p:cNvCxnSpPr>
            <p:nvPr/>
          </p:nvCxnSpPr>
          <p:spPr>
            <a:xfrm>
              <a:off x="6806805" y="5376650"/>
              <a:ext cx="1548000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65802C-EC1A-35C9-2AF9-8AF56CB6EA35}"/>
                </a:ext>
              </a:extLst>
            </p:cNvPr>
            <p:cNvSpPr txBox="1"/>
            <p:nvPr/>
          </p:nvSpPr>
          <p:spPr>
            <a:xfrm>
              <a:off x="7265471" y="5450133"/>
              <a:ext cx="649537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R" sz="24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bus</a:t>
              </a:r>
            </a:p>
          </p:txBody>
        </p:sp>
      </p:grp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2CD389-9C2F-CD8A-74AE-C1FE751A3B93}"/>
              </a:ext>
            </a:extLst>
          </p:cNvPr>
          <p:cNvSpPr>
            <a:spLocks/>
          </p:cNvSpPr>
          <p:nvPr/>
        </p:nvSpPr>
        <p:spPr>
          <a:xfrm>
            <a:off x="2669677" y="2846799"/>
            <a:ext cx="2918491" cy="3414235"/>
          </a:xfrm>
          <a:prstGeom prst="roundRect">
            <a:avLst>
              <a:gd name="adj" fmla="val 742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GR" sz="2200" dirty="0">
                <a:solidFill>
                  <a:schemeClr val="tx1"/>
                </a:solidFill>
                <a:latin typeface="Trebuchet MS" panose="020B0703020202090204" pitchFamily="34" charset="0"/>
              </a:rPr>
              <a:t>PIM-Enabled Memory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0E6661D-073A-86A8-0CE6-7F372E16AE31}"/>
              </a:ext>
            </a:extLst>
          </p:cNvPr>
          <p:cNvSpPr/>
          <p:nvPr/>
        </p:nvSpPr>
        <p:spPr>
          <a:xfrm>
            <a:off x="2788498" y="4790746"/>
            <a:ext cx="835853" cy="140010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t"/>
          <a:lstStyle/>
          <a:p>
            <a:pPr algn="ctr">
              <a:lnSpc>
                <a:spcPct val="90000"/>
              </a:lnSpc>
            </a:pPr>
            <a:r>
              <a:rPr lang="en-GR" sz="2000" dirty="0">
                <a:latin typeface="Trebuchet MS" panose="020B0703020202090204" pitchFamily="34" charset="0"/>
              </a:rPr>
              <a:t>DRAM Bank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454B4F-51C0-CAD8-D0F2-91F7E2FEB15A}"/>
              </a:ext>
            </a:extLst>
          </p:cNvPr>
          <p:cNvSpPr/>
          <p:nvPr/>
        </p:nvSpPr>
        <p:spPr>
          <a:xfrm>
            <a:off x="2788498" y="3228590"/>
            <a:ext cx="835853" cy="132014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>
              <a:lnSpc>
                <a:spcPct val="90000"/>
              </a:lnSpc>
            </a:pPr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Multithreaded</a:t>
            </a:r>
          </a:p>
          <a:p>
            <a:pPr algn="ctr">
              <a:lnSpc>
                <a:spcPct val="90000"/>
              </a:lnSpc>
            </a:pPr>
            <a:r>
              <a:rPr lang="en-GR" dirty="0">
                <a:solidFill>
                  <a:schemeClr val="tx1"/>
                </a:solidFill>
                <a:latin typeface="Trebuchet MS" panose="020B0703020202090204" pitchFamily="34" charset="0"/>
              </a:rPr>
              <a:t>PIM Core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F8AF8F2-5B1D-2BBF-A635-FA03D30632CF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3206425" y="4555209"/>
            <a:ext cx="0" cy="2355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61B7109-8799-B10D-3AD4-96DA8A886CAF}"/>
              </a:ext>
            </a:extLst>
          </p:cNvPr>
          <p:cNvSpPr/>
          <p:nvPr/>
        </p:nvSpPr>
        <p:spPr>
          <a:xfrm>
            <a:off x="3685970" y="4796048"/>
            <a:ext cx="835853" cy="139480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t"/>
          <a:lstStyle/>
          <a:p>
            <a:pPr algn="ctr">
              <a:lnSpc>
                <a:spcPct val="90000"/>
              </a:lnSpc>
            </a:pPr>
            <a:r>
              <a:rPr lang="en-GR" sz="2000" dirty="0">
                <a:latin typeface="Trebuchet MS" panose="020B0703020202090204" pitchFamily="34" charset="0"/>
              </a:rPr>
              <a:t>DRAM Bank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F4B455C-9446-CA19-77AD-D39F319A1DB9}"/>
              </a:ext>
            </a:extLst>
          </p:cNvPr>
          <p:cNvSpPr/>
          <p:nvPr/>
        </p:nvSpPr>
        <p:spPr>
          <a:xfrm>
            <a:off x="3685970" y="3233892"/>
            <a:ext cx="835853" cy="132014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>
              <a:lnSpc>
                <a:spcPct val="90000"/>
              </a:lnSpc>
            </a:pPr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Multithreaded</a:t>
            </a:r>
          </a:p>
          <a:p>
            <a:pPr algn="ctr">
              <a:lnSpc>
                <a:spcPct val="90000"/>
              </a:lnSpc>
            </a:pPr>
            <a:r>
              <a:rPr lang="en-GR" dirty="0">
                <a:solidFill>
                  <a:schemeClr val="tx1"/>
                </a:solidFill>
                <a:latin typeface="Trebuchet MS" panose="020B0703020202090204" pitchFamily="34" charset="0"/>
              </a:rPr>
              <a:t>PIM Core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1C2EB5-E9B5-7A8A-6714-C6E1D0E55CF6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4103897" y="4560511"/>
            <a:ext cx="0" cy="2355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1147118-0982-537D-4EC3-1D37504FA137}"/>
              </a:ext>
            </a:extLst>
          </p:cNvPr>
          <p:cNvSpPr/>
          <p:nvPr/>
        </p:nvSpPr>
        <p:spPr>
          <a:xfrm>
            <a:off x="4587433" y="4790746"/>
            <a:ext cx="835853" cy="139480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rtlCol="0" anchor="t"/>
          <a:lstStyle/>
          <a:p>
            <a:pPr algn="ctr">
              <a:lnSpc>
                <a:spcPct val="90000"/>
              </a:lnSpc>
            </a:pPr>
            <a:r>
              <a:rPr lang="en-GR" sz="2000" dirty="0">
                <a:latin typeface="Trebuchet MS" panose="020B0703020202090204" pitchFamily="34" charset="0"/>
              </a:rPr>
              <a:t>DRAM Bank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AFDBFE3-A11C-E218-2FEC-EAB5A48D7255}"/>
              </a:ext>
            </a:extLst>
          </p:cNvPr>
          <p:cNvSpPr/>
          <p:nvPr/>
        </p:nvSpPr>
        <p:spPr>
          <a:xfrm>
            <a:off x="4587433" y="3228590"/>
            <a:ext cx="835853" cy="132014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algn="ctr">
              <a:lnSpc>
                <a:spcPct val="90000"/>
              </a:lnSpc>
            </a:pPr>
            <a:r>
              <a:rPr lang="en-GR" dirty="0">
                <a:solidFill>
                  <a:schemeClr val="accent2"/>
                </a:solidFill>
                <a:latin typeface="Trebuchet MS" panose="020B0703020202090204" pitchFamily="34" charset="0"/>
              </a:rPr>
              <a:t>Multithreaded</a:t>
            </a:r>
            <a:r>
              <a:rPr lang="en-GR" dirty="0">
                <a:latin typeface="Trebuchet MS" panose="020B0703020202090204" pitchFamily="34" charset="0"/>
              </a:rPr>
              <a:t> </a:t>
            </a:r>
            <a:r>
              <a:rPr lang="en-GR" dirty="0">
                <a:solidFill>
                  <a:schemeClr val="tx1"/>
                </a:solidFill>
                <a:latin typeface="Trebuchet MS" panose="020B0703020202090204" pitchFamily="34" charset="0"/>
              </a:rPr>
              <a:t>PIM Core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536071-ED85-620A-953D-06F28B747BF4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5005360" y="4555209"/>
            <a:ext cx="0" cy="2355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85941A1-BF35-4AC5-13B0-438EF01CA9B4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2859485" y="5516985"/>
            <a:ext cx="556052" cy="198770"/>
            <a:chOff x="687454" y="4672530"/>
            <a:chExt cx="902179" cy="234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2E2B69F-00B2-D7CD-48DA-3180B1C77A3F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20CA56F-C8C0-77F5-EF2B-25343E5A0F05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B3E0B37-67D3-2205-D60D-9D59A618D887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4678E7D-562D-B5CB-7355-BABCAA8C7858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405613F-671B-17CB-B0C5-97B63D60E604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3023808" y="5756328"/>
            <a:ext cx="556052" cy="19877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4D8397-CA6B-ED0C-F5D4-95DB313D64F0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82F31F8-991E-0AC4-EBF7-832EF6DCE5F4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A0C07AB-215C-E27A-DA76-24B18E7627D5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A0BA367-C7D7-C90A-3D91-9FBB96BC035D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2555BF6-8AA4-3802-F840-3AD58FC4B209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3713768" y="5516985"/>
            <a:ext cx="556052" cy="198770"/>
            <a:chOff x="687454" y="4672530"/>
            <a:chExt cx="902179" cy="234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FE949C2-95B0-C1F3-6763-EF520EE42A4D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35BDCFA-D4BF-AF9F-6F59-378E6766C3FC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28C426-7F16-AEBA-71ED-AF055ACF6F46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C1CB793-63E2-1804-0028-533E9151208B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EA543D5-562E-7118-4D29-1C18268CB32B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3878091" y="5756328"/>
            <a:ext cx="556052" cy="19877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04E58F8-B228-1EE5-3628-AF78C1BA7B10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2CE3677-0744-4008-48AA-5ADADE451A06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440F66C-32CE-F0CA-3D26-D633B88F3B93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7648E20-ED17-2626-E854-A69EC43AD69F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D9EE815-4FFC-59DB-0C1A-D0B6103B7056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4631265" y="5516985"/>
            <a:ext cx="556052" cy="198770"/>
            <a:chOff x="687454" y="4672530"/>
            <a:chExt cx="902179" cy="234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765BA92-A91C-8646-B2DC-FFA47A3400F6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5BD9B1F-0103-FACF-147C-DB27CFFE5008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03FDEA5E-E808-A8F6-5E03-22E26A0E2ED7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457E28B-A86A-2D51-2AC1-0F12EE5BEC30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2024FAC-A0BB-F211-2B6F-9C537E4D74D7}"/>
              </a:ext>
            </a:extLst>
          </p:cNvPr>
          <p:cNvGrpSpPr>
            <a:grpSpLocks noChangeAspect="1"/>
          </p:cNvGrpSpPr>
          <p:nvPr/>
        </p:nvGrpSpPr>
        <p:grpSpPr>
          <a:xfrm rot="9107400">
            <a:off x="4795588" y="5756328"/>
            <a:ext cx="556052" cy="19877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E45A934-38E3-0705-6A80-7E7A31FB9BD3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48D8990-718C-22EA-75F2-1220B70C176F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3497528-8877-119A-414F-C7CC01638767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097144C-6324-FCC2-068E-7173C577C914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8DE72EBB-F175-BB36-394E-B2BDD6E097AC}"/>
              </a:ext>
            </a:extLst>
          </p:cNvPr>
          <p:cNvSpPr/>
          <p:nvPr/>
        </p:nvSpPr>
        <p:spPr>
          <a:xfrm>
            <a:off x="7143414" y="3065947"/>
            <a:ext cx="1827718" cy="2850930"/>
          </a:xfrm>
          <a:prstGeom prst="roundRect">
            <a:avLst>
              <a:gd name="adj" fmla="val 7426"/>
            </a:avLst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en-GR" sz="2400" dirty="0">
                <a:solidFill>
                  <a:schemeClr val="tx1"/>
                </a:solidFill>
                <a:latin typeface="Trebuchet MS" panose="020B0703020202090204" pitchFamily="34" charset="0"/>
              </a:rPr>
              <a:t>Host CPU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79B81C2-F47F-91CF-D47F-BADD37EE1935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994395" y="4003400"/>
            <a:ext cx="901618" cy="24891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7CED641-3CB7-76CC-751C-2A85BBC6347F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E38BB25-3E13-1EE6-A2A9-A61105DBF602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D5CC536-F197-0CCD-738C-D09AF3D01F94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A7F347C-441D-79B8-E032-B2FD3C93D151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87EF87-A983-B6BF-B2F8-9FAA83E1FF59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206926" y="4003401"/>
            <a:ext cx="901618" cy="24891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99A269D-5C8C-4CE0-1F39-14DC850CD85B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75E6DF0-9894-61A8-7849-FC35FE4F2B61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1871205-6312-8C0B-A61B-12F9DCC9C7F8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122C2F-D37D-CB08-6BBC-A64B8612EF29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1902066-42FC-874E-6A16-C2AD713601B3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997004" y="5068340"/>
            <a:ext cx="901618" cy="24891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6ABC454-0A60-F887-33F3-7177C165B494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F96CB32-38E2-C51C-AC05-E48FBE61A242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D63022E-4816-30F9-DEE7-8284E9591E6F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2C7852-0FB4-FF53-DEEA-51FD94E1D305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71544EA-B35B-26AC-5D00-60D814759A3C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7192846" y="5067504"/>
            <a:ext cx="901618" cy="248910"/>
            <a:chOff x="687454" y="4672530"/>
            <a:chExt cx="902179" cy="23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0D6E840-C454-F9C7-DFDA-D6ED6382ED25}"/>
                </a:ext>
              </a:extLst>
            </p:cNvPr>
            <p:cNvSpPr/>
            <p:nvPr/>
          </p:nvSpPr>
          <p:spPr>
            <a:xfrm>
              <a:off x="687454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258E276-EAC1-7472-D763-84CFB76385AA}"/>
                </a:ext>
              </a:extLst>
            </p:cNvPr>
            <p:cNvSpPr/>
            <p:nvPr/>
          </p:nvSpPr>
          <p:spPr>
            <a:xfrm>
              <a:off x="91258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E022D79-447D-ACD5-A02D-A628E8E6A2D9}"/>
                </a:ext>
              </a:extLst>
            </p:cNvPr>
            <p:cNvSpPr/>
            <p:nvPr/>
          </p:nvSpPr>
          <p:spPr>
            <a:xfrm>
              <a:off x="1140340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D79A614-F778-E054-7725-297DC08262CA}"/>
                </a:ext>
              </a:extLst>
            </p:cNvPr>
            <p:cNvSpPr/>
            <p:nvPr/>
          </p:nvSpPr>
          <p:spPr>
            <a:xfrm>
              <a:off x="1362833" y="4672530"/>
              <a:ext cx="226800" cy="23400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1BC084DF-3458-01DC-2594-64E1778922D0}"/>
              </a:ext>
            </a:extLst>
          </p:cNvPr>
          <p:cNvSpPr txBox="1"/>
          <p:nvPr/>
        </p:nvSpPr>
        <p:spPr>
          <a:xfrm>
            <a:off x="7859944" y="4367751"/>
            <a:ext cx="24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+</a:t>
            </a:r>
            <a:endParaRPr lang="en-GR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1A17303-4DCF-C94C-A02C-C278A47FFC3A}"/>
              </a:ext>
            </a:extLst>
          </p:cNvPr>
          <p:cNvSpPr txBox="1"/>
          <p:nvPr/>
        </p:nvSpPr>
        <p:spPr>
          <a:xfrm>
            <a:off x="1172212" y="1879132"/>
            <a:ext cx="191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</a:t>
            </a:r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oad the </a:t>
            </a:r>
          </a:p>
          <a:p>
            <a:pPr algn="ctr"/>
            <a:r>
              <a:rPr lang="en-GR" sz="2400" dirty="0">
                <a:solidFill>
                  <a:schemeClr val="accent6">
                    <a:lumMod val="75000"/>
                  </a:schemeClr>
                </a:solidFill>
                <a:latin typeface="Trebuchet MS" panose="020B0703020202090204" pitchFamily="34" charset="0"/>
              </a:rPr>
              <a:t>input vector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1F624D1-0995-AFB0-9C10-1DA6A3B3FF9A}"/>
              </a:ext>
            </a:extLst>
          </p:cNvPr>
          <p:cNvSpPr txBox="1"/>
          <p:nvPr/>
        </p:nvSpPr>
        <p:spPr>
          <a:xfrm>
            <a:off x="2761293" y="1879132"/>
            <a:ext cx="2756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Execute the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rebuchet MS" panose="020B0703020202090204" pitchFamily="34" charset="0"/>
              </a:rPr>
              <a:t>kernel</a:t>
            </a:r>
            <a:endParaRPr lang="en-GR" sz="2400" dirty="0">
              <a:solidFill>
                <a:schemeClr val="accent4">
                  <a:lumMod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B0B3EF8-0796-6149-5927-EB76239C5003}"/>
              </a:ext>
            </a:extLst>
          </p:cNvPr>
          <p:cNvSpPr txBox="1"/>
          <p:nvPr/>
        </p:nvSpPr>
        <p:spPr>
          <a:xfrm>
            <a:off x="5009892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Retrieve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5"/>
                </a:solidFill>
                <a:latin typeface="Trebuchet MS" panose="020B0703020202090204" pitchFamily="34" charset="0"/>
              </a:rPr>
              <a:t>partial results</a:t>
            </a:r>
            <a:endParaRPr lang="en-GR" sz="2400" dirty="0">
              <a:solidFill>
                <a:schemeClr val="accent5"/>
              </a:solidFill>
              <a:latin typeface="Trebuchet MS" panose="020B070302020209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F7BFB0-31C5-B45E-92C2-1B2C813AB825}"/>
              </a:ext>
            </a:extLst>
          </p:cNvPr>
          <p:cNvSpPr txBox="1"/>
          <p:nvPr/>
        </p:nvSpPr>
        <p:spPr>
          <a:xfrm>
            <a:off x="6993816" y="1879132"/>
            <a:ext cx="214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Merge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partial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results</a:t>
            </a:r>
            <a:endParaRPr lang="en-GR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40AB1A8-B028-DDDC-720E-3D1DCDD5409B}"/>
              </a:ext>
            </a:extLst>
          </p:cNvPr>
          <p:cNvSpPr/>
          <p:nvPr/>
        </p:nvSpPr>
        <p:spPr>
          <a:xfrm>
            <a:off x="1851910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1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26C9FC7-76B6-5D79-2698-F49E8B259083}"/>
              </a:ext>
            </a:extLst>
          </p:cNvPr>
          <p:cNvSpPr/>
          <p:nvPr/>
        </p:nvSpPr>
        <p:spPr>
          <a:xfrm>
            <a:off x="3941528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42834DC-BE77-034F-AC25-4D34A63AA185}"/>
              </a:ext>
            </a:extLst>
          </p:cNvPr>
          <p:cNvSpPr/>
          <p:nvPr/>
        </p:nvSpPr>
        <p:spPr>
          <a:xfrm>
            <a:off x="5937558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696D26F-A060-46CD-7D00-1656C186C799}"/>
              </a:ext>
            </a:extLst>
          </p:cNvPr>
          <p:cNvSpPr/>
          <p:nvPr/>
        </p:nvSpPr>
        <p:spPr>
          <a:xfrm>
            <a:off x="7805167" y="1374485"/>
            <a:ext cx="396000" cy="396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72000" rIns="36000" bIns="72000" rtlCol="0" anchor="ctr"/>
          <a:lstStyle/>
          <a:p>
            <a:pPr algn="ctr"/>
            <a:r>
              <a:rPr lang="en-GR" sz="2800" dirty="0">
                <a:latin typeface="Trebuchet MS" panose="020B0703020202090204" pitchFamily="34" charset="0"/>
              </a:rPr>
              <a:t>4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CC53ED1-A01E-42D3-990F-9B9812B39E51}"/>
              </a:ext>
            </a:extLst>
          </p:cNvPr>
          <p:cNvGrpSpPr/>
          <p:nvPr/>
        </p:nvGrpSpPr>
        <p:grpSpPr>
          <a:xfrm>
            <a:off x="96561" y="3371147"/>
            <a:ext cx="1442959" cy="1751942"/>
            <a:chOff x="2296213" y="4722314"/>
            <a:chExt cx="2216371" cy="17519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87BE0EB-C7A1-85B2-4D06-A29BD0D989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6213" y="4722314"/>
              <a:ext cx="2216371" cy="1751942"/>
              <a:chOff x="4260365" y="4858069"/>
              <a:chExt cx="2522123" cy="1993630"/>
            </a:xfrm>
          </p:grpSpPr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59593B1F-204B-801B-B130-5410BE2A6E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60365" y="4858069"/>
                <a:ext cx="2522123" cy="1993630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013124AB-4EA1-0ACE-91A0-E449233E337E}"/>
                  </a:ext>
                </a:extLst>
              </p:cNvPr>
              <p:cNvSpPr/>
              <p:nvPr/>
            </p:nvSpPr>
            <p:spPr>
              <a:xfrm>
                <a:off x="4377994" y="5337859"/>
                <a:ext cx="1105791" cy="1395057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61690CA8-2475-5D17-D783-013ADD24EAD6}"/>
                  </a:ext>
                </a:extLst>
              </p:cNvPr>
              <p:cNvSpPr/>
              <p:nvPr/>
            </p:nvSpPr>
            <p:spPr>
              <a:xfrm>
                <a:off x="5600495" y="5343892"/>
                <a:ext cx="1105791" cy="1389023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4A91ECB-256B-9D04-7EAA-D6B645C43673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2514565" y="5897606"/>
              <a:ext cx="738787" cy="201512"/>
              <a:chOff x="366106" y="4476406"/>
              <a:chExt cx="925723" cy="23722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195F60EA-1AA6-F90E-9164-8B984DA3785F}"/>
                  </a:ext>
                </a:extLst>
              </p:cNvPr>
              <p:cNvSpPr/>
              <p:nvPr/>
            </p:nvSpPr>
            <p:spPr>
              <a:xfrm>
                <a:off x="366106" y="4476406"/>
                <a:ext cx="226802" cy="234003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6947615-32DE-590F-4736-F25BD0DB08EC}"/>
                  </a:ext>
                </a:extLst>
              </p:cNvPr>
              <p:cNvSpPr/>
              <p:nvPr/>
            </p:nvSpPr>
            <p:spPr>
              <a:xfrm>
                <a:off x="592614" y="4477943"/>
                <a:ext cx="226802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BE32AD2-F2FF-A370-2CE4-D5BB69A8FDB3}"/>
                  </a:ext>
                </a:extLst>
              </p:cNvPr>
              <p:cNvSpPr/>
              <p:nvPr/>
            </p:nvSpPr>
            <p:spPr>
              <a:xfrm>
                <a:off x="825644" y="4479631"/>
                <a:ext cx="226802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CA231B31-AB0D-09DD-63D4-8051C73C4BAB}"/>
                  </a:ext>
                </a:extLst>
              </p:cNvPr>
              <p:cNvSpPr/>
              <p:nvPr/>
            </p:nvSpPr>
            <p:spPr>
              <a:xfrm>
                <a:off x="1065029" y="4478357"/>
                <a:ext cx="226800" cy="234001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B7C5F193-2C23-DDBE-FCE9-AE7D24AFE6B0}"/>
                </a:ext>
              </a:extLst>
            </p:cNvPr>
            <p:cNvGrpSpPr>
              <a:grpSpLocks noChangeAspect="1"/>
            </p:cNvGrpSpPr>
            <p:nvPr/>
          </p:nvGrpSpPr>
          <p:grpSpPr>
            <a:xfrm rot="9107400">
              <a:off x="3580502" y="5904426"/>
              <a:ext cx="735872" cy="199930"/>
              <a:chOff x="417535" y="4494285"/>
              <a:chExt cx="922069" cy="23536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0628C6CE-996A-615A-BB9C-286D02A9C169}"/>
                  </a:ext>
                </a:extLst>
              </p:cNvPr>
              <p:cNvSpPr/>
              <p:nvPr/>
            </p:nvSpPr>
            <p:spPr>
              <a:xfrm>
                <a:off x="417535" y="4494285"/>
                <a:ext cx="226801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35354A4-E5E5-1469-E6BC-9CA703F91729}"/>
                  </a:ext>
                </a:extLst>
              </p:cNvPr>
              <p:cNvSpPr/>
              <p:nvPr/>
            </p:nvSpPr>
            <p:spPr>
              <a:xfrm>
                <a:off x="643340" y="4494499"/>
                <a:ext cx="226801" cy="233999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873A13A-E215-C49E-CFC0-4231821E3769}"/>
                  </a:ext>
                </a:extLst>
              </p:cNvPr>
              <p:cNvSpPr/>
              <p:nvPr/>
            </p:nvSpPr>
            <p:spPr>
              <a:xfrm>
                <a:off x="874649" y="4495648"/>
                <a:ext cx="226801" cy="234002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08D7E95-0A1D-0589-988F-44A188852BE7}"/>
                  </a:ext>
                </a:extLst>
              </p:cNvPr>
              <p:cNvSpPr/>
              <p:nvPr/>
            </p:nvSpPr>
            <p:spPr>
              <a:xfrm>
                <a:off x="1112804" y="4495054"/>
                <a:ext cx="226800" cy="234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795CA4F-8B45-06BF-A386-5DFE1D0A503E}"/>
              </a:ext>
            </a:extLst>
          </p:cNvPr>
          <p:cNvSpPr/>
          <p:nvPr/>
        </p:nvSpPr>
        <p:spPr>
          <a:xfrm rot="5400000">
            <a:off x="3340408" y="1096071"/>
            <a:ext cx="1572357" cy="1799186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721707D-38DD-062E-E16B-3394B9F80467}"/>
              </a:ext>
            </a:extLst>
          </p:cNvPr>
          <p:cNvSpPr/>
          <p:nvPr/>
        </p:nvSpPr>
        <p:spPr>
          <a:xfrm rot="5400000">
            <a:off x="1665799" y="4241682"/>
            <a:ext cx="3065105" cy="925641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8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7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Challenge 1: </a:t>
            </a:r>
            <a:r>
              <a:rPr lang="en-GR" sz="3600" dirty="0">
                <a:solidFill>
                  <a:schemeClr val="accent2"/>
                </a:solidFill>
                <a:latin typeface="Trebuchet MS" panose="020B0703020202090204" pitchFamily="34" charset="0"/>
              </a:rPr>
              <a:t>Excessive Synchronization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8256632-12E1-A2B8-424D-2B2953F6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accent5"/>
                </a:solidFill>
                <a:latin typeface="Trebuchet MS" panose="020B0703020202090204" pitchFamily="34" charset="0"/>
              </a:rPr>
              <a:t>Inherent Imbalance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</a:rPr>
              <a:t>Random Memory Accesses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310A9E-37E7-661F-357D-D1AA40A99840}"/>
              </a:ext>
            </a:extLst>
          </p:cNvPr>
          <p:cNvGrpSpPr/>
          <p:nvPr/>
        </p:nvGrpSpPr>
        <p:grpSpPr>
          <a:xfrm rot="5400000">
            <a:off x="2661196" y="243013"/>
            <a:ext cx="560294" cy="5099529"/>
            <a:chOff x="3901441" y="1173480"/>
            <a:chExt cx="747058" cy="179832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37158B6-FCE0-50A4-C900-27D3EE1AC8A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952" y="2069433"/>
              <a:ext cx="246547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275C17F2-2484-34AD-FC8F-2A7979A351E3}"/>
                </a:ext>
              </a:extLst>
            </p:cNvPr>
            <p:cNvSpPr/>
            <p:nvPr/>
          </p:nvSpPr>
          <p:spPr>
            <a:xfrm>
              <a:off x="3901441" y="1173480"/>
              <a:ext cx="548639" cy="1798320"/>
            </a:xfrm>
            <a:prstGeom prst="rightBrace">
              <a:avLst>
                <a:gd name="adj1" fmla="val 50000"/>
                <a:gd name="adj2" fmla="val 50000"/>
              </a:avLst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R" sz="1350"/>
            </a:p>
          </p:txBody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F60819-7AA6-F9C5-D363-F51E2FCA5359}"/>
              </a:ext>
            </a:extLst>
          </p:cNvPr>
          <p:cNvSpPr txBox="1">
            <a:spLocks/>
          </p:cNvSpPr>
          <p:nvPr/>
        </p:nvSpPr>
        <p:spPr>
          <a:xfrm>
            <a:off x="1001632" y="3526334"/>
            <a:ext cx="7140736" cy="170165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8"/>
              </a:spcBef>
              <a:buSzPct val="120000"/>
              <a:buNone/>
            </a:pPr>
            <a:r>
              <a:rPr lang="en-GB" sz="3200" dirty="0">
                <a:latin typeface="Trebuchet MS" panose="020B0703020202090204" pitchFamily="34" charset="0"/>
              </a:rPr>
              <a:t>A large amount of processors’ cycles </a:t>
            </a:r>
          </a:p>
          <a:p>
            <a:pPr marL="0" indent="0">
              <a:lnSpc>
                <a:spcPct val="150000"/>
              </a:lnSpc>
              <a:spcBef>
                <a:spcPts val="8"/>
              </a:spcBef>
              <a:buSzPct val="120000"/>
              <a:buNone/>
            </a:pPr>
            <a:r>
              <a:rPr lang="en-GB" sz="3200" dirty="0">
                <a:latin typeface="Trebuchet MS" panose="020B0703020202090204" pitchFamily="34" charset="0"/>
              </a:rPr>
              <a:t>is spent on </a:t>
            </a:r>
            <a:r>
              <a:rPr lang="en-GB" sz="3200" dirty="0">
                <a:solidFill>
                  <a:schemeClr val="accent2"/>
                </a:solidFill>
                <a:latin typeface="Trebuchet MS" panose="020B0703020202090204" pitchFamily="34" charset="0"/>
              </a:rPr>
              <a:t>synchronization</a:t>
            </a:r>
            <a:endParaRPr lang="en-GR" sz="32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588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Synchronization Approaches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70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72096"/>
            <a:ext cx="8360840" cy="53889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Multithreaded</a:t>
            </a:r>
            <a:r>
              <a:rPr lang="en-GB" sz="2400" dirty="0">
                <a:latin typeface="Trebuchet MS" panose="020B0703020202090204" pitchFamily="34" charset="0"/>
              </a:rPr>
              <a:t> PIM Core: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111592-45BC-E33C-9646-6C5B884AF6D4}"/>
              </a:ext>
            </a:extLst>
          </p:cNvPr>
          <p:cNvGrpSpPr>
            <a:grpSpLocks noChangeAspect="1"/>
          </p:cNvGrpSpPr>
          <p:nvPr/>
        </p:nvGrpSpPr>
        <p:grpSpPr>
          <a:xfrm>
            <a:off x="167935" y="1402068"/>
            <a:ext cx="4178859" cy="2324987"/>
            <a:chOff x="340932" y="845847"/>
            <a:chExt cx="5098784" cy="283681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4F3ADD-70D1-CF72-9D2F-CBC0092AE6A8}"/>
                </a:ext>
              </a:extLst>
            </p:cNvPr>
            <p:cNvSpPr txBox="1"/>
            <p:nvPr/>
          </p:nvSpPr>
          <p:spPr>
            <a:xfrm>
              <a:off x="1197059" y="845847"/>
              <a:ext cx="4085431" cy="563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Coarse-Grained (</a:t>
              </a:r>
              <a:r>
                <a:rPr lang="en-GR" sz="24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lb-cg</a:t>
              </a:r>
              <a:r>
                <a:rPr lang="en-GR" sz="2400" dirty="0">
                  <a:latin typeface="Trebuchet MS" panose="020B0703020202090204" pitchFamily="34" charset="0"/>
                </a:rPr>
                <a:t>)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05BA0C6-5D94-AD9F-239B-E1CDB56882F6}"/>
                </a:ext>
              </a:extLst>
            </p:cNvPr>
            <p:cNvGrpSpPr/>
            <p:nvPr/>
          </p:nvGrpSpPr>
          <p:grpSpPr>
            <a:xfrm>
              <a:off x="340932" y="1349873"/>
              <a:ext cx="5098784" cy="2332793"/>
              <a:chOff x="240717" y="1773743"/>
              <a:chExt cx="5098784" cy="2332793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656731F-551A-BD90-7D84-3E7A62525D91}"/>
                  </a:ext>
                </a:extLst>
              </p:cNvPr>
              <p:cNvGrpSpPr/>
              <p:nvPr/>
            </p:nvGrpSpPr>
            <p:grpSpPr>
              <a:xfrm>
                <a:off x="240717" y="1965652"/>
                <a:ext cx="4261477" cy="2083796"/>
                <a:chOff x="240717" y="1965652"/>
                <a:chExt cx="4261477" cy="2083796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7CEDB878-B8CE-315E-74EC-19896DB92422}"/>
                    </a:ext>
                  </a:extLst>
                </p:cNvPr>
                <p:cNvGrpSpPr/>
                <p:nvPr/>
              </p:nvGrpSpPr>
              <p:grpSpPr>
                <a:xfrm>
                  <a:off x="240717" y="1965652"/>
                  <a:ext cx="3691160" cy="2083796"/>
                  <a:chOff x="-262446" y="4149744"/>
                  <a:chExt cx="3691160" cy="2083796"/>
                </a:xfrm>
              </p:grpSpPr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86D848BB-6DA4-45D9-20CE-2F92AA9FF7C9}"/>
                      </a:ext>
                    </a:extLst>
                  </p:cNvPr>
                  <p:cNvGrpSpPr/>
                  <p:nvPr/>
                </p:nvGrpSpPr>
                <p:grpSpPr>
                  <a:xfrm>
                    <a:off x="-262446" y="4149744"/>
                    <a:ext cx="1465350" cy="2042964"/>
                    <a:chOff x="1878495" y="2717609"/>
                    <a:chExt cx="1465350" cy="2042964"/>
                  </a:xfrm>
                </p:grpSpPr>
                <p:sp>
                  <p:nvSpPr>
                    <p:cNvPr id="261" name="TextBox 260">
                      <a:extLst>
                        <a:ext uri="{FF2B5EF4-FFF2-40B4-BE49-F238E27FC236}">
                          <a16:creationId xmlns:a16="http://schemas.microsoft.com/office/drawing/2014/main" id="{757CAC48-2621-F3CD-AB8B-D5E8541798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8495" y="2717609"/>
                      <a:ext cx="1465350" cy="4506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R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rebuchet MS" panose="020B0703020202090204" pitchFamily="34" charset="0"/>
                        </a:rPr>
                        <a:t>Thread 1</a:t>
                      </a:r>
                    </a:p>
                  </p:txBody>
                </p:sp>
                <p:sp>
                  <p:nvSpPr>
                    <p:cNvPr id="262" name="TextBox 261">
                      <a:extLst>
                        <a:ext uri="{FF2B5EF4-FFF2-40B4-BE49-F238E27FC236}">
                          <a16:creationId xmlns:a16="http://schemas.microsoft.com/office/drawing/2014/main" id="{60987879-EA15-E0F6-D60D-928AC841A6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8495" y="3513772"/>
                      <a:ext cx="1465350" cy="4506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R" sz="2000" dirty="0">
                          <a:solidFill>
                            <a:schemeClr val="accent5"/>
                          </a:solidFill>
                          <a:latin typeface="Trebuchet MS" panose="020B0703020202090204" pitchFamily="34" charset="0"/>
                        </a:rPr>
                        <a:t>Thread 2</a:t>
                      </a:r>
                    </a:p>
                  </p:txBody>
                </p:sp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6034586C-C17B-191F-A5D4-5716FD59B1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8495" y="4309935"/>
                      <a:ext cx="1465350" cy="4506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GR" sz="20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</a:rPr>
                        <a:t>Thread 3</a:t>
                      </a:r>
                    </a:p>
                  </p:txBody>
                </p: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0BF49FB0-0AA4-2954-63A3-BA9002218D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160714" y="4184838"/>
                    <a:ext cx="2268000" cy="2048702"/>
                    <a:chOff x="1036320" y="2239962"/>
                    <a:chExt cx="1905000" cy="1948528"/>
                  </a:xfrm>
                  <a:solidFill>
                    <a:schemeClr val="tx2">
                      <a:lumMod val="10000"/>
                      <a:lumOff val="90000"/>
                    </a:schemeClr>
                  </a:solidFill>
                </p:grpSpPr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5C1B5F7F-53C8-5A8F-5C58-73A47E931D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215" name="Group 214">
                        <a:extLst>
                          <a:ext uri="{FF2B5EF4-FFF2-40B4-BE49-F238E27FC236}">
                            <a16:creationId xmlns:a16="http://schemas.microsoft.com/office/drawing/2014/main" id="{ECD9FCF9-A02A-63C9-2A3B-DB52A114FD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239" name="Group 238">
                          <a:extLst>
                            <a:ext uri="{FF2B5EF4-FFF2-40B4-BE49-F238E27FC236}">
                              <a16:creationId xmlns:a16="http://schemas.microsoft.com/office/drawing/2014/main" id="{679808A5-10E2-ADF4-F032-A78E3FEB04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251" name="Group 250">
                            <a:extLst>
                              <a:ext uri="{FF2B5EF4-FFF2-40B4-BE49-F238E27FC236}">
                                <a16:creationId xmlns:a16="http://schemas.microsoft.com/office/drawing/2014/main" id="{ACA08E22-A4F8-F81F-A65D-3F0662437B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57" name="Rectangle 256">
                              <a:extLst>
                                <a:ext uri="{FF2B5EF4-FFF2-40B4-BE49-F238E27FC236}">
                                  <a16:creationId xmlns:a16="http://schemas.microsoft.com/office/drawing/2014/main" id="{62F6B319-4002-6222-2930-68D21E3A23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58" name="Rectangle 257">
                              <a:extLst>
                                <a:ext uri="{FF2B5EF4-FFF2-40B4-BE49-F238E27FC236}">
                                  <a16:creationId xmlns:a16="http://schemas.microsoft.com/office/drawing/2014/main" id="{2FC656F5-51A7-C449-DF60-0B5C82FD66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59" name="Rectangle 258">
                              <a:extLst>
                                <a:ext uri="{FF2B5EF4-FFF2-40B4-BE49-F238E27FC236}">
                                  <a16:creationId xmlns:a16="http://schemas.microsoft.com/office/drawing/2014/main" id="{22DF4D8D-8D44-01BE-8E2E-ED8078869F5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60" name="Rectangle 259">
                              <a:extLst>
                                <a:ext uri="{FF2B5EF4-FFF2-40B4-BE49-F238E27FC236}">
                                  <a16:creationId xmlns:a16="http://schemas.microsoft.com/office/drawing/2014/main" id="{7C28634F-1766-6B55-EBD0-C14F7CC2BE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52" name="Group 251">
                            <a:extLst>
                              <a:ext uri="{FF2B5EF4-FFF2-40B4-BE49-F238E27FC236}">
                                <a16:creationId xmlns:a16="http://schemas.microsoft.com/office/drawing/2014/main" id="{842C7072-0B45-D231-E035-AB72275F305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53" name="Rectangle 252">
                              <a:extLst>
                                <a:ext uri="{FF2B5EF4-FFF2-40B4-BE49-F238E27FC236}">
                                  <a16:creationId xmlns:a16="http://schemas.microsoft.com/office/drawing/2014/main" id="{A0D65A0D-C017-2C40-8F53-36EF49EF55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54" name="Rectangle 253">
                              <a:extLst>
                                <a:ext uri="{FF2B5EF4-FFF2-40B4-BE49-F238E27FC236}">
                                  <a16:creationId xmlns:a16="http://schemas.microsoft.com/office/drawing/2014/main" id="{60C45D08-E449-8A6C-E347-7A1BBD5071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55" name="Rectangle 254">
                              <a:extLst>
                                <a:ext uri="{FF2B5EF4-FFF2-40B4-BE49-F238E27FC236}">
                                  <a16:creationId xmlns:a16="http://schemas.microsoft.com/office/drawing/2014/main" id="{EC9A17B8-C9E5-313D-FCD1-E3B0F399F8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56" name="Rectangle 255">
                              <a:extLst>
                                <a:ext uri="{FF2B5EF4-FFF2-40B4-BE49-F238E27FC236}">
                                  <a16:creationId xmlns:a16="http://schemas.microsoft.com/office/drawing/2014/main" id="{51C68C2C-0077-4DD8-3840-18EFA25E33A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240" name="Group 239">
                          <a:extLst>
                            <a:ext uri="{FF2B5EF4-FFF2-40B4-BE49-F238E27FC236}">
                              <a16:creationId xmlns:a16="http://schemas.microsoft.com/office/drawing/2014/main" id="{A0CD3760-2F8B-40A8-274D-C9A05DF6A5D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241" name="Group 240">
                            <a:extLst>
                              <a:ext uri="{FF2B5EF4-FFF2-40B4-BE49-F238E27FC236}">
                                <a16:creationId xmlns:a16="http://schemas.microsoft.com/office/drawing/2014/main" id="{705D6FFF-AD1D-7955-EA92-69624B8B14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47" name="Rectangle 246">
                              <a:extLst>
                                <a:ext uri="{FF2B5EF4-FFF2-40B4-BE49-F238E27FC236}">
                                  <a16:creationId xmlns:a16="http://schemas.microsoft.com/office/drawing/2014/main" id="{305B06AE-BDC3-E835-79C0-2822FEF4D74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8" name="Rectangle 247">
                              <a:extLst>
                                <a:ext uri="{FF2B5EF4-FFF2-40B4-BE49-F238E27FC236}">
                                  <a16:creationId xmlns:a16="http://schemas.microsoft.com/office/drawing/2014/main" id="{CFE8E85B-9CC2-00E5-55A9-CF2344AA02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9" name="Rectangle 248">
                              <a:extLst>
                                <a:ext uri="{FF2B5EF4-FFF2-40B4-BE49-F238E27FC236}">
                                  <a16:creationId xmlns:a16="http://schemas.microsoft.com/office/drawing/2014/main" id="{D79B7BF4-77FE-3FC6-D465-F8776D4DA9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50" name="Rectangle 249">
                              <a:extLst>
                                <a:ext uri="{FF2B5EF4-FFF2-40B4-BE49-F238E27FC236}">
                                  <a16:creationId xmlns:a16="http://schemas.microsoft.com/office/drawing/2014/main" id="{82B7AFBD-7CA5-2D1D-0A91-3D5233E1EC6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2" name="Group 241">
                            <a:extLst>
                              <a:ext uri="{FF2B5EF4-FFF2-40B4-BE49-F238E27FC236}">
                                <a16:creationId xmlns:a16="http://schemas.microsoft.com/office/drawing/2014/main" id="{4EAE17FE-88C0-CBED-FDF8-52A6148F765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43" name="Rectangle 242">
                              <a:extLst>
                                <a:ext uri="{FF2B5EF4-FFF2-40B4-BE49-F238E27FC236}">
                                  <a16:creationId xmlns:a16="http://schemas.microsoft.com/office/drawing/2014/main" id="{C91F3E7A-F1D1-B137-7AAA-4146CBAB00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4" name="Rectangle 243">
                              <a:extLst>
                                <a:ext uri="{FF2B5EF4-FFF2-40B4-BE49-F238E27FC236}">
                                  <a16:creationId xmlns:a16="http://schemas.microsoft.com/office/drawing/2014/main" id="{9BA03FD0-5618-F411-006A-AC54E3152E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5" name="Rectangle 244">
                              <a:extLst>
                                <a:ext uri="{FF2B5EF4-FFF2-40B4-BE49-F238E27FC236}">
                                  <a16:creationId xmlns:a16="http://schemas.microsoft.com/office/drawing/2014/main" id="{88E72BBD-DC9D-5FEE-4FED-891583BDC8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6" name="Rectangle 245">
                              <a:extLst>
                                <a:ext uri="{FF2B5EF4-FFF2-40B4-BE49-F238E27FC236}">
                                  <a16:creationId xmlns:a16="http://schemas.microsoft.com/office/drawing/2014/main" id="{124A4320-283C-8E9F-854C-982AA44433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216" name="Group 215">
                        <a:extLst>
                          <a:ext uri="{FF2B5EF4-FFF2-40B4-BE49-F238E27FC236}">
                            <a16:creationId xmlns:a16="http://schemas.microsoft.com/office/drawing/2014/main" id="{501D869D-8751-CF9C-7493-4CC55BE1BD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217" name="Group 216">
                          <a:extLst>
                            <a:ext uri="{FF2B5EF4-FFF2-40B4-BE49-F238E27FC236}">
                              <a16:creationId xmlns:a16="http://schemas.microsoft.com/office/drawing/2014/main" id="{274F28EC-0672-A57D-5DD9-A6347CCE85F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229" name="Group 228">
                            <a:extLst>
                              <a:ext uri="{FF2B5EF4-FFF2-40B4-BE49-F238E27FC236}">
                                <a16:creationId xmlns:a16="http://schemas.microsoft.com/office/drawing/2014/main" id="{302F165E-0FB5-80CD-F1E6-EA08AEA1F9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35" name="Rectangle 234">
                              <a:extLst>
                                <a:ext uri="{FF2B5EF4-FFF2-40B4-BE49-F238E27FC236}">
                                  <a16:creationId xmlns:a16="http://schemas.microsoft.com/office/drawing/2014/main" id="{077FF518-361C-CF8B-483C-D2819EAB73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" name="Rectangle 235">
                              <a:extLst>
                                <a:ext uri="{FF2B5EF4-FFF2-40B4-BE49-F238E27FC236}">
                                  <a16:creationId xmlns:a16="http://schemas.microsoft.com/office/drawing/2014/main" id="{7EC68CE4-C4D1-F505-9AAB-4CC824CC18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7" name="Rectangle 236">
                              <a:extLst>
                                <a:ext uri="{FF2B5EF4-FFF2-40B4-BE49-F238E27FC236}">
                                  <a16:creationId xmlns:a16="http://schemas.microsoft.com/office/drawing/2014/main" id="{0B6751E7-3804-2815-1AF6-CC07BF48C21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8" name="Rectangle 237">
                              <a:extLst>
                                <a:ext uri="{FF2B5EF4-FFF2-40B4-BE49-F238E27FC236}">
                                  <a16:creationId xmlns:a16="http://schemas.microsoft.com/office/drawing/2014/main" id="{045B5B66-B516-5F99-7D0D-F1446E8BE5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30" name="Group 229">
                            <a:extLst>
                              <a:ext uri="{FF2B5EF4-FFF2-40B4-BE49-F238E27FC236}">
                                <a16:creationId xmlns:a16="http://schemas.microsoft.com/office/drawing/2014/main" id="{50D85F6E-89BD-1420-7425-2A875DB859D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31" name="Rectangle 230">
                              <a:extLst>
                                <a:ext uri="{FF2B5EF4-FFF2-40B4-BE49-F238E27FC236}">
                                  <a16:creationId xmlns:a16="http://schemas.microsoft.com/office/drawing/2014/main" id="{13CB8F18-9294-A8E8-00BF-F93A742541C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2" name="Rectangle 231">
                              <a:extLst>
                                <a:ext uri="{FF2B5EF4-FFF2-40B4-BE49-F238E27FC236}">
                                  <a16:creationId xmlns:a16="http://schemas.microsoft.com/office/drawing/2014/main" id="{845C1592-C447-C864-4F18-6311AD8EE6E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3" name="Rectangle 232">
                              <a:extLst>
                                <a:ext uri="{FF2B5EF4-FFF2-40B4-BE49-F238E27FC236}">
                                  <a16:creationId xmlns:a16="http://schemas.microsoft.com/office/drawing/2014/main" id="{68BDD49F-B109-0C57-348A-875577A3EF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" name="Rectangle 233">
                              <a:extLst>
                                <a:ext uri="{FF2B5EF4-FFF2-40B4-BE49-F238E27FC236}">
                                  <a16:creationId xmlns:a16="http://schemas.microsoft.com/office/drawing/2014/main" id="{3783A871-FAA7-DF12-7694-8B592972232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218" name="Group 217">
                          <a:extLst>
                            <a:ext uri="{FF2B5EF4-FFF2-40B4-BE49-F238E27FC236}">
                              <a16:creationId xmlns:a16="http://schemas.microsoft.com/office/drawing/2014/main" id="{1EE76225-2114-B8F5-3F30-E514AFBB4E3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219" name="Group 218">
                            <a:extLst>
                              <a:ext uri="{FF2B5EF4-FFF2-40B4-BE49-F238E27FC236}">
                                <a16:creationId xmlns:a16="http://schemas.microsoft.com/office/drawing/2014/main" id="{804B129C-50FB-7D71-694D-496BEB14FDA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25" name="Rectangle 224">
                              <a:extLst>
                                <a:ext uri="{FF2B5EF4-FFF2-40B4-BE49-F238E27FC236}">
                                  <a16:creationId xmlns:a16="http://schemas.microsoft.com/office/drawing/2014/main" id="{35A324FF-CFAF-920D-6425-15BEE35DD7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" name="Rectangle 225">
                              <a:extLst>
                                <a:ext uri="{FF2B5EF4-FFF2-40B4-BE49-F238E27FC236}">
                                  <a16:creationId xmlns:a16="http://schemas.microsoft.com/office/drawing/2014/main" id="{A6861C52-7A2E-16DB-2165-F2A723ED86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7" name="Rectangle 226">
                              <a:extLst>
                                <a:ext uri="{FF2B5EF4-FFF2-40B4-BE49-F238E27FC236}">
                                  <a16:creationId xmlns:a16="http://schemas.microsoft.com/office/drawing/2014/main" id="{3166578D-DD02-07A1-80DF-1E9DEA999C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8" name="Rectangle 227">
                              <a:extLst>
                                <a:ext uri="{FF2B5EF4-FFF2-40B4-BE49-F238E27FC236}">
                                  <a16:creationId xmlns:a16="http://schemas.microsoft.com/office/drawing/2014/main" id="{75E75743-43EF-D297-D2C7-ECB73E7722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20" name="Group 219">
                            <a:extLst>
                              <a:ext uri="{FF2B5EF4-FFF2-40B4-BE49-F238E27FC236}">
                                <a16:creationId xmlns:a16="http://schemas.microsoft.com/office/drawing/2014/main" id="{D6C5698B-D3CD-DB04-D980-16EB03F529A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21" name="Rectangle 220">
                              <a:extLst>
                                <a:ext uri="{FF2B5EF4-FFF2-40B4-BE49-F238E27FC236}">
                                  <a16:creationId xmlns:a16="http://schemas.microsoft.com/office/drawing/2014/main" id="{51D6BE87-8D9F-24F7-7325-A52AB96102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2" name="Rectangle 221">
                              <a:extLst>
                                <a:ext uri="{FF2B5EF4-FFF2-40B4-BE49-F238E27FC236}">
                                  <a16:creationId xmlns:a16="http://schemas.microsoft.com/office/drawing/2014/main" id="{2B4E03C9-4469-2D0D-E23E-731D24939F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3" name="Rectangle 222">
                              <a:extLst>
                                <a:ext uri="{FF2B5EF4-FFF2-40B4-BE49-F238E27FC236}">
                                  <a16:creationId xmlns:a16="http://schemas.microsoft.com/office/drawing/2014/main" id="{4634ADA6-6BEC-F0DC-21CE-5B5E6CA40A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4" name="Rectangle 223">
                              <a:extLst>
                                <a:ext uri="{FF2B5EF4-FFF2-40B4-BE49-F238E27FC236}">
                                  <a16:creationId xmlns:a16="http://schemas.microsoft.com/office/drawing/2014/main" id="{51C44202-083F-FD1D-EE43-65FA6092F9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C312831B-EE61-807F-71AA-1623898737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3216224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169" name="Group 168">
                        <a:extLst>
                          <a:ext uri="{FF2B5EF4-FFF2-40B4-BE49-F238E27FC236}">
                            <a16:creationId xmlns:a16="http://schemas.microsoft.com/office/drawing/2014/main" id="{F685FF88-8D15-C759-8BFE-BAB5C48AB4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193" name="Group 192">
                          <a:extLst>
                            <a:ext uri="{FF2B5EF4-FFF2-40B4-BE49-F238E27FC236}">
                              <a16:creationId xmlns:a16="http://schemas.microsoft.com/office/drawing/2014/main" id="{CE57E2CB-C23E-54F3-993C-D1AD3347E69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205" name="Group 204">
                            <a:extLst>
                              <a:ext uri="{FF2B5EF4-FFF2-40B4-BE49-F238E27FC236}">
                                <a16:creationId xmlns:a16="http://schemas.microsoft.com/office/drawing/2014/main" id="{9D0CC846-498C-C690-BA53-62CF7AA226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11" name="Rectangle 210">
                              <a:extLst>
                                <a:ext uri="{FF2B5EF4-FFF2-40B4-BE49-F238E27FC236}">
                                  <a16:creationId xmlns:a16="http://schemas.microsoft.com/office/drawing/2014/main" id="{FEBDF3D9-EF21-366B-AB17-9B438FF42FF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2" name="Rectangle 211">
                              <a:extLst>
                                <a:ext uri="{FF2B5EF4-FFF2-40B4-BE49-F238E27FC236}">
                                  <a16:creationId xmlns:a16="http://schemas.microsoft.com/office/drawing/2014/main" id="{29677FAF-2651-7091-73A7-397857F919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3" name="Rectangle 212">
                              <a:extLst>
                                <a:ext uri="{FF2B5EF4-FFF2-40B4-BE49-F238E27FC236}">
                                  <a16:creationId xmlns:a16="http://schemas.microsoft.com/office/drawing/2014/main" id="{CCBC4894-54CE-FBE5-7EE8-CB1103FD81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4" name="Rectangle 213">
                              <a:extLst>
                                <a:ext uri="{FF2B5EF4-FFF2-40B4-BE49-F238E27FC236}">
                                  <a16:creationId xmlns:a16="http://schemas.microsoft.com/office/drawing/2014/main" id="{D091806A-0B74-4802-50D0-BBBD22923E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6" name="Group 205">
                            <a:extLst>
                              <a:ext uri="{FF2B5EF4-FFF2-40B4-BE49-F238E27FC236}">
                                <a16:creationId xmlns:a16="http://schemas.microsoft.com/office/drawing/2014/main" id="{1EA78F43-1B7C-1217-91AF-8B1880B9B18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07" name="Rectangle 206">
                              <a:extLst>
                                <a:ext uri="{FF2B5EF4-FFF2-40B4-BE49-F238E27FC236}">
                                  <a16:creationId xmlns:a16="http://schemas.microsoft.com/office/drawing/2014/main" id="{E1FE5440-B2F4-EEE4-B253-C2D515ABEA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8" name="Rectangle 207">
                              <a:extLst>
                                <a:ext uri="{FF2B5EF4-FFF2-40B4-BE49-F238E27FC236}">
                                  <a16:creationId xmlns:a16="http://schemas.microsoft.com/office/drawing/2014/main" id="{265E28D4-DF95-A454-C1F2-1BE30BCC37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9" name="Rectangle 208">
                              <a:extLst>
                                <a:ext uri="{FF2B5EF4-FFF2-40B4-BE49-F238E27FC236}">
                                  <a16:creationId xmlns:a16="http://schemas.microsoft.com/office/drawing/2014/main" id="{5808B78F-B3C1-AB5B-95B6-D2BB0B615B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0" name="Rectangle 209">
                              <a:extLst>
                                <a:ext uri="{FF2B5EF4-FFF2-40B4-BE49-F238E27FC236}">
                                  <a16:creationId xmlns:a16="http://schemas.microsoft.com/office/drawing/2014/main" id="{CFB9AADF-0A18-866E-3288-F5D36E8AF9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94" name="Group 193">
                          <a:extLst>
                            <a:ext uri="{FF2B5EF4-FFF2-40B4-BE49-F238E27FC236}">
                              <a16:creationId xmlns:a16="http://schemas.microsoft.com/office/drawing/2014/main" id="{CDD0B65A-8CD2-8587-6E0E-1B7244D240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195" name="Group 194">
                            <a:extLst>
                              <a:ext uri="{FF2B5EF4-FFF2-40B4-BE49-F238E27FC236}">
                                <a16:creationId xmlns:a16="http://schemas.microsoft.com/office/drawing/2014/main" id="{C12E502D-5D5C-740A-BAAE-63CE8286AFC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01" name="Rectangle 200">
                              <a:extLst>
                                <a:ext uri="{FF2B5EF4-FFF2-40B4-BE49-F238E27FC236}">
                                  <a16:creationId xmlns:a16="http://schemas.microsoft.com/office/drawing/2014/main" id="{54B2C5D4-C8E3-E3D4-F4B6-81C3A77CD08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2" name="Rectangle 201">
                              <a:extLst>
                                <a:ext uri="{FF2B5EF4-FFF2-40B4-BE49-F238E27FC236}">
                                  <a16:creationId xmlns:a16="http://schemas.microsoft.com/office/drawing/2014/main" id="{4F86901B-4860-2ABB-0FF7-3D4437470C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3" name="Rectangle 202">
                              <a:extLst>
                                <a:ext uri="{FF2B5EF4-FFF2-40B4-BE49-F238E27FC236}">
                                  <a16:creationId xmlns:a16="http://schemas.microsoft.com/office/drawing/2014/main" id="{B3F23A57-B4E0-10FB-FEBC-1FC487AAFE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4" name="Rectangle 203">
                              <a:extLst>
                                <a:ext uri="{FF2B5EF4-FFF2-40B4-BE49-F238E27FC236}">
                                  <a16:creationId xmlns:a16="http://schemas.microsoft.com/office/drawing/2014/main" id="{0BA3D1E9-3AA5-7212-C1C4-6CDE2165E7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6" name="Group 195">
                            <a:extLst>
                              <a:ext uri="{FF2B5EF4-FFF2-40B4-BE49-F238E27FC236}">
                                <a16:creationId xmlns:a16="http://schemas.microsoft.com/office/drawing/2014/main" id="{7A99B257-44FB-202A-106A-6DE2B9DD18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97" name="Rectangle 196">
                              <a:extLst>
                                <a:ext uri="{FF2B5EF4-FFF2-40B4-BE49-F238E27FC236}">
                                  <a16:creationId xmlns:a16="http://schemas.microsoft.com/office/drawing/2014/main" id="{15759665-AFC0-7B6C-73AB-6E3CFED217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" name="Rectangle 197">
                              <a:extLst>
                                <a:ext uri="{FF2B5EF4-FFF2-40B4-BE49-F238E27FC236}">
                                  <a16:creationId xmlns:a16="http://schemas.microsoft.com/office/drawing/2014/main" id="{2113BAED-F8C1-B1F9-54D8-83F5FAD0AB1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9" name="Rectangle 198">
                              <a:extLst>
                                <a:ext uri="{FF2B5EF4-FFF2-40B4-BE49-F238E27FC236}">
                                  <a16:creationId xmlns:a16="http://schemas.microsoft.com/office/drawing/2014/main" id="{F202C5EB-6110-001A-5D4A-6DA63C204A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0" name="Rectangle 199">
                              <a:extLst>
                                <a:ext uri="{FF2B5EF4-FFF2-40B4-BE49-F238E27FC236}">
                                  <a16:creationId xmlns:a16="http://schemas.microsoft.com/office/drawing/2014/main" id="{C85C988A-6F83-3041-6DEC-1F4603C3B9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70" name="Group 169">
                        <a:extLst>
                          <a:ext uri="{FF2B5EF4-FFF2-40B4-BE49-F238E27FC236}">
                            <a16:creationId xmlns:a16="http://schemas.microsoft.com/office/drawing/2014/main" id="{11CEECC1-B8AB-C5C0-40EC-B5B965BB578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171" name="Group 170">
                          <a:extLst>
                            <a:ext uri="{FF2B5EF4-FFF2-40B4-BE49-F238E27FC236}">
                              <a16:creationId xmlns:a16="http://schemas.microsoft.com/office/drawing/2014/main" id="{6E2A5E9F-E606-4BF6-0F36-A6AA8D7CC7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183" name="Group 182">
                            <a:extLst>
                              <a:ext uri="{FF2B5EF4-FFF2-40B4-BE49-F238E27FC236}">
                                <a16:creationId xmlns:a16="http://schemas.microsoft.com/office/drawing/2014/main" id="{4F028C98-65ED-0195-D4BD-77CCB9F80F6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89" name="Rectangle 188">
                              <a:extLst>
                                <a:ext uri="{FF2B5EF4-FFF2-40B4-BE49-F238E27FC236}">
                                  <a16:creationId xmlns:a16="http://schemas.microsoft.com/office/drawing/2014/main" id="{9C133D68-23BC-1D22-5173-07EFBED451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ctangle 189">
                              <a:extLst>
                                <a:ext uri="{FF2B5EF4-FFF2-40B4-BE49-F238E27FC236}">
                                  <a16:creationId xmlns:a16="http://schemas.microsoft.com/office/drawing/2014/main" id="{BB2E0DDE-D924-B37B-4D98-F74D6234098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1" name="Rectangle 190">
                              <a:extLst>
                                <a:ext uri="{FF2B5EF4-FFF2-40B4-BE49-F238E27FC236}">
                                  <a16:creationId xmlns:a16="http://schemas.microsoft.com/office/drawing/2014/main" id="{7858A756-41D5-4098-FB85-065089572D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2" name="Rectangle 191">
                              <a:extLst>
                                <a:ext uri="{FF2B5EF4-FFF2-40B4-BE49-F238E27FC236}">
                                  <a16:creationId xmlns:a16="http://schemas.microsoft.com/office/drawing/2014/main" id="{E6F6A5FE-1AD6-ACCF-C920-0CDFB45060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84" name="Group 183">
                            <a:extLst>
                              <a:ext uri="{FF2B5EF4-FFF2-40B4-BE49-F238E27FC236}">
                                <a16:creationId xmlns:a16="http://schemas.microsoft.com/office/drawing/2014/main" id="{EBC83420-8D41-1D09-FCAA-191932F11F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85" name="Rectangle 184">
                              <a:extLst>
                                <a:ext uri="{FF2B5EF4-FFF2-40B4-BE49-F238E27FC236}">
                                  <a16:creationId xmlns:a16="http://schemas.microsoft.com/office/drawing/2014/main" id="{867D600B-0372-4A20-F82E-4406FE91F4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6" name="Rectangle 185">
                              <a:extLst>
                                <a:ext uri="{FF2B5EF4-FFF2-40B4-BE49-F238E27FC236}">
                                  <a16:creationId xmlns:a16="http://schemas.microsoft.com/office/drawing/2014/main" id="{A6BCDF78-CF45-2E60-5200-BB4FADDE2F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7" name="Rectangle 186">
                              <a:extLst>
                                <a:ext uri="{FF2B5EF4-FFF2-40B4-BE49-F238E27FC236}">
                                  <a16:creationId xmlns:a16="http://schemas.microsoft.com/office/drawing/2014/main" id="{0E64D51E-61F5-DA0B-ACCF-DF22E4C634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8" name="Rectangle 187">
                              <a:extLst>
                                <a:ext uri="{FF2B5EF4-FFF2-40B4-BE49-F238E27FC236}">
                                  <a16:creationId xmlns:a16="http://schemas.microsoft.com/office/drawing/2014/main" id="{9D653C94-E413-FE84-E5CB-63BA7FEEEBE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72" name="Group 171">
                          <a:extLst>
                            <a:ext uri="{FF2B5EF4-FFF2-40B4-BE49-F238E27FC236}">
                              <a16:creationId xmlns:a16="http://schemas.microsoft.com/office/drawing/2014/main" id="{787C275B-6FE9-479D-80BB-482B18D44B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173" name="Group 172">
                            <a:extLst>
                              <a:ext uri="{FF2B5EF4-FFF2-40B4-BE49-F238E27FC236}">
                                <a16:creationId xmlns:a16="http://schemas.microsoft.com/office/drawing/2014/main" id="{6E3421B8-9409-4DAF-2CCB-DB54D7FE97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79" name="Rectangle 178">
                              <a:extLst>
                                <a:ext uri="{FF2B5EF4-FFF2-40B4-BE49-F238E27FC236}">
                                  <a16:creationId xmlns:a16="http://schemas.microsoft.com/office/drawing/2014/main" id="{68A4DF01-E0FF-7F6A-58D2-37FC0588EF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0" name="Rectangle 179">
                              <a:extLst>
                                <a:ext uri="{FF2B5EF4-FFF2-40B4-BE49-F238E27FC236}">
                                  <a16:creationId xmlns:a16="http://schemas.microsoft.com/office/drawing/2014/main" id="{A152124C-891D-884A-5DED-0189567912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1" name="Rectangle 180">
                              <a:extLst>
                                <a:ext uri="{FF2B5EF4-FFF2-40B4-BE49-F238E27FC236}">
                                  <a16:creationId xmlns:a16="http://schemas.microsoft.com/office/drawing/2014/main" id="{5AF7D53F-3B8C-8098-5419-639A18DDBE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2" name="Rectangle 181">
                              <a:extLst>
                                <a:ext uri="{FF2B5EF4-FFF2-40B4-BE49-F238E27FC236}">
                                  <a16:creationId xmlns:a16="http://schemas.microsoft.com/office/drawing/2014/main" id="{160E9AC7-F279-79F7-88D8-4A42B4A4E5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74" name="Group 173">
                            <a:extLst>
                              <a:ext uri="{FF2B5EF4-FFF2-40B4-BE49-F238E27FC236}">
                                <a16:creationId xmlns:a16="http://schemas.microsoft.com/office/drawing/2014/main" id="{9ABF51D9-31E9-B49D-F4CC-31E53C1B01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75" name="Rectangle 174">
                              <a:extLst>
                                <a:ext uri="{FF2B5EF4-FFF2-40B4-BE49-F238E27FC236}">
                                  <a16:creationId xmlns:a16="http://schemas.microsoft.com/office/drawing/2014/main" id="{0270FDA5-7E15-8B53-B2AF-7D853FD8A0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6" name="Rectangle 175">
                              <a:extLst>
                                <a:ext uri="{FF2B5EF4-FFF2-40B4-BE49-F238E27FC236}">
                                  <a16:creationId xmlns:a16="http://schemas.microsoft.com/office/drawing/2014/main" id="{DA5BA07F-FF76-4857-588A-2A0643B429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7" name="Rectangle 176">
                              <a:extLst>
                                <a:ext uri="{FF2B5EF4-FFF2-40B4-BE49-F238E27FC236}">
                                  <a16:creationId xmlns:a16="http://schemas.microsoft.com/office/drawing/2014/main" id="{880D1971-7507-7443-B867-E421D02A0F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8" name="Rectangle 177">
                              <a:extLst>
                                <a:ext uri="{FF2B5EF4-FFF2-40B4-BE49-F238E27FC236}">
                                  <a16:creationId xmlns:a16="http://schemas.microsoft.com/office/drawing/2014/main" id="{C6776FC8-51E1-BF2D-224F-F698AD25A2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20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4BA64E28-CFF9-5472-F10B-2AEB40D1EFCB}"/>
                    </a:ext>
                  </a:extLst>
                </p:cNvPr>
                <p:cNvSpPr txBox="1"/>
                <p:nvPr/>
              </p:nvSpPr>
              <p:spPr>
                <a:xfrm>
                  <a:off x="4014979" y="2667092"/>
                  <a:ext cx="487215" cy="6384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R" sz="2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rebuchet MS" panose="020B0703020202090204" pitchFamily="34" charset="0"/>
                    </a:rPr>
                    <a:t>=</a:t>
                  </a:r>
                  <a:endPara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4539383-859E-0C0B-FF6A-FCAF08853E37}"/>
                  </a:ext>
                </a:extLst>
              </p:cNvPr>
              <p:cNvGrpSpPr/>
              <p:nvPr/>
            </p:nvGrpSpPr>
            <p:grpSpPr>
              <a:xfrm>
                <a:off x="3984830" y="1773743"/>
                <a:ext cx="1354671" cy="2332793"/>
                <a:chOff x="4362691" y="4093510"/>
                <a:chExt cx="1354671" cy="2332793"/>
              </a:xfrm>
            </p:grpSpPr>
            <p:pic>
              <p:nvPicPr>
                <p:cNvPr id="45" name="Graphic 44" descr="Lock">
                  <a:extLst>
                    <a:ext uri="{FF2B5EF4-FFF2-40B4-BE49-F238E27FC236}">
                      <a16:creationId xmlns:a16="http://schemas.microsoft.com/office/drawing/2014/main" id="{F2ACE568-F796-7EEF-4BC0-7E5FB51840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2691" y="4093510"/>
                  <a:ext cx="648000" cy="648000"/>
                </a:xfrm>
                <a:prstGeom prst="rect">
                  <a:avLst/>
                </a:prstGeom>
              </p:spPr>
            </p:pic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0E54B69-DB96-6320-8901-C580D4B66F7F}"/>
                    </a:ext>
                  </a:extLst>
                </p:cNvPr>
                <p:cNvGrpSpPr/>
                <p:nvPr/>
              </p:nvGrpSpPr>
              <p:grpSpPr>
                <a:xfrm>
                  <a:off x="4924434" y="4276600"/>
                  <a:ext cx="792928" cy="2149703"/>
                  <a:chOff x="4924434" y="4276600"/>
                  <a:chExt cx="792928" cy="2149703"/>
                </a:xfrm>
              </p:grpSpPr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12757A15-C1B2-C4DD-AD96-A9345BE4C04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5400000">
                    <a:off x="4040337" y="5224298"/>
                    <a:ext cx="2051994" cy="283799"/>
                    <a:chOff x="687460" y="4812783"/>
                    <a:chExt cx="1802680" cy="234239"/>
                  </a:xfrm>
                </p:grpSpPr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7CF9795E-5236-B66D-6822-BAAF42467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7460" y="4813000"/>
                      <a:ext cx="226800" cy="23400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97919646-E9FD-7DA3-7DAB-3647C2C0F2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2582" y="4813003"/>
                      <a:ext cx="226800" cy="234000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5B2E9EBF-6289-D6C6-909C-7B6386B53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0342" y="4813006"/>
                      <a:ext cx="226800" cy="23400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995A4BB2-DE96-C4CD-74D3-30C76A13AF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62835" y="4813022"/>
                      <a:ext cx="226800" cy="234000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AA602778-FD43-4D4C-5425-7F19614052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7961" y="4812789"/>
                      <a:ext cx="226800" cy="234000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0" name="Rectangle 159">
                      <a:extLst>
                        <a:ext uri="{FF2B5EF4-FFF2-40B4-BE49-F238E27FC236}">
                          <a16:creationId xmlns:a16="http://schemas.microsoft.com/office/drawing/2014/main" id="{ACF084DA-0B72-2E21-2415-29D6ECF3D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13086" y="4812784"/>
                      <a:ext cx="226800" cy="234000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1" name="Rectangle 160">
                      <a:extLst>
                        <a:ext uri="{FF2B5EF4-FFF2-40B4-BE49-F238E27FC236}">
                          <a16:creationId xmlns:a16="http://schemas.microsoft.com/office/drawing/2014/main" id="{7A906725-A99B-1DA2-B144-84572B307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0846" y="4812783"/>
                      <a:ext cx="226800" cy="234000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162" name="Rectangle 161">
                      <a:extLst>
                        <a:ext uri="{FF2B5EF4-FFF2-40B4-BE49-F238E27FC236}">
                          <a16:creationId xmlns:a16="http://schemas.microsoft.com/office/drawing/2014/main" id="{4E5BA144-309A-CC12-C8B1-31748D05D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63340" y="4812788"/>
                      <a:ext cx="226800" cy="23400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sz="1200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AA36F429-8937-55A0-8D6F-F151EA5C782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397123" y="5106065"/>
                    <a:ext cx="2149703" cy="490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2000" dirty="0">
                        <a:solidFill>
                          <a:schemeClr val="accent3"/>
                        </a:solidFill>
                        <a:latin typeface="Trebuchet MS" panose="020B0703020202090204" pitchFamily="34" charset="0"/>
                      </a:rPr>
                      <a:t>o</a:t>
                    </a:r>
                    <a:r>
                      <a:rPr lang="en-GR" sz="2000" dirty="0">
                        <a:solidFill>
                          <a:schemeClr val="accent3"/>
                        </a:solidFill>
                        <a:latin typeface="Trebuchet MS" panose="020B0703020202090204" pitchFamily="34" charset="0"/>
                      </a:rPr>
                      <a:t>utput vector</a:t>
                    </a:r>
                  </a:p>
                </p:txBody>
              </p:sp>
            </p:grpSp>
          </p:grp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7332D8CD-965A-8783-EEC1-CD42EC97B272}"/>
              </a:ext>
            </a:extLst>
          </p:cNvPr>
          <p:cNvGrpSpPr>
            <a:grpSpLocks noChangeAspect="1"/>
          </p:cNvGrpSpPr>
          <p:nvPr/>
        </p:nvGrpSpPr>
        <p:grpSpPr>
          <a:xfrm>
            <a:off x="4563143" y="1386570"/>
            <a:ext cx="4394427" cy="2364091"/>
            <a:chOff x="4450913" y="1280086"/>
            <a:chExt cx="4051112" cy="2167445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37352C3F-5992-1727-5B12-7BAFB7F82D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50913" y="1280086"/>
              <a:ext cx="4051112" cy="2148913"/>
              <a:chOff x="321644" y="827140"/>
              <a:chExt cx="5383189" cy="2855527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AFA25FE-47BF-5D8D-10AA-AAD6FC1A9C53}"/>
                  </a:ext>
                </a:extLst>
              </p:cNvPr>
              <p:cNvSpPr txBox="1"/>
              <p:nvPr/>
            </p:nvSpPr>
            <p:spPr>
              <a:xfrm>
                <a:off x="1120217" y="827140"/>
                <a:ext cx="3937622" cy="56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2400" dirty="0">
                    <a:latin typeface="Trebuchet MS" panose="020B0703020202090204" pitchFamily="34" charset="0"/>
                  </a:rPr>
                  <a:t>Fine-Grained (</a:t>
                </a:r>
                <a:r>
                  <a:rPr lang="en-GR" sz="24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lb-fg</a:t>
                </a:r>
                <a:r>
                  <a:rPr lang="en-GR" sz="2400" dirty="0">
                    <a:latin typeface="Trebuchet MS" panose="020B0703020202090204" pitchFamily="34" charset="0"/>
                  </a:rPr>
                  <a:t>)</a:t>
                </a:r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5159303F-5CEA-05D0-ADCE-104EA4F1E235}"/>
                  </a:ext>
                </a:extLst>
              </p:cNvPr>
              <p:cNvGrpSpPr/>
              <p:nvPr/>
            </p:nvGrpSpPr>
            <p:grpSpPr>
              <a:xfrm>
                <a:off x="321644" y="1368754"/>
                <a:ext cx="5383189" cy="2313913"/>
                <a:chOff x="221429" y="1792624"/>
                <a:chExt cx="5383189" cy="2313913"/>
              </a:xfrm>
            </p:grpSpPr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22FD34DE-5004-A040-99DB-944857375E0C}"/>
                    </a:ext>
                  </a:extLst>
                </p:cNvPr>
                <p:cNvGrpSpPr/>
                <p:nvPr/>
              </p:nvGrpSpPr>
              <p:grpSpPr>
                <a:xfrm>
                  <a:off x="221429" y="1965652"/>
                  <a:ext cx="4223810" cy="2083796"/>
                  <a:chOff x="221429" y="1965652"/>
                  <a:chExt cx="4223810" cy="2083796"/>
                </a:xfrm>
              </p:grpSpPr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750C7B7A-4EB3-F2FB-AD5B-3A74F012266E}"/>
                      </a:ext>
                    </a:extLst>
                  </p:cNvPr>
                  <p:cNvGrpSpPr/>
                  <p:nvPr/>
                </p:nvGrpSpPr>
                <p:grpSpPr>
                  <a:xfrm>
                    <a:off x="221429" y="1965652"/>
                    <a:ext cx="3710448" cy="2083796"/>
                    <a:chOff x="-281734" y="4149744"/>
                    <a:chExt cx="3710448" cy="2083796"/>
                  </a:xfrm>
                </p:grpSpPr>
                <p:grpSp>
                  <p:nvGrpSpPr>
                    <p:cNvPr id="287" name="Group 286">
                      <a:extLst>
                        <a:ext uri="{FF2B5EF4-FFF2-40B4-BE49-F238E27FC236}">
                          <a16:creationId xmlns:a16="http://schemas.microsoft.com/office/drawing/2014/main" id="{CF3E7A8B-DFBD-5C1D-4CA2-9A12F84DE4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81734" y="4149744"/>
                      <a:ext cx="1471202" cy="2042280"/>
                      <a:chOff x="1859207" y="2717609"/>
                      <a:chExt cx="1471202" cy="2042280"/>
                    </a:xfrm>
                  </p:grpSpPr>
                  <p:sp>
                    <p:nvSpPr>
                      <p:cNvPr id="383" name="TextBox 382">
                        <a:extLst>
                          <a:ext uri="{FF2B5EF4-FFF2-40B4-BE49-F238E27FC236}">
                            <a16:creationId xmlns:a16="http://schemas.microsoft.com/office/drawing/2014/main" id="{C88FAF23-0464-9BC4-A75D-95E2B39F96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59210" y="2717609"/>
                        <a:ext cx="1471199" cy="4499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>
                          <a:lnSpc>
                            <a:spcPct val="90000"/>
                          </a:lnSpc>
                        </a:pPr>
                        <a:r>
                          <a:rPr lang="en-GR" sz="2000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Trebuchet MS" panose="020B0703020202090204" pitchFamily="34" charset="0"/>
                          </a:rPr>
                          <a:t>Thread 1</a:t>
                        </a:r>
                      </a:p>
                    </p:txBody>
                  </p:sp>
                  <p:sp>
                    <p:nvSpPr>
                      <p:cNvPr id="384" name="TextBox 383">
                        <a:extLst>
                          <a:ext uri="{FF2B5EF4-FFF2-40B4-BE49-F238E27FC236}">
                            <a16:creationId xmlns:a16="http://schemas.microsoft.com/office/drawing/2014/main" id="{C7255353-7942-9BE3-1990-C0317A3200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59208" y="3513773"/>
                        <a:ext cx="1471196" cy="4499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>
                          <a:lnSpc>
                            <a:spcPct val="90000"/>
                          </a:lnSpc>
                        </a:pPr>
                        <a:r>
                          <a:rPr lang="en-GR" sz="2000" dirty="0">
                            <a:solidFill>
                              <a:schemeClr val="accent5"/>
                            </a:solidFill>
                            <a:latin typeface="Trebuchet MS" panose="020B0703020202090204" pitchFamily="34" charset="0"/>
                          </a:rPr>
                          <a:t>Thread 2</a:t>
                        </a:r>
                      </a:p>
                    </p:txBody>
                  </p:sp>
                  <p:sp>
                    <p:nvSpPr>
                      <p:cNvPr id="385" name="TextBox 384">
                        <a:extLst>
                          <a:ext uri="{FF2B5EF4-FFF2-40B4-BE49-F238E27FC236}">
                            <a16:creationId xmlns:a16="http://schemas.microsoft.com/office/drawing/2014/main" id="{84D7063B-1FDA-5E92-AA0D-4D5298F41C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59207" y="4309935"/>
                        <a:ext cx="1471196" cy="4499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>
                          <a:lnSpc>
                            <a:spcPct val="90000"/>
                          </a:lnSpc>
                        </a:pPr>
                        <a:r>
                          <a:rPr lang="en-GR" sz="2000" dirty="0">
                            <a:solidFill>
                              <a:schemeClr val="accent2"/>
                            </a:solidFill>
                            <a:latin typeface="Trebuchet MS" panose="020B0703020202090204" pitchFamily="34" charset="0"/>
                          </a:rPr>
                          <a:t>Thread 3</a:t>
                        </a:r>
                      </a:p>
                    </p:txBody>
                  </p:sp>
                </p:grpSp>
                <p:grpSp>
                  <p:nvGrpSpPr>
                    <p:cNvPr id="288" name="Group 287">
                      <a:extLst>
                        <a:ext uri="{FF2B5EF4-FFF2-40B4-BE49-F238E27FC236}">
                          <a16:creationId xmlns:a16="http://schemas.microsoft.com/office/drawing/2014/main" id="{C5F68D57-60DA-28BE-F084-6AC34DF2B76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160714" y="4184838"/>
                      <a:ext cx="2268000" cy="2048702"/>
                      <a:chOff x="1036320" y="2239962"/>
                      <a:chExt cx="1905000" cy="1948528"/>
                    </a:xfrm>
                    <a:solidFill>
                      <a:schemeClr val="tx2">
                        <a:lumMod val="10000"/>
                        <a:lumOff val="90000"/>
                      </a:schemeClr>
                    </a:solidFill>
                  </p:grpSpPr>
                  <p:grpSp>
                    <p:nvGrpSpPr>
                      <p:cNvPr id="289" name="Group 288">
                        <a:extLst>
                          <a:ext uri="{FF2B5EF4-FFF2-40B4-BE49-F238E27FC236}">
                            <a16:creationId xmlns:a16="http://schemas.microsoft.com/office/drawing/2014/main" id="{ECB387A5-5EE0-5BBA-467B-98165B68EB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972266"/>
                        <a:chOff x="1036320" y="2239962"/>
                        <a:chExt cx="1905000" cy="972266"/>
                      </a:xfrm>
                      <a:grpFill/>
                    </p:grpSpPr>
                    <p:grpSp>
                      <p:nvGrpSpPr>
                        <p:cNvPr id="337" name="Group 336">
                          <a:extLst>
                            <a:ext uri="{FF2B5EF4-FFF2-40B4-BE49-F238E27FC236}">
                              <a16:creationId xmlns:a16="http://schemas.microsoft.com/office/drawing/2014/main" id="{47717277-8981-BFC5-B57A-97DB1A4CA7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486796"/>
                          <a:chOff x="1036320" y="2239962"/>
                          <a:chExt cx="1905000" cy="486796"/>
                        </a:xfrm>
                        <a:grpFill/>
                      </p:grpSpPr>
                      <p:grpSp>
                        <p:nvGrpSpPr>
                          <p:cNvPr id="361" name="Group 360">
                            <a:extLst>
                              <a:ext uri="{FF2B5EF4-FFF2-40B4-BE49-F238E27FC236}">
                                <a16:creationId xmlns:a16="http://schemas.microsoft.com/office/drawing/2014/main" id="{6478AF77-5C61-08BE-2A26-7A39F64CE94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39962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373" name="Group 372">
                              <a:extLst>
                                <a:ext uri="{FF2B5EF4-FFF2-40B4-BE49-F238E27FC236}">
                                  <a16:creationId xmlns:a16="http://schemas.microsoft.com/office/drawing/2014/main" id="{7A12200C-78F1-C074-71E7-0087E689279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379" name="Rectangle 378">
                                <a:extLst>
                                  <a:ext uri="{FF2B5EF4-FFF2-40B4-BE49-F238E27FC236}">
                                    <a16:creationId xmlns:a16="http://schemas.microsoft.com/office/drawing/2014/main" id="{65F2AE1C-8C85-8A48-2AEB-23D8EA9D5A0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4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80" name="Rectangle 379">
                                <a:extLst>
                                  <a:ext uri="{FF2B5EF4-FFF2-40B4-BE49-F238E27FC236}">
                                    <a16:creationId xmlns:a16="http://schemas.microsoft.com/office/drawing/2014/main" id="{D68EB081-D8BA-C84B-864E-22433E27FA5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4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81" name="Rectangle 380">
                                <a:extLst>
                                  <a:ext uri="{FF2B5EF4-FFF2-40B4-BE49-F238E27FC236}">
                                    <a16:creationId xmlns:a16="http://schemas.microsoft.com/office/drawing/2014/main" id="{6CD5C03D-4B5F-AE37-5FB5-03449F3B61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4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82" name="Rectangle 381">
                                <a:extLst>
                                  <a:ext uri="{FF2B5EF4-FFF2-40B4-BE49-F238E27FC236}">
                                    <a16:creationId xmlns:a16="http://schemas.microsoft.com/office/drawing/2014/main" id="{D4A00ED4-A119-F0AD-6634-92BBC65A1FF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74" name="Group 373">
                              <a:extLst>
                                <a:ext uri="{FF2B5EF4-FFF2-40B4-BE49-F238E27FC236}">
                                  <a16:creationId xmlns:a16="http://schemas.microsoft.com/office/drawing/2014/main" id="{11764C5E-E686-79BA-1804-778086A6264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375" name="Rectangle 374">
                                <a:extLst>
                                  <a:ext uri="{FF2B5EF4-FFF2-40B4-BE49-F238E27FC236}">
                                    <a16:creationId xmlns:a16="http://schemas.microsoft.com/office/drawing/2014/main" id="{1E2D57D8-7FBA-4842-AB6B-E05891FAB77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4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6" name="Rectangle 375">
                                <a:extLst>
                                  <a:ext uri="{FF2B5EF4-FFF2-40B4-BE49-F238E27FC236}">
                                    <a16:creationId xmlns:a16="http://schemas.microsoft.com/office/drawing/2014/main" id="{06EE7F02-7898-F57C-88E7-E4A8435F7FD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7" name="Rectangle 376">
                                <a:extLst>
                                  <a:ext uri="{FF2B5EF4-FFF2-40B4-BE49-F238E27FC236}">
                                    <a16:creationId xmlns:a16="http://schemas.microsoft.com/office/drawing/2014/main" id="{71BFFDFE-4EB3-DD0F-AD14-FADB3C93B95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8" name="Rectangle 377">
                                <a:extLst>
                                  <a:ext uri="{FF2B5EF4-FFF2-40B4-BE49-F238E27FC236}">
                                    <a16:creationId xmlns:a16="http://schemas.microsoft.com/office/drawing/2014/main" id="{2639BA09-9F43-756A-43DF-042355D2F57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62" name="Group 361">
                            <a:extLst>
                              <a:ext uri="{FF2B5EF4-FFF2-40B4-BE49-F238E27FC236}">
                                <a16:creationId xmlns:a16="http://schemas.microsoft.com/office/drawing/2014/main" id="{E1CA5758-D53D-189A-CCE2-C70BD46B84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482600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363" name="Group 362">
                              <a:extLst>
                                <a:ext uri="{FF2B5EF4-FFF2-40B4-BE49-F238E27FC236}">
                                  <a16:creationId xmlns:a16="http://schemas.microsoft.com/office/drawing/2014/main" id="{62DEB182-3F57-E5AD-AE0E-8C192C362CE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369" name="Rectangle 368">
                                <a:extLst>
                                  <a:ext uri="{FF2B5EF4-FFF2-40B4-BE49-F238E27FC236}">
                                    <a16:creationId xmlns:a16="http://schemas.microsoft.com/office/drawing/2014/main" id="{C600F16D-5712-D06B-2ACB-D07A58F92EF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0" name="Rectangle 369">
                                <a:extLst>
                                  <a:ext uri="{FF2B5EF4-FFF2-40B4-BE49-F238E27FC236}">
                                    <a16:creationId xmlns:a16="http://schemas.microsoft.com/office/drawing/2014/main" id="{1DA97991-ADB3-BB81-2B37-B3B462A5B89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1" name="Rectangle 370">
                                <a:extLst>
                                  <a:ext uri="{FF2B5EF4-FFF2-40B4-BE49-F238E27FC236}">
                                    <a16:creationId xmlns:a16="http://schemas.microsoft.com/office/drawing/2014/main" id="{35340429-1470-476C-BC15-92D1F04E9BE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2" name="Rectangle 371">
                                <a:extLst>
                                  <a:ext uri="{FF2B5EF4-FFF2-40B4-BE49-F238E27FC236}">
                                    <a16:creationId xmlns:a16="http://schemas.microsoft.com/office/drawing/2014/main" id="{1668EE47-8D66-BB63-05E9-1D7DCD376CF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64" name="Group 363">
                              <a:extLst>
                                <a:ext uri="{FF2B5EF4-FFF2-40B4-BE49-F238E27FC236}">
                                  <a16:creationId xmlns:a16="http://schemas.microsoft.com/office/drawing/2014/main" id="{F8E744E6-8DA0-F649-DE44-D87C14A8C5A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365" name="Rectangle 364">
                                <a:extLst>
                                  <a:ext uri="{FF2B5EF4-FFF2-40B4-BE49-F238E27FC236}">
                                    <a16:creationId xmlns:a16="http://schemas.microsoft.com/office/drawing/2014/main" id="{05EF1AC8-09D4-BE70-2B08-149428800D4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6" name="Rectangle 365">
                                <a:extLst>
                                  <a:ext uri="{FF2B5EF4-FFF2-40B4-BE49-F238E27FC236}">
                                    <a16:creationId xmlns:a16="http://schemas.microsoft.com/office/drawing/2014/main" id="{CCA7BB18-9843-FB9F-93B5-BFE7E6A8002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7" name="Rectangle 366">
                                <a:extLst>
                                  <a:ext uri="{FF2B5EF4-FFF2-40B4-BE49-F238E27FC236}">
                                    <a16:creationId xmlns:a16="http://schemas.microsoft.com/office/drawing/2014/main" id="{74EB858E-2CBA-8D5A-3CFB-8401E655DD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8" name="Rectangle 367">
                                <a:extLst>
                                  <a:ext uri="{FF2B5EF4-FFF2-40B4-BE49-F238E27FC236}">
                                    <a16:creationId xmlns:a16="http://schemas.microsoft.com/office/drawing/2014/main" id="{8B3798F3-B73C-4746-7C81-8AE202784AE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38" name="Group 337">
                          <a:extLst>
                            <a:ext uri="{FF2B5EF4-FFF2-40B4-BE49-F238E27FC236}">
                              <a16:creationId xmlns:a16="http://schemas.microsoft.com/office/drawing/2014/main" id="{72BB0818-8157-8EDA-3DA1-1F73F71E1F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725432"/>
                          <a:ext cx="1905000" cy="486796"/>
                          <a:chOff x="1036320" y="2239962"/>
                          <a:chExt cx="1905000" cy="486796"/>
                        </a:xfrm>
                        <a:grpFill/>
                      </p:grpSpPr>
                      <p:grpSp>
                        <p:nvGrpSpPr>
                          <p:cNvPr id="339" name="Group 338">
                            <a:extLst>
                              <a:ext uri="{FF2B5EF4-FFF2-40B4-BE49-F238E27FC236}">
                                <a16:creationId xmlns:a16="http://schemas.microsoft.com/office/drawing/2014/main" id="{046BD890-2489-F8F4-22E5-6A64CE1A8F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39962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351" name="Group 350">
                              <a:extLst>
                                <a:ext uri="{FF2B5EF4-FFF2-40B4-BE49-F238E27FC236}">
                                  <a16:creationId xmlns:a16="http://schemas.microsoft.com/office/drawing/2014/main" id="{5ABA2FF7-E13B-CC34-A6CF-99443A5C250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357" name="Rectangle 356">
                                <a:extLst>
                                  <a:ext uri="{FF2B5EF4-FFF2-40B4-BE49-F238E27FC236}">
                                    <a16:creationId xmlns:a16="http://schemas.microsoft.com/office/drawing/2014/main" id="{F1CE324F-4DEF-D549-4EB5-5C810268C66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8" name="Rectangle 357">
                                <a:extLst>
                                  <a:ext uri="{FF2B5EF4-FFF2-40B4-BE49-F238E27FC236}">
                                    <a16:creationId xmlns:a16="http://schemas.microsoft.com/office/drawing/2014/main" id="{146B6A27-EFCC-6251-525B-E3BC052F66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9" name="Rectangle 358">
                                <a:extLst>
                                  <a:ext uri="{FF2B5EF4-FFF2-40B4-BE49-F238E27FC236}">
                                    <a16:creationId xmlns:a16="http://schemas.microsoft.com/office/drawing/2014/main" id="{A3B37A4A-DE43-E03C-5CF1-CC0FB71F788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0" name="Rectangle 359">
                                <a:extLst>
                                  <a:ext uri="{FF2B5EF4-FFF2-40B4-BE49-F238E27FC236}">
                                    <a16:creationId xmlns:a16="http://schemas.microsoft.com/office/drawing/2014/main" id="{030562CB-C408-CA9A-0F9B-6F4C22A6EF5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52" name="Group 351">
                              <a:extLst>
                                <a:ext uri="{FF2B5EF4-FFF2-40B4-BE49-F238E27FC236}">
                                  <a16:creationId xmlns:a16="http://schemas.microsoft.com/office/drawing/2014/main" id="{08C253C8-A623-E843-8152-5CF83915620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353" name="Rectangle 352">
                                <a:extLst>
                                  <a:ext uri="{FF2B5EF4-FFF2-40B4-BE49-F238E27FC236}">
                                    <a16:creationId xmlns:a16="http://schemas.microsoft.com/office/drawing/2014/main" id="{A5F998F2-4221-D124-166B-90DCFEC23CB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4" name="Rectangle 353">
                                <a:extLst>
                                  <a:ext uri="{FF2B5EF4-FFF2-40B4-BE49-F238E27FC236}">
                                    <a16:creationId xmlns:a16="http://schemas.microsoft.com/office/drawing/2014/main" id="{8F18B12A-8DCD-3C51-5D4F-E871DF779B4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2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5" name="Rectangle 354">
                                <a:extLst>
                                  <a:ext uri="{FF2B5EF4-FFF2-40B4-BE49-F238E27FC236}">
                                    <a16:creationId xmlns:a16="http://schemas.microsoft.com/office/drawing/2014/main" id="{77A5DE12-9802-60E7-9B84-9841347EB82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2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6" name="Rectangle 355">
                                <a:extLst>
                                  <a:ext uri="{FF2B5EF4-FFF2-40B4-BE49-F238E27FC236}">
                                    <a16:creationId xmlns:a16="http://schemas.microsoft.com/office/drawing/2014/main" id="{24A6A580-0DA8-A8E6-ABB2-0A204D31B5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40" name="Group 339">
                            <a:extLst>
                              <a:ext uri="{FF2B5EF4-FFF2-40B4-BE49-F238E27FC236}">
                                <a16:creationId xmlns:a16="http://schemas.microsoft.com/office/drawing/2014/main" id="{A7F9D5A5-AC54-AEA2-A333-B9CD42CF69C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482600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341" name="Group 340">
                              <a:extLst>
                                <a:ext uri="{FF2B5EF4-FFF2-40B4-BE49-F238E27FC236}">
                                  <a16:creationId xmlns:a16="http://schemas.microsoft.com/office/drawing/2014/main" id="{3B7AEED8-2A27-BB26-071E-1C4FDD77ED0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347" name="Rectangle 346">
                                <a:extLst>
                                  <a:ext uri="{FF2B5EF4-FFF2-40B4-BE49-F238E27FC236}">
                                    <a16:creationId xmlns:a16="http://schemas.microsoft.com/office/drawing/2014/main" id="{158B64D6-F29E-008B-88E7-E07DB3922B0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48" name="Rectangle 347">
                                <a:extLst>
                                  <a:ext uri="{FF2B5EF4-FFF2-40B4-BE49-F238E27FC236}">
                                    <a16:creationId xmlns:a16="http://schemas.microsoft.com/office/drawing/2014/main" id="{22FB72C3-1863-5E12-ADA9-5CBD3531AB8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49" name="Rectangle 348">
                                <a:extLst>
                                  <a:ext uri="{FF2B5EF4-FFF2-40B4-BE49-F238E27FC236}">
                                    <a16:creationId xmlns:a16="http://schemas.microsoft.com/office/drawing/2014/main" id="{1422D26A-22CA-E54D-E2EF-FF73D7B8880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0" name="Rectangle 349">
                                <a:extLst>
                                  <a:ext uri="{FF2B5EF4-FFF2-40B4-BE49-F238E27FC236}">
                                    <a16:creationId xmlns:a16="http://schemas.microsoft.com/office/drawing/2014/main" id="{44128ADB-C39A-0229-F50B-A2D7B05707F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42" name="Group 341">
                              <a:extLst>
                                <a:ext uri="{FF2B5EF4-FFF2-40B4-BE49-F238E27FC236}">
                                  <a16:creationId xmlns:a16="http://schemas.microsoft.com/office/drawing/2014/main" id="{E92CCBA0-F1C0-EF70-4038-5FDDFE09574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343" name="Rectangle 342">
                                <a:extLst>
                                  <a:ext uri="{FF2B5EF4-FFF2-40B4-BE49-F238E27FC236}">
                                    <a16:creationId xmlns:a16="http://schemas.microsoft.com/office/drawing/2014/main" id="{05C54E5F-3E99-1213-90C8-A7BC9751A69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44" name="Rectangle 343">
                                <a:extLst>
                                  <a:ext uri="{FF2B5EF4-FFF2-40B4-BE49-F238E27FC236}">
                                    <a16:creationId xmlns:a16="http://schemas.microsoft.com/office/drawing/2014/main" id="{19E6AE44-586A-8C92-5DCD-938D2E410C0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45" name="Rectangle 344">
                                <a:extLst>
                                  <a:ext uri="{FF2B5EF4-FFF2-40B4-BE49-F238E27FC236}">
                                    <a16:creationId xmlns:a16="http://schemas.microsoft.com/office/drawing/2014/main" id="{C5B2B473-6768-4E34-5EFA-5868EAA94BF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46" name="Rectangle 345">
                                <a:extLst>
                                  <a:ext uri="{FF2B5EF4-FFF2-40B4-BE49-F238E27FC236}">
                                    <a16:creationId xmlns:a16="http://schemas.microsoft.com/office/drawing/2014/main" id="{1FCF3D51-3B0B-2A2E-8FF2-9A60335BF9A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290" name="Group 289">
                        <a:extLst>
                          <a:ext uri="{FF2B5EF4-FFF2-40B4-BE49-F238E27FC236}">
                            <a16:creationId xmlns:a16="http://schemas.microsoft.com/office/drawing/2014/main" id="{768673B1-F560-F875-2DFF-9DABA4C9F4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3216224"/>
                        <a:ext cx="1905000" cy="972266"/>
                        <a:chOff x="1036320" y="2239962"/>
                        <a:chExt cx="1905000" cy="972266"/>
                      </a:xfrm>
                      <a:grpFill/>
                    </p:grpSpPr>
                    <p:grpSp>
                      <p:nvGrpSpPr>
                        <p:cNvPr id="291" name="Group 290">
                          <a:extLst>
                            <a:ext uri="{FF2B5EF4-FFF2-40B4-BE49-F238E27FC236}">
                              <a16:creationId xmlns:a16="http://schemas.microsoft.com/office/drawing/2014/main" id="{E8BBA7D7-1DD8-88D5-C464-3D2106C198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486796"/>
                          <a:chOff x="1036320" y="2239962"/>
                          <a:chExt cx="1905000" cy="486796"/>
                        </a:xfrm>
                        <a:grpFill/>
                      </p:grpSpPr>
                      <p:grpSp>
                        <p:nvGrpSpPr>
                          <p:cNvPr id="315" name="Group 314">
                            <a:extLst>
                              <a:ext uri="{FF2B5EF4-FFF2-40B4-BE49-F238E27FC236}">
                                <a16:creationId xmlns:a16="http://schemas.microsoft.com/office/drawing/2014/main" id="{B5AF3EB6-681A-D42B-53CF-CE58A2B82A7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39962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327" name="Group 326">
                              <a:extLst>
                                <a:ext uri="{FF2B5EF4-FFF2-40B4-BE49-F238E27FC236}">
                                  <a16:creationId xmlns:a16="http://schemas.microsoft.com/office/drawing/2014/main" id="{708457A3-CE69-DF08-6C6B-F3397827FD6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333" name="Rectangle 332">
                                <a:extLst>
                                  <a:ext uri="{FF2B5EF4-FFF2-40B4-BE49-F238E27FC236}">
                                    <a16:creationId xmlns:a16="http://schemas.microsoft.com/office/drawing/2014/main" id="{5875A1C3-B582-D336-527D-4B2B45EC892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34" name="Rectangle 333">
                                <a:extLst>
                                  <a:ext uri="{FF2B5EF4-FFF2-40B4-BE49-F238E27FC236}">
                                    <a16:creationId xmlns:a16="http://schemas.microsoft.com/office/drawing/2014/main" id="{E5ED26D7-E27C-3267-AE89-A566EE859A4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35" name="Rectangle 334">
                                <a:extLst>
                                  <a:ext uri="{FF2B5EF4-FFF2-40B4-BE49-F238E27FC236}">
                                    <a16:creationId xmlns:a16="http://schemas.microsoft.com/office/drawing/2014/main" id="{52DC993B-B185-02C6-4855-FAE11E8610B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36" name="Rectangle 335">
                                <a:extLst>
                                  <a:ext uri="{FF2B5EF4-FFF2-40B4-BE49-F238E27FC236}">
                                    <a16:creationId xmlns:a16="http://schemas.microsoft.com/office/drawing/2014/main" id="{4C7AC680-351B-1B05-A58B-291D853E513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28" name="Group 327">
                              <a:extLst>
                                <a:ext uri="{FF2B5EF4-FFF2-40B4-BE49-F238E27FC236}">
                                  <a16:creationId xmlns:a16="http://schemas.microsoft.com/office/drawing/2014/main" id="{29F4ECF0-1F58-E69E-B91A-72F8C356A41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329" name="Rectangle 328">
                                <a:extLst>
                                  <a:ext uri="{FF2B5EF4-FFF2-40B4-BE49-F238E27FC236}">
                                    <a16:creationId xmlns:a16="http://schemas.microsoft.com/office/drawing/2014/main" id="{EE8A75DE-E41C-366A-D15E-71DCC13BB09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30" name="Rectangle 329">
                                <a:extLst>
                                  <a:ext uri="{FF2B5EF4-FFF2-40B4-BE49-F238E27FC236}">
                                    <a16:creationId xmlns:a16="http://schemas.microsoft.com/office/drawing/2014/main" id="{FB29E40B-D560-3E10-98CB-D0E08835449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31" name="Rectangle 330">
                                <a:extLst>
                                  <a:ext uri="{FF2B5EF4-FFF2-40B4-BE49-F238E27FC236}">
                                    <a16:creationId xmlns:a16="http://schemas.microsoft.com/office/drawing/2014/main" id="{402C3DCE-0097-9873-4F32-3F06D560639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32" name="Rectangle 331">
                                <a:extLst>
                                  <a:ext uri="{FF2B5EF4-FFF2-40B4-BE49-F238E27FC236}">
                                    <a16:creationId xmlns:a16="http://schemas.microsoft.com/office/drawing/2014/main" id="{5DDEA1FD-CBEE-3A90-BC98-207D81FEC9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16" name="Group 315">
                            <a:extLst>
                              <a:ext uri="{FF2B5EF4-FFF2-40B4-BE49-F238E27FC236}">
                                <a16:creationId xmlns:a16="http://schemas.microsoft.com/office/drawing/2014/main" id="{CE24C0B5-0D20-4D98-09BD-DF07F9CB127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482600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317" name="Group 316">
                              <a:extLst>
                                <a:ext uri="{FF2B5EF4-FFF2-40B4-BE49-F238E27FC236}">
                                  <a16:creationId xmlns:a16="http://schemas.microsoft.com/office/drawing/2014/main" id="{92F26213-2550-4496-B173-726F2E3D167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323" name="Rectangle 322">
                                <a:extLst>
                                  <a:ext uri="{FF2B5EF4-FFF2-40B4-BE49-F238E27FC236}">
                                    <a16:creationId xmlns:a16="http://schemas.microsoft.com/office/drawing/2014/main" id="{6E6C207C-A320-F92E-BCE1-DEF4308EA48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24" name="Rectangle 323">
                                <a:extLst>
                                  <a:ext uri="{FF2B5EF4-FFF2-40B4-BE49-F238E27FC236}">
                                    <a16:creationId xmlns:a16="http://schemas.microsoft.com/office/drawing/2014/main" id="{33A33EDA-8DCE-3410-A14C-C57CBB9D104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25" name="Rectangle 324">
                                <a:extLst>
                                  <a:ext uri="{FF2B5EF4-FFF2-40B4-BE49-F238E27FC236}">
                                    <a16:creationId xmlns:a16="http://schemas.microsoft.com/office/drawing/2014/main" id="{30F9640D-03F4-3B83-CE4C-59ADBDB7230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26" name="Rectangle 325">
                                <a:extLst>
                                  <a:ext uri="{FF2B5EF4-FFF2-40B4-BE49-F238E27FC236}">
                                    <a16:creationId xmlns:a16="http://schemas.microsoft.com/office/drawing/2014/main" id="{9EAA3F5C-830B-51A8-8FE4-A3F854F93E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18" name="Group 317">
                              <a:extLst>
                                <a:ext uri="{FF2B5EF4-FFF2-40B4-BE49-F238E27FC236}">
                                  <a16:creationId xmlns:a16="http://schemas.microsoft.com/office/drawing/2014/main" id="{A40CFE5F-94EA-EEBB-66C0-9CD940E99D5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319" name="Rectangle 318">
                                <a:extLst>
                                  <a:ext uri="{FF2B5EF4-FFF2-40B4-BE49-F238E27FC236}">
                                    <a16:creationId xmlns:a16="http://schemas.microsoft.com/office/drawing/2014/main" id="{1E28E237-3D64-4AA6-E6EB-208460E203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20" name="Rectangle 319">
                                <a:extLst>
                                  <a:ext uri="{FF2B5EF4-FFF2-40B4-BE49-F238E27FC236}">
                                    <a16:creationId xmlns:a16="http://schemas.microsoft.com/office/drawing/2014/main" id="{F5DC8402-6413-AD82-9B8B-9AD93E8B3E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21" name="Rectangle 320">
                                <a:extLst>
                                  <a:ext uri="{FF2B5EF4-FFF2-40B4-BE49-F238E27FC236}">
                                    <a16:creationId xmlns:a16="http://schemas.microsoft.com/office/drawing/2014/main" id="{AFCD0EBC-985C-0173-D39A-44D3FE9E535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22" name="Rectangle 321">
                                <a:extLst>
                                  <a:ext uri="{FF2B5EF4-FFF2-40B4-BE49-F238E27FC236}">
                                    <a16:creationId xmlns:a16="http://schemas.microsoft.com/office/drawing/2014/main" id="{DD56C65B-536D-C0D5-55CC-30E6DDE3F61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92" name="Group 291">
                          <a:extLst>
                            <a:ext uri="{FF2B5EF4-FFF2-40B4-BE49-F238E27FC236}">
                              <a16:creationId xmlns:a16="http://schemas.microsoft.com/office/drawing/2014/main" id="{2AB67635-4731-CEAD-9DBE-7E6FC7B7A2A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725432"/>
                          <a:ext cx="1905000" cy="486796"/>
                          <a:chOff x="1036320" y="2239962"/>
                          <a:chExt cx="1905000" cy="486796"/>
                        </a:xfrm>
                        <a:grpFill/>
                      </p:grpSpPr>
                      <p:grpSp>
                        <p:nvGrpSpPr>
                          <p:cNvPr id="293" name="Group 292">
                            <a:extLst>
                              <a:ext uri="{FF2B5EF4-FFF2-40B4-BE49-F238E27FC236}">
                                <a16:creationId xmlns:a16="http://schemas.microsoft.com/office/drawing/2014/main" id="{FDE91EC0-7546-EB8A-E36B-DD395AEE377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39962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305" name="Group 304">
                              <a:extLst>
                                <a:ext uri="{FF2B5EF4-FFF2-40B4-BE49-F238E27FC236}">
                                  <a16:creationId xmlns:a16="http://schemas.microsoft.com/office/drawing/2014/main" id="{682C028B-F2DC-2C6F-037B-CFBB141262A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311" name="Rectangle 310">
                                <a:extLst>
                                  <a:ext uri="{FF2B5EF4-FFF2-40B4-BE49-F238E27FC236}">
                                    <a16:creationId xmlns:a16="http://schemas.microsoft.com/office/drawing/2014/main" id="{1B7A3901-FB0A-F4C1-D750-7F28F4A4AD3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12" name="Rectangle 311">
                                <a:extLst>
                                  <a:ext uri="{FF2B5EF4-FFF2-40B4-BE49-F238E27FC236}">
                                    <a16:creationId xmlns:a16="http://schemas.microsoft.com/office/drawing/2014/main" id="{52CE6595-E627-8FC4-6878-F8E531F4F5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13" name="Rectangle 312">
                                <a:extLst>
                                  <a:ext uri="{FF2B5EF4-FFF2-40B4-BE49-F238E27FC236}">
                                    <a16:creationId xmlns:a16="http://schemas.microsoft.com/office/drawing/2014/main" id="{B019E39E-7F1C-AB98-F563-65D254B5A61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14" name="Rectangle 313">
                                <a:extLst>
                                  <a:ext uri="{FF2B5EF4-FFF2-40B4-BE49-F238E27FC236}">
                                    <a16:creationId xmlns:a16="http://schemas.microsoft.com/office/drawing/2014/main" id="{21010AE0-0473-93A5-3953-F095ABF5E7D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06" name="Group 305">
                              <a:extLst>
                                <a:ext uri="{FF2B5EF4-FFF2-40B4-BE49-F238E27FC236}">
                                  <a16:creationId xmlns:a16="http://schemas.microsoft.com/office/drawing/2014/main" id="{E6A39227-C6BE-F10F-49FB-AC3014990F1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307" name="Rectangle 306">
                                <a:extLst>
                                  <a:ext uri="{FF2B5EF4-FFF2-40B4-BE49-F238E27FC236}">
                                    <a16:creationId xmlns:a16="http://schemas.microsoft.com/office/drawing/2014/main" id="{6E952E4E-27BD-89DE-3AB3-9AAAB45E332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08" name="Rectangle 307">
                                <a:extLst>
                                  <a:ext uri="{FF2B5EF4-FFF2-40B4-BE49-F238E27FC236}">
                                    <a16:creationId xmlns:a16="http://schemas.microsoft.com/office/drawing/2014/main" id="{2EB9F72A-1902-EC75-6BF2-BA7A1C817D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09" name="Rectangle 308">
                                <a:extLst>
                                  <a:ext uri="{FF2B5EF4-FFF2-40B4-BE49-F238E27FC236}">
                                    <a16:creationId xmlns:a16="http://schemas.microsoft.com/office/drawing/2014/main" id="{EC9CF7D6-10CD-D79B-2848-64E2F889A74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" name="Rectangle 309">
                                <a:extLst>
                                  <a:ext uri="{FF2B5EF4-FFF2-40B4-BE49-F238E27FC236}">
                                    <a16:creationId xmlns:a16="http://schemas.microsoft.com/office/drawing/2014/main" id="{A5A67B2B-8C01-D534-3687-EB2C601DDA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94" name="Group 293">
                            <a:extLst>
                              <a:ext uri="{FF2B5EF4-FFF2-40B4-BE49-F238E27FC236}">
                                <a16:creationId xmlns:a16="http://schemas.microsoft.com/office/drawing/2014/main" id="{7D966D78-37A7-999B-3665-60C45CD0CAE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482600"/>
                            <a:ext cx="1905000" cy="244158"/>
                            <a:chOff x="1036320" y="2239962"/>
                            <a:chExt cx="2194560" cy="274638"/>
                          </a:xfrm>
                          <a:grpFill/>
                        </p:grpSpPr>
                        <p:grpSp>
                          <p:nvGrpSpPr>
                            <p:cNvPr id="295" name="Group 294">
                              <a:extLst>
                                <a:ext uri="{FF2B5EF4-FFF2-40B4-BE49-F238E27FC236}">
                                  <a16:creationId xmlns:a16="http://schemas.microsoft.com/office/drawing/2014/main" id="{C0C45867-61D1-EA71-E359-30F4988961B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36320" y="2240280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301" name="Rectangle 300">
                                <a:extLst>
                                  <a:ext uri="{FF2B5EF4-FFF2-40B4-BE49-F238E27FC236}">
                                    <a16:creationId xmlns:a16="http://schemas.microsoft.com/office/drawing/2014/main" id="{1D7574FC-A16F-66D6-A937-22A2EDBA17B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02" name="Rectangle 301">
                                <a:extLst>
                                  <a:ext uri="{FF2B5EF4-FFF2-40B4-BE49-F238E27FC236}">
                                    <a16:creationId xmlns:a16="http://schemas.microsoft.com/office/drawing/2014/main" id="{0F1DAB8F-45BE-8CE6-8C19-3B6B2EB5A7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03" name="Rectangle 302">
                                <a:extLst>
                                  <a:ext uri="{FF2B5EF4-FFF2-40B4-BE49-F238E27FC236}">
                                    <a16:creationId xmlns:a16="http://schemas.microsoft.com/office/drawing/2014/main" id="{AB954452-181A-AA93-EC78-BCD95CE866A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2"/>
                              </a:solidFill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04" name="Rectangle 303">
                                <a:extLst>
                                  <a:ext uri="{FF2B5EF4-FFF2-40B4-BE49-F238E27FC236}">
                                    <a16:creationId xmlns:a16="http://schemas.microsoft.com/office/drawing/2014/main" id="{E2E27C66-5854-7A66-E7DA-AF8FF7467CD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96" name="Group 295">
                              <a:extLst>
                                <a:ext uri="{FF2B5EF4-FFF2-40B4-BE49-F238E27FC236}">
                                  <a16:creationId xmlns:a16="http://schemas.microsoft.com/office/drawing/2014/main" id="{654E7106-9EFC-89F2-780A-CF8A4076FA9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133600" y="2239962"/>
                              <a:ext cx="1097280" cy="274320"/>
                              <a:chOff x="1036320" y="2240280"/>
                              <a:chExt cx="1097280" cy="274320"/>
                            </a:xfrm>
                            <a:grpFill/>
                          </p:grpSpPr>
                          <p:sp>
                            <p:nvSpPr>
                              <p:cNvPr id="297" name="Rectangle 296">
                                <a:extLst>
                                  <a:ext uri="{FF2B5EF4-FFF2-40B4-BE49-F238E27FC236}">
                                    <a16:creationId xmlns:a16="http://schemas.microsoft.com/office/drawing/2014/main" id="{314D6C9E-44EE-FCAD-C697-390006647B9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3632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8" name="Rectangle 297">
                                <a:extLst>
                                  <a:ext uri="{FF2B5EF4-FFF2-40B4-BE49-F238E27FC236}">
                                    <a16:creationId xmlns:a16="http://schemas.microsoft.com/office/drawing/2014/main" id="{8999301C-4C5F-5566-1859-3CD7CFD687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31064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9" name="Rectangle 298">
                                <a:extLst>
                                  <a:ext uri="{FF2B5EF4-FFF2-40B4-BE49-F238E27FC236}">
                                    <a16:creationId xmlns:a16="http://schemas.microsoft.com/office/drawing/2014/main" id="{276DE218-04F4-1AAD-88A6-ADA7B48F20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88168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00" name="Rectangle 299">
                                <a:extLst>
                                  <a:ext uri="{FF2B5EF4-FFF2-40B4-BE49-F238E27FC236}">
                                    <a16:creationId xmlns:a16="http://schemas.microsoft.com/office/drawing/2014/main" id="{70638EDD-772C-FB7A-10DA-6958F3C7B2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59280" y="2240280"/>
                                <a:ext cx="274320" cy="274320"/>
                              </a:xfrm>
                              <a:prstGeom prst="rect">
                                <a:avLst/>
                              </a:prstGeom>
                              <a:grpFill/>
                              <a:ln>
                                <a:solidFill>
                                  <a:schemeClr val="tx2">
                                    <a:lumMod val="75000"/>
                                    <a:lumOff val="2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GR" sz="1200">
                                  <a:latin typeface="Trebuchet MS" panose="020B070302020209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</p:grp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A3929CDC-8223-46F2-D64B-AF8B9DD08AF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8023" y="2667092"/>
                    <a:ext cx="487216" cy="6374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R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rebuchet MS" panose="020B0703020202090204" pitchFamily="34" charset="0"/>
                      </a:rPr>
                      <a:t>=</a:t>
                    </a:r>
                    <a:endParaRPr lang="en-GR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F63B008F-463D-524E-F203-76764DA582E4}"/>
                    </a:ext>
                  </a:extLst>
                </p:cNvPr>
                <p:cNvGrpSpPr/>
                <p:nvPr/>
              </p:nvGrpSpPr>
              <p:grpSpPr>
                <a:xfrm>
                  <a:off x="4268932" y="1792624"/>
                  <a:ext cx="1335686" cy="2313913"/>
                  <a:chOff x="4646793" y="4112391"/>
                  <a:chExt cx="1335686" cy="2313913"/>
                </a:xfrm>
              </p:grpSpPr>
              <p:pic>
                <p:nvPicPr>
                  <p:cNvPr id="273" name="Graphic 272" descr="Lock">
                    <a:extLst>
                      <a:ext uri="{FF2B5EF4-FFF2-40B4-BE49-F238E27FC236}">
                        <a16:creationId xmlns:a16="http://schemas.microsoft.com/office/drawing/2014/main" id="{FE6CBC9A-E160-8150-EC6A-BFE030D7B4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46793" y="4112391"/>
                    <a:ext cx="570161" cy="570161"/>
                  </a:xfrm>
                  <a:prstGeom prst="rect">
                    <a:avLst/>
                  </a:prstGeom>
                </p:spPr>
              </p:pic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A2335FF2-08DC-DEDF-17D2-85FBFEAAB0DE}"/>
                      </a:ext>
                    </a:extLst>
                  </p:cNvPr>
                  <p:cNvGrpSpPr/>
                  <p:nvPr/>
                </p:nvGrpSpPr>
                <p:grpSpPr>
                  <a:xfrm>
                    <a:off x="5189578" y="4276601"/>
                    <a:ext cx="792901" cy="2149703"/>
                    <a:chOff x="5189578" y="4276601"/>
                    <a:chExt cx="792901" cy="2149703"/>
                  </a:xfrm>
                </p:grpSpPr>
                <p:grpSp>
                  <p:nvGrpSpPr>
                    <p:cNvPr id="275" name="Group 274">
                      <a:extLst>
                        <a:ext uri="{FF2B5EF4-FFF2-40B4-BE49-F238E27FC236}">
                          <a16:creationId xmlns:a16="http://schemas.microsoft.com/office/drawing/2014/main" id="{C3ED8D0A-13C5-F01B-DA7E-B38D9C610798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 rot="5400000">
                      <a:off x="4305478" y="5224295"/>
                      <a:ext cx="2051997" cy="283798"/>
                      <a:chOff x="687457" y="4593959"/>
                      <a:chExt cx="1802683" cy="234239"/>
                    </a:xfrm>
                  </p:grpSpPr>
                  <p:sp>
                    <p:nvSpPr>
                      <p:cNvPr id="277" name="Rectangle 276">
                        <a:extLst>
                          <a:ext uri="{FF2B5EF4-FFF2-40B4-BE49-F238E27FC236}">
                            <a16:creationId xmlns:a16="http://schemas.microsoft.com/office/drawing/2014/main" id="{B6E5CF93-EE95-0FCF-C772-DAB678EDAA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7457" y="4594181"/>
                        <a:ext cx="226800" cy="2340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8" name="Rectangle 277">
                        <a:extLst>
                          <a:ext uri="{FF2B5EF4-FFF2-40B4-BE49-F238E27FC236}">
                            <a16:creationId xmlns:a16="http://schemas.microsoft.com/office/drawing/2014/main" id="{A0E2D519-A002-D54C-E2FE-EF8C7EF381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2580" y="4594183"/>
                        <a:ext cx="226800" cy="2340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79" name="Rectangle 278">
                        <a:extLst>
                          <a:ext uri="{FF2B5EF4-FFF2-40B4-BE49-F238E27FC236}">
                            <a16:creationId xmlns:a16="http://schemas.microsoft.com/office/drawing/2014/main" id="{CDE6C746-2DCB-5F82-49CD-87FB76A5D1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340" y="4594198"/>
                        <a:ext cx="226800" cy="2340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0" name="Rectangle 279">
                        <a:extLst>
                          <a:ext uri="{FF2B5EF4-FFF2-40B4-BE49-F238E27FC236}">
                            <a16:creationId xmlns:a16="http://schemas.microsoft.com/office/drawing/2014/main" id="{15173F60-E156-FAC8-4D5C-D34201B615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2833" y="4594198"/>
                        <a:ext cx="226800" cy="2340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1" name="Rectangle 280">
                        <a:extLst>
                          <a:ext uri="{FF2B5EF4-FFF2-40B4-BE49-F238E27FC236}">
                            <a16:creationId xmlns:a16="http://schemas.microsoft.com/office/drawing/2014/main" id="{F406FC5A-CA07-0C6D-035B-4D7F18C9AE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7957" y="4593959"/>
                        <a:ext cx="226800" cy="2340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2" name="Rectangle 281">
                        <a:extLst>
                          <a:ext uri="{FF2B5EF4-FFF2-40B4-BE49-F238E27FC236}">
                            <a16:creationId xmlns:a16="http://schemas.microsoft.com/office/drawing/2014/main" id="{CF01EE37-6A57-6874-B0CB-164AD5A136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3086" y="4593969"/>
                        <a:ext cx="226800" cy="2340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6ACDE3DC-9761-20D8-F98E-2A771464FA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40846" y="4593972"/>
                        <a:ext cx="226800" cy="2340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B1A2952F-628E-D56C-8312-1D670FD6E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63340" y="4593972"/>
                        <a:ext cx="226800" cy="23400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20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sp>
                  <p:nvSpPr>
                    <p:cNvPr id="276" name="TextBox 275">
                      <a:extLst>
                        <a:ext uri="{FF2B5EF4-FFF2-40B4-BE49-F238E27FC236}">
                          <a16:creationId xmlns:a16="http://schemas.microsoft.com/office/drawing/2014/main" id="{498BE60D-D306-0154-ACDA-3DB3582F27D1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662239" y="5106065"/>
                      <a:ext cx="2149703" cy="4907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2000" dirty="0">
                          <a:solidFill>
                            <a:schemeClr val="accent3"/>
                          </a:solidFill>
                          <a:latin typeface="Trebuchet MS" panose="020B0703020202090204" pitchFamily="34" charset="0"/>
                        </a:rPr>
                        <a:t>o</a:t>
                      </a:r>
                      <a:r>
                        <a:rPr lang="en-GR" sz="2000" dirty="0">
                          <a:solidFill>
                            <a:schemeClr val="accent3"/>
                          </a:solidFill>
                          <a:latin typeface="Trebuchet MS" panose="020B0703020202090204" pitchFamily="34" charset="0"/>
                        </a:rPr>
                        <a:t>utput vector</a:t>
                      </a:r>
                    </a:p>
                  </p:txBody>
                </p:sp>
              </p:grpSp>
            </p:grpSp>
          </p:grpSp>
        </p:grpSp>
        <p:pic>
          <p:nvPicPr>
            <p:cNvPr id="266" name="Graphic 265" descr="Lock">
              <a:extLst>
                <a:ext uri="{FF2B5EF4-FFF2-40B4-BE49-F238E27FC236}">
                  <a16:creationId xmlns:a16="http://schemas.microsoft.com/office/drawing/2014/main" id="{CAD8D0C1-FAB2-8901-6333-9D631998A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6857" y="2592829"/>
              <a:ext cx="429073" cy="429071"/>
            </a:xfrm>
            <a:prstGeom prst="rect">
              <a:avLst/>
            </a:prstGeom>
          </p:spPr>
        </p:pic>
        <p:pic>
          <p:nvPicPr>
            <p:cNvPr id="267" name="Graphic 266" descr="Lock">
              <a:extLst>
                <a:ext uri="{FF2B5EF4-FFF2-40B4-BE49-F238E27FC236}">
                  <a16:creationId xmlns:a16="http://schemas.microsoft.com/office/drawing/2014/main" id="{175F01BE-133E-D7A8-348E-59F514547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6857" y="2102446"/>
              <a:ext cx="429073" cy="429071"/>
            </a:xfrm>
            <a:prstGeom prst="rect">
              <a:avLst/>
            </a:prstGeom>
          </p:spPr>
        </p:pic>
        <p:pic>
          <p:nvPicPr>
            <p:cNvPr id="268" name="Graphic 267" descr="Lock">
              <a:extLst>
                <a:ext uri="{FF2B5EF4-FFF2-40B4-BE49-F238E27FC236}">
                  <a16:creationId xmlns:a16="http://schemas.microsoft.com/office/drawing/2014/main" id="{CAD4F8C9-C509-6F7A-B594-9090844DB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96857" y="3018460"/>
              <a:ext cx="429073" cy="429071"/>
            </a:xfrm>
            <a:prstGeom prst="rect">
              <a:avLst/>
            </a:prstGeom>
          </p:spPr>
        </p:pic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DD0CC64F-B440-D908-5DA6-5F571D676B15}"/>
              </a:ext>
            </a:extLst>
          </p:cNvPr>
          <p:cNvGrpSpPr>
            <a:grpSpLocks noChangeAspect="1"/>
          </p:cNvGrpSpPr>
          <p:nvPr/>
        </p:nvGrpSpPr>
        <p:grpSpPr>
          <a:xfrm>
            <a:off x="1553803" y="3910332"/>
            <a:ext cx="5700222" cy="2422980"/>
            <a:chOff x="1890968" y="3643821"/>
            <a:chExt cx="5233983" cy="2224795"/>
          </a:xfrm>
        </p:grpSpPr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B99308FB-ADE0-9F89-E6AB-6B1D548B6918}"/>
                </a:ext>
              </a:extLst>
            </p:cNvPr>
            <p:cNvSpPr txBox="1"/>
            <p:nvPr/>
          </p:nvSpPr>
          <p:spPr>
            <a:xfrm>
              <a:off x="2652937" y="3643821"/>
              <a:ext cx="2455356" cy="423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R" sz="2400" dirty="0">
                  <a:latin typeface="Trebuchet MS" panose="020B0703020202090204" pitchFamily="34" charset="0"/>
                </a:rPr>
                <a:t>Lock-Free (</a:t>
              </a:r>
              <a:r>
                <a:rPr lang="en-GR" sz="24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lf</a:t>
              </a:r>
              <a:r>
                <a:rPr lang="en-GR" sz="2400" dirty="0">
                  <a:latin typeface="Trebuchet MS" panose="020B0703020202090204" pitchFamily="34" charset="0"/>
                </a:rPr>
                <a:t>)</a:t>
              </a:r>
            </a:p>
          </p:txBody>
        </p: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A4E8A449-D495-772B-AE5C-B7BC72FE4979}"/>
                </a:ext>
              </a:extLst>
            </p:cNvPr>
            <p:cNvGrpSpPr/>
            <p:nvPr/>
          </p:nvGrpSpPr>
          <p:grpSpPr>
            <a:xfrm>
              <a:off x="1890968" y="3962192"/>
              <a:ext cx="5233983" cy="1906424"/>
              <a:chOff x="1140434" y="3962192"/>
              <a:chExt cx="5233983" cy="1906424"/>
            </a:xfrm>
          </p:grpSpPr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CD99BB77-3E82-443C-6418-41CF7A5172FD}"/>
                  </a:ext>
                </a:extLst>
              </p:cNvPr>
              <p:cNvGrpSpPr/>
              <p:nvPr/>
            </p:nvGrpSpPr>
            <p:grpSpPr>
              <a:xfrm>
                <a:off x="1140434" y="4224459"/>
                <a:ext cx="2848931" cy="1568150"/>
                <a:chOff x="-356996" y="4149744"/>
                <a:chExt cx="3785710" cy="2083796"/>
              </a:xfrm>
            </p:grpSpPr>
            <p:grpSp>
              <p:nvGrpSpPr>
                <p:cNvPr id="411" name="Group 410">
                  <a:extLst>
                    <a:ext uri="{FF2B5EF4-FFF2-40B4-BE49-F238E27FC236}">
                      <a16:creationId xmlns:a16="http://schemas.microsoft.com/office/drawing/2014/main" id="{CDF6C334-6EC8-5337-9494-BBA2BC583EB9}"/>
                    </a:ext>
                  </a:extLst>
                </p:cNvPr>
                <p:cNvGrpSpPr/>
                <p:nvPr/>
              </p:nvGrpSpPr>
              <p:grpSpPr>
                <a:xfrm>
                  <a:off x="-356996" y="4149744"/>
                  <a:ext cx="1465352" cy="2042962"/>
                  <a:chOff x="1783945" y="2717609"/>
                  <a:chExt cx="1465352" cy="2042962"/>
                </a:xfrm>
              </p:grpSpPr>
              <p:sp>
                <p:nvSpPr>
                  <p:cNvPr id="507" name="TextBox 506">
                    <a:extLst>
                      <a:ext uri="{FF2B5EF4-FFF2-40B4-BE49-F238E27FC236}">
                        <a16:creationId xmlns:a16="http://schemas.microsoft.com/office/drawing/2014/main" id="{BC899AD8-54EB-FD41-1DC1-04D4F40299D9}"/>
                      </a:ext>
                    </a:extLst>
                  </p:cNvPr>
                  <p:cNvSpPr txBox="1"/>
                  <p:nvPr/>
                </p:nvSpPr>
                <p:spPr>
                  <a:xfrm>
                    <a:off x="1783945" y="2717609"/>
                    <a:ext cx="1465343" cy="4506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rebuchet MS" panose="020B0703020202090204" pitchFamily="34" charset="0"/>
                      </a:rPr>
                      <a:t>Thread 1</a:t>
                    </a:r>
                  </a:p>
                </p:txBody>
              </p:sp>
              <p:sp>
                <p:nvSpPr>
                  <p:cNvPr id="508" name="TextBox 507">
                    <a:extLst>
                      <a:ext uri="{FF2B5EF4-FFF2-40B4-BE49-F238E27FC236}">
                        <a16:creationId xmlns:a16="http://schemas.microsoft.com/office/drawing/2014/main" id="{531ACF43-DDAB-8802-1F1B-873245CE6EF0}"/>
                      </a:ext>
                    </a:extLst>
                  </p:cNvPr>
                  <p:cNvSpPr txBox="1"/>
                  <p:nvPr/>
                </p:nvSpPr>
                <p:spPr>
                  <a:xfrm>
                    <a:off x="1783956" y="3513773"/>
                    <a:ext cx="1465341" cy="4506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accent5"/>
                        </a:solidFill>
                        <a:latin typeface="Trebuchet MS" panose="020B0703020202090204" pitchFamily="34" charset="0"/>
                      </a:rPr>
                      <a:t>Thread 2</a:t>
                    </a:r>
                  </a:p>
                </p:txBody>
              </p:sp>
              <p:sp>
                <p:nvSpPr>
                  <p:cNvPr id="509" name="TextBox 508">
                    <a:extLst>
                      <a:ext uri="{FF2B5EF4-FFF2-40B4-BE49-F238E27FC236}">
                        <a16:creationId xmlns:a16="http://schemas.microsoft.com/office/drawing/2014/main" id="{E635F788-B58A-6A45-B455-05470BABEDF7}"/>
                      </a:ext>
                    </a:extLst>
                  </p:cNvPr>
                  <p:cNvSpPr txBox="1"/>
                  <p:nvPr/>
                </p:nvSpPr>
                <p:spPr>
                  <a:xfrm>
                    <a:off x="1783956" y="4309935"/>
                    <a:ext cx="1465341" cy="4506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R" sz="2000" dirty="0">
                        <a:solidFill>
                          <a:schemeClr val="accent2"/>
                        </a:solidFill>
                        <a:latin typeface="Trebuchet MS" panose="020B0703020202090204" pitchFamily="34" charset="0"/>
                      </a:rPr>
                      <a:t>Thread 3</a:t>
                    </a:r>
                  </a:p>
                </p:txBody>
              </p:sp>
            </p:grpSp>
            <p:grpSp>
              <p:nvGrpSpPr>
                <p:cNvPr id="412" name="Group 411">
                  <a:extLst>
                    <a:ext uri="{FF2B5EF4-FFF2-40B4-BE49-F238E27FC236}">
                      <a16:creationId xmlns:a16="http://schemas.microsoft.com/office/drawing/2014/main" id="{213C51CD-356A-73E7-489E-ED08A86C28D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60714" y="4184838"/>
                  <a:ext cx="2268000" cy="2048702"/>
                  <a:chOff x="1036320" y="2239962"/>
                  <a:chExt cx="1905000" cy="1948528"/>
                </a:xfrm>
                <a:solidFill>
                  <a:schemeClr val="tx2">
                    <a:lumMod val="10000"/>
                    <a:lumOff val="90000"/>
                  </a:schemeClr>
                </a:solidFill>
              </p:grpSpPr>
              <p:grpSp>
                <p:nvGrpSpPr>
                  <p:cNvPr id="413" name="Group 412">
                    <a:extLst>
                      <a:ext uri="{FF2B5EF4-FFF2-40B4-BE49-F238E27FC236}">
                        <a16:creationId xmlns:a16="http://schemas.microsoft.com/office/drawing/2014/main" id="{D17196C0-11E1-30D0-FEB3-BF47BABA8B38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461" name="Group 460">
                      <a:extLst>
                        <a:ext uri="{FF2B5EF4-FFF2-40B4-BE49-F238E27FC236}">
                          <a16:creationId xmlns:a16="http://schemas.microsoft.com/office/drawing/2014/main" id="{22D12E00-7531-F7DA-293B-F3406068F5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485" name="Group 484">
                        <a:extLst>
                          <a:ext uri="{FF2B5EF4-FFF2-40B4-BE49-F238E27FC236}">
                            <a16:creationId xmlns:a16="http://schemas.microsoft.com/office/drawing/2014/main" id="{5604DB52-54F7-FC2C-5926-55FAA3BD64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97" name="Group 496">
                          <a:extLst>
                            <a:ext uri="{FF2B5EF4-FFF2-40B4-BE49-F238E27FC236}">
                              <a16:creationId xmlns:a16="http://schemas.microsoft.com/office/drawing/2014/main" id="{88EE7D09-C22E-192B-9234-420891A9FC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503" name="Rectangle 502">
                            <a:extLst>
                              <a:ext uri="{FF2B5EF4-FFF2-40B4-BE49-F238E27FC236}">
                                <a16:creationId xmlns:a16="http://schemas.microsoft.com/office/drawing/2014/main" id="{C90B3995-C861-45F4-F814-360A5E71BA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4" name="Rectangle 503">
                            <a:extLst>
                              <a:ext uri="{FF2B5EF4-FFF2-40B4-BE49-F238E27FC236}">
                                <a16:creationId xmlns:a16="http://schemas.microsoft.com/office/drawing/2014/main" id="{B98A37B0-4BD1-96B8-ABE3-D5A9D2A1CD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5" name="Rectangle 504">
                            <a:extLst>
                              <a:ext uri="{FF2B5EF4-FFF2-40B4-BE49-F238E27FC236}">
                                <a16:creationId xmlns:a16="http://schemas.microsoft.com/office/drawing/2014/main" id="{75BB22C0-DF95-6EA8-FC0F-372BCC331A1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6" name="Rectangle 505">
                            <a:extLst>
                              <a:ext uri="{FF2B5EF4-FFF2-40B4-BE49-F238E27FC236}">
                                <a16:creationId xmlns:a16="http://schemas.microsoft.com/office/drawing/2014/main" id="{B75E01BA-F66D-66EC-60B4-D6E406C39C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98" name="Group 497">
                          <a:extLst>
                            <a:ext uri="{FF2B5EF4-FFF2-40B4-BE49-F238E27FC236}">
                              <a16:creationId xmlns:a16="http://schemas.microsoft.com/office/drawing/2014/main" id="{1D0B3D5D-CED9-664B-A33D-5F24FD490D0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99" name="Rectangle 498">
                            <a:extLst>
                              <a:ext uri="{FF2B5EF4-FFF2-40B4-BE49-F238E27FC236}">
                                <a16:creationId xmlns:a16="http://schemas.microsoft.com/office/drawing/2014/main" id="{4E626683-BE94-4D74-16AD-8B24F1DBD08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4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0" name="Rectangle 499">
                            <a:extLst>
                              <a:ext uri="{FF2B5EF4-FFF2-40B4-BE49-F238E27FC236}">
                                <a16:creationId xmlns:a16="http://schemas.microsoft.com/office/drawing/2014/main" id="{4A6DBBE4-DC9D-BF23-ABA8-98C4DA0D2F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1" name="Rectangle 500">
                            <a:extLst>
                              <a:ext uri="{FF2B5EF4-FFF2-40B4-BE49-F238E27FC236}">
                                <a16:creationId xmlns:a16="http://schemas.microsoft.com/office/drawing/2014/main" id="{7FFAA3C7-6D9D-241F-3B02-BAD655AABC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02" name="Rectangle 501">
                            <a:extLst>
                              <a:ext uri="{FF2B5EF4-FFF2-40B4-BE49-F238E27FC236}">
                                <a16:creationId xmlns:a16="http://schemas.microsoft.com/office/drawing/2014/main" id="{722660F0-65DB-CCD2-8E82-63FED3CBFF1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86" name="Group 485">
                        <a:extLst>
                          <a:ext uri="{FF2B5EF4-FFF2-40B4-BE49-F238E27FC236}">
                            <a16:creationId xmlns:a16="http://schemas.microsoft.com/office/drawing/2014/main" id="{833B36EA-44E6-0338-A4C4-327A6D70AE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87" name="Group 486">
                          <a:extLst>
                            <a:ext uri="{FF2B5EF4-FFF2-40B4-BE49-F238E27FC236}">
                              <a16:creationId xmlns:a16="http://schemas.microsoft.com/office/drawing/2014/main" id="{EF1D0097-7474-BBD0-F01E-9914CC0596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93" name="Rectangle 492">
                            <a:extLst>
                              <a:ext uri="{FF2B5EF4-FFF2-40B4-BE49-F238E27FC236}">
                                <a16:creationId xmlns:a16="http://schemas.microsoft.com/office/drawing/2014/main" id="{16038C55-446A-F08A-908B-B672800A55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4" name="Rectangle 493">
                            <a:extLst>
                              <a:ext uri="{FF2B5EF4-FFF2-40B4-BE49-F238E27FC236}">
                                <a16:creationId xmlns:a16="http://schemas.microsoft.com/office/drawing/2014/main" id="{051A2062-1367-9D0E-0DC5-EEF8D445D10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5" name="Rectangle 494">
                            <a:extLst>
                              <a:ext uri="{FF2B5EF4-FFF2-40B4-BE49-F238E27FC236}">
                                <a16:creationId xmlns:a16="http://schemas.microsoft.com/office/drawing/2014/main" id="{95C5A6B0-911F-C963-7120-BBD3C9996D8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6" name="Rectangle 495">
                            <a:extLst>
                              <a:ext uri="{FF2B5EF4-FFF2-40B4-BE49-F238E27FC236}">
                                <a16:creationId xmlns:a16="http://schemas.microsoft.com/office/drawing/2014/main" id="{B3585805-FD3B-555B-68BF-A97BF2F286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88" name="Group 487">
                          <a:extLst>
                            <a:ext uri="{FF2B5EF4-FFF2-40B4-BE49-F238E27FC236}">
                              <a16:creationId xmlns:a16="http://schemas.microsoft.com/office/drawing/2014/main" id="{34695912-5F9D-444F-8637-F33D3EEEAB7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89" name="Rectangle 488">
                            <a:extLst>
                              <a:ext uri="{FF2B5EF4-FFF2-40B4-BE49-F238E27FC236}">
                                <a16:creationId xmlns:a16="http://schemas.microsoft.com/office/drawing/2014/main" id="{CE119D7B-55A7-A8CF-F361-B1E0280BF7E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0" name="Rectangle 489">
                            <a:extLst>
                              <a:ext uri="{FF2B5EF4-FFF2-40B4-BE49-F238E27FC236}">
                                <a16:creationId xmlns:a16="http://schemas.microsoft.com/office/drawing/2014/main" id="{C50B7470-F7B7-BD7A-9720-5975E558A3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1" name="Rectangle 490">
                            <a:extLst>
                              <a:ext uri="{FF2B5EF4-FFF2-40B4-BE49-F238E27FC236}">
                                <a16:creationId xmlns:a16="http://schemas.microsoft.com/office/drawing/2014/main" id="{F41B4432-0F6C-8AD7-B348-29907783D1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2" name="Rectangle 491">
                            <a:extLst>
                              <a:ext uri="{FF2B5EF4-FFF2-40B4-BE49-F238E27FC236}">
                                <a16:creationId xmlns:a16="http://schemas.microsoft.com/office/drawing/2014/main" id="{4A4711A6-456C-1657-B849-7593C97916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62" name="Group 461">
                      <a:extLst>
                        <a:ext uri="{FF2B5EF4-FFF2-40B4-BE49-F238E27FC236}">
                          <a16:creationId xmlns:a16="http://schemas.microsoft.com/office/drawing/2014/main" id="{1595F91A-D342-DD66-FC42-AAF41DA498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463" name="Group 462">
                        <a:extLst>
                          <a:ext uri="{FF2B5EF4-FFF2-40B4-BE49-F238E27FC236}">
                            <a16:creationId xmlns:a16="http://schemas.microsoft.com/office/drawing/2014/main" id="{0C075560-1586-E45B-1CEC-92CE59CC17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75" name="Group 474">
                          <a:extLst>
                            <a:ext uri="{FF2B5EF4-FFF2-40B4-BE49-F238E27FC236}">
                              <a16:creationId xmlns:a16="http://schemas.microsoft.com/office/drawing/2014/main" id="{87CBC6F1-4892-5178-4648-9DD3763186C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81" name="Rectangle 480">
                            <a:extLst>
                              <a:ext uri="{FF2B5EF4-FFF2-40B4-BE49-F238E27FC236}">
                                <a16:creationId xmlns:a16="http://schemas.microsoft.com/office/drawing/2014/main" id="{6B348AA7-EE12-658E-5972-F6E7D2F857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82" name="Rectangle 481">
                            <a:extLst>
                              <a:ext uri="{FF2B5EF4-FFF2-40B4-BE49-F238E27FC236}">
                                <a16:creationId xmlns:a16="http://schemas.microsoft.com/office/drawing/2014/main" id="{B30AF0E2-12E2-3638-91FE-6C6FD4AD69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83" name="Rectangle 482">
                            <a:extLst>
                              <a:ext uri="{FF2B5EF4-FFF2-40B4-BE49-F238E27FC236}">
                                <a16:creationId xmlns:a16="http://schemas.microsoft.com/office/drawing/2014/main" id="{CE3E9394-4E62-8586-9055-27EB3DB322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84" name="Rectangle 483">
                            <a:extLst>
                              <a:ext uri="{FF2B5EF4-FFF2-40B4-BE49-F238E27FC236}">
                                <a16:creationId xmlns:a16="http://schemas.microsoft.com/office/drawing/2014/main" id="{D2941283-007D-978E-9AB7-3F237DF22B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76" name="Group 475">
                          <a:extLst>
                            <a:ext uri="{FF2B5EF4-FFF2-40B4-BE49-F238E27FC236}">
                              <a16:creationId xmlns:a16="http://schemas.microsoft.com/office/drawing/2014/main" id="{4DBEEE6B-06B4-AD2A-4CD5-FF6EDAF9FA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77" name="Rectangle 476">
                            <a:extLst>
                              <a:ext uri="{FF2B5EF4-FFF2-40B4-BE49-F238E27FC236}">
                                <a16:creationId xmlns:a16="http://schemas.microsoft.com/office/drawing/2014/main" id="{52BBCD30-7A50-B662-01B0-89E4299CCC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78" name="Rectangle 477">
                            <a:extLst>
                              <a:ext uri="{FF2B5EF4-FFF2-40B4-BE49-F238E27FC236}">
                                <a16:creationId xmlns:a16="http://schemas.microsoft.com/office/drawing/2014/main" id="{42723F23-C159-F8BE-E294-0E46E6665D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79" name="Rectangle 478">
                            <a:extLst>
                              <a:ext uri="{FF2B5EF4-FFF2-40B4-BE49-F238E27FC236}">
                                <a16:creationId xmlns:a16="http://schemas.microsoft.com/office/drawing/2014/main" id="{33BBE1A5-5DA8-8871-727B-EB1510382C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80" name="Rectangle 479">
                            <a:extLst>
                              <a:ext uri="{FF2B5EF4-FFF2-40B4-BE49-F238E27FC236}">
                                <a16:creationId xmlns:a16="http://schemas.microsoft.com/office/drawing/2014/main" id="{6AEE4F0D-8E36-A8A5-62DD-AD82EF403C0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64" name="Group 463">
                        <a:extLst>
                          <a:ext uri="{FF2B5EF4-FFF2-40B4-BE49-F238E27FC236}">
                            <a16:creationId xmlns:a16="http://schemas.microsoft.com/office/drawing/2014/main" id="{177B9EDA-95FD-B711-824B-0DDC0086B7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65" name="Group 464">
                          <a:extLst>
                            <a:ext uri="{FF2B5EF4-FFF2-40B4-BE49-F238E27FC236}">
                              <a16:creationId xmlns:a16="http://schemas.microsoft.com/office/drawing/2014/main" id="{6756A989-86F4-1F7B-E265-D1698A68532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71" name="Rectangle 470">
                            <a:extLst>
                              <a:ext uri="{FF2B5EF4-FFF2-40B4-BE49-F238E27FC236}">
                                <a16:creationId xmlns:a16="http://schemas.microsoft.com/office/drawing/2014/main" id="{CB4C2E20-DD46-26C4-5561-61C7BDF4BD2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72" name="Rectangle 471">
                            <a:extLst>
                              <a:ext uri="{FF2B5EF4-FFF2-40B4-BE49-F238E27FC236}">
                                <a16:creationId xmlns:a16="http://schemas.microsoft.com/office/drawing/2014/main" id="{8B61DB8A-539D-D519-CDF9-C9867B3FE1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73" name="Rectangle 472">
                            <a:extLst>
                              <a:ext uri="{FF2B5EF4-FFF2-40B4-BE49-F238E27FC236}">
                                <a16:creationId xmlns:a16="http://schemas.microsoft.com/office/drawing/2014/main" id="{37B122AD-472D-29AE-CFB7-527B16966F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74" name="Rectangle 473">
                            <a:extLst>
                              <a:ext uri="{FF2B5EF4-FFF2-40B4-BE49-F238E27FC236}">
                                <a16:creationId xmlns:a16="http://schemas.microsoft.com/office/drawing/2014/main" id="{0FB3ABD7-10C9-0CA9-74C9-B3BA6E943C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66" name="Group 465">
                          <a:extLst>
                            <a:ext uri="{FF2B5EF4-FFF2-40B4-BE49-F238E27FC236}">
                              <a16:creationId xmlns:a16="http://schemas.microsoft.com/office/drawing/2014/main" id="{E06F51A9-19F3-7BFB-DA9F-0A01820FE56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67" name="Rectangle 466">
                            <a:extLst>
                              <a:ext uri="{FF2B5EF4-FFF2-40B4-BE49-F238E27FC236}">
                                <a16:creationId xmlns:a16="http://schemas.microsoft.com/office/drawing/2014/main" id="{A5028DC5-83D8-77BB-635C-A4033A7C6D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68" name="Rectangle 467">
                            <a:extLst>
                              <a:ext uri="{FF2B5EF4-FFF2-40B4-BE49-F238E27FC236}">
                                <a16:creationId xmlns:a16="http://schemas.microsoft.com/office/drawing/2014/main" id="{6D87ECD6-3BB7-A2B4-3E89-166CB4BA1E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69" name="Rectangle 468">
                            <a:extLst>
                              <a:ext uri="{FF2B5EF4-FFF2-40B4-BE49-F238E27FC236}">
                                <a16:creationId xmlns:a16="http://schemas.microsoft.com/office/drawing/2014/main" id="{F37184E3-2D57-E18C-DEA8-40ACD37FFD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70" name="Rectangle 469">
                            <a:extLst>
                              <a:ext uri="{FF2B5EF4-FFF2-40B4-BE49-F238E27FC236}">
                                <a16:creationId xmlns:a16="http://schemas.microsoft.com/office/drawing/2014/main" id="{BFD9183C-7BDD-C596-CA9C-C78FB12D9CF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414" name="Group 413">
                    <a:extLst>
                      <a:ext uri="{FF2B5EF4-FFF2-40B4-BE49-F238E27FC236}">
                        <a16:creationId xmlns:a16="http://schemas.microsoft.com/office/drawing/2014/main" id="{C78F3A45-A9AC-0182-F55B-0D69EB2D447A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3216224"/>
                    <a:ext cx="1905000" cy="972266"/>
                    <a:chOff x="1036320" y="2239962"/>
                    <a:chExt cx="1905000" cy="972266"/>
                  </a:xfrm>
                  <a:grpFill/>
                </p:grpSpPr>
                <p:grpSp>
                  <p:nvGrpSpPr>
                    <p:cNvPr id="415" name="Group 414">
                      <a:extLst>
                        <a:ext uri="{FF2B5EF4-FFF2-40B4-BE49-F238E27FC236}">
                          <a16:creationId xmlns:a16="http://schemas.microsoft.com/office/drawing/2014/main" id="{228585F4-3409-69BD-2892-41D5B9FEF4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439" name="Group 438">
                        <a:extLst>
                          <a:ext uri="{FF2B5EF4-FFF2-40B4-BE49-F238E27FC236}">
                            <a16:creationId xmlns:a16="http://schemas.microsoft.com/office/drawing/2014/main" id="{F9D11DA6-C168-66A2-B488-7A1EECC29D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51" name="Group 450">
                          <a:extLst>
                            <a:ext uri="{FF2B5EF4-FFF2-40B4-BE49-F238E27FC236}">
                              <a16:creationId xmlns:a16="http://schemas.microsoft.com/office/drawing/2014/main" id="{28C8C798-5B5B-6F36-35A7-1B776C444F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57" name="Rectangle 456">
                            <a:extLst>
                              <a:ext uri="{FF2B5EF4-FFF2-40B4-BE49-F238E27FC236}">
                                <a16:creationId xmlns:a16="http://schemas.microsoft.com/office/drawing/2014/main" id="{9A82BDEF-BD44-9F67-C80C-D865CAA4BD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58" name="Rectangle 457">
                            <a:extLst>
                              <a:ext uri="{FF2B5EF4-FFF2-40B4-BE49-F238E27FC236}">
                                <a16:creationId xmlns:a16="http://schemas.microsoft.com/office/drawing/2014/main" id="{E784CA16-3A62-6846-8166-ADC0CBFB23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59" name="Rectangle 458">
                            <a:extLst>
                              <a:ext uri="{FF2B5EF4-FFF2-40B4-BE49-F238E27FC236}">
                                <a16:creationId xmlns:a16="http://schemas.microsoft.com/office/drawing/2014/main" id="{35E02196-6EDF-D57F-9522-1ED852FB73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60" name="Rectangle 459">
                            <a:extLst>
                              <a:ext uri="{FF2B5EF4-FFF2-40B4-BE49-F238E27FC236}">
                                <a16:creationId xmlns:a16="http://schemas.microsoft.com/office/drawing/2014/main" id="{CF1DA2CE-5DA3-02CF-E64B-35CDE4DC7B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52" name="Group 451">
                          <a:extLst>
                            <a:ext uri="{FF2B5EF4-FFF2-40B4-BE49-F238E27FC236}">
                              <a16:creationId xmlns:a16="http://schemas.microsoft.com/office/drawing/2014/main" id="{27DA0426-BD24-907C-CC5A-1E0DA2EE3A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53" name="Rectangle 452">
                            <a:extLst>
                              <a:ext uri="{FF2B5EF4-FFF2-40B4-BE49-F238E27FC236}">
                                <a16:creationId xmlns:a16="http://schemas.microsoft.com/office/drawing/2014/main" id="{998637C5-A54F-AA25-E665-301A628293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54" name="Rectangle 453">
                            <a:extLst>
                              <a:ext uri="{FF2B5EF4-FFF2-40B4-BE49-F238E27FC236}">
                                <a16:creationId xmlns:a16="http://schemas.microsoft.com/office/drawing/2014/main" id="{77E48EA9-18F5-3DBE-E577-32D713D3FE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55" name="Rectangle 454">
                            <a:extLst>
                              <a:ext uri="{FF2B5EF4-FFF2-40B4-BE49-F238E27FC236}">
                                <a16:creationId xmlns:a16="http://schemas.microsoft.com/office/drawing/2014/main" id="{BF4B6E4F-D762-66A3-4554-C35108712F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56" name="Rectangle 455">
                            <a:extLst>
                              <a:ext uri="{FF2B5EF4-FFF2-40B4-BE49-F238E27FC236}">
                                <a16:creationId xmlns:a16="http://schemas.microsoft.com/office/drawing/2014/main" id="{4E9DB0FD-F04E-7D6A-959D-02D163E330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40" name="Group 439">
                        <a:extLst>
                          <a:ext uri="{FF2B5EF4-FFF2-40B4-BE49-F238E27FC236}">
                            <a16:creationId xmlns:a16="http://schemas.microsoft.com/office/drawing/2014/main" id="{A8BA1B94-C015-0BC0-18DA-CE5245C7A3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41" name="Group 440">
                          <a:extLst>
                            <a:ext uri="{FF2B5EF4-FFF2-40B4-BE49-F238E27FC236}">
                              <a16:creationId xmlns:a16="http://schemas.microsoft.com/office/drawing/2014/main" id="{9ADD4628-13C5-3EB1-11B7-0ABC5803A4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47" name="Rectangle 446">
                            <a:extLst>
                              <a:ext uri="{FF2B5EF4-FFF2-40B4-BE49-F238E27FC236}">
                                <a16:creationId xmlns:a16="http://schemas.microsoft.com/office/drawing/2014/main" id="{BEA65322-83C8-8226-90BA-1E1BBBB240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48" name="Rectangle 447">
                            <a:extLst>
                              <a:ext uri="{FF2B5EF4-FFF2-40B4-BE49-F238E27FC236}">
                                <a16:creationId xmlns:a16="http://schemas.microsoft.com/office/drawing/2014/main" id="{AFD10F0F-0D46-F1EF-C8CD-20F7EC0A44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49" name="Rectangle 448">
                            <a:extLst>
                              <a:ext uri="{FF2B5EF4-FFF2-40B4-BE49-F238E27FC236}">
                                <a16:creationId xmlns:a16="http://schemas.microsoft.com/office/drawing/2014/main" id="{4AD7F4A3-40FB-ADBF-E510-575F00DC38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50" name="Rectangle 449">
                            <a:extLst>
                              <a:ext uri="{FF2B5EF4-FFF2-40B4-BE49-F238E27FC236}">
                                <a16:creationId xmlns:a16="http://schemas.microsoft.com/office/drawing/2014/main" id="{81CF1A22-FD30-DC36-985C-F069C825CC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42" name="Group 441">
                          <a:extLst>
                            <a:ext uri="{FF2B5EF4-FFF2-40B4-BE49-F238E27FC236}">
                              <a16:creationId xmlns:a16="http://schemas.microsoft.com/office/drawing/2014/main" id="{EAFDE3E0-F5D3-D27D-49C3-C8F75D7F786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43" name="Rectangle 442">
                            <a:extLst>
                              <a:ext uri="{FF2B5EF4-FFF2-40B4-BE49-F238E27FC236}">
                                <a16:creationId xmlns:a16="http://schemas.microsoft.com/office/drawing/2014/main" id="{23D93A92-9133-4299-292C-69AC669D85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44" name="Rectangle 443">
                            <a:extLst>
                              <a:ext uri="{FF2B5EF4-FFF2-40B4-BE49-F238E27FC236}">
                                <a16:creationId xmlns:a16="http://schemas.microsoft.com/office/drawing/2014/main" id="{279CFA4C-BDE0-1787-D9AB-FFA9F8B9581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45" name="Rectangle 444">
                            <a:extLst>
                              <a:ext uri="{FF2B5EF4-FFF2-40B4-BE49-F238E27FC236}">
                                <a16:creationId xmlns:a16="http://schemas.microsoft.com/office/drawing/2014/main" id="{9F52BBB9-8F0D-44EF-8377-4FCFAC0C6B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46" name="Rectangle 445">
                            <a:extLst>
                              <a:ext uri="{FF2B5EF4-FFF2-40B4-BE49-F238E27FC236}">
                                <a16:creationId xmlns:a16="http://schemas.microsoft.com/office/drawing/2014/main" id="{DD80EE29-671F-93B7-30E3-B61CAEF607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416" name="Group 415">
                      <a:extLst>
                        <a:ext uri="{FF2B5EF4-FFF2-40B4-BE49-F238E27FC236}">
                          <a16:creationId xmlns:a16="http://schemas.microsoft.com/office/drawing/2014/main" id="{8D1C9695-6388-7D27-735A-78A37B09D6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725432"/>
                      <a:ext cx="1905000" cy="486796"/>
                      <a:chOff x="1036320" y="2239962"/>
                      <a:chExt cx="1905000" cy="486796"/>
                    </a:xfrm>
                    <a:grpFill/>
                  </p:grpSpPr>
                  <p:grpSp>
                    <p:nvGrpSpPr>
                      <p:cNvPr id="417" name="Group 416">
                        <a:extLst>
                          <a:ext uri="{FF2B5EF4-FFF2-40B4-BE49-F238E27FC236}">
                            <a16:creationId xmlns:a16="http://schemas.microsoft.com/office/drawing/2014/main" id="{A46C7A3E-4AF0-286B-6266-F9D8A93E67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29" name="Group 428">
                          <a:extLst>
                            <a:ext uri="{FF2B5EF4-FFF2-40B4-BE49-F238E27FC236}">
                              <a16:creationId xmlns:a16="http://schemas.microsoft.com/office/drawing/2014/main" id="{5B61701C-355B-38E4-4047-468D0F7FB2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35" name="Rectangle 434">
                            <a:extLst>
                              <a:ext uri="{FF2B5EF4-FFF2-40B4-BE49-F238E27FC236}">
                                <a16:creationId xmlns:a16="http://schemas.microsoft.com/office/drawing/2014/main" id="{449EE455-C841-6A1A-D545-26DD8C7976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36" name="Rectangle 435">
                            <a:extLst>
                              <a:ext uri="{FF2B5EF4-FFF2-40B4-BE49-F238E27FC236}">
                                <a16:creationId xmlns:a16="http://schemas.microsoft.com/office/drawing/2014/main" id="{2EEE590B-A7C4-41FB-FC88-A175285652D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37" name="Rectangle 436">
                            <a:extLst>
                              <a:ext uri="{FF2B5EF4-FFF2-40B4-BE49-F238E27FC236}">
                                <a16:creationId xmlns:a16="http://schemas.microsoft.com/office/drawing/2014/main" id="{00219708-E6A4-4531-8741-218A7AB5FF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38" name="Rectangle 437">
                            <a:extLst>
                              <a:ext uri="{FF2B5EF4-FFF2-40B4-BE49-F238E27FC236}">
                                <a16:creationId xmlns:a16="http://schemas.microsoft.com/office/drawing/2014/main" id="{FB096045-C4E7-DF20-C377-B05FAA4685A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30" name="Group 429">
                          <a:extLst>
                            <a:ext uri="{FF2B5EF4-FFF2-40B4-BE49-F238E27FC236}">
                              <a16:creationId xmlns:a16="http://schemas.microsoft.com/office/drawing/2014/main" id="{0D5DC42B-82C1-B294-BC68-AA72F80A9C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31" name="Rectangle 430">
                            <a:extLst>
                              <a:ext uri="{FF2B5EF4-FFF2-40B4-BE49-F238E27FC236}">
                                <a16:creationId xmlns:a16="http://schemas.microsoft.com/office/drawing/2014/main" id="{AA85B332-43D8-BC0D-FE4F-5E9925805F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32" name="Rectangle 431">
                            <a:extLst>
                              <a:ext uri="{FF2B5EF4-FFF2-40B4-BE49-F238E27FC236}">
                                <a16:creationId xmlns:a16="http://schemas.microsoft.com/office/drawing/2014/main" id="{1E8EC9D8-0473-6BBA-91A2-D8C23BD8739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33" name="Rectangle 432">
                            <a:extLst>
                              <a:ext uri="{FF2B5EF4-FFF2-40B4-BE49-F238E27FC236}">
                                <a16:creationId xmlns:a16="http://schemas.microsoft.com/office/drawing/2014/main" id="{8FFCA347-D886-8A72-DEEC-886D1EF2D2D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34" name="Rectangle 433">
                            <a:extLst>
                              <a:ext uri="{FF2B5EF4-FFF2-40B4-BE49-F238E27FC236}">
                                <a16:creationId xmlns:a16="http://schemas.microsoft.com/office/drawing/2014/main" id="{21DF40A1-99E3-5DD9-456B-D1B0021D0D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18" name="Group 417">
                        <a:extLst>
                          <a:ext uri="{FF2B5EF4-FFF2-40B4-BE49-F238E27FC236}">
                            <a16:creationId xmlns:a16="http://schemas.microsoft.com/office/drawing/2014/main" id="{B331CECE-24B8-ACD9-6C04-2DD10677D6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482600"/>
                        <a:ext cx="1905000" cy="244158"/>
                        <a:chOff x="1036320" y="2239962"/>
                        <a:chExt cx="2194560" cy="274638"/>
                      </a:xfrm>
                      <a:grpFill/>
                    </p:grpSpPr>
                    <p:grpSp>
                      <p:nvGrpSpPr>
                        <p:cNvPr id="419" name="Group 418">
                          <a:extLst>
                            <a:ext uri="{FF2B5EF4-FFF2-40B4-BE49-F238E27FC236}">
                              <a16:creationId xmlns:a16="http://schemas.microsoft.com/office/drawing/2014/main" id="{FE661C16-5136-4D07-0D5C-A985B6E9AE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40280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25" name="Rectangle 424">
                            <a:extLst>
                              <a:ext uri="{FF2B5EF4-FFF2-40B4-BE49-F238E27FC236}">
                                <a16:creationId xmlns:a16="http://schemas.microsoft.com/office/drawing/2014/main" id="{FB7048DC-0B50-D0EA-9DED-22C5682756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6" name="Rectangle 425">
                            <a:extLst>
                              <a:ext uri="{FF2B5EF4-FFF2-40B4-BE49-F238E27FC236}">
                                <a16:creationId xmlns:a16="http://schemas.microsoft.com/office/drawing/2014/main" id="{D5F6C476-E171-F44B-908E-EBDD070A70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7" name="Rectangle 426">
                            <a:extLst>
                              <a:ext uri="{FF2B5EF4-FFF2-40B4-BE49-F238E27FC236}">
                                <a16:creationId xmlns:a16="http://schemas.microsoft.com/office/drawing/2014/main" id="{B080006D-8183-5260-D4AA-DC0E05A4BF6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solidFill>
                            <a:schemeClr val="accent2"/>
                          </a:solidFill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8" name="Rectangle 427">
                            <a:extLst>
                              <a:ext uri="{FF2B5EF4-FFF2-40B4-BE49-F238E27FC236}">
                                <a16:creationId xmlns:a16="http://schemas.microsoft.com/office/drawing/2014/main" id="{B2D28CAA-B195-B7B6-1490-F8EB0854FE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20" name="Group 419">
                          <a:extLst>
                            <a:ext uri="{FF2B5EF4-FFF2-40B4-BE49-F238E27FC236}">
                              <a16:creationId xmlns:a16="http://schemas.microsoft.com/office/drawing/2014/main" id="{C94AF6EF-4089-064F-B0E8-3B17ED3E6E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33600" y="2239962"/>
                          <a:ext cx="1097280" cy="274320"/>
                          <a:chOff x="1036320" y="2240280"/>
                          <a:chExt cx="1097280" cy="274320"/>
                        </a:xfrm>
                        <a:grpFill/>
                      </p:grpSpPr>
                      <p:sp>
                        <p:nvSpPr>
                          <p:cNvPr id="421" name="Rectangle 420">
                            <a:extLst>
                              <a:ext uri="{FF2B5EF4-FFF2-40B4-BE49-F238E27FC236}">
                                <a16:creationId xmlns:a16="http://schemas.microsoft.com/office/drawing/2014/main" id="{50073F65-3DB4-7962-1C0B-6058CE686A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632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2" name="Rectangle 421">
                            <a:extLst>
                              <a:ext uri="{FF2B5EF4-FFF2-40B4-BE49-F238E27FC236}">
                                <a16:creationId xmlns:a16="http://schemas.microsoft.com/office/drawing/2014/main" id="{CBEA5F30-E85E-DDE0-35F9-C62125C0A0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1064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3" name="Rectangle 422">
                            <a:extLst>
                              <a:ext uri="{FF2B5EF4-FFF2-40B4-BE49-F238E27FC236}">
                                <a16:creationId xmlns:a16="http://schemas.microsoft.com/office/drawing/2014/main" id="{F822B386-8F81-3EFB-6FA8-A21734B4C0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88168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4" name="Rectangle 423">
                            <a:extLst>
                              <a:ext uri="{FF2B5EF4-FFF2-40B4-BE49-F238E27FC236}">
                                <a16:creationId xmlns:a16="http://schemas.microsoft.com/office/drawing/2014/main" id="{C0305801-DBFF-8987-0F04-288E192B99F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9280" y="2240280"/>
                            <a:ext cx="274320" cy="274320"/>
                          </a:xfrm>
                          <a:prstGeom prst="rect">
                            <a:avLst/>
                          </a:prstGeom>
                          <a:grpFill/>
                          <a:ln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R" sz="1200">
                              <a:latin typeface="Trebuchet MS" panose="020B070302020209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</p:grp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6BBEF334-7D57-10D9-57EE-0FB6300FF997}"/>
                  </a:ext>
                </a:extLst>
              </p:cNvPr>
              <p:cNvSpPr txBox="1"/>
              <p:nvPr/>
            </p:nvSpPr>
            <p:spPr>
              <a:xfrm>
                <a:off x="5324206" y="4132040"/>
                <a:ext cx="366653" cy="4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=</a:t>
                </a:r>
              </a:p>
            </p:txBody>
          </p: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7BF673FF-2BCC-4DEE-7272-E8F257ECEC67}"/>
                  </a:ext>
                </a:extLst>
              </p:cNvPr>
              <p:cNvGrpSpPr/>
              <p:nvPr/>
            </p:nvGrpSpPr>
            <p:grpSpPr>
              <a:xfrm>
                <a:off x="5780865" y="4250868"/>
                <a:ext cx="593552" cy="1617748"/>
                <a:chOff x="6925560" y="4290458"/>
                <a:chExt cx="788723" cy="2149703"/>
              </a:xfrm>
            </p:grpSpPr>
            <p:grpSp>
              <p:nvGrpSpPr>
                <p:cNvPr id="401" name="Group 400">
                  <a:extLst>
                    <a:ext uri="{FF2B5EF4-FFF2-40B4-BE49-F238E27FC236}">
                      <a16:creationId xmlns:a16="http://schemas.microsoft.com/office/drawing/2014/main" id="{C83B1C9C-6504-3940-39C0-55F6B279AE5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6041470" y="5224353"/>
                  <a:ext cx="2052010" cy="283830"/>
                  <a:chOff x="687447" y="3161095"/>
                  <a:chExt cx="1802696" cy="234263"/>
                </a:xfrm>
              </p:grpSpPr>
              <p:sp>
                <p:nvSpPr>
                  <p:cNvPr id="403" name="Rectangle 402">
                    <a:extLst>
                      <a:ext uri="{FF2B5EF4-FFF2-40B4-BE49-F238E27FC236}">
                        <a16:creationId xmlns:a16="http://schemas.microsoft.com/office/drawing/2014/main" id="{DD6FC17A-E53F-0B2D-D2B3-507631384C8F}"/>
                      </a:ext>
                    </a:extLst>
                  </p:cNvPr>
                  <p:cNvSpPr/>
                  <p:nvPr/>
                </p:nvSpPr>
                <p:spPr>
                  <a:xfrm>
                    <a:off x="687447" y="3161332"/>
                    <a:ext cx="226800" cy="23400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04" name="Rectangle 403">
                    <a:extLst>
                      <a:ext uri="{FF2B5EF4-FFF2-40B4-BE49-F238E27FC236}">
                        <a16:creationId xmlns:a16="http://schemas.microsoft.com/office/drawing/2014/main" id="{F5CE5DCF-F5CF-44CB-A053-340FB8F632FE}"/>
                      </a:ext>
                    </a:extLst>
                  </p:cNvPr>
                  <p:cNvSpPr/>
                  <p:nvPr/>
                </p:nvSpPr>
                <p:spPr>
                  <a:xfrm>
                    <a:off x="912573" y="3161332"/>
                    <a:ext cx="226800" cy="234002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05" name="Rectangle 404">
                    <a:extLst>
                      <a:ext uri="{FF2B5EF4-FFF2-40B4-BE49-F238E27FC236}">
                        <a16:creationId xmlns:a16="http://schemas.microsoft.com/office/drawing/2014/main" id="{CA93733D-DED8-AA3B-099B-9F84DEE2C6DE}"/>
                      </a:ext>
                    </a:extLst>
                  </p:cNvPr>
                  <p:cNvSpPr/>
                  <p:nvPr/>
                </p:nvSpPr>
                <p:spPr>
                  <a:xfrm>
                    <a:off x="1140341" y="3161356"/>
                    <a:ext cx="226800" cy="23400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06" name="Rectangle 405">
                    <a:extLst>
                      <a:ext uri="{FF2B5EF4-FFF2-40B4-BE49-F238E27FC236}">
                        <a16:creationId xmlns:a16="http://schemas.microsoft.com/office/drawing/2014/main" id="{ADB77118-2DD3-22CE-3719-A15904D2BE65}"/>
                      </a:ext>
                    </a:extLst>
                  </p:cNvPr>
                  <p:cNvSpPr/>
                  <p:nvPr/>
                </p:nvSpPr>
                <p:spPr>
                  <a:xfrm>
                    <a:off x="1362833" y="3161301"/>
                    <a:ext cx="226800" cy="233999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07" name="Rectangle 406">
                    <a:extLst>
                      <a:ext uri="{FF2B5EF4-FFF2-40B4-BE49-F238E27FC236}">
                        <a16:creationId xmlns:a16="http://schemas.microsoft.com/office/drawing/2014/main" id="{3E6D7C9B-C4F0-16C9-9039-6D7AD32237B2}"/>
                      </a:ext>
                    </a:extLst>
                  </p:cNvPr>
                  <p:cNvSpPr/>
                  <p:nvPr/>
                </p:nvSpPr>
                <p:spPr>
                  <a:xfrm>
                    <a:off x="1587953" y="3161095"/>
                    <a:ext cx="226800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5D2F3083-F0B5-D5B7-DA0A-D5DB6C50A39A}"/>
                      </a:ext>
                    </a:extLst>
                  </p:cNvPr>
                  <p:cNvSpPr/>
                  <p:nvPr/>
                </p:nvSpPr>
                <p:spPr>
                  <a:xfrm>
                    <a:off x="1813089" y="3161115"/>
                    <a:ext cx="226800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09" name="Rectangle 408">
                    <a:extLst>
                      <a:ext uri="{FF2B5EF4-FFF2-40B4-BE49-F238E27FC236}">
                        <a16:creationId xmlns:a16="http://schemas.microsoft.com/office/drawing/2014/main" id="{7F260EED-CC4D-87BF-86FA-7B2CA66D3B1D}"/>
                      </a:ext>
                    </a:extLst>
                  </p:cNvPr>
                  <p:cNvSpPr/>
                  <p:nvPr/>
                </p:nvSpPr>
                <p:spPr>
                  <a:xfrm>
                    <a:off x="2040852" y="3161139"/>
                    <a:ext cx="226800" cy="233998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A997065C-BEBF-7971-A1F2-D08DD115A115}"/>
                      </a:ext>
                    </a:extLst>
                  </p:cNvPr>
                  <p:cNvSpPr/>
                  <p:nvPr/>
                </p:nvSpPr>
                <p:spPr>
                  <a:xfrm>
                    <a:off x="2263343" y="3161139"/>
                    <a:ext cx="226800" cy="233998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200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233E1942-3C95-E60B-13AB-DD6442A7073A}"/>
                    </a:ext>
                  </a:extLst>
                </p:cNvPr>
                <p:cNvSpPr txBox="1"/>
                <p:nvPr/>
              </p:nvSpPr>
              <p:spPr>
                <a:xfrm rot="16200000">
                  <a:off x="6394044" y="5119922"/>
                  <a:ext cx="2149703" cy="490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>
                      <a:solidFill>
                        <a:schemeClr val="accent3"/>
                      </a:solidFill>
                      <a:latin typeface="Trebuchet MS" panose="020B0703020202090204" pitchFamily="34" charset="0"/>
                    </a:rPr>
                    <a:t>o</a:t>
                  </a:r>
                  <a:r>
                    <a:rPr lang="en-GR" sz="2000" dirty="0">
                      <a:solidFill>
                        <a:schemeClr val="accent3"/>
                      </a:solidFill>
                      <a:latin typeface="Trebuchet MS" panose="020B0703020202090204" pitchFamily="34" charset="0"/>
                    </a:rPr>
                    <a:t>utput vector</a:t>
                  </a:r>
                </a:p>
              </p:txBody>
            </p:sp>
          </p:grp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C749EFE6-5A6E-6998-B6EE-CF1D391C64A6}"/>
                  </a:ext>
                </a:extLst>
              </p:cNvPr>
              <p:cNvSpPr/>
              <p:nvPr/>
            </p:nvSpPr>
            <p:spPr>
              <a:xfrm rot="5400000">
                <a:off x="4237325" y="4256193"/>
                <a:ext cx="194282" cy="213358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200">
                  <a:latin typeface="Trebuchet MS" panose="020B0703020202090204" pitchFamily="34" charset="0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611761A5-31BA-98A5-2D54-1E5EC1AD4D3C}"/>
                  </a:ext>
                </a:extLst>
              </p:cNvPr>
              <p:cNvSpPr/>
              <p:nvPr/>
            </p:nvSpPr>
            <p:spPr>
              <a:xfrm rot="5400000">
                <a:off x="5030378" y="4256193"/>
                <a:ext cx="194282" cy="213358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200">
                  <a:latin typeface="Trebuchet MS" panose="020B0703020202090204" pitchFamily="34" charset="0"/>
                </a:endParaRPr>
              </a:p>
            </p:txBody>
          </p:sp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057DCAA3-9D85-4BC7-E310-516912CF2F58}"/>
                  </a:ext>
                </a:extLst>
              </p:cNvPr>
              <p:cNvSpPr txBox="1"/>
              <p:nvPr/>
            </p:nvSpPr>
            <p:spPr>
              <a:xfrm>
                <a:off x="4549985" y="4132040"/>
                <a:ext cx="366653" cy="4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+</a:t>
                </a:r>
              </a:p>
            </p:txBody>
          </p: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2ABBB3C3-656A-66BE-4004-781696887011}"/>
                  </a:ext>
                </a:extLst>
              </p:cNvPr>
              <p:cNvSpPr txBox="1"/>
              <p:nvPr/>
            </p:nvSpPr>
            <p:spPr>
              <a:xfrm>
                <a:off x="5324206" y="4510537"/>
                <a:ext cx="366653" cy="4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=</a:t>
                </a: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8441BF10-056B-0AE6-208E-424F4CA76E3F}"/>
                  </a:ext>
                </a:extLst>
              </p:cNvPr>
              <p:cNvSpPr/>
              <p:nvPr/>
            </p:nvSpPr>
            <p:spPr>
              <a:xfrm rot="5400000">
                <a:off x="4237325" y="4634690"/>
                <a:ext cx="194282" cy="213358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200">
                  <a:latin typeface="Trebuchet MS" panose="020B0703020202090204" pitchFamily="34" charset="0"/>
                </a:endParaRPr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CCC21AFE-CD14-5CE2-6C11-73578F7F5042}"/>
                  </a:ext>
                </a:extLst>
              </p:cNvPr>
              <p:cNvSpPr/>
              <p:nvPr/>
            </p:nvSpPr>
            <p:spPr>
              <a:xfrm rot="5400000">
                <a:off x="5030378" y="4634690"/>
                <a:ext cx="194282" cy="21335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200">
                  <a:latin typeface="Trebuchet MS" panose="020B0703020202090204" pitchFamily="34" charset="0"/>
                </a:endParaRPr>
              </a:p>
            </p:txBody>
          </p:sp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9387BC17-A9BF-ACFF-3730-3F433110C74A}"/>
                  </a:ext>
                </a:extLst>
              </p:cNvPr>
              <p:cNvSpPr txBox="1"/>
              <p:nvPr/>
            </p:nvSpPr>
            <p:spPr>
              <a:xfrm>
                <a:off x="4549985" y="4510537"/>
                <a:ext cx="366653" cy="4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+</a:t>
                </a: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21C44F5F-A82A-DD00-6D4B-8837CA51C30C}"/>
                  </a:ext>
                </a:extLst>
              </p:cNvPr>
              <p:cNvSpPr txBox="1"/>
              <p:nvPr/>
            </p:nvSpPr>
            <p:spPr>
              <a:xfrm>
                <a:off x="4303594" y="4899698"/>
                <a:ext cx="1102739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4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Thread 1</a:t>
                </a: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72ACF75A-A90B-0375-CA48-66F64849C78C}"/>
                  </a:ext>
                </a:extLst>
              </p:cNvPr>
              <p:cNvSpPr txBox="1"/>
              <p:nvPr/>
            </p:nvSpPr>
            <p:spPr>
              <a:xfrm>
                <a:off x="3978230" y="3962192"/>
                <a:ext cx="1639979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2000" dirty="0">
                    <a:solidFill>
                      <a:schemeClr val="accent6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p</a:t>
                </a:r>
                <a:r>
                  <a:rPr lang="en-GR" sz="2000" dirty="0">
                    <a:solidFill>
                      <a:schemeClr val="accent6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artial results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902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40063" y="120486"/>
            <a:ext cx="861075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Performance of Synchronization Schemes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71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72096"/>
            <a:ext cx="8469084" cy="53889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16 threads,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ABC2378-64C7-22BC-582D-5C7882C12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759844"/>
              </p:ext>
            </p:extLst>
          </p:nvPr>
        </p:nvGraphicFramePr>
        <p:xfrm>
          <a:off x="25758" y="1547406"/>
          <a:ext cx="4991791" cy="4808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3697CF03-CD00-334D-096F-66171B47D769}"/>
              </a:ext>
            </a:extLst>
          </p:cNvPr>
          <p:cNvGrpSpPr/>
          <p:nvPr/>
        </p:nvGrpSpPr>
        <p:grpSpPr>
          <a:xfrm>
            <a:off x="5261025" y="1547406"/>
            <a:ext cx="3670474" cy="2263852"/>
            <a:chOff x="2865236" y="5250720"/>
            <a:chExt cx="4477779" cy="12960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11D1C85-DF4F-29C7-1A84-F5FE3B4F0A54}"/>
                </a:ext>
              </a:extLst>
            </p:cNvPr>
            <p:cNvSpPr/>
            <p:nvPr/>
          </p:nvSpPr>
          <p:spPr>
            <a:xfrm>
              <a:off x="2865236" y="5250720"/>
              <a:ext cx="4477779" cy="1296000"/>
            </a:xfrm>
            <a:prstGeom prst="roundRect">
              <a:avLst>
                <a:gd name="adj" fmla="val 785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0" rIns="36000" rtlCol="0" anchor="ctr"/>
            <a:lstStyle/>
            <a:p>
              <a:pPr algn="ctr">
                <a:lnSpc>
                  <a:spcPct val="70000"/>
                </a:lnSpc>
              </a:pPr>
              <a:endParaRPr lang="en-GR" dirty="0">
                <a:latin typeface="Trebuchet MS" panose="020B0703020202090204" pitchFamily="34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A892A7E-7859-3D13-1F5F-743F642FBCFD}"/>
                </a:ext>
              </a:extLst>
            </p:cNvPr>
            <p:cNvSpPr/>
            <p:nvPr/>
          </p:nvSpPr>
          <p:spPr>
            <a:xfrm>
              <a:off x="2960251" y="5381525"/>
              <a:ext cx="1176067" cy="97482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0" rIns="36000"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Multithreaded PIM Core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E490B02-89B7-2B09-EF26-FFF22619FB32}"/>
                </a:ext>
              </a:extLst>
            </p:cNvPr>
            <p:cNvSpPr/>
            <p:nvPr/>
          </p:nvSpPr>
          <p:spPr>
            <a:xfrm>
              <a:off x="4382111" y="5378348"/>
              <a:ext cx="936653" cy="368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24 KB</a:t>
              </a:r>
            </a:p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Instr. Mem.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A205119-A1C3-C645-8B4E-28E65BC82D13}"/>
                </a:ext>
              </a:extLst>
            </p:cNvPr>
            <p:cNvSpPr/>
            <p:nvPr/>
          </p:nvSpPr>
          <p:spPr>
            <a:xfrm>
              <a:off x="4390438" y="5980170"/>
              <a:ext cx="928325" cy="36840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64 KB</a:t>
              </a:r>
            </a:p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Data Mem.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26F29F7-4932-3F8D-3376-A3E95C2A8698}"/>
                </a:ext>
              </a:extLst>
            </p:cNvPr>
            <p:cNvSpPr/>
            <p:nvPr/>
          </p:nvSpPr>
          <p:spPr>
            <a:xfrm rot="16200000">
              <a:off x="5359708" y="5647514"/>
              <a:ext cx="978003" cy="43967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DMA Engine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622017E-F2CC-0F8B-22EF-B4EB8A0B7BFB}"/>
                </a:ext>
              </a:extLst>
            </p:cNvPr>
            <p:cNvSpPr/>
            <p:nvPr/>
          </p:nvSpPr>
          <p:spPr>
            <a:xfrm>
              <a:off x="6379393" y="5382309"/>
              <a:ext cx="869350" cy="9662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64 MB</a:t>
              </a:r>
            </a:p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DRAM</a:t>
              </a:r>
            </a:p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Bank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2C4C0C0-8FA6-F6E5-589F-220083F87473}"/>
                </a:ext>
              </a:extLst>
            </p:cNvPr>
            <p:cNvCxnSpPr>
              <a:cxnSpLocks/>
            </p:cNvCxnSpPr>
            <p:nvPr/>
          </p:nvCxnSpPr>
          <p:spPr>
            <a:xfrm>
              <a:off x="4133156" y="5559912"/>
              <a:ext cx="25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E77175F-E4D9-C2EE-0ADB-F2EF233FB19D}"/>
                </a:ext>
              </a:extLst>
            </p:cNvPr>
            <p:cNvCxnSpPr>
              <a:cxnSpLocks/>
            </p:cNvCxnSpPr>
            <p:nvPr/>
          </p:nvCxnSpPr>
          <p:spPr>
            <a:xfrm>
              <a:off x="4135233" y="6154256"/>
              <a:ext cx="25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2C10A89-236C-313E-A0FF-1F59920ED1B2}"/>
                </a:ext>
              </a:extLst>
            </p:cNvPr>
            <p:cNvCxnSpPr>
              <a:cxnSpLocks/>
            </p:cNvCxnSpPr>
            <p:nvPr/>
          </p:nvCxnSpPr>
          <p:spPr>
            <a:xfrm>
              <a:off x="5318763" y="6154256"/>
              <a:ext cx="32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C3670F-7E82-CB34-C665-830047036236}"/>
                </a:ext>
              </a:extLst>
            </p:cNvPr>
            <p:cNvCxnSpPr>
              <a:cxnSpLocks/>
            </p:cNvCxnSpPr>
            <p:nvPr/>
          </p:nvCxnSpPr>
          <p:spPr>
            <a:xfrm>
              <a:off x="5318763" y="5559912"/>
              <a:ext cx="32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A091E22-E324-A570-28E8-FDD4A74E743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6068545" y="5865444"/>
              <a:ext cx="310848" cy="19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F83E8D1-E200-B296-F9CF-EA1CBE239796}"/>
                </a:ext>
              </a:extLst>
            </p:cNvPr>
            <p:cNvCxnSpPr>
              <a:cxnSpLocks/>
            </p:cNvCxnSpPr>
            <p:nvPr/>
          </p:nvCxnSpPr>
          <p:spPr>
            <a:xfrm>
              <a:off x="4129591" y="5870900"/>
              <a:ext cx="15257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C98DF79-6500-FE6B-CE80-6CB37450747F}"/>
              </a:ext>
            </a:extLst>
          </p:cNvPr>
          <p:cNvSpPr/>
          <p:nvPr/>
        </p:nvSpPr>
        <p:spPr>
          <a:xfrm>
            <a:off x="5261025" y="3978551"/>
            <a:ext cx="3670474" cy="15593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Fine-grained locking (</a:t>
            </a:r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lb-</a:t>
            </a:r>
            <a:r>
              <a:rPr lang="en-GB" sz="2000" dirty="0" err="1">
                <a:solidFill>
                  <a:schemeClr val="accent1"/>
                </a:solidFill>
                <a:latin typeface="Trebuchet MS" panose="020B0703020202090204" pitchFamily="34" charset="0"/>
              </a:rPr>
              <a:t>fg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) </a:t>
            </a:r>
          </a:p>
          <a:p>
            <a:pPr algn="ctr"/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does </a:t>
            </a:r>
            <a:r>
              <a:rPr lang="en-GB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not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GB" sz="2000" dirty="0">
                <a:solidFill>
                  <a:schemeClr val="accent2"/>
                </a:solidFill>
                <a:latin typeface="Trebuchet MS" panose="020B0703020202090204" pitchFamily="34" charset="0"/>
              </a:rPr>
              <a:t>improve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performance over coarse-grained locking (</a:t>
            </a:r>
            <a:r>
              <a:rPr lang="en-GB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lb-cg</a:t>
            </a:r>
            <a:r>
              <a:rPr lang="en-GB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)</a:t>
            </a:r>
            <a:endParaRPr lang="en-GR" sz="20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1DDE0-BB37-397A-8E4A-5CAED04C6CFB}"/>
              </a:ext>
            </a:extLst>
          </p:cNvPr>
          <p:cNvSpPr/>
          <p:nvPr/>
        </p:nvSpPr>
        <p:spPr>
          <a:xfrm>
            <a:off x="2649682" y="1636342"/>
            <a:ext cx="1013062" cy="33756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832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40063" y="120486"/>
            <a:ext cx="861075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Performance of Synchronization Schemes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72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72096"/>
            <a:ext cx="8469084" cy="53889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16 threads,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ABC2378-64C7-22BC-582D-5C7882C12EA6}"/>
              </a:ext>
            </a:extLst>
          </p:cNvPr>
          <p:cNvGraphicFramePr>
            <a:graphicFrameLocks/>
          </p:cNvGraphicFramePr>
          <p:nvPr/>
        </p:nvGraphicFramePr>
        <p:xfrm>
          <a:off x="25758" y="1547406"/>
          <a:ext cx="4991791" cy="4808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3697CF03-CD00-334D-096F-66171B47D769}"/>
              </a:ext>
            </a:extLst>
          </p:cNvPr>
          <p:cNvGrpSpPr/>
          <p:nvPr/>
        </p:nvGrpSpPr>
        <p:grpSpPr>
          <a:xfrm>
            <a:off x="5261025" y="1547406"/>
            <a:ext cx="3670474" cy="2263852"/>
            <a:chOff x="2865236" y="5250720"/>
            <a:chExt cx="4477779" cy="12960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11D1C85-DF4F-29C7-1A84-F5FE3B4F0A54}"/>
                </a:ext>
              </a:extLst>
            </p:cNvPr>
            <p:cNvSpPr/>
            <p:nvPr/>
          </p:nvSpPr>
          <p:spPr>
            <a:xfrm>
              <a:off x="2865236" y="5250720"/>
              <a:ext cx="4477779" cy="1296000"/>
            </a:xfrm>
            <a:prstGeom prst="roundRect">
              <a:avLst>
                <a:gd name="adj" fmla="val 785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0" rIns="36000" rtlCol="0" anchor="ctr"/>
            <a:lstStyle/>
            <a:p>
              <a:pPr algn="ctr">
                <a:lnSpc>
                  <a:spcPct val="70000"/>
                </a:lnSpc>
              </a:pPr>
              <a:endParaRPr lang="en-GR" dirty="0">
                <a:latin typeface="Trebuchet MS" panose="020B0703020202090204" pitchFamily="34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A892A7E-7859-3D13-1F5F-743F642FBCFD}"/>
                </a:ext>
              </a:extLst>
            </p:cNvPr>
            <p:cNvSpPr/>
            <p:nvPr/>
          </p:nvSpPr>
          <p:spPr>
            <a:xfrm>
              <a:off x="2960251" y="5381525"/>
              <a:ext cx="1176067" cy="97482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0" rIns="36000"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Multithreaded PIM Core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E490B02-89B7-2B09-EF26-FFF22619FB32}"/>
                </a:ext>
              </a:extLst>
            </p:cNvPr>
            <p:cNvSpPr/>
            <p:nvPr/>
          </p:nvSpPr>
          <p:spPr>
            <a:xfrm>
              <a:off x="4382111" y="5378348"/>
              <a:ext cx="936653" cy="368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24 KB</a:t>
              </a:r>
            </a:p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Instr. Mem.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A205119-A1C3-C645-8B4E-28E65BC82D13}"/>
                </a:ext>
              </a:extLst>
            </p:cNvPr>
            <p:cNvSpPr/>
            <p:nvPr/>
          </p:nvSpPr>
          <p:spPr>
            <a:xfrm>
              <a:off x="4390438" y="5980170"/>
              <a:ext cx="928325" cy="36840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64 KB</a:t>
              </a:r>
            </a:p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Data Mem.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26F29F7-4932-3F8D-3376-A3E95C2A8698}"/>
                </a:ext>
              </a:extLst>
            </p:cNvPr>
            <p:cNvSpPr/>
            <p:nvPr/>
          </p:nvSpPr>
          <p:spPr>
            <a:xfrm rot="16200000">
              <a:off x="5359708" y="5647514"/>
              <a:ext cx="978003" cy="43967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DMA Engine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622017E-F2CC-0F8B-22EF-B4EB8A0B7BFB}"/>
                </a:ext>
              </a:extLst>
            </p:cNvPr>
            <p:cNvSpPr/>
            <p:nvPr/>
          </p:nvSpPr>
          <p:spPr>
            <a:xfrm>
              <a:off x="6379393" y="5382309"/>
              <a:ext cx="869350" cy="9662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64 MB</a:t>
              </a:r>
            </a:p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DRAM</a:t>
              </a:r>
            </a:p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Bank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2C4C0C0-8FA6-F6E5-589F-220083F87473}"/>
                </a:ext>
              </a:extLst>
            </p:cNvPr>
            <p:cNvCxnSpPr>
              <a:cxnSpLocks/>
            </p:cNvCxnSpPr>
            <p:nvPr/>
          </p:nvCxnSpPr>
          <p:spPr>
            <a:xfrm>
              <a:off x="4133156" y="5559912"/>
              <a:ext cx="25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E77175F-E4D9-C2EE-0ADB-F2EF233FB19D}"/>
                </a:ext>
              </a:extLst>
            </p:cNvPr>
            <p:cNvCxnSpPr>
              <a:cxnSpLocks/>
            </p:cNvCxnSpPr>
            <p:nvPr/>
          </p:nvCxnSpPr>
          <p:spPr>
            <a:xfrm>
              <a:off x="4135233" y="6154256"/>
              <a:ext cx="25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2C10A89-236C-313E-A0FF-1F59920ED1B2}"/>
                </a:ext>
              </a:extLst>
            </p:cNvPr>
            <p:cNvCxnSpPr>
              <a:cxnSpLocks/>
            </p:cNvCxnSpPr>
            <p:nvPr/>
          </p:nvCxnSpPr>
          <p:spPr>
            <a:xfrm>
              <a:off x="5318763" y="6154256"/>
              <a:ext cx="32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C3670F-7E82-CB34-C665-830047036236}"/>
                </a:ext>
              </a:extLst>
            </p:cNvPr>
            <p:cNvCxnSpPr>
              <a:cxnSpLocks/>
            </p:cNvCxnSpPr>
            <p:nvPr/>
          </p:nvCxnSpPr>
          <p:spPr>
            <a:xfrm>
              <a:off x="5318763" y="5559912"/>
              <a:ext cx="32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A091E22-E324-A570-28E8-FDD4A74E743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6068545" y="5865444"/>
              <a:ext cx="310848" cy="19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F83E8D1-E200-B296-F9CF-EA1CBE239796}"/>
                </a:ext>
              </a:extLst>
            </p:cNvPr>
            <p:cNvCxnSpPr>
              <a:cxnSpLocks/>
            </p:cNvCxnSpPr>
            <p:nvPr/>
          </p:nvCxnSpPr>
          <p:spPr>
            <a:xfrm>
              <a:off x="4129591" y="5870900"/>
              <a:ext cx="15257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1DDE0-BB37-397A-8E4A-5CAED04C6CFB}"/>
              </a:ext>
            </a:extLst>
          </p:cNvPr>
          <p:cNvSpPr/>
          <p:nvPr/>
        </p:nvSpPr>
        <p:spPr>
          <a:xfrm>
            <a:off x="2649682" y="1636342"/>
            <a:ext cx="1013062" cy="33756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E4325-3636-9264-1B1E-532DE4F4926D}"/>
              </a:ext>
            </a:extLst>
          </p:cNvPr>
          <p:cNvSpPr/>
          <p:nvPr/>
        </p:nvSpPr>
        <p:spPr>
          <a:xfrm>
            <a:off x="4391" y="4089793"/>
            <a:ext cx="9143999" cy="1718543"/>
          </a:xfrm>
          <a:prstGeom prst="rect">
            <a:avLst/>
          </a:prstGeom>
          <a:solidFill>
            <a:srgbClr val="ECF4FF"/>
          </a:solidFill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u="sng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Fine-Grained Locking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: memory </a:t>
            </a:r>
            <a:r>
              <a:rPr lang="en-US" sz="3200" dirty="0">
                <a:solidFill>
                  <a:schemeClr val="accent3"/>
                </a:solidFill>
                <a:latin typeface="Trebuchet MS" panose="020B0703020202090204" pitchFamily="34" charset="0"/>
              </a:rPr>
              <a:t>accesses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to the </a:t>
            </a:r>
            <a:r>
              <a:rPr lang="en-US" sz="3200" dirty="0">
                <a:solidFill>
                  <a:schemeClr val="accent3"/>
                </a:solidFill>
                <a:latin typeface="Trebuchet MS" panose="020B0703020202090204" pitchFamily="34" charset="0"/>
              </a:rPr>
              <a:t>local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DRAM bank </a:t>
            </a:r>
            <a:r>
              <a:rPr lang="en-US" sz="3200" dirty="0">
                <a:solidFill>
                  <a:schemeClr val="accent2"/>
                </a:solidFill>
                <a:latin typeface="Trebuchet MS" panose="020B0703020202090204" pitchFamily="34" charset="0"/>
              </a:rPr>
              <a:t>are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Trebuchet MS" panose="020B0703020202090204" pitchFamily="34" charset="0"/>
              </a:rPr>
              <a:t>serialized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 in the DMA engine of the UPMEM PIM hardware.</a:t>
            </a:r>
            <a:endParaRPr lang="en-GR" sz="3200" dirty="0">
              <a:solidFill>
                <a:schemeClr val="bg2">
                  <a:lumMod val="25000"/>
                </a:schemeClr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851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40063" y="120486"/>
            <a:ext cx="861075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Performance of Synchronization Schemes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73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72096"/>
            <a:ext cx="8469084" cy="53889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703020202090204" pitchFamily="34" charset="0"/>
              </a:rPr>
              <a:t>16 threads, 32-bit integer</a:t>
            </a:r>
            <a:endParaRPr lang="en-GR" sz="2000" dirty="0">
              <a:solidFill>
                <a:schemeClr val="tx1">
                  <a:lumMod val="95000"/>
                  <a:lumOff val="5000"/>
                </a:schemeClr>
              </a:solidFill>
              <a:latin typeface="Trebuchet MS" panose="020B0703020202090204" pitchFamily="34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ABC2378-64C7-22BC-582D-5C7882C12EA6}"/>
              </a:ext>
            </a:extLst>
          </p:cNvPr>
          <p:cNvGraphicFramePr>
            <a:graphicFrameLocks/>
          </p:cNvGraphicFramePr>
          <p:nvPr/>
        </p:nvGraphicFramePr>
        <p:xfrm>
          <a:off x="25758" y="1547406"/>
          <a:ext cx="4991791" cy="4808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3697CF03-CD00-334D-096F-66171B47D769}"/>
              </a:ext>
            </a:extLst>
          </p:cNvPr>
          <p:cNvGrpSpPr/>
          <p:nvPr/>
        </p:nvGrpSpPr>
        <p:grpSpPr>
          <a:xfrm>
            <a:off x="5261025" y="1547406"/>
            <a:ext cx="3670474" cy="2263852"/>
            <a:chOff x="2865236" y="5250720"/>
            <a:chExt cx="4477779" cy="12960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11D1C85-DF4F-29C7-1A84-F5FE3B4F0A54}"/>
                </a:ext>
              </a:extLst>
            </p:cNvPr>
            <p:cNvSpPr/>
            <p:nvPr/>
          </p:nvSpPr>
          <p:spPr>
            <a:xfrm>
              <a:off x="2865236" y="5250720"/>
              <a:ext cx="4477779" cy="1296000"/>
            </a:xfrm>
            <a:prstGeom prst="roundRect">
              <a:avLst>
                <a:gd name="adj" fmla="val 785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0" rIns="36000" rtlCol="0" anchor="ctr"/>
            <a:lstStyle/>
            <a:p>
              <a:pPr algn="ctr">
                <a:lnSpc>
                  <a:spcPct val="70000"/>
                </a:lnSpc>
              </a:pPr>
              <a:endParaRPr lang="en-GR" dirty="0">
                <a:latin typeface="Trebuchet MS" panose="020B0703020202090204" pitchFamily="34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A892A7E-7859-3D13-1F5F-743F642FBCFD}"/>
                </a:ext>
              </a:extLst>
            </p:cNvPr>
            <p:cNvSpPr/>
            <p:nvPr/>
          </p:nvSpPr>
          <p:spPr>
            <a:xfrm>
              <a:off x="2960251" y="5381525"/>
              <a:ext cx="1176067" cy="97482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44000" rIns="36000"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Multithreaded PIM Core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E490B02-89B7-2B09-EF26-FFF22619FB32}"/>
                </a:ext>
              </a:extLst>
            </p:cNvPr>
            <p:cNvSpPr/>
            <p:nvPr/>
          </p:nvSpPr>
          <p:spPr>
            <a:xfrm>
              <a:off x="4382111" y="5378348"/>
              <a:ext cx="936653" cy="36840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24 KB</a:t>
              </a:r>
            </a:p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Instr. Mem.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A205119-A1C3-C645-8B4E-28E65BC82D13}"/>
                </a:ext>
              </a:extLst>
            </p:cNvPr>
            <p:cNvSpPr/>
            <p:nvPr/>
          </p:nvSpPr>
          <p:spPr>
            <a:xfrm>
              <a:off x="4390438" y="5980170"/>
              <a:ext cx="928325" cy="36840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0" rtlCol="0" anchor="ctr"/>
            <a:lstStyle/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64 KB</a:t>
              </a:r>
            </a:p>
            <a:p>
              <a:pPr algn="ctr">
                <a:lnSpc>
                  <a:spcPct val="70000"/>
                </a:lnSpc>
              </a:pPr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Data Mem.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26F29F7-4932-3F8D-3376-A3E95C2A8698}"/>
                </a:ext>
              </a:extLst>
            </p:cNvPr>
            <p:cNvSpPr/>
            <p:nvPr/>
          </p:nvSpPr>
          <p:spPr>
            <a:xfrm rot="16200000">
              <a:off x="5359708" y="5647514"/>
              <a:ext cx="978003" cy="439671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DMA Engine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622017E-F2CC-0F8B-22EF-B4EB8A0B7BFB}"/>
                </a:ext>
              </a:extLst>
            </p:cNvPr>
            <p:cNvSpPr/>
            <p:nvPr/>
          </p:nvSpPr>
          <p:spPr>
            <a:xfrm>
              <a:off x="6379393" y="5382309"/>
              <a:ext cx="869350" cy="96626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64 MB</a:t>
              </a:r>
            </a:p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DRAM</a:t>
              </a:r>
            </a:p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Bank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2C4C0C0-8FA6-F6E5-589F-220083F87473}"/>
                </a:ext>
              </a:extLst>
            </p:cNvPr>
            <p:cNvCxnSpPr>
              <a:cxnSpLocks/>
            </p:cNvCxnSpPr>
            <p:nvPr/>
          </p:nvCxnSpPr>
          <p:spPr>
            <a:xfrm>
              <a:off x="4133156" y="5559912"/>
              <a:ext cx="25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E77175F-E4D9-C2EE-0ADB-F2EF233FB19D}"/>
                </a:ext>
              </a:extLst>
            </p:cNvPr>
            <p:cNvCxnSpPr>
              <a:cxnSpLocks/>
            </p:cNvCxnSpPr>
            <p:nvPr/>
          </p:nvCxnSpPr>
          <p:spPr>
            <a:xfrm>
              <a:off x="4135233" y="6154256"/>
              <a:ext cx="25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2C10A89-236C-313E-A0FF-1F59920ED1B2}"/>
                </a:ext>
              </a:extLst>
            </p:cNvPr>
            <p:cNvCxnSpPr>
              <a:cxnSpLocks/>
            </p:cNvCxnSpPr>
            <p:nvPr/>
          </p:nvCxnSpPr>
          <p:spPr>
            <a:xfrm>
              <a:off x="5318763" y="6154256"/>
              <a:ext cx="32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C3670F-7E82-CB34-C665-830047036236}"/>
                </a:ext>
              </a:extLst>
            </p:cNvPr>
            <p:cNvCxnSpPr>
              <a:cxnSpLocks/>
            </p:cNvCxnSpPr>
            <p:nvPr/>
          </p:nvCxnSpPr>
          <p:spPr>
            <a:xfrm>
              <a:off x="5318763" y="5559912"/>
              <a:ext cx="324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A091E22-E324-A570-28E8-FDD4A74E743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6068545" y="5865444"/>
              <a:ext cx="310848" cy="19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F83E8D1-E200-B296-F9CF-EA1CBE239796}"/>
                </a:ext>
              </a:extLst>
            </p:cNvPr>
            <p:cNvCxnSpPr>
              <a:cxnSpLocks/>
            </p:cNvCxnSpPr>
            <p:nvPr/>
          </p:nvCxnSpPr>
          <p:spPr>
            <a:xfrm>
              <a:off x="4129591" y="5870900"/>
              <a:ext cx="15257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1DDE0-BB37-397A-8E4A-5CAED04C6CFB}"/>
              </a:ext>
            </a:extLst>
          </p:cNvPr>
          <p:cNvSpPr/>
          <p:nvPr/>
        </p:nvSpPr>
        <p:spPr>
          <a:xfrm>
            <a:off x="2649682" y="1672200"/>
            <a:ext cx="1013062" cy="33756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1319FB-82D1-BD2E-41CD-F8EC87DCCD9F}"/>
              </a:ext>
            </a:extLst>
          </p:cNvPr>
          <p:cNvGrpSpPr/>
          <p:nvPr/>
        </p:nvGrpSpPr>
        <p:grpSpPr>
          <a:xfrm>
            <a:off x="515058" y="815676"/>
            <a:ext cx="8130147" cy="5213651"/>
            <a:chOff x="772638" y="1730568"/>
            <a:chExt cx="8130147" cy="52136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FD99C66-0566-C006-344E-68401F294E90}"/>
                </a:ext>
              </a:extLst>
            </p:cNvPr>
            <p:cNvGrpSpPr/>
            <p:nvPr/>
          </p:nvGrpSpPr>
          <p:grpSpPr>
            <a:xfrm>
              <a:off x="772638" y="1730568"/>
              <a:ext cx="8130147" cy="5213651"/>
              <a:chOff x="1174238" y="1405181"/>
              <a:chExt cx="8130147" cy="6032321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927F6189-341D-AF76-8A91-9A0AB56CEFA5}"/>
                  </a:ext>
                </a:extLst>
              </p:cNvPr>
              <p:cNvSpPr/>
              <p:nvPr/>
            </p:nvSpPr>
            <p:spPr>
              <a:xfrm>
                <a:off x="1174238" y="1420217"/>
                <a:ext cx="8113883" cy="6017285"/>
              </a:xfrm>
              <a:prstGeom prst="roundRect">
                <a:avLst>
                  <a:gd name="adj" fmla="val 3909"/>
                </a:avLst>
              </a:prstGeom>
              <a:grp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t"/>
              <a:lstStyle/>
              <a:p>
                <a:pPr algn="ctr"/>
                <a:endParaRPr lang="en-GR" sz="2000" dirty="0">
                  <a:solidFill>
                    <a:schemeClr val="tx2"/>
                  </a:solidFill>
                  <a:latin typeface="Trebuchet MS" panose="020B0703020202090204" pitchFamily="34" charset="0"/>
                </a:endParaRPr>
              </a:p>
              <a:p>
                <a:r>
                  <a:rPr lang="en-GB" sz="2400" dirty="0">
                    <a:solidFill>
                      <a:schemeClr val="tx2"/>
                    </a:solidFill>
                    <a:latin typeface="Trebuchet MS" panose="020B0703020202090204" pitchFamily="34" charset="0"/>
                  </a:rPr>
                  <a:t>Improve Synchronization:</a:t>
                </a:r>
              </a:p>
              <a:p>
                <a:r>
                  <a:rPr lang="en-GB" sz="1200" dirty="0">
                    <a:solidFill>
                      <a:schemeClr val="tx2"/>
                    </a:solidFill>
                    <a:latin typeface="Trebuchet MS" panose="020B0703020202090204" pitchFamily="34" charset="0"/>
                  </a:rPr>
                  <a:t> </a:t>
                </a:r>
                <a:endParaRPr lang="en-GB" sz="2400" dirty="0">
                  <a:solidFill>
                    <a:schemeClr val="tx2"/>
                  </a:solidFill>
                  <a:latin typeface="Trebuchet MS" panose="020B0703020202090204" pitchFamily="34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GB" sz="2000" dirty="0">
                    <a:solidFill>
                      <a:schemeClr val="tx2"/>
                    </a:solidFill>
                    <a:latin typeface="Trebuchet MS" panose="020B0703020202090204" pitchFamily="34" charset="0"/>
                  </a:rPr>
                  <a:t>Provide </a:t>
                </a:r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low-cost synchronization </a:t>
                </a:r>
                <a:r>
                  <a:rPr lang="en-GB" sz="2000" dirty="0">
                    <a:solidFill>
                      <a:schemeClr val="tx2"/>
                    </a:solidFill>
                    <a:latin typeface="Trebuchet MS" panose="020B0703020202090204" pitchFamily="34" charset="0"/>
                  </a:rPr>
                  <a:t>mechanisms for a multithreaded PIM core. </a:t>
                </a:r>
              </a:p>
              <a:p>
                <a:pPr marL="342900" indent="-342900">
                  <a:buFontTx/>
                  <a:buChar char="-"/>
                </a:pPr>
                <a:r>
                  <a:rPr lang="en-GB" sz="2000" dirty="0">
                    <a:solidFill>
                      <a:schemeClr val="tx2"/>
                    </a:solidFill>
                    <a:latin typeface="Trebuchet MS" panose="020B0703020202090204" pitchFamily="34" charset="0"/>
                  </a:rPr>
                  <a:t>Design hardware support to enable </a:t>
                </a:r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concurrent </a:t>
                </a:r>
                <a:r>
                  <a:rPr lang="en-GB" sz="2000" dirty="0">
                    <a:solidFill>
                      <a:schemeClr val="tx2"/>
                    </a:solidFill>
                    <a:latin typeface="Trebuchet MS" panose="020B0703020202090204" pitchFamily="34" charset="0"/>
                  </a:rPr>
                  <a:t>memory</a:t>
                </a:r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 accesses </a:t>
                </a:r>
                <a:r>
                  <a:rPr lang="en-GB" sz="2000" dirty="0">
                    <a:solidFill>
                      <a:schemeClr val="tx2"/>
                    </a:solidFill>
                    <a:latin typeface="Trebuchet MS" panose="020B0703020202090204" pitchFamily="34" charset="0"/>
                  </a:rPr>
                  <a:t>to the local DRAM bank.</a:t>
                </a:r>
              </a:p>
              <a:p>
                <a:pPr marL="342900" indent="-342900">
                  <a:buFontTx/>
                  <a:buChar char="-"/>
                </a:pPr>
                <a:r>
                  <a:rPr lang="en-GB" sz="2000" dirty="0">
                    <a:solidFill>
                      <a:schemeClr val="tx2"/>
                    </a:solidFill>
                    <a:latin typeface="Trebuchet MS" panose="020B0703020202090204" pitchFamily="34" charset="0"/>
                  </a:rPr>
                  <a:t>Integrate </a:t>
                </a:r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multiple</a:t>
                </a:r>
                <a:r>
                  <a:rPr lang="en-GB" sz="2000" dirty="0">
                    <a:solidFill>
                      <a:schemeClr val="tx2"/>
                    </a:solidFill>
                    <a:latin typeface="Trebuchet MS" panose="020B0703020202090204" pitchFamily="34" charset="0"/>
                  </a:rPr>
                  <a:t> DRAM </a:t>
                </a:r>
                <a:r>
                  <a:rPr lang="en-GB" sz="2000" dirty="0">
                    <a:solidFill>
                      <a:schemeClr val="accent1"/>
                    </a:solidFill>
                    <a:latin typeface="Trebuchet MS" panose="020B0703020202090204" pitchFamily="34" charset="0"/>
                  </a:rPr>
                  <a:t>banks</a:t>
                </a:r>
                <a:r>
                  <a:rPr lang="en-GB" sz="2000" dirty="0">
                    <a:solidFill>
                      <a:schemeClr val="tx2"/>
                    </a:solidFill>
                    <a:latin typeface="Trebuchet MS" panose="020B0703020202090204" pitchFamily="34" charset="0"/>
                  </a:rPr>
                  <a:t> per PIM core to increase execution parallelism.</a:t>
                </a:r>
                <a:endParaRPr lang="en-GR" sz="2000" dirty="0">
                  <a:solidFill>
                    <a:schemeClr val="tx2"/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9" name="Round Same-side Corner of Rectangle 8">
                <a:extLst>
                  <a:ext uri="{FF2B5EF4-FFF2-40B4-BE49-F238E27FC236}">
                    <a16:creationId xmlns:a16="http://schemas.microsoft.com/office/drawing/2014/main" id="{7AD01EFF-7459-955C-FD38-B8393C15A1B9}"/>
                  </a:ext>
                </a:extLst>
              </p:cNvPr>
              <p:cNvSpPr/>
              <p:nvPr/>
            </p:nvSpPr>
            <p:spPr>
              <a:xfrm>
                <a:off x="1198011" y="1405181"/>
                <a:ext cx="8106374" cy="43492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2400" dirty="0">
                    <a:latin typeface="Trebuchet MS" panose="020B0703020202090204" pitchFamily="34" charset="0"/>
                  </a:rPr>
                  <a:t>Recommendation 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CEB3611-5B7B-ACFC-ED9D-3C185B38C334}"/>
                </a:ext>
              </a:extLst>
            </p:cNvPr>
            <p:cNvGrpSpPr/>
            <p:nvPr/>
          </p:nvGrpSpPr>
          <p:grpSpPr>
            <a:xfrm>
              <a:off x="2545594" y="4770743"/>
              <a:ext cx="4487725" cy="2040913"/>
              <a:chOff x="5031603" y="1835660"/>
              <a:chExt cx="4487725" cy="204091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6AE6EC0-F6D2-7DDC-8519-ADF9CB04FE43}"/>
                  </a:ext>
                </a:extLst>
              </p:cNvPr>
              <p:cNvGrpSpPr/>
              <p:nvPr/>
            </p:nvGrpSpPr>
            <p:grpSpPr>
              <a:xfrm>
                <a:off x="5031603" y="1835660"/>
                <a:ext cx="4487725" cy="2040913"/>
                <a:chOff x="2399432" y="5328493"/>
                <a:chExt cx="5474781" cy="1168373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DFE6A298-976E-04A1-B073-F8BCD535B0BC}"/>
                    </a:ext>
                  </a:extLst>
                </p:cNvPr>
                <p:cNvSpPr/>
                <p:nvPr/>
              </p:nvSpPr>
              <p:spPr>
                <a:xfrm>
                  <a:off x="2399432" y="5328493"/>
                  <a:ext cx="5474781" cy="1168373"/>
                </a:xfrm>
                <a:prstGeom prst="roundRect">
                  <a:avLst>
                    <a:gd name="adj" fmla="val 785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144000" rIns="36000" rtlCol="0" anchor="ctr"/>
                <a:lstStyle/>
                <a:p>
                  <a:pPr algn="ctr">
                    <a:lnSpc>
                      <a:spcPct val="70000"/>
                    </a:lnSpc>
                  </a:pPr>
                  <a:endParaRPr lang="en-GR" dirty="0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11544D8B-9126-6924-A4D8-EBE79AF71161}"/>
                    </a:ext>
                  </a:extLst>
                </p:cNvPr>
                <p:cNvSpPr/>
                <p:nvPr/>
              </p:nvSpPr>
              <p:spPr>
                <a:xfrm>
                  <a:off x="2562604" y="5381524"/>
                  <a:ext cx="2104913" cy="1070253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144000" rIns="36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Multithreaded PIM Core</a:t>
                  </a:r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6BA93671-1DE5-FAB9-F6C4-360DDEE0A851}"/>
                    </a:ext>
                  </a:extLst>
                </p:cNvPr>
                <p:cNvSpPr/>
                <p:nvPr/>
              </p:nvSpPr>
              <p:spPr>
                <a:xfrm rot="16200000">
                  <a:off x="5887871" y="5153568"/>
                  <a:ext cx="487096" cy="936654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508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rtlCol="0" anchor="ctr"/>
                <a:lstStyle/>
                <a:p>
                  <a:pPr algn="ctr"/>
                  <a:r>
                    <a:rPr lang="en-GR" sz="16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DMA Engine</a:t>
                  </a:r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294B8476-D8D5-362C-5CB1-82726A76863D}"/>
                    </a:ext>
                  </a:extLst>
                </p:cNvPr>
                <p:cNvSpPr/>
                <p:nvPr/>
              </p:nvSpPr>
              <p:spPr>
                <a:xfrm>
                  <a:off x="6910593" y="5382309"/>
                  <a:ext cx="869350" cy="510616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rtlCol="0" anchor="ctr"/>
                <a:lstStyle/>
                <a:p>
                  <a:pPr algn="ctr"/>
                  <a:r>
                    <a:rPr lang="en-GR" sz="16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32 MB</a:t>
                  </a:r>
                </a:p>
                <a:p>
                  <a:pPr algn="ctr"/>
                  <a:r>
                    <a:rPr lang="en-GR" sz="16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DRAM</a:t>
                  </a:r>
                </a:p>
                <a:p>
                  <a:pPr algn="ctr"/>
                  <a:r>
                    <a:rPr lang="en-GR" sz="16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Bank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D0C31266-858E-6143-2968-F736A06596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99743" y="5641100"/>
                  <a:ext cx="310848" cy="190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60D2941-05E4-76AB-8434-D5E3FA8102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7516" y="5641100"/>
                  <a:ext cx="96619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FCC100EF-2283-E35D-DF44-0CAF85B9EC48}"/>
                  </a:ext>
                </a:extLst>
              </p:cNvPr>
              <p:cNvSpPr/>
              <p:nvPr/>
            </p:nvSpPr>
            <p:spPr>
              <a:xfrm rot="16200000">
                <a:off x="7659975" y="2940488"/>
                <a:ext cx="850859" cy="76778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rtlCol="0" anchor="ctr"/>
              <a:lstStyle/>
              <a:p>
                <a:pPr algn="ctr"/>
                <a:r>
                  <a:rPr lang="en-GR" sz="16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DMA Engine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BBCC8F43-2527-0B03-733C-99C8CADED132}"/>
                  </a:ext>
                </a:extLst>
              </p:cNvPr>
              <p:cNvSpPr/>
              <p:nvPr/>
            </p:nvSpPr>
            <p:spPr>
              <a:xfrm>
                <a:off x="8724101" y="2905871"/>
                <a:ext cx="712614" cy="891944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rtlCol="0" anchor="ctr"/>
              <a:lstStyle/>
              <a:p>
                <a:pPr algn="ctr"/>
                <a:r>
                  <a:rPr lang="en-GR" sz="16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32 MB</a:t>
                </a:r>
              </a:p>
              <a:p>
                <a:pPr algn="ctr"/>
                <a:r>
                  <a:rPr lang="en-GR" sz="16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DRAM</a:t>
                </a:r>
              </a:p>
              <a:p>
                <a:pPr algn="ctr"/>
                <a:r>
                  <a:rPr lang="en-GR" sz="16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Bank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FD6CE5D-30B1-77C2-8EEF-931E9F157B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9296" y="3357927"/>
                <a:ext cx="254805" cy="332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31D9329-02E9-63F0-2394-DD5540CD88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5433" y="3357927"/>
                <a:ext cx="79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461017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SpMV Execution on Various Systems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74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72096"/>
            <a:ext cx="8360840" cy="538894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2040894D-02F1-08DA-6E97-2880F3804249}"/>
              </a:ext>
            </a:extLst>
          </p:cNvPr>
          <p:cNvSpPr txBox="1"/>
          <p:nvPr/>
        </p:nvSpPr>
        <p:spPr>
          <a:xfrm>
            <a:off x="432111" y="3964902"/>
            <a:ext cx="1418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Real PIM </a:t>
            </a:r>
          </a:p>
          <a:p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System</a:t>
            </a:r>
            <a:endParaRPr lang="en-GR" sz="2400" dirty="0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BEFA7611-7B54-24B3-A6F9-57DF08423D9E}"/>
              </a:ext>
            </a:extLst>
          </p:cNvPr>
          <p:cNvGrpSpPr>
            <a:grpSpLocks noChangeAspect="1"/>
          </p:cNvGrpSpPr>
          <p:nvPr/>
        </p:nvGrpSpPr>
        <p:grpSpPr>
          <a:xfrm>
            <a:off x="419167" y="3946243"/>
            <a:ext cx="8096183" cy="2332062"/>
            <a:chOff x="71228" y="881352"/>
            <a:chExt cx="8926662" cy="2571281"/>
          </a:xfrm>
        </p:grpSpPr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884D6A96-11D0-CCDC-0689-23E92CD4836D}"/>
                </a:ext>
              </a:extLst>
            </p:cNvPr>
            <p:cNvGrpSpPr/>
            <p:nvPr/>
          </p:nvGrpSpPr>
          <p:grpSpPr>
            <a:xfrm>
              <a:off x="1533333" y="881352"/>
              <a:ext cx="7464557" cy="2571281"/>
              <a:chOff x="586307" y="1253448"/>
              <a:chExt cx="7464557" cy="2571281"/>
            </a:xfrm>
          </p:grpSpPr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BFF9FCD1-59B4-C0BB-7051-3E0613BDB0AE}"/>
                  </a:ext>
                </a:extLst>
              </p:cNvPr>
              <p:cNvGrpSpPr/>
              <p:nvPr/>
            </p:nvGrpSpPr>
            <p:grpSpPr>
              <a:xfrm>
                <a:off x="799319" y="3065608"/>
                <a:ext cx="1210291" cy="471963"/>
                <a:chOff x="1040913" y="5346904"/>
                <a:chExt cx="1497127" cy="626968"/>
              </a:xfrm>
            </p:grpSpPr>
            <p:cxnSp>
              <p:nvCxnSpPr>
                <p:cNvPr id="473" name="Straight Arrow Connector 472">
                  <a:extLst>
                    <a:ext uri="{FF2B5EF4-FFF2-40B4-BE49-F238E27FC236}">
                      <a16:creationId xmlns:a16="http://schemas.microsoft.com/office/drawing/2014/main" id="{3E75BE63-D437-5045-7A80-043796CFA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0913" y="5346904"/>
                  <a:ext cx="1497127" cy="5055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4" name="TextBox 473">
                  <a:extLst>
                    <a:ext uri="{FF2B5EF4-FFF2-40B4-BE49-F238E27FC236}">
                      <a16:creationId xmlns:a16="http://schemas.microsoft.com/office/drawing/2014/main" id="{88046A98-3801-645C-384C-4EFDF80436CD}"/>
                    </a:ext>
                  </a:extLst>
                </p:cNvPr>
                <p:cNvSpPr txBox="1"/>
                <p:nvPr/>
              </p:nvSpPr>
              <p:spPr>
                <a:xfrm>
                  <a:off x="1405529" y="5432914"/>
                  <a:ext cx="778765" cy="5409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2"/>
                      </a:solidFill>
                      <a:latin typeface="Trebuchet MS" panose="020B0703020202090204" pitchFamily="34" charset="0"/>
                    </a:rPr>
                    <a:t>bus</a:t>
                  </a:r>
                </a:p>
              </p:txBody>
            </p:sp>
          </p:grpSp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F0805736-E5B4-E631-4ACD-5B8F716630CF}"/>
                  </a:ext>
                </a:extLst>
              </p:cNvPr>
              <p:cNvGrpSpPr/>
              <p:nvPr/>
            </p:nvGrpSpPr>
            <p:grpSpPr>
              <a:xfrm>
                <a:off x="1252816" y="2376102"/>
                <a:ext cx="341375" cy="596510"/>
                <a:chOff x="348311" y="2190739"/>
                <a:chExt cx="422280" cy="792418"/>
              </a:xfrm>
            </p:grpSpPr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AF7A62FB-6E06-CA3A-2CF7-AE9F43DD52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39587" y="2389919"/>
                  <a:ext cx="630184" cy="231824"/>
                  <a:chOff x="912580" y="4672530"/>
                  <a:chExt cx="677053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470" name="Rectangle 469">
                    <a:extLst>
                      <a:ext uri="{FF2B5EF4-FFF2-40B4-BE49-F238E27FC236}">
                        <a16:creationId xmlns:a16="http://schemas.microsoft.com/office/drawing/2014/main" id="{2A0E5778-F728-B62E-4710-2BE6968164C5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71" name="Rectangle 470">
                    <a:extLst>
                      <a:ext uri="{FF2B5EF4-FFF2-40B4-BE49-F238E27FC236}">
                        <a16:creationId xmlns:a16="http://schemas.microsoft.com/office/drawing/2014/main" id="{202FDD33-DD24-9183-BEF1-4801C3F571AA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4DB4241B-B7C1-8A8C-2418-CB11EA339217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F6EDE010-AE8A-89B9-301F-C4975930E9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280804" y="2443997"/>
                  <a:ext cx="630184" cy="231824"/>
                  <a:chOff x="912580" y="4672530"/>
                  <a:chExt cx="677053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467" name="Rectangle 466">
                    <a:extLst>
                      <a:ext uri="{FF2B5EF4-FFF2-40B4-BE49-F238E27FC236}">
                        <a16:creationId xmlns:a16="http://schemas.microsoft.com/office/drawing/2014/main" id="{EAA3347C-4028-CBE4-07FA-354D802CAD42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68" name="Rectangle 467">
                    <a:extLst>
                      <a:ext uri="{FF2B5EF4-FFF2-40B4-BE49-F238E27FC236}">
                        <a16:creationId xmlns:a16="http://schemas.microsoft.com/office/drawing/2014/main" id="{D196DC21-0723-7F29-43B0-63FFA47941F8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0089C6A8-4F81-7A36-F05A-064379F26122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59" name="Group 458">
                  <a:extLst>
                    <a:ext uri="{FF2B5EF4-FFF2-40B4-BE49-F238E27FC236}">
                      <a16:creationId xmlns:a16="http://schemas.microsoft.com/office/drawing/2014/main" id="{6B595079-333C-3EE9-BF37-5B5D5ACA711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222020" y="2498077"/>
                  <a:ext cx="630185" cy="231824"/>
                  <a:chOff x="912580" y="4672530"/>
                  <a:chExt cx="677053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68346D6A-565D-D439-5606-3BFEB219B013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74DC828F-91BF-BC1B-1E9D-F4B43EBA0B8C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66" name="Rectangle 465">
                    <a:extLst>
                      <a:ext uri="{FF2B5EF4-FFF2-40B4-BE49-F238E27FC236}">
                        <a16:creationId xmlns:a16="http://schemas.microsoft.com/office/drawing/2014/main" id="{95CF9A4D-53DC-FD53-98E5-002489A6D6A0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60" name="Group 459">
                  <a:extLst>
                    <a:ext uri="{FF2B5EF4-FFF2-40B4-BE49-F238E27FC236}">
                      <a16:creationId xmlns:a16="http://schemas.microsoft.com/office/drawing/2014/main" id="{79304A39-CE87-6912-76B1-25EE3D4E94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149131" y="2552153"/>
                  <a:ext cx="630184" cy="231824"/>
                  <a:chOff x="912580" y="4672530"/>
                  <a:chExt cx="677053" cy="234000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461" name="Rectangle 460">
                    <a:extLst>
                      <a:ext uri="{FF2B5EF4-FFF2-40B4-BE49-F238E27FC236}">
                        <a16:creationId xmlns:a16="http://schemas.microsoft.com/office/drawing/2014/main" id="{979286F4-5B55-7537-2B93-DBAD9BE2C564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AB0E0C32-FEBE-37FA-B17A-3AAB21116FD5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63" name="Rectangle 462">
                    <a:extLst>
                      <a:ext uri="{FF2B5EF4-FFF2-40B4-BE49-F238E27FC236}">
                        <a16:creationId xmlns:a16="http://schemas.microsoft.com/office/drawing/2014/main" id="{BA23B4CE-02B6-BBFA-C0D8-BDF4235EDFEE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5F633A75-C4F2-68C9-A6F7-904AB246DD8F}"/>
                  </a:ext>
                </a:extLst>
              </p:cNvPr>
              <p:cNvGrpSpPr/>
              <p:nvPr/>
            </p:nvGrpSpPr>
            <p:grpSpPr>
              <a:xfrm>
                <a:off x="5402034" y="2386117"/>
                <a:ext cx="341375" cy="596510"/>
                <a:chOff x="348311" y="2190739"/>
                <a:chExt cx="422280" cy="792418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441" name="Group 440">
                  <a:extLst>
                    <a:ext uri="{FF2B5EF4-FFF2-40B4-BE49-F238E27FC236}">
                      <a16:creationId xmlns:a16="http://schemas.microsoft.com/office/drawing/2014/main" id="{9A6C1BD4-AD70-7F65-7280-18EE824FF4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339587" y="2389919"/>
                  <a:ext cx="630184" cy="231824"/>
                  <a:chOff x="912580" y="4672530"/>
                  <a:chExt cx="677053" cy="234000"/>
                </a:xfrm>
                <a:grpFill/>
              </p:grpSpPr>
              <p:sp>
                <p:nvSpPr>
                  <p:cNvPr id="454" name="Rectangle 453">
                    <a:extLst>
                      <a:ext uri="{FF2B5EF4-FFF2-40B4-BE49-F238E27FC236}">
                        <a16:creationId xmlns:a16="http://schemas.microsoft.com/office/drawing/2014/main" id="{E3CCC592-9A18-45C6-7A98-684B35176D48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55" name="Rectangle 454">
                    <a:extLst>
                      <a:ext uri="{FF2B5EF4-FFF2-40B4-BE49-F238E27FC236}">
                        <a16:creationId xmlns:a16="http://schemas.microsoft.com/office/drawing/2014/main" id="{7FF90045-1451-B875-2BD4-9E1B1A48FA5B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18145D74-4910-3307-8320-2BD2A6FC9A3A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42" name="Group 441">
                  <a:extLst>
                    <a:ext uri="{FF2B5EF4-FFF2-40B4-BE49-F238E27FC236}">
                      <a16:creationId xmlns:a16="http://schemas.microsoft.com/office/drawing/2014/main" id="{75E618B2-F886-B4EC-A993-F397D76E5A9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280804" y="2443997"/>
                  <a:ext cx="630184" cy="231824"/>
                  <a:chOff x="912580" y="4672530"/>
                  <a:chExt cx="677053" cy="234000"/>
                </a:xfrm>
                <a:grpFill/>
              </p:grpSpPr>
              <p:sp>
                <p:nvSpPr>
                  <p:cNvPr id="451" name="Rectangle 450">
                    <a:extLst>
                      <a:ext uri="{FF2B5EF4-FFF2-40B4-BE49-F238E27FC236}">
                        <a16:creationId xmlns:a16="http://schemas.microsoft.com/office/drawing/2014/main" id="{71834E7F-D964-1395-A425-A2683F445CC7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52" name="Rectangle 451">
                    <a:extLst>
                      <a:ext uri="{FF2B5EF4-FFF2-40B4-BE49-F238E27FC236}">
                        <a16:creationId xmlns:a16="http://schemas.microsoft.com/office/drawing/2014/main" id="{FF301C9C-F23D-56E6-6167-264B4D10D6FF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53" name="Rectangle 452">
                    <a:extLst>
                      <a:ext uri="{FF2B5EF4-FFF2-40B4-BE49-F238E27FC236}">
                        <a16:creationId xmlns:a16="http://schemas.microsoft.com/office/drawing/2014/main" id="{E0D85597-208D-E350-BAB9-702A6C6A7102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43" name="Group 442">
                  <a:extLst>
                    <a:ext uri="{FF2B5EF4-FFF2-40B4-BE49-F238E27FC236}">
                      <a16:creationId xmlns:a16="http://schemas.microsoft.com/office/drawing/2014/main" id="{67276922-4E09-4B3C-594E-23EFBD06E15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222020" y="2498077"/>
                  <a:ext cx="630185" cy="231824"/>
                  <a:chOff x="912580" y="4672530"/>
                  <a:chExt cx="677053" cy="234000"/>
                </a:xfrm>
                <a:grpFill/>
              </p:grpSpPr>
              <p:sp>
                <p:nvSpPr>
                  <p:cNvPr id="448" name="Rectangle 447">
                    <a:extLst>
                      <a:ext uri="{FF2B5EF4-FFF2-40B4-BE49-F238E27FC236}">
                        <a16:creationId xmlns:a16="http://schemas.microsoft.com/office/drawing/2014/main" id="{52F90662-64FC-16D6-42B5-CB6F3EA9E2B9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49" name="Rectangle 448">
                    <a:extLst>
                      <a:ext uri="{FF2B5EF4-FFF2-40B4-BE49-F238E27FC236}">
                        <a16:creationId xmlns:a16="http://schemas.microsoft.com/office/drawing/2014/main" id="{BFEBE7FC-9457-0960-1F22-AB7A64B48E8A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39C3EBE0-EC7D-FD1F-0A46-8BB166F9E968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44" name="Group 443">
                  <a:extLst>
                    <a:ext uri="{FF2B5EF4-FFF2-40B4-BE49-F238E27FC236}">
                      <a16:creationId xmlns:a16="http://schemas.microsoft.com/office/drawing/2014/main" id="{E6BC53EB-8AFA-A540-FDE6-515D5811B47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149131" y="2552153"/>
                  <a:ext cx="630184" cy="231824"/>
                  <a:chOff x="912580" y="4672530"/>
                  <a:chExt cx="677053" cy="234000"/>
                </a:xfrm>
                <a:grpFill/>
              </p:grpSpPr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A17C40C3-488A-E799-B505-1B197656ADC1}"/>
                      </a:ext>
                    </a:extLst>
                  </p:cNvPr>
                  <p:cNvSpPr/>
                  <p:nvPr/>
                </p:nvSpPr>
                <p:spPr>
                  <a:xfrm>
                    <a:off x="91258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FA4BCA43-4594-4F18-7EC7-F5E8ACDE3001}"/>
                      </a:ext>
                    </a:extLst>
                  </p:cNvPr>
                  <p:cNvSpPr/>
                  <p:nvPr/>
                </p:nvSpPr>
                <p:spPr>
                  <a:xfrm>
                    <a:off x="1140340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47" name="Rectangle 446">
                    <a:extLst>
                      <a:ext uri="{FF2B5EF4-FFF2-40B4-BE49-F238E27FC236}">
                        <a16:creationId xmlns:a16="http://schemas.microsoft.com/office/drawing/2014/main" id="{FD6CB83D-5D4C-136E-28F7-15857BEC24A5}"/>
                      </a:ext>
                    </a:extLst>
                  </p:cNvPr>
                  <p:cNvSpPr/>
                  <p:nvPr/>
                </p:nvSpPr>
                <p:spPr>
                  <a:xfrm>
                    <a:off x="1362833" y="467253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61DBEEC8-EAA8-3F1E-8819-DCB133C184D6}"/>
                  </a:ext>
                </a:extLst>
              </p:cNvPr>
              <p:cNvGrpSpPr/>
              <p:nvPr/>
            </p:nvGrpSpPr>
            <p:grpSpPr>
              <a:xfrm>
                <a:off x="4886625" y="3069413"/>
                <a:ext cx="1230476" cy="462534"/>
                <a:chOff x="6684135" y="5376650"/>
                <a:chExt cx="1522096" cy="614442"/>
              </a:xfrm>
            </p:grpSpPr>
            <p:cxnSp>
              <p:nvCxnSpPr>
                <p:cNvPr id="439" name="Straight Arrow Connector 438">
                  <a:extLst>
                    <a:ext uri="{FF2B5EF4-FFF2-40B4-BE49-F238E27FC236}">
                      <a16:creationId xmlns:a16="http://schemas.microsoft.com/office/drawing/2014/main" id="{FBB4ABB3-65C1-179E-8D5B-051ED8E2F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84135" y="5376650"/>
                  <a:ext cx="1522096" cy="0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E06E20E7-BF7A-498E-1C11-D44469259FC7}"/>
                    </a:ext>
                  </a:extLst>
                </p:cNvPr>
                <p:cNvSpPr txBox="1"/>
                <p:nvPr/>
              </p:nvSpPr>
              <p:spPr>
                <a:xfrm>
                  <a:off x="7048834" y="5450134"/>
                  <a:ext cx="778765" cy="54095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2000" dirty="0">
                      <a:solidFill>
                        <a:schemeClr val="accent2"/>
                      </a:solidFill>
                      <a:latin typeface="Trebuchet MS" panose="020B0703020202090204" pitchFamily="34" charset="0"/>
                    </a:rPr>
                    <a:t>bus</a:t>
                  </a:r>
                </a:p>
              </p:txBody>
            </p:sp>
          </p:grp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FC4E9DE5-221D-0366-0605-3FEC49E41828}"/>
                  </a:ext>
                </a:extLst>
              </p:cNvPr>
              <p:cNvGrpSpPr/>
              <p:nvPr/>
            </p:nvGrpSpPr>
            <p:grpSpPr>
              <a:xfrm>
                <a:off x="2004354" y="2103569"/>
                <a:ext cx="2874993" cy="1721160"/>
                <a:chOff x="1982376" y="4049447"/>
                <a:chExt cx="3645905" cy="2286431"/>
              </a:xfrm>
            </p:grpSpPr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BBC3B081-1D8F-95E0-90C0-9170EA54D12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82376" y="4049447"/>
                  <a:ext cx="3645905" cy="2286431"/>
                  <a:chOff x="3903235" y="4092377"/>
                  <a:chExt cx="4148863" cy="2601854"/>
                </a:xfrm>
              </p:grpSpPr>
              <p:sp>
                <p:nvSpPr>
                  <p:cNvPr id="426" name="Rounded Rectangle 425">
                    <a:extLst>
                      <a:ext uri="{FF2B5EF4-FFF2-40B4-BE49-F238E27FC236}">
                        <a16:creationId xmlns:a16="http://schemas.microsoft.com/office/drawing/2014/main" id="{0188ACDA-9381-7778-D8FA-A7E4A4C90D5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903235" y="4092377"/>
                    <a:ext cx="4148863" cy="2601854"/>
                  </a:xfrm>
                  <a:prstGeom prst="roundRect">
                    <a:avLst>
                      <a:gd name="adj" fmla="val 7426"/>
                    </a:avLst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rtlCol="0" anchor="t"/>
                  <a:lstStyle/>
                  <a:p>
                    <a:pPr algn="ctr"/>
                    <a:r>
                      <a:rPr lang="en-GR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PIM-Enabled Memory</a:t>
                    </a:r>
                  </a:p>
                </p:txBody>
              </p: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F5DDAF53-A286-ED88-683A-E572880E05EF}"/>
                      </a:ext>
                    </a:extLst>
                  </p:cNvPr>
                  <p:cNvGrpSpPr/>
                  <p:nvPr/>
                </p:nvGrpSpPr>
                <p:grpSpPr>
                  <a:xfrm>
                    <a:off x="4067790" y="4600596"/>
                    <a:ext cx="1287702" cy="2005647"/>
                    <a:chOff x="5543684" y="4270899"/>
                    <a:chExt cx="1287702" cy="2005647"/>
                  </a:xfrm>
                </p:grpSpPr>
                <p:sp>
                  <p:nvSpPr>
                    <p:cNvPr id="436" name="Rounded Rectangle 435">
                      <a:extLst>
                        <a:ext uri="{FF2B5EF4-FFF2-40B4-BE49-F238E27FC236}">
                          <a16:creationId xmlns:a16="http://schemas.microsoft.com/office/drawing/2014/main" id="{9653E248-0EC3-A683-8007-48C3AD8CA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1734" y="5008164"/>
                      <a:ext cx="1231603" cy="1268382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rtlCol="0" anchor="t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dirty="0">
                          <a:latin typeface="Trebuchet MS" panose="020B0703020202090204" pitchFamily="34" charset="0"/>
                        </a:rPr>
                        <a:t>DRAM Bank</a:t>
                      </a:r>
                    </a:p>
                  </p:txBody>
                </p:sp>
                <p:sp>
                  <p:nvSpPr>
                    <p:cNvPr id="437" name="Rounded Rectangle 436">
                      <a:extLst>
                        <a:ext uri="{FF2B5EF4-FFF2-40B4-BE49-F238E27FC236}">
                          <a16:creationId xmlns:a16="http://schemas.microsoft.com/office/drawing/2014/main" id="{9C51B331-C1B8-A5D0-905A-13C2FF39B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3684" y="4270899"/>
                      <a:ext cx="1287702" cy="600031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144000" rtlCol="0" anchor="ctr"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GR" sz="1600" dirty="0">
                          <a:latin typeface="Trebuchet MS" panose="020B0703020202090204" pitchFamily="34" charset="0"/>
                        </a:rPr>
                        <a:t>PIM Core</a:t>
                      </a:r>
                    </a:p>
                  </p:txBody>
                </p:sp>
                <p:cxnSp>
                  <p:nvCxnSpPr>
                    <p:cNvPr id="438" name="Straight Arrow Connector 437">
                      <a:extLst>
                        <a:ext uri="{FF2B5EF4-FFF2-40B4-BE49-F238E27FC236}">
                          <a16:creationId xmlns:a16="http://schemas.microsoft.com/office/drawing/2014/main" id="{C7555098-F410-8359-05B0-C91BDA6419BB}"/>
                        </a:ext>
                      </a:extLst>
                    </p:cNvPr>
                    <p:cNvCxnSpPr>
                      <a:cxnSpLocks/>
                      <a:stCxn id="437" idx="2"/>
                      <a:endCxn id="436" idx="0"/>
                    </p:cNvCxnSpPr>
                    <p:nvPr/>
                  </p:nvCxnSpPr>
                  <p:spPr>
                    <a:xfrm>
                      <a:off x="6187536" y="4870930"/>
                      <a:ext cx="0" cy="13723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8" name="Group 427">
                    <a:extLst>
                      <a:ext uri="{FF2B5EF4-FFF2-40B4-BE49-F238E27FC236}">
                        <a16:creationId xmlns:a16="http://schemas.microsoft.com/office/drawing/2014/main" id="{03BD6193-600C-2364-F8D4-BDEF46C2F33E}"/>
                      </a:ext>
                    </a:extLst>
                  </p:cNvPr>
                  <p:cNvGrpSpPr/>
                  <p:nvPr/>
                </p:nvGrpSpPr>
                <p:grpSpPr>
                  <a:xfrm>
                    <a:off x="5388784" y="4606629"/>
                    <a:ext cx="1231604" cy="1999991"/>
                    <a:chOff x="5542282" y="4270899"/>
                    <a:chExt cx="1231604" cy="1999991"/>
                  </a:xfrm>
                </p:grpSpPr>
                <p:sp>
                  <p:nvSpPr>
                    <p:cNvPr id="433" name="Rounded Rectangle 432">
                      <a:extLst>
                        <a:ext uri="{FF2B5EF4-FFF2-40B4-BE49-F238E27FC236}">
                          <a16:creationId xmlns:a16="http://schemas.microsoft.com/office/drawing/2014/main" id="{54E9A409-9739-91F7-C4C9-C0A7ACD4DC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2282" y="5008164"/>
                      <a:ext cx="1231604" cy="1262726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rtlCol="0" anchor="t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dirty="0">
                          <a:latin typeface="Trebuchet MS" panose="020B0703020202090204" pitchFamily="34" charset="0"/>
                        </a:rPr>
                        <a:t>DRAM Bank</a:t>
                      </a:r>
                    </a:p>
                  </p:txBody>
                </p:sp>
                <p:sp>
                  <p:nvSpPr>
                    <p:cNvPr id="434" name="Rounded Rectangle 433">
                      <a:extLst>
                        <a:ext uri="{FF2B5EF4-FFF2-40B4-BE49-F238E27FC236}">
                          <a16:creationId xmlns:a16="http://schemas.microsoft.com/office/drawing/2014/main" id="{F368B081-F30F-B2D3-7128-7E63FE47C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2282" y="4270899"/>
                      <a:ext cx="1231603" cy="600031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144000" rtlCol="0" anchor="ctr"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GR" sz="1600" dirty="0">
                          <a:latin typeface="Trebuchet MS" panose="020B0703020202090204" pitchFamily="34" charset="0"/>
                        </a:rPr>
                        <a:t>PIM Core</a:t>
                      </a:r>
                    </a:p>
                  </p:txBody>
                </p:sp>
                <p:cxnSp>
                  <p:nvCxnSpPr>
                    <p:cNvPr id="435" name="Straight Arrow Connector 434">
                      <a:extLst>
                        <a:ext uri="{FF2B5EF4-FFF2-40B4-BE49-F238E27FC236}">
                          <a16:creationId xmlns:a16="http://schemas.microsoft.com/office/drawing/2014/main" id="{05EA5C46-8564-BD37-0736-BFC8903F489C}"/>
                        </a:ext>
                      </a:extLst>
                    </p:cNvPr>
                    <p:cNvCxnSpPr>
                      <a:cxnSpLocks/>
                      <a:stCxn id="434" idx="2"/>
                      <a:endCxn id="433" idx="0"/>
                    </p:cNvCxnSpPr>
                    <p:nvPr/>
                  </p:nvCxnSpPr>
                  <p:spPr>
                    <a:xfrm>
                      <a:off x="6158084" y="4870930"/>
                      <a:ext cx="0" cy="13723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29" name="Group 428">
                    <a:extLst>
                      <a:ext uri="{FF2B5EF4-FFF2-40B4-BE49-F238E27FC236}">
                        <a16:creationId xmlns:a16="http://schemas.microsoft.com/office/drawing/2014/main" id="{7D74A121-7AE4-879F-6733-04462D8E3435}"/>
                      </a:ext>
                    </a:extLst>
                  </p:cNvPr>
                  <p:cNvGrpSpPr/>
                  <p:nvPr/>
                </p:nvGrpSpPr>
                <p:grpSpPr>
                  <a:xfrm>
                    <a:off x="6717060" y="4600596"/>
                    <a:ext cx="1231604" cy="2024084"/>
                    <a:chOff x="5542282" y="4270899"/>
                    <a:chExt cx="1231604" cy="2024084"/>
                  </a:xfrm>
                </p:grpSpPr>
                <p:sp>
                  <p:nvSpPr>
                    <p:cNvPr id="430" name="Rounded Rectangle 429">
                      <a:extLst>
                        <a:ext uri="{FF2B5EF4-FFF2-40B4-BE49-F238E27FC236}">
                          <a16:creationId xmlns:a16="http://schemas.microsoft.com/office/drawing/2014/main" id="{2D3C4165-1C24-8143-2E79-6F1C39968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2282" y="5008164"/>
                      <a:ext cx="1231604" cy="1286819"/>
                    </a:xfrm>
                    <a:prstGeom prst="round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rtlCol="0" anchor="t"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GR" dirty="0">
                          <a:latin typeface="Trebuchet MS" panose="020B0703020202090204" pitchFamily="34" charset="0"/>
                        </a:rPr>
                        <a:t>DRAM Bank</a:t>
                      </a:r>
                    </a:p>
                  </p:txBody>
                </p:sp>
                <p:sp>
                  <p:nvSpPr>
                    <p:cNvPr id="431" name="Rounded Rectangle 430">
                      <a:extLst>
                        <a:ext uri="{FF2B5EF4-FFF2-40B4-BE49-F238E27FC236}">
                          <a16:creationId xmlns:a16="http://schemas.microsoft.com/office/drawing/2014/main" id="{B685A173-8CAF-F187-57AE-408E660E6A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2282" y="4270899"/>
                      <a:ext cx="1231603" cy="600031"/>
                    </a:xfrm>
                    <a:prstGeom prst="round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tIns="144000" rtlCol="0" anchor="ctr"/>
                    <a:lstStyle/>
                    <a:p>
                      <a:pPr algn="ctr">
                        <a:lnSpc>
                          <a:spcPct val="70000"/>
                        </a:lnSpc>
                      </a:pPr>
                      <a:r>
                        <a:rPr lang="en-GR" sz="1600" dirty="0">
                          <a:latin typeface="Trebuchet MS" panose="020B0703020202090204" pitchFamily="34" charset="0"/>
                        </a:rPr>
                        <a:t>PIM Core</a:t>
                      </a:r>
                    </a:p>
                  </p:txBody>
                </p:sp>
                <p:cxnSp>
                  <p:nvCxnSpPr>
                    <p:cNvPr id="432" name="Straight Arrow Connector 431">
                      <a:extLst>
                        <a:ext uri="{FF2B5EF4-FFF2-40B4-BE49-F238E27FC236}">
                          <a16:creationId xmlns:a16="http://schemas.microsoft.com/office/drawing/2014/main" id="{DAFD3A67-912A-5103-064A-CA066A4C6374}"/>
                        </a:ext>
                      </a:extLst>
                    </p:cNvPr>
                    <p:cNvCxnSpPr>
                      <a:cxnSpLocks/>
                      <a:stCxn id="431" idx="2"/>
                      <a:endCxn id="430" idx="0"/>
                    </p:cNvCxnSpPr>
                    <p:nvPr/>
                  </p:nvCxnSpPr>
                  <p:spPr>
                    <a:xfrm>
                      <a:off x="6158084" y="4870930"/>
                      <a:ext cx="0" cy="13723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99" name="Group 398">
                  <a:extLst>
                    <a:ext uri="{FF2B5EF4-FFF2-40B4-BE49-F238E27FC236}">
                      <a16:creationId xmlns:a16="http://schemas.microsoft.com/office/drawing/2014/main" id="{B0A0440A-E2B4-7770-5872-F2B65815992E}"/>
                    </a:ext>
                  </a:extLst>
                </p:cNvPr>
                <p:cNvGrpSpPr/>
                <p:nvPr/>
              </p:nvGrpSpPr>
              <p:grpSpPr>
                <a:xfrm>
                  <a:off x="2234017" y="5674987"/>
                  <a:ext cx="753642" cy="439162"/>
                  <a:chOff x="2234017" y="5674987"/>
                  <a:chExt cx="753642" cy="439162"/>
                </a:xfrm>
              </p:grpSpPr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0D3519F9-77B5-29C4-643B-C5BBE9AAA84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234017" y="5674987"/>
                    <a:ext cx="540894" cy="199850"/>
                    <a:chOff x="776769" y="4920429"/>
                    <a:chExt cx="677749" cy="23527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423" name="Rectangle 422">
                      <a:extLst>
                        <a:ext uri="{FF2B5EF4-FFF2-40B4-BE49-F238E27FC236}">
                          <a16:creationId xmlns:a16="http://schemas.microsoft.com/office/drawing/2014/main" id="{BA65DED8-4FAA-1245-979D-EC6C6BB24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6769" y="4921702"/>
                      <a:ext cx="226798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24" name="Rectangle 423">
                      <a:extLst>
                        <a:ext uri="{FF2B5EF4-FFF2-40B4-BE49-F238E27FC236}">
                          <a16:creationId xmlns:a16="http://schemas.microsoft.com/office/drawing/2014/main" id="{C3184CCE-A711-C237-B6FF-8FD903395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4542" y="4921693"/>
                      <a:ext cx="226798" cy="23399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6CBAC199-7B43-08F0-FC24-D182E791DF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7719" y="4920429"/>
                      <a:ext cx="226799" cy="23399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19" name="Group 418">
                    <a:extLst>
                      <a:ext uri="{FF2B5EF4-FFF2-40B4-BE49-F238E27FC236}">
                        <a16:creationId xmlns:a16="http://schemas.microsoft.com/office/drawing/2014/main" id="{66840629-6E73-CA1B-5473-3D7B0D297DF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446777" y="5914315"/>
                    <a:ext cx="540882" cy="199834"/>
                    <a:chOff x="776783" y="4920428"/>
                    <a:chExt cx="677735" cy="235252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20" name="Rectangle 419">
                      <a:extLst>
                        <a:ext uri="{FF2B5EF4-FFF2-40B4-BE49-F238E27FC236}">
                          <a16:creationId xmlns:a16="http://schemas.microsoft.com/office/drawing/2014/main" id="{C3DEA6D1-B437-F113-121A-472F28ABC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6783" y="4921680"/>
                      <a:ext cx="226799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21" name="Rectangle 420">
                      <a:extLst>
                        <a:ext uri="{FF2B5EF4-FFF2-40B4-BE49-F238E27FC236}">
                          <a16:creationId xmlns:a16="http://schemas.microsoft.com/office/drawing/2014/main" id="{607B2764-DC90-E961-83ED-4817D3A62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4542" y="4921684"/>
                      <a:ext cx="226799" cy="23399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22" name="Rectangle 421">
                      <a:extLst>
                        <a:ext uri="{FF2B5EF4-FFF2-40B4-BE49-F238E27FC236}">
                          <a16:creationId xmlns:a16="http://schemas.microsoft.com/office/drawing/2014/main" id="{27D54A65-F1B8-CD53-8207-394D7D2068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7718" y="4920428"/>
                      <a:ext cx="226800" cy="2339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00" name="Group 399">
                  <a:extLst>
                    <a:ext uri="{FF2B5EF4-FFF2-40B4-BE49-F238E27FC236}">
                      <a16:creationId xmlns:a16="http://schemas.microsoft.com/office/drawing/2014/main" id="{FE55E0D9-99DF-EEE0-4E1C-E907E9F11E8E}"/>
                    </a:ext>
                  </a:extLst>
                </p:cNvPr>
                <p:cNvGrpSpPr/>
                <p:nvPr/>
              </p:nvGrpSpPr>
              <p:grpSpPr>
                <a:xfrm>
                  <a:off x="3455368" y="5677021"/>
                  <a:ext cx="753156" cy="439512"/>
                  <a:chOff x="2349206" y="5677021"/>
                  <a:chExt cx="753156" cy="439512"/>
                </a:xfrm>
              </p:grpSpPr>
              <p:grpSp>
                <p:nvGrpSpPr>
                  <p:cNvPr id="410" name="Group 409">
                    <a:extLst>
                      <a:ext uri="{FF2B5EF4-FFF2-40B4-BE49-F238E27FC236}">
                        <a16:creationId xmlns:a16="http://schemas.microsoft.com/office/drawing/2014/main" id="{47BD6074-7A11-1A76-0A14-0CC59987FBE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349206" y="5677021"/>
                    <a:ext cx="540353" cy="200119"/>
                    <a:chOff x="651503" y="4853936"/>
                    <a:chExt cx="677072" cy="235583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415" name="Rectangle 414">
                      <a:extLst>
                        <a:ext uri="{FF2B5EF4-FFF2-40B4-BE49-F238E27FC236}">
                          <a16:creationId xmlns:a16="http://schemas.microsoft.com/office/drawing/2014/main" id="{F7A5E3E5-A364-795B-9215-7815871AC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503" y="4855513"/>
                      <a:ext cx="226802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6" name="Rectangle 415">
                      <a:extLst>
                        <a:ext uri="{FF2B5EF4-FFF2-40B4-BE49-F238E27FC236}">
                          <a16:creationId xmlns:a16="http://schemas.microsoft.com/office/drawing/2014/main" id="{0033151E-1FA6-CBB7-D6DA-445FC03EF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257" y="4855518"/>
                      <a:ext cx="226801" cy="23400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7" name="Rectangle 416">
                      <a:extLst>
                        <a:ext uri="{FF2B5EF4-FFF2-40B4-BE49-F238E27FC236}">
                          <a16:creationId xmlns:a16="http://schemas.microsoft.com/office/drawing/2014/main" id="{1F7CACCC-9785-4A99-927C-D70DC4E0DA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1777" y="4853936"/>
                      <a:ext cx="226798" cy="23400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5CF378FF-1688-A706-A15B-34EEBC6218B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561995" y="5916388"/>
                    <a:ext cx="540367" cy="200145"/>
                    <a:chOff x="651490" y="4853935"/>
                    <a:chExt cx="677090" cy="235617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12" name="Rectangle 411">
                      <a:extLst>
                        <a:ext uri="{FF2B5EF4-FFF2-40B4-BE49-F238E27FC236}">
                          <a16:creationId xmlns:a16="http://schemas.microsoft.com/office/drawing/2014/main" id="{B7BA75D7-06EB-9B43-22F3-43F52E244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490" y="4855554"/>
                      <a:ext cx="226802" cy="23399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3" name="Rectangle 412">
                      <a:extLst>
                        <a:ext uri="{FF2B5EF4-FFF2-40B4-BE49-F238E27FC236}">
                          <a16:creationId xmlns:a16="http://schemas.microsoft.com/office/drawing/2014/main" id="{BCE8953E-37E3-2651-AF45-D398E81EBB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248" y="4855548"/>
                      <a:ext cx="226800" cy="2339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14" name="Rectangle 413">
                      <a:extLst>
                        <a:ext uri="{FF2B5EF4-FFF2-40B4-BE49-F238E27FC236}">
                          <a16:creationId xmlns:a16="http://schemas.microsoft.com/office/drawing/2014/main" id="{1194484D-8942-F3E3-0AB6-5ECC640E8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1781" y="4853935"/>
                      <a:ext cx="226799" cy="2339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01" name="Group 400">
                  <a:extLst>
                    <a:ext uri="{FF2B5EF4-FFF2-40B4-BE49-F238E27FC236}">
                      <a16:creationId xmlns:a16="http://schemas.microsoft.com/office/drawing/2014/main" id="{18EB2030-7F24-6C2D-577C-B374CA4C80C4}"/>
                    </a:ext>
                  </a:extLst>
                </p:cNvPr>
                <p:cNvGrpSpPr/>
                <p:nvPr/>
              </p:nvGrpSpPr>
              <p:grpSpPr>
                <a:xfrm>
                  <a:off x="4604964" y="5676304"/>
                  <a:ext cx="753337" cy="439438"/>
                  <a:chOff x="2310788" y="5676304"/>
                  <a:chExt cx="753337" cy="439438"/>
                </a:xfrm>
              </p:grpSpPr>
              <p:grpSp>
                <p:nvGrpSpPr>
                  <p:cNvPr id="402" name="Group 401">
                    <a:extLst>
                      <a:ext uri="{FF2B5EF4-FFF2-40B4-BE49-F238E27FC236}">
                        <a16:creationId xmlns:a16="http://schemas.microsoft.com/office/drawing/2014/main" id="{ACFAFD7D-A337-5453-EAAD-6951E040E82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310788" y="5676304"/>
                    <a:ext cx="540523" cy="200039"/>
                    <a:chOff x="693272" y="4876101"/>
                    <a:chExt cx="677285" cy="235489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407" name="Rectangle 406">
                      <a:extLst>
                        <a:ext uri="{FF2B5EF4-FFF2-40B4-BE49-F238E27FC236}">
                          <a16:creationId xmlns:a16="http://schemas.microsoft.com/office/drawing/2014/main" id="{D0CA05AA-AB68-110F-70E9-42D5AAE81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3272" y="4877564"/>
                      <a:ext cx="226796" cy="23399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8" name="Rectangle 407">
                      <a:extLst>
                        <a:ext uri="{FF2B5EF4-FFF2-40B4-BE49-F238E27FC236}">
                          <a16:creationId xmlns:a16="http://schemas.microsoft.com/office/drawing/2014/main" id="{02A3B4D5-B08D-C85F-C2ED-F58A159B2C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1013" y="4877593"/>
                      <a:ext cx="226799" cy="233997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9" name="Rectangle 408">
                      <a:extLst>
                        <a:ext uri="{FF2B5EF4-FFF2-40B4-BE49-F238E27FC236}">
                          <a16:creationId xmlns:a16="http://schemas.microsoft.com/office/drawing/2014/main" id="{139B3B3F-FA61-183A-1455-7E75B6431E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759" y="4876101"/>
                      <a:ext cx="226798" cy="23399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403" name="Group 402">
                    <a:extLst>
                      <a:ext uri="{FF2B5EF4-FFF2-40B4-BE49-F238E27FC236}">
                        <a16:creationId xmlns:a16="http://schemas.microsoft.com/office/drawing/2014/main" id="{1A9883D0-F3BB-C415-9E5B-3FE1D3FCEA7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523597" y="5915719"/>
                    <a:ext cx="540528" cy="200023"/>
                    <a:chOff x="693268" y="4876099"/>
                    <a:chExt cx="677292" cy="235474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04" name="Rectangle 403">
                      <a:extLst>
                        <a:ext uri="{FF2B5EF4-FFF2-40B4-BE49-F238E27FC236}">
                          <a16:creationId xmlns:a16="http://schemas.microsoft.com/office/drawing/2014/main" id="{1185C154-C446-F5F9-E343-D82E3B1226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3268" y="4877577"/>
                      <a:ext cx="226801" cy="23399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5" name="Rectangle 404">
                      <a:extLst>
                        <a:ext uri="{FF2B5EF4-FFF2-40B4-BE49-F238E27FC236}">
                          <a16:creationId xmlns:a16="http://schemas.microsoft.com/office/drawing/2014/main" id="{BB8A669D-89E2-6D7D-27EA-B8D939AA8D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1039" y="4877556"/>
                      <a:ext cx="226799" cy="23399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406" name="Rectangle 405">
                      <a:extLst>
                        <a:ext uri="{FF2B5EF4-FFF2-40B4-BE49-F238E27FC236}">
                          <a16:creationId xmlns:a16="http://schemas.microsoft.com/office/drawing/2014/main" id="{F7E8D1FF-2FE2-CBCF-9A91-63F12EE9BD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761" y="4876099"/>
                      <a:ext cx="226799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379" name="Group 378">
                <a:extLst>
                  <a:ext uri="{FF2B5EF4-FFF2-40B4-BE49-F238E27FC236}">
                    <a16:creationId xmlns:a16="http://schemas.microsoft.com/office/drawing/2014/main" id="{02C2E65B-B543-1913-6CEC-5537715F0E54}"/>
                  </a:ext>
                </a:extLst>
              </p:cNvPr>
              <p:cNvGrpSpPr/>
              <p:nvPr/>
            </p:nvGrpSpPr>
            <p:grpSpPr>
              <a:xfrm>
                <a:off x="6125623" y="2455660"/>
                <a:ext cx="1378791" cy="1159180"/>
                <a:chOff x="6125623" y="2455660"/>
                <a:chExt cx="1378791" cy="1159180"/>
              </a:xfrm>
            </p:grpSpPr>
            <p:sp>
              <p:nvSpPr>
                <p:cNvPr id="388" name="Rounded Rectangle 387">
                  <a:extLst>
                    <a:ext uri="{FF2B5EF4-FFF2-40B4-BE49-F238E27FC236}">
                      <a16:creationId xmlns:a16="http://schemas.microsoft.com/office/drawing/2014/main" id="{5FB8F54E-5887-8045-1066-936395CB8A1D}"/>
                    </a:ext>
                  </a:extLst>
                </p:cNvPr>
                <p:cNvSpPr/>
                <p:nvPr/>
              </p:nvSpPr>
              <p:spPr>
                <a:xfrm>
                  <a:off x="6125623" y="2455660"/>
                  <a:ext cx="1378791" cy="1159180"/>
                </a:xfrm>
                <a:prstGeom prst="roundRect">
                  <a:avLst>
                    <a:gd name="adj" fmla="val 7426"/>
                  </a:avLst>
                </a:prstGeom>
                <a:solidFill>
                  <a:schemeClr val="bg2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 anchorCtr="1"/>
                <a:lstStyle/>
                <a:p>
                  <a:pPr algn="ctr"/>
                  <a:r>
                    <a:rPr lang="en-GR" sz="20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Host CPU</a:t>
                  </a:r>
                </a:p>
              </p:txBody>
            </p:sp>
            <p:grpSp>
              <p:nvGrpSpPr>
                <p:cNvPr id="389" name="Group 388">
                  <a:extLst>
                    <a:ext uri="{FF2B5EF4-FFF2-40B4-BE49-F238E27FC236}">
                      <a16:creationId xmlns:a16="http://schemas.microsoft.com/office/drawing/2014/main" id="{D04CE739-30E7-9C0C-EDCB-6E81F36E13D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6857226" y="3161581"/>
                  <a:ext cx="509346" cy="201272"/>
                  <a:chOff x="1331013" y="4871413"/>
                  <a:chExt cx="677055" cy="234060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82FA71A2-6CFD-1C95-6B59-7B2F9A2FC375}"/>
                      </a:ext>
                    </a:extLst>
                  </p:cNvPr>
                  <p:cNvSpPr/>
                  <p:nvPr/>
                </p:nvSpPr>
                <p:spPr>
                  <a:xfrm>
                    <a:off x="1331013" y="4871474"/>
                    <a:ext cx="226798" cy="23399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46610881-C521-2BED-6DFC-073ED1CC4C5D}"/>
                      </a:ext>
                    </a:extLst>
                  </p:cNvPr>
                  <p:cNvSpPr/>
                  <p:nvPr/>
                </p:nvSpPr>
                <p:spPr>
                  <a:xfrm>
                    <a:off x="1558779" y="4871459"/>
                    <a:ext cx="226798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28116BBA-FCEC-8867-0033-74CBE20DCF1E}"/>
                      </a:ext>
                    </a:extLst>
                  </p:cNvPr>
                  <p:cNvSpPr/>
                  <p:nvPr/>
                </p:nvSpPr>
                <p:spPr>
                  <a:xfrm>
                    <a:off x="1781270" y="4871413"/>
                    <a:ext cx="226798" cy="23400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390" name="Group 389">
                  <a:extLst>
                    <a:ext uri="{FF2B5EF4-FFF2-40B4-BE49-F238E27FC236}">
                      <a16:creationId xmlns:a16="http://schemas.microsoft.com/office/drawing/2014/main" id="{8A3038A0-0C71-0007-1626-652E7DAF87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6220598" y="3161588"/>
                  <a:ext cx="509345" cy="201260"/>
                  <a:chOff x="1331015" y="4871394"/>
                  <a:chExt cx="677054" cy="234043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3470FFD3-6ECC-1247-B1B5-116D23BC79DA}"/>
                      </a:ext>
                    </a:extLst>
                  </p:cNvPr>
                  <p:cNvSpPr/>
                  <p:nvPr/>
                </p:nvSpPr>
                <p:spPr>
                  <a:xfrm>
                    <a:off x="1331015" y="4871437"/>
                    <a:ext cx="226799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E163170D-F76B-5083-C401-B981D180970A}"/>
                      </a:ext>
                    </a:extLst>
                  </p:cNvPr>
                  <p:cNvSpPr/>
                  <p:nvPr/>
                </p:nvSpPr>
                <p:spPr>
                  <a:xfrm>
                    <a:off x="1558781" y="4871431"/>
                    <a:ext cx="226799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6753EA8A-829F-82CB-D75B-03A783453C96}"/>
                      </a:ext>
                    </a:extLst>
                  </p:cNvPr>
                  <p:cNvSpPr/>
                  <p:nvPr/>
                </p:nvSpPr>
                <p:spPr>
                  <a:xfrm>
                    <a:off x="1781270" y="4871394"/>
                    <a:ext cx="226799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479EC2F8-616F-D928-A7F6-38053647D320}"/>
                    </a:ext>
                  </a:extLst>
                </p:cNvPr>
                <p:cNvSpPr txBox="1"/>
                <p:nvPr/>
              </p:nvSpPr>
              <p:spPr>
                <a:xfrm>
                  <a:off x="6608781" y="2998370"/>
                  <a:ext cx="194697" cy="3938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R" sz="2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rebuchet MS" panose="020B0703020202090204" pitchFamily="34" charset="0"/>
                    </a:rPr>
                    <a:t>+</a:t>
                  </a:r>
                  <a:endParaRPr lang="en-G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90A038CE-8994-2F69-D87B-3B90199173BF}"/>
                  </a:ext>
                </a:extLst>
              </p:cNvPr>
              <p:cNvSpPr txBox="1"/>
              <p:nvPr/>
            </p:nvSpPr>
            <p:spPr>
              <a:xfrm>
                <a:off x="586307" y="1464080"/>
                <a:ext cx="1672703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L</a:t>
                </a:r>
                <a:r>
                  <a:rPr lang="en-G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oad the </a:t>
                </a:r>
              </a:p>
              <a:p>
                <a:pPr algn="ctr"/>
                <a:r>
                  <a:rPr lang="en-GR" dirty="0">
                    <a:solidFill>
                      <a:schemeClr val="accent6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input vector</a:t>
                </a:r>
              </a:p>
            </p:txBody>
          </p:sp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3D817FE5-35D1-DFC9-3A8A-878457DDDCD0}"/>
                  </a:ext>
                </a:extLst>
              </p:cNvPr>
              <p:cNvSpPr txBox="1"/>
              <p:nvPr/>
            </p:nvSpPr>
            <p:spPr>
              <a:xfrm>
                <a:off x="2410804" y="1464080"/>
                <a:ext cx="2228357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Execute </a:t>
                </a:r>
              </a:p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the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kernel</a:t>
                </a:r>
                <a:endParaRPr lang="en-GR" dirty="0">
                  <a:solidFill>
                    <a:schemeClr val="accent4">
                      <a:lumMod val="75000"/>
                    </a:schemeClr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4FD113A8-E6C6-CD94-400D-EBA7120B4F82}"/>
                  </a:ext>
                </a:extLst>
              </p:cNvPr>
              <p:cNvSpPr txBox="1"/>
              <p:nvPr/>
            </p:nvSpPr>
            <p:spPr>
              <a:xfrm>
                <a:off x="4517511" y="1447553"/>
                <a:ext cx="1890320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Retrieve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the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partial results</a:t>
                </a:r>
                <a:endParaRPr lang="en-GR" dirty="0">
                  <a:solidFill>
                    <a:schemeClr val="accent5"/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3B8BFD94-307F-125C-276F-AB2C547F4C94}"/>
                  </a:ext>
                </a:extLst>
              </p:cNvPr>
              <p:cNvSpPr txBox="1"/>
              <p:nvPr/>
            </p:nvSpPr>
            <p:spPr>
              <a:xfrm>
                <a:off x="6105201" y="1447553"/>
                <a:ext cx="1945663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Merge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the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partial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results</a:t>
                </a:r>
                <a:endParaRPr lang="en-G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7B827712-AA54-6B3D-8486-593CF2214B74}"/>
                  </a:ext>
                </a:extLst>
              </p:cNvPr>
              <p:cNvSpPr/>
              <p:nvPr/>
            </p:nvSpPr>
            <p:spPr>
              <a:xfrm>
                <a:off x="1317589" y="1253448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1</a:t>
                </a:r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F12A5A8E-491B-1045-09B1-2ECC1C9BD77F}"/>
                  </a:ext>
                </a:extLst>
              </p:cNvPr>
              <p:cNvSpPr/>
              <p:nvPr/>
            </p:nvSpPr>
            <p:spPr>
              <a:xfrm>
                <a:off x="3364916" y="1253448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2</a:t>
                </a:r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5A549FAB-A058-0391-E230-6F942BDD81B5}"/>
                  </a:ext>
                </a:extLst>
              </p:cNvPr>
              <p:cNvSpPr/>
              <p:nvPr/>
            </p:nvSpPr>
            <p:spPr>
              <a:xfrm>
                <a:off x="5328080" y="1253448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3</a:t>
                </a:r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2CE1340A-B957-A6D6-90A3-389CC58F6A28}"/>
                  </a:ext>
                </a:extLst>
              </p:cNvPr>
              <p:cNvSpPr/>
              <p:nvPr/>
            </p:nvSpPr>
            <p:spPr>
              <a:xfrm>
                <a:off x="6761106" y="1253448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4</a:t>
                </a:r>
              </a:p>
            </p:txBody>
          </p: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0116CC35-FD11-5589-35E8-B8EAF07710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228" y="1983277"/>
              <a:ext cx="1672704" cy="1243794"/>
              <a:chOff x="2029555" y="4701612"/>
              <a:chExt cx="2483030" cy="1557940"/>
            </a:xfrm>
          </p:grpSpPr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03F7D2BC-C48F-66FE-E5DB-15896584B3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029555" y="4701612"/>
                <a:ext cx="2483030" cy="1557940"/>
                <a:chOff x="3956923" y="4834512"/>
                <a:chExt cx="2825569" cy="1772865"/>
              </a:xfrm>
            </p:grpSpPr>
            <p:sp>
              <p:nvSpPr>
                <p:cNvPr id="371" name="Rounded Rectangle 370">
                  <a:extLst>
                    <a:ext uri="{FF2B5EF4-FFF2-40B4-BE49-F238E27FC236}">
                      <a16:creationId xmlns:a16="http://schemas.microsoft.com/office/drawing/2014/main" id="{213BB680-C420-EF15-EEC2-FBF5BFC4F3F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56923" y="4834512"/>
                  <a:ext cx="2825569" cy="1772865"/>
                </a:xfrm>
                <a:prstGeom prst="roundRect">
                  <a:avLst>
                    <a:gd name="adj" fmla="val 7426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Main Memory</a:t>
                  </a:r>
                </a:p>
              </p:txBody>
            </p:sp>
            <p:sp>
              <p:nvSpPr>
                <p:cNvPr id="372" name="Rounded Rectangle 371">
                  <a:extLst>
                    <a:ext uri="{FF2B5EF4-FFF2-40B4-BE49-F238E27FC236}">
                      <a16:creationId xmlns:a16="http://schemas.microsoft.com/office/drawing/2014/main" id="{62DCA41F-5A4C-E156-E7AA-5B85B3DE38F0}"/>
                    </a:ext>
                  </a:extLst>
                </p:cNvPr>
                <p:cNvSpPr/>
                <p:nvPr/>
              </p:nvSpPr>
              <p:spPr>
                <a:xfrm>
                  <a:off x="4139688" y="5337859"/>
                  <a:ext cx="1232425" cy="1160576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373" name="Rounded Rectangle 372">
                  <a:extLst>
                    <a:ext uri="{FF2B5EF4-FFF2-40B4-BE49-F238E27FC236}">
                      <a16:creationId xmlns:a16="http://schemas.microsoft.com/office/drawing/2014/main" id="{6F43A374-9B2E-4E7B-2DEA-07ADE030ED94}"/>
                    </a:ext>
                  </a:extLst>
                </p:cNvPr>
                <p:cNvSpPr/>
                <p:nvPr/>
              </p:nvSpPr>
              <p:spPr>
                <a:xfrm>
                  <a:off x="5473863" y="5343893"/>
                  <a:ext cx="1232424" cy="1154544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BD67EE7F-AB35-618C-8F94-1A2031427C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2543786" y="5707253"/>
                <a:ext cx="555444" cy="203167"/>
                <a:chOff x="437675" y="4706915"/>
                <a:chExt cx="695996" cy="239181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94B4B15A-90AB-A4A0-64D0-5CFB0E3B0894}"/>
                    </a:ext>
                  </a:extLst>
                </p:cNvPr>
                <p:cNvSpPr/>
                <p:nvPr/>
              </p:nvSpPr>
              <p:spPr>
                <a:xfrm>
                  <a:off x="437675" y="4706915"/>
                  <a:ext cx="226808" cy="233998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5299B646-5CFB-DAA6-CE7A-2D20FAE1773F}"/>
                    </a:ext>
                  </a:extLst>
                </p:cNvPr>
                <p:cNvSpPr/>
                <p:nvPr/>
              </p:nvSpPr>
              <p:spPr>
                <a:xfrm>
                  <a:off x="670711" y="4708603"/>
                  <a:ext cx="226808" cy="23400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4D7ECBB9-848A-A20A-E093-368208935304}"/>
                    </a:ext>
                  </a:extLst>
                </p:cNvPr>
                <p:cNvSpPr/>
                <p:nvPr/>
              </p:nvSpPr>
              <p:spPr>
                <a:xfrm>
                  <a:off x="906873" y="4712096"/>
                  <a:ext cx="226798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6622552C-E3DE-C7C3-9E3D-68328BD93B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9107400">
                <a:off x="3612846" y="5674147"/>
                <a:ext cx="552596" cy="204065"/>
                <a:chOff x="462661" y="4761518"/>
                <a:chExt cx="692419" cy="240229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5E3D9D99-9917-4F1A-CD91-7BBBFA783A8B}"/>
                    </a:ext>
                  </a:extLst>
                </p:cNvPr>
                <p:cNvSpPr/>
                <p:nvPr/>
              </p:nvSpPr>
              <p:spPr>
                <a:xfrm>
                  <a:off x="462661" y="4761518"/>
                  <a:ext cx="226799" cy="23400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28B2B327-AE50-1DFE-484B-F5DA6CF6A783}"/>
                    </a:ext>
                  </a:extLst>
                </p:cNvPr>
                <p:cNvSpPr/>
                <p:nvPr/>
              </p:nvSpPr>
              <p:spPr>
                <a:xfrm>
                  <a:off x="693977" y="4762658"/>
                  <a:ext cx="226799" cy="234006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30EBBBD3-EA4F-F71D-474D-12B819878597}"/>
                    </a:ext>
                  </a:extLst>
                </p:cNvPr>
                <p:cNvSpPr/>
                <p:nvPr/>
              </p:nvSpPr>
              <p:spPr>
                <a:xfrm>
                  <a:off x="928280" y="4767749"/>
                  <a:ext cx="226800" cy="233998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</p:grp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942548EA-AA85-132F-D19D-37E91BC2B8FF}"/>
              </a:ext>
            </a:extLst>
          </p:cNvPr>
          <p:cNvGrpSpPr>
            <a:grpSpLocks/>
          </p:cNvGrpSpPr>
          <p:nvPr/>
        </p:nvGrpSpPr>
        <p:grpSpPr>
          <a:xfrm>
            <a:off x="327444" y="1409266"/>
            <a:ext cx="2670019" cy="1587476"/>
            <a:chOff x="3850224" y="5334780"/>
            <a:chExt cx="2665004" cy="1650514"/>
          </a:xfrm>
        </p:grpSpPr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19E81072-678F-6821-C4B7-C31A9C927792}"/>
                </a:ext>
              </a:extLst>
            </p:cNvPr>
            <p:cNvSpPr/>
            <p:nvPr/>
          </p:nvSpPr>
          <p:spPr>
            <a:xfrm rot="5400000">
              <a:off x="4520286" y="6045341"/>
              <a:ext cx="158910" cy="1874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8265AF07-9543-3488-27F8-D8AD4565C95A}"/>
                </a:ext>
              </a:extLst>
            </p:cNvPr>
            <p:cNvSpPr/>
            <p:nvPr/>
          </p:nvSpPr>
          <p:spPr>
            <a:xfrm rot="5400000">
              <a:off x="4750333" y="6038116"/>
              <a:ext cx="158910" cy="18740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Trebuchet MS" panose="020B0703020202090204" pitchFamily="34" charset="0"/>
              </a:endParaRPr>
            </a:p>
          </p:txBody>
        </p: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7A3E2350-3200-FD00-C025-9AA48A56DDE3}"/>
                </a:ext>
              </a:extLst>
            </p:cNvPr>
            <p:cNvGrpSpPr/>
            <p:nvPr/>
          </p:nvGrpSpPr>
          <p:grpSpPr>
            <a:xfrm>
              <a:off x="4424525" y="6373688"/>
              <a:ext cx="570990" cy="424635"/>
              <a:chOff x="6780611" y="5117781"/>
              <a:chExt cx="706312" cy="564096"/>
            </a:xfrm>
          </p:grpSpPr>
          <p:cxnSp>
            <p:nvCxnSpPr>
              <p:cNvPr id="505" name="Straight Arrow Connector 504">
                <a:extLst>
                  <a:ext uri="{FF2B5EF4-FFF2-40B4-BE49-F238E27FC236}">
                    <a16:creationId xmlns:a16="http://schemas.microsoft.com/office/drawing/2014/main" id="{FEF99514-84B2-7412-B2F3-67DA08598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6805" y="5117781"/>
                <a:ext cx="622274" cy="0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81AA3270-834F-DCF9-5939-622C4198D254}"/>
                  </a:ext>
                </a:extLst>
              </p:cNvPr>
              <p:cNvSpPr txBox="1"/>
              <p:nvPr/>
            </p:nvSpPr>
            <p:spPr>
              <a:xfrm>
                <a:off x="6780611" y="5191246"/>
                <a:ext cx="706312" cy="490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R" sz="2000" dirty="0">
                    <a:solidFill>
                      <a:schemeClr val="accent2"/>
                    </a:solidFill>
                    <a:latin typeface="Trebuchet MS" panose="020B0703020202090204" pitchFamily="34" charset="0"/>
                  </a:rPr>
                  <a:t>bus</a:t>
                </a:r>
              </a:p>
            </p:txBody>
          </p: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D98C3D33-3F4A-1ED3-6D3E-525811E5305A}"/>
                </a:ext>
              </a:extLst>
            </p:cNvPr>
            <p:cNvGrpSpPr/>
            <p:nvPr/>
          </p:nvGrpSpPr>
          <p:grpSpPr>
            <a:xfrm>
              <a:off x="4977560" y="5731665"/>
              <a:ext cx="1438557" cy="1253629"/>
              <a:chOff x="1561352" y="4544213"/>
              <a:chExt cx="1824305" cy="1665352"/>
            </a:xfrm>
          </p:grpSpPr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BCF7560D-2021-A831-A71A-E787E63BED0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61352" y="4544213"/>
                <a:ext cx="1824305" cy="1665352"/>
                <a:chOff x="3424128" y="4655397"/>
                <a:chExt cx="2075970" cy="1895094"/>
              </a:xfrm>
            </p:grpSpPr>
            <p:sp>
              <p:nvSpPr>
                <p:cNvPr id="502" name="Rounded Rectangle 501">
                  <a:extLst>
                    <a:ext uri="{FF2B5EF4-FFF2-40B4-BE49-F238E27FC236}">
                      <a16:creationId xmlns:a16="http://schemas.microsoft.com/office/drawing/2014/main" id="{242CB431-D2BF-AB36-9BFE-BE92A9B9754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424128" y="4655397"/>
                  <a:ext cx="2075970" cy="1895094"/>
                </a:xfrm>
                <a:prstGeom prst="roundRect">
                  <a:avLst>
                    <a:gd name="adj" fmla="val 7426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sz="16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Main Memory</a:t>
                  </a:r>
                </a:p>
              </p:txBody>
            </p:sp>
            <p:sp>
              <p:nvSpPr>
                <p:cNvPr id="503" name="Rounded Rectangle 502">
                  <a:extLst>
                    <a:ext uri="{FF2B5EF4-FFF2-40B4-BE49-F238E27FC236}">
                      <a16:creationId xmlns:a16="http://schemas.microsoft.com/office/drawing/2014/main" id="{A670C714-3B13-5972-AB3F-401F76BAE863}"/>
                    </a:ext>
                  </a:extLst>
                </p:cNvPr>
                <p:cNvSpPr/>
                <p:nvPr/>
              </p:nvSpPr>
              <p:spPr>
                <a:xfrm>
                  <a:off x="3509754" y="5160509"/>
                  <a:ext cx="934958" cy="1310010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16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  <p:sp>
              <p:nvSpPr>
                <p:cNvPr id="504" name="Rounded Rectangle 503">
                  <a:extLst>
                    <a:ext uri="{FF2B5EF4-FFF2-40B4-BE49-F238E27FC236}">
                      <a16:creationId xmlns:a16="http://schemas.microsoft.com/office/drawing/2014/main" id="{175E4FDF-50C9-4973-CBAB-25486A3241FE}"/>
                    </a:ext>
                  </a:extLst>
                </p:cNvPr>
                <p:cNvSpPr/>
                <p:nvPr/>
              </p:nvSpPr>
              <p:spPr>
                <a:xfrm>
                  <a:off x="4513746" y="5166544"/>
                  <a:ext cx="913445" cy="1303978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R" sz="1600" dirty="0">
                      <a:latin typeface="Trebuchet MS" panose="020B0703020202090204" pitchFamily="34" charset="0"/>
                    </a:rPr>
                    <a:t>DRAM Bank</a:t>
                  </a:r>
                </a:p>
              </p:txBody>
            </p: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1512FEBC-6CDC-8E90-E196-90A58D92237E}"/>
                  </a:ext>
                </a:extLst>
              </p:cNvPr>
              <p:cNvGrpSpPr/>
              <p:nvPr/>
            </p:nvGrpSpPr>
            <p:grpSpPr>
              <a:xfrm>
                <a:off x="1671762" y="5562696"/>
                <a:ext cx="755788" cy="441634"/>
                <a:chOff x="1671762" y="5562696"/>
                <a:chExt cx="755788" cy="441634"/>
              </a:xfrm>
            </p:grpSpPr>
            <p:grpSp>
              <p:nvGrpSpPr>
                <p:cNvPr id="494" name="Group 493">
                  <a:extLst>
                    <a:ext uri="{FF2B5EF4-FFF2-40B4-BE49-F238E27FC236}">
                      <a16:creationId xmlns:a16="http://schemas.microsoft.com/office/drawing/2014/main" id="{25830CAD-8C7F-5372-E29A-B29A02A842C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9107400">
                  <a:off x="1671762" y="5562696"/>
                  <a:ext cx="542907" cy="202331"/>
                  <a:chOff x="1329463" y="5346488"/>
                  <a:chExt cx="680279" cy="23819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499" name="Rectangle 498">
                    <a:extLst>
                      <a:ext uri="{FF2B5EF4-FFF2-40B4-BE49-F238E27FC236}">
                        <a16:creationId xmlns:a16="http://schemas.microsoft.com/office/drawing/2014/main" id="{B1BAA315-9675-C65F-7EC6-3155B8D42B02}"/>
                      </a:ext>
                    </a:extLst>
                  </p:cNvPr>
                  <p:cNvSpPr/>
                  <p:nvPr/>
                </p:nvSpPr>
                <p:spPr>
                  <a:xfrm>
                    <a:off x="1329463" y="5346590"/>
                    <a:ext cx="226798" cy="234011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00" name="Rectangle 499">
                    <a:extLst>
                      <a:ext uri="{FF2B5EF4-FFF2-40B4-BE49-F238E27FC236}">
                        <a16:creationId xmlns:a16="http://schemas.microsoft.com/office/drawing/2014/main" id="{3188E32F-5CDB-6563-E247-44882D819992}"/>
                      </a:ext>
                    </a:extLst>
                  </p:cNvPr>
                  <p:cNvSpPr/>
                  <p:nvPr/>
                </p:nvSpPr>
                <p:spPr>
                  <a:xfrm>
                    <a:off x="1557261" y="5346488"/>
                    <a:ext cx="226803" cy="234009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501" name="Rectangle 500">
                    <a:extLst>
                      <a:ext uri="{FF2B5EF4-FFF2-40B4-BE49-F238E27FC236}">
                        <a16:creationId xmlns:a16="http://schemas.microsoft.com/office/drawing/2014/main" id="{D34CACE7-E47B-A2E1-EA2D-4884F85D1713}"/>
                      </a:ext>
                    </a:extLst>
                  </p:cNvPr>
                  <p:cNvSpPr/>
                  <p:nvPr/>
                </p:nvSpPr>
                <p:spPr>
                  <a:xfrm>
                    <a:off x="1782943" y="5350675"/>
                    <a:ext cx="226799" cy="234006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95" name="Group 494">
                  <a:extLst>
                    <a:ext uri="{FF2B5EF4-FFF2-40B4-BE49-F238E27FC236}">
                      <a16:creationId xmlns:a16="http://schemas.microsoft.com/office/drawing/2014/main" id="{0D1D36CF-BF78-75B5-4EB1-52C73AC7EA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9107400">
                  <a:off x="1884548" y="5802106"/>
                  <a:ext cx="543002" cy="202224"/>
                  <a:chOff x="1329346" y="5346489"/>
                  <a:chExt cx="680397" cy="238066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496" name="Rectangle 495">
                    <a:extLst>
                      <a:ext uri="{FF2B5EF4-FFF2-40B4-BE49-F238E27FC236}">
                        <a16:creationId xmlns:a16="http://schemas.microsoft.com/office/drawing/2014/main" id="{EEA061A9-9674-4D58-5ECA-58934B5E0DDD}"/>
                      </a:ext>
                    </a:extLst>
                  </p:cNvPr>
                  <p:cNvSpPr/>
                  <p:nvPr/>
                </p:nvSpPr>
                <p:spPr>
                  <a:xfrm>
                    <a:off x="1329346" y="5346617"/>
                    <a:ext cx="226799" cy="234005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7" name="Rectangle 496">
                    <a:extLst>
                      <a:ext uri="{FF2B5EF4-FFF2-40B4-BE49-F238E27FC236}">
                        <a16:creationId xmlns:a16="http://schemas.microsoft.com/office/drawing/2014/main" id="{896B97A8-D334-1283-5BEF-F62A7A9458EA}"/>
                      </a:ext>
                    </a:extLst>
                  </p:cNvPr>
                  <p:cNvSpPr/>
                  <p:nvPr/>
                </p:nvSpPr>
                <p:spPr>
                  <a:xfrm>
                    <a:off x="1557199" y="5346489"/>
                    <a:ext cx="226799" cy="234001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8" name="Rectangle 497">
                    <a:extLst>
                      <a:ext uri="{FF2B5EF4-FFF2-40B4-BE49-F238E27FC236}">
                        <a16:creationId xmlns:a16="http://schemas.microsoft.com/office/drawing/2014/main" id="{BAE037BA-53B0-187C-A822-6F67B696E690}"/>
                      </a:ext>
                    </a:extLst>
                  </p:cNvPr>
                  <p:cNvSpPr/>
                  <p:nvPr/>
                </p:nvSpPr>
                <p:spPr>
                  <a:xfrm>
                    <a:off x="1782942" y="5350563"/>
                    <a:ext cx="226801" cy="233992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78076A10-4FAE-9366-E218-FCA710943FC2}"/>
                  </a:ext>
                </a:extLst>
              </p:cNvPr>
              <p:cNvGrpSpPr/>
              <p:nvPr/>
            </p:nvGrpSpPr>
            <p:grpSpPr>
              <a:xfrm>
                <a:off x="2533921" y="5577379"/>
                <a:ext cx="756930" cy="442228"/>
                <a:chOff x="1427759" y="5577379"/>
                <a:chExt cx="756930" cy="442228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37F606F7-BA1F-D868-A50C-D4E02F0714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9107400">
                  <a:off x="1427759" y="5577379"/>
                  <a:ext cx="544095" cy="202859"/>
                  <a:chOff x="1606327" y="5465857"/>
                  <a:chExt cx="681760" cy="238803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sp>
                <p:nvSpPr>
                  <p:cNvPr id="491" name="Rectangle 490">
                    <a:extLst>
                      <a:ext uri="{FF2B5EF4-FFF2-40B4-BE49-F238E27FC236}">
                        <a16:creationId xmlns:a16="http://schemas.microsoft.com/office/drawing/2014/main" id="{D298B14E-8BD7-5FE8-4BAE-25018BB796F5}"/>
                      </a:ext>
                    </a:extLst>
                  </p:cNvPr>
                  <p:cNvSpPr/>
                  <p:nvPr/>
                </p:nvSpPr>
                <p:spPr>
                  <a:xfrm>
                    <a:off x="1606327" y="5465891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2" name="Rectangle 491">
                    <a:extLst>
                      <a:ext uri="{FF2B5EF4-FFF2-40B4-BE49-F238E27FC236}">
                        <a16:creationId xmlns:a16="http://schemas.microsoft.com/office/drawing/2014/main" id="{01F1ECED-6FB8-E083-EA7D-669F4AACFA77}"/>
                      </a:ext>
                    </a:extLst>
                  </p:cNvPr>
                  <p:cNvSpPr/>
                  <p:nvPr/>
                </p:nvSpPr>
                <p:spPr>
                  <a:xfrm>
                    <a:off x="1834060" y="5465857"/>
                    <a:ext cx="226800" cy="233983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2CE2AD11-419D-2176-51AE-DF184E9E9EB1}"/>
                      </a:ext>
                    </a:extLst>
                  </p:cNvPr>
                  <p:cNvSpPr/>
                  <p:nvPr/>
                </p:nvSpPr>
                <p:spPr>
                  <a:xfrm>
                    <a:off x="2061287" y="5470660"/>
                    <a:ext cx="226800" cy="234000"/>
                  </a:xfrm>
                  <a:prstGeom prst="rect">
                    <a:avLst/>
                  </a:prstGeom>
                  <a:grpFill/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  <p:grpSp>
              <p:nvGrpSpPr>
                <p:cNvPr id="487" name="Group 486">
                  <a:extLst>
                    <a:ext uri="{FF2B5EF4-FFF2-40B4-BE49-F238E27FC236}">
                      <a16:creationId xmlns:a16="http://schemas.microsoft.com/office/drawing/2014/main" id="{37C121D9-0E2E-EF0A-1B24-1C9582D3199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9107400">
                  <a:off x="1640569" y="5816736"/>
                  <a:ext cx="544120" cy="202871"/>
                  <a:chOff x="1606305" y="5465840"/>
                  <a:chExt cx="681804" cy="238819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488" name="Rectangle 487">
                    <a:extLst>
                      <a:ext uri="{FF2B5EF4-FFF2-40B4-BE49-F238E27FC236}">
                        <a16:creationId xmlns:a16="http://schemas.microsoft.com/office/drawing/2014/main" id="{8DB550F0-B165-0950-436F-D058ECF6022C}"/>
                      </a:ext>
                    </a:extLst>
                  </p:cNvPr>
                  <p:cNvSpPr/>
                  <p:nvPr/>
                </p:nvSpPr>
                <p:spPr>
                  <a:xfrm>
                    <a:off x="1606305" y="5465911"/>
                    <a:ext cx="226805" cy="233996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89" name="Rectangle 488">
                    <a:extLst>
                      <a:ext uri="{FF2B5EF4-FFF2-40B4-BE49-F238E27FC236}">
                        <a16:creationId xmlns:a16="http://schemas.microsoft.com/office/drawing/2014/main" id="{01DA59F5-9E21-CA50-0AD5-DA63EDE27BC2}"/>
                      </a:ext>
                    </a:extLst>
                  </p:cNvPr>
                  <p:cNvSpPr/>
                  <p:nvPr/>
                </p:nvSpPr>
                <p:spPr>
                  <a:xfrm>
                    <a:off x="1834062" y="5465840"/>
                    <a:ext cx="226805" cy="233998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490" name="Rectangle 489">
                    <a:extLst>
                      <a:ext uri="{FF2B5EF4-FFF2-40B4-BE49-F238E27FC236}">
                        <a16:creationId xmlns:a16="http://schemas.microsoft.com/office/drawing/2014/main" id="{52542AC2-730C-2C10-840B-4AC02C450AD6}"/>
                      </a:ext>
                    </a:extLst>
                  </p:cNvPr>
                  <p:cNvSpPr/>
                  <p:nvPr/>
                </p:nvSpPr>
                <p:spPr>
                  <a:xfrm>
                    <a:off x="2061308" y="5470665"/>
                    <a:ext cx="226801" cy="233994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</p:grpSp>
        <p:sp>
          <p:nvSpPr>
            <p:cNvPr id="480" name="Rounded Rectangle 479">
              <a:extLst>
                <a:ext uri="{FF2B5EF4-FFF2-40B4-BE49-F238E27FC236}">
                  <a16:creationId xmlns:a16="http://schemas.microsoft.com/office/drawing/2014/main" id="{37A4EF66-5396-0BA7-E472-B00D789B93E1}"/>
                </a:ext>
              </a:extLst>
            </p:cNvPr>
            <p:cNvSpPr/>
            <p:nvPr/>
          </p:nvSpPr>
          <p:spPr>
            <a:xfrm>
              <a:off x="3850224" y="5731665"/>
              <a:ext cx="590066" cy="1253628"/>
            </a:xfrm>
            <a:prstGeom prst="roundRect">
              <a:avLst>
                <a:gd name="adj" fmla="val 7426"/>
              </a:avLst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 anchorCtr="1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Host CPU</a:t>
              </a: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E0168E94-AE90-0768-8ECE-C302F29CCC00}"/>
                </a:ext>
              </a:extLst>
            </p:cNvPr>
            <p:cNvSpPr txBox="1"/>
            <p:nvPr/>
          </p:nvSpPr>
          <p:spPr>
            <a:xfrm>
              <a:off x="4286871" y="5334780"/>
              <a:ext cx="2228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Execute the </a:t>
              </a:r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Trebuchet MS" panose="020B0703020202090204" pitchFamily="34" charset="0"/>
                </a:rPr>
                <a:t>kernel</a:t>
              </a:r>
              <a:endParaRPr lang="en-GR" dirty="0">
                <a:solidFill>
                  <a:schemeClr val="accent4">
                    <a:lumMod val="75000"/>
                  </a:schemeClr>
                </a:solidFill>
                <a:latin typeface="Trebuchet MS" panose="020B0703020202090204" pitchFamily="34" charset="0"/>
              </a:endParaRPr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113C0990-A6BB-D197-F1D6-7404E79A2126}"/>
                </a:ext>
              </a:extLst>
            </p:cNvPr>
            <p:cNvSpPr/>
            <p:nvPr/>
          </p:nvSpPr>
          <p:spPr>
            <a:xfrm>
              <a:off x="3996665" y="5370397"/>
              <a:ext cx="320130" cy="29809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72000" rIns="36000" bIns="72000" rtlCol="0" anchor="ctr"/>
            <a:lstStyle/>
            <a:p>
              <a:pPr algn="ctr"/>
              <a:r>
                <a:rPr lang="en-GR" sz="2200" dirty="0">
                  <a:latin typeface="Trebuchet MS" panose="020B0703020202090204" pitchFamily="34" charset="0"/>
                </a:rPr>
                <a:t>1</a:t>
              </a:r>
            </a:p>
          </p:txBody>
        </p:sp>
      </p:grpSp>
      <p:sp>
        <p:nvSpPr>
          <p:cNvPr id="507" name="TextBox 506">
            <a:extLst>
              <a:ext uri="{FF2B5EF4-FFF2-40B4-BE49-F238E27FC236}">
                <a16:creationId xmlns:a16="http://schemas.microsoft.com/office/drawing/2014/main" id="{C54C2360-C6B3-8A95-8374-C0A436523E83}"/>
              </a:ext>
            </a:extLst>
          </p:cNvPr>
          <p:cNvSpPr txBox="1"/>
          <p:nvPr/>
        </p:nvSpPr>
        <p:spPr>
          <a:xfrm>
            <a:off x="794017" y="1001923"/>
            <a:ext cx="187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CPU System</a:t>
            </a:r>
            <a:endParaRPr lang="en-GR" sz="2400" dirty="0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8C5742BA-0153-31F9-FC8B-C6E6329F075A}"/>
              </a:ext>
            </a:extLst>
          </p:cNvPr>
          <p:cNvSpPr txBox="1"/>
          <p:nvPr/>
        </p:nvSpPr>
        <p:spPr>
          <a:xfrm>
            <a:off x="5773407" y="834830"/>
            <a:ext cx="187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rebuchet MS" panose="020B0703020202090204" pitchFamily="34" charset="0"/>
              </a:rPr>
              <a:t>GPU System</a:t>
            </a:r>
            <a:endParaRPr lang="en-GR" sz="2400" dirty="0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AC21A28A-EB8B-C52C-40F3-AFE7C9E01AFF}"/>
              </a:ext>
            </a:extLst>
          </p:cNvPr>
          <p:cNvGrpSpPr>
            <a:grpSpLocks noChangeAspect="1"/>
          </p:cNvGrpSpPr>
          <p:nvPr/>
        </p:nvGrpSpPr>
        <p:grpSpPr>
          <a:xfrm>
            <a:off x="3819822" y="1228217"/>
            <a:ext cx="5245329" cy="2333032"/>
            <a:chOff x="3341064" y="3668098"/>
            <a:chExt cx="5558888" cy="2472500"/>
          </a:xfrm>
        </p:grpSpPr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D04BD592-04E6-8D5D-D029-8E6C5DA89AE3}"/>
                </a:ext>
              </a:extLst>
            </p:cNvPr>
            <p:cNvGrpSpPr/>
            <p:nvPr/>
          </p:nvGrpSpPr>
          <p:grpSpPr>
            <a:xfrm>
              <a:off x="3856647" y="3668098"/>
              <a:ext cx="5043305" cy="2472500"/>
              <a:chOff x="1161560" y="6782555"/>
              <a:chExt cx="5043305" cy="2472500"/>
            </a:xfrm>
          </p:grpSpPr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28966E3B-63C8-230D-11FB-0321FB49A2CA}"/>
                  </a:ext>
                </a:extLst>
              </p:cNvPr>
              <p:cNvGrpSpPr/>
              <p:nvPr/>
            </p:nvGrpSpPr>
            <p:grpSpPr>
              <a:xfrm>
                <a:off x="2033543" y="8587740"/>
                <a:ext cx="690064" cy="397444"/>
                <a:chOff x="1668358" y="5223376"/>
                <a:chExt cx="853607" cy="527975"/>
              </a:xfrm>
            </p:grpSpPr>
            <p:cxnSp>
              <p:nvCxnSpPr>
                <p:cNvPr id="569" name="Straight Arrow Connector 568">
                  <a:extLst>
                    <a:ext uri="{FF2B5EF4-FFF2-40B4-BE49-F238E27FC236}">
                      <a16:creationId xmlns:a16="http://schemas.microsoft.com/office/drawing/2014/main" id="{1EF95177-C418-C9E6-FA76-48D439E8A7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1303" y="5223376"/>
                  <a:ext cx="802296" cy="0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8138856E-0587-4701-625A-A48450D53AF9}"/>
                    </a:ext>
                  </a:extLst>
                </p:cNvPr>
                <p:cNvSpPr txBox="1"/>
                <p:nvPr/>
              </p:nvSpPr>
              <p:spPr>
                <a:xfrm>
                  <a:off x="1668358" y="5309385"/>
                  <a:ext cx="853607" cy="4419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1600" dirty="0">
                      <a:solidFill>
                        <a:schemeClr val="accent2"/>
                      </a:solidFill>
                      <a:latin typeface="Trebuchet MS" panose="020B0703020202090204" pitchFamily="34" charset="0"/>
                    </a:rPr>
                    <a:t>SMX2</a:t>
                  </a:r>
                </a:p>
              </p:txBody>
            </p:sp>
          </p:grpSp>
          <p:grpSp>
            <p:nvGrpSpPr>
              <p:cNvPr id="522" name="Group 521">
                <a:extLst>
                  <a:ext uri="{FF2B5EF4-FFF2-40B4-BE49-F238E27FC236}">
                    <a16:creationId xmlns:a16="http://schemas.microsoft.com/office/drawing/2014/main" id="{BBED67FF-46FE-771F-2E62-06494B2280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2121299" y="8134702"/>
                <a:ext cx="474386" cy="187437"/>
                <a:chOff x="912577" y="4663731"/>
                <a:chExt cx="677055" cy="234036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490AE3BE-00F6-A2C3-C803-713C459FAB57}"/>
                    </a:ext>
                  </a:extLst>
                </p:cNvPr>
                <p:cNvSpPr/>
                <p:nvPr/>
              </p:nvSpPr>
              <p:spPr>
                <a:xfrm>
                  <a:off x="912577" y="4663752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73E1FCCB-B1FB-130B-37F9-A0798193D17E}"/>
                    </a:ext>
                  </a:extLst>
                </p:cNvPr>
                <p:cNvSpPr/>
                <p:nvPr/>
              </p:nvSpPr>
              <p:spPr>
                <a:xfrm>
                  <a:off x="1140341" y="4663731"/>
                  <a:ext cx="226800" cy="233999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68B87415-AB1A-7408-E3CE-A93DCD5399CA}"/>
                    </a:ext>
                  </a:extLst>
                </p:cNvPr>
                <p:cNvSpPr/>
                <p:nvPr/>
              </p:nvSpPr>
              <p:spPr>
                <a:xfrm>
                  <a:off x="1362832" y="4663766"/>
                  <a:ext cx="226800" cy="234001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57550896-F905-B64C-8DAD-5FBF2EB8F39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4452155" y="8144717"/>
                <a:ext cx="474383" cy="187460"/>
                <a:chOff x="912578" y="5269925"/>
                <a:chExt cx="677052" cy="234064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7559BE83-F9C9-6934-4C84-7A6F0FEDF1C9}"/>
                    </a:ext>
                  </a:extLst>
                </p:cNvPr>
                <p:cNvSpPr/>
                <p:nvPr/>
              </p:nvSpPr>
              <p:spPr>
                <a:xfrm>
                  <a:off x="912578" y="5269925"/>
                  <a:ext cx="226800" cy="233997"/>
                </a:xfrm>
                <a:prstGeom prst="rect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569B8964-7005-0C65-7079-5C852FC73A7F}"/>
                    </a:ext>
                  </a:extLst>
                </p:cNvPr>
                <p:cNvSpPr/>
                <p:nvPr/>
              </p:nvSpPr>
              <p:spPr>
                <a:xfrm>
                  <a:off x="1140336" y="5269989"/>
                  <a:ext cx="226800" cy="234000"/>
                </a:xfrm>
                <a:prstGeom prst="rect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5706B57A-1626-47CD-4EB8-903147FEDEA6}"/>
                    </a:ext>
                  </a:extLst>
                </p:cNvPr>
                <p:cNvSpPr/>
                <p:nvPr/>
              </p:nvSpPr>
              <p:spPr>
                <a:xfrm>
                  <a:off x="1362830" y="5269945"/>
                  <a:ext cx="226800" cy="234002"/>
                </a:xfrm>
                <a:prstGeom prst="rect">
                  <a:avLst/>
                </a:prstGeom>
                <a:grp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Trebuchet MS" panose="020B0703020202090204" pitchFamily="34" charset="0"/>
                  </a:endParaRPr>
                </a:p>
              </p:txBody>
            </p:sp>
          </p:grp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CE3DC647-1243-178E-0910-BBEB965F90ED}"/>
                  </a:ext>
                </a:extLst>
              </p:cNvPr>
              <p:cNvGrpSpPr/>
              <p:nvPr/>
            </p:nvGrpSpPr>
            <p:grpSpPr>
              <a:xfrm>
                <a:off x="4328994" y="8587738"/>
                <a:ext cx="724888" cy="392188"/>
                <a:chOff x="6472738" y="5182605"/>
                <a:chExt cx="896684" cy="520992"/>
              </a:xfrm>
            </p:grpSpPr>
            <p:cxnSp>
              <p:nvCxnSpPr>
                <p:cNvPr id="561" name="Straight Arrow Connector 560">
                  <a:extLst>
                    <a:ext uri="{FF2B5EF4-FFF2-40B4-BE49-F238E27FC236}">
                      <a16:creationId xmlns:a16="http://schemas.microsoft.com/office/drawing/2014/main" id="{C1E4EDB3-2BE1-9CAD-8A83-BBBBD98EBC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2738" y="5182605"/>
                  <a:ext cx="896684" cy="8753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2" name="TextBox 561">
                  <a:extLst>
                    <a:ext uri="{FF2B5EF4-FFF2-40B4-BE49-F238E27FC236}">
                      <a16:creationId xmlns:a16="http://schemas.microsoft.com/office/drawing/2014/main" id="{D1954EEB-8506-A8D5-4655-D5D07DE751A4}"/>
                    </a:ext>
                  </a:extLst>
                </p:cNvPr>
                <p:cNvSpPr txBox="1"/>
                <p:nvPr/>
              </p:nvSpPr>
              <p:spPr>
                <a:xfrm>
                  <a:off x="6478298" y="5261632"/>
                  <a:ext cx="853607" cy="4419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1600" dirty="0">
                      <a:solidFill>
                        <a:schemeClr val="accent2"/>
                      </a:solidFill>
                      <a:latin typeface="Trebuchet MS" panose="020B0703020202090204" pitchFamily="34" charset="0"/>
                    </a:rPr>
                    <a:t>SMX2</a:t>
                  </a:r>
                </a:p>
              </p:txBody>
            </p:sp>
          </p:grpSp>
          <p:sp>
            <p:nvSpPr>
              <p:cNvPr id="525" name="TextBox 524">
                <a:extLst>
                  <a:ext uri="{FF2B5EF4-FFF2-40B4-BE49-F238E27FC236}">
                    <a16:creationId xmlns:a16="http://schemas.microsoft.com/office/drawing/2014/main" id="{2D9C6295-45C0-8248-680D-558E99F3029C}"/>
                  </a:ext>
                </a:extLst>
              </p:cNvPr>
              <p:cNvSpPr txBox="1"/>
              <p:nvPr/>
            </p:nvSpPr>
            <p:spPr>
              <a:xfrm>
                <a:off x="1280788" y="7215903"/>
                <a:ext cx="1549170" cy="552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L</a:t>
                </a:r>
                <a:r>
                  <a:rPr lang="en-GR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oad the </a:t>
                </a:r>
              </a:p>
              <a:p>
                <a:pPr algn="ctr"/>
                <a:r>
                  <a:rPr lang="en-GR" dirty="0">
                    <a:solidFill>
                      <a:schemeClr val="accent6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input vector</a:t>
                </a:r>
              </a:p>
            </p:txBody>
          </p:sp>
          <p:sp>
            <p:nvSpPr>
              <p:cNvPr id="526" name="TextBox 525">
                <a:extLst>
                  <a:ext uri="{FF2B5EF4-FFF2-40B4-BE49-F238E27FC236}">
                    <a16:creationId xmlns:a16="http://schemas.microsoft.com/office/drawing/2014/main" id="{A0374B81-CFAB-8F43-FFE2-A0CDC3809C46}"/>
                  </a:ext>
                </a:extLst>
              </p:cNvPr>
              <p:cNvSpPr txBox="1"/>
              <p:nvPr/>
            </p:nvSpPr>
            <p:spPr>
              <a:xfrm>
                <a:off x="2766217" y="6782555"/>
                <a:ext cx="2382201" cy="391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Execute the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kernel</a:t>
                </a:r>
                <a:endParaRPr lang="en-GR" dirty="0">
                  <a:solidFill>
                    <a:schemeClr val="accent4">
                      <a:lumMod val="75000"/>
                    </a:schemeClr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0798D301-D9BF-8B03-B544-5F31CA505DB6}"/>
                  </a:ext>
                </a:extLst>
              </p:cNvPr>
              <p:cNvSpPr txBox="1"/>
              <p:nvPr/>
            </p:nvSpPr>
            <p:spPr>
              <a:xfrm>
                <a:off x="4216908" y="7200404"/>
                <a:ext cx="1987957" cy="684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Retrieve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rPr>
                  <a:t>the</a:t>
                </a:r>
                <a:r>
                  <a:rPr lang="en-US" dirty="0">
                    <a:latin typeface="Trebuchet MS" panose="020B0703020202090204" pitchFamily="34" charset="0"/>
                  </a:rPr>
                  <a:t> </a:t>
                </a:r>
                <a:r>
                  <a:rPr lang="en-US" dirty="0">
                    <a:solidFill>
                      <a:schemeClr val="accent5"/>
                    </a:solidFill>
                    <a:latin typeface="Trebuchet MS" panose="020B0703020202090204" pitchFamily="34" charset="0"/>
                  </a:rPr>
                  <a:t>final vector</a:t>
                </a:r>
                <a:endParaRPr lang="en-GR" dirty="0">
                  <a:solidFill>
                    <a:schemeClr val="accent5"/>
                  </a:solidFill>
                  <a:latin typeface="Trebuchet MS" panose="020B0703020202090204" pitchFamily="34" charset="0"/>
                </a:endParaRPr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29E49689-9531-D9F8-6300-3C27BCFD7F15}"/>
                  </a:ext>
                </a:extLst>
              </p:cNvPr>
              <p:cNvSpPr/>
              <p:nvPr/>
            </p:nvSpPr>
            <p:spPr>
              <a:xfrm>
                <a:off x="1161560" y="7250731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1</a:t>
                </a:r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F463F9C9-6B3B-4CBB-6B76-2CA572DC0D36}"/>
                  </a:ext>
                </a:extLst>
              </p:cNvPr>
              <p:cNvSpPr/>
              <p:nvPr/>
            </p:nvSpPr>
            <p:spPr>
              <a:xfrm>
                <a:off x="2434084" y="6820864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2</a:t>
                </a:r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F610204F-CB8E-A7F6-B576-970F24A6265B}"/>
                  </a:ext>
                </a:extLst>
              </p:cNvPr>
              <p:cNvSpPr/>
              <p:nvPr/>
            </p:nvSpPr>
            <p:spPr>
              <a:xfrm>
                <a:off x="4384180" y="7252647"/>
                <a:ext cx="320130" cy="298097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72000" rIns="36000" bIns="72000" rtlCol="0" anchor="ctr"/>
              <a:lstStyle/>
              <a:p>
                <a:pPr algn="ctr"/>
                <a:r>
                  <a:rPr lang="en-GR" sz="2200" dirty="0">
                    <a:latin typeface="Trebuchet MS" panose="020B0703020202090204" pitchFamily="34" charset="0"/>
                  </a:rPr>
                  <a:t>3</a:t>
                </a:r>
              </a:p>
            </p:txBody>
          </p: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BD808926-9FE5-8722-8340-0D9777B8029F}"/>
                  </a:ext>
                </a:extLst>
              </p:cNvPr>
              <p:cNvGrpSpPr/>
              <p:nvPr/>
            </p:nvGrpSpPr>
            <p:grpSpPr>
              <a:xfrm>
                <a:off x="2709038" y="7943678"/>
                <a:ext cx="1623064" cy="1311377"/>
                <a:chOff x="2060992" y="4560671"/>
                <a:chExt cx="2058278" cy="1742066"/>
              </a:xfrm>
            </p:grpSpPr>
            <p:grpSp>
              <p:nvGrpSpPr>
                <p:cNvPr id="539" name="Group 538">
                  <a:extLst>
                    <a:ext uri="{FF2B5EF4-FFF2-40B4-BE49-F238E27FC236}">
                      <a16:creationId xmlns:a16="http://schemas.microsoft.com/office/drawing/2014/main" id="{7767E1D2-FBC3-B73A-660A-5E46113B88B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060992" y="4560671"/>
                  <a:ext cx="2058278" cy="1742066"/>
                  <a:chOff x="3992695" y="4674125"/>
                  <a:chExt cx="2342221" cy="1982391"/>
                </a:xfrm>
              </p:grpSpPr>
              <p:sp>
                <p:nvSpPr>
                  <p:cNvPr id="558" name="Rounded Rectangle 557">
                    <a:extLst>
                      <a:ext uri="{FF2B5EF4-FFF2-40B4-BE49-F238E27FC236}">
                        <a16:creationId xmlns:a16="http://schemas.microsoft.com/office/drawing/2014/main" id="{68905F3B-7853-9DDB-2EA8-26E1E82A9D7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3992695" y="4674125"/>
                    <a:ext cx="2342221" cy="1982391"/>
                  </a:xfrm>
                  <a:prstGeom prst="roundRect">
                    <a:avLst>
                      <a:gd name="adj" fmla="val 7426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rtlCol="0" anchor="t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sz="16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</a:rPr>
                      <a:t>GPU Global Memory</a:t>
                    </a:r>
                  </a:p>
                </p:txBody>
              </p:sp>
              <p:sp>
                <p:nvSpPr>
                  <p:cNvPr id="559" name="Rounded Rectangle 558">
                    <a:extLst>
                      <a:ext uri="{FF2B5EF4-FFF2-40B4-BE49-F238E27FC236}">
                        <a16:creationId xmlns:a16="http://schemas.microsoft.com/office/drawing/2014/main" id="{C4A677C4-EAE8-A6EE-294C-FB785A3E5C8E}"/>
                      </a:ext>
                    </a:extLst>
                  </p:cNvPr>
                  <p:cNvSpPr/>
                  <p:nvPr/>
                </p:nvSpPr>
                <p:spPr>
                  <a:xfrm>
                    <a:off x="4078317" y="5355021"/>
                    <a:ext cx="1027910" cy="1198172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rtlCol="0" anchor="t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dirty="0">
                        <a:latin typeface="Trebuchet MS" panose="020B0703020202090204" pitchFamily="34" charset="0"/>
                      </a:rPr>
                      <a:t>DRAM Bank</a:t>
                    </a:r>
                  </a:p>
                </p:txBody>
              </p:sp>
              <p:sp>
                <p:nvSpPr>
                  <p:cNvPr id="560" name="Rounded Rectangle 559">
                    <a:extLst>
                      <a:ext uri="{FF2B5EF4-FFF2-40B4-BE49-F238E27FC236}">
                        <a16:creationId xmlns:a16="http://schemas.microsoft.com/office/drawing/2014/main" id="{4F045FD6-692B-3553-1BD2-5F3147FEC8D5}"/>
                      </a:ext>
                    </a:extLst>
                  </p:cNvPr>
                  <p:cNvSpPr/>
                  <p:nvPr/>
                </p:nvSpPr>
                <p:spPr>
                  <a:xfrm>
                    <a:off x="5217312" y="5360460"/>
                    <a:ext cx="1027910" cy="1193634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rtlCol="0" anchor="t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R" dirty="0">
                        <a:latin typeface="Trebuchet MS" panose="020B0703020202090204" pitchFamily="34" charset="0"/>
                      </a:rPr>
                      <a:t>DRAM Bank</a:t>
                    </a:r>
                  </a:p>
                </p:txBody>
              </p:sp>
            </p:grpSp>
            <p:grpSp>
              <p:nvGrpSpPr>
                <p:cNvPr id="540" name="Group 539">
                  <a:extLst>
                    <a:ext uri="{FF2B5EF4-FFF2-40B4-BE49-F238E27FC236}">
                      <a16:creationId xmlns:a16="http://schemas.microsoft.com/office/drawing/2014/main" id="{A3BF4EF1-4BBC-EF1D-C97D-A941F4FFEB7B}"/>
                    </a:ext>
                  </a:extLst>
                </p:cNvPr>
                <p:cNvGrpSpPr/>
                <p:nvPr/>
              </p:nvGrpSpPr>
              <p:grpSpPr>
                <a:xfrm>
                  <a:off x="2271202" y="5616232"/>
                  <a:ext cx="711370" cy="419348"/>
                  <a:chOff x="2271202" y="5616232"/>
                  <a:chExt cx="711370" cy="419348"/>
                </a:xfrm>
              </p:grpSpPr>
              <p:grpSp>
                <p:nvGrpSpPr>
                  <p:cNvPr id="550" name="Group 549">
                    <a:extLst>
                      <a:ext uri="{FF2B5EF4-FFF2-40B4-BE49-F238E27FC236}">
                        <a16:creationId xmlns:a16="http://schemas.microsoft.com/office/drawing/2014/main" id="{DEB37D39-831E-C73A-9008-107D59A3D90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271202" y="5616232"/>
                    <a:ext cx="540838" cy="200199"/>
                    <a:chOff x="701079" y="4960239"/>
                    <a:chExt cx="677680" cy="235680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555" name="Rectangle 554">
                      <a:extLst>
                        <a:ext uri="{FF2B5EF4-FFF2-40B4-BE49-F238E27FC236}">
                          <a16:creationId xmlns:a16="http://schemas.microsoft.com/office/drawing/2014/main" id="{99169D09-3F73-103F-2F44-A7E5FF1DA4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079" y="4961905"/>
                      <a:ext cx="226799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56" name="Rectangle 555">
                      <a:extLst>
                        <a:ext uri="{FF2B5EF4-FFF2-40B4-BE49-F238E27FC236}">
                          <a16:creationId xmlns:a16="http://schemas.microsoft.com/office/drawing/2014/main" id="{7557B867-D01E-DA4F-98A9-27D928746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826" y="4961920"/>
                      <a:ext cx="226800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57" name="Rectangle 556">
                      <a:extLst>
                        <a:ext uri="{FF2B5EF4-FFF2-40B4-BE49-F238E27FC236}">
                          <a16:creationId xmlns:a16="http://schemas.microsoft.com/office/drawing/2014/main" id="{04904041-729D-B9C2-7FEF-E3DA65D7B3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1960" y="4960239"/>
                      <a:ext cx="226799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551" name="Group 550">
                    <a:extLst>
                      <a:ext uri="{FF2B5EF4-FFF2-40B4-BE49-F238E27FC236}">
                        <a16:creationId xmlns:a16="http://schemas.microsoft.com/office/drawing/2014/main" id="{58F81279-3DDD-B3F8-EFC0-9AE616C04D7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441413" y="5835406"/>
                    <a:ext cx="541159" cy="200174"/>
                    <a:chOff x="735742" y="5004877"/>
                    <a:chExt cx="678082" cy="235655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552" name="Rectangle 551">
                      <a:extLst>
                        <a:ext uri="{FF2B5EF4-FFF2-40B4-BE49-F238E27FC236}">
                          <a16:creationId xmlns:a16="http://schemas.microsoft.com/office/drawing/2014/main" id="{4BA868A0-AD8F-EE6B-1832-81D39991C7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742" y="5006487"/>
                      <a:ext cx="226799" cy="23399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53" name="Rectangle 552">
                      <a:extLst>
                        <a:ext uri="{FF2B5EF4-FFF2-40B4-BE49-F238E27FC236}">
                          <a16:creationId xmlns:a16="http://schemas.microsoft.com/office/drawing/2014/main" id="{1DCBECDC-31AD-1DBE-490F-F382F48217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606" y="5006526"/>
                      <a:ext cx="226799" cy="23400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54" name="Rectangle 553">
                      <a:extLst>
                        <a:ext uri="{FF2B5EF4-FFF2-40B4-BE49-F238E27FC236}">
                          <a16:creationId xmlns:a16="http://schemas.microsoft.com/office/drawing/2014/main" id="{6E14CBDB-1DA1-FFD2-5814-AE58D1E8E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7025" y="5004877"/>
                      <a:ext cx="226799" cy="23399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541" name="Group 540">
                  <a:extLst>
                    <a:ext uri="{FF2B5EF4-FFF2-40B4-BE49-F238E27FC236}">
                      <a16:creationId xmlns:a16="http://schemas.microsoft.com/office/drawing/2014/main" id="{519AA2A4-CE33-9EDD-09CB-68EFB2A734DB}"/>
                    </a:ext>
                  </a:extLst>
                </p:cNvPr>
                <p:cNvGrpSpPr/>
                <p:nvPr/>
              </p:nvGrpSpPr>
              <p:grpSpPr>
                <a:xfrm>
                  <a:off x="3267953" y="5634000"/>
                  <a:ext cx="651612" cy="438991"/>
                  <a:chOff x="2161791" y="5634000"/>
                  <a:chExt cx="651612" cy="438991"/>
                </a:xfrm>
              </p:grpSpPr>
              <p:grpSp>
                <p:nvGrpSpPr>
                  <p:cNvPr id="542" name="Group 541">
                    <a:extLst>
                      <a:ext uri="{FF2B5EF4-FFF2-40B4-BE49-F238E27FC236}">
                        <a16:creationId xmlns:a16="http://schemas.microsoft.com/office/drawing/2014/main" id="{9D86292F-248A-741C-BC67-19F9DF7BBF4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161791" y="5634000"/>
                    <a:ext cx="541485" cy="199820"/>
                    <a:chOff x="831538" y="5002938"/>
                    <a:chExt cx="678491" cy="235234"/>
                  </a:xfrm>
                  <a:solidFill>
                    <a:schemeClr val="accent1">
                      <a:lumMod val="20000"/>
                      <a:lumOff val="80000"/>
                    </a:schemeClr>
                  </a:solidFill>
                </p:grpSpPr>
                <p:sp>
                  <p:nvSpPr>
                    <p:cNvPr id="547" name="Rectangle 546">
                      <a:extLst>
                        <a:ext uri="{FF2B5EF4-FFF2-40B4-BE49-F238E27FC236}">
                          <a16:creationId xmlns:a16="http://schemas.microsoft.com/office/drawing/2014/main" id="{FC089FFD-30CA-86A4-866D-F41E79101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538" y="5004062"/>
                      <a:ext cx="226797" cy="234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48" name="Rectangle 547">
                      <a:extLst>
                        <a:ext uri="{FF2B5EF4-FFF2-40B4-BE49-F238E27FC236}">
                          <a16:creationId xmlns:a16="http://schemas.microsoft.com/office/drawing/2014/main" id="{C559F917-D59C-51C5-11A6-D2953A6F0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9501" y="5004174"/>
                      <a:ext cx="226802" cy="23399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49" name="Rectangle 548">
                      <a:extLst>
                        <a:ext uri="{FF2B5EF4-FFF2-40B4-BE49-F238E27FC236}">
                          <a16:creationId xmlns:a16="http://schemas.microsoft.com/office/drawing/2014/main" id="{24E6B9A3-14A5-FC6B-8A91-CA5A1E1F6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3230" y="5002938"/>
                      <a:ext cx="226799" cy="233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  <p:grpSp>
                <p:nvGrpSpPr>
                  <p:cNvPr id="543" name="Group 542">
                    <a:extLst>
                      <a:ext uri="{FF2B5EF4-FFF2-40B4-BE49-F238E27FC236}">
                        <a16:creationId xmlns:a16="http://schemas.microsoft.com/office/drawing/2014/main" id="{6ED5E0A5-FB59-5624-E4B9-3A116117176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9107400">
                    <a:off x="2271321" y="5873414"/>
                    <a:ext cx="542082" cy="199577"/>
                    <a:chOff x="944808" y="5060373"/>
                    <a:chExt cx="679245" cy="234946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544" name="Rectangle 543">
                      <a:extLst>
                        <a:ext uri="{FF2B5EF4-FFF2-40B4-BE49-F238E27FC236}">
                          <a16:creationId xmlns:a16="http://schemas.microsoft.com/office/drawing/2014/main" id="{AF2C5929-C3FD-258D-E816-4D4DBCF22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4808" y="5061124"/>
                      <a:ext cx="226801" cy="23401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45" name="Rectangle 544">
                      <a:extLst>
                        <a:ext uri="{FF2B5EF4-FFF2-40B4-BE49-F238E27FC236}">
                          <a16:creationId xmlns:a16="http://schemas.microsoft.com/office/drawing/2014/main" id="{137936AF-ECB9-A1EA-13EB-A33F4CC7FA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2949" y="5061317"/>
                      <a:ext cx="226802" cy="23400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  <p:sp>
                  <p:nvSpPr>
                    <p:cNvPr id="546" name="Rectangle 545">
                      <a:extLst>
                        <a:ext uri="{FF2B5EF4-FFF2-40B4-BE49-F238E27FC236}">
                          <a16:creationId xmlns:a16="http://schemas.microsoft.com/office/drawing/2014/main" id="{345AF996-DA34-AB08-3D1B-E8A744DE3E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7254" y="5060373"/>
                      <a:ext cx="226799" cy="23400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>
                        <a:latin typeface="Trebuchet MS" panose="020B070302020209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532" name="Rounded Rectangle 531">
                <a:extLst>
                  <a:ext uri="{FF2B5EF4-FFF2-40B4-BE49-F238E27FC236}">
                    <a16:creationId xmlns:a16="http://schemas.microsoft.com/office/drawing/2014/main" id="{02E79C23-97FA-D116-4E6D-2504F78CE42C}"/>
                  </a:ext>
                </a:extLst>
              </p:cNvPr>
              <p:cNvSpPr/>
              <p:nvPr/>
            </p:nvSpPr>
            <p:spPr>
              <a:xfrm>
                <a:off x="5032795" y="7943678"/>
                <a:ext cx="847253" cy="1280638"/>
              </a:xfrm>
              <a:prstGeom prst="roundRect">
                <a:avLst>
                  <a:gd name="adj" fmla="val 7426"/>
                </a:avLst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 anchorCtr="1"/>
              <a:lstStyle/>
              <a:p>
                <a:pPr algn="ctr"/>
                <a:r>
                  <a:rPr lang="en-GR" sz="20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Host CPU</a:t>
                </a:r>
              </a:p>
            </p:txBody>
          </p:sp>
          <p:sp>
            <p:nvSpPr>
              <p:cNvPr id="533" name="Rounded Rectangle 532">
                <a:extLst>
                  <a:ext uri="{FF2B5EF4-FFF2-40B4-BE49-F238E27FC236}">
                    <a16:creationId xmlns:a16="http://schemas.microsoft.com/office/drawing/2014/main" id="{9E73BC31-FD65-1A55-8BE9-3438E473E8FA}"/>
                  </a:ext>
                </a:extLst>
              </p:cNvPr>
              <p:cNvSpPr/>
              <p:nvPr/>
            </p:nvSpPr>
            <p:spPr>
              <a:xfrm>
                <a:off x="2693936" y="7219877"/>
                <a:ext cx="1638166" cy="284152"/>
              </a:xfrm>
              <a:prstGeom prst="roundRect">
                <a:avLst>
                  <a:gd name="adj" fmla="val 7426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ctr" anchorCtr="1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GPU Cores</a:t>
                </a:r>
              </a:p>
            </p:txBody>
          </p: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DFC8E52E-1DB5-F19C-89E6-D937E8FE9F3E}"/>
                  </a:ext>
                </a:extLst>
              </p:cNvPr>
              <p:cNvGrpSpPr/>
              <p:nvPr/>
            </p:nvGrpSpPr>
            <p:grpSpPr>
              <a:xfrm>
                <a:off x="2873147" y="7504032"/>
                <a:ext cx="647424" cy="439649"/>
                <a:chOff x="6498237" y="5122120"/>
                <a:chExt cx="800864" cy="584040"/>
              </a:xfrm>
            </p:grpSpPr>
            <p:cxnSp>
              <p:nvCxnSpPr>
                <p:cNvPr id="537" name="Straight Arrow Connector 536">
                  <a:extLst>
                    <a:ext uri="{FF2B5EF4-FFF2-40B4-BE49-F238E27FC236}">
                      <a16:creationId xmlns:a16="http://schemas.microsoft.com/office/drawing/2014/main" id="{E95137E8-4166-F5C7-5433-50DA28DFDC22}"/>
                    </a:ext>
                  </a:extLst>
                </p:cNvPr>
                <p:cNvCxnSpPr>
                  <a:cxnSpLocks/>
                  <a:stCxn id="533" idx="2"/>
                  <a:endCxn id="558" idx="0"/>
                </p:cNvCxnSpPr>
                <p:nvPr/>
              </p:nvCxnSpPr>
              <p:spPr>
                <a:xfrm>
                  <a:off x="7289760" y="5122120"/>
                  <a:ext cx="9341" cy="584040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8" name="TextBox 537">
                  <a:extLst>
                    <a:ext uri="{FF2B5EF4-FFF2-40B4-BE49-F238E27FC236}">
                      <a16:creationId xmlns:a16="http://schemas.microsoft.com/office/drawing/2014/main" id="{78BC4D9E-1A85-80C4-B664-983BC1082E7B}"/>
                    </a:ext>
                  </a:extLst>
                </p:cNvPr>
                <p:cNvSpPr txBox="1"/>
                <p:nvPr/>
              </p:nvSpPr>
              <p:spPr>
                <a:xfrm>
                  <a:off x="6498237" y="5183614"/>
                  <a:ext cx="647668" cy="4419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R" sz="1600" dirty="0">
                      <a:solidFill>
                        <a:schemeClr val="accent2"/>
                      </a:solidFill>
                      <a:latin typeface="Trebuchet MS" panose="020B0703020202090204" pitchFamily="34" charset="0"/>
                    </a:rPr>
                    <a:t>bus</a:t>
                  </a:r>
                </a:p>
              </p:txBody>
            </p:sp>
          </p:grp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B35B6D20-D078-5811-9A47-E6081F3D111B}"/>
                  </a:ext>
                </a:extLst>
              </p:cNvPr>
              <p:cNvSpPr/>
              <p:nvPr/>
            </p:nvSpPr>
            <p:spPr>
              <a:xfrm rot="5400000">
                <a:off x="3673574" y="7629904"/>
                <a:ext cx="158910" cy="18740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43A3802A-DD04-C92E-CEAF-0B14D124AE01}"/>
                  </a:ext>
                </a:extLst>
              </p:cNvPr>
              <p:cNvSpPr/>
              <p:nvPr/>
            </p:nvSpPr>
            <p:spPr>
              <a:xfrm rot="5400000">
                <a:off x="3915811" y="7622679"/>
                <a:ext cx="158910" cy="1874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1A816A16-FB2B-C6A8-5C42-6586E8C15654}"/>
                </a:ext>
              </a:extLst>
            </p:cNvPr>
            <p:cNvGrpSpPr/>
            <p:nvPr/>
          </p:nvGrpSpPr>
          <p:grpSpPr>
            <a:xfrm>
              <a:off x="3341064" y="4886399"/>
              <a:ext cx="1423802" cy="1045759"/>
              <a:chOff x="1568981" y="3686124"/>
              <a:chExt cx="1589737" cy="1045759"/>
            </a:xfrm>
          </p:grpSpPr>
          <p:sp>
            <p:nvSpPr>
              <p:cNvPr id="512" name="Rounded Rectangle 511">
                <a:extLst>
                  <a:ext uri="{FF2B5EF4-FFF2-40B4-BE49-F238E27FC236}">
                    <a16:creationId xmlns:a16="http://schemas.microsoft.com/office/drawing/2014/main" id="{5539152A-6D1A-0367-107B-639D8D9668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68981" y="3686124"/>
                <a:ext cx="1589737" cy="1045759"/>
              </a:xfrm>
              <a:prstGeom prst="roundRect">
                <a:avLst>
                  <a:gd name="adj" fmla="val 74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/>
                <a:r>
                  <a:rPr lang="en-GR" sz="16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Main Memory</a:t>
                </a:r>
              </a:p>
            </p:txBody>
          </p:sp>
          <p:sp>
            <p:nvSpPr>
              <p:cNvPr id="513" name="Rounded Rectangle 512">
                <a:extLst>
                  <a:ext uri="{FF2B5EF4-FFF2-40B4-BE49-F238E27FC236}">
                    <a16:creationId xmlns:a16="http://schemas.microsoft.com/office/drawing/2014/main" id="{740B3B73-00A9-4577-737F-527CF19EB601}"/>
                  </a:ext>
                </a:extLst>
              </p:cNvPr>
              <p:cNvSpPr/>
              <p:nvPr/>
            </p:nvSpPr>
            <p:spPr>
              <a:xfrm>
                <a:off x="1649783" y="3973843"/>
                <a:ext cx="709509" cy="697314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sz="1600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514" name="Rounded Rectangle 513">
                <a:extLst>
                  <a:ext uri="{FF2B5EF4-FFF2-40B4-BE49-F238E27FC236}">
                    <a16:creationId xmlns:a16="http://schemas.microsoft.com/office/drawing/2014/main" id="{7D426329-E55D-13C5-161A-BE9812CEB435}"/>
                  </a:ext>
                </a:extLst>
              </p:cNvPr>
              <p:cNvSpPr/>
              <p:nvPr/>
            </p:nvSpPr>
            <p:spPr>
              <a:xfrm>
                <a:off x="2422779" y="3971081"/>
                <a:ext cx="706553" cy="699818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t"/>
              <a:lstStyle/>
              <a:p>
                <a:pPr algn="ctr">
                  <a:lnSpc>
                    <a:spcPct val="90000"/>
                  </a:lnSpc>
                </a:pPr>
                <a:r>
                  <a:rPr lang="en-GR" sz="1600" dirty="0">
                    <a:latin typeface="Trebuchet MS" panose="020B0703020202090204" pitchFamily="34" charset="0"/>
                  </a:rPr>
                  <a:t>DRAM Bank</a:t>
                </a: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3E13BB0B-BD8E-EC6F-2009-EE118B2BC5F1}"/>
                  </a:ext>
                </a:extLst>
              </p:cNvPr>
              <p:cNvSpPr/>
              <p:nvPr/>
            </p:nvSpPr>
            <p:spPr>
              <a:xfrm rot="9107400">
                <a:off x="2018052" y="4332733"/>
                <a:ext cx="142730" cy="149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04F49ED2-CD18-5BAF-E2FD-52B17C24EF66}"/>
                  </a:ext>
                </a:extLst>
              </p:cNvPr>
              <p:cNvSpPr/>
              <p:nvPr/>
            </p:nvSpPr>
            <p:spPr>
              <a:xfrm rot="9107400">
                <a:off x="1907696" y="4386200"/>
                <a:ext cx="142730" cy="149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7CA03C28-AE4E-942A-BCB8-D4E7A4D7E8A9}"/>
                  </a:ext>
                </a:extLst>
              </p:cNvPr>
              <p:cNvSpPr/>
              <p:nvPr/>
            </p:nvSpPr>
            <p:spPr>
              <a:xfrm rot="9107400">
                <a:off x="1800261" y="4438100"/>
                <a:ext cx="142730" cy="1496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9BDADB1D-BECD-815A-A7A1-7A63CC03540C}"/>
                  </a:ext>
                </a:extLst>
              </p:cNvPr>
              <p:cNvSpPr/>
              <p:nvPr/>
            </p:nvSpPr>
            <p:spPr>
              <a:xfrm rot="9107400">
                <a:off x="2704578" y="4332733"/>
                <a:ext cx="142730" cy="1496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E6C085DB-2082-33EC-F786-C04692E85FFE}"/>
                  </a:ext>
                </a:extLst>
              </p:cNvPr>
              <p:cNvSpPr/>
              <p:nvPr/>
            </p:nvSpPr>
            <p:spPr>
              <a:xfrm rot="9107400">
                <a:off x="2594222" y="4386200"/>
                <a:ext cx="142730" cy="1496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AEF10A73-520E-44FC-D8DE-146B5CF46981}"/>
                  </a:ext>
                </a:extLst>
              </p:cNvPr>
              <p:cNvSpPr/>
              <p:nvPr/>
            </p:nvSpPr>
            <p:spPr>
              <a:xfrm rot="9107400">
                <a:off x="2486787" y="4438100"/>
                <a:ext cx="142730" cy="1496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Trebuchet MS" panose="020B070302020209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170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" grpId="0"/>
      <p:bldP spid="50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CPU/GPU Comparisons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75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72096"/>
            <a:ext cx="8360840" cy="53889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B" sz="2200" dirty="0">
                <a:solidFill>
                  <a:schemeClr val="accent5"/>
                </a:solidFill>
                <a:latin typeface="Trebuchet MS" panose="020B0703020202090204" pitchFamily="34" charset="0"/>
              </a:rPr>
              <a:t>Kernel-Only</a:t>
            </a:r>
            <a:r>
              <a:rPr lang="en-GB" sz="2200" dirty="0">
                <a:latin typeface="Trebuchet MS" panose="020B0703020202090204" pitchFamily="34" charset="0"/>
              </a:rPr>
              <a:t> (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32-bit float</a:t>
            </a:r>
            <a:r>
              <a:rPr lang="en-GB" sz="22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CPU	= 0.51% of Peak Perf. 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GPU 	= 0.21% of Peak Perf.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PIM (</a:t>
            </a:r>
            <a:r>
              <a:rPr lang="en-GB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1D</a:t>
            </a:r>
            <a:r>
              <a:rPr lang="en-GB" sz="2000" dirty="0">
                <a:latin typeface="Trebuchet MS" panose="020B0703020202090204" pitchFamily="34" charset="0"/>
              </a:rPr>
              <a:t>)	= 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50.7%</a:t>
            </a:r>
            <a:r>
              <a:rPr lang="en-GB" sz="2000" dirty="0">
                <a:latin typeface="Trebuchet MS" panose="020B0703020202090204" pitchFamily="34" charset="0"/>
              </a:rPr>
              <a:t> of Peak Perf.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000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200" dirty="0">
                <a:solidFill>
                  <a:schemeClr val="accent5"/>
                </a:solidFill>
                <a:latin typeface="Trebuchet MS" panose="020B0703020202090204" pitchFamily="34" charset="0"/>
              </a:rPr>
              <a:t>End-to-End</a:t>
            </a:r>
            <a:r>
              <a:rPr lang="en-GB" sz="2200" dirty="0">
                <a:latin typeface="Trebuchet MS" panose="020B0703020202090204" pitchFamily="34" charset="0"/>
              </a:rPr>
              <a:t> (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32-bit float</a:t>
            </a:r>
            <a:r>
              <a:rPr lang="en-GB" sz="22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CPU 	=  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4.08 G</a:t>
            </a:r>
            <a:r>
              <a:rPr lang="en-US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Fl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op/s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GPU 	=  1.92 </a:t>
            </a:r>
            <a:r>
              <a:rPr lang="en-GB" sz="2000" dirty="0" err="1">
                <a:latin typeface="Trebuchet MS" panose="020B0703020202090204" pitchFamily="34" charset="0"/>
              </a:rPr>
              <a:t>GFlop</a:t>
            </a:r>
            <a:r>
              <a:rPr lang="en-GB" sz="2000" dirty="0">
                <a:latin typeface="Trebuchet MS" panose="020B0703020202090204" pitchFamily="34" charset="0"/>
              </a:rPr>
              <a:t>/s  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PIM (</a:t>
            </a:r>
            <a:r>
              <a:rPr lang="el-GR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1</a:t>
            </a:r>
            <a:r>
              <a:rPr lang="en-GB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D</a:t>
            </a:r>
            <a:r>
              <a:rPr lang="en-GB" sz="2000" dirty="0">
                <a:latin typeface="Trebuchet MS" panose="020B0703020202090204" pitchFamily="34" charset="0"/>
              </a:rPr>
              <a:t>) 	=  0.1</a:t>
            </a:r>
            <a:r>
              <a:rPr lang="el-GR" sz="2000" dirty="0">
                <a:latin typeface="Trebuchet MS" panose="020B0703020202090204" pitchFamily="34" charset="0"/>
              </a:rPr>
              <a:t>1</a:t>
            </a:r>
            <a:r>
              <a:rPr lang="en-GB" sz="2000" dirty="0">
                <a:latin typeface="Trebuchet MS" panose="020B0703020202090204" pitchFamily="34" charset="0"/>
              </a:rPr>
              <a:t> </a:t>
            </a:r>
            <a:r>
              <a:rPr lang="en-GB" sz="2000" dirty="0" err="1">
                <a:latin typeface="Trebuchet MS" panose="020B0703020202090204" pitchFamily="34" charset="0"/>
              </a:rPr>
              <a:t>GFlop</a:t>
            </a:r>
            <a:r>
              <a:rPr lang="en-GB" sz="2000" dirty="0">
                <a:latin typeface="Trebuchet MS" panose="020B0703020202090204" pitchFamily="34" charset="0"/>
              </a:rPr>
              <a:t>/s</a:t>
            </a:r>
            <a:endParaRPr lang="en-GR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C0A7EA99-A285-A9CD-B1AD-525927BBE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814"/>
              </p:ext>
            </p:extLst>
          </p:nvPr>
        </p:nvGraphicFramePr>
        <p:xfrm>
          <a:off x="362612" y="3974889"/>
          <a:ext cx="6940449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1863">
                  <a:extLst>
                    <a:ext uri="{9D8B030D-6E8A-4147-A177-3AD203B41FA5}">
                      <a16:colId xmlns:a16="http://schemas.microsoft.com/office/drawing/2014/main" val="317410048"/>
                    </a:ext>
                  </a:extLst>
                </a:gridCol>
                <a:gridCol w="1343956">
                  <a:extLst>
                    <a:ext uri="{9D8B030D-6E8A-4147-A177-3AD203B41FA5}">
                      <a16:colId xmlns:a16="http://schemas.microsoft.com/office/drawing/2014/main" val="2489875169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val="1519824790"/>
                    </a:ext>
                  </a:extLst>
                </a:gridCol>
                <a:gridCol w="1340285">
                  <a:extLst>
                    <a:ext uri="{9D8B030D-6E8A-4147-A177-3AD203B41FA5}">
                      <a16:colId xmlns:a16="http://schemas.microsoft.com/office/drawing/2014/main" val="2498976924"/>
                    </a:ext>
                  </a:extLst>
                </a:gridCol>
                <a:gridCol w="1164920">
                  <a:extLst>
                    <a:ext uri="{9D8B030D-6E8A-4147-A177-3AD203B41FA5}">
                      <a16:colId xmlns:a16="http://schemas.microsoft.com/office/drawing/2014/main" val="2108246702"/>
                    </a:ext>
                  </a:extLst>
                </a:gridCol>
              </a:tblGrid>
              <a:tr h="313520">
                <a:tc gridSpan="2">
                  <a:txBody>
                    <a:bodyPr/>
                    <a:lstStyle/>
                    <a:p>
                      <a:pPr algn="ctr"/>
                      <a:r>
                        <a:rPr lang="en-GR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System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800" b="0" i="0" u="none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Cores</a:t>
                      </a:r>
                      <a:endParaRPr lang="en-GR" sz="1800" b="0" i="0" u="none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Peak Performance</a:t>
                      </a:r>
                      <a:endParaRPr lang="en-GR" sz="1800" b="0" i="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Bandwidth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TDP</a:t>
                      </a:r>
                      <a:endParaRPr lang="en-GR" sz="1800" b="0" i="0" kern="12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306462"/>
                  </a:ext>
                </a:extLst>
              </a:tr>
              <a:tr h="5486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CPU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Intel Xeon</a:t>
                      </a:r>
                    </a:p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Silver 4110</a:t>
                      </a:r>
                      <a:endParaRPr lang="en-GR" sz="1800" b="0" i="0" u="none" kern="12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660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23.1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2x85 W  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1252"/>
                  </a:ext>
                </a:extLst>
              </a:tr>
              <a:tr h="5486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GPU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NVIDIA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Tesla V100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14.13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897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300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94213"/>
                  </a:ext>
                </a:extLst>
              </a:tr>
              <a:tr h="5486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UPMEM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1st Gen.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4.66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1.77 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379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65694"/>
                  </a:ext>
                </a:extLst>
              </a:tr>
            </a:tbl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F20D85DD-FAE9-871B-B203-59B2EAB267EE}"/>
              </a:ext>
            </a:extLst>
          </p:cNvPr>
          <p:cNvSpPr txBox="1">
            <a:spLocks/>
          </p:cNvSpPr>
          <p:nvPr/>
        </p:nvSpPr>
        <p:spPr>
          <a:xfrm>
            <a:off x="7655472" y="4541621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Processor-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CDB8AA5-4CCE-4A60-7C15-6C6DFDCC2696}"/>
              </a:ext>
            </a:extLst>
          </p:cNvPr>
          <p:cNvSpPr txBox="1">
            <a:spLocks/>
          </p:cNvSpPr>
          <p:nvPr/>
        </p:nvSpPr>
        <p:spPr>
          <a:xfrm>
            <a:off x="7362978" y="5620184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Memory-Centric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2733D07-E252-BA66-ADE5-9AB76BDBA023}"/>
              </a:ext>
            </a:extLst>
          </p:cNvPr>
          <p:cNvSpPr/>
          <p:nvPr/>
        </p:nvSpPr>
        <p:spPr>
          <a:xfrm rot="10800000">
            <a:off x="7362979" y="4360261"/>
            <a:ext cx="307297" cy="1192111"/>
          </a:xfrm>
          <a:prstGeom prst="leftBrace">
            <a:avLst>
              <a:gd name="adj1" fmla="val 54887"/>
              <a:gd name="adj2" fmla="val 5000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5FAD20F-ECB2-93D0-B3D9-CE6044224289}"/>
              </a:ext>
            </a:extLst>
          </p:cNvPr>
          <p:cNvSpPr/>
          <p:nvPr/>
        </p:nvSpPr>
        <p:spPr>
          <a:xfrm rot="5400000">
            <a:off x="3182558" y="4116869"/>
            <a:ext cx="1142204" cy="1708877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FE896E1-51F1-A3BD-0A54-22ED6ADEBA8C}"/>
              </a:ext>
            </a:extLst>
          </p:cNvPr>
          <p:cNvSpPr/>
          <p:nvPr/>
        </p:nvSpPr>
        <p:spPr>
          <a:xfrm rot="5400000">
            <a:off x="5222292" y="5287110"/>
            <a:ext cx="525470" cy="1214207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5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3D0152-B9BE-917B-159A-7917E736AA61}"/>
              </a:ext>
            </a:extLst>
          </p:cNvPr>
          <p:cNvSpPr txBox="1">
            <a:spLocks/>
          </p:cNvSpPr>
          <p:nvPr/>
        </p:nvSpPr>
        <p:spPr>
          <a:xfrm>
            <a:off x="4833179" y="872096"/>
            <a:ext cx="4259305" cy="147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B" sz="2200" dirty="0">
                <a:solidFill>
                  <a:schemeClr val="accent1"/>
                </a:solidFill>
                <a:latin typeface="Trebuchet MS" panose="020B0703020202090204" pitchFamily="34" charset="0"/>
              </a:rPr>
              <a:t>Kernel-Energy</a:t>
            </a:r>
            <a:r>
              <a:rPr lang="en-GB" sz="2200" dirty="0">
                <a:latin typeface="Trebuchet MS" panose="020B0703020202090204" pitchFamily="34" charset="0"/>
              </a:rPr>
              <a:t> (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32-bit float</a:t>
            </a:r>
            <a:r>
              <a:rPr lang="en-GB" sz="22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CPU	= 0.247 J 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GPU 	= 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0.051 J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PIM (</a:t>
            </a:r>
            <a:r>
              <a:rPr lang="en-GB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1D</a:t>
            </a:r>
            <a:r>
              <a:rPr lang="en-GB" sz="2000" dirty="0">
                <a:latin typeface="Trebuchet MS" panose="020B0703020202090204" pitchFamily="34" charset="0"/>
              </a:rPr>
              <a:t>)	= 0.179 J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Font typeface="Arial" panose="020B0604020202020204" pitchFamily="34" charset="0"/>
              <a:buNone/>
            </a:pPr>
            <a:endParaRPr lang="en-GR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Font typeface="Arial" panose="020B0604020202020204" pitchFamily="34" charset="0"/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0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CPU/GPU Comparisons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76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72096"/>
            <a:ext cx="8360840" cy="53889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B" sz="2200" dirty="0">
                <a:solidFill>
                  <a:schemeClr val="accent5"/>
                </a:solidFill>
                <a:latin typeface="Trebuchet MS" panose="020B0703020202090204" pitchFamily="34" charset="0"/>
              </a:rPr>
              <a:t>Kernel-Only</a:t>
            </a:r>
            <a:r>
              <a:rPr lang="en-GB" sz="2200" dirty="0">
                <a:latin typeface="Trebuchet MS" panose="020B0703020202090204" pitchFamily="34" charset="0"/>
              </a:rPr>
              <a:t> (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32-bit float</a:t>
            </a:r>
            <a:r>
              <a:rPr lang="en-GB" sz="22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CPU	= 0.51% of Peak Perf. 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GPU 	= 0.21% of Peak Perf.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PIM (</a:t>
            </a:r>
            <a:r>
              <a:rPr lang="en-GB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1D</a:t>
            </a:r>
            <a:r>
              <a:rPr lang="en-GB" sz="2000" dirty="0">
                <a:latin typeface="Trebuchet MS" panose="020B0703020202090204" pitchFamily="34" charset="0"/>
              </a:rPr>
              <a:t>)	= 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50.7%</a:t>
            </a:r>
            <a:r>
              <a:rPr lang="en-GB" sz="2000" dirty="0">
                <a:latin typeface="Trebuchet MS" panose="020B0703020202090204" pitchFamily="34" charset="0"/>
              </a:rPr>
              <a:t> of Peak Perf.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endParaRPr lang="en-GR" sz="2000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200" dirty="0">
                <a:solidFill>
                  <a:schemeClr val="accent5"/>
                </a:solidFill>
                <a:latin typeface="Trebuchet MS" panose="020B0703020202090204" pitchFamily="34" charset="0"/>
              </a:rPr>
              <a:t>End-to-End</a:t>
            </a:r>
            <a:r>
              <a:rPr lang="en-GB" sz="2200" dirty="0">
                <a:latin typeface="Trebuchet MS" panose="020B0703020202090204" pitchFamily="34" charset="0"/>
              </a:rPr>
              <a:t> (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32-bit float</a:t>
            </a:r>
            <a:r>
              <a:rPr lang="en-GB" sz="22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CPU 	=  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4.08 G</a:t>
            </a:r>
            <a:r>
              <a:rPr lang="en-US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Fl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op/s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GPU 	=  1.92 </a:t>
            </a:r>
            <a:r>
              <a:rPr lang="en-GB" sz="2000" dirty="0" err="1">
                <a:latin typeface="Trebuchet MS" panose="020B0703020202090204" pitchFamily="34" charset="0"/>
              </a:rPr>
              <a:t>GFlop</a:t>
            </a:r>
            <a:r>
              <a:rPr lang="en-GB" sz="2000" dirty="0">
                <a:latin typeface="Trebuchet MS" panose="020B0703020202090204" pitchFamily="34" charset="0"/>
              </a:rPr>
              <a:t>/s  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PIM (</a:t>
            </a:r>
            <a:r>
              <a:rPr lang="el-GR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1</a:t>
            </a:r>
            <a:r>
              <a:rPr lang="en-GB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D</a:t>
            </a:r>
            <a:r>
              <a:rPr lang="en-GB" sz="2000" dirty="0">
                <a:latin typeface="Trebuchet MS" panose="020B0703020202090204" pitchFamily="34" charset="0"/>
              </a:rPr>
              <a:t>) 	=  0.1</a:t>
            </a:r>
            <a:r>
              <a:rPr lang="el-GR" sz="2000" dirty="0">
                <a:latin typeface="Trebuchet MS" panose="020B0703020202090204" pitchFamily="34" charset="0"/>
              </a:rPr>
              <a:t>1</a:t>
            </a:r>
            <a:r>
              <a:rPr lang="en-GB" sz="2000" dirty="0">
                <a:latin typeface="Trebuchet MS" panose="020B0703020202090204" pitchFamily="34" charset="0"/>
              </a:rPr>
              <a:t> </a:t>
            </a:r>
            <a:r>
              <a:rPr lang="en-GB" sz="2000" dirty="0" err="1">
                <a:latin typeface="Trebuchet MS" panose="020B0703020202090204" pitchFamily="34" charset="0"/>
              </a:rPr>
              <a:t>GFlop</a:t>
            </a:r>
            <a:r>
              <a:rPr lang="en-GB" sz="2000" dirty="0">
                <a:latin typeface="Trebuchet MS" panose="020B0703020202090204" pitchFamily="34" charset="0"/>
              </a:rPr>
              <a:t>/s</a:t>
            </a:r>
            <a:endParaRPr lang="en-GR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C0A7EA99-A285-A9CD-B1AD-525927BBE22F}"/>
              </a:ext>
            </a:extLst>
          </p:cNvPr>
          <p:cNvGraphicFramePr>
            <a:graphicFrameLocks noGrp="1"/>
          </p:cNvGraphicFramePr>
          <p:nvPr/>
        </p:nvGraphicFramePr>
        <p:xfrm>
          <a:off x="362612" y="3974889"/>
          <a:ext cx="6940449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1863">
                  <a:extLst>
                    <a:ext uri="{9D8B030D-6E8A-4147-A177-3AD203B41FA5}">
                      <a16:colId xmlns:a16="http://schemas.microsoft.com/office/drawing/2014/main" val="317410048"/>
                    </a:ext>
                  </a:extLst>
                </a:gridCol>
                <a:gridCol w="1343956">
                  <a:extLst>
                    <a:ext uri="{9D8B030D-6E8A-4147-A177-3AD203B41FA5}">
                      <a16:colId xmlns:a16="http://schemas.microsoft.com/office/drawing/2014/main" val="2489875169"/>
                    </a:ext>
                  </a:extLst>
                </a:gridCol>
                <a:gridCol w="2129425">
                  <a:extLst>
                    <a:ext uri="{9D8B030D-6E8A-4147-A177-3AD203B41FA5}">
                      <a16:colId xmlns:a16="http://schemas.microsoft.com/office/drawing/2014/main" val="1519824790"/>
                    </a:ext>
                  </a:extLst>
                </a:gridCol>
                <a:gridCol w="1340285">
                  <a:extLst>
                    <a:ext uri="{9D8B030D-6E8A-4147-A177-3AD203B41FA5}">
                      <a16:colId xmlns:a16="http://schemas.microsoft.com/office/drawing/2014/main" val="2498976924"/>
                    </a:ext>
                  </a:extLst>
                </a:gridCol>
                <a:gridCol w="1164920">
                  <a:extLst>
                    <a:ext uri="{9D8B030D-6E8A-4147-A177-3AD203B41FA5}">
                      <a16:colId xmlns:a16="http://schemas.microsoft.com/office/drawing/2014/main" val="2108246702"/>
                    </a:ext>
                  </a:extLst>
                </a:gridCol>
              </a:tblGrid>
              <a:tr h="313520">
                <a:tc gridSpan="2">
                  <a:txBody>
                    <a:bodyPr/>
                    <a:lstStyle/>
                    <a:p>
                      <a:pPr algn="ctr"/>
                      <a:r>
                        <a:rPr lang="en-GR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System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1800" b="0" i="0" u="none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Cores</a:t>
                      </a:r>
                      <a:endParaRPr lang="en-GR" sz="1800" b="0" i="0" u="none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</a:rPr>
                        <a:t>Peak Performance</a:t>
                      </a:r>
                      <a:endParaRPr lang="en-GR" sz="1800" b="0" i="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Bandwidth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bg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TDP</a:t>
                      </a:r>
                      <a:endParaRPr lang="en-GR" sz="1800" b="0" i="0" kern="1200" dirty="0">
                        <a:solidFill>
                          <a:schemeClr val="bg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306462"/>
                  </a:ext>
                </a:extLst>
              </a:tr>
              <a:tr h="5486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CPU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Intel Xeon</a:t>
                      </a:r>
                    </a:p>
                    <a:p>
                      <a:pPr marL="0" algn="ctr" defTabSz="914354" rtl="0" eaLnBrk="1" latinLnBrk="0" hangingPunct="1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Silver 4110</a:t>
                      </a:r>
                      <a:endParaRPr lang="en-GR" sz="1800" b="0" i="0" u="none" kern="1200" dirty="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660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23.1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2x85 W  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1252"/>
                  </a:ext>
                </a:extLst>
              </a:tr>
              <a:tr h="5486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GPU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NVIDIA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Tesla V100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14.13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897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300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94213"/>
                  </a:ext>
                </a:extLst>
              </a:tr>
              <a:tr h="5486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R" sz="1800" b="0" i="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</a:rPr>
                        <a:t>PIM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UPMEM</a:t>
                      </a:r>
                    </a:p>
                    <a:p>
                      <a:pPr marL="0" algn="ctr" defTabSz="914354" rtl="0" eaLnBrk="1" latinLnBrk="0" hangingPunct="1"/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1st Gen.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4.66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R" sz="1800" b="0" i="0" u="none" kern="1200" dirty="0">
                          <a:solidFill>
                            <a:schemeClr val="accent2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G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Flops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accent4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1.77 T</a:t>
                      </a: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B/s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354" rtl="0" eaLnBrk="1" latinLnBrk="0" hangingPunct="1">
                        <a:lnSpc>
                          <a:spcPct val="150000"/>
                        </a:lnSpc>
                      </a:pPr>
                      <a:r>
                        <a:rPr lang="en-GR" sz="1800" b="0" i="0" u="none" kern="1200" dirty="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+mn-ea"/>
                          <a:cs typeface="+mn-cs"/>
                        </a:rPr>
                        <a:t>379 W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65694"/>
                  </a:ext>
                </a:extLst>
              </a:tr>
            </a:tbl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F20D85DD-FAE9-871B-B203-59B2EAB267EE}"/>
              </a:ext>
            </a:extLst>
          </p:cNvPr>
          <p:cNvSpPr txBox="1">
            <a:spLocks/>
          </p:cNvSpPr>
          <p:nvPr/>
        </p:nvSpPr>
        <p:spPr>
          <a:xfrm>
            <a:off x="7655472" y="4541621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Processor-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CDB8AA5-4CCE-4A60-7C15-6C6DFDCC2696}"/>
              </a:ext>
            </a:extLst>
          </p:cNvPr>
          <p:cNvSpPr txBox="1">
            <a:spLocks/>
          </p:cNvSpPr>
          <p:nvPr/>
        </p:nvSpPr>
        <p:spPr>
          <a:xfrm>
            <a:off x="7362978" y="5620184"/>
            <a:ext cx="1410660" cy="80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rebuchet MS" panose="020B0703020202090204" pitchFamily="34" charset="0"/>
                <a:cs typeface="Consolas" panose="020B0609020204030204" pitchFamily="49" charset="0"/>
              </a:rPr>
              <a:t>Memory-Centric</a:t>
            </a:r>
            <a:endParaRPr lang="en-GR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2733D07-E252-BA66-ADE5-9AB76BDBA023}"/>
              </a:ext>
            </a:extLst>
          </p:cNvPr>
          <p:cNvSpPr/>
          <p:nvPr/>
        </p:nvSpPr>
        <p:spPr>
          <a:xfrm rot="10800000">
            <a:off x="7362979" y="4360261"/>
            <a:ext cx="307297" cy="1192111"/>
          </a:xfrm>
          <a:prstGeom prst="leftBrace">
            <a:avLst>
              <a:gd name="adj1" fmla="val 54887"/>
              <a:gd name="adj2" fmla="val 5000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5FAD20F-ECB2-93D0-B3D9-CE6044224289}"/>
              </a:ext>
            </a:extLst>
          </p:cNvPr>
          <p:cNvSpPr/>
          <p:nvPr/>
        </p:nvSpPr>
        <p:spPr>
          <a:xfrm rot="5400000">
            <a:off x="2641824" y="6584"/>
            <a:ext cx="373051" cy="4084182"/>
          </a:xfrm>
          <a:prstGeom prst="roundRect">
            <a:avLst>
              <a:gd name="adj" fmla="val 8414"/>
            </a:avLst>
          </a:prstGeom>
          <a:noFill/>
          <a:ln w="38100">
            <a:solidFill>
              <a:schemeClr val="accent2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solidFill>
                <a:schemeClr val="accent1"/>
              </a:solidFill>
              <a:latin typeface="Trebuchet MS" panose="020B070302020209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3D0152-B9BE-917B-159A-7917E736AA61}"/>
              </a:ext>
            </a:extLst>
          </p:cNvPr>
          <p:cNvSpPr txBox="1">
            <a:spLocks/>
          </p:cNvSpPr>
          <p:nvPr/>
        </p:nvSpPr>
        <p:spPr>
          <a:xfrm>
            <a:off x="4833179" y="872096"/>
            <a:ext cx="4259305" cy="147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R" sz="2400" dirty="0">
                <a:latin typeface="Trebuchet MS" panose="020B0703020202090204" pitchFamily="34" charset="0"/>
              </a:rPr>
              <a:t> </a:t>
            </a:r>
            <a:r>
              <a:rPr lang="en-GB" sz="2200" dirty="0">
                <a:solidFill>
                  <a:schemeClr val="accent1"/>
                </a:solidFill>
                <a:latin typeface="Trebuchet MS" panose="020B0703020202090204" pitchFamily="34" charset="0"/>
              </a:rPr>
              <a:t>Kernel-Energy</a:t>
            </a:r>
            <a:r>
              <a:rPr lang="en-GB" sz="2200" dirty="0">
                <a:latin typeface="Trebuchet MS" panose="020B0703020202090204" pitchFamily="34" charset="0"/>
              </a:rPr>
              <a:t> (</a:t>
            </a:r>
            <a:r>
              <a:rPr lang="en-GB" sz="2200" dirty="0">
                <a:solidFill>
                  <a:schemeClr val="accent3"/>
                </a:solidFill>
                <a:latin typeface="Trebuchet MS" panose="020B0703020202090204" pitchFamily="34" charset="0"/>
              </a:rPr>
              <a:t>32-bit float</a:t>
            </a:r>
            <a:r>
              <a:rPr lang="en-GB" sz="2200" dirty="0">
                <a:latin typeface="Trebuchet MS" panose="020B0703020202090204" pitchFamily="34" charset="0"/>
              </a:rPr>
              <a:t>):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CPU	= 0.247 J      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GPU 	= </a:t>
            </a:r>
            <a:r>
              <a:rPr lang="en-GB" sz="2000" b="1" dirty="0">
                <a:solidFill>
                  <a:schemeClr val="accent4"/>
                </a:solidFill>
                <a:latin typeface="Trebuchet MS" panose="020B0703020202090204" pitchFamily="34" charset="0"/>
              </a:rPr>
              <a:t>0.051 J</a:t>
            </a:r>
          </a:p>
          <a:p>
            <a:pPr lvl="1"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GB" sz="2000" dirty="0">
                <a:latin typeface="Trebuchet MS" panose="020B0703020202090204" pitchFamily="34" charset="0"/>
              </a:rPr>
              <a:t>PIM (</a:t>
            </a:r>
            <a:r>
              <a:rPr lang="en-GB" sz="2000" dirty="0">
                <a:solidFill>
                  <a:schemeClr val="accent3"/>
                </a:solidFill>
                <a:latin typeface="Trebuchet MS" panose="020B0703020202090204" pitchFamily="34" charset="0"/>
              </a:rPr>
              <a:t>1D</a:t>
            </a:r>
            <a:r>
              <a:rPr lang="en-GB" sz="2000" dirty="0">
                <a:latin typeface="Trebuchet MS" panose="020B0703020202090204" pitchFamily="34" charset="0"/>
              </a:rPr>
              <a:t>)	= 0.179 J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Font typeface="Arial" panose="020B0604020202020204" pitchFamily="34" charset="0"/>
              <a:buNone/>
            </a:pPr>
            <a:endParaRPr lang="en-GR" sz="2400" dirty="0">
              <a:latin typeface="Trebuchet MS" panose="020B070302020209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Font typeface="Arial" panose="020B0604020202020204" pitchFamily="34" charset="0"/>
              <a:buNone/>
            </a:pPr>
            <a:endParaRPr lang="en-GR" sz="2400" dirty="0">
              <a:latin typeface="Trebuchet MS" panose="020B070302020209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496EF63-2778-840E-78FE-5BFCECEBA4A2}"/>
              </a:ext>
            </a:extLst>
          </p:cNvPr>
          <p:cNvSpPr/>
          <p:nvPr/>
        </p:nvSpPr>
        <p:spPr>
          <a:xfrm>
            <a:off x="4951549" y="2471526"/>
            <a:ext cx="3563801" cy="8021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000" u="sng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PIM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: 1.38x </a:t>
            </a:r>
            <a:r>
              <a:rPr lang="en-GR" sz="2000" dirty="0">
                <a:solidFill>
                  <a:schemeClr val="accent1"/>
                </a:solidFill>
                <a:latin typeface="Trebuchet MS" panose="020B0703020202090204" pitchFamily="34" charset="0"/>
              </a:rPr>
              <a:t>higher energy efficiency </a:t>
            </a:r>
            <a:r>
              <a:rPr lang="en-GR" sz="2000" dirty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rPr>
              <a:t>over CPU</a:t>
            </a:r>
          </a:p>
        </p:txBody>
      </p:sp>
    </p:spTree>
    <p:extLst>
      <p:ext uri="{BB962C8B-B14F-4D97-AF65-F5344CB8AC3E}">
        <p14:creationId xmlns:p14="http://schemas.microsoft.com/office/powerpoint/2010/main" val="295808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510899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77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Core Contributions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ABE7FECA-0B1A-D8E7-ACDF-DB92842FF2D4}"/>
              </a:ext>
            </a:extLst>
          </p:cNvPr>
          <p:cNvSpPr txBox="1">
            <a:spLocks/>
          </p:cNvSpPr>
          <p:nvPr/>
        </p:nvSpPr>
        <p:spPr>
          <a:xfrm>
            <a:off x="1900308" y="792097"/>
            <a:ext cx="3001278" cy="168543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 err="1">
                <a:latin typeface="Trebuchet MS" panose="020B0703020202090204" pitchFamily="34" charset="0"/>
                <a:cs typeface="Consolas" panose="020B0609020204030204" pitchFamily="49" charset="0"/>
              </a:rPr>
              <a:t>ColorTM</a:t>
            </a:r>
            <a: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  <a:t> (ISC’18, SRC PACT’18)</a:t>
            </a:r>
            <a:br>
              <a:rPr lang="en-US" sz="2100" dirty="0">
                <a:solidFill>
                  <a:schemeClr val="accent4"/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</a:br>
            <a:r>
              <a:rPr lang="en-G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High-Performance Graph Coloring for CPU Systems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75F85E0-EC85-001F-0A6C-3C50C8AF0E6A}"/>
              </a:ext>
            </a:extLst>
          </p:cNvPr>
          <p:cNvGrpSpPr/>
          <p:nvPr/>
        </p:nvGrpSpPr>
        <p:grpSpPr>
          <a:xfrm>
            <a:off x="90153" y="792097"/>
            <a:ext cx="2072236" cy="1487896"/>
            <a:chOff x="-353244" y="5138423"/>
            <a:chExt cx="2072236" cy="148789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C19578A-2EAF-D6E2-0330-FDFA36B7A8FD}"/>
                </a:ext>
              </a:extLst>
            </p:cNvPr>
            <p:cNvGrpSpPr/>
            <p:nvPr/>
          </p:nvGrpSpPr>
          <p:grpSpPr>
            <a:xfrm>
              <a:off x="132091" y="5138423"/>
              <a:ext cx="1586901" cy="1487896"/>
              <a:chOff x="472875" y="5366042"/>
              <a:chExt cx="2115868" cy="1983866"/>
            </a:xfrm>
          </p:grpSpPr>
          <p:sp>
            <p:nvSpPr>
              <p:cNvPr id="53" name="Subtitle 2">
                <a:extLst>
                  <a:ext uri="{FF2B5EF4-FFF2-40B4-BE49-F238E27FC236}">
                    <a16:creationId xmlns:a16="http://schemas.microsoft.com/office/drawing/2014/main" id="{2B696753-3E67-C11F-B043-AEC6BF25EC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875" y="5366042"/>
                <a:ext cx="2115868" cy="96566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4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Graph Processing</a:t>
                </a:r>
                <a:endParaRPr lang="en-GR" sz="2000" dirty="0">
                  <a:solidFill>
                    <a:schemeClr val="accent4"/>
                  </a:solidFill>
                  <a:latin typeface="Trebuchet MS" panose="020B0703020202090204" pitchFamily="34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1C12138-A5F3-545E-4EC3-4BAA78BD7D80}"/>
                  </a:ext>
                </a:extLst>
              </p:cNvPr>
              <p:cNvGrpSpPr/>
              <p:nvPr/>
            </p:nvGrpSpPr>
            <p:grpSpPr>
              <a:xfrm rot="20746500">
                <a:off x="540660" y="6202978"/>
                <a:ext cx="1554370" cy="1146930"/>
                <a:chOff x="682465" y="6278691"/>
                <a:chExt cx="1586961" cy="1165736"/>
              </a:xfrm>
            </p:grpSpPr>
            <p:pic>
              <p:nvPicPr>
                <p:cNvPr id="55" name="Graphic 54" descr="Network">
                  <a:extLst>
                    <a:ext uri="{FF2B5EF4-FFF2-40B4-BE49-F238E27FC236}">
                      <a16:creationId xmlns:a16="http://schemas.microsoft.com/office/drawing/2014/main" id="{347FE93F-553E-05B3-400F-498F6F789F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2465" y="6278691"/>
                  <a:ext cx="1025845" cy="1025851"/>
                </a:xfrm>
                <a:prstGeom prst="rect">
                  <a:avLst/>
                </a:prstGeom>
              </p:spPr>
            </p:pic>
            <p:pic>
              <p:nvPicPr>
                <p:cNvPr id="56" name="Graphic 55" descr="Network">
                  <a:extLst>
                    <a:ext uri="{FF2B5EF4-FFF2-40B4-BE49-F238E27FC236}">
                      <a16:creationId xmlns:a16="http://schemas.microsoft.com/office/drawing/2014/main" id="{ED2699F0-9B0B-DDB2-95F6-6C7A5FEE32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641095">
                  <a:off x="1243580" y="6418586"/>
                  <a:ext cx="1025846" cy="1025841"/>
                </a:xfrm>
                <a:prstGeom prst="rect">
                  <a:avLst/>
                </a:prstGeom>
              </p:spPr>
            </p:pic>
          </p:grp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75CBDD0-649B-9AF5-9BFB-B86C3863D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53244" y="5213646"/>
              <a:ext cx="480688" cy="46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8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1</a:t>
              </a:r>
            </a:p>
          </p:txBody>
        </p:sp>
      </p:grpSp>
      <p:sp>
        <p:nvSpPr>
          <p:cNvPr id="60" name="Subtitle 2">
            <a:extLst>
              <a:ext uri="{FF2B5EF4-FFF2-40B4-BE49-F238E27FC236}">
                <a16:creationId xmlns:a16="http://schemas.microsoft.com/office/drawing/2014/main" id="{C1020455-0C2A-A538-7024-6A8D757B3E5E}"/>
              </a:ext>
            </a:extLst>
          </p:cNvPr>
          <p:cNvSpPr txBox="1">
            <a:spLocks/>
          </p:cNvSpPr>
          <p:nvPr/>
        </p:nvSpPr>
        <p:spPr>
          <a:xfrm>
            <a:off x="6495832" y="783825"/>
            <a:ext cx="3110027" cy="160704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 err="1">
                <a:latin typeface="Trebuchet MS" panose="020B0703020202090204" pitchFamily="34" charset="0"/>
                <a:cs typeface="Consolas" panose="020B0609020204030204" pitchFamily="49" charset="0"/>
              </a:rPr>
              <a:t>SynCron</a:t>
            </a:r>
            <a: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  <a:t> (HPCA’21)</a:t>
            </a:r>
            <a:b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</a:br>
            <a:r>
              <a:rPr lang="en-G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A Lightweight Synchronization Mechanism for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PIM Systems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8D38012-EDEA-476C-C0E5-A91A94665CE7}"/>
              </a:ext>
            </a:extLst>
          </p:cNvPr>
          <p:cNvGrpSpPr/>
          <p:nvPr/>
        </p:nvGrpSpPr>
        <p:grpSpPr>
          <a:xfrm>
            <a:off x="4644788" y="783825"/>
            <a:ext cx="2543410" cy="1621247"/>
            <a:chOff x="142344" y="5082985"/>
            <a:chExt cx="2543410" cy="1621247"/>
          </a:xfrm>
        </p:grpSpPr>
        <p:pic>
          <p:nvPicPr>
            <p:cNvPr id="61" name="Graphic 60" descr="Lock">
              <a:extLst>
                <a:ext uri="{FF2B5EF4-FFF2-40B4-BE49-F238E27FC236}">
                  <a16:creationId xmlns:a16="http://schemas.microsoft.com/office/drawing/2014/main" id="{78009D12-4FC6-448E-9931-E1AA79818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971" y="5804232"/>
              <a:ext cx="900000" cy="900000"/>
            </a:xfrm>
            <a:prstGeom prst="rect">
              <a:avLst/>
            </a:prstGeom>
          </p:spPr>
        </p:pic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BDC20232-1E4D-97A1-9506-B1A23581EEAB}"/>
                </a:ext>
              </a:extLst>
            </p:cNvPr>
            <p:cNvSpPr txBox="1">
              <a:spLocks/>
            </p:cNvSpPr>
            <p:nvPr/>
          </p:nvSpPr>
          <p:spPr>
            <a:xfrm>
              <a:off x="679195" y="5082985"/>
              <a:ext cx="2006559" cy="839051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400"/>
                </a:spcBef>
              </a:pPr>
              <a:r>
                <a:rPr lang="en-US" sz="2000" dirty="0">
                  <a:solidFill>
                    <a:schemeClr val="accent1"/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Irregular</a:t>
              </a:r>
            </a:p>
            <a:p>
              <a:pPr algn="l">
                <a:lnSpc>
                  <a:spcPct val="100000"/>
                </a:lnSpc>
                <a:spcBef>
                  <a:spcPts val="400"/>
                </a:spcBef>
              </a:pPr>
              <a:r>
                <a:rPr lang="en-US" sz="2000" dirty="0">
                  <a:solidFill>
                    <a:schemeClr val="accent1"/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Workloads</a:t>
              </a:r>
              <a:endParaRPr lang="en-GR" sz="2000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E57D967-FABE-DF22-361F-897F1C144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344" y="5158208"/>
              <a:ext cx="480688" cy="46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8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3</a:t>
              </a:r>
            </a:p>
          </p:txBody>
        </p:sp>
      </p:grpSp>
      <p:sp>
        <p:nvSpPr>
          <p:cNvPr id="87" name="Subtitle 2">
            <a:extLst>
              <a:ext uri="{FF2B5EF4-FFF2-40B4-BE49-F238E27FC236}">
                <a16:creationId xmlns:a16="http://schemas.microsoft.com/office/drawing/2014/main" id="{7E948B2A-2047-1780-43B7-D990453120DF}"/>
              </a:ext>
            </a:extLst>
          </p:cNvPr>
          <p:cNvSpPr txBox="1">
            <a:spLocks/>
          </p:cNvSpPr>
          <p:nvPr/>
        </p:nvSpPr>
        <p:spPr>
          <a:xfrm>
            <a:off x="1676767" y="5134324"/>
            <a:ext cx="2712090" cy="137951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 err="1">
                <a:latin typeface="Trebuchet MS" panose="020B0703020202090204" pitchFamily="34" charset="0"/>
                <a:cs typeface="Consolas" panose="020B0609020204030204" pitchFamily="49" charset="0"/>
              </a:rPr>
              <a:t>SmartPQ</a:t>
            </a:r>
            <a: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  <a:t> (CF’19)</a:t>
            </a:r>
            <a:br>
              <a:rPr lang="en-US" sz="2100" dirty="0">
                <a:latin typeface="Trebuchet MS" panose="020B0703020202090204" pitchFamily="34" charset="0"/>
                <a:cs typeface="Consolas" panose="020B0609020204030204" pitchFamily="49" charset="0"/>
              </a:rPr>
            </a:br>
            <a:r>
              <a:rPr lang="en-G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An Adaptive Priority Queue for NUMA CPU Systems</a:t>
            </a:r>
            <a:endParaRPr lang="en-US" sz="21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2028E3A-1F35-B2C2-1D7F-D216F0497738}"/>
              </a:ext>
            </a:extLst>
          </p:cNvPr>
          <p:cNvGrpSpPr/>
          <p:nvPr/>
        </p:nvGrpSpPr>
        <p:grpSpPr>
          <a:xfrm>
            <a:off x="130923" y="5134324"/>
            <a:ext cx="2095051" cy="1347553"/>
            <a:chOff x="123735" y="5048833"/>
            <a:chExt cx="2095051" cy="1347553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869450A-22A5-3977-BB9A-B71ED8D7A6F7}"/>
                </a:ext>
              </a:extLst>
            </p:cNvPr>
            <p:cNvGrpSpPr/>
            <p:nvPr/>
          </p:nvGrpSpPr>
          <p:grpSpPr>
            <a:xfrm>
              <a:off x="624473" y="5048833"/>
              <a:ext cx="1594313" cy="1347553"/>
              <a:chOff x="5016310" y="-141916"/>
              <a:chExt cx="2951608" cy="2343844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FBEE65E-AA74-AB2A-BB5A-F0CD488A1CA9}"/>
                  </a:ext>
                </a:extLst>
              </p:cNvPr>
              <p:cNvGrpSpPr/>
              <p:nvPr/>
            </p:nvGrpSpPr>
            <p:grpSpPr>
              <a:xfrm>
                <a:off x="5168412" y="1279036"/>
                <a:ext cx="1689370" cy="922892"/>
                <a:chOff x="5168412" y="1279036"/>
                <a:chExt cx="1689370" cy="922892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BD637889-8A74-9D7D-C09C-56339A5594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6673" y="1366168"/>
                  <a:ext cx="1335138" cy="63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61D61E0-04F2-73EA-117E-48BEC40023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79231" y="1578882"/>
                  <a:ext cx="1335138" cy="63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56957062-452D-F886-4D2B-FEB5AD86B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79231" y="2054974"/>
                  <a:ext cx="1787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E9FF13F-E872-BA33-F0C7-EA954A1E9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431" y="2054973"/>
                  <a:ext cx="1787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90F6E007-A490-B225-325A-2D566A05C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0751" y="2054974"/>
                  <a:ext cx="1787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6BCAD7BE-FD35-4F7E-DF4B-64D662E9A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1751" y="2054974"/>
                  <a:ext cx="1787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8BC3BE3-6F57-A428-4F66-FAE6645DB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751" y="1812123"/>
                  <a:ext cx="1335138" cy="63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6590902B-875D-934E-97DA-6CCD83693F59}"/>
                    </a:ext>
                  </a:extLst>
                </p:cNvPr>
                <p:cNvGrpSpPr/>
                <p:nvPr/>
              </p:nvGrpSpPr>
              <p:grpSpPr>
                <a:xfrm>
                  <a:off x="5168412" y="1279036"/>
                  <a:ext cx="1689370" cy="922892"/>
                  <a:chOff x="1653702" y="4192621"/>
                  <a:chExt cx="1689370" cy="922892"/>
                </a:xfrm>
                <a:solidFill>
                  <a:schemeClr val="tx1"/>
                </a:solidFill>
              </p:grpSpPr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E5DAD732-3C0A-3F43-6E8D-595933320482}"/>
                      </a:ext>
                    </a:extLst>
                  </p:cNvPr>
                  <p:cNvSpPr/>
                  <p:nvPr/>
                </p:nvSpPr>
                <p:spPr>
                  <a:xfrm>
                    <a:off x="1653702" y="4192621"/>
                    <a:ext cx="223736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91CB9944-B6A3-E2E0-05E1-EF966F472198}"/>
                      </a:ext>
                    </a:extLst>
                  </p:cNvPr>
                  <p:cNvSpPr/>
                  <p:nvPr/>
                </p:nvSpPr>
                <p:spPr>
                  <a:xfrm>
                    <a:off x="2010383" y="4591455"/>
                    <a:ext cx="204281" cy="515566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B2703659-5940-C0E5-9DD6-92C0B7B185C8}"/>
                      </a:ext>
                    </a:extLst>
                  </p:cNvPr>
                  <p:cNvSpPr/>
                  <p:nvPr/>
                </p:nvSpPr>
                <p:spPr>
                  <a:xfrm>
                    <a:off x="2403465" y="4396900"/>
                    <a:ext cx="223736" cy="71011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FEA74AD8-9B39-4C0B-BF64-47526D301787}"/>
                      </a:ext>
                    </a:extLst>
                  </p:cNvPr>
                  <p:cNvSpPr/>
                  <p:nvPr/>
                </p:nvSpPr>
                <p:spPr>
                  <a:xfrm>
                    <a:off x="2773680" y="4827513"/>
                    <a:ext cx="201600" cy="288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 dirty="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CD4F37C0-AB96-102F-6D01-704830294FA1}"/>
                      </a:ext>
                    </a:extLst>
                  </p:cNvPr>
                  <p:cNvSpPr/>
                  <p:nvPr/>
                </p:nvSpPr>
                <p:spPr>
                  <a:xfrm>
                    <a:off x="3119336" y="4192621"/>
                    <a:ext cx="223736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 dirty="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sp>
            <p:nvSpPr>
              <p:cNvPr id="92" name="Subtitle 2">
                <a:extLst>
                  <a:ext uri="{FF2B5EF4-FFF2-40B4-BE49-F238E27FC236}">
                    <a16:creationId xmlns:a16="http://schemas.microsoft.com/office/drawing/2014/main" id="{BD9FBFC8-333C-3B36-DE49-D999F83142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16310" y="-141916"/>
                <a:ext cx="2951608" cy="1381551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Pointer-Chasing</a:t>
                </a:r>
                <a:endParaRPr lang="en-GR" sz="2000" dirty="0">
                  <a:solidFill>
                    <a:schemeClr val="accent2"/>
                  </a:solidFill>
                  <a:latin typeface="Trebuchet MS" panose="020B0703020202090204" pitchFamily="34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4D32900-30DA-40F9-54C4-F5E7FCF5A9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35" y="5109544"/>
              <a:ext cx="480688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8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2</a:t>
              </a:r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1B9D1045-9072-3B63-2C65-498B4CA9E5CF}"/>
              </a:ext>
            </a:extLst>
          </p:cNvPr>
          <p:cNvSpPr txBox="1">
            <a:spLocks/>
          </p:cNvSpPr>
          <p:nvPr/>
        </p:nvSpPr>
        <p:spPr>
          <a:xfrm>
            <a:off x="5781179" y="5134324"/>
            <a:ext cx="3458336" cy="160513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 err="1">
                <a:latin typeface="Trebuchet MS" panose="020B0703020202090204" pitchFamily="34" charset="0"/>
                <a:cs typeface="Consolas" panose="020B0609020204030204" pitchFamily="49" charset="0"/>
              </a:rPr>
              <a:t>SparseP</a:t>
            </a:r>
            <a: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  <a:t> (Sigmetrics’22)</a:t>
            </a:r>
            <a:br>
              <a:rPr lang="en-US" dirty="0">
                <a:latin typeface="Trebuchet MS" panose="020B0703020202090204" pitchFamily="34" charset="0"/>
                <a:cs typeface="Consolas" panose="020B0609020204030204" pitchFamily="49" charset="0"/>
              </a:rPr>
            </a:br>
            <a:r>
              <a:rPr lang="en-G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A Library of Efficient Sparse Matrix Vector Multiplication Kernels for Real PIM Systems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0E710F-F3C3-E64E-2B29-9C77B06007ED}"/>
              </a:ext>
            </a:extLst>
          </p:cNvPr>
          <p:cNvGrpSpPr/>
          <p:nvPr/>
        </p:nvGrpSpPr>
        <p:grpSpPr>
          <a:xfrm>
            <a:off x="4284255" y="5134324"/>
            <a:ext cx="1630214" cy="1766603"/>
            <a:chOff x="4753214" y="838947"/>
            <a:chExt cx="1630214" cy="176660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B2A0C18-14F8-FDDB-1221-A052069D24E3}"/>
                </a:ext>
              </a:extLst>
            </p:cNvPr>
            <p:cNvGrpSpPr/>
            <p:nvPr/>
          </p:nvGrpSpPr>
          <p:grpSpPr>
            <a:xfrm>
              <a:off x="5240458" y="838947"/>
              <a:ext cx="1142970" cy="1766603"/>
              <a:chOff x="5099128" y="4845728"/>
              <a:chExt cx="1523960" cy="2355470"/>
            </a:xfrm>
          </p:grpSpPr>
          <p:pic>
            <p:nvPicPr>
              <p:cNvPr id="48" name="Graphic 47" descr="Table">
                <a:extLst>
                  <a:ext uri="{FF2B5EF4-FFF2-40B4-BE49-F238E27FC236}">
                    <a16:creationId xmlns:a16="http://schemas.microsoft.com/office/drawing/2014/main" id="{7FC6DB81-D72D-8AD6-B9A1-4B31CB9ED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92508" y="5921805"/>
                <a:ext cx="1056000" cy="1279393"/>
              </a:xfrm>
              <a:prstGeom prst="rect">
                <a:avLst/>
              </a:prstGeom>
            </p:spPr>
          </p:pic>
          <p:sp>
            <p:nvSpPr>
              <p:cNvPr id="49" name="Subtitle 2">
                <a:extLst>
                  <a:ext uri="{FF2B5EF4-FFF2-40B4-BE49-F238E27FC236}">
                    <a16:creationId xmlns:a16="http://schemas.microsoft.com/office/drawing/2014/main" id="{BA1C10F0-0EBA-5897-4B58-CF2F3C97A4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99128" y="4845728"/>
                <a:ext cx="1523960" cy="110032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20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Sparse Linear </a:t>
                </a:r>
                <a:br>
                  <a:rPr lang="en-US" sz="20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</a:br>
                <a:r>
                  <a:rPr lang="en-US" sz="20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Algebra</a:t>
                </a:r>
                <a:endParaRPr lang="en-GR" sz="2000" dirty="0">
                  <a:solidFill>
                    <a:schemeClr val="accent5"/>
                  </a:solidFill>
                  <a:latin typeface="Trebuchet MS" panose="020B0703020202090204" pitchFamily="34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390E62D-5E40-0F59-3FDC-3641D5598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3214" y="921842"/>
              <a:ext cx="480688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800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4</a:t>
              </a:r>
            </a:p>
          </p:txBody>
        </p:sp>
      </p:grp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94A60D8-389B-4740-6151-E9BBB657DF79}"/>
              </a:ext>
            </a:extLst>
          </p:cNvPr>
          <p:cNvSpPr/>
          <p:nvPr/>
        </p:nvSpPr>
        <p:spPr>
          <a:xfrm>
            <a:off x="409405" y="2490186"/>
            <a:ext cx="8307368" cy="2410045"/>
          </a:xfrm>
          <a:prstGeom prst="roundRect">
            <a:avLst/>
          </a:prstGeom>
          <a:solidFill>
            <a:srgbClr val="ECF4FF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20000"/>
              </a:lnSpc>
              <a:spcBef>
                <a:spcPts val="8"/>
              </a:spcBef>
              <a:buSzPct val="120000"/>
            </a:pP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</a:rPr>
              <a:t>Thesis Statement: </a:t>
            </a:r>
          </a:p>
          <a:p>
            <a:pPr algn="ctr">
              <a:lnSpc>
                <a:spcPct val="120000"/>
              </a:lnSpc>
              <a:spcBef>
                <a:spcPts val="8"/>
              </a:spcBef>
              <a:buSzPct val="120000"/>
            </a:pPr>
            <a:r>
              <a:rPr lang="en-GB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Low-overhead synchronization </a:t>
            </a: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</a:rPr>
              <a:t>approaches </a:t>
            </a:r>
          </a:p>
          <a:p>
            <a:pPr algn="ctr">
              <a:lnSpc>
                <a:spcPct val="120000"/>
              </a:lnSpc>
              <a:spcBef>
                <a:spcPts val="8"/>
              </a:spcBef>
              <a:buSzPct val="120000"/>
            </a:pP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</a:rPr>
              <a:t>in cooperation with well-crafted </a:t>
            </a:r>
            <a:r>
              <a:rPr lang="en-GB" sz="2400" dirty="0">
                <a:solidFill>
                  <a:schemeClr val="accent4"/>
                </a:solidFill>
                <a:latin typeface="Trebuchet MS" panose="020B0703020202090204" pitchFamily="34" charset="0"/>
              </a:rPr>
              <a:t>data access </a:t>
            </a: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</a:rPr>
              <a:t>techniques can significantly improve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performance </a:t>
            </a: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</a:rPr>
              <a:t>and</a:t>
            </a:r>
            <a:r>
              <a:rPr lang="en-GB" sz="2400" dirty="0">
                <a:latin typeface="Trebuchet MS" panose="020B0703020202090204" pitchFamily="34" charset="0"/>
              </a:rPr>
              <a:t> 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energy efficiency </a:t>
            </a: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</a:rPr>
              <a:t>of emerging </a:t>
            </a:r>
            <a:r>
              <a:rPr lang="en-GB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irregular</a:t>
            </a:r>
            <a:r>
              <a:rPr lang="en-GB" sz="2400" dirty="0">
                <a:latin typeface="Trebuchet MS" panose="020B0703020202090204" pitchFamily="34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Trebuchet MS" panose="020B0703020202090204" pitchFamily="34" charset="0"/>
              </a:rPr>
              <a:t>applications.</a:t>
            </a:r>
            <a:endParaRPr lang="en-GR" sz="24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348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3956" y="6364084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78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Thesis Summary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4F726AB-6DEB-1FEE-3802-789BCC66A265}"/>
              </a:ext>
            </a:extLst>
          </p:cNvPr>
          <p:cNvGrpSpPr/>
          <p:nvPr/>
        </p:nvGrpSpPr>
        <p:grpSpPr>
          <a:xfrm>
            <a:off x="468853" y="3881145"/>
            <a:ext cx="1281544" cy="1862255"/>
            <a:chOff x="468853" y="3881145"/>
            <a:chExt cx="1281544" cy="186225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6F58241-CC4E-E3F0-EC57-498E4F2AD709}"/>
                </a:ext>
              </a:extLst>
            </p:cNvPr>
            <p:cNvGrpSpPr/>
            <p:nvPr/>
          </p:nvGrpSpPr>
          <p:grpSpPr>
            <a:xfrm>
              <a:off x="468853" y="3881145"/>
              <a:ext cx="1280837" cy="976131"/>
              <a:chOff x="1401681" y="2095409"/>
              <a:chExt cx="1263314" cy="1301508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31743BF-71D7-CA54-AFEF-AAFB047A1CB7}"/>
                  </a:ext>
                </a:extLst>
              </p:cNvPr>
              <p:cNvSpPr/>
              <p:nvPr/>
            </p:nvSpPr>
            <p:spPr>
              <a:xfrm>
                <a:off x="1467854" y="2229853"/>
                <a:ext cx="1130968" cy="469231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Processors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9DF6C22B-4EDE-0FB0-DC16-B0C3CBEE9A5B}"/>
                  </a:ext>
                </a:extLst>
              </p:cNvPr>
              <p:cNvSpPr/>
              <p:nvPr/>
            </p:nvSpPr>
            <p:spPr>
              <a:xfrm>
                <a:off x="1630281" y="2839803"/>
                <a:ext cx="806114" cy="469231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Cache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B865BC1-668F-ED67-C2CF-A552DBBE5983}"/>
                  </a:ext>
                </a:extLst>
              </p:cNvPr>
              <p:cNvSpPr/>
              <p:nvPr/>
            </p:nvSpPr>
            <p:spPr>
              <a:xfrm>
                <a:off x="1401681" y="2095409"/>
                <a:ext cx="1263314" cy="1301508"/>
              </a:xfrm>
              <a:prstGeom prst="roundRect">
                <a:avLst>
                  <a:gd name="adj" fmla="val 10953"/>
                </a:avLst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3916247-5967-6450-0B71-527A1D5AE2C1}"/>
                </a:ext>
              </a:extLst>
            </p:cNvPr>
            <p:cNvSpPr/>
            <p:nvPr/>
          </p:nvSpPr>
          <p:spPr>
            <a:xfrm>
              <a:off x="469560" y="5243722"/>
              <a:ext cx="1280837" cy="499678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500" dirty="0">
                  <a:latin typeface="Trebuchet MS" panose="020B0703020202090204" pitchFamily="34" charset="0"/>
                </a:rPr>
                <a:t>Main Memory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00B0C6C-C7F2-6240-105B-2BB55FE00A0A}"/>
              </a:ext>
            </a:extLst>
          </p:cNvPr>
          <p:cNvGrpSpPr/>
          <p:nvPr/>
        </p:nvGrpSpPr>
        <p:grpSpPr>
          <a:xfrm>
            <a:off x="1749690" y="3881145"/>
            <a:ext cx="1697112" cy="1862253"/>
            <a:chOff x="1749690" y="3881145"/>
            <a:chExt cx="1697112" cy="186225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F391A9-EA74-F889-20A0-0CD881F65ED7}"/>
                </a:ext>
              </a:extLst>
            </p:cNvPr>
            <p:cNvCxnSpPr>
              <a:stCxn id="21" idx="3"/>
              <a:endCxn id="18" idx="1"/>
            </p:cNvCxnSpPr>
            <p:nvPr/>
          </p:nvCxnSpPr>
          <p:spPr>
            <a:xfrm>
              <a:off x="1749690" y="4369211"/>
              <a:ext cx="4155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CDBA1EF-AF8B-4997-0F1D-42F59D699256}"/>
                </a:ext>
              </a:extLst>
            </p:cNvPr>
            <p:cNvGrpSpPr/>
            <p:nvPr/>
          </p:nvGrpSpPr>
          <p:grpSpPr>
            <a:xfrm>
              <a:off x="2165259" y="3881145"/>
              <a:ext cx="1281543" cy="1862253"/>
              <a:chOff x="2165259" y="3881145"/>
              <a:chExt cx="1281543" cy="18622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EA8336C-D7CD-C62A-2F44-292B3D511EF6}"/>
                  </a:ext>
                </a:extLst>
              </p:cNvPr>
              <p:cNvGrpSpPr/>
              <p:nvPr/>
            </p:nvGrpSpPr>
            <p:grpSpPr>
              <a:xfrm>
                <a:off x="2165259" y="3881145"/>
                <a:ext cx="1280837" cy="976131"/>
                <a:chOff x="853041" y="2095409"/>
                <a:chExt cx="1263314" cy="1301508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576C78C2-9A30-82D0-9DFF-65F36AE3CEBA}"/>
                    </a:ext>
                  </a:extLst>
                </p:cNvPr>
                <p:cNvSpPr/>
                <p:nvPr/>
              </p:nvSpPr>
              <p:spPr>
                <a:xfrm>
                  <a:off x="919214" y="2229853"/>
                  <a:ext cx="1130968" cy="46923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Processors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A9109135-C45A-1AFA-9D2C-9F0F9DD67EF5}"/>
                    </a:ext>
                  </a:extLst>
                </p:cNvPr>
                <p:cNvSpPr/>
                <p:nvPr/>
              </p:nvSpPr>
              <p:spPr>
                <a:xfrm>
                  <a:off x="1081641" y="2839803"/>
                  <a:ext cx="806114" cy="469231"/>
                </a:xfrm>
                <a:prstGeom prst="round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500" dirty="0">
                      <a:solidFill>
                        <a:schemeClr val="tx1"/>
                      </a:solidFill>
                      <a:latin typeface="Trebuchet MS" panose="020B0703020202090204" pitchFamily="34" charset="0"/>
                    </a:rPr>
                    <a:t>Cache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F2096B13-5EE8-CE1D-C5BF-09AF0D20ED51}"/>
                    </a:ext>
                  </a:extLst>
                </p:cNvPr>
                <p:cNvSpPr/>
                <p:nvPr/>
              </p:nvSpPr>
              <p:spPr>
                <a:xfrm>
                  <a:off x="853041" y="2095409"/>
                  <a:ext cx="1263314" cy="1301508"/>
                </a:xfrm>
                <a:prstGeom prst="roundRect">
                  <a:avLst>
                    <a:gd name="adj" fmla="val 10953"/>
                  </a:avLst>
                </a:prstGeom>
                <a:noFill/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350" dirty="0">
                    <a:latin typeface="Trebuchet MS" panose="020B0703020202090204" pitchFamily="34" charset="0"/>
                  </a:endParaRPr>
                </a:p>
              </p:txBody>
            </p:sp>
          </p:grp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6340712-8305-E453-2488-0D1EC12E8A10}"/>
                  </a:ext>
                </a:extLst>
              </p:cNvPr>
              <p:cNvSpPr/>
              <p:nvPr/>
            </p:nvSpPr>
            <p:spPr>
              <a:xfrm>
                <a:off x="2165965" y="5251078"/>
                <a:ext cx="1280837" cy="492320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latin typeface="Trebuchet MS" panose="020B0703020202090204" pitchFamily="34" charset="0"/>
                  </a:rPr>
                  <a:t>Main Memory</a:t>
                </a:r>
              </a:p>
            </p:txBody>
          </p: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1EDF35-627C-6760-EA95-497B3196E061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1109271" y="4857276"/>
            <a:ext cx="707" cy="386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6CA5F2-F333-7187-F1FC-CDCC8AAE7D18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>
            <a:off x="2805679" y="4857276"/>
            <a:ext cx="706" cy="3938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17A731A6-8CAB-044C-5405-B69D39F2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46" y="819876"/>
            <a:ext cx="9003970" cy="1643676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US" sz="2400" dirty="0">
                <a:latin typeface="Trebuchet MS" panose="020B0703020202090204" pitchFamily="34" charset="0"/>
              </a:rPr>
              <a:t>Irregular applications exhibit: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latin typeface="Trebuchet MS" panose="020B0703020202090204" pitchFamily="34" charset="0"/>
              </a:rPr>
              <a:t>Inherent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imbalance</a:t>
            </a:r>
            <a:r>
              <a:rPr lang="en-US" dirty="0">
                <a:latin typeface="Trebuchet MS" panose="020B0703020202090204" pitchFamily="34" charset="0"/>
              </a:rPr>
              <a:t>,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random</a:t>
            </a:r>
            <a:r>
              <a:rPr lang="en-US" sz="2400" dirty="0">
                <a:latin typeface="Trebuchet MS" panose="020B0703020202090204" pitchFamily="34" charset="0"/>
              </a:rPr>
              <a:t> accesses,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low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rebuchet MS" panose="020B0703020202090204" pitchFamily="34" charset="0"/>
              </a:rPr>
              <a:t>operational</a:t>
            </a:r>
            <a:r>
              <a:rPr lang="en-US" sz="2400" dirty="0">
                <a:latin typeface="Trebuchet MS" panose="020B0703020202090204" pitchFamily="34" charset="0"/>
              </a:rPr>
              <a:t> intensity</a:t>
            </a:r>
            <a:endParaRPr lang="en-US" sz="2700" dirty="0">
              <a:latin typeface="Trebuchet MS" panose="020B0703020202090204" pitchFamily="34" charset="0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SzPct val="120000"/>
            </a:pPr>
            <a:r>
              <a:rPr lang="en-US" sz="2400" dirty="0">
                <a:latin typeface="Trebuchet MS" panose="020B0703020202090204" pitchFamily="34" charset="0"/>
              </a:rPr>
              <a:t> Key optimization opportunities:</a:t>
            </a:r>
          </a:p>
          <a:p>
            <a:pPr marL="0" indent="0">
              <a:lnSpc>
                <a:spcPct val="100000"/>
              </a:lnSpc>
              <a:spcBef>
                <a:spcPts val="8"/>
              </a:spcBef>
              <a:buSzPct val="120000"/>
              <a:buNone/>
            </a:pP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Lightweight synchronization </a:t>
            </a:r>
            <a:r>
              <a:rPr lang="en-US" sz="2400" dirty="0">
                <a:latin typeface="Trebuchet MS" panose="020B0703020202090204" pitchFamily="34" charset="0"/>
              </a:rPr>
              <a:t>+ </a:t>
            </a:r>
            <a:r>
              <a:rPr lang="en-US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well-crafted data access </a:t>
            </a:r>
            <a:r>
              <a:rPr lang="en-US" sz="2400" dirty="0">
                <a:latin typeface="Trebuchet MS" panose="020B0703020202090204" pitchFamily="34" charset="0"/>
              </a:rPr>
              <a:t>policies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4F9146-009C-7B77-EA28-41F1173EFEBF}"/>
              </a:ext>
            </a:extLst>
          </p:cNvPr>
          <p:cNvCxnSpPr/>
          <p:nvPr/>
        </p:nvCxnSpPr>
        <p:spPr>
          <a:xfrm>
            <a:off x="189657" y="5995406"/>
            <a:ext cx="8856000" cy="0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1F4966-9B98-A5EE-1542-97FAE8471B9D}"/>
              </a:ext>
            </a:extLst>
          </p:cNvPr>
          <p:cNvSpPr txBox="1"/>
          <p:nvPr/>
        </p:nvSpPr>
        <p:spPr>
          <a:xfrm>
            <a:off x="8337754" y="5994542"/>
            <a:ext cx="8062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Time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4E34CDFD-B5FD-9D13-0233-0FE1E2C8F0C8}"/>
              </a:ext>
            </a:extLst>
          </p:cNvPr>
          <p:cNvSpPr txBox="1">
            <a:spLocks/>
          </p:cNvSpPr>
          <p:nvPr/>
        </p:nvSpPr>
        <p:spPr>
          <a:xfrm>
            <a:off x="535944" y="6125792"/>
            <a:ext cx="731728" cy="30055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</a:pPr>
            <a:r>
              <a:rPr lang="en-US" sz="2100" dirty="0">
                <a:latin typeface="Trebuchet MS" panose="020B0703020202090204" pitchFamily="34" charset="0"/>
                <a:cs typeface="Consolas" panose="020B0609020204030204" pitchFamily="49" charset="0"/>
              </a:rPr>
              <a:t>CPUs</a:t>
            </a:r>
            <a:endParaRPr lang="en-GR" sz="1950" dirty="0">
              <a:latin typeface="Trebuchet MS" panose="020B0703020202090204" pitchFamily="34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R" sz="1950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2D61D430-448C-6EC4-D82D-3746E6B9B50B}"/>
              </a:ext>
            </a:extLst>
          </p:cNvPr>
          <p:cNvSpPr txBox="1">
            <a:spLocks/>
          </p:cNvSpPr>
          <p:nvPr/>
        </p:nvSpPr>
        <p:spPr>
          <a:xfrm>
            <a:off x="2197067" y="6125792"/>
            <a:ext cx="1199436" cy="7526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100" dirty="0">
                <a:latin typeface="Trebuchet MS" panose="020B0703020202090204" pitchFamily="34" charset="0"/>
                <a:cs typeface="Consolas" panose="020B0609020204030204" pitchFamily="49" charset="0"/>
              </a:rPr>
              <a:t>NUMA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Trebuchet MS" panose="020B0703020202090204" pitchFamily="34" charset="0"/>
                <a:cs typeface="Consolas" panose="020B0609020204030204" pitchFamily="49" charset="0"/>
              </a:rPr>
              <a:t>CPUs</a:t>
            </a:r>
            <a:endParaRPr lang="en-GR" sz="1950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87B104E4-23FF-1996-659B-06A2B52B4D3C}"/>
              </a:ext>
            </a:extLst>
          </p:cNvPr>
          <p:cNvSpPr txBox="1">
            <a:spLocks/>
          </p:cNvSpPr>
          <p:nvPr/>
        </p:nvSpPr>
        <p:spPr>
          <a:xfrm>
            <a:off x="4341129" y="6125792"/>
            <a:ext cx="806246" cy="41549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100" dirty="0">
                <a:latin typeface="Trebuchet MS" panose="020B0703020202090204" pitchFamily="34" charset="0"/>
                <a:cs typeface="Consolas" panose="020B0609020204030204" pitchFamily="49" charset="0"/>
              </a:rPr>
              <a:t>PIMs</a:t>
            </a:r>
            <a:endParaRPr lang="en-GR" sz="1950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7AFBDB13-10C1-985F-5D0B-B9A837142BBB}"/>
              </a:ext>
            </a:extLst>
          </p:cNvPr>
          <p:cNvSpPr txBox="1">
            <a:spLocks/>
          </p:cNvSpPr>
          <p:nvPr/>
        </p:nvSpPr>
        <p:spPr>
          <a:xfrm>
            <a:off x="6509294" y="6125792"/>
            <a:ext cx="1471602" cy="75018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100" dirty="0">
                <a:latin typeface="Trebuchet MS" panose="020B0703020202090204" pitchFamily="34" charset="0"/>
                <a:cs typeface="Consolas" panose="020B0609020204030204" pitchFamily="49" charset="0"/>
              </a:rPr>
              <a:t>Near-Bank</a:t>
            </a:r>
          </a:p>
          <a:p>
            <a:pPr>
              <a:lnSpc>
                <a:spcPct val="80000"/>
              </a:lnSpc>
            </a:pPr>
            <a:r>
              <a:rPr lang="en-US" sz="2100" dirty="0">
                <a:latin typeface="Trebuchet MS" panose="020B0703020202090204" pitchFamily="34" charset="0"/>
                <a:cs typeface="Consolas" panose="020B0609020204030204" pitchFamily="49" charset="0"/>
              </a:rPr>
              <a:t>PIMs</a:t>
            </a:r>
            <a:endParaRPr lang="en-GR" sz="1950" dirty="0"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655071C-A397-D203-E5B0-8731DCEE0D43}"/>
              </a:ext>
            </a:extLst>
          </p:cNvPr>
          <p:cNvGrpSpPr/>
          <p:nvPr/>
        </p:nvGrpSpPr>
        <p:grpSpPr>
          <a:xfrm>
            <a:off x="3836536" y="3881144"/>
            <a:ext cx="2314347" cy="1862253"/>
            <a:chOff x="3836536" y="3881144"/>
            <a:chExt cx="2314347" cy="1862253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DEBDE0BF-9C3E-D5ED-C265-3599AB5B4C80}"/>
                </a:ext>
              </a:extLst>
            </p:cNvPr>
            <p:cNvSpPr/>
            <p:nvPr/>
          </p:nvSpPr>
          <p:spPr>
            <a:xfrm>
              <a:off x="3836536" y="3881144"/>
              <a:ext cx="2314347" cy="1862253"/>
            </a:xfrm>
            <a:prstGeom prst="roundRect">
              <a:avLst>
                <a:gd name="adj" fmla="val 7426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GR" sz="15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PIM-Enabled Memory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1DDA82E-10A6-7727-4343-303B8E9AB860}"/>
                </a:ext>
              </a:extLst>
            </p:cNvPr>
            <p:cNvSpPr/>
            <p:nvPr/>
          </p:nvSpPr>
          <p:spPr>
            <a:xfrm>
              <a:off x="5074706" y="4249438"/>
              <a:ext cx="995399" cy="142412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sz="1500" dirty="0">
                  <a:latin typeface="Trebuchet MS" panose="020B0703020202090204" pitchFamily="34" charset="0"/>
                </a:rPr>
                <a:t>Main Memory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39FAEBCB-8B51-DEDA-17AA-45B49269A428}"/>
                </a:ext>
              </a:extLst>
            </p:cNvPr>
            <p:cNvSpPr/>
            <p:nvPr/>
          </p:nvSpPr>
          <p:spPr>
            <a:xfrm>
              <a:off x="3914217" y="4255402"/>
              <a:ext cx="1058804" cy="3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5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8908EC6-132B-0839-4F5C-C1E8DE1372FF}"/>
                </a:ext>
              </a:extLst>
            </p:cNvPr>
            <p:cNvSpPr/>
            <p:nvPr/>
          </p:nvSpPr>
          <p:spPr>
            <a:xfrm>
              <a:off x="3914216" y="4773129"/>
              <a:ext cx="1058803" cy="3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5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29EFE365-E555-F658-717B-72D385B57283}"/>
                </a:ext>
              </a:extLst>
            </p:cNvPr>
            <p:cNvSpPr/>
            <p:nvPr/>
          </p:nvSpPr>
          <p:spPr>
            <a:xfrm>
              <a:off x="3914217" y="5313561"/>
              <a:ext cx="1058803" cy="3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5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Processor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8012DF-26CC-52F3-BEA6-54AA09A135E1}"/>
                </a:ext>
              </a:extLst>
            </p:cNvPr>
            <p:cNvCxnSpPr>
              <a:cxnSpLocks/>
            </p:cNvCxnSpPr>
            <p:nvPr/>
          </p:nvCxnSpPr>
          <p:spPr>
            <a:xfrm>
              <a:off x="4957470" y="4454063"/>
              <a:ext cx="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97B4DF3-6CEE-2C6E-2542-5A3934137FB0}"/>
                </a:ext>
              </a:extLst>
            </p:cNvPr>
            <p:cNvCxnSpPr>
              <a:cxnSpLocks/>
            </p:cNvCxnSpPr>
            <p:nvPr/>
          </p:nvCxnSpPr>
          <p:spPr>
            <a:xfrm>
              <a:off x="4957470" y="4942361"/>
              <a:ext cx="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6CFE3EC-3895-1948-E185-E6207C3F8AFF}"/>
                </a:ext>
              </a:extLst>
            </p:cNvPr>
            <p:cNvCxnSpPr>
              <a:cxnSpLocks/>
            </p:cNvCxnSpPr>
            <p:nvPr/>
          </p:nvCxnSpPr>
          <p:spPr>
            <a:xfrm>
              <a:off x="4957470" y="5464872"/>
              <a:ext cx="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F22601D-04D8-F642-EE72-0DDA491142F7}"/>
              </a:ext>
            </a:extLst>
          </p:cNvPr>
          <p:cNvGrpSpPr/>
          <p:nvPr/>
        </p:nvGrpSpPr>
        <p:grpSpPr>
          <a:xfrm>
            <a:off x="6421330" y="3881144"/>
            <a:ext cx="2314347" cy="1862253"/>
            <a:chOff x="6551957" y="3881144"/>
            <a:chExt cx="2314347" cy="1862253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7BF85D2-7D26-44C1-CF95-C6C1BB46F3BE}"/>
                </a:ext>
              </a:extLst>
            </p:cNvPr>
            <p:cNvGrpSpPr/>
            <p:nvPr/>
          </p:nvGrpSpPr>
          <p:grpSpPr>
            <a:xfrm>
              <a:off x="6551957" y="3881144"/>
              <a:ext cx="2314347" cy="1862253"/>
              <a:chOff x="3836536" y="3881144"/>
              <a:chExt cx="2314347" cy="1862253"/>
            </a:xfrm>
          </p:grpSpPr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8A1538A1-6C26-F192-D499-76A1841867E4}"/>
                  </a:ext>
                </a:extLst>
              </p:cNvPr>
              <p:cNvSpPr/>
              <p:nvPr/>
            </p:nvSpPr>
            <p:spPr>
              <a:xfrm>
                <a:off x="3836536" y="3881144"/>
                <a:ext cx="2314347" cy="1862253"/>
              </a:xfrm>
              <a:prstGeom prst="roundRect">
                <a:avLst>
                  <a:gd name="adj" fmla="val 742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/>
              <a:lstStyle/>
              <a:p>
                <a:pPr algn="ctr"/>
                <a:r>
                  <a:rPr lang="en-GR" sz="15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PIM-Enabled Memory</a:t>
                </a: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30E7BE4C-796D-9D0E-EFC5-04233613D5B7}"/>
                  </a:ext>
                </a:extLst>
              </p:cNvPr>
              <p:cNvSpPr/>
              <p:nvPr/>
            </p:nvSpPr>
            <p:spPr>
              <a:xfrm>
                <a:off x="5074706" y="4249439"/>
                <a:ext cx="995399" cy="373754"/>
              </a:xfrm>
              <a:prstGeom prst="roundRect">
                <a:avLst/>
              </a:prstGeom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GR" sz="1500" dirty="0">
                    <a:latin typeface="Trebuchet MS" panose="020B0703020202090204" pitchFamily="34" charset="0"/>
                  </a:rPr>
                  <a:t>Memory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GR" sz="1500" dirty="0">
                    <a:latin typeface="Trebuchet MS" panose="020B0703020202090204" pitchFamily="34" charset="0"/>
                  </a:rPr>
                  <a:t>Bank</a:t>
                </a:r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54AE23F9-2413-C2E3-2155-2A9B83ED7B02}"/>
                  </a:ext>
                </a:extLst>
              </p:cNvPr>
              <p:cNvSpPr/>
              <p:nvPr/>
            </p:nvSpPr>
            <p:spPr>
              <a:xfrm>
                <a:off x="3914217" y="4255402"/>
                <a:ext cx="1058804" cy="3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</p:txBody>
          </p: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DA5490D6-C564-E4D6-512C-A3B944BAB634}"/>
                  </a:ext>
                </a:extLst>
              </p:cNvPr>
              <p:cNvSpPr/>
              <p:nvPr/>
            </p:nvSpPr>
            <p:spPr>
              <a:xfrm>
                <a:off x="3914216" y="4773129"/>
                <a:ext cx="1058803" cy="3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F4B160B1-6D6E-348E-113B-AF272984C4BE}"/>
                  </a:ext>
                </a:extLst>
              </p:cNvPr>
              <p:cNvSpPr/>
              <p:nvPr/>
            </p:nvSpPr>
            <p:spPr>
              <a:xfrm>
                <a:off x="3914217" y="5313561"/>
                <a:ext cx="1058803" cy="3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500" dirty="0">
                    <a:solidFill>
                      <a:schemeClr val="tx1"/>
                    </a:solidFill>
                    <a:latin typeface="Trebuchet MS" panose="020B0703020202090204" pitchFamily="34" charset="0"/>
                  </a:rPr>
                  <a:t>Processor</a:t>
                </a: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C613081-BDF6-B6AD-2C1E-329F6A3C7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470" y="4454063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83953EE-8817-CDB1-B43E-25A2B69D2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470" y="4942361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132398B-E7E2-5CAC-BB20-71CD7503F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7470" y="5464872"/>
                <a:ext cx="144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6AA15880-6B43-735F-EA36-36261EDBD4DE}"/>
                </a:ext>
              </a:extLst>
            </p:cNvPr>
            <p:cNvSpPr/>
            <p:nvPr/>
          </p:nvSpPr>
          <p:spPr>
            <a:xfrm>
              <a:off x="7816891" y="4757165"/>
              <a:ext cx="995399" cy="373754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sz="1500" dirty="0">
                  <a:latin typeface="Trebuchet MS" panose="020B0703020202090204" pitchFamily="34" charset="0"/>
                </a:rPr>
                <a:t>Memory</a:t>
              </a:r>
            </a:p>
            <a:p>
              <a:pPr algn="ctr">
                <a:lnSpc>
                  <a:spcPct val="90000"/>
                </a:lnSpc>
              </a:pPr>
              <a:r>
                <a:rPr lang="en-GR" sz="1500" dirty="0">
                  <a:latin typeface="Trebuchet MS" panose="020B0703020202090204" pitchFamily="34" charset="0"/>
                </a:rPr>
                <a:t>Bank</a:t>
              </a: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AAFE4CCC-134D-13AB-50F3-058C1178F8D1}"/>
                </a:ext>
              </a:extLst>
            </p:cNvPr>
            <p:cNvSpPr/>
            <p:nvPr/>
          </p:nvSpPr>
          <p:spPr>
            <a:xfrm>
              <a:off x="7815131" y="5315327"/>
              <a:ext cx="995399" cy="373754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GR" sz="1500" dirty="0">
                  <a:latin typeface="Trebuchet MS" panose="020B0703020202090204" pitchFamily="34" charset="0"/>
                </a:rPr>
                <a:t>Memory</a:t>
              </a:r>
            </a:p>
            <a:p>
              <a:pPr algn="ctr">
                <a:lnSpc>
                  <a:spcPct val="90000"/>
                </a:lnSpc>
              </a:pPr>
              <a:r>
                <a:rPr lang="en-GR" sz="1500" dirty="0">
                  <a:latin typeface="Trebuchet MS" panose="020B0703020202090204" pitchFamily="34" charset="0"/>
                </a:rPr>
                <a:t>Bank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B9755E0-639E-A7A1-EAC4-0DC6A3C84030}"/>
              </a:ext>
            </a:extLst>
          </p:cNvPr>
          <p:cNvGrpSpPr/>
          <p:nvPr/>
        </p:nvGrpSpPr>
        <p:grpSpPr>
          <a:xfrm>
            <a:off x="184039" y="2643907"/>
            <a:ext cx="1850463" cy="1183919"/>
            <a:chOff x="-394517" y="5442398"/>
            <a:chExt cx="1850463" cy="118391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9C8854EC-7117-5DA0-DA75-FEF8AD7FDFC6}"/>
                </a:ext>
              </a:extLst>
            </p:cNvPr>
            <p:cNvGrpSpPr/>
            <p:nvPr/>
          </p:nvGrpSpPr>
          <p:grpSpPr>
            <a:xfrm>
              <a:off x="-173677" y="5442398"/>
              <a:ext cx="1629623" cy="1183919"/>
              <a:chOff x="65184" y="5771345"/>
              <a:chExt cx="2172830" cy="1578563"/>
            </a:xfrm>
          </p:grpSpPr>
          <p:sp>
            <p:nvSpPr>
              <p:cNvPr id="127" name="Subtitle 2">
                <a:extLst>
                  <a:ext uri="{FF2B5EF4-FFF2-40B4-BE49-F238E27FC236}">
                    <a16:creationId xmlns:a16="http://schemas.microsoft.com/office/drawing/2014/main" id="{4BAC1E8E-D72B-BD03-D421-AE70C95D5F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84" y="5771345"/>
                <a:ext cx="2172830" cy="57302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4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ColorTM’18</a:t>
                </a:r>
                <a:endParaRPr lang="en-GR" sz="2000" dirty="0">
                  <a:solidFill>
                    <a:schemeClr val="accent4"/>
                  </a:solidFill>
                  <a:latin typeface="Trebuchet MS" panose="020B0703020202090204" pitchFamily="34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7903EF39-C8FB-1CCB-66FC-4447FC1069B6}"/>
                  </a:ext>
                </a:extLst>
              </p:cNvPr>
              <p:cNvGrpSpPr/>
              <p:nvPr/>
            </p:nvGrpSpPr>
            <p:grpSpPr>
              <a:xfrm rot="20746500">
                <a:off x="540660" y="6202978"/>
                <a:ext cx="1554370" cy="1146930"/>
                <a:chOff x="682465" y="6278691"/>
                <a:chExt cx="1586961" cy="1165736"/>
              </a:xfrm>
            </p:grpSpPr>
            <p:pic>
              <p:nvPicPr>
                <p:cNvPr id="129" name="Graphic 128" descr="Network">
                  <a:extLst>
                    <a:ext uri="{FF2B5EF4-FFF2-40B4-BE49-F238E27FC236}">
                      <a16:creationId xmlns:a16="http://schemas.microsoft.com/office/drawing/2014/main" id="{A71BCDC7-A041-A431-A7A9-78308BD407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2465" y="6278691"/>
                  <a:ext cx="1025845" cy="1025851"/>
                </a:xfrm>
                <a:prstGeom prst="rect">
                  <a:avLst/>
                </a:prstGeom>
              </p:spPr>
            </p:pic>
            <p:pic>
              <p:nvPicPr>
                <p:cNvPr id="130" name="Graphic 129" descr="Network">
                  <a:extLst>
                    <a:ext uri="{FF2B5EF4-FFF2-40B4-BE49-F238E27FC236}">
                      <a16:creationId xmlns:a16="http://schemas.microsoft.com/office/drawing/2014/main" id="{0D1A7B6F-E99F-1722-A760-7A82ECF9E2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641095">
                  <a:off x="1243580" y="6418586"/>
                  <a:ext cx="1025846" cy="1025841"/>
                </a:xfrm>
                <a:prstGeom prst="rect">
                  <a:avLst/>
                </a:prstGeom>
              </p:spPr>
            </p:pic>
          </p:grpSp>
        </p:grp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E58D8C9-4D1B-219B-B93B-2166093263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394517" y="5969202"/>
              <a:ext cx="480688" cy="468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800" dirty="0">
                  <a:solidFill>
                    <a:schemeClr val="accent4"/>
                  </a:solidFill>
                  <a:latin typeface="Trebuchet MS" panose="020B0703020202090204" pitchFamily="34" charset="0"/>
                </a:rPr>
                <a:t>1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5BBD89B-0E6D-A885-3D0A-E280B26086E2}"/>
              </a:ext>
            </a:extLst>
          </p:cNvPr>
          <p:cNvGrpSpPr/>
          <p:nvPr/>
        </p:nvGrpSpPr>
        <p:grpSpPr>
          <a:xfrm>
            <a:off x="1987860" y="2658441"/>
            <a:ext cx="1765184" cy="1051911"/>
            <a:chOff x="94709" y="5344475"/>
            <a:chExt cx="1765184" cy="1051911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96D03F2-989A-2193-CB43-95EB242769D9}"/>
                </a:ext>
              </a:extLst>
            </p:cNvPr>
            <p:cNvGrpSpPr/>
            <p:nvPr/>
          </p:nvGrpSpPr>
          <p:grpSpPr>
            <a:xfrm>
              <a:off x="265580" y="5344475"/>
              <a:ext cx="1594313" cy="1051911"/>
              <a:chOff x="4351878" y="372303"/>
              <a:chExt cx="2951608" cy="1829625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9594F7A-8E65-E6A9-FEBB-FADF070B3BF4}"/>
                  </a:ext>
                </a:extLst>
              </p:cNvPr>
              <p:cNvGrpSpPr/>
              <p:nvPr/>
            </p:nvGrpSpPr>
            <p:grpSpPr>
              <a:xfrm>
                <a:off x="5168412" y="1279036"/>
                <a:ext cx="1689370" cy="922892"/>
                <a:chOff x="5168412" y="1279036"/>
                <a:chExt cx="1689370" cy="922892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C8C10828-9FD8-7DCA-DC08-8E66469663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6673" y="1366168"/>
                  <a:ext cx="1335138" cy="63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5BC6B072-BC86-1162-CD8C-3020F9B0A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79231" y="1578882"/>
                  <a:ext cx="1335138" cy="63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F71E3C63-AD1C-085C-1E13-BBD808A03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79231" y="2054974"/>
                  <a:ext cx="1787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2FDADA25-61ED-8AF0-E438-0D6E2728E1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20431" y="2054973"/>
                  <a:ext cx="1787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8E5AB11C-94EE-E403-85B0-8F9CEF2D9A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0751" y="2054974"/>
                  <a:ext cx="1787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3D9C01FA-FF1A-7A96-AFBE-45D5FDBBF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91751" y="2054974"/>
                  <a:ext cx="1787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4ADE155D-4112-871E-8D54-9B1464300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751" y="1812123"/>
                  <a:ext cx="1335138" cy="63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FF908BD9-3309-1048-63A5-521240CED812}"/>
                    </a:ext>
                  </a:extLst>
                </p:cNvPr>
                <p:cNvGrpSpPr/>
                <p:nvPr/>
              </p:nvGrpSpPr>
              <p:grpSpPr>
                <a:xfrm>
                  <a:off x="5168412" y="1279036"/>
                  <a:ext cx="1689370" cy="922892"/>
                  <a:chOff x="1653702" y="4192621"/>
                  <a:chExt cx="1689370" cy="922892"/>
                </a:xfrm>
                <a:solidFill>
                  <a:schemeClr val="tx1"/>
                </a:solidFill>
              </p:grpSpPr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D7B0C225-5512-F7ED-33CE-4D41E2EF0D2B}"/>
                      </a:ext>
                    </a:extLst>
                  </p:cNvPr>
                  <p:cNvSpPr/>
                  <p:nvPr/>
                </p:nvSpPr>
                <p:spPr>
                  <a:xfrm>
                    <a:off x="1653702" y="4192621"/>
                    <a:ext cx="223736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9C6FFCCC-E7F4-36C9-5660-95448315DA33}"/>
                      </a:ext>
                    </a:extLst>
                  </p:cNvPr>
                  <p:cNvSpPr/>
                  <p:nvPr/>
                </p:nvSpPr>
                <p:spPr>
                  <a:xfrm>
                    <a:off x="2010383" y="4591455"/>
                    <a:ext cx="204281" cy="515566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87405D53-6180-FEAC-1AFA-3CFE9D9208A4}"/>
                      </a:ext>
                    </a:extLst>
                  </p:cNvPr>
                  <p:cNvSpPr/>
                  <p:nvPr/>
                </p:nvSpPr>
                <p:spPr>
                  <a:xfrm>
                    <a:off x="2403465" y="4396900"/>
                    <a:ext cx="223736" cy="71011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F7B2606B-D604-87C1-B045-3B9805E33D1F}"/>
                      </a:ext>
                    </a:extLst>
                  </p:cNvPr>
                  <p:cNvSpPr/>
                  <p:nvPr/>
                </p:nvSpPr>
                <p:spPr>
                  <a:xfrm>
                    <a:off x="2773680" y="4827513"/>
                    <a:ext cx="201600" cy="288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 dirty="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9F39EE04-C11C-C539-EC2E-224E90A7EB26}"/>
                      </a:ext>
                    </a:extLst>
                  </p:cNvPr>
                  <p:cNvSpPr/>
                  <p:nvPr/>
                </p:nvSpPr>
                <p:spPr>
                  <a:xfrm>
                    <a:off x="3119336" y="4192621"/>
                    <a:ext cx="223736" cy="914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1350" dirty="0">
                      <a:latin typeface="Trebuchet MS" panose="020B0703020202090204" pitchFamily="34" charset="0"/>
                    </a:endParaRPr>
                  </a:p>
                </p:txBody>
              </p:sp>
            </p:grpSp>
          </p:grpSp>
          <p:sp>
            <p:nvSpPr>
              <p:cNvPr id="135" name="Subtitle 2">
                <a:extLst>
                  <a:ext uri="{FF2B5EF4-FFF2-40B4-BE49-F238E27FC236}">
                    <a16:creationId xmlns:a16="http://schemas.microsoft.com/office/drawing/2014/main" id="{AA5AB142-1B5C-1DE9-D0F3-9E702778DD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1878" y="372303"/>
                <a:ext cx="2951608" cy="640251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2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SmartPQ’19</a:t>
                </a:r>
                <a:endParaRPr lang="en-GR" sz="2000" dirty="0">
                  <a:solidFill>
                    <a:schemeClr val="accent2"/>
                  </a:solidFill>
                  <a:latin typeface="Trebuchet MS" panose="020B0703020202090204" pitchFamily="34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CB6B0B-5021-77E6-DFB7-CBC28E207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709" y="5865785"/>
              <a:ext cx="480688" cy="46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800" dirty="0">
                  <a:solidFill>
                    <a:schemeClr val="accent2"/>
                  </a:solidFill>
                  <a:latin typeface="Trebuchet MS" panose="020B0703020202090204" pitchFamily="34" charset="0"/>
                </a:rPr>
                <a:t>2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B6F070A-674D-90EF-077A-B3689F28D1E9}"/>
              </a:ext>
            </a:extLst>
          </p:cNvPr>
          <p:cNvGrpSpPr/>
          <p:nvPr/>
        </p:nvGrpSpPr>
        <p:grpSpPr>
          <a:xfrm>
            <a:off x="4234277" y="2665094"/>
            <a:ext cx="1451296" cy="1197163"/>
            <a:chOff x="212675" y="5507069"/>
            <a:chExt cx="1451296" cy="1197163"/>
          </a:xfrm>
        </p:grpSpPr>
        <p:pic>
          <p:nvPicPr>
            <p:cNvPr id="150" name="Graphic 149" descr="Lock">
              <a:extLst>
                <a:ext uri="{FF2B5EF4-FFF2-40B4-BE49-F238E27FC236}">
                  <a16:creationId xmlns:a16="http://schemas.microsoft.com/office/drawing/2014/main" id="{F6B69403-9D4B-3BD1-F306-70C644229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971" y="5804232"/>
              <a:ext cx="900000" cy="900000"/>
            </a:xfrm>
            <a:prstGeom prst="rect">
              <a:avLst/>
            </a:prstGeom>
          </p:spPr>
        </p:pic>
        <p:sp>
          <p:nvSpPr>
            <p:cNvPr id="151" name="Subtitle 2">
              <a:extLst>
                <a:ext uri="{FF2B5EF4-FFF2-40B4-BE49-F238E27FC236}">
                  <a16:creationId xmlns:a16="http://schemas.microsoft.com/office/drawing/2014/main" id="{E2E1C081-E765-8FB1-96F8-DB89C16D3A9D}"/>
                </a:ext>
              </a:extLst>
            </p:cNvPr>
            <p:cNvSpPr txBox="1">
              <a:spLocks/>
            </p:cNvSpPr>
            <p:nvPr/>
          </p:nvSpPr>
          <p:spPr>
            <a:xfrm>
              <a:off x="212675" y="5507069"/>
              <a:ext cx="1440162" cy="414238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35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indent="0" algn="ctr" defTabSz="91435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ts val="400"/>
                </a:spcBef>
              </a:pPr>
              <a:r>
                <a:rPr lang="en-US" sz="2000" dirty="0">
                  <a:solidFill>
                    <a:schemeClr val="accent1"/>
                  </a:solidFill>
                  <a:latin typeface="Trebuchet MS" panose="020B0703020202090204" pitchFamily="34" charset="0"/>
                  <a:cs typeface="Consolas" panose="020B0609020204030204" pitchFamily="49" charset="0"/>
                </a:rPr>
                <a:t>SynCron’21</a:t>
              </a:r>
              <a:endParaRPr lang="en-GR" sz="2000" dirty="0">
                <a:solidFill>
                  <a:schemeClr val="accent1"/>
                </a:solidFill>
                <a:latin typeface="Trebuchet MS" panose="020B0703020202090204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4F8BAB1-ED10-BDCC-0B85-A184D2F4B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27" y="6087072"/>
              <a:ext cx="480688" cy="46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800" dirty="0">
                  <a:solidFill>
                    <a:schemeClr val="accent1"/>
                  </a:solidFill>
                  <a:latin typeface="Trebuchet MS" panose="020B0703020202090204" pitchFamily="34" charset="0"/>
                </a:rPr>
                <a:t>3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56D8D0C-D181-6587-B1CF-A6FC73B209B9}"/>
              </a:ext>
            </a:extLst>
          </p:cNvPr>
          <p:cNvGrpSpPr/>
          <p:nvPr/>
        </p:nvGrpSpPr>
        <p:grpSpPr>
          <a:xfrm>
            <a:off x="6754209" y="2696416"/>
            <a:ext cx="1551807" cy="1239478"/>
            <a:chOff x="4668617" y="437554"/>
            <a:chExt cx="1551807" cy="1239478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0EF244F-4429-AE62-F6ED-286085DB9A5A}"/>
                </a:ext>
              </a:extLst>
            </p:cNvPr>
            <p:cNvGrpSpPr/>
            <p:nvPr/>
          </p:nvGrpSpPr>
          <p:grpSpPr>
            <a:xfrm>
              <a:off x="4668617" y="437554"/>
              <a:ext cx="1551807" cy="1239478"/>
              <a:chOff x="4336675" y="4310541"/>
              <a:chExt cx="2069076" cy="1652637"/>
            </a:xfrm>
          </p:grpSpPr>
          <p:pic>
            <p:nvPicPr>
              <p:cNvPr id="156" name="Graphic 155" descr="Table">
                <a:extLst>
                  <a:ext uri="{FF2B5EF4-FFF2-40B4-BE49-F238E27FC236}">
                    <a16:creationId xmlns:a16="http://schemas.microsoft.com/office/drawing/2014/main" id="{819BDE65-FC70-8A9A-04BD-1AB247500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27662" y="4683785"/>
                <a:ext cx="1056000" cy="1279393"/>
              </a:xfrm>
              <a:prstGeom prst="rect">
                <a:avLst/>
              </a:prstGeom>
            </p:spPr>
          </p:pic>
          <p:sp>
            <p:nvSpPr>
              <p:cNvPr id="157" name="Subtitle 2">
                <a:extLst>
                  <a:ext uri="{FF2B5EF4-FFF2-40B4-BE49-F238E27FC236}">
                    <a16:creationId xmlns:a16="http://schemas.microsoft.com/office/drawing/2014/main" id="{82116DEB-E621-75BC-53F5-920A16DD1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6675" y="4310541"/>
                <a:ext cx="2069076" cy="68840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0" indent="0" algn="ctr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7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54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3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09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86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062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240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418" indent="0" algn="ctr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accent5"/>
                    </a:solidFill>
                    <a:latin typeface="Trebuchet MS" panose="020B0703020202090204" pitchFamily="34" charset="0"/>
                    <a:cs typeface="Consolas" panose="020B0609020204030204" pitchFamily="49" charset="0"/>
                  </a:rPr>
                  <a:t>SparseP’22</a:t>
                </a:r>
                <a:endParaRPr lang="en-GR" sz="2000" dirty="0">
                  <a:solidFill>
                    <a:schemeClr val="accent5"/>
                  </a:solidFill>
                  <a:latin typeface="Trebuchet MS" panose="020B0703020202090204" pitchFamily="34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18D8868-A88D-2FDC-5420-025CE3E8E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3214" y="921842"/>
              <a:ext cx="480688" cy="468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2800" dirty="0">
                  <a:solidFill>
                    <a:schemeClr val="accent5"/>
                  </a:solidFill>
                  <a:latin typeface="Trebuchet MS" panose="020B070302020209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48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0" grpId="0"/>
      <p:bldP spid="68" grpId="0"/>
      <p:bldP spid="69" grpId="0"/>
      <p:bldP spid="7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Future Research Directions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79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67D80D-9410-8B85-D2F1-1DD26A311E3B}"/>
              </a:ext>
            </a:extLst>
          </p:cNvPr>
          <p:cNvGrpSpPr/>
          <p:nvPr/>
        </p:nvGrpSpPr>
        <p:grpSpPr>
          <a:xfrm>
            <a:off x="381047" y="6397707"/>
            <a:ext cx="7486934" cy="288000"/>
            <a:chOff x="-19034" y="6382030"/>
            <a:chExt cx="7486934" cy="323553"/>
          </a:xfrm>
        </p:grpSpPr>
        <p:sp>
          <p:nvSpPr>
            <p:cNvPr id="153" name="Notched Right Arrow 152">
              <a:extLst>
                <a:ext uri="{FF2B5EF4-FFF2-40B4-BE49-F238E27FC236}">
                  <a16:creationId xmlns:a16="http://schemas.microsoft.com/office/drawing/2014/main" id="{96A871E6-3AD0-6CB4-8116-C4646DD82B21}"/>
                </a:ext>
              </a:extLst>
            </p:cNvPr>
            <p:cNvSpPr/>
            <p:nvPr/>
          </p:nvSpPr>
          <p:spPr>
            <a:xfrm>
              <a:off x="-1903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ColorTM</a:t>
              </a:r>
            </a:p>
          </p:txBody>
        </p:sp>
        <p:sp>
          <p:nvSpPr>
            <p:cNvPr id="154" name="Notched Right Arrow 153">
              <a:extLst>
                <a:ext uri="{FF2B5EF4-FFF2-40B4-BE49-F238E27FC236}">
                  <a16:creationId xmlns:a16="http://schemas.microsoft.com/office/drawing/2014/main" id="{3001896F-1DAD-C085-90EA-FA3250B356B3}"/>
                </a:ext>
              </a:extLst>
            </p:cNvPr>
            <p:cNvSpPr/>
            <p:nvPr/>
          </p:nvSpPr>
          <p:spPr>
            <a:xfrm>
              <a:off x="1452504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SmartPQ</a:t>
              </a:r>
            </a:p>
          </p:txBody>
        </p:sp>
        <p:sp>
          <p:nvSpPr>
            <p:cNvPr id="155" name="Notched Right Arrow 154">
              <a:extLst>
                <a:ext uri="{FF2B5EF4-FFF2-40B4-BE49-F238E27FC236}">
                  <a16:creationId xmlns:a16="http://schemas.microsoft.com/office/drawing/2014/main" id="{828A5A4C-6056-9DEC-668F-60BF695B6391}"/>
                </a:ext>
              </a:extLst>
            </p:cNvPr>
            <p:cNvSpPr/>
            <p:nvPr/>
          </p:nvSpPr>
          <p:spPr>
            <a:xfrm>
              <a:off x="2923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SynCron</a:t>
              </a:r>
            </a:p>
          </p:txBody>
        </p:sp>
        <p:sp>
          <p:nvSpPr>
            <p:cNvPr id="156" name="Notched Right Arrow 155">
              <a:extLst>
                <a:ext uri="{FF2B5EF4-FFF2-40B4-BE49-F238E27FC236}">
                  <a16:creationId xmlns:a16="http://schemas.microsoft.com/office/drawing/2014/main" id="{2E2100CA-FDF8-00AB-D6D3-1F8B0870E0E0}"/>
                </a:ext>
              </a:extLst>
            </p:cNvPr>
            <p:cNvSpPr/>
            <p:nvPr/>
          </p:nvSpPr>
          <p:spPr>
            <a:xfrm>
              <a:off x="4397126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Trebuchet MS" panose="020B0703020202090204" pitchFamily="34" charset="0"/>
                </a:rPr>
                <a:t>SparseP</a:t>
              </a:r>
            </a:p>
          </p:txBody>
        </p:sp>
        <p:sp>
          <p:nvSpPr>
            <p:cNvPr id="157" name="Notched Right Arrow 156">
              <a:extLst>
                <a:ext uri="{FF2B5EF4-FFF2-40B4-BE49-F238E27FC236}">
                  <a16:creationId xmlns:a16="http://schemas.microsoft.com/office/drawing/2014/main" id="{49C24516-3AF3-E3E2-6380-8B1873A2A4FF}"/>
                </a:ext>
              </a:extLst>
            </p:cNvPr>
            <p:cNvSpPr/>
            <p:nvPr/>
          </p:nvSpPr>
          <p:spPr>
            <a:xfrm>
              <a:off x="5862609" y="6382030"/>
              <a:ext cx="1605291" cy="323553"/>
            </a:xfrm>
            <a:prstGeom prst="notchedRightArrow">
              <a:avLst>
                <a:gd name="adj1" fmla="val 100000"/>
                <a:gd name="adj2" fmla="val 46154"/>
              </a:avLst>
            </a:prstGeom>
            <a:solidFill>
              <a:schemeClr val="tx2">
                <a:lumMod val="50000"/>
                <a:lumOff val="50000"/>
                <a:alpha val="50196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solidFill>
                    <a:schemeClr val="tx1"/>
                  </a:solidFill>
                  <a:latin typeface="Trebuchet MS" panose="020B0703020202090204" pitchFamily="34" charset="0"/>
                </a:rPr>
                <a:t>Future Work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837809"/>
            <a:ext cx="8360840" cy="572617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Designing new adaptive approaches </a:t>
            </a:r>
            <a:r>
              <a:rPr lang="en-GB" sz="2400" dirty="0">
                <a:latin typeface="Trebuchet MS" panose="020B0703020202090204" pitchFamily="34" charset="0"/>
              </a:rPr>
              <a:t>for irregular applications to capture dynamic workload demands and contention: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000" dirty="0">
                <a:latin typeface="Trebuchet MS" panose="020B0703020202090204" pitchFamily="34" charset="0"/>
              </a:rPr>
              <a:t>Adaptive algorithmic designs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000" dirty="0">
                <a:latin typeface="Trebuchet MS" panose="020B0703020202090204" pitchFamily="34" charset="0"/>
              </a:rPr>
              <a:t>Adaptive runtime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000" dirty="0">
                <a:latin typeface="Trebuchet MS" panose="020B0703020202090204" pitchFamily="34" charset="0"/>
              </a:rPr>
              <a:t>Adaptive hardware mechanisms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None/>
            </a:pP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Extending the techniques </a:t>
            </a:r>
            <a:r>
              <a:rPr lang="en-GB" sz="2400" dirty="0">
                <a:latin typeface="Trebuchet MS" panose="020B0703020202090204" pitchFamily="34" charset="0"/>
              </a:rPr>
              <a:t>that we propose to accelerate irregular applications in new/unconventional systems: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000" dirty="0">
                <a:latin typeface="Trebuchet MS" panose="020B0703020202090204" pitchFamily="34" charset="0"/>
              </a:rPr>
              <a:t>Hybrid/heterogeneous memory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000" dirty="0">
                <a:latin typeface="Trebuchet MS" panose="020B0703020202090204" pitchFamily="34" charset="0"/>
              </a:rPr>
              <a:t>Disaggregated memory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endParaRPr lang="en-GB" sz="1400" dirty="0">
              <a:latin typeface="Trebuchet MS" panose="020B070302020209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Leveraging the key insights and recommendations </a:t>
            </a:r>
            <a:r>
              <a:rPr lang="en-GB" sz="2400" dirty="0">
                <a:latin typeface="Trebuchet MS" panose="020B0703020202090204" pitchFamily="34" charset="0"/>
              </a:rPr>
              <a:t>that we provide to improve multiple aspects of CPU and PIM hardware and software</a:t>
            </a:r>
          </a:p>
        </p:txBody>
      </p:sp>
    </p:spTree>
    <p:extLst>
      <p:ext uri="{BB962C8B-B14F-4D97-AF65-F5344CB8AC3E}">
        <p14:creationId xmlns:p14="http://schemas.microsoft.com/office/powerpoint/2010/main" val="35576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8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Challenge 2: </a:t>
            </a:r>
            <a:r>
              <a:rPr lang="en-GR" sz="3600" dirty="0">
                <a:solidFill>
                  <a:schemeClr val="accent2"/>
                </a:solidFill>
                <a:latin typeface="Trebuchet MS" panose="020B0703020202090204" pitchFamily="34" charset="0"/>
              </a:rPr>
              <a:t>High Memory Intensity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8256632-12E1-A2B8-424D-2B2953F6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</a:rPr>
              <a:t>Random Memory Accesses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rgbClr val="002060"/>
                </a:solidFill>
                <a:latin typeface="Trebuchet MS" panose="020B0703020202090204" pitchFamily="34" charset="0"/>
              </a:rPr>
              <a:t>Low Operational Intensity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D7B1790D-A808-2987-2765-A5F79DFA663C}"/>
              </a:ext>
            </a:extLst>
          </p:cNvPr>
          <p:cNvSpPr txBox="1"/>
          <p:nvPr/>
        </p:nvSpPr>
        <p:spPr>
          <a:xfrm>
            <a:off x="2568672" y="2643078"/>
            <a:ext cx="422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dirty="0">
                <a:solidFill>
                  <a:schemeClr val="accent3"/>
                </a:solidFill>
                <a:latin typeface="Trebuchet MS" panose="020B0703020202090204" pitchFamily="34" charset="0"/>
              </a:rPr>
              <a:t>The SpMV Execution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596BCB79-4452-339E-0D6A-8BC40B8E8E1D}"/>
              </a:ext>
            </a:extLst>
          </p:cNvPr>
          <p:cNvSpPr txBox="1"/>
          <p:nvPr/>
        </p:nvSpPr>
        <p:spPr>
          <a:xfrm rot="16200000">
            <a:off x="1359960" y="4476470"/>
            <a:ext cx="2797612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i</a:t>
            </a:r>
            <a:r>
              <a:rPr lang="en-G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nput vector </a:t>
            </a:r>
          </a:p>
          <a:p>
            <a:pPr algn="ctr">
              <a:lnSpc>
                <a:spcPct val="70000"/>
              </a:lnSpc>
            </a:pPr>
            <a:r>
              <a:rPr lang="en-G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accesses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A79F0888-1818-5210-8162-46D615252123}"/>
              </a:ext>
            </a:extLst>
          </p:cNvPr>
          <p:cNvSpPr txBox="1"/>
          <p:nvPr/>
        </p:nvSpPr>
        <p:spPr>
          <a:xfrm rot="16200000">
            <a:off x="4346199" y="4471069"/>
            <a:ext cx="2797613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i</a:t>
            </a:r>
            <a:r>
              <a:rPr lang="en-G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nput vector </a:t>
            </a:r>
          </a:p>
          <a:p>
            <a:pPr algn="ctr">
              <a:lnSpc>
                <a:spcPct val="70000"/>
              </a:lnSpc>
            </a:pPr>
            <a:r>
              <a:rPr lang="en-G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accesses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59408AB3-B4DF-B98E-6D42-CCA3718FFA66}"/>
              </a:ext>
            </a:extLst>
          </p:cNvPr>
          <p:cNvSpPr txBox="1"/>
          <p:nvPr/>
        </p:nvSpPr>
        <p:spPr>
          <a:xfrm rot="16200000">
            <a:off x="7791371" y="4468400"/>
            <a:ext cx="2030720" cy="55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i</a:t>
            </a:r>
            <a:r>
              <a:rPr lang="en-G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nput vector</a:t>
            </a:r>
          </a:p>
          <a:p>
            <a:pPr algn="ctr">
              <a:lnSpc>
                <a:spcPct val="70000"/>
              </a:lnSpc>
            </a:pPr>
            <a:r>
              <a:rPr lang="en-G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accesses</a:t>
            </a:r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13DAE8B8-AEFB-D863-BC5D-D207F2D3B180}"/>
              </a:ext>
            </a:extLst>
          </p:cNvPr>
          <p:cNvGrpSpPr/>
          <p:nvPr/>
        </p:nvGrpSpPr>
        <p:grpSpPr>
          <a:xfrm>
            <a:off x="108352" y="3412941"/>
            <a:ext cx="2332217" cy="2501170"/>
            <a:chOff x="391690" y="3477336"/>
            <a:chExt cx="2332217" cy="25011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2CE3E9F-B795-992E-FF0A-D6611FDDB2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9417" y="3477336"/>
              <a:ext cx="2194490" cy="2107004"/>
              <a:chOff x="976819" y="3704659"/>
              <a:chExt cx="2602723" cy="249896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1968321-0BF8-B18F-ED6B-C4248F52376A}"/>
                  </a:ext>
                </a:extLst>
              </p:cNvPr>
              <p:cNvGrpSpPr/>
              <p:nvPr/>
            </p:nvGrpSpPr>
            <p:grpSpPr>
              <a:xfrm>
                <a:off x="1040987" y="4370253"/>
                <a:ext cx="2538555" cy="1833369"/>
                <a:chOff x="535055" y="4514632"/>
                <a:chExt cx="2538555" cy="1833369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E777F13-6022-B0F1-7352-D7A4AAF38E6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35055" y="4519893"/>
                  <a:ext cx="1801011" cy="1828108"/>
                  <a:chOff x="1036320" y="2239962"/>
                  <a:chExt cx="1905000" cy="2189557"/>
                </a:xfrm>
                <a:solidFill>
                  <a:schemeClr val="tx2">
                    <a:lumMod val="10000"/>
                    <a:lumOff val="90000"/>
                  </a:schemeClr>
                </a:solidFill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66AEE54F-527E-9D11-3FA1-AFFF13DC60C5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4185361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120" name="Group 119">
                      <a:extLst>
                        <a:ext uri="{FF2B5EF4-FFF2-40B4-BE49-F238E27FC236}">
                          <a16:creationId xmlns:a16="http://schemas.microsoft.com/office/drawing/2014/main" id="{1894D60A-680D-4C22-FDE2-AC12AC265A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26" name="Rectangle 125">
                        <a:extLst>
                          <a:ext uri="{FF2B5EF4-FFF2-40B4-BE49-F238E27FC236}">
                            <a16:creationId xmlns:a16="http://schemas.microsoft.com/office/drawing/2014/main" id="{9D7614D0-8948-248C-CEAA-8E27DACD64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7" name="Rectangle 126">
                        <a:extLst>
                          <a:ext uri="{FF2B5EF4-FFF2-40B4-BE49-F238E27FC236}">
                            <a16:creationId xmlns:a16="http://schemas.microsoft.com/office/drawing/2014/main" id="{86FEEE3D-A841-A65E-6EC2-0667CDCE12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8" name="Rectangle 127">
                        <a:extLst>
                          <a:ext uri="{FF2B5EF4-FFF2-40B4-BE49-F238E27FC236}">
                            <a16:creationId xmlns:a16="http://schemas.microsoft.com/office/drawing/2014/main" id="{21BE947D-CB84-9DCC-090C-CDFF22BBB1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9" name="Rectangle 128">
                        <a:extLst>
                          <a:ext uri="{FF2B5EF4-FFF2-40B4-BE49-F238E27FC236}">
                            <a16:creationId xmlns:a16="http://schemas.microsoft.com/office/drawing/2014/main" id="{F09D71B4-8FCB-ED3F-32E9-57ACF7F57B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21" name="Group 120">
                      <a:extLst>
                        <a:ext uri="{FF2B5EF4-FFF2-40B4-BE49-F238E27FC236}">
                          <a16:creationId xmlns:a16="http://schemas.microsoft.com/office/drawing/2014/main" id="{7B9CD6D8-01ED-77DC-1BAC-249532327F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122" name="Rectangle 121">
                        <a:extLst>
                          <a:ext uri="{FF2B5EF4-FFF2-40B4-BE49-F238E27FC236}">
                            <a16:creationId xmlns:a16="http://schemas.microsoft.com/office/drawing/2014/main" id="{C1BA4CBF-2D53-FCE6-99A7-2AC32757D3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3" name="Rectangle 122">
                        <a:extLst>
                          <a:ext uri="{FF2B5EF4-FFF2-40B4-BE49-F238E27FC236}">
                            <a16:creationId xmlns:a16="http://schemas.microsoft.com/office/drawing/2014/main" id="{835F0BE2-83F8-35AF-09BA-967D30E88E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4" name="Rectangle 123">
                        <a:extLst>
                          <a:ext uri="{FF2B5EF4-FFF2-40B4-BE49-F238E27FC236}">
                            <a16:creationId xmlns:a16="http://schemas.microsoft.com/office/drawing/2014/main" id="{816D2776-4834-0E7D-1224-349F373C9A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56392572-F96F-F971-EBC4-028CE38B71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313EB008-3CCF-A643-9072-215D65543B90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1948528"/>
                    <a:chOff x="1036320" y="2239962"/>
                    <a:chExt cx="1905000" cy="1948528"/>
                  </a:xfrm>
                  <a:grpFill/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B608383A-5655-6FAE-B3AF-AAECE334E6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74" name="Group 73">
                        <a:extLst>
                          <a:ext uri="{FF2B5EF4-FFF2-40B4-BE49-F238E27FC236}">
                            <a16:creationId xmlns:a16="http://schemas.microsoft.com/office/drawing/2014/main" id="{C19A940C-3723-2CB9-3776-521B92A8E6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98" name="Group 97">
                          <a:extLst>
                            <a:ext uri="{FF2B5EF4-FFF2-40B4-BE49-F238E27FC236}">
                              <a16:creationId xmlns:a16="http://schemas.microsoft.com/office/drawing/2014/main" id="{D76C5646-2812-2837-5D11-A5CD644887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110" name="Group 109">
                            <a:extLst>
                              <a:ext uri="{FF2B5EF4-FFF2-40B4-BE49-F238E27FC236}">
                                <a16:creationId xmlns:a16="http://schemas.microsoft.com/office/drawing/2014/main" id="{13F044A7-A1A3-F098-8E79-8CE00DFC59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16" name="Rectangle 115">
                              <a:extLst>
                                <a:ext uri="{FF2B5EF4-FFF2-40B4-BE49-F238E27FC236}">
                                  <a16:creationId xmlns:a16="http://schemas.microsoft.com/office/drawing/2014/main" id="{0B7F853D-BAC6-F776-1A35-DBB82447E9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17" name="Rectangle 116">
                              <a:extLst>
                                <a:ext uri="{FF2B5EF4-FFF2-40B4-BE49-F238E27FC236}">
                                  <a16:creationId xmlns:a16="http://schemas.microsoft.com/office/drawing/2014/main" id="{21A51509-9DD7-E4D7-C35B-AAA7CFF0F8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18" name="Rectangle 117">
                              <a:extLst>
                                <a:ext uri="{FF2B5EF4-FFF2-40B4-BE49-F238E27FC236}">
                                  <a16:creationId xmlns:a16="http://schemas.microsoft.com/office/drawing/2014/main" id="{D63021B0-F25A-0D31-99E6-AC8E175F3E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19" name="Rectangle 118">
                              <a:extLst>
                                <a:ext uri="{FF2B5EF4-FFF2-40B4-BE49-F238E27FC236}">
                                  <a16:creationId xmlns:a16="http://schemas.microsoft.com/office/drawing/2014/main" id="{CDE3C066-76DF-568C-18A8-1122EFC7F5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11" name="Group 110">
                            <a:extLst>
                              <a:ext uri="{FF2B5EF4-FFF2-40B4-BE49-F238E27FC236}">
                                <a16:creationId xmlns:a16="http://schemas.microsoft.com/office/drawing/2014/main" id="{8FA01A42-2252-F4F2-4957-B8A8A56EFDA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12" name="Rectangle 111">
                              <a:extLst>
                                <a:ext uri="{FF2B5EF4-FFF2-40B4-BE49-F238E27FC236}">
                                  <a16:creationId xmlns:a16="http://schemas.microsoft.com/office/drawing/2014/main" id="{348600FF-7966-983F-AAAC-D588812095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13" name="Rectangle 112">
                              <a:extLst>
                                <a:ext uri="{FF2B5EF4-FFF2-40B4-BE49-F238E27FC236}">
                                  <a16:creationId xmlns:a16="http://schemas.microsoft.com/office/drawing/2014/main" id="{F1D69337-A962-EA8E-8CCA-BE60EE27EC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14" name="Rectangle 113">
                              <a:extLst>
                                <a:ext uri="{FF2B5EF4-FFF2-40B4-BE49-F238E27FC236}">
                                  <a16:creationId xmlns:a16="http://schemas.microsoft.com/office/drawing/2014/main" id="{BD07583D-564B-5F2F-49EB-22FB1B88D7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15" name="Rectangle 114">
                              <a:extLst>
                                <a:ext uri="{FF2B5EF4-FFF2-40B4-BE49-F238E27FC236}">
                                  <a16:creationId xmlns:a16="http://schemas.microsoft.com/office/drawing/2014/main" id="{81D7CA81-4FB6-1184-99AF-BE93BB4BD8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99" name="Group 98">
                          <a:extLst>
                            <a:ext uri="{FF2B5EF4-FFF2-40B4-BE49-F238E27FC236}">
                              <a16:creationId xmlns:a16="http://schemas.microsoft.com/office/drawing/2014/main" id="{22962A95-139A-907E-D258-AE89FFDD28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100" name="Group 99">
                            <a:extLst>
                              <a:ext uri="{FF2B5EF4-FFF2-40B4-BE49-F238E27FC236}">
                                <a16:creationId xmlns:a16="http://schemas.microsoft.com/office/drawing/2014/main" id="{12CF12ED-C497-3A18-ACDE-BA34CE4F66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06" name="Rectangle 105">
                              <a:extLst>
                                <a:ext uri="{FF2B5EF4-FFF2-40B4-BE49-F238E27FC236}">
                                  <a16:creationId xmlns:a16="http://schemas.microsoft.com/office/drawing/2014/main" id="{3B655480-6B98-7733-F07B-3E777E95EA1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07" name="Rectangle 106">
                              <a:extLst>
                                <a:ext uri="{FF2B5EF4-FFF2-40B4-BE49-F238E27FC236}">
                                  <a16:creationId xmlns:a16="http://schemas.microsoft.com/office/drawing/2014/main" id="{897B1224-CB4C-F3C6-4109-5781D5AF805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08" name="Rectangle 107">
                              <a:extLst>
                                <a:ext uri="{FF2B5EF4-FFF2-40B4-BE49-F238E27FC236}">
                                  <a16:creationId xmlns:a16="http://schemas.microsoft.com/office/drawing/2014/main" id="{20232FF7-35D5-2F20-CAE4-264B7CEA058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09" name="Rectangle 108">
                              <a:extLst>
                                <a:ext uri="{FF2B5EF4-FFF2-40B4-BE49-F238E27FC236}">
                                  <a16:creationId xmlns:a16="http://schemas.microsoft.com/office/drawing/2014/main" id="{6937A52D-77B7-7FD0-05C4-26196EEA29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01" name="Group 100">
                            <a:extLst>
                              <a:ext uri="{FF2B5EF4-FFF2-40B4-BE49-F238E27FC236}">
                                <a16:creationId xmlns:a16="http://schemas.microsoft.com/office/drawing/2014/main" id="{4953BFAE-A41A-10F3-B4F8-3765B9D297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02" name="Rectangle 101">
                              <a:extLst>
                                <a:ext uri="{FF2B5EF4-FFF2-40B4-BE49-F238E27FC236}">
                                  <a16:creationId xmlns:a16="http://schemas.microsoft.com/office/drawing/2014/main" id="{3242ADC2-B823-1140-B8FE-8452DEB47A9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03" name="Rectangle 102">
                              <a:extLst>
                                <a:ext uri="{FF2B5EF4-FFF2-40B4-BE49-F238E27FC236}">
                                  <a16:creationId xmlns:a16="http://schemas.microsoft.com/office/drawing/2014/main" id="{9314BCB7-1A79-DA0C-CF16-ABCC98D0529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04" name="Rectangle 103">
                              <a:extLst>
                                <a:ext uri="{FF2B5EF4-FFF2-40B4-BE49-F238E27FC236}">
                                  <a16:creationId xmlns:a16="http://schemas.microsoft.com/office/drawing/2014/main" id="{C183F9B0-FF8C-E722-C36A-00107A9817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05" name="Rectangle 104">
                              <a:extLst>
                                <a:ext uri="{FF2B5EF4-FFF2-40B4-BE49-F238E27FC236}">
                                  <a16:creationId xmlns:a16="http://schemas.microsoft.com/office/drawing/2014/main" id="{7CC65DB4-EA8B-962F-8FAF-25160CED2B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75" name="Group 74">
                        <a:extLst>
                          <a:ext uri="{FF2B5EF4-FFF2-40B4-BE49-F238E27FC236}">
                            <a16:creationId xmlns:a16="http://schemas.microsoft.com/office/drawing/2014/main" id="{AFFD029E-99FB-A91B-6793-BC00F60DBA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76" name="Group 75">
                          <a:extLst>
                            <a:ext uri="{FF2B5EF4-FFF2-40B4-BE49-F238E27FC236}">
                              <a16:creationId xmlns:a16="http://schemas.microsoft.com/office/drawing/2014/main" id="{458EDF83-447E-2D07-5ED8-209DCF29E8F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88" name="Group 87">
                            <a:extLst>
                              <a:ext uri="{FF2B5EF4-FFF2-40B4-BE49-F238E27FC236}">
                                <a16:creationId xmlns:a16="http://schemas.microsoft.com/office/drawing/2014/main" id="{5095617F-614F-A2AF-447F-17CE3512B2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94" name="Rectangle 93">
                              <a:extLst>
                                <a:ext uri="{FF2B5EF4-FFF2-40B4-BE49-F238E27FC236}">
                                  <a16:creationId xmlns:a16="http://schemas.microsoft.com/office/drawing/2014/main" id="{4D54A359-6A2C-6D81-230F-7239B77F75E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95" name="Rectangle 94">
                              <a:extLst>
                                <a:ext uri="{FF2B5EF4-FFF2-40B4-BE49-F238E27FC236}">
                                  <a16:creationId xmlns:a16="http://schemas.microsoft.com/office/drawing/2014/main" id="{F6EB4FEE-AC73-25AE-447A-DA0A440DAA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96" name="Rectangle 95">
                              <a:extLst>
                                <a:ext uri="{FF2B5EF4-FFF2-40B4-BE49-F238E27FC236}">
                                  <a16:creationId xmlns:a16="http://schemas.microsoft.com/office/drawing/2014/main" id="{750F342E-0B8F-7242-CB3C-E696529311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97" name="Rectangle 96">
                              <a:extLst>
                                <a:ext uri="{FF2B5EF4-FFF2-40B4-BE49-F238E27FC236}">
                                  <a16:creationId xmlns:a16="http://schemas.microsoft.com/office/drawing/2014/main" id="{6312978F-E916-1AB7-2656-CA5F3145DEC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9" name="Group 88">
                            <a:extLst>
                              <a:ext uri="{FF2B5EF4-FFF2-40B4-BE49-F238E27FC236}">
                                <a16:creationId xmlns:a16="http://schemas.microsoft.com/office/drawing/2014/main" id="{7BB8886D-392A-A968-19A3-25B1704886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90" name="Rectangle 89">
                              <a:extLst>
                                <a:ext uri="{FF2B5EF4-FFF2-40B4-BE49-F238E27FC236}">
                                  <a16:creationId xmlns:a16="http://schemas.microsoft.com/office/drawing/2014/main" id="{2DC7E827-ADD1-95EB-CF66-A79B77A2BE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91" name="Rectangle 90">
                              <a:extLst>
                                <a:ext uri="{FF2B5EF4-FFF2-40B4-BE49-F238E27FC236}">
                                  <a16:creationId xmlns:a16="http://schemas.microsoft.com/office/drawing/2014/main" id="{1357D32B-D72D-91E2-DAB4-252474BBEDF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92" name="Rectangle 91">
                              <a:extLst>
                                <a:ext uri="{FF2B5EF4-FFF2-40B4-BE49-F238E27FC236}">
                                  <a16:creationId xmlns:a16="http://schemas.microsoft.com/office/drawing/2014/main" id="{76FA4DEE-477A-639F-4086-DE4F821121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93" name="Rectangle 92">
                              <a:extLst>
                                <a:ext uri="{FF2B5EF4-FFF2-40B4-BE49-F238E27FC236}">
                                  <a16:creationId xmlns:a16="http://schemas.microsoft.com/office/drawing/2014/main" id="{3D882CCA-A422-93A3-E5A8-00FC4D82EE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71E4B017-87F6-6CC8-1EC8-E4BB27EDD80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78" name="Group 77">
                            <a:extLst>
                              <a:ext uri="{FF2B5EF4-FFF2-40B4-BE49-F238E27FC236}">
                                <a16:creationId xmlns:a16="http://schemas.microsoft.com/office/drawing/2014/main" id="{E0961105-74F6-3D60-3186-71DEE2FF26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84" name="Rectangle 83">
                              <a:extLst>
                                <a:ext uri="{FF2B5EF4-FFF2-40B4-BE49-F238E27FC236}">
                                  <a16:creationId xmlns:a16="http://schemas.microsoft.com/office/drawing/2014/main" id="{B0AF66B7-31A8-A133-C74C-7F4104E7824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85" name="Rectangle 84">
                              <a:extLst>
                                <a:ext uri="{FF2B5EF4-FFF2-40B4-BE49-F238E27FC236}">
                                  <a16:creationId xmlns:a16="http://schemas.microsoft.com/office/drawing/2014/main" id="{9DEF3E83-904A-66A6-F855-EE30C89801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86" name="Rectangle 85">
                              <a:extLst>
                                <a:ext uri="{FF2B5EF4-FFF2-40B4-BE49-F238E27FC236}">
                                  <a16:creationId xmlns:a16="http://schemas.microsoft.com/office/drawing/2014/main" id="{2BD488F4-ECF4-AAC7-2AB1-80BE6737F6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87" name="Rectangle 86">
                              <a:extLst>
                                <a:ext uri="{FF2B5EF4-FFF2-40B4-BE49-F238E27FC236}">
                                  <a16:creationId xmlns:a16="http://schemas.microsoft.com/office/drawing/2014/main" id="{7BDE2476-CAD6-B270-0CCD-BBE67E1B08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79" name="Group 78">
                            <a:extLst>
                              <a:ext uri="{FF2B5EF4-FFF2-40B4-BE49-F238E27FC236}">
                                <a16:creationId xmlns:a16="http://schemas.microsoft.com/office/drawing/2014/main" id="{4872D15F-87AC-0794-4A34-ADC7CB187B8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80" name="Rectangle 79">
                              <a:extLst>
                                <a:ext uri="{FF2B5EF4-FFF2-40B4-BE49-F238E27FC236}">
                                  <a16:creationId xmlns:a16="http://schemas.microsoft.com/office/drawing/2014/main" id="{6995FF54-50B2-E859-D030-14747287169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81" name="Rectangle 80">
                              <a:extLst>
                                <a:ext uri="{FF2B5EF4-FFF2-40B4-BE49-F238E27FC236}">
                                  <a16:creationId xmlns:a16="http://schemas.microsoft.com/office/drawing/2014/main" id="{B1E58D0F-D3E4-A35A-315E-823B8249B7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82" name="Rectangle 81">
                              <a:extLst>
                                <a:ext uri="{FF2B5EF4-FFF2-40B4-BE49-F238E27FC236}">
                                  <a16:creationId xmlns:a16="http://schemas.microsoft.com/office/drawing/2014/main" id="{790C1236-97A0-22F3-51F6-7406DCBF01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83" name="Rectangle 82">
                              <a:extLst>
                                <a:ext uri="{FF2B5EF4-FFF2-40B4-BE49-F238E27FC236}">
                                  <a16:creationId xmlns:a16="http://schemas.microsoft.com/office/drawing/2014/main" id="{77C01080-D203-C6EC-B393-8EDBDBA7EF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BB700626-0A93-7EBE-9546-7A4F3E5D80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3216224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24" name="Group 23">
                        <a:extLst>
                          <a:ext uri="{FF2B5EF4-FFF2-40B4-BE49-F238E27FC236}">
                            <a16:creationId xmlns:a16="http://schemas.microsoft.com/office/drawing/2014/main" id="{284464DC-4755-FFE8-11C8-68014E199C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52" name="Group 51">
                          <a:extLst>
                            <a:ext uri="{FF2B5EF4-FFF2-40B4-BE49-F238E27FC236}">
                              <a16:creationId xmlns:a16="http://schemas.microsoft.com/office/drawing/2014/main" id="{E4725D1F-879C-FDB5-A7C6-15A4794F53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64" name="Group 63">
                            <a:extLst>
                              <a:ext uri="{FF2B5EF4-FFF2-40B4-BE49-F238E27FC236}">
                                <a16:creationId xmlns:a16="http://schemas.microsoft.com/office/drawing/2014/main" id="{5FC173AB-7AB5-7413-7001-7D883B8CE1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70" name="Rectangle 69">
                              <a:extLst>
                                <a:ext uri="{FF2B5EF4-FFF2-40B4-BE49-F238E27FC236}">
                                  <a16:creationId xmlns:a16="http://schemas.microsoft.com/office/drawing/2014/main" id="{FFE91252-2369-0F1D-AB85-11533B8144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71" name="Rectangle 70">
                              <a:extLst>
                                <a:ext uri="{FF2B5EF4-FFF2-40B4-BE49-F238E27FC236}">
                                  <a16:creationId xmlns:a16="http://schemas.microsoft.com/office/drawing/2014/main" id="{94D312B9-7DF8-19AB-CE00-4464CC4830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72" name="Rectangle 71">
                              <a:extLst>
                                <a:ext uri="{FF2B5EF4-FFF2-40B4-BE49-F238E27FC236}">
                                  <a16:creationId xmlns:a16="http://schemas.microsoft.com/office/drawing/2014/main" id="{05BDC33D-860A-4864-6A9B-DA830AD9D06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73" name="Rectangle 72">
                              <a:extLst>
                                <a:ext uri="{FF2B5EF4-FFF2-40B4-BE49-F238E27FC236}">
                                  <a16:creationId xmlns:a16="http://schemas.microsoft.com/office/drawing/2014/main" id="{D8FD09D2-1021-E8F6-7DAE-B4399D9628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" name="Group 64">
                            <a:extLst>
                              <a:ext uri="{FF2B5EF4-FFF2-40B4-BE49-F238E27FC236}">
                                <a16:creationId xmlns:a16="http://schemas.microsoft.com/office/drawing/2014/main" id="{10DD865D-6A82-63D8-9702-ACBE44D00A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6" name="Rectangle 65">
                              <a:extLst>
                                <a:ext uri="{FF2B5EF4-FFF2-40B4-BE49-F238E27FC236}">
                                  <a16:creationId xmlns:a16="http://schemas.microsoft.com/office/drawing/2014/main" id="{9532129C-F7D2-2DA2-EE86-DD4A048152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7" name="Rectangle 66">
                              <a:extLst>
                                <a:ext uri="{FF2B5EF4-FFF2-40B4-BE49-F238E27FC236}">
                                  <a16:creationId xmlns:a16="http://schemas.microsoft.com/office/drawing/2014/main" id="{0AAA5C64-E6B2-58DF-8D3E-BA2C3044394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8" name="Rectangle 67">
                              <a:extLst>
                                <a:ext uri="{FF2B5EF4-FFF2-40B4-BE49-F238E27FC236}">
                                  <a16:creationId xmlns:a16="http://schemas.microsoft.com/office/drawing/2014/main" id="{74718C8F-C628-5B72-270F-A45433DD0A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9" name="Rectangle 68">
                              <a:extLst>
                                <a:ext uri="{FF2B5EF4-FFF2-40B4-BE49-F238E27FC236}">
                                  <a16:creationId xmlns:a16="http://schemas.microsoft.com/office/drawing/2014/main" id="{76573327-6012-9AC6-A2E9-2489BE615BF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7657ED9E-B93D-4AB6-2CF0-F09B27CC19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54" name="Group 53">
                            <a:extLst>
                              <a:ext uri="{FF2B5EF4-FFF2-40B4-BE49-F238E27FC236}">
                                <a16:creationId xmlns:a16="http://schemas.microsoft.com/office/drawing/2014/main" id="{762C9A24-FC1F-D085-395F-E99B0D9A954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60" name="Rectangle 59">
                              <a:extLst>
                                <a:ext uri="{FF2B5EF4-FFF2-40B4-BE49-F238E27FC236}">
                                  <a16:creationId xmlns:a16="http://schemas.microsoft.com/office/drawing/2014/main" id="{636A787E-3701-5298-0EA8-6D71486CBB9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1" name="Rectangle 60">
                              <a:extLst>
                                <a:ext uri="{FF2B5EF4-FFF2-40B4-BE49-F238E27FC236}">
                                  <a16:creationId xmlns:a16="http://schemas.microsoft.com/office/drawing/2014/main" id="{DFE31CD4-1C37-65AD-6260-B7F16E6F1D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2" name="Rectangle 61">
                              <a:extLst>
                                <a:ext uri="{FF2B5EF4-FFF2-40B4-BE49-F238E27FC236}">
                                  <a16:creationId xmlns:a16="http://schemas.microsoft.com/office/drawing/2014/main" id="{569D4B66-0F64-8539-6F45-783AB19FE48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63" name="Rectangle 62">
                              <a:extLst>
                                <a:ext uri="{FF2B5EF4-FFF2-40B4-BE49-F238E27FC236}">
                                  <a16:creationId xmlns:a16="http://schemas.microsoft.com/office/drawing/2014/main" id="{E0384BB6-893E-7A2D-ACE6-0DB8438F991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6EA10850-9FCD-E7A1-D37F-7E56BB3974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56" name="Rectangle 55">
                              <a:extLst>
                                <a:ext uri="{FF2B5EF4-FFF2-40B4-BE49-F238E27FC236}">
                                  <a16:creationId xmlns:a16="http://schemas.microsoft.com/office/drawing/2014/main" id="{CE04572E-7F29-02FF-CC22-31F989B11E6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7" name="Rectangle 56">
                              <a:extLst>
                                <a:ext uri="{FF2B5EF4-FFF2-40B4-BE49-F238E27FC236}">
                                  <a16:creationId xmlns:a16="http://schemas.microsoft.com/office/drawing/2014/main" id="{9AED6C44-2FAC-7F5C-0236-6B58B44A36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8" name="Rectangle 57">
                              <a:extLst>
                                <a:ext uri="{FF2B5EF4-FFF2-40B4-BE49-F238E27FC236}">
                                  <a16:creationId xmlns:a16="http://schemas.microsoft.com/office/drawing/2014/main" id="{3B5A888A-CAEC-DBB5-E2C8-23CFE416B8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9" name="Rectangle 58">
                              <a:extLst>
                                <a:ext uri="{FF2B5EF4-FFF2-40B4-BE49-F238E27FC236}">
                                  <a16:creationId xmlns:a16="http://schemas.microsoft.com/office/drawing/2014/main" id="{35E74F8A-54AB-8CCA-AB8C-5FB4453DF9A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6110F36C-EB46-1D38-DF0B-FD37495DDC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26" name="Group 25">
                          <a:extLst>
                            <a:ext uri="{FF2B5EF4-FFF2-40B4-BE49-F238E27FC236}">
                              <a16:creationId xmlns:a16="http://schemas.microsoft.com/office/drawing/2014/main" id="{D37A2A29-FB9D-5FFB-2879-3F8645FE60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42" name="Group 41">
                            <a:extLst>
                              <a:ext uri="{FF2B5EF4-FFF2-40B4-BE49-F238E27FC236}">
                                <a16:creationId xmlns:a16="http://schemas.microsoft.com/office/drawing/2014/main" id="{70278FE5-B17F-B497-E5E3-BDC5FEF479E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48" name="Rectangle 47">
                              <a:extLst>
                                <a:ext uri="{FF2B5EF4-FFF2-40B4-BE49-F238E27FC236}">
                                  <a16:creationId xmlns:a16="http://schemas.microsoft.com/office/drawing/2014/main" id="{31B10A50-CA02-80A1-39BC-0C1BF91BD2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9" name="Rectangle 48">
                              <a:extLst>
                                <a:ext uri="{FF2B5EF4-FFF2-40B4-BE49-F238E27FC236}">
                                  <a16:creationId xmlns:a16="http://schemas.microsoft.com/office/drawing/2014/main" id="{725943F9-DC42-EE6D-62EF-497C6A0542A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0" name="Rectangle 49">
                              <a:extLst>
                                <a:ext uri="{FF2B5EF4-FFF2-40B4-BE49-F238E27FC236}">
                                  <a16:creationId xmlns:a16="http://schemas.microsoft.com/office/drawing/2014/main" id="{6CBEB1D0-02A4-42FA-1258-937B89ED2C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1" name="Rectangle 50">
                              <a:extLst>
                                <a:ext uri="{FF2B5EF4-FFF2-40B4-BE49-F238E27FC236}">
                                  <a16:creationId xmlns:a16="http://schemas.microsoft.com/office/drawing/2014/main" id="{10D87A8B-429F-0D49-5FA6-F3DB2B8B31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43" name="Group 42">
                            <a:extLst>
                              <a:ext uri="{FF2B5EF4-FFF2-40B4-BE49-F238E27FC236}">
                                <a16:creationId xmlns:a16="http://schemas.microsoft.com/office/drawing/2014/main" id="{69592947-65C7-1818-3B3E-2FA714E6E7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44" name="Rectangle 43">
                              <a:extLst>
                                <a:ext uri="{FF2B5EF4-FFF2-40B4-BE49-F238E27FC236}">
                                  <a16:creationId xmlns:a16="http://schemas.microsoft.com/office/drawing/2014/main" id="{00698057-1525-9586-2C31-C55AA86D785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5" name="Rectangle 44">
                              <a:extLst>
                                <a:ext uri="{FF2B5EF4-FFF2-40B4-BE49-F238E27FC236}">
                                  <a16:creationId xmlns:a16="http://schemas.microsoft.com/office/drawing/2014/main" id="{CE1760E2-D9A0-4E79-6ABE-F7C86AE5667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6" name="Rectangle 45">
                              <a:extLst>
                                <a:ext uri="{FF2B5EF4-FFF2-40B4-BE49-F238E27FC236}">
                                  <a16:creationId xmlns:a16="http://schemas.microsoft.com/office/drawing/2014/main" id="{C511A237-FB59-6C23-82AD-EF5432BC4C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7" name="Rectangle 46">
                              <a:extLst>
                                <a:ext uri="{FF2B5EF4-FFF2-40B4-BE49-F238E27FC236}">
                                  <a16:creationId xmlns:a16="http://schemas.microsoft.com/office/drawing/2014/main" id="{86463B0E-1790-4600-87C3-98C3ECB080E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1" name="Group 30">
                          <a:extLst>
                            <a:ext uri="{FF2B5EF4-FFF2-40B4-BE49-F238E27FC236}">
                              <a16:creationId xmlns:a16="http://schemas.microsoft.com/office/drawing/2014/main" id="{6D4FF546-B4F4-2B66-C0EC-A7DF482B03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2" name="Group 31">
                            <a:extLst>
                              <a:ext uri="{FF2B5EF4-FFF2-40B4-BE49-F238E27FC236}">
                                <a16:creationId xmlns:a16="http://schemas.microsoft.com/office/drawing/2014/main" id="{C6741A26-2ACF-06D2-47FF-7E61C58104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8" name="Rectangle 37">
                              <a:extLst>
                                <a:ext uri="{FF2B5EF4-FFF2-40B4-BE49-F238E27FC236}">
                                  <a16:creationId xmlns:a16="http://schemas.microsoft.com/office/drawing/2014/main" id="{11316F92-D92C-D4B2-4912-7245921776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" name="Rectangle 38">
                              <a:extLst>
                                <a:ext uri="{FF2B5EF4-FFF2-40B4-BE49-F238E27FC236}">
                                  <a16:creationId xmlns:a16="http://schemas.microsoft.com/office/drawing/2014/main" id="{0C1948CD-1DE7-C750-C5AE-BA88E7C70E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0" name="Rectangle 39">
                              <a:extLst>
                                <a:ext uri="{FF2B5EF4-FFF2-40B4-BE49-F238E27FC236}">
                                  <a16:creationId xmlns:a16="http://schemas.microsoft.com/office/drawing/2014/main" id="{409575E6-E2A3-C5D3-D771-5D62089CF8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" name="Rectangle 40">
                              <a:extLst>
                                <a:ext uri="{FF2B5EF4-FFF2-40B4-BE49-F238E27FC236}">
                                  <a16:creationId xmlns:a16="http://schemas.microsoft.com/office/drawing/2014/main" id="{B6DFC46D-6994-DFE5-CF39-B6B43A0E2D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3" name="Group 32">
                            <a:extLst>
                              <a:ext uri="{FF2B5EF4-FFF2-40B4-BE49-F238E27FC236}">
                                <a16:creationId xmlns:a16="http://schemas.microsoft.com/office/drawing/2014/main" id="{26875522-9312-CB96-9B66-159243F2759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4" name="Rectangle 33">
                              <a:extLst>
                                <a:ext uri="{FF2B5EF4-FFF2-40B4-BE49-F238E27FC236}">
                                  <a16:creationId xmlns:a16="http://schemas.microsoft.com/office/drawing/2014/main" id="{94089D80-D95D-3E3C-1786-0EFF2434A14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" name="Rectangle 34">
                              <a:extLst>
                                <a:ext uri="{FF2B5EF4-FFF2-40B4-BE49-F238E27FC236}">
                                  <a16:creationId xmlns:a16="http://schemas.microsoft.com/office/drawing/2014/main" id="{BE4CBAFD-FF00-3B27-2286-D336AC9E5D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" name="Rectangle 35">
                              <a:extLst>
                                <a:ext uri="{FF2B5EF4-FFF2-40B4-BE49-F238E27FC236}">
                                  <a16:creationId xmlns:a16="http://schemas.microsoft.com/office/drawing/2014/main" id="{EEFFBB18-C250-7F3B-1F17-C872BFC2D99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" name="Rectangle 36">
                              <a:extLst>
                                <a:ext uri="{FF2B5EF4-FFF2-40B4-BE49-F238E27FC236}">
                                  <a16:creationId xmlns:a16="http://schemas.microsoft.com/office/drawing/2014/main" id="{C7070558-D093-676F-E86F-D7F7B5CD9C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D77F44D-17F2-9D4B-476B-984E722DDDD5}"/>
                    </a:ext>
                  </a:extLst>
                </p:cNvPr>
                <p:cNvGrpSpPr/>
                <p:nvPr/>
              </p:nvGrpSpPr>
              <p:grpSpPr>
                <a:xfrm rot="5400000">
                  <a:off x="2055146" y="5298860"/>
                  <a:ext cx="1802691" cy="234236"/>
                  <a:chOff x="687449" y="4809766"/>
                  <a:chExt cx="1802691" cy="234236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F4BCD584-6A8A-1345-1F34-A924C434086D}"/>
                      </a:ext>
                    </a:extLst>
                  </p:cNvPr>
                  <p:cNvSpPr/>
                  <p:nvPr/>
                </p:nvSpPr>
                <p:spPr>
                  <a:xfrm>
                    <a:off x="687449" y="4810001"/>
                    <a:ext cx="226800" cy="2340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E7565CF5-3ECA-5876-50B4-0972DAACF11A}"/>
                      </a:ext>
                    </a:extLst>
                  </p:cNvPr>
                  <p:cNvSpPr/>
                  <p:nvPr/>
                </p:nvSpPr>
                <p:spPr>
                  <a:xfrm>
                    <a:off x="912579" y="4810002"/>
                    <a:ext cx="226800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2211596C-16D5-F53F-E255-F78A9F6902D5}"/>
                      </a:ext>
                    </a:extLst>
                  </p:cNvPr>
                  <p:cNvSpPr/>
                  <p:nvPr/>
                </p:nvSpPr>
                <p:spPr>
                  <a:xfrm>
                    <a:off x="1140338" y="4810002"/>
                    <a:ext cx="226800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FB1C2A0-C730-7515-B589-D7C8DBAD2957}"/>
                      </a:ext>
                    </a:extLst>
                  </p:cNvPr>
                  <p:cNvSpPr/>
                  <p:nvPr/>
                </p:nvSpPr>
                <p:spPr>
                  <a:xfrm>
                    <a:off x="1362831" y="4810002"/>
                    <a:ext cx="226800" cy="2340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B48E064C-3CA2-6C27-E5CA-2E1B4144753B}"/>
                      </a:ext>
                    </a:extLst>
                  </p:cNvPr>
                  <p:cNvSpPr/>
                  <p:nvPr/>
                </p:nvSpPr>
                <p:spPr>
                  <a:xfrm>
                    <a:off x="1587958" y="4809766"/>
                    <a:ext cx="226800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E3831A44-F8BE-A853-AD1F-AD702E210994}"/>
                      </a:ext>
                    </a:extLst>
                  </p:cNvPr>
                  <p:cNvSpPr/>
                  <p:nvPr/>
                </p:nvSpPr>
                <p:spPr>
                  <a:xfrm>
                    <a:off x="1813085" y="4809766"/>
                    <a:ext cx="226800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7DC4C08-F70F-6A50-07D0-E7DB0C50B9FB}"/>
                      </a:ext>
                    </a:extLst>
                  </p:cNvPr>
                  <p:cNvSpPr/>
                  <p:nvPr/>
                </p:nvSpPr>
                <p:spPr>
                  <a:xfrm>
                    <a:off x="2040845" y="4809766"/>
                    <a:ext cx="226800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00260289-FABA-D14D-A43B-834051455F53}"/>
                      </a:ext>
                    </a:extLst>
                  </p:cNvPr>
                  <p:cNvSpPr/>
                  <p:nvPr/>
                </p:nvSpPr>
                <p:spPr>
                  <a:xfrm>
                    <a:off x="2263340" y="4809766"/>
                    <a:ext cx="226800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9C92CF5-D3B0-8F57-1D7A-0E26BFC84877}"/>
                    </a:ext>
                  </a:extLst>
                </p:cNvPr>
                <p:cNvSpPr txBox="1"/>
                <p:nvPr/>
              </p:nvSpPr>
              <p:spPr>
                <a:xfrm>
                  <a:off x="2396895" y="5113636"/>
                  <a:ext cx="274318" cy="6023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R" sz="27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rebuchet MS" panose="020B0703020202090204" pitchFamily="34" charset="0"/>
                    </a:rPr>
                    <a:t>*</a:t>
                  </a:r>
                  <a:endParaRPr lang="en-GR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A94797-73A2-A7DC-CA4C-010FB5B52F89}"/>
                  </a:ext>
                </a:extLst>
              </p:cNvPr>
              <p:cNvSpPr txBox="1"/>
              <p:nvPr/>
            </p:nvSpPr>
            <p:spPr>
              <a:xfrm>
                <a:off x="1391816" y="3704659"/>
                <a:ext cx="1084363" cy="492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100" dirty="0">
                    <a:solidFill>
                      <a:schemeClr val="accent3"/>
                    </a:solidFill>
                    <a:latin typeface="Trebuchet MS" panose="020B0703020202090204" pitchFamily="34" charset="0"/>
                  </a:rPr>
                  <a:t>Row 1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E739D2F-ABE7-EC72-6F0B-6B03A656146C}"/>
                  </a:ext>
                </a:extLst>
              </p:cNvPr>
              <p:cNvSpPr/>
              <p:nvPr/>
            </p:nvSpPr>
            <p:spPr>
              <a:xfrm>
                <a:off x="976819" y="4310311"/>
                <a:ext cx="1916218" cy="328384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</p:grp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4AC425CD-6713-42D9-E12C-E98DE90A296A}"/>
                </a:ext>
              </a:extLst>
            </p:cNvPr>
            <p:cNvSpPr txBox="1"/>
            <p:nvPr/>
          </p:nvSpPr>
          <p:spPr>
            <a:xfrm>
              <a:off x="391690" y="5654699"/>
              <a:ext cx="1881289" cy="323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Sparse Matrix</a:t>
              </a:r>
              <a:endParaRPr lang="en-G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61F11E73-7C40-309D-C4DB-015CFB1B6158}"/>
              </a:ext>
            </a:extLst>
          </p:cNvPr>
          <p:cNvGrpSpPr/>
          <p:nvPr/>
        </p:nvGrpSpPr>
        <p:grpSpPr>
          <a:xfrm>
            <a:off x="3108171" y="3409926"/>
            <a:ext cx="2294465" cy="2502421"/>
            <a:chOff x="3224082" y="3474321"/>
            <a:chExt cx="2294465" cy="2502421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F587B0F-7891-F8CB-0882-CA6EF2EB39B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22093" y="3474321"/>
              <a:ext cx="2196454" cy="2110018"/>
              <a:chOff x="4700389" y="3700724"/>
              <a:chExt cx="2611136" cy="2508385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35EED722-448D-FCBC-BB0F-1AFDF1332CD8}"/>
                  </a:ext>
                </a:extLst>
              </p:cNvPr>
              <p:cNvGrpSpPr/>
              <p:nvPr/>
            </p:nvGrpSpPr>
            <p:grpSpPr>
              <a:xfrm>
                <a:off x="4757992" y="4375749"/>
                <a:ext cx="2553533" cy="1833360"/>
                <a:chOff x="535055" y="4514641"/>
                <a:chExt cx="2553533" cy="1833360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40ACB4B9-964A-5AB6-6D32-787E60880EF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35055" y="4519893"/>
                  <a:ext cx="1801011" cy="1828108"/>
                  <a:chOff x="1036320" y="2239962"/>
                  <a:chExt cx="1905000" cy="2189557"/>
                </a:xfrm>
                <a:solidFill>
                  <a:schemeClr val="tx2">
                    <a:lumMod val="10000"/>
                    <a:lumOff val="90000"/>
                  </a:schemeClr>
                </a:solidFill>
              </p:grpSpPr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838EDF49-B1A9-6C1E-F884-9F2099FBE0BE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4185361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241" name="Group 240">
                      <a:extLst>
                        <a:ext uri="{FF2B5EF4-FFF2-40B4-BE49-F238E27FC236}">
                          <a16:creationId xmlns:a16="http://schemas.microsoft.com/office/drawing/2014/main" id="{38097D09-04B9-46A6-F9A9-F2905D0779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47" name="Rectangle 246">
                        <a:extLst>
                          <a:ext uri="{FF2B5EF4-FFF2-40B4-BE49-F238E27FC236}">
                            <a16:creationId xmlns:a16="http://schemas.microsoft.com/office/drawing/2014/main" id="{CB252383-B156-811A-BA30-BDC765B90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8" name="Rectangle 247">
                        <a:extLst>
                          <a:ext uri="{FF2B5EF4-FFF2-40B4-BE49-F238E27FC236}">
                            <a16:creationId xmlns:a16="http://schemas.microsoft.com/office/drawing/2014/main" id="{40E13F7F-ACBC-4B00-0850-60595B924F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9" name="Rectangle 248">
                        <a:extLst>
                          <a:ext uri="{FF2B5EF4-FFF2-40B4-BE49-F238E27FC236}">
                            <a16:creationId xmlns:a16="http://schemas.microsoft.com/office/drawing/2014/main" id="{D09A6378-A148-638B-4CF3-9B1B03A884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50" name="Rectangle 249">
                        <a:extLst>
                          <a:ext uri="{FF2B5EF4-FFF2-40B4-BE49-F238E27FC236}">
                            <a16:creationId xmlns:a16="http://schemas.microsoft.com/office/drawing/2014/main" id="{3578C5CB-5B2E-2833-9286-1A63CFB09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42" name="Group 241">
                      <a:extLst>
                        <a:ext uri="{FF2B5EF4-FFF2-40B4-BE49-F238E27FC236}">
                          <a16:creationId xmlns:a16="http://schemas.microsoft.com/office/drawing/2014/main" id="{61B0A72A-4FCD-8F66-BDCC-09DEEFA9BA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CE540673-B35C-87D2-2F01-A099D66B29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4" name="Rectangle 243">
                        <a:extLst>
                          <a:ext uri="{FF2B5EF4-FFF2-40B4-BE49-F238E27FC236}">
                            <a16:creationId xmlns:a16="http://schemas.microsoft.com/office/drawing/2014/main" id="{A5D1C6AC-AF4C-D19D-F3DF-E7F2B33F61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5" name="Rectangle 244">
                        <a:extLst>
                          <a:ext uri="{FF2B5EF4-FFF2-40B4-BE49-F238E27FC236}">
                            <a16:creationId xmlns:a16="http://schemas.microsoft.com/office/drawing/2014/main" id="{0F92B4F0-9ED3-44A9-D594-7348AA5B05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246" name="Rectangle 245">
                        <a:extLst>
                          <a:ext uri="{FF2B5EF4-FFF2-40B4-BE49-F238E27FC236}">
                            <a16:creationId xmlns:a16="http://schemas.microsoft.com/office/drawing/2014/main" id="{E606E5EB-9727-3951-662B-254A2BF87D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BF5A0496-6EB5-7D45-D4A7-A212DC9172E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1948528"/>
                    <a:chOff x="1036320" y="2239962"/>
                    <a:chExt cx="1905000" cy="1948528"/>
                  </a:xfrm>
                  <a:grpFill/>
                </p:grpSpPr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1023A8B0-5CC9-9271-B243-3F37FCA20A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195" name="Group 194">
                        <a:extLst>
                          <a:ext uri="{FF2B5EF4-FFF2-40B4-BE49-F238E27FC236}">
                            <a16:creationId xmlns:a16="http://schemas.microsoft.com/office/drawing/2014/main" id="{D3219BCE-3B7E-EA83-F227-DAA35874E6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219" name="Group 218">
                          <a:extLst>
                            <a:ext uri="{FF2B5EF4-FFF2-40B4-BE49-F238E27FC236}">
                              <a16:creationId xmlns:a16="http://schemas.microsoft.com/office/drawing/2014/main" id="{97DA8A72-C0BA-6261-695F-93D2920069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231" name="Group 230">
                            <a:extLst>
                              <a:ext uri="{FF2B5EF4-FFF2-40B4-BE49-F238E27FC236}">
                                <a16:creationId xmlns:a16="http://schemas.microsoft.com/office/drawing/2014/main" id="{FADFF06B-EE8B-3249-7950-A14F2C6FE00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37" name="Rectangle 236">
                              <a:extLst>
                                <a:ext uri="{FF2B5EF4-FFF2-40B4-BE49-F238E27FC236}">
                                  <a16:creationId xmlns:a16="http://schemas.microsoft.com/office/drawing/2014/main" id="{BDCE4717-715A-3727-69DC-7F95E225DB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8" name="Rectangle 237">
                              <a:extLst>
                                <a:ext uri="{FF2B5EF4-FFF2-40B4-BE49-F238E27FC236}">
                                  <a16:creationId xmlns:a16="http://schemas.microsoft.com/office/drawing/2014/main" id="{057C512F-2941-B5BC-D595-1FD613E6D7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9" name="Rectangle 238">
                              <a:extLst>
                                <a:ext uri="{FF2B5EF4-FFF2-40B4-BE49-F238E27FC236}">
                                  <a16:creationId xmlns:a16="http://schemas.microsoft.com/office/drawing/2014/main" id="{FB461A61-F397-FE71-D027-E73E8BF046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0" name="Rectangle 239">
                              <a:extLst>
                                <a:ext uri="{FF2B5EF4-FFF2-40B4-BE49-F238E27FC236}">
                                  <a16:creationId xmlns:a16="http://schemas.microsoft.com/office/drawing/2014/main" id="{6C8161D2-4B06-7E21-D62B-3490157EC9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32" name="Group 231">
                            <a:extLst>
                              <a:ext uri="{FF2B5EF4-FFF2-40B4-BE49-F238E27FC236}">
                                <a16:creationId xmlns:a16="http://schemas.microsoft.com/office/drawing/2014/main" id="{7279CC97-9025-4A23-5BC3-04F367C6D6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33" name="Rectangle 232">
                              <a:extLst>
                                <a:ext uri="{FF2B5EF4-FFF2-40B4-BE49-F238E27FC236}">
                                  <a16:creationId xmlns:a16="http://schemas.microsoft.com/office/drawing/2014/main" id="{C0624B7A-C92F-1F18-1843-A2F594B091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4" name="Rectangle 233">
                              <a:extLst>
                                <a:ext uri="{FF2B5EF4-FFF2-40B4-BE49-F238E27FC236}">
                                  <a16:creationId xmlns:a16="http://schemas.microsoft.com/office/drawing/2014/main" id="{1B0159AB-D2DF-56AE-2A36-80D68DE988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5" name="Rectangle 234">
                              <a:extLst>
                                <a:ext uri="{FF2B5EF4-FFF2-40B4-BE49-F238E27FC236}">
                                  <a16:creationId xmlns:a16="http://schemas.microsoft.com/office/drawing/2014/main" id="{75668624-C16C-5413-0119-4A2B34C1BF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6" name="Rectangle 235">
                              <a:extLst>
                                <a:ext uri="{FF2B5EF4-FFF2-40B4-BE49-F238E27FC236}">
                                  <a16:creationId xmlns:a16="http://schemas.microsoft.com/office/drawing/2014/main" id="{E5E59287-C1FA-CA36-C4BB-FE1F9B56C5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220" name="Group 219">
                          <a:extLst>
                            <a:ext uri="{FF2B5EF4-FFF2-40B4-BE49-F238E27FC236}">
                              <a16:creationId xmlns:a16="http://schemas.microsoft.com/office/drawing/2014/main" id="{11FEC1C8-929A-55C5-C2B1-A7EF98F9624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221" name="Group 220">
                            <a:extLst>
                              <a:ext uri="{FF2B5EF4-FFF2-40B4-BE49-F238E27FC236}">
                                <a16:creationId xmlns:a16="http://schemas.microsoft.com/office/drawing/2014/main" id="{86B94A64-175C-1175-82D0-5B1A9CAFF98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27" name="Rectangle 226">
                              <a:extLst>
                                <a:ext uri="{FF2B5EF4-FFF2-40B4-BE49-F238E27FC236}">
                                  <a16:creationId xmlns:a16="http://schemas.microsoft.com/office/drawing/2014/main" id="{242BB375-5154-61D2-D528-53B8055388A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8" name="Rectangle 227">
                              <a:extLst>
                                <a:ext uri="{FF2B5EF4-FFF2-40B4-BE49-F238E27FC236}">
                                  <a16:creationId xmlns:a16="http://schemas.microsoft.com/office/drawing/2014/main" id="{26C49C41-C673-941D-97BD-A122246347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9" name="Rectangle 228">
                              <a:extLst>
                                <a:ext uri="{FF2B5EF4-FFF2-40B4-BE49-F238E27FC236}">
                                  <a16:creationId xmlns:a16="http://schemas.microsoft.com/office/drawing/2014/main" id="{E77661D0-03AC-2251-3186-0E5E19E72E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30" name="Rectangle 229">
                              <a:extLst>
                                <a:ext uri="{FF2B5EF4-FFF2-40B4-BE49-F238E27FC236}">
                                  <a16:creationId xmlns:a16="http://schemas.microsoft.com/office/drawing/2014/main" id="{FBBA0D75-A54D-0DA0-FA22-BA376AA5FA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22" name="Group 221">
                            <a:extLst>
                              <a:ext uri="{FF2B5EF4-FFF2-40B4-BE49-F238E27FC236}">
                                <a16:creationId xmlns:a16="http://schemas.microsoft.com/office/drawing/2014/main" id="{F2EAF0F5-555D-266D-9007-DCBA043A93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23" name="Rectangle 222">
                              <a:extLst>
                                <a:ext uri="{FF2B5EF4-FFF2-40B4-BE49-F238E27FC236}">
                                  <a16:creationId xmlns:a16="http://schemas.microsoft.com/office/drawing/2014/main" id="{5201DAC0-4944-0F9A-4C5C-C111E78883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4" name="Rectangle 223">
                              <a:extLst>
                                <a:ext uri="{FF2B5EF4-FFF2-40B4-BE49-F238E27FC236}">
                                  <a16:creationId xmlns:a16="http://schemas.microsoft.com/office/drawing/2014/main" id="{052D6465-D163-DCD7-0193-3AAE45FDA58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5" name="Rectangle 224">
                              <a:extLst>
                                <a:ext uri="{FF2B5EF4-FFF2-40B4-BE49-F238E27FC236}">
                                  <a16:creationId xmlns:a16="http://schemas.microsoft.com/office/drawing/2014/main" id="{022C401E-B5A5-C3BC-4919-DE7E3F4E62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26" name="Rectangle 225">
                              <a:extLst>
                                <a:ext uri="{FF2B5EF4-FFF2-40B4-BE49-F238E27FC236}">
                                  <a16:creationId xmlns:a16="http://schemas.microsoft.com/office/drawing/2014/main" id="{DB0C1C8F-0155-24BD-E7C6-35A32738271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96" name="Group 195">
                        <a:extLst>
                          <a:ext uri="{FF2B5EF4-FFF2-40B4-BE49-F238E27FC236}">
                            <a16:creationId xmlns:a16="http://schemas.microsoft.com/office/drawing/2014/main" id="{DE4EEB78-6027-F200-55B4-9F73C7A92E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197" name="Group 196">
                          <a:extLst>
                            <a:ext uri="{FF2B5EF4-FFF2-40B4-BE49-F238E27FC236}">
                              <a16:creationId xmlns:a16="http://schemas.microsoft.com/office/drawing/2014/main" id="{B319A1FA-FBE5-6632-93B1-209A78B7A5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209" name="Group 208">
                            <a:extLst>
                              <a:ext uri="{FF2B5EF4-FFF2-40B4-BE49-F238E27FC236}">
                                <a16:creationId xmlns:a16="http://schemas.microsoft.com/office/drawing/2014/main" id="{5C43CAFB-C80C-E764-4FBF-5E34F43A1EE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15" name="Rectangle 214">
                              <a:extLst>
                                <a:ext uri="{FF2B5EF4-FFF2-40B4-BE49-F238E27FC236}">
                                  <a16:creationId xmlns:a16="http://schemas.microsoft.com/office/drawing/2014/main" id="{DCCE45F2-AFBB-A4E9-8090-829882EA2F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6" name="Rectangle 215">
                              <a:extLst>
                                <a:ext uri="{FF2B5EF4-FFF2-40B4-BE49-F238E27FC236}">
                                  <a16:creationId xmlns:a16="http://schemas.microsoft.com/office/drawing/2014/main" id="{5999F4D4-EDAA-17F0-C54C-FBE25CBCC2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7" name="Rectangle 216">
                              <a:extLst>
                                <a:ext uri="{FF2B5EF4-FFF2-40B4-BE49-F238E27FC236}">
                                  <a16:creationId xmlns:a16="http://schemas.microsoft.com/office/drawing/2014/main" id="{37C9C7E2-C963-4FD7-17B1-4AFCD01F61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8" name="Rectangle 217">
                              <a:extLst>
                                <a:ext uri="{FF2B5EF4-FFF2-40B4-BE49-F238E27FC236}">
                                  <a16:creationId xmlns:a16="http://schemas.microsoft.com/office/drawing/2014/main" id="{3904C8FE-A5CB-67E8-732D-E0CADB03C3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10" name="Group 209">
                            <a:extLst>
                              <a:ext uri="{FF2B5EF4-FFF2-40B4-BE49-F238E27FC236}">
                                <a16:creationId xmlns:a16="http://schemas.microsoft.com/office/drawing/2014/main" id="{27900F53-E46A-6B5B-61A1-C4076CC0389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11" name="Rectangle 210">
                              <a:extLst>
                                <a:ext uri="{FF2B5EF4-FFF2-40B4-BE49-F238E27FC236}">
                                  <a16:creationId xmlns:a16="http://schemas.microsoft.com/office/drawing/2014/main" id="{B0B86BE8-EB88-EE22-7A57-53D0D7ABA0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2" name="Rectangle 211">
                              <a:extLst>
                                <a:ext uri="{FF2B5EF4-FFF2-40B4-BE49-F238E27FC236}">
                                  <a16:creationId xmlns:a16="http://schemas.microsoft.com/office/drawing/2014/main" id="{D44E547A-E548-55A8-ADC3-5280B690B43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3" name="Rectangle 212">
                              <a:extLst>
                                <a:ext uri="{FF2B5EF4-FFF2-40B4-BE49-F238E27FC236}">
                                  <a16:creationId xmlns:a16="http://schemas.microsoft.com/office/drawing/2014/main" id="{D9EFF70A-EC17-6DB2-5A24-4FE28FF017A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14" name="Rectangle 213">
                              <a:extLst>
                                <a:ext uri="{FF2B5EF4-FFF2-40B4-BE49-F238E27FC236}">
                                  <a16:creationId xmlns:a16="http://schemas.microsoft.com/office/drawing/2014/main" id="{8AD06607-4CD7-02D8-CE45-0309048C1A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98" name="Group 197">
                          <a:extLst>
                            <a:ext uri="{FF2B5EF4-FFF2-40B4-BE49-F238E27FC236}">
                              <a16:creationId xmlns:a16="http://schemas.microsoft.com/office/drawing/2014/main" id="{67332F82-E25C-50A0-AD48-45173EFAB60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199" name="Group 198">
                            <a:extLst>
                              <a:ext uri="{FF2B5EF4-FFF2-40B4-BE49-F238E27FC236}">
                                <a16:creationId xmlns:a16="http://schemas.microsoft.com/office/drawing/2014/main" id="{83085B2D-BAB4-F91D-CA3D-92E85A5C7ED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05" name="Rectangle 204">
                              <a:extLst>
                                <a:ext uri="{FF2B5EF4-FFF2-40B4-BE49-F238E27FC236}">
                                  <a16:creationId xmlns:a16="http://schemas.microsoft.com/office/drawing/2014/main" id="{97362185-C617-503B-A173-5C3E416995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6" name="Rectangle 205">
                              <a:extLst>
                                <a:ext uri="{FF2B5EF4-FFF2-40B4-BE49-F238E27FC236}">
                                  <a16:creationId xmlns:a16="http://schemas.microsoft.com/office/drawing/2014/main" id="{C70B62A4-7A17-C90D-0F7C-B2C9E633CE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7" name="Rectangle 206">
                              <a:extLst>
                                <a:ext uri="{FF2B5EF4-FFF2-40B4-BE49-F238E27FC236}">
                                  <a16:creationId xmlns:a16="http://schemas.microsoft.com/office/drawing/2014/main" id="{5752301E-57BB-B338-A869-731DDB1F7FD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8" name="Rectangle 207">
                              <a:extLst>
                                <a:ext uri="{FF2B5EF4-FFF2-40B4-BE49-F238E27FC236}">
                                  <a16:creationId xmlns:a16="http://schemas.microsoft.com/office/drawing/2014/main" id="{2C696A5B-89A1-5C0D-22A6-6D3B81F986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0" name="Group 199">
                            <a:extLst>
                              <a:ext uri="{FF2B5EF4-FFF2-40B4-BE49-F238E27FC236}">
                                <a16:creationId xmlns:a16="http://schemas.microsoft.com/office/drawing/2014/main" id="{EDF2BEAF-5E3D-B47B-667D-12243F06046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01" name="Rectangle 200">
                              <a:extLst>
                                <a:ext uri="{FF2B5EF4-FFF2-40B4-BE49-F238E27FC236}">
                                  <a16:creationId xmlns:a16="http://schemas.microsoft.com/office/drawing/2014/main" id="{5EFE1AD3-C98F-AB63-ECA7-C9DFD7622C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2" name="Rectangle 201">
                              <a:extLst>
                                <a:ext uri="{FF2B5EF4-FFF2-40B4-BE49-F238E27FC236}">
                                  <a16:creationId xmlns:a16="http://schemas.microsoft.com/office/drawing/2014/main" id="{0DE7D26A-E1C7-1376-C120-233774D206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3" name="Rectangle 202">
                              <a:extLst>
                                <a:ext uri="{FF2B5EF4-FFF2-40B4-BE49-F238E27FC236}">
                                  <a16:creationId xmlns:a16="http://schemas.microsoft.com/office/drawing/2014/main" id="{948F0BDC-9A78-4E8C-0A7A-5918348241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04" name="Rectangle 203">
                              <a:extLst>
                                <a:ext uri="{FF2B5EF4-FFF2-40B4-BE49-F238E27FC236}">
                                  <a16:creationId xmlns:a16="http://schemas.microsoft.com/office/drawing/2014/main" id="{98375C78-EACE-8A95-4A1E-5295F791DB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86FD0C65-1668-7EB3-DD0F-3B287EF316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3216224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149" name="Group 148">
                        <a:extLst>
                          <a:ext uri="{FF2B5EF4-FFF2-40B4-BE49-F238E27FC236}">
                            <a16:creationId xmlns:a16="http://schemas.microsoft.com/office/drawing/2014/main" id="{7DA0DC65-FE05-20FB-DB00-48AB596E3F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173" name="Group 172">
                          <a:extLst>
                            <a:ext uri="{FF2B5EF4-FFF2-40B4-BE49-F238E27FC236}">
                              <a16:creationId xmlns:a16="http://schemas.microsoft.com/office/drawing/2014/main" id="{16413123-683B-3216-6611-233A0D5387B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185" name="Group 184">
                            <a:extLst>
                              <a:ext uri="{FF2B5EF4-FFF2-40B4-BE49-F238E27FC236}">
                                <a16:creationId xmlns:a16="http://schemas.microsoft.com/office/drawing/2014/main" id="{B7951A95-0AEC-E925-3C29-408221A26E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91" name="Rectangle 190">
                              <a:extLst>
                                <a:ext uri="{FF2B5EF4-FFF2-40B4-BE49-F238E27FC236}">
                                  <a16:creationId xmlns:a16="http://schemas.microsoft.com/office/drawing/2014/main" id="{EE346945-275C-139D-DEDF-BBACA0467B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2" name="Rectangle 191">
                              <a:extLst>
                                <a:ext uri="{FF2B5EF4-FFF2-40B4-BE49-F238E27FC236}">
                                  <a16:creationId xmlns:a16="http://schemas.microsoft.com/office/drawing/2014/main" id="{0737A2A3-A8DB-1C74-AA7F-056C4A237F6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3" name="Rectangle 192">
                              <a:extLst>
                                <a:ext uri="{FF2B5EF4-FFF2-40B4-BE49-F238E27FC236}">
                                  <a16:creationId xmlns:a16="http://schemas.microsoft.com/office/drawing/2014/main" id="{9B8BF3F5-C62E-7F6C-2282-378F4DEB478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4" name="Rectangle 193">
                              <a:extLst>
                                <a:ext uri="{FF2B5EF4-FFF2-40B4-BE49-F238E27FC236}">
                                  <a16:creationId xmlns:a16="http://schemas.microsoft.com/office/drawing/2014/main" id="{E389457F-A0BA-9A7E-4702-D02B1B7C66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86" name="Group 185">
                            <a:extLst>
                              <a:ext uri="{FF2B5EF4-FFF2-40B4-BE49-F238E27FC236}">
                                <a16:creationId xmlns:a16="http://schemas.microsoft.com/office/drawing/2014/main" id="{7F14E014-D650-EA88-B573-86CED39EA13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87" name="Rectangle 186">
                              <a:extLst>
                                <a:ext uri="{FF2B5EF4-FFF2-40B4-BE49-F238E27FC236}">
                                  <a16:creationId xmlns:a16="http://schemas.microsoft.com/office/drawing/2014/main" id="{A164F68D-8472-6E33-2A35-9ABD456227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8" name="Rectangle 187">
                              <a:extLst>
                                <a:ext uri="{FF2B5EF4-FFF2-40B4-BE49-F238E27FC236}">
                                  <a16:creationId xmlns:a16="http://schemas.microsoft.com/office/drawing/2014/main" id="{B72B63B4-BC0F-1F68-5474-77EDA28B54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9" name="Rectangle 188">
                              <a:extLst>
                                <a:ext uri="{FF2B5EF4-FFF2-40B4-BE49-F238E27FC236}">
                                  <a16:creationId xmlns:a16="http://schemas.microsoft.com/office/drawing/2014/main" id="{855965B2-CDD3-D144-BA1F-77E51749AC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0" name="Rectangle 189">
                              <a:extLst>
                                <a:ext uri="{FF2B5EF4-FFF2-40B4-BE49-F238E27FC236}">
                                  <a16:creationId xmlns:a16="http://schemas.microsoft.com/office/drawing/2014/main" id="{8A7879A5-41D0-1953-0718-25B0C0A0D17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74" name="Group 173">
                          <a:extLst>
                            <a:ext uri="{FF2B5EF4-FFF2-40B4-BE49-F238E27FC236}">
                              <a16:creationId xmlns:a16="http://schemas.microsoft.com/office/drawing/2014/main" id="{0DC9B311-0833-CF25-7773-0A9B95EC949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175" name="Group 174">
                            <a:extLst>
                              <a:ext uri="{FF2B5EF4-FFF2-40B4-BE49-F238E27FC236}">
                                <a16:creationId xmlns:a16="http://schemas.microsoft.com/office/drawing/2014/main" id="{52447881-8726-1F51-6C8C-602C6F85428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81" name="Rectangle 180">
                              <a:extLst>
                                <a:ext uri="{FF2B5EF4-FFF2-40B4-BE49-F238E27FC236}">
                                  <a16:creationId xmlns:a16="http://schemas.microsoft.com/office/drawing/2014/main" id="{21D39107-D513-151B-2A2A-179F8554C4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2" name="Rectangle 181">
                              <a:extLst>
                                <a:ext uri="{FF2B5EF4-FFF2-40B4-BE49-F238E27FC236}">
                                  <a16:creationId xmlns:a16="http://schemas.microsoft.com/office/drawing/2014/main" id="{E6C8F60D-586D-1ED5-D7ED-C4A8CBE2D8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3" name="Rectangle 182">
                              <a:extLst>
                                <a:ext uri="{FF2B5EF4-FFF2-40B4-BE49-F238E27FC236}">
                                  <a16:creationId xmlns:a16="http://schemas.microsoft.com/office/drawing/2014/main" id="{02EEFEC3-CA9B-0CA6-60C5-373500BA99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4" name="Rectangle 183">
                              <a:extLst>
                                <a:ext uri="{FF2B5EF4-FFF2-40B4-BE49-F238E27FC236}">
                                  <a16:creationId xmlns:a16="http://schemas.microsoft.com/office/drawing/2014/main" id="{BFA74974-2CB4-CF22-6413-CF41D481E9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76" name="Group 175">
                            <a:extLst>
                              <a:ext uri="{FF2B5EF4-FFF2-40B4-BE49-F238E27FC236}">
                                <a16:creationId xmlns:a16="http://schemas.microsoft.com/office/drawing/2014/main" id="{D3983A83-7116-CBE7-0BC6-85EF10AAC6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77" name="Rectangle 176">
                              <a:extLst>
                                <a:ext uri="{FF2B5EF4-FFF2-40B4-BE49-F238E27FC236}">
                                  <a16:creationId xmlns:a16="http://schemas.microsoft.com/office/drawing/2014/main" id="{F878528B-6516-8500-9B6E-902EC4D6B06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8" name="Rectangle 177">
                              <a:extLst>
                                <a:ext uri="{FF2B5EF4-FFF2-40B4-BE49-F238E27FC236}">
                                  <a16:creationId xmlns:a16="http://schemas.microsoft.com/office/drawing/2014/main" id="{C8AD0D08-954C-6E33-32E3-8C150B4D60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9" name="Rectangle 178">
                              <a:extLst>
                                <a:ext uri="{FF2B5EF4-FFF2-40B4-BE49-F238E27FC236}">
                                  <a16:creationId xmlns:a16="http://schemas.microsoft.com/office/drawing/2014/main" id="{253583A9-EE20-9A1E-007A-43F90D9F61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0" name="Rectangle 179">
                              <a:extLst>
                                <a:ext uri="{FF2B5EF4-FFF2-40B4-BE49-F238E27FC236}">
                                  <a16:creationId xmlns:a16="http://schemas.microsoft.com/office/drawing/2014/main" id="{92933106-2BB1-24B9-D01B-31F3AA2610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50" name="Group 149">
                        <a:extLst>
                          <a:ext uri="{FF2B5EF4-FFF2-40B4-BE49-F238E27FC236}">
                            <a16:creationId xmlns:a16="http://schemas.microsoft.com/office/drawing/2014/main" id="{510A14AB-CCC5-F85D-D33F-922F0AC818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151" name="Group 150">
                          <a:extLst>
                            <a:ext uri="{FF2B5EF4-FFF2-40B4-BE49-F238E27FC236}">
                              <a16:creationId xmlns:a16="http://schemas.microsoft.com/office/drawing/2014/main" id="{E50EA175-592C-E8BB-9229-B9F477395DC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163" name="Group 162">
                            <a:extLst>
                              <a:ext uri="{FF2B5EF4-FFF2-40B4-BE49-F238E27FC236}">
                                <a16:creationId xmlns:a16="http://schemas.microsoft.com/office/drawing/2014/main" id="{65B3EDDA-E241-2046-E6C8-0E600E76E22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69" name="Rectangle 168">
                              <a:extLst>
                                <a:ext uri="{FF2B5EF4-FFF2-40B4-BE49-F238E27FC236}">
                                  <a16:creationId xmlns:a16="http://schemas.microsoft.com/office/drawing/2014/main" id="{9850D228-4FB5-0398-468E-53D78CDD44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0" name="Rectangle 169">
                              <a:extLst>
                                <a:ext uri="{FF2B5EF4-FFF2-40B4-BE49-F238E27FC236}">
                                  <a16:creationId xmlns:a16="http://schemas.microsoft.com/office/drawing/2014/main" id="{2457D4A1-6860-A5A5-0126-4763789E007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1" name="Rectangle 170">
                              <a:extLst>
                                <a:ext uri="{FF2B5EF4-FFF2-40B4-BE49-F238E27FC236}">
                                  <a16:creationId xmlns:a16="http://schemas.microsoft.com/office/drawing/2014/main" id="{BD24B02F-5D72-0C56-6B7A-96E94E1CDA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72" name="Rectangle 171">
                              <a:extLst>
                                <a:ext uri="{FF2B5EF4-FFF2-40B4-BE49-F238E27FC236}">
                                  <a16:creationId xmlns:a16="http://schemas.microsoft.com/office/drawing/2014/main" id="{C23BDC9A-6294-2DC6-0E4A-F10D7ACD43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64" name="Group 163">
                            <a:extLst>
                              <a:ext uri="{FF2B5EF4-FFF2-40B4-BE49-F238E27FC236}">
                                <a16:creationId xmlns:a16="http://schemas.microsoft.com/office/drawing/2014/main" id="{7D8D59E5-F87E-F96C-0EFA-93B7A227F7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65" name="Rectangle 164">
                              <a:extLst>
                                <a:ext uri="{FF2B5EF4-FFF2-40B4-BE49-F238E27FC236}">
                                  <a16:creationId xmlns:a16="http://schemas.microsoft.com/office/drawing/2014/main" id="{FBB0347A-4C00-0DAC-5C03-5268C8C14A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6" name="Rectangle 165">
                              <a:extLst>
                                <a:ext uri="{FF2B5EF4-FFF2-40B4-BE49-F238E27FC236}">
                                  <a16:creationId xmlns:a16="http://schemas.microsoft.com/office/drawing/2014/main" id="{BE6E9F1B-7F65-7513-6BCC-A07C2C7C41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7" name="Rectangle 166">
                              <a:extLst>
                                <a:ext uri="{FF2B5EF4-FFF2-40B4-BE49-F238E27FC236}">
                                  <a16:creationId xmlns:a16="http://schemas.microsoft.com/office/drawing/2014/main" id="{4DEE43F1-89AC-5D7D-F6CD-D8284D1A75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8" name="Rectangle 167">
                              <a:extLst>
                                <a:ext uri="{FF2B5EF4-FFF2-40B4-BE49-F238E27FC236}">
                                  <a16:creationId xmlns:a16="http://schemas.microsoft.com/office/drawing/2014/main" id="{42A05F0F-BE52-8E97-6280-20A45C2082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52" name="Group 151">
                          <a:extLst>
                            <a:ext uri="{FF2B5EF4-FFF2-40B4-BE49-F238E27FC236}">
                              <a16:creationId xmlns:a16="http://schemas.microsoft.com/office/drawing/2014/main" id="{EF0720EF-B563-7DB6-61AB-CC424B23577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153" name="Group 152">
                            <a:extLst>
                              <a:ext uri="{FF2B5EF4-FFF2-40B4-BE49-F238E27FC236}">
                                <a16:creationId xmlns:a16="http://schemas.microsoft.com/office/drawing/2014/main" id="{FA4B4448-9C5E-2018-E3CA-C1269D2B82C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59" name="Rectangle 158">
                              <a:extLst>
                                <a:ext uri="{FF2B5EF4-FFF2-40B4-BE49-F238E27FC236}">
                                  <a16:creationId xmlns:a16="http://schemas.microsoft.com/office/drawing/2014/main" id="{79926356-4957-E1CF-5BC2-2DE3FCCF193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0" name="Rectangle 159">
                              <a:extLst>
                                <a:ext uri="{FF2B5EF4-FFF2-40B4-BE49-F238E27FC236}">
                                  <a16:creationId xmlns:a16="http://schemas.microsoft.com/office/drawing/2014/main" id="{7C11074E-5C5B-B0BA-3770-350B98622C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1" name="Rectangle 160">
                              <a:extLst>
                                <a:ext uri="{FF2B5EF4-FFF2-40B4-BE49-F238E27FC236}">
                                  <a16:creationId xmlns:a16="http://schemas.microsoft.com/office/drawing/2014/main" id="{5DB4C70F-2D8B-E7AE-B4B3-B54D3FA735C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2" name="Rectangle 161">
                              <a:extLst>
                                <a:ext uri="{FF2B5EF4-FFF2-40B4-BE49-F238E27FC236}">
                                  <a16:creationId xmlns:a16="http://schemas.microsoft.com/office/drawing/2014/main" id="{C1E98549-9568-46FF-A44E-689B9D4300A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4" name="Group 153">
                            <a:extLst>
                              <a:ext uri="{FF2B5EF4-FFF2-40B4-BE49-F238E27FC236}">
                                <a16:creationId xmlns:a16="http://schemas.microsoft.com/office/drawing/2014/main" id="{0DECE256-5114-1D3C-4565-9E9D98417B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155" name="Rectangle 154">
                              <a:extLst>
                                <a:ext uri="{FF2B5EF4-FFF2-40B4-BE49-F238E27FC236}">
                                  <a16:creationId xmlns:a16="http://schemas.microsoft.com/office/drawing/2014/main" id="{928F40ED-0035-4030-8041-6E4B70D63B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56" name="Rectangle 155">
                              <a:extLst>
                                <a:ext uri="{FF2B5EF4-FFF2-40B4-BE49-F238E27FC236}">
                                  <a16:creationId xmlns:a16="http://schemas.microsoft.com/office/drawing/2014/main" id="{6C702E39-BD23-28C6-9DFE-E5B9192F2F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57" name="Rectangle 156">
                              <a:extLst>
                                <a:ext uri="{FF2B5EF4-FFF2-40B4-BE49-F238E27FC236}">
                                  <a16:creationId xmlns:a16="http://schemas.microsoft.com/office/drawing/2014/main" id="{BE6376F5-5B05-477B-F47F-CDD94835981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58" name="Rectangle 157">
                              <a:extLst>
                                <a:ext uri="{FF2B5EF4-FFF2-40B4-BE49-F238E27FC236}">
                                  <a16:creationId xmlns:a16="http://schemas.microsoft.com/office/drawing/2014/main" id="{93D53B29-2124-CE8E-F37C-24C48A715D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15956FB-FC93-3084-268F-A2ABA66A40A8}"/>
                    </a:ext>
                  </a:extLst>
                </p:cNvPr>
                <p:cNvGrpSpPr/>
                <p:nvPr/>
              </p:nvGrpSpPr>
              <p:grpSpPr>
                <a:xfrm rot="5400000">
                  <a:off x="2070966" y="5298030"/>
                  <a:ext cx="1801011" cy="234233"/>
                  <a:chOff x="687456" y="4794789"/>
                  <a:chExt cx="1801011" cy="234233"/>
                </a:xfrm>
              </p:grpSpPr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4E9A55A1-7E78-D18D-0334-D6B3EF520DCC}"/>
                      </a:ext>
                    </a:extLst>
                  </p:cNvPr>
                  <p:cNvSpPr/>
                  <p:nvPr/>
                </p:nvSpPr>
                <p:spPr>
                  <a:xfrm>
                    <a:off x="687456" y="4795013"/>
                    <a:ext cx="225129" cy="233998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A176BCB8-08D8-E32E-BFD1-51CF8E1C0705}"/>
                      </a:ext>
                    </a:extLst>
                  </p:cNvPr>
                  <p:cNvSpPr/>
                  <p:nvPr/>
                </p:nvSpPr>
                <p:spPr>
                  <a:xfrm>
                    <a:off x="912577" y="4795015"/>
                    <a:ext cx="225129" cy="233999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613A8497-4B84-0C08-4B9C-B0154384D10D}"/>
                      </a:ext>
                    </a:extLst>
                  </p:cNvPr>
                  <p:cNvSpPr/>
                  <p:nvPr/>
                </p:nvSpPr>
                <p:spPr>
                  <a:xfrm>
                    <a:off x="1140339" y="4795020"/>
                    <a:ext cx="225129" cy="233999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9D4BC736-491A-B838-CFDC-5AC66D2B0EC9}"/>
                      </a:ext>
                    </a:extLst>
                  </p:cNvPr>
                  <p:cNvSpPr/>
                  <p:nvPr/>
                </p:nvSpPr>
                <p:spPr>
                  <a:xfrm>
                    <a:off x="1362833" y="4795023"/>
                    <a:ext cx="225129" cy="233999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34FC2860-CE3F-1E5E-8C92-9C528A94CEDD}"/>
                      </a:ext>
                    </a:extLst>
                  </p:cNvPr>
                  <p:cNvSpPr/>
                  <p:nvPr/>
                </p:nvSpPr>
                <p:spPr>
                  <a:xfrm>
                    <a:off x="1587957" y="4794789"/>
                    <a:ext cx="225129" cy="23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643C6660-F727-3523-A854-2E602689BF49}"/>
                      </a:ext>
                    </a:extLst>
                  </p:cNvPr>
                  <p:cNvSpPr/>
                  <p:nvPr/>
                </p:nvSpPr>
                <p:spPr>
                  <a:xfrm>
                    <a:off x="1813087" y="4794789"/>
                    <a:ext cx="225129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38321E2F-41CC-E592-CA23-454731D3D6FD}"/>
                      </a:ext>
                    </a:extLst>
                  </p:cNvPr>
                  <p:cNvSpPr/>
                  <p:nvPr/>
                </p:nvSpPr>
                <p:spPr>
                  <a:xfrm>
                    <a:off x="2040845" y="4794789"/>
                    <a:ext cx="225129" cy="23400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0BEBD86E-24E8-2E37-36BC-27C045CDA2EE}"/>
                      </a:ext>
                    </a:extLst>
                  </p:cNvPr>
                  <p:cNvSpPr/>
                  <p:nvPr/>
                </p:nvSpPr>
                <p:spPr>
                  <a:xfrm>
                    <a:off x="2263338" y="4794789"/>
                    <a:ext cx="225129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AA9D86F-4CFF-4384-8D50-A58995DD3C34}"/>
                    </a:ext>
                  </a:extLst>
                </p:cNvPr>
                <p:cNvSpPr txBox="1"/>
                <p:nvPr/>
              </p:nvSpPr>
              <p:spPr>
                <a:xfrm>
                  <a:off x="2411884" y="5113636"/>
                  <a:ext cx="274318" cy="603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R" sz="27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rebuchet MS" panose="020B0703020202090204" pitchFamily="34" charset="0"/>
                    </a:rPr>
                    <a:t>*</a:t>
                  </a:r>
                  <a:endParaRPr lang="en-GR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9B7BF08-B586-6FEB-4B78-013EF819BF34}"/>
                  </a:ext>
                </a:extLst>
              </p:cNvPr>
              <p:cNvSpPr txBox="1"/>
              <p:nvPr/>
            </p:nvSpPr>
            <p:spPr>
              <a:xfrm>
                <a:off x="5126797" y="3700724"/>
                <a:ext cx="1405982" cy="49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100" dirty="0">
                    <a:solidFill>
                      <a:schemeClr val="accent2">
                        <a:lumMod val="75000"/>
                      </a:schemeClr>
                    </a:solidFill>
                    <a:latin typeface="Trebuchet MS" panose="020B0703020202090204" pitchFamily="34" charset="0"/>
                  </a:rPr>
                  <a:t>Row 2</a:t>
                </a:r>
              </a:p>
            </p:txBody>
          </p:sp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676D1643-1DE2-D918-43FC-1ABF051C136E}"/>
                  </a:ext>
                </a:extLst>
              </p:cNvPr>
              <p:cNvSpPr/>
              <p:nvPr/>
            </p:nvSpPr>
            <p:spPr>
              <a:xfrm>
                <a:off x="4700389" y="4509269"/>
                <a:ext cx="1916218" cy="328384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</p:grp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C20A4EC4-EE2D-8F0B-D93A-276C40FAE5D9}"/>
                </a:ext>
              </a:extLst>
            </p:cNvPr>
            <p:cNvSpPr txBox="1"/>
            <p:nvPr/>
          </p:nvSpPr>
          <p:spPr>
            <a:xfrm>
              <a:off x="3224082" y="5652935"/>
              <a:ext cx="1881289" cy="323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Sparse Matrix</a:t>
              </a:r>
              <a:endParaRPr lang="en-G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44E50539-6E1F-BC6D-4998-E1B2799B5850}"/>
              </a:ext>
            </a:extLst>
          </p:cNvPr>
          <p:cNvGrpSpPr/>
          <p:nvPr/>
        </p:nvGrpSpPr>
        <p:grpSpPr>
          <a:xfrm>
            <a:off x="6141997" y="3411061"/>
            <a:ext cx="2316988" cy="2499593"/>
            <a:chOff x="5987449" y="3475456"/>
            <a:chExt cx="2316988" cy="2499593"/>
          </a:xfrm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3FB263ED-742E-92D1-54A8-2DAF9B07077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10687" y="3475456"/>
              <a:ext cx="2193750" cy="2109611"/>
              <a:chOff x="8418518" y="3702060"/>
              <a:chExt cx="2609922" cy="2509821"/>
            </a:xfrm>
          </p:grpSpPr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1AD01673-A17C-5A9D-4804-893AE449F3AC}"/>
                  </a:ext>
                </a:extLst>
              </p:cNvPr>
              <p:cNvGrpSpPr/>
              <p:nvPr/>
            </p:nvGrpSpPr>
            <p:grpSpPr>
              <a:xfrm>
                <a:off x="8474996" y="4378511"/>
                <a:ext cx="2553444" cy="1833370"/>
                <a:chOff x="535055" y="4514631"/>
                <a:chExt cx="2553444" cy="1833370"/>
              </a:xfrm>
            </p:grpSpPr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D3C898F2-857E-A7E8-FB6F-CBEF2EDF16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35055" y="4519893"/>
                  <a:ext cx="1801011" cy="1828108"/>
                  <a:chOff x="1036320" y="2239962"/>
                  <a:chExt cx="1905000" cy="2189557"/>
                </a:xfrm>
                <a:solidFill>
                  <a:schemeClr val="tx2">
                    <a:lumMod val="10000"/>
                    <a:lumOff val="90000"/>
                  </a:schemeClr>
                </a:solidFill>
              </p:grpSpPr>
              <p:grpSp>
                <p:nvGrpSpPr>
                  <p:cNvPr id="266" name="Group 265">
                    <a:extLst>
                      <a:ext uri="{FF2B5EF4-FFF2-40B4-BE49-F238E27FC236}">
                        <a16:creationId xmlns:a16="http://schemas.microsoft.com/office/drawing/2014/main" id="{14397F60-A11C-EA80-F755-E8967EBE70D9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4185361"/>
                    <a:ext cx="1905000" cy="244158"/>
                    <a:chOff x="1036320" y="2239962"/>
                    <a:chExt cx="2194560" cy="274638"/>
                  </a:xfrm>
                  <a:grpFill/>
                </p:grpSpPr>
                <p:grpSp>
                  <p:nvGrpSpPr>
                    <p:cNvPr id="362" name="Group 361">
                      <a:extLst>
                        <a:ext uri="{FF2B5EF4-FFF2-40B4-BE49-F238E27FC236}">
                          <a16:creationId xmlns:a16="http://schemas.microsoft.com/office/drawing/2014/main" id="{6C68BBB0-D765-4E73-4025-68F751AD62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40280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68" name="Rectangle 367">
                        <a:extLst>
                          <a:ext uri="{FF2B5EF4-FFF2-40B4-BE49-F238E27FC236}">
                            <a16:creationId xmlns:a16="http://schemas.microsoft.com/office/drawing/2014/main" id="{A6379985-67F9-04F3-4580-44BF7854A4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9" name="Rectangle 368">
                        <a:extLst>
                          <a:ext uri="{FF2B5EF4-FFF2-40B4-BE49-F238E27FC236}">
                            <a16:creationId xmlns:a16="http://schemas.microsoft.com/office/drawing/2014/main" id="{FD03F617-98D2-971D-B470-FE5F2358BB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0E119CA9-065B-9949-ACC1-269413091B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F8E57F2D-BD39-6EB6-1349-DCC9509498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3" name="Group 362">
                      <a:extLst>
                        <a:ext uri="{FF2B5EF4-FFF2-40B4-BE49-F238E27FC236}">
                          <a16:creationId xmlns:a16="http://schemas.microsoft.com/office/drawing/2014/main" id="{A9C4BCC7-D3A9-67F5-FD0F-8915923306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600" y="2239962"/>
                      <a:ext cx="1097280" cy="274320"/>
                      <a:chOff x="1036320" y="2240280"/>
                      <a:chExt cx="1097280" cy="274320"/>
                    </a:xfrm>
                    <a:grpFill/>
                  </p:grpSpPr>
                  <p:sp>
                    <p:nvSpPr>
                      <p:cNvPr id="364" name="Rectangle 363">
                        <a:extLst>
                          <a:ext uri="{FF2B5EF4-FFF2-40B4-BE49-F238E27FC236}">
                            <a16:creationId xmlns:a16="http://schemas.microsoft.com/office/drawing/2014/main" id="{AF202B0F-68E7-3F06-F928-46A2255C8A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32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5" name="Rectangle 364">
                        <a:extLst>
                          <a:ext uri="{FF2B5EF4-FFF2-40B4-BE49-F238E27FC236}">
                            <a16:creationId xmlns:a16="http://schemas.microsoft.com/office/drawing/2014/main" id="{C33BD2EB-E4D8-FBB7-7A0E-8A76CF2347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064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6" name="Rectangle 365">
                        <a:extLst>
                          <a:ext uri="{FF2B5EF4-FFF2-40B4-BE49-F238E27FC236}">
                            <a16:creationId xmlns:a16="http://schemas.microsoft.com/office/drawing/2014/main" id="{6E4F5969-10E3-B77D-0662-2B26569C20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8168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  <p:sp>
                    <p:nvSpPr>
                      <p:cNvPr id="367" name="Rectangle 366">
                        <a:extLst>
                          <a:ext uri="{FF2B5EF4-FFF2-40B4-BE49-F238E27FC236}">
                            <a16:creationId xmlns:a16="http://schemas.microsoft.com/office/drawing/2014/main" id="{5272EA90-CB4C-E2A4-8E2D-7A231953BF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9280" y="2240280"/>
                        <a:ext cx="274320" cy="27432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sz="1350">
                          <a:latin typeface="Trebuchet MS" panose="020B070302020209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7" name="Group 266">
                    <a:extLst>
                      <a:ext uri="{FF2B5EF4-FFF2-40B4-BE49-F238E27FC236}">
                        <a16:creationId xmlns:a16="http://schemas.microsoft.com/office/drawing/2014/main" id="{D5F3AF53-1093-2D5A-0277-82CD28639027}"/>
                      </a:ext>
                    </a:extLst>
                  </p:cNvPr>
                  <p:cNvGrpSpPr/>
                  <p:nvPr/>
                </p:nvGrpSpPr>
                <p:grpSpPr>
                  <a:xfrm>
                    <a:off x="1036320" y="2239962"/>
                    <a:ext cx="1905000" cy="1948528"/>
                    <a:chOff x="1036320" y="2239962"/>
                    <a:chExt cx="1905000" cy="1948528"/>
                  </a:xfrm>
                  <a:grpFill/>
                </p:grpSpPr>
                <p:grpSp>
                  <p:nvGrpSpPr>
                    <p:cNvPr id="268" name="Group 267">
                      <a:extLst>
                        <a:ext uri="{FF2B5EF4-FFF2-40B4-BE49-F238E27FC236}">
                          <a16:creationId xmlns:a16="http://schemas.microsoft.com/office/drawing/2014/main" id="{E4BFF964-D9D2-0122-6DB3-EA2D8AF454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2239962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316" name="Group 315">
                        <a:extLst>
                          <a:ext uri="{FF2B5EF4-FFF2-40B4-BE49-F238E27FC236}">
                            <a16:creationId xmlns:a16="http://schemas.microsoft.com/office/drawing/2014/main" id="{7FD46821-22DF-1E2E-BEBC-79ABFB111E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340" name="Group 339">
                          <a:extLst>
                            <a:ext uri="{FF2B5EF4-FFF2-40B4-BE49-F238E27FC236}">
                              <a16:creationId xmlns:a16="http://schemas.microsoft.com/office/drawing/2014/main" id="{4C80DAF9-F36A-00F9-F7E8-9C576AF00B7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52" name="Group 351">
                            <a:extLst>
                              <a:ext uri="{FF2B5EF4-FFF2-40B4-BE49-F238E27FC236}">
                                <a16:creationId xmlns:a16="http://schemas.microsoft.com/office/drawing/2014/main" id="{7DB843A5-DD94-4C5B-A94E-5DAA354097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58" name="Rectangle 357">
                              <a:extLst>
                                <a:ext uri="{FF2B5EF4-FFF2-40B4-BE49-F238E27FC236}">
                                  <a16:creationId xmlns:a16="http://schemas.microsoft.com/office/drawing/2014/main" id="{7D8E04DE-FD13-5AE9-A889-F1D43AA1BA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9" name="Rectangle 358">
                              <a:extLst>
                                <a:ext uri="{FF2B5EF4-FFF2-40B4-BE49-F238E27FC236}">
                                  <a16:creationId xmlns:a16="http://schemas.microsoft.com/office/drawing/2014/main" id="{1738B98F-49EA-DC99-CE3C-EDA5CE48CB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0" name="Rectangle 359">
                              <a:extLst>
                                <a:ext uri="{FF2B5EF4-FFF2-40B4-BE49-F238E27FC236}">
                                  <a16:creationId xmlns:a16="http://schemas.microsoft.com/office/drawing/2014/main" id="{F2C657F5-3544-ADEF-EEC5-538D7A702F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1" name="Rectangle 360">
                              <a:extLst>
                                <a:ext uri="{FF2B5EF4-FFF2-40B4-BE49-F238E27FC236}">
                                  <a16:creationId xmlns:a16="http://schemas.microsoft.com/office/drawing/2014/main" id="{265AFD16-D046-1053-60C3-9ADF32FE26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53" name="Group 352">
                            <a:extLst>
                              <a:ext uri="{FF2B5EF4-FFF2-40B4-BE49-F238E27FC236}">
                                <a16:creationId xmlns:a16="http://schemas.microsoft.com/office/drawing/2014/main" id="{1E0DF9B0-95AC-37AE-0FA0-0352885B5F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54" name="Rectangle 353">
                              <a:extLst>
                                <a:ext uri="{FF2B5EF4-FFF2-40B4-BE49-F238E27FC236}">
                                  <a16:creationId xmlns:a16="http://schemas.microsoft.com/office/drawing/2014/main" id="{E9695606-2760-A2B5-F95E-E636F64EB9B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5" name="Rectangle 354">
                              <a:extLst>
                                <a:ext uri="{FF2B5EF4-FFF2-40B4-BE49-F238E27FC236}">
                                  <a16:creationId xmlns:a16="http://schemas.microsoft.com/office/drawing/2014/main" id="{3715A2EF-B5A0-E8EE-BF36-76EA38866D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6" name="Rectangle 355">
                              <a:extLst>
                                <a:ext uri="{FF2B5EF4-FFF2-40B4-BE49-F238E27FC236}">
                                  <a16:creationId xmlns:a16="http://schemas.microsoft.com/office/drawing/2014/main" id="{0A0B8A64-3267-145B-8030-4C1C07BD9C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7" name="Rectangle 356">
                              <a:extLst>
                                <a:ext uri="{FF2B5EF4-FFF2-40B4-BE49-F238E27FC236}">
                                  <a16:creationId xmlns:a16="http://schemas.microsoft.com/office/drawing/2014/main" id="{72E60365-F4E4-4A21-4952-884494F5A3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41" name="Group 340">
                          <a:extLst>
                            <a:ext uri="{FF2B5EF4-FFF2-40B4-BE49-F238E27FC236}">
                              <a16:creationId xmlns:a16="http://schemas.microsoft.com/office/drawing/2014/main" id="{FAACBA64-C1E6-00F4-B3F4-3A2318BE1C6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42" name="Group 341">
                            <a:extLst>
                              <a:ext uri="{FF2B5EF4-FFF2-40B4-BE49-F238E27FC236}">
                                <a16:creationId xmlns:a16="http://schemas.microsoft.com/office/drawing/2014/main" id="{580D58B7-21B1-C6A8-7607-7AA160A2F0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48" name="Rectangle 347">
                              <a:extLst>
                                <a:ext uri="{FF2B5EF4-FFF2-40B4-BE49-F238E27FC236}">
                                  <a16:creationId xmlns:a16="http://schemas.microsoft.com/office/drawing/2014/main" id="{28E2B66E-9226-23D1-A33E-D3F017F0D8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9" name="Rectangle 348">
                              <a:extLst>
                                <a:ext uri="{FF2B5EF4-FFF2-40B4-BE49-F238E27FC236}">
                                  <a16:creationId xmlns:a16="http://schemas.microsoft.com/office/drawing/2014/main" id="{D2BF2C98-6F3A-96E0-C394-6D8F848F3B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0" name="Rectangle 349">
                              <a:extLst>
                                <a:ext uri="{FF2B5EF4-FFF2-40B4-BE49-F238E27FC236}">
                                  <a16:creationId xmlns:a16="http://schemas.microsoft.com/office/drawing/2014/main" id="{B44ED54B-E287-A7A3-E465-5F48DA49C0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1" name="Rectangle 350">
                              <a:extLst>
                                <a:ext uri="{FF2B5EF4-FFF2-40B4-BE49-F238E27FC236}">
                                  <a16:creationId xmlns:a16="http://schemas.microsoft.com/office/drawing/2014/main" id="{DD27C7A7-E58D-30CE-D08D-9F70D842F4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43" name="Group 342">
                            <a:extLst>
                              <a:ext uri="{FF2B5EF4-FFF2-40B4-BE49-F238E27FC236}">
                                <a16:creationId xmlns:a16="http://schemas.microsoft.com/office/drawing/2014/main" id="{3B0AE69C-CBA0-2641-96E4-F8DAF88F14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44" name="Rectangle 343">
                              <a:extLst>
                                <a:ext uri="{FF2B5EF4-FFF2-40B4-BE49-F238E27FC236}">
                                  <a16:creationId xmlns:a16="http://schemas.microsoft.com/office/drawing/2014/main" id="{88F5193F-EA67-D181-C984-D1E89C7B67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5" name="Rectangle 344">
                              <a:extLst>
                                <a:ext uri="{FF2B5EF4-FFF2-40B4-BE49-F238E27FC236}">
                                  <a16:creationId xmlns:a16="http://schemas.microsoft.com/office/drawing/2014/main" id="{159DB376-EF87-1F9C-1EC7-4C0C60567B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6" name="Rectangle 345">
                              <a:extLst>
                                <a:ext uri="{FF2B5EF4-FFF2-40B4-BE49-F238E27FC236}">
                                  <a16:creationId xmlns:a16="http://schemas.microsoft.com/office/drawing/2014/main" id="{8FB4BE8A-5244-AB3F-B23C-163EC0E54D4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47" name="Rectangle 346">
                              <a:extLst>
                                <a:ext uri="{FF2B5EF4-FFF2-40B4-BE49-F238E27FC236}">
                                  <a16:creationId xmlns:a16="http://schemas.microsoft.com/office/drawing/2014/main" id="{42A76AAF-6ED0-02D3-A7F4-071A294E64E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317" name="Group 316">
                        <a:extLst>
                          <a:ext uri="{FF2B5EF4-FFF2-40B4-BE49-F238E27FC236}">
                            <a16:creationId xmlns:a16="http://schemas.microsoft.com/office/drawing/2014/main" id="{363FF141-3CD3-5771-D632-A4AC04D049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318" name="Group 317">
                          <a:extLst>
                            <a:ext uri="{FF2B5EF4-FFF2-40B4-BE49-F238E27FC236}">
                              <a16:creationId xmlns:a16="http://schemas.microsoft.com/office/drawing/2014/main" id="{DD4F6761-A515-516F-4C21-D96DC8D873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30" name="Group 329">
                            <a:extLst>
                              <a:ext uri="{FF2B5EF4-FFF2-40B4-BE49-F238E27FC236}">
                                <a16:creationId xmlns:a16="http://schemas.microsoft.com/office/drawing/2014/main" id="{74785A44-F593-FBC0-4146-EC14990F245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36" name="Rectangle 335">
                              <a:extLst>
                                <a:ext uri="{FF2B5EF4-FFF2-40B4-BE49-F238E27FC236}">
                                  <a16:creationId xmlns:a16="http://schemas.microsoft.com/office/drawing/2014/main" id="{3B92A4C0-23E0-5708-1837-300CCF5B69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7" name="Rectangle 336">
                              <a:extLst>
                                <a:ext uri="{FF2B5EF4-FFF2-40B4-BE49-F238E27FC236}">
                                  <a16:creationId xmlns:a16="http://schemas.microsoft.com/office/drawing/2014/main" id="{58782F4F-E8ED-ED02-3F93-7777ED7D8C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8" name="Rectangle 337">
                              <a:extLst>
                                <a:ext uri="{FF2B5EF4-FFF2-40B4-BE49-F238E27FC236}">
                                  <a16:creationId xmlns:a16="http://schemas.microsoft.com/office/drawing/2014/main" id="{D78019A1-A500-544F-C80F-A2CED907118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9" name="Rectangle 338">
                              <a:extLst>
                                <a:ext uri="{FF2B5EF4-FFF2-40B4-BE49-F238E27FC236}">
                                  <a16:creationId xmlns:a16="http://schemas.microsoft.com/office/drawing/2014/main" id="{E55319B1-0A63-F866-CCBA-988F4D011E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31" name="Group 330">
                            <a:extLst>
                              <a:ext uri="{FF2B5EF4-FFF2-40B4-BE49-F238E27FC236}">
                                <a16:creationId xmlns:a16="http://schemas.microsoft.com/office/drawing/2014/main" id="{575F7A82-8B4E-616B-9914-40DA546E5B9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32" name="Rectangle 331">
                              <a:extLst>
                                <a:ext uri="{FF2B5EF4-FFF2-40B4-BE49-F238E27FC236}">
                                  <a16:creationId xmlns:a16="http://schemas.microsoft.com/office/drawing/2014/main" id="{E56F28A3-D79E-B37E-0840-FB295E321C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3" name="Rectangle 332">
                              <a:extLst>
                                <a:ext uri="{FF2B5EF4-FFF2-40B4-BE49-F238E27FC236}">
                                  <a16:creationId xmlns:a16="http://schemas.microsoft.com/office/drawing/2014/main" id="{19F0D459-8320-3B34-7A8B-5DCD3361BD4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4" name="Rectangle 333">
                              <a:extLst>
                                <a:ext uri="{FF2B5EF4-FFF2-40B4-BE49-F238E27FC236}">
                                  <a16:creationId xmlns:a16="http://schemas.microsoft.com/office/drawing/2014/main" id="{0A4E2204-D2B4-0783-911B-12A7AE39A8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35" name="Rectangle 334">
                              <a:extLst>
                                <a:ext uri="{FF2B5EF4-FFF2-40B4-BE49-F238E27FC236}">
                                  <a16:creationId xmlns:a16="http://schemas.microsoft.com/office/drawing/2014/main" id="{4CDB2A5D-6559-C741-7861-ED3E90CFB0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19" name="Group 318">
                          <a:extLst>
                            <a:ext uri="{FF2B5EF4-FFF2-40B4-BE49-F238E27FC236}">
                              <a16:creationId xmlns:a16="http://schemas.microsoft.com/office/drawing/2014/main" id="{CE312454-446D-B37A-67AD-334AB683AA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20" name="Group 319">
                            <a:extLst>
                              <a:ext uri="{FF2B5EF4-FFF2-40B4-BE49-F238E27FC236}">
                                <a16:creationId xmlns:a16="http://schemas.microsoft.com/office/drawing/2014/main" id="{ED44F966-92FB-67A7-1214-3EE8719D8F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26" name="Rectangle 325">
                              <a:extLst>
                                <a:ext uri="{FF2B5EF4-FFF2-40B4-BE49-F238E27FC236}">
                                  <a16:creationId xmlns:a16="http://schemas.microsoft.com/office/drawing/2014/main" id="{E23B553D-B517-0279-013A-D8ADA9FEE9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7" name="Rectangle 326">
                              <a:extLst>
                                <a:ext uri="{FF2B5EF4-FFF2-40B4-BE49-F238E27FC236}">
                                  <a16:creationId xmlns:a16="http://schemas.microsoft.com/office/drawing/2014/main" id="{A51BA0BD-823E-C558-3D13-6D99A205DD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8" name="Rectangle 327">
                              <a:extLst>
                                <a:ext uri="{FF2B5EF4-FFF2-40B4-BE49-F238E27FC236}">
                                  <a16:creationId xmlns:a16="http://schemas.microsoft.com/office/drawing/2014/main" id="{A1AA7B76-AEB9-73E4-D5AC-BC28FD3042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9" name="Rectangle 328">
                              <a:extLst>
                                <a:ext uri="{FF2B5EF4-FFF2-40B4-BE49-F238E27FC236}">
                                  <a16:creationId xmlns:a16="http://schemas.microsoft.com/office/drawing/2014/main" id="{282EB705-44F3-E4CD-8A93-9AC16003F6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21" name="Group 320">
                            <a:extLst>
                              <a:ext uri="{FF2B5EF4-FFF2-40B4-BE49-F238E27FC236}">
                                <a16:creationId xmlns:a16="http://schemas.microsoft.com/office/drawing/2014/main" id="{0CAA2A45-1EB2-3782-5695-A42FFA270B1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22" name="Rectangle 321">
                              <a:extLst>
                                <a:ext uri="{FF2B5EF4-FFF2-40B4-BE49-F238E27FC236}">
                                  <a16:creationId xmlns:a16="http://schemas.microsoft.com/office/drawing/2014/main" id="{810745F2-4234-153B-760B-B348B5E846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3" name="Rectangle 322">
                              <a:extLst>
                                <a:ext uri="{FF2B5EF4-FFF2-40B4-BE49-F238E27FC236}">
                                  <a16:creationId xmlns:a16="http://schemas.microsoft.com/office/drawing/2014/main" id="{12A05ACE-6EE2-071A-9CC6-BAB1562CE9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4" name="Rectangle 323">
                              <a:extLst>
                                <a:ext uri="{FF2B5EF4-FFF2-40B4-BE49-F238E27FC236}">
                                  <a16:creationId xmlns:a16="http://schemas.microsoft.com/office/drawing/2014/main" id="{141ADB37-510F-11DA-ABB3-71289A5E679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5" name="Rectangle 324">
                              <a:extLst>
                                <a:ext uri="{FF2B5EF4-FFF2-40B4-BE49-F238E27FC236}">
                                  <a16:creationId xmlns:a16="http://schemas.microsoft.com/office/drawing/2014/main" id="{BA6EADB5-DD47-B9EC-B76D-346EE8C408A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269" name="Group 268">
                      <a:extLst>
                        <a:ext uri="{FF2B5EF4-FFF2-40B4-BE49-F238E27FC236}">
                          <a16:creationId xmlns:a16="http://schemas.microsoft.com/office/drawing/2014/main" id="{3E3813DF-BE63-26D8-B785-7E20036564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6320" y="3216224"/>
                      <a:ext cx="1905000" cy="972266"/>
                      <a:chOff x="1036320" y="2239962"/>
                      <a:chExt cx="1905000" cy="972266"/>
                    </a:xfrm>
                    <a:grpFill/>
                  </p:grpSpPr>
                  <p:grpSp>
                    <p:nvGrpSpPr>
                      <p:cNvPr id="270" name="Group 269">
                        <a:extLst>
                          <a:ext uri="{FF2B5EF4-FFF2-40B4-BE49-F238E27FC236}">
                            <a16:creationId xmlns:a16="http://schemas.microsoft.com/office/drawing/2014/main" id="{15B7554E-6913-3076-08AD-E1D49D3144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23996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294" name="Group 293">
                          <a:extLst>
                            <a:ext uri="{FF2B5EF4-FFF2-40B4-BE49-F238E27FC236}">
                              <a16:creationId xmlns:a16="http://schemas.microsoft.com/office/drawing/2014/main" id="{507A1148-6A97-9A51-8F03-CBB1D2F241B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306" name="Group 305">
                            <a:extLst>
                              <a:ext uri="{FF2B5EF4-FFF2-40B4-BE49-F238E27FC236}">
                                <a16:creationId xmlns:a16="http://schemas.microsoft.com/office/drawing/2014/main" id="{A0E2FEEA-4A36-62BA-3AC6-1B593FF22A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12" name="Rectangle 311">
                              <a:extLst>
                                <a:ext uri="{FF2B5EF4-FFF2-40B4-BE49-F238E27FC236}">
                                  <a16:creationId xmlns:a16="http://schemas.microsoft.com/office/drawing/2014/main" id="{4D7F76E8-0140-D58A-F48C-7AA43F33EDA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3" name="Rectangle 312">
                              <a:extLst>
                                <a:ext uri="{FF2B5EF4-FFF2-40B4-BE49-F238E27FC236}">
                                  <a16:creationId xmlns:a16="http://schemas.microsoft.com/office/drawing/2014/main" id="{8110BD8F-03B0-108F-3C97-37D0808B53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4" name="Rectangle 313">
                              <a:extLst>
                                <a:ext uri="{FF2B5EF4-FFF2-40B4-BE49-F238E27FC236}">
                                  <a16:creationId xmlns:a16="http://schemas.microsoft.com/office/drawing/2014/main" id="{F92E200F-0070-9FAD-FA14-F3A4C38852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5" name="Rectangle 314">
                              <a:extLst>
                                <a:ext uri="{FF2B5EF4-FFF2-40B4-BE49-F238E27FC236}">
                                  <a16:creationId xmlns:a16="http://schemas.microsoft.com/office/drawing/2014/main" id="{044BDB75-2499-157E-8FF5-12FF94F569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07" name="Group 306">
                            <a:extLst>
                              <a:ext uri="{FF2B5EF4-FFF2-40B4-BE49-F238E27FC236}">
                                <a16:creationId xmlns:a16="http://schemas.microsoft.com/office/drawing/2014/main" id="{D2CA7F40-8C7A-9AA8-ED3D-36D44B94A17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08" name="Rectangle 307">
                              <a:extLst>
                                <a:ext uri="{FF2B5EF4-FFF2-40B4-BE49-F238E27FC236}">
                                  <a16:creationId xmlns:a16="http://schemas.microsoft.com/office/drawing/2014/main" id="{91C58F9E-5BFE-38E6-4578-4ECAF7ECB5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09" name="Rectangle 308">
                              <a:extLst>
                                <a:ext uri="{FF2B5EF4-FFF2-40B4-BE49-F238E27FC236}">
                                  <a16:creationId xmlns:a16="http://schemas.microsoft.com/office/drawing/2014/main" id="{2C5CB670-9761-81FC-DE9B-098BCF3A5E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0" name="Rectangle 309">
                              <a:extLst>
                                <a:ext uri="{FF2B5EF4-FFF2-40B4-BE49-F238E27FC236}">
                                  <a16:creationId xmlns:a16="http://schemas.microsoft.com/office/drawing/2014/main" id="{B3B3E7CA-3062-2AAC-F07B-B91EB79BBB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1" name="Rectangle 310">
                              <a:extLst>
                                <a:ext uri="{FF2B5EF4-FFF2-40B4-BE49-F238E27FC236}">
                                  <a16:creationId xmlns:a16="http://schemas.microsoft.com/office/drawing/2014/main" id="{35282B31-42CD-44B2-8EC7-774FF91D0D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295" name="Group 294">
                          <a:extLst>
                            <a:ext uri="{FF2B5EF4-FFF2-40B4-BE49-F238E27FC236}">
                              <a16:creationId xmlns:a16="http://schemas.microsoft.com/office/drawing/2014/main" id="{B4DF4D2A-6E65-C9C1-6ACC-8A08FDAAE6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296" name="Group 295">
                            <a:extLst>
                              <a:ext uri="{FF2B5EF4-FFF2-40B4-BE49-F238E27FC236}">
                                <a16:creationId xmlns:a16="http://schemas.microsoft.com/office/drawing/2014/main" id="{C5EEFBE2-B855-2783-3423-F73954EC3B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302" name="Rectangle 301">
                              <a:extLst>
                                <a:ext uri="{FF2B5EF4-FFF2-40B4-BE49-F238E27FC236}">
                                  <a16:creationId xmlns:a16="http://schemas.microsoft.com/office/drawing/2014/main" id="{1294FA08-C32B-B8D7-6638-419C4E50761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03" name="Rectangle 302">
                              <a:extLst>
                                <a:ext uri="{FF2B5EF4-FFF2-40B4-BE49-F238E27FC236}">
                                  <a16:creationId xmlns:a16="http://schemas.microsoft.com/office/drawing/2014/main" id="{32A5A7B5-E7DA-AC11-9D26-8E16EE30939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04" name="Rectangle 303">
                              <a:extLst>
                                <a:ext uri="{FF2B5EF4-FFF2-40B4-BE49-F238E27FC236}">
                                  <a16:creationId xmlns:a16="http://schemas.microsoft.com/office/drawing/2014/main" id="{C640649C-F281-196A-C48A-E95FDD00CC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05" name="Rectangle 304">
                              <a:extLst>
                                <a:ext uri="{FF2B5EF4-FFF2-40B4-BE49-F238E27FC236}">
                                  <a16:creationId xmlns:a16="http://schemas.microsoft.com/office/drawing/2014/main" id="{A6B96260-5CDA-7C60-26B9-9A44E08B2C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7" name="Group 296">
                            <a:extLst>
                              <a:ext uri="{FF2B5EF4-FFF2-40B4-BE49-F238E27FC236}">
                                <a16:creationId xmlns:a16="http://schemas.microsoft.com/office/drawing/2014/main" id="{C0D210C2-FFF3-22B2-389D-F64F9340A8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98" name="Rectangle 297">
                              <a:extLst>
                                <a:ext uri="{FF2B5EF4-FFF2-40B4-BE49-F238E27FC236}">
                                  <a16:creationId xmlns:a16="http://schemas.microsoft.com/office/drawing/2014/main" id="{58569E6F-6139-4F83-DA93-05C4D12C6A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99" name="Rectangle 298">
                              <a:extLst>
                                <a:ext uri="{FF2B5EF4-FFF2-40B4-BE49-F238E27FC236}">
                                  <a16:creationId xmlns:a16="http://schemas.microsoft.com/office/drawing/2014/main" id="{BEE56015-12AC-EAE0-E1C3-6A522216B4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00" name="Rectangle 299">
                              <a:extLst>
                                <a:ext uri="{FF2B5EF4-FFF2-40B4-BE49-F238E27FC236}">
                                  <a16:creationId xmlns:a16="http://schemas.microsoft.com/office/drawing/2014/main" id="{14402D59-1AE8-CB56-57A2-A9D6385FA5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01" name="Rectangle 300">
                              <a:extLst>
                                <a:ext uri="{FF2B5EF4-FFF2-40B4-BE49-F238E27FC236}">
                                  <a16:creationId xmlns:a16="http://schemas.microsoft.com/office/drawing/2014/main" id="{28DF5A89-C276-ECB8-46DA-74EF70CFE6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271" name="Group 270">
                        <a:extLst>
                          <a:ext uri="{FF2B5EF4-FFF2-40B4-BE49-F238E27FC236}">
                            <a16:creationId xmlns:a16="http://schemas.microsoft.com/office/drawing/2014/main" id="{71376888-5682-9BC6-1161-56E12B9692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6320" y="2725432"/>
                        <a:ext cx="1905000" cy="486796"/>
                        <a:chOff x="1036320" y="2239962"/>
                        <a:chExt cx="1905000" cy="486796"/>
                      </a:xfrm>
                      <a:grpFill/>
                    </p:grpSpPr>
                    <p:grpSp>
                      <p:nvGrpSpPr>
                        <p:cNvPr id="272" name="Group 271">
                          <a:extLst>
                            <a:ext uri="{FF2B5EF4-FFF2-40B4-BE49-F238E27FC236}">
                              <a16:creationId xmlns:a16="http://schemas.microsoft.com/office/drawing/2014/main" id="{AF9BF912-FA6F-3F90-0FD2-8A853691A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239962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284" name="Group 283">
                            <a:extLst>
                              <a:ext uri="{FF2B5EF4-FFF2-40B4-BE49-F238E27FC236}">
                                <a16:creationId xmlns:a16="http://schemas.microsoft.com/office/drawing/2014/main" id="{49B01678-59C5-53E2-03EA-026BB3C4859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90" name="Rectangle 289">
                              <a:extLst>
                                <a:ext uri="{FF2B5EF4-FFF2-40B4-BE49-F238E27FC236}">
                                  <a16:creationId xmlns:a16="http://schemas.microsoft.com/office/drawing/2014/main" id="{9647B030-A9CB-F498-058A-F9B26F49193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91" name="Rectangle 290">
                              <a:extLst>
                                <a:ext uri="{FF2B5EF4-FFF2-40B4-BE49-F238E27FC236}">
                                  <a16:creationId xmlns:a16="http://schemas.microsoft.com/office/drawing/2014/main" id="{0C637A76-51F1-B0E4-A73E-A7CE50D20A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92" name="Rectangle 291">
                              <a:extLst>
                                <a:ext uri="{FF2B5EF4-FFF2-40B4-BE49-F238E27FC236}">
                                  <a16:creationId xmlns:a16="http://schemas.microsoft.com/office/drawing/2014/main" id="{35D07014-EF34-9D01-EDC6-B1203BD128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93" name="Rectangle 292">
                              <a:extLst>
                                <a:ext uri="{FF2B5EF4-FFF2-40B4-BE49-F238E27FC236}">
                                  <a16:creationId xmlns:a16="http://schemas.microsoft.com/office/drawing/2014/main" id="{79503DFC-A3C0-93BE-816A-39E5A24E86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85" name="Group 284">
                            <a:extLst>
                              <a:ext uri="{FF2B5EF4-FFF2-40B4-BE49-F238E27FC236}">
                                <a16:creationId xmlns:a16="http://schemas.microsoft.com/office/drawing/2014/main" id="{C42339A9-2012-9D03-3D43-26E9F684F9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86" name="Rectangle 285">
                              <a:extLst>
                                <a:ext uri="{FF2B5EF4-FFF2-40B4-BE49-F238E27FC236}">
                                  <a16:creationId xmlns:a16="http://schemas.microsoft.com/office/drawing/2014/main" id="{30385348-136B-3C0F-2D84-DD1736BEC9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87" name="Rectangle 286">
                              <a:extLst>
                                <a:ext uri="{FF2B5EF4-FFF2-40B4-BE49-F238E27FC236}">
                                  <a16:creationId xmlns:a16="http://schemas.microsoft.com/office/drawing/2014/main" id="{5D11AB61-DD0B-553E-702B-D2B4D6DB7B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88" name="Rectangle 287">
                              <a:extLst>
                                <a:ext uri="{FF2B5EF4-FFF2-40B4-BE49-F238E27FC236}">
                                  <a16:creationId xmlns:a16="http://schemas.microsoft.com/office/drawing/2014/main" id="{159186A7-1C67-DEDF-E27F-AA468ACE9B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89" name="Rectangle 288">
                              <a:extLst>
                                <a:ext uri="{FF2B5EF4-FFF2-40B4-BE49-F238E27FC236}">
                                  <a16:creationId xmlns:a16="http://schemas.microsoft.com/office/drawing/2014/main" id="{4B77A50E-6432-2150-8532-C35C35DD594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273" name="Group 272">
                          <a:extLst>
                            <a:ext uri="{FF2B5EF4-FFF2-40B4-BE49-F238E27FC236}">
                              <a16:creationId xmlns:a16="http://schemas.microsoft.com/office/drawing/2014/main" id="{BA8FF74B-FE4A-052E-233E-43566D02AC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36320" y="2482600"/>
                          <a:ext cx="1905000" cy="244158"/>
                          <a:chOff x="1036320" y="2239962"/>
                          <a:chExt cx="2194560" cy="274638"/>
                        </a:xfrm>
                        <a:grpFill/>
                      </p:grpSpPr>
                      <p:grpSp>
                        <p:nvGrpSpPr>
                          <p:cNvPr id="274" name="Group 273">
                            <a:extLst>
                              <a:ext uri="{FF2B5EF4-FFF2-40B4-BE49-F238E27FC236}">
                                <a16:creationId xmlns:a16="http://schemas.microsoft.com/office/drawing/2014/main" id="{CB0C05E0-6AA4-FFFE-56AE-8DA52A75E7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36320" y="2240280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80" name="Rectangle 279">
                              <a:extLst>
                                <a:ext uri="{FF2B5EF4-FFF2-40B4-BE49-F238E27FC236}">
                                  <a16:creationId xmlns:a16="http://schemas.microsoft.com/office/drawing/2014/main" id="{ED2DDBC9-7C65-53DD-9CED-1AB2AFEB1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81" name="Rectangle 280">
                              <a:extLst>
                                <a:ext uri="{FF2B5EF4-FFF2-40B4-BE49-F238E27FC236}">
                                  <a16:creationId xmlns:a16="http://schemas.microsoft.com/office/drawing/2014/main" id="{BA1625C5-176E-2407-D131-FA5A1C6E4A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82" name="Rectangle 281">
                              <a:extLst>
                                <a:ext uri="{FF2B5EF4-FFF2-40B4-BE49-F238E27FC236}">
                                  <a16:creationId xmlns:a16="http://schemas.microsoft.com/office/drawing/2014/main" id="{47A87EFB-EA28-60B9-B30D-9289447D65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83" name="Rectangle 282">
                              <a:extLst>
                                <a:ext uri="{FF2B5EF4-FFF2-40B4-BE49-F238E27FC236}">
                                  <a16:creationId xmlns:a16="http://schemas.microsoft.com/office/drawing/2014/main" id="{094263C7-5E41-E9E3-5B1B-2593D5D7FA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75" name="Group 274">
                            <a:extLst>
                              <a:ext uri="{FF2B5EF4-FFF2-40B4-BE49-F238E27FC236}">
                                <a16:creationId xmlns:a16="http://schemas.microsoft.com/office/drawing/2014/main" id="{FA079BB4-279C-CA08-E8D6-8BB9EF5589F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33600" y="2239962"/>
                            <a:ext cx="1097280" cy="274320"/>
                            <a:chOff x="1036320" y="2240280"/>
                            <a:chExt cx="1097280" cy="274320"/>
                          </a:xfrm>
                          <a:grpFill/>
                        </p:grpSpPr>
                        <p:sp>
                          <p:nvSpPr>
                            <p:cNvPr id="276" name="Rectangle 275">
                              <a:extLst>
                                <a:ext uri="{FF2B5EF4-FFF2-40B4-BE49-F238E27FC236}">
                                  <a16:creationId xmlns:a16="http://schemas.microsoft.com/office/drawing/2014/main" id="{242BEF13-68F3-8A9A-9268-70315FD8B2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632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77" name="Rectangle 276">
                              <a:extLst>
                                <a:ext uri="{FF2B5EF4-FFF2-40B4-BE49-F238E27FC236}">
                                  <a16:creationId xmlns:a16="http://schemas.microsoft.com/office/drawing/2014/main" id="{2DA00E7A-0FE0-6825-D13A-CD280E9844F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31064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78" name="Rectangle 277">
                              <a:extLst>
                                <a:ext uri="{FF2B5EF4-FFF2-40B4-BE49-F238E27FC236}">
                                  <a16:creationId xmlns:a16="http://schemas.microsoft.com/office/drawing/2014/main" id="{3700404B-4D09-0460-0B38-7CA138C2BB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88168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79" name="Rectangle 278">
                              <a:extLst>
                                <a:ext uri="{FF2B5EF4-FFF2-40B4-BE49-F238E27FC236}">
                                  <a16:creationId xmlns:a16="http://schemas.microsoft.com/office/drawing/2014/main" id="{AB623F12-15AE-6B42-4E81-74A200FB7F0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859280" y="2240280"/>
                              <a:ext cx="274320" cy="274320"/>
                            </a:xfrm>
                            <a:prstGeom prst="rect">
                              <a:avLst/>
                            </a:prstGeom>
                            <a:grpFill/>
                            <a:ln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GR" sz="1350">
                                <a:latin typeface="Trebuchet MS" panose="020B070302020209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AABEC575-E6ED-5BF9-3B8F-5EEF0BEE509A}"/>
                    </a:ext>
                  </a:extLst>
                </p:cNvPr>
                <p:cNvGrpSpPr/>
                <p:nvPr/>
              </p:nvGrpSpPr>
              <p:grpSpPr>
                <a:xfrm rot="5400000">
                  <a:off x="2070875" y="5298019"/>
                  <a:ext cx="1801012" cy="234236"/>
                  <a:chOff x="687455" y="4794869"/>
                  <a:chExt cx="1801012" cy="234236"/>
                </a:xfrm>
              </p:grpSpPr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D1AC9AD7-3BCB-7C6A-332B-202C1C5A7A67}"/>
                      </a:ext>
                    </a:extLst>
                  </p:cNvPr>
                  <p:cNvSpPr/>
                  <p:nvPr/>
                </p:nvSpPr>
                <p:spPr>
                  <a:xfrm>
                    <a:off x="687455" y="4795106"/>
                    <a:ext cx="225127" cy="233999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9E96D905-9A94-C178-54D4-280362590CC0}"/>
                      </a:ext>
                    </a:extLst>
                  </p:cNvPr>
                  <p:cNvSpPr/>
                  <p:nvPr/>
                </p:nvSpPr>
                <p:spPr>
                  <a:xfrm>
                    <a:off x="912580" y="4795102"/>
                    <a:ext cx="225127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45D9E3E2-BA16-6B2E-FA31-BB18E37A9969}"/>
                      </a:ext>
                    </a:extLst>
                  </p:cNvPr>
                  <p:cNvSpPr/>
                  <p:nvPr/>
                </p:nvSpPr>
                <p:spPr>
                  <a:xfrm>
                    <a:off x="1140341" y="4795102"/>
                    <a:ext cx="225127" cy="234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EEA80D95-6D01-AC62-0ED3-DA639103943B}"/>
                      </a:ext>
                    </a:extLst>
                  </p:cNvPr>
                  <p:cNvSpPr/>
                  <p:nvPr/>
                </p:nvSpPr>
                <p:spPr>
                  <a:xfrm>
                    <a:off x="1362833" y="4795102"/>
                    <a:ext cx="225127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220E38E0-8D7C-B5D8-35AB-C8774E630733}"/>
                      </a:ext>
                    </a:extLst>
                  </p:cNvPr>
                  <p:cNvSpPr/>
                  <p:nvPr/>
                </p:nvSpPr>
                <p:spPr>
                  <a:xfrm>
                    <a:off x="1587960" y="4794869"/>
                    <a:ext cx="225127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7451E9AC-F2D9-6332-381C-701DC76FA8A1}"/>
                      </a:ext>
                    </a:extLst>
                  </p:cNvPr>
                  <p:cNvSpPr/>
                  <p:nvPr/>
                </p:nvSpPr>
                <p:spPr>
                  <a:xfrm>
                    <a:off x="1813086" y="4794869"/>
                    <a:ext cx="225127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4F964349-7860-F501-9572-C946BD6FF38A}"/>
                      </a:ext>
                    </a:extLst>
                  </p:cNvPr>
                  <p:cNvSpPr/>
                  <p:nvPr/>
                </p:nvSpPr>
                <p:spPr>
                  <a:xfrm>
                    <a:off x="2040847" y="4794869"/>
                    <a:ext cx="225127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E4F76062-C7C0-B1F8-795C-076A0038D2DF}"/>
                      </a:ext>
                    </a:extLst>
                  </p:cNvPr>
                  <p:cNvSpPr/>
                  <p:nvPr/>
                </p:nvSpPr>
                <p:spPr>
                  <a:xfrm>
                    <a:off x="2263340" y="4794869"/>
                    <a:ext cx="225127" cy="23400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350">
                      <a:latin typeface="Trebuchet MS" panose="020B0703020202090204" pitchFamily="34" charset="0"/>
                    </a:endParaRPr>
                  </a:p>
                </p:txBody>
              </p:sp>
            </p:grp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C1FEE15D-FA0E-A3CF-8BAA-1F3337DC9094}"/>
                    </a:ext>
                  </a:extLst>
                </p:cNvPr>
                <p:cNvSpPr txBox="1"/>
                <p:nvPr/>
              </p:nvSpPr>
              <p:spPr>
                <a:xfrm>
                  <a:off x="2411799" y="5113636"/>
                  <a:ext cx="274319" cy="6041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R" sz="27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rebuchet MS" panose="020B0703020202090204" pitchFamily="34" charset="0"/>
                    </a:rPr>
                    <a:t>*</a:t>
                  </a:r>
                  <a:endParaRPr lang="en-GR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rebuchet MS" panose="020B0703020202090204" pitchFamily="34" charset="0"/>
                  </a:endParaRPr>
                </a:p>
              </p:txBody>
            </p:sp>
          </p:grp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90E62EC8-42C0-6EDE-1996-8BC38D097191}"/>
                  </a:ext>
                </a:extLst>
              </p:cNvPr>
              <p:cNvSpPr txBox="1"/>
              <p:nvPr/>
            </p:nvSpPr>
            <p:spPr>
              <a:xfrm>
                <a:off x="8855762" y="3702060"/>
                <a:ext cx="1707188" cy="49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R" sz="2100" dirty="0">
                    <a:solidFill>
                      <a:schemeClr val="accent6">
                        <a:lumMod val="50000"/>
                      </a:schemeClr>
                    </a:solidFill>
                    <a:latin typeface="Trebuchet MS" panose="020B0703020202090204" pitchFamily="34" charset="0"/>
                  </a:rPr>
                  <a:t>Row 3</a:t>
                </a:r>
              </a:p>
            </p:txBody>
          </p:sp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47CFA161-2D9D-25CC-4499-FDFC4DE5958D}"/>
                  </a:ext>
                </a:extLst>
              </p:cNvPr>
              <p:cNvSpPr/>
              <p:nvPr/>
            </p:nvSpPr>
            <p:spPr>
              <a:xfrm>
                <a:off x="8418518" y="4711425"/>
                <a:ext cx="1916218" cy="328384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350">
                  <a:latin typeface="Trebuchet MS" panose="020B0703020202090204" pitchFamily="34" charset="0"/>
                </a:endParaRPr>
              </a:p>
            </p:txBody>
          </p:sp>
        </p:grp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2822B8EC-3B68-4B02-447A-BD97C2496F2E}"/>
                </a:ext>
              </a:extLst>
            </p:cNvPr>
            <p:cNvSpPr txBox="1"/>
            <p:nvPr/>
          </p:nvSpPr>
          <p:spPr>
            <a:xfrm>
              <a:off x="5987449" y="5651242"/>
              <a:ext cx="1881289" cy="323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Sparse Matrix</a:t>
              </a:r>
              <a:endParaRPr lang="en-G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6546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Thesis Publications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80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79" y="839995"/>
            <a:ext cx="8752419" cy="5926618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3100" dirty="0">
                <a:latin typeface="Trebuchet MS" panose="020B0703020202090204" pitchFamily="34" charset="0"/>
              </a:rPr>
              <a:t>“</a:t>
            </a:r>
            <a:r>
              <a:rPr lang="en-GB" sz="3100" i="1" dirty="0">
                <a:solidFill>
                  <a:schemeClr val="accent3"/>
                </a:solidFill>
                <a:latin typeface="Trebuchet MS" panose="020B0703020202090204" pitchFamily="34" charset="0"/>
              </a:rPr>
              <a:t>Combining HTM with RCU to Speed up Graph Coloring on Multicore Platforms</a:t>
            </a:r>
            <a:r>
              <a:rPr lang="en-GB" sz="3100" dirty="0">
                <a:latin typeface="Trebuchet MS" panose="020B0703020202090204" pitchFamily="34" charset="0"/>
              </a:rPr>
              <a:t>” </a:t>
            </a:r>
            <a:br>
              <a:rPr lang="en-GB" sz="3100" dirty="0">
                <a:latin typeface="Trebuchet MS" panose="020B0703020202090204" pitchFamily="34" charset="0"/>
              </a:rPr>
            </a:br>
            <a:r>
              <a:rPr lang="en-GB" sz="3100" b="1" u="sng" dirty="0">
                <a:latin typeface="Trebuchet MS" panose="020B0703020202090204" pitchFamily="34" charset="0"/>
              </a:rPr>
              <a:t>Christina </a:t>
            </a:r>
            <a:r>
              <a:rPr lang="en-GB" sz="3100" b="1" u="sng" dirty="0" err="1">
                <a:latin typeface="Trebuchet MS" panose="020B0703020202090204" pitchFamily="34" charset="0"/>
              </a:rPr>
              <a:t>Giannoula</a:t>
            </a:r>
            <a:r>
              <a:rPr lang="en-GB" sz="3100" dirty="0">
                <a:latin typeface="Trebuchet MS" panose="020B0703020202090204" pitchFamily="34" charset="0"/>
              </a:rPr>
              <a:t>, Georgios </a:t>
            </a:r>
            <a:r>
              <a:rPr lang="en-GB" sz="3100" dirty="0" err="1">
                <a:latin typeface="Trebuchet MS" panose="020B0703020202090204" pitchFamily="34" charset="0"/>
              </a:rPr>
              <a:t>Goumas</a:t>
            </a:r>
            <a:r>
              <a:rPr lang="en-GB" sz="3100" dirty="0">
                <a:latin typeface="Trebuchet MS" panose="020B0703020202090204" pitchFamily="34" charset="0"/>
              </a:rPr>
              <a:t>, </a:t>
            </a:r>
            <a:r>
              <a:rPr lang="en-GB" sz="3100" dirty="0" err="1">
                <a:latin typeface="Trebuchet MS" panose="020B0703020202090204" pitchFamily="34" charset="0"/>
              </a:rPr>
              <a:t>Nectarios</a:t>
            </a:r>
            <a:r>
              <a:rPr lang="en-GB" sz="3100" dirty="0">
                <a:latin typeface="Trebuchet MS" panose="020B0703020202090204" pitchFamily="34" charset="0"/>
              </a:rPr>
              <a:t> </a:t>
            </a:r>
            <a:r>
              <a:rPr lang="en-GB" sz="3100" dirty="0" err="1">
                <a:latin typeface="Trebuchet MS" panose="020B0703020202090204" pitchFamily="34" charset="0"/>
              </a:rPr>
              <a:t>Koziris</a:t>
            </a:r>
            <a:br>
              <a:rPr lang="en-GB" sz="3100" dirty="0">
                <a:latin typeface="Trebuchet MS" panose="020B0703020202090204" pitchFamily="34" charset="0"/>
              </a:rPr>
            </a:br>
            <a:r>
              <a:rPr lang="en-GB" sz="3100" dirty="0">
                <a:latin typeface="Trebuchet MS" panose="020B0703020202090204" pitchFamily="34" charset="0"/>
              </a:rPr>
              <a:t>[</a:t>
            </a:r>
            <a:r>
              <a:rPr lang="en-GB" sz="3600" b="1" dirty="0">
                <a:solidFill>
                  <a:schemeClr val="accent1"/>
                </a:solidFill>
                <a:latin typeface="Trebuchet MS" panose="020B0703020202090204" pitchFamily="34" charset="0"/>
              </a:rPr>
              <a:t>ISC 2018</a:t>
            </a:r>
            <a:r>
              <a:rPr lang="en-GB" sz="3100" dirty="0">
                <a:latin typeface="Trebuchet MS" panose="020B0703020202090204" pitchFamily="34" charset="0"/>
              </a:rPr>
              <a:t>] 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3100" dirty="0">
                <a:latin typeface="Trebuchet MS" panose="020B0703020202090204" pitchFamily="34" charset="0"/>
              </a:rPr>
              <a:t>“</a:t>
            </a:r>
            <a:r>
              <a:rPr lang="en-GB" sz="3100" i="1" dirty="0">
                <a:solidFill>
                  <a:schemeClr val="accent3"/>
                </a:solidFill>
                <a:latin typeface="Trebuchet MS" panose="020B0703020202090204" pitchFamily="34" charset="0"/>
              </a:rPr>
              <a:t>An Adaptive Priority Queue for NUMA Architectures</a:t>
            </a:r>
            <a:r>
              <a:rPr lang="en-GB" sz="3100" dirty="0">
                <a:latin typeface="Trebuchet MS" panose="020B0703020202090204" pitchFamily="34" charset="0"/>
              </a:rPr>
              <a:t>” </a:t>
            </a:r>
            <a:br>
              <a:rPr lang="en-GB" sz="3100" dirty="0">
                <a:latin typeface="Trebuchet MS" panose="020B0703020202090204" pitchFamily="34" charset="0"/>
              </a:rPr>
            </a:br>
            <a:r>
              <a:rPr lang="en-GB" sz="3100" u="sng" dirty="0" err="1">
                <a:latin typeface="Trebuchet MS" panose="020B0703020202090204" pitchFamily="34" charset="0"/>
              </a:rPr>
              <a:t>Foteini</a:t>
            </a:r>
            <a:r>
              <a:rPr lang="en-GB" sz="3100" u="sng" dirty="0">
                <a:latin typeface="Trebuchet MS" panose="020B0703020202090204" pitchFamily="34" charset="0"/>
              </a:rPr>
              <a:t> Strati*</a:t>
            </a:r>
            <a:r>
              <a:rPr lang="en-GB" sz="3100" dirty="0">
                <a:latin typeface="Trebuchet MS" panose="020B0703020202090204" pitchFamily="34" charset="0"/>
              </a:rPr>
              <a:t>, </a:t>
            </a:r>
            <a:r>
              <a:rPr lang="en-GB" sz="3100" b="1" u="sng" dirty="0">
                <a:latin typeface="Trebuchet MS" panose="020B0703020202090204" pitchFamily="34" charset="0"/>
              </a:rPr>
              <a:t>Christina </a:t>
            </a:r>
            <a:r>
              <a:rPr lang="en-GB" sz="3100" b="1" u="sng" dirty="0" err="1">
                <a:latin typeface="Trebuchet MS" panose="020B0703020202090204" pitchFamily="34" charset="0"/>
              </a:rPr>
              <a:t>Giannoula</a:t>
            </a:r>
            <a:r>
              <a:rPr lang="en-GB" sz="3100" b="1" u="sng" dirty="0">
                <a:latin typeface="Trebuchet MS" panose="020B0703020202090204" pitchFamily="34" charset="0"/>
              </a:rPr>
              <a:t>*</a:t>
            </a:r>
            <a:r>
              <a:rPr lang="en-GB" sz="3100" dirty="0">
                <a:latin typeface="Trebuchet MS" panose="020B0703020202090204" pitchFamily="34" charset="0"/>
              </a:rPr>
              <a:t>, </a:t>
            </a:r>
            <a:r>
              <a:rPr lang="en-GB" sz="3100" dirty="0" err="1">
                <a:latin typeface="Trebuchet MS" panose="020B0703020202090204" pitchFamily="34" charset="0"/>
              </a:rPr>
              <a:t>Dimitrios</a:t>
            </a:r>
            <a:r>
              <a:rPr lang="en-GB" sz="3100" dirty="0">
                <a:latin typeface="Trebuchet MS" panose="020B0703020202090204" pitchFamily="34" charset="0"/>
              </a:rPr>
              <a:t> </a:t>
            </a:r>
            <a:r>
              <a:rPr lang="en-GB" sz="3100" dirty="0" err="1">
                <a:latin typeface="Trebuchet MS" panose="020B0703020202090204" pitchFamily="34" charset="0"/>
              </a:rPr>
              <a:t>Siakavaras</a:t>
            </a:r>
            <a:r>
              <a:rPr lang="en-GB" sz="3100" dirty="0">
                <a:latin typeface="Trebuchet MS" panose="020B0703020202090204" pitchFamily="34" charset="0"/>
              </a:rPr>
              <a:t>, Georgios </a:t>
            </a:r>
            <a:r>
              <a:rPr lang="en-GB" sz="3100" dirty="0" err="1">
                <a:latin typeface="Trebuchet MS" panose="020B0703020202090204" pitchFamily="34" charset="0"/>
              </a:rPr>
              <a:t>Goumas</a:t>
            </a:r>
            <a:r>
              <a:rPr lang="en-GB" sz="3100" dirty="0">
                <a:latin typeface="Trebuchet MS" panose="020B0703020202090204" pitchFamily="34" charset="0"/>
              </a:rPr>
              <a:t>, </a:t>
            </a:r>
            <a:r>
              <a:rPr lang="en-GB" sz="3100" dirty="0" err="1">
                <a:latin typeface="Trebuchet MS" panose="020B0703020202090204" pitchFamily="34" charset="0"/>
              </a:rPr>
              <a:t>Nectarios</a:t>
            </a:r>
            <a:r>
              <a:rPr lang="en-GB" sz="3100" dirty="0">
                <a:latin typeface="Trebuchet MS" panose="020B0703020202090204" pitchFamily="34" charset="0"/>
              </a:rPr>
              <a:t> </a:t>
            </a:r>
            <a:r>
              <a:rPr lang="en-GB" sz="3100" dirty="0" err="1">
                <a:latin typeface="Trebuchet MS" panose="020B0703020202090204" pitchFamily="34" charset="0"/>
              </a:rPr>
              <a:t>Koziris</a:t>
            </a:r>
            <a:br>
              <a:rPr lang="en-GB" sz="3100" dirty="0">
                <a:latin typeface="Trebuchet MS" panose="020B0703020202090204" pitchFamily="34" charset="0"/>
              </a:rPr>
            </a:br>
            <a:r>
              <a:rPr lang="en-GB" sz="3100" dirty="0">
                <a:latin typeface="Trebuchet MS" panose="020B0703020202090204" pitchFamily="34" charset="0"/>
              </a:rPr>
              <a:t>[</a:t>
            </a:r>
            <a:r>
              <a:rPr lang="en-GB" sz="3600" b="1" dirty="0">
                <a:solidFill>
                  <a:schemeClr val="accent1"/>
                </a:solidFill>
                <a:latin typeface="Trebuchet MS" panose="020B0703020202090204" pitchFamily="34" charset="0"/>
              </a:rPr>
              <a:t>CF 2019</a:t>
            </a:r>
            <a:r>
              <a:rPr lang="en-GB" sz="3100" dirty="0">
                <a:latin typeface="Trebuchet MS" panose="020B0703020202090204" pitchFamily="34" charset="0"/>
              </a:rPr>
              <a:t>] (* joint first authors)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3100" dirty="0">
                <a:latin typeface="Trebuchet MS" panose="020B0703020202090204" pitchFamily="34" charset="0"/>
              </a:rPr>
              <a:t>“</a:t>
            </a:r>
            <a:r>
              <a:rPr lang="en-GB" sz="3100" i="1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SynCron</a:t>
            </a:r>
            <a:r>
              <a:rPr lang="en-GB" sz="3100" i="1" dirty="0">
                <a:solidFill>
                  <a:schemeClr val="accent3"/>
                </a:solidFill>
                <a:latin typeface="Trebuchet MS" panose="020B0703020202090204" pitchFamily="34" charset="0"/>
              </a:rPr>
              <a:t>: Efficient Synchronization Support for Near-Data-Processing Architectures</a:t>
            </a:r>
            <a:r>
              <a:rPr lang="en-GB" sz="3100" dirty="0">
                <a:latin typeface="Trebuchet MS" panose="020B0703020202090204" pitchFamily="34" charset="0"/>
              </a:rPr>
              <a:t>” </a:t>
            </a:r>
            <a:br>
              <a:rPr lang="en-GB" sz="3100" dirty="0">
                <a:latin typeface="Trebuchet MS" panose="020B0703020202090204" pitchFamily="34" charset="0"/>
              </a:rPr>
            </a:br>
            <a:r>
              <a:rPr lang="en-GB" sz="3100" b="1" u="sng" dirty="0">
                <a:latin typeface="Trebuchet MS" panose="020B0703020202090204" pitchFamily="34" charset="0"/>
              </a:rPr>
              <a:t>Christina </a:t>
            </a:r>
            <a:r>
              <a:rPr lang="en-GB" sz="3100" b="1" u="sng" dirty="0" err="1">
                <a:latin typeface="Trebuchet MS" panose="020B0703020202090204" pitchFamily="34" charset="0"/>
              </a:rPr>
              <a:t>Giannoula</a:t>
            </a:r>
            <a:r>
              <a:rPr lang="en-GB" sz="3100" dirty="0">
                <a:latin typeface="Trebuchet MS" panose="020B0703020202090204" pitchFamily="34" charset="0"/>
              </a:rPr>
              <a:t>, Nandita Vijaykumar, </a:t>
            </a:r>
            <a:r>
              <a:rPr lang="en-GB" sz="3100" dirty="0" err="1">
                <a:latin typeface="Trebuchet MS" panose="020B0703020202090204" pitchFamily="34" charset="0"/>
              </a:rPr>
              <a:t>Nikela</a:t>
            </a:r>
            <a:r>
              <a:rPr lang="en-GB" sz="3100" dirty="0">
                <a:latin typeface="Trebuchet MS" panose="020B0703020202090204" pitchFamily="34" charset="0"/>
              </a:rPr>
              <a:t> </a:t>
            </a:r>
            <a:r>
              <a:rPr lang="en-GB" sz="3100" dirty="0" err="1">
                <a:latin typeface="Trebuchet MS" panose="020B0703020202090204" pitchFamily="34" charset="0"/>
              </a:rPr>
              <a:t>Papadopoulou</a:t>
            </a:r>
            <a:r>
              <a:rPr lang="en-GB" sz="3100" dirty="0">
                <a:latin typeface="Trebuchet MS" panose="020B0703020202090204" pitchFamily="34" charset="0"/>
              </a:rPr>
              <a:t>, Vasileios </a:t>
            </a:r>
            <a:r>
              <a:rPr lang="en-GB" sz="3100" dirty="0" err="1">
                <a:latin typeface="Trebuchet MS" panose="020B0703020202090204" pitchFamily="34" charset="0"/>
              </a:rPr>
              <a:t>Karakostas</a:t>
            </a:r>
            <a:r>
              <a:rPr lang="en-GB" sz="3100" dirty="0">
                <a:latin typeface="Trebuchet MS" panose="020B0703020202090204" pitchFamily="34" charset="0"/>
              </a:rPr>
              <a:t>, Ivan Fernandez, Juan Gómez-Luna, Lois </a:t>
            </a:r>
            <a:r>
              <a:rPr lang="en-GB" sz="3100" dirty="0" err="1">
                <a:latin typeface="Trebuchet MS" panose="020B0703020202090204" pitchFamily="34" charset="0"/>
              </a:rPr>
              <a:t>Orosa</a:t>
            </a:r>
            <a:r>
              <a:rPr lang="en-GB" sz="3100" dirty="0">
                <a:latin typeface="Trebuchet MS" panose="020B0703020202090204" pitchFamily="34" charset="0"/>
              </a:rPr>
              <a:t>, </a:t>
            </a:r>
            <a:r>
              <a:rPr lang="en-GB" sz="3100" dirty="0" err="1">
                <a:latin typeface="Trebuchet MS" panose="020B0703020202090204" pitchFamily="34" charset="0"/>
              </a:rPr>
              <a:t>Nectarios</a:t>
            </a:r>
            <a:r>
              <a:rPr lang="en-GB" sz="3100" dirty="0">
                <a:latin typeface="Trebuchet MS" panose="020B0703020202090204" pitchFamily="34" charset="0"/>
              </a:rPr>
              <a:t> </a:t>
            </a:r>
            <a:r>
              <a:rPr lang="en-GB" sz="3100" dirty="0" err="1">
                <a:latin typeface="Trebuchet MS" panose="020B0703020202090204" pitchFamily="34" charset="0"/>
              </a:rPr>
              <a:t>Koziris</a:t>
            </a:r>
            <a:r>
              <a:rPr lang="en-GB" sz="3100" dirty="0">
                <a:latin typeface="Trebuchet MS" panose="020B0703020202090204" pitchFamily="34" charset="0"/>
              </a:rPr>
              <a:t>, Georgios </a:t>
            </a:r>
            <a:r>
              <a:rPr lang="en-GB" sz="3100" dirty="0" err="1">
                <a:latin typeface="Trebuchet MS" panose="020B0703020202090204" pitchFamily="34" charset="0"/>
              </a:rPr>
              <a:t>Goumas</a:t>
            </a:r>
            <a:r>
              <a:rPr lang="en-GB" sz="3100" dirty="0">
                <a:latin typeface="Trebuchet MS" panose="020B0703020202090204" pitchFamily="34" charset="0"/>
              </a:rPr>
              <a:t>, </a:t>
            </a:r>
            <a:r>
              <a:rPr lang="en-GB" sz="3100" dirty="0" err="1">
                <a:latin typeface="Trebuchet MS" panose="020B0703020202090204" pitchFamily="34" charset="0"/>
              </a:rPr>
              <a:t>Onur</a:t>
            </a:r>
            <a:r>
              <a:rPr lang="en-GB" sz="3100" dirty="0">
                <a:latin typeface="Trebuchet MS" panose="020B0703020202090204" pitchFamily="34" charset="0"/>
              </a:rPr>
              <a:t> </a:t>
            </a:r>
            <a:r>
              <a:rPr lang="en-GB" sz="3100" dirty="0" err="1">
                <a:latin typeface="Trebuchet MS" panose="020B0703020202090204" pitchFamily="34" charset="0"/>
              </a:rPr>
              <a:t>Mutlu</a:t>
            </a:r>
            <a:br>
              <a:rPr lang="en-GB" sz="3100" dirty="0">
                <a:latin typeface="Trebuchet MS" panose="020B0703020202090204" pitchFamily="34" charset="0"/>
              </a:rPr>
            </a:br>
            <a:r>
              <a:rPr lang="en-GB" sz="3100" dirty="0">
                <a:latin typeface="Trebuchet MS" panose="020B0703020202090204" pitchFamily="34" charset="0"/>
              </a:rPr>
              <a:t>[</a:t>
            </a:r>
            <a:r>
              <a:rPr lang="en-GB" sz="3600" b="1" dirty="0">
                <a:solidFill>
                  <a:schemeClr val="accent1"/>
                </a:solidFill>
                <a:latin typeface="Trebuchet MS" panose="020B0703020202090204" pitchFamily="34" charset="0"/>
              </a:rPr>
              <a:t>HPCA 2021</a:t>
            </a:r>
            <a:r>
              <a:rPr lang="en-GB" sz="3100" dirty="0">
                <a:latin typeface="Trebuchet MS" panose="020B0703020202090204" pitchFamily="34" charset="0"/>
              </a:rPr>
              <a:t>]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3100" dirty="0">
                <a:latin typeface="Trebuchet MS" panose="020B0703020202090204" pitchFamily="34" charset="0"/>
              </a:rPr>
              <a:t>“</a:t>
            </a:r>
            <a:r>
              <a:rPr lang="en-GB" sz="3100" i="1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SparseP</a:t>
            </a:r>
            <a:r>
              <a:rPr lang="en-GB" sz="3100" i="1" dirty="0">
                <a:solidFill>
                  <a:schemeClr val="accent3"/>
                </a:solidFill>
                <a:latin typeface="Trebuchet MS" panose="020B0703020202090204" pitchFamily="34" charset="0"/>
              </a:rPr>
              <a:t>: Towards Efficient Sparse Matrix Vector Multiplication on Real Processing-In-Memory Architectures</a:t>
            </a:r>
            <a:r>
              <a:rPr lang="en-GB" sz="3100" dirty="0">
                <a:latin typeface="Trebuchet MS" panose="020B0703020202090204" pitchFamily="34" charset="0"/>
              </a:rPr>
              <a:t>” </a:t>
            </a:r>
            <a:br>
              <a:rPr lang="en-GB" sz="3100" dirty="0">
                <a:latin typeface="Trebuchet MS" panose="020B0703020202090204" pitchFamily="34" charset="0"/>
              </a:rPr>
            </a:br>
            <a:r>
              <a:rPr lang="en-GB" sz="3100" b="1" u="sng" dirty="0">
                <a:latin typeface="Trebuchet MS" panose="020B0703020202090204" pitchFamily="34" charset="0"/>
              </a:rPr>
              <a:t>Christina </a:t>
            </a:r>
            <a:r>
              <a:rPr lang="en-GB" sz="3100" b="1" u="sng" dirty="0" err="1">
                <a:latin typeface="Trebuchet MS" panose="020B0703020202090204" pitchFamily="34" charset="0"/>
              </a:rPr>
              <a:t>Giannoula</a:t>
            </a:r>
            <a:r>
              <a:rPr lang="en-GB" sz="3100" dirty="0">
                <a:latin typeface="Trebuchet MS" panose="020B0703020202090204" pitchFamily="34" charset="0"/>
              </a:rPr>
              <a:t>, Ivan Fernandez, Juan Gómez-Luna, </a:t>
            </a:r>
            <a:r>
              <a:rPr lang="en-GB" sz="3100" dirty="0" err="1">
                <a:latin typeface="Trebuchet MS" panose="020B0703020202090204" pitchFamily="34" charset="0"/>
              </a:rPr>
              <a:t>Nectarios</a:t>
            </a:r>
            <a:r>
              <a:rPr lang="en-GB" sz="3100" dirty="0">
                <a:latin typeface="Trebuchet MS" panose="020B0703020202090204" pitchFamily="34" charset="0"/>
              </a:rPr>
              <a:t> </a:t>
            </a:r>
            <a:r>
              <a:rPr lang="en-GB" sz="3100" dirty="0" err="1">
                <a:latin typeface="Trebuchet MS" panose="020B0703020202090204" pitchFamily="34" charset="0"/>
              </a:rPr>
              <a:t>Koziris</a:t>
            </a:r>
            <a:r>
              <a:rPr lang="en-GB" sz="3100" dirty="0">
                <a:latin typeface="Trebuchet MS" panose="020B0703020202090204" pitchFamily="34" charset="0"/>
              </a:rPr>
              <a:t>, Georgios </a:t>
            </a:r>
            <a:r>
              <a:rPr lang="en-GB" sz="3100" dirty="0" err="1">
                <a:latin typeface="Trebuchet MS" panose="020B0703020202090204" pitchFamily="34" charset="0"/>
              </a:rPr>
              <a:t>Goumas</a:t>
            </a:r>
            <a:r>
              <a:rPr lang="en-GB" sz="3100" dirty="0">
                <a:latin typeface="Trebuchet MS" panose="020B0703020202090204" pitchFamily="34" charset="0"/>
              </a:rPr>
              <a:t>, </a:t>
            </a:r>
            <a:r>
              <a:rPr lang="en-GB" sz="3100" dirty="0" err="1">
                <a:latin typeface="Trebuchet MS" panose="020B0703020202090204" pitchFamily="34" charset="0"/>
              </a:rPr>
              <a:t>Onur</a:t>
            </a:r>
            <a:r>
              <a:rPr lang="en-GB" sz="3100" dirty="0">
                <a:latin typeface="Trebuchet MS" panose="020B0703020202090204" pitchFamily="34" charset="0"/>
              </a:rPr>
              <a:t> </a:t>
            </a:r>
            <a:r>
              <a:rPr lang="en-GB" sz="3100" dirty="0" err="1">
                <a:latin typeface="Trebuchet MS" panose="020B0703020202090204" pitchFamily="34" charset="0"/>
              </a:rPr>
              <a:t>Mutlu</a:t>
            </a:r>
            <a:br>
              <a:rPr lang="en-GB" sz="3100" dirty="0">
                <a:latin typeface="Trebuchet MS" panose="020B0703020202090204" pitchFamily="34" charset="0"/>
              </a:rPr>
            </a:br>
            <a:r>
              <a:rPr lang="en-GB" sz="3100" dirty="0">
                <a:latin typeface="Trebuchet MS" panose="020B0703020202090204" pitchFamily="34" charset="0"/>
              </a:rPr>
              <a:t>[</a:t>
            </a:r>
            <a:r>
              <a:rPr lang="en-GB" sz="3600" b="1" dirty="0">
                <a:solidFill>
                  <a:schemeClr val="accent1"/>
                </a:solidFill>
                <a:latin typeface="Trebuchet MS" panose="020B0703020202090204" pitchFamily="34" charset="0"/>
              </a:rPr>
              <a:t>ISC 2018</a:t>
            </a:r>
            <a:r>
              <a:rPr lang="en-GB" sz="3100" dirty="0">
                <a:latin typeface="Trebuchet MS" panose="020B0703020202090204" pitchFamily="34" charset="0"/>
              </a:rPr>
              <a:t>]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3100" dirty="0">
                <a:latin typeface="Trebuchet MS" panose="020B0703020202090204" pitchFamily="34" charset="0"/>
              </a:rPr>
              <a:t>“</a:t>
            </a:r>
            <a:r>
              <a:rPr lang="en-GB" sz="3100" i="1" dirty="0">
                <a:solidFill>
                  <a:schemeClr val="accent3"/>
                </a:solidFill>
                <a:latin typeface="Trebuchet MS" panose="020B0703020202090204" pitchFamily="34" charset="0"/>
              </a:rPr>
              <a:t>High-Performance and Balanced Parallel Graph </a:t>
            </a:r>
            <a:r>
              <a:rPr lang="en-GB" sz="3100" i="1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Coloring</a:t>
            </a:r>
            <a:r>
              <a:rPr lang="en-GB" sz="3100" i="1" dirty="0">
                <a:solidFill>
                  <a:schemeClr val="accent3"/>
                </a:solidFill>
                <a:latin typeface="Trebuchet MS" panose="020B0703020202090204" pitchFamily="34" charset="0"/>
              </a:rPr>
              <a:t> on Multicore Platforms</a:t>
            </a:r>
            <a:r>
              <a:rPr lang="en-GB" sz="3100" dirty="0">
                <a:latin typeface="Trebuchet MS" panose="020B0703020202090204" pitchFamily="34" charset="0"/>
              </a:rPr>
              <a:t>” </a:t>
            </a:r>
            <a:br>
              <a:rPr lang="en-GB" sz="3100" dirty="0">
                <a:latin typeface="Trebuchet MS" panose="020B0703020202090204" pitchFamily="34" charset="0"/>
              </a:rPr>
            </a:br>
            <a:r>
              <a:rPr lang="en-GB" sz="3100" b="1" u="sng" dirty="0">
                <a:latin typeface="Trebuchet MS" panose="020B0703020202090204" pitchFamily="34" charset="0"/>
              </a:rPr>
              <a:t>Christina </a:t>
            </a:r>
            <a:r>
              <a:rPr lang="en-GB" sz="3100" b="1" u="sng" dirty="0" err="1">
                <a:latin typeface="Trebuchet MS" panose="020B0703020202090204" pitchFamily="34" charset="0"/>
              </a:rPr>
              <a:t>Giannoula</a:t>
            </a:r>
            <a:r>
              <a:rPr lang="en-GB" sz="3100" dirty="0">
                <a:latin typeface="Trebuchet MS" panose="020B0703020202090204" pitchFamily="34" charset="0"/>
              </a:rPr>
              <a:t>, Athanasios </a:t>
            </a:r>
            <a:r>
              <a:rPr lang="en-GB" sz="3100" dirty="0" err="1">
                <a:latin typeface="Trebuchet MS" panose="020B0703020202090204" pitchFamily="34" charset="0"/>
              </a:rPr>
              <a:t>Peppas</a:t>
            </a:r>
            <a:r>
              <a:rPr lang="en-GB" sz="3100" dirty="0">
                <a:latin typeface="Trebuchet MS" panose="020B0703020202090204" pitchFamily="34" charset="0"/>
              </a:rPr>
              <a:t>, Georgios </a:t>
            </a:r>
            <a:r>
              <a:rPr lang="en-GB" sz="3100" dirty="0" err="1">
                <a:latin typeface="Trebuchet MS" panose="020B0703020202090204" pitchFamily="34" charset="0"/>
              </a:rPr>
              <a:t>Goumas</a:t>
            </a:r>
            <a:r>
              <a:rPr lang="en-GB" sz="3100" dirty="0">
                <a:latin typeface="Trebuchet MS" panose="020B0703020202090204" pitchFamily="34" charset="0"/>
              </a:rPr>
              <a:t>, </a:t>
            </a:r>
            <a:r>
              <a:rPr lang="en-GB" sz="3100" dirty="0" err="1">
                <a:latin typeface="Trebuchet MS" panose="020B0703020202090204" pitchFamily="34" charset="0"/>
              </a:rPr>
              <a:t>Nectarios</a:t>
            </a:r>
            <a:r>
              <a:rPr lang="en-GB" sz="3100" dirty="0">
                <a:latin typeface="Trebuchet MS" panose="020B0703020202090204" pitchFamily="34" charset="0"/>
              </a:rPr>
              <a:t> </a:t>
            </a:r>
            <a:r>
              <a:rPr lang="en-GB" sz="3100" dirty="0" err="1">
                <a:latin typeface="Trebuchet MS" panose="020B0703020202090204" pitchFamily="34" charset="0"/>
              </a:rPr>
              <a:t>Koziris</a:t>
            </a:r>
            <a:br>
              <a:rPr lang="en-GB" sz="3100" dirty="0">
                <a:latin typeface="Trebuchet MS" panose="020B0703020202090204" pitchFamily="34" charset="0"/>
              </a:rPr>
            </a:br>
            <a:r>
              <a:rPr lang="en-GB" sz="3100" dirty="0">
                <a:latin typeface="Trebuchet MS" panose="020B0703020202090204" pitchFamily="34" charset="0"/>
              </a:rPr>
              <a:t>[</a:t>
            </a:r>
            <a:r>
              <a:rPr lang="en-GB" sz="3600" b="1" dirty="0">
                <a:solidFill>
                  <a:schemeClr val="accent1"/>
                </a:solidFill>
                <a:latin typeface="Trebuchet MS" panose="020B0703020202090204" pitchFamily="34" charset="0"/>
              </a:rPr>
              <a:t>Journal of Supercomputing 2022</a:t>
            </a:r>
            <a:r>
              <a:rPr lang="en-GB" sz="3100" dirty="0">
                <a:latin typeface="Trebuchet MS" panose="020B070302020209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86479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Other Publications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81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79" y="932103"/>
            <a:ext cx="8360842" cy="5660154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3100" dirty="0">
                <a:latin typeface="Trebuchet MS" panose="020B0703020202090204" pitchFamily="34" charset="0"/>
              </a:rPr>
              <a:t>“</a:t>
            </a:r>
            <a:r>
              <a:rPr lang="en-GB" sz="3100" i="1" dirty="0">
                <a:solidFill>
                  <a:schemeClr val="accent3"/>
                </a:solidFill>
                <a:latin typeface="Trebuchet MS" panose="020B0703020202090204" pitchFamily="34" charset="0"/>
              </a:rPr>
              <a:t>SMASH: Co-designing Software Compression and Hardware-Accelerated Indexing for Efficient Sparse Matrix Operations</a:t>
            </a:r>
            <a:r>
              <a:rPr lang="en-GB" sz="3100" dirty="0">
                <a:latin typeface="Trebuchet MS" panose="020B0703020202090204" pitchFamily="34" charset="0"/>
              </a:rPr>
              <a:t>” </a:t>
            </a:r>
            <a:br>
              <a:rPr lang="en-GB" sz="3100" dirty="0">
                <a:latin typeface="Trebuchet MS" panose="020B0703020202090204" pitchFamily="34" charset="0"/>
              </a:rPr>
            </a:br>
            <a:r>
              <a:rPr lang="en-GB" sz="3100" dirty="0">
                <a:latin typeface="Trebuchet MS" panose="020B0703020202090204" pitchFamily="34" charset="0"/>
              </a:rPr>
              <a:t>[</a:t>
            </a:r>
            <a:r>
              <a:rPr lang="en-GB" sz="3600" dirty="0" err="1">
                <a:latin typeface="Trebuchet MS" panose="020B0703020202090204" pitchFamily="34" charset="0"/>
              </a:rPr>
              <a:t>Kanellopoulos</a:t>
            </a:r>
            <a:r>
              <a:rPr lang="en-GB" sz="3600" dirty="0">
                <a:latin typeface="Trebuchet MS" panose="020B0703020202090204" pitchFamily="34" charset="0"/>
              </a:rPr>
              <a:t>+, </a:t>
            </a:r>
            <a:r>
              <a:rPr lang="en-GB" sz="3600" b="1" dirty="0">
                <a:solidFill>
                  <a:schemeClr val="accent1"/>
                </a:solidFill>
                <a:latin typeface="Trebuchet MS" panose="020B0703020202090204" pitchFamily="34" charset="0"/>
              </a:rPr>
              <a:t>MICRO 2019</a:t>
            </a:r>
            <a:r>
              <a:rPr lang="en-GB" sz="3100" dirty="0">
                <a:latin typeface="Trebuchet MS" panose="020B0703020202090204" pitchFamily="34" charset="0"/>
              </a:rPr>
              <a:t>] 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3100" dirty="0">
                <a:latin typeface="Trebuchet MS" panose="020B0703020202090204" pitchFamily="34" charset="0"/>
              </a:rPr>
              <a:t>“</a:t>
            </a:r>
            <a:r>
              <a:rPr lang="en-GB" sz="3100" i="1" dirty="0">
                <a:solidFill>
                  <a:schemeClr val="accent3"/>
                </a:solidFill>
                <a:latin typeface="Trebuchet MS" panose="020B0703020202090204" pitchFamily="34" charset="0"/>
              </a:rPr>
              <a:t>NATSA: A Near-Data Processing Accelerator for Time Series Analysis</a:t>
            </a:r>
            <a:r>
              <a:rPr lang="en-GB" sz="3100" dirty="0">
                <a:latin typeface="Trebuchet MS" panose="020B0703020202090204" pitchFamily="34" charset="0"/>
              </a:rPr>
              <a:t>” [</a:t>
            </a:r>
            <a:r>
              <a:rPr lang="en-GB" sz="3600" dirty="0">
                <a:latin typeface="Trebuchet MS" panose="020B0703020202090204" pitchFamily="34" charset="0"/>
              </a:rPr>
              <a:t>Fernandez+, </a:t>
            </a:r>
            <a:r>
              <a:rPr lang="en-GB" sz="3600" b="1" dirty="0">
                <a:solidFill>
                  <a:schemeClr val="accent1"/>
                </a:solidFill>
                <a:latin typeface="Trebuchet MS" panose="020B0703020202090204" pitchFamily="34" charset="0"/>
              </a:rPr>
              <a:t>ICCD 2020</a:t>
            </a:r>
            <a:r>
              <a:rPr lang="en-GB" sz="3100" dirty="0">
                <a:latin typeface="Trebuchet MS" panose="020B0703020202090204" pitchFamily="34" charset="0"/>
              </a:rPr>
              <a:t>] 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3100" dirty="0">
                <a:latin typeface="Trebuchet MS" panose="020B0703020202090204" pitchFamily="34" charset="0"/>
              </a:rPr>
              <a:t>“</a:t>
            </a:r>
            <a:r>
              <a:rPr lang="en-GB" sz="3100" i="1" dirty="0">
                <a:solidFill>
                  <a:schemeClr val="accent3"/>
                </a:solidFill>
                <a:latin typeface="Trebuchet MS" panose="020B0703020202090204" pitchFamily="34" charset="0"/>
              </a:rPr>
              <a:t>Benchmarking Memory-Centric Computing Systems: Analysis of Real Processing-in-Memory Hardware</a:t>
            </a:r>
            <a:r>
              <a:rPr lang="en-GB" sz="3100" dirty="0">
                <a:latin typeface="Trebuchet MS" panose="020B0703020202090204" pitchFamily="34" charset="0"/>
              </a:rPr>
              <a:t>” </a:t>
            </a:r>
            <a:br>
              <a:rPr lang="en-GB" sz="3100" dirty="0">
                <a:latin typeface="Trebuchet MS" panose="020B0703020202090204" pitchFamily="34" charset="0"/>
              </a:rPr>
            </a:br>
            <a:r>
              <a:rPr lang="en-GB" sz="3100" dirty="0">
                <a:latin typeface="Trebuchet MS" panose="020B0703020202090204" pitchFamily="34" charset="0"/>
              </a:rPr>
              <a:t>[</a:t>
            </a:r>
            <a:r>
              <a:rPr lang="en-GB" sz="3600" dirty="0">
                <a:latin typeface="Trebuchet MS" panose="020B0703020202090204" pitchFamily="34" charset="0"/>
              </a:rPr>
              <a:t>Gómez-Luna+, </a:t>
            </a:r>
            <a:r>
              <a:rPr lang="en-GB" sz="3600" b="1" dirty="0">
                <a:solidFill>
                  <a:schemeClr val="accent1"/>
                </a:solidFill>
                <a:latin typeface="Trebuchet MS" panose="020B0703020202090204" pitchFamily="34" charset="0"/>
              </a:rPr>
              <a:t>CUT 2021</a:t>
            </a:r>
            <a:r>
              <a:rPr lang="en-GB" sz="3100" dirty="0">
                <a:latin typeface="Trebuchet MS" panose="020B0703020202090204" pitchFamily="34" charset="0"/>
              </a:rPr>
              <a:t>]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3100" dirty="0">
                <a:latin typeface="Trebuchet MS" panose="020B0703020202090204" pitchFamily="34" charset="0"/>
              </a:rPr>
              <a:t>“</a:t>
            </a:r>
            <a:r>
              <a:rPr lang="en-GB" sz="3100" i="1" dirty="0">
                <a:solidFill>
                  <a:schemeClr val="accent3"/>
                </a:solidFill>
                <a:latin typeface="Trebuchet MS" panose="020B0703020202090204" pitchFamily="34" charset="0"/>
              </a:rPr>
              <a:t>Benchmarking a New Paradigm: Experimental Analysis and Characterization of a Real Processing-in-Memory System</a:t>
            </a:r>
            <a:r>
              <a:rPr lang="en-GB" sz="3100" dirty="0">
                <a:latin typeface="Trebuchet MS" panose="020B0703020202090204" pitchFamily="34" charset="0"/>
              </a:rPr>
              <a:t>” </a:t>
            </a:r>
            <a:br>
              <a:rPr lang="en-GB" sz="3100" dirty="0">
                <a:latin typeface="Trebuchet MS" panose="020B0703020202090204" pitchFamily="34" charset="0"/>
              </a:rPr>
            </a:br>
            <a:r>
              <a:rPr lang="en-GB" sz="3100" dirty="0">
                <a:latin typeface="Trebuchet MS" panose="020B0703020202090204" pitchFamily="34" charset="0"/>
              </a:rPr>
              <a:t>[</a:t>
            </a:r>
            <a:r>
              <a:rPr lang="en-GB" sz="3600" dirty="0">
                <a:latin typeface="Trebuchet MS" panose="020B0703020202090204" pitchFamily="34" charset="0"/>
              </a:rPr>
              <a:t>Gómez-Luna+, </a:t>
            </a:r>
            <a:r>
              <a:rPr lang="en-GB" sz="3600" b="1" dirty="0">
                <a:solidFill>
                  <a:schemeClr val="accent1"/>
                </a:solidFill>
                <a:latin typeface="Trebuchet MS" panose="020B0703020202090204" pitchFamily="34" charset="0"/>
              </a:rPr>
              <a:t>IEEE ACCESS 2022</a:t>
            </a:r>
            <a:r>
              <a:rPr lang="en-GB" sz="3100" dirty="0">
                <a:latin typeface="Trebuchet MS" panose="020B0703020202090204" pitchFamily="34" charset="0"/>
              </a:rPr>
              <a:t>]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3100" dirty="0">
                <a:latin typeface="Trebuchet MS" panose="020B0703020202090204" pitchFamily="34" charset="0"/>
              </a:rPr>
              <a:t>“</a:t>
            </a:r>
            <a:r>
              <a:rPr lang="en-GB" sz="3100" i="1" dirty="0">
                <a:solidFill>
                  <a:schemeClr val="accent3"/>
                </a:solidFill>
                <a:latin typeface="Trebuchet MS" panose="020B0703020202090204" pitchFamily="34" charset="0"/>
              </a:rPr>
              <a:t>An MRAM-based Accelerator for Time Series Analysis</a:t>
            </a:r>
            <a:r>
              <a:rPr lang="en-GB" sz="3100" dirty="0">
                <a:latin typeface="Trebuchet MS" panose="020B0703020202090204" pitchFamily="34" charset="0"/>
              </a:rPr>
              <a:t>” </a:t>
            </a:r>
            <a:br>
              <a:rPr lang="en-GB" sz="3100" dirty="0">
                <a:latin typeface="Trebuchet MS" panose="020B0703020202090204" pitchFamily="34" charset="0"/>
              </a:rPr>
            </a:br>
            <a:r>
              <a:rPr lang="en-GB" sz="3100" dirty="0">
                <a:latin typeface="Trebuchet MS" panose="020B0703020202090204" pitchFamily="34" charset="0"/>
              </a:rPr>
              <a:t>[</a:t>
            </a:r>
            <a:r>
              <a:rPr lang="en-GB" sz="3600" dirty="0">
                <a:latin typeface="Trebuchet MS" panose="020B0703020202090204" pitchFamily="34" charset="0"/>
              </a:rPr>
              <a:t>Fernandez+, </a:t>
            </a:r>
            <a:r>
              <a:rPr lang="en-GB" sz="3600" b="1" dirty="0">
                <a:solidFill>
                  <a:schemeClr val="accent1"/>
                </a:solidFill>
                <a:latin typeface="Trebuchet MS" panose="020B0703020202090204" pitchFamily="34" charset="0"/>
              </a:rPr>
              <a:t>Under Submission 2022</a:t>
            </a:r>
            <a:r>
              <a:rPr lang="en-GB" sz="3100" dirty="0">
                <a:latin typeface="Trebuchet MS" panose="020B0703020202090204" pitchFamily="34" charset="0"/>
              </a:rPr>
              <a:t>]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3100" dirty="0">
                <a:latin typeface="Trebuchet MS" panose="020B0703020202090204" pitchFamily="34" charset="0"/>
              </a:rPr>
              <a:t>“</a:t>
            </a:r>
            <a:r>
              <a:rPr lang="en-GB" sz="3100" i="1" dirty="0">
                <a:solidFill>
                  <a:schemeClr val="accent3"/>
                </a:solidFill>
                <a:latin typeface="Trebuchet MS" panose="020B0703020202090204" pitchFamily="34" charset="0"/>
              </a:rPr>
              <a:t>Architectural Support for Efficient Data Movement in Disaggregated Systems</a:t>
            </a:r>
            <a:r>
              <a:rPr lang="en-GB" sz="3100" dirty="0">
                <a:latin typeface="Trebuchet MS" panose="020B0703020202090204" pitchFamily="34" charset="0"/>
              </a:rPr>
              <a:t>” </a:t>
            </a:r>
            <a:br>
              <a:rPr lang="en-GB" sz="3100" dirty="0">
                <a:latin typeface="Trebuchet MS" panose="020B0703020202090204" pitchFamily="34" charset="0"/>
              </a:rPr>
            </a:br>
            <a:r>
              <a:rPr lang="en-GB" sz="3100" dirty="0">
                <a:latin typeface="Trebuchet MS" panose="020B0703020202090204" pitchFamily="34" charset="0"/>
              </a:rPr>
              <a:t>[</a:t>
            </a:r>
            <a:r>
              <a:rPr lang="en-GB" sz="3600" dirty="0" err="1">
                <a:latin typeface="Trebuchet MS" panose="020B0703020202090204" pitchFamily="34" charset="0"/>
              </a:rPr>
              <a:t>Giannoula</a:t>
            </a:r>
            <a:r>
              <a:rPr lang="en-GB" sz="3600" dirty="0">
                <a:latin typeface="Trebuchet MS" panose="020B0703020202090204" pitchFamily="34" charset="0"/>
              </a:rPr>
              <a:t>+, </a:t>
            </a:r>
            <a:r>
              <a:rPr lang="en-GB" sz="3600" b="1" dirty="0">
                <a:solidFill>
                  <a:schemeClr val="accent1"/>
                </a:solidFill>
                <a:latin typeface="Trebuchet MS" panose="020B0703020202090204" pitchFamily="34" charset="0"/>
              </a:rPr>
              <a:t>Under Submission 2022</a:t>
            </a:r>
            <a:r>
              <a:rPr lang="en-GB" sz="3100" dirty="0">
                <a:latin typeface="Trebuchet MS" panose="020B0703020202090204" pitchFamily="34" charset="0"/>
              </a:rPr>
              <a:t>]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3100" dirty="0">
                <a:latin typeface="Trebuchet MS" panose="020B0703020202090204" pitchFamily="34" charset="0"/>
              </a:rPr>
              <a:t>“</a:t>
            </a:r>
            <a:r>
              <a:rPr lang="en-GB" sz="3100" i="1" dirty="0">
                <a:solidFill>
                  <a:schemeClr val="accent3"/>
                </a:solidFill>
                <a:latin typeface="Trebuchet MS" panose="020B0703020202090204" pitchFamily="34" charset="0"/>
              </a:rPr>
              <a:t>Architecting the Processor Core and Cache Hierarchy for Systems with Monolithically-Integrated Logic and Memory</a:t>
            </a:r>
            <a:r>
              <a:rPr lang="en-GB" sz="3100" dirty="0">
                <a:latin typeface="Trebuchet MS" panose="020B0703020202090204" pitchFamily="34" charset="0"/>
              </a:rPr>
              <a:t>” </a:t>
            </a:r>
            <a:br>
              <a:rPr lang="en-GB" sz="3100" dirty="0">
                <a:latin typeface="Trebuchet MS" panose="020B0703020202090204" pitchFamily="34" charset="0"/>
              </a:rPr>
            </a:br>
            <a:r>
              <a:rPr lang="en-GB" sz="3100" dirty="0">
                <a:latin typeface="Trebuchet MS" panose="020B0703020202090204" pitchFamily="34" charset="0"/>
              </a:rPr>
              <a:t>[</a:t>
            </a:r>
            <a:r>
              <a:rPr lang="en-GB" sz="3600" dirty="0">
                <a:latin typeface="Trebuchet MS" panose="020B0703020202090204" pitchFamily="34" charset="0"/>
              </a:rPr>
              <a:t>Mansouri </a:t>
            </a:r>
            <a:r>
              <a:rPr lang="en-GB" sz="3600" dirty="0" err="1">
                <a:latin typeface="Trebuchet MS" panose="020B0703020202090204" pitchFamily="34" charset="0"/>
              </a:rPr>
              <a:t>Ghiasi</a:t>
            </a:r>
            <a:r>
              <a:rPr lang="en-GB" sz="3600" dirty="0">
                <a:latin typeface="Trebuchet MS" panose="020B0703020202090204" pitchFamily="34" charset="0"/>
              </a:rPr>
              <a:t>+, </a:t>
            </a:r>
            <a:r>
              <a:rPr lang="en-GB" sz="3600" b="1" dirty="0">
                <a:solidFill>
                  <a:schemeClr val="accent1"/>
                </a:solidFill>
                <a:latin typeface="Trebuchet MS" panose="020B0703020202090204" pitchFamily="34" charset="0"/>
              </a:rPr>
              <a:t>Under Submission 2022</a:t>
            </a:r>
            <a:r>
              <a:rPr lang="en-GB" sz="3100" dirty="0">
                <a:latin typeface="Trebuchet MS" panose="020B070302020209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12566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PhD Scholarships &amp; Awards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82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01480"/>
            <a:ext cx="8360840" cy="583603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v"/>
            </a:pP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 Foundation for Education and European Culture</a:t>
            </a:r>
            <a:r>
              <a:rPr lang="en-GB" sz="2400" dirty="0">
                <a:latin typeface="Trebuchet MS" panose="020B0703020202090204" pitchFamily="34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200" dirty="0">
                <a:latin typeface="Trebuchet MS" panose="020B0703020202090204" pitchFamily="34" charset="0"/>
              </a:rPr>
              <a:t>September 2021 – October 2022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v"/>
            </a:pP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 Hellenic Foundation for Research and Innovation</a:t>
            </a:r>
            <a:r>
              <a:rPr lang="en-GB" sz="2400" dirty="0">
                <a:latin typeface="Trebuchet MS" panose="020B0703020202090204" pitchFamily="34" charset="0"/>
              </a:rPr>
              <a:t> +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    General </a:t>
            </a:r>
            <a:r>
              <a:rPr lang="en-GB" dirty="0">
                <a:solidFill>
                  <a:schemeClr val="accent3"/>
                </a:solidFill>
              </a:rPr>
              <a:t>Secretariat for Research and Technology</a:t>
            </a:r>
            <a:r>
              <a:rPr lang="en-GB" dirty="0"/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200" dirty="0">
                <a:latin typeface="Trebuchet MS" panose="020B0703020202090204" pitchFamily="34" charset="0"/>
              </a:rPr>
              <a:t>October 2017 – March 2020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v"/>
            </a:pP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 NTUA </a:t>
            </a:r>
            <a:r>
              <a:rPr lang="en-GB" sz="240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Thomaidion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 Awards</a:t>
            </a:r>
            <a:r>
              <a:rPr lang="en-GB" sz="2400" dirty="0">
                <a:latin typeface="Trebuchet MS" panose="020B0703020202090204" pitchFamily="34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200" dirty="0" err="1">
                <a:latin typeface="Trebuchet MS" panose="020B0703020202090204" pitchFamily="34" charset="0"/>
              </a:rPr>
              <a:t>SynCron</a:t>
            </a:r>
            <a:r>
              <a:rPr lang="en-GB" sz="2200" dirty="0">
                <a:latin typeface="Trebuchet MS" panose="020B0703020202090204" pitchFamily="34" charset="0"/>
              </a:rPr>
              <a:t> – HPCA 2021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200" dirty="0">
                <a:latin typeface="Trebuchet MS" panose="020B0703020202090204" pitchFamily="34" charset="0"/>
              </a:rPr>
              <a:t>NATSA - ICCD 2020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200" dirty="0" err="1">
                <a:latin typeface="Trebuchet MS" panose="020B0703020202090204" pitchFamily="34" charset="0"/>
              </a:rPr>
              <a:t>ColorTM</a:t>
            </a:r>
            <a:r>
              <a:rPr lang="en-GB" sz="2200" dirty="0">
                <a:latin typeface="Trebuchet MS" panose="020B0703020202090204" pitchFamily="34" charset="0"/>
              </a:rPr>
              <a:t> - ISC 2018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v"/>
            </a:pP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 </a:t>
            </a:r>
            <a:r>
              <a:rPr lang="en-GB" sz="240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HiPEAC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 Research Award</a:t>
            </a:r>
            <a:r>
              <a:rPr lang="en-GB" sz="2400" dirty="0">
                <a:latin typeface="Trebuchet MS" panose="020B0703020202090204" pitchFamily="34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200" dirty="0" err="1">
                <a:latin typeface="Trebuchet MS" panose="020B0703020202090204" pitchFamily="34" charset="0"/>
              </a:rPr>
              <a:t>SynCron</a:t>
            </a:r>
            <a:r>
              <a:rPr lang="en-GB" sz="2200" dirty="0">
                <a:latin typeface="Trebuchet MS" panose="020B0703020202090204" pitchFamily="34" charset="0"/>
              </a:rPr>
              <a:t> – HPCA 2021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Wingdings" pitchFamily="2" charset="2"/>
              <a:buChar char="v"/>
            </a:pP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 2</a:t>
            </a:r>
            <a:r>
              <a:rPr lang="en-GB" sz="2400" baseline="30000" dirty="0">
                <a:solidFill>
                  <a:schemeClr val="accent3"/>
                </a:solidFill>
                <a:latin typeface="Trebuchet MS" panose="020B0703020202090204" pitchFamily="34" charset="0"/>
              </a:rPr>
              <a:t>nd</a:t>
            </a:r>
            <a:r>
              <a:rPr lang="en-GB" sz="2400" dirty="0">
                <a:solidFill>
                  <a:schemeClr val="accent3"/>
                </a:solidFill>
                <a:latin typeface="Trebuchet MS" panose="020B0703020202090204" pitchFamily="34" charset="0"/>
              </a:rPr>
              <a:t> Place Winner at SRC Competition</a:t>
            </a:r>
            <a:r>
              <a:rPr lang="en-GB" sz="2400" dirty="0">
                <a:latin typeface="Trebuchet MS" panose="020B0703020202090204" pitchFamily="34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200" dirty="0">
                <a:latin typeface="Trebuchet MS" panose="020B0703020202090204" pitchFamily="34" charset="0"/>
              </a:rPr>
              <a:t>Balanced </a:t>
            </a:r>
            <a:r>
              <a:rPr lang="en-GB" sz="2200" dirty="0" err="1">
                <a:latin typeface="Trebuchet MS" panose="020B0703020202090204" pitchFamily="34" charset="0"/>
              </a:rPr>
              <a:t>ColorTM</a:t>
            </a:r>
            <a:r>
              <a:rPr lang="en-GB" sz="2200" dirty="0">
                <a:latin typeface="Trebuchet MS" panose="020B0703020202090204" pitchFamily="34" charset="0"/>
              </a:rPr>
              <a:t> – SRC PACT 2018</a:t>
            </a:r>
          </a:p>
        </p:txBody>
      </p:sp>
    </p:spTree>
    <p:extLst>
      <p:ext uri="{BB962C8B-B14F-4D97-AF65-F5344CB8AC3E}">
        <p14:creationId xmlns:p14="http://schemas.microsoft.com/office/powerpoint/2010/main" val="19338269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120486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Acknowledgments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76" name="Slide Number Placeholder 104">
            <a:extLst>
              <a:ext uri="{FF2B5EF4-FFF2-40B4-BE49-F238E27FC236}">
                <a16:creationId xmlns:a16="http://schemas.microsoft.com/office/drawing/2014/main" id="{8296DB2D-C14C-31BC-36AB-FF9609F4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83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0A55-FAF7-3BA2-C3B8-1435240D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01481"/>
            <a:ext cx="8360840" cy="57261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400">
                <a:latin typeface="Trebuchet MS" panose="020B0703020202090204" pitchFamily="34" charset="0"/>
              </a:rPr>
              <a:t>Advisors</a:t>
            </a:r>
            <a:r>
              <a:rPr lang="en-GB" sz="2400" dirty="0">
                <a:latin typeface="Trebuchet MS" panose="020B0703020202090204" pitchFamily="34" charset="0"/>
              </a:rPr>
              <a:t>: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200" dirty="0">
                <a:latin typeface="Trebuchet MS" panose="020B0703020202090204" pitchFamily="34" charset="0"/>
              </a:rPr>
              <a:t>Georgios </a:t>
            </a:r>
            <a:r>
              <a:rPr lang="en-GB" sz="2200" dirty="0" err="1">
                <a:latin typeface="Trebuchet MS" panose="020B0703020202090204" pitchFamily="34" charset="0"/>
              </a:rPr>
              <a:t>Goumas</a:t>
            </a:r>
            <a:r>
              <a:rPr lang="en-GB" sz="2200" dirty="0">
                <a:latin typeface="Trebuchet MS" panose="020B0703020202090204" pitchFamily="34" charset="0"/>
              </a:rPr>
              <a:t>, </a:t>
            </a:r>
            <a:r>
              <a:rPr lang="en-GB" sz="2200" dirty="0" err="1">
                <a:latin typeface="Trebuchet MS" panose="020B0703020202090204" pitchFamily="34" charset="0"/>
              </a:rPr>
              <a:t>Nectarios</a:t>
            </a:r>
            <a:r>
              <a:rPr lang="en-GB" sz="2200" dirty="0">
                <a:latin typeface="Trebuchet MS" panose="020B0703020202090204" pitchFamily="34" charset="0"/>
              </a:rPr>
              <a:t> </a:t>
            </a:r>
            <a:r>
              <a:rPr lang="en-GB" sz="2200" dirty="0" err="1">
                <a:latin typeface="Trebuchet MS" panose="020B0703020202090204" pitchFamily="34" charset="0"/>
              </a:rPr>
              <a:t>Koziris</a:t>
            </a:r>
            <a:r>
              <a:rPr lang="en-GB" sz="2200" dirty="0">
                <a:latin typeface="Trebuchet MS" panose="020B0703020202090204" pitchFamily="34" charset="0"/>
              </a:rPr>
              <a:t>, </a:t>
            </a:r>
            <a:r>
              <a:rPr lang="en-GB" sz="2200" dirty="0" err="1">
                <a:latin typeface="Trebuchet MS" panose="020B0703020202090204" pitchFamily="34" charset="0"/>
              </a:rPr>
              <a:t>Onur</a:t>
            </a:r>
            <a:r>
              <a:rPr lang="en-GB" sz="2200" dirty="0">
                <a:latin typeface="Trebuchet MS" panose="020B0703020202090204" pitchFamily="34" charset="0"/>
              </a:rPr>
              <a:t> </a:t>
            </a:r>
            <a:r>
              <a:rPr lang="en-GB" sz="2200" dirty="0" err="1">
                <a:latin typeface="Trebuchet MS" panose="020B0703020202090204" pitchFamily="34" charset="0"/>
              </a:rPr>
              <a:t>Mutlu</a:t>
            </a:r>
            <a:endParaRPr lang="en-GB" sz="2200" dirty="0">
              <a:latin typeface="Trebuchet MS" panose="020B070302020209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400" dirty="0">
                <a:latin typeface="Trebuchet MS" panose="020B0703020202090204" pitchFamily="34" charset="0"/>
              </a:rPr>
              <a:t>Committee Members: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200" dirty="0" err="1">
                <a:latin typeface="Trebuchet MS" panose="020B0703020202090204" pitchFamily="34" charset="0"/>
              </a:rPr>
              <a:t>Dionisios</a:t>
            </a:r>
            <a:r>
              <a:rPr lang="en-GB" sz="2200" dirty="0">
                <a:latin typeface="Trebuchet MS" panose="020B0703020202090204" pitchFamily="34" charset="0"/>
              </a:rPr>
              <a:t> </a:t>
            </a:r>
            <a:r>
              <a:rPr lang="en-GB" sz="2200" dirty="0" err="1">
                <a:latin typeface="Trebuchet MS" panose="020B0703020202090204" pitchFamily="34" charset="0"/>
              </a:rPr>
              <a:t>Pnevmatikatos</a:t>
            </a:r>
            <a:r>
              <a:rPr lang="en-GB" sz="2200" dirty="0">
                <a:latin typeface="Trebuchet MS" panose="020B0703020202090204" pitchFamily="34" charset="0"/>
              </a:rPr>
              <a:t>, Stefanos </a:t>
            </a:r>
            <a:r>
              <a:rPr lang="en-GB" sz="2200" dirty="0" err="1">
                <a:latin typeface="Trebuchet MS" panose="020B0703020202090204" pitchFamily="34" charset="0"/>
              </a:rPr>
              <a:t>Kaxiras</a:t>
            </a:r>
            <a:r>
              <a:rPr lang="en-GB" sz="2200" dirty="0">
                <a:latin typeface="Trebuchet MS" panose="020B0703020202090204" pitchFamily="34" charset="0"/>
              </a:rPr>
              <a:t>,                Dimitris </a:t>
            </a:r>
            <a:r>
              <a:rPr lang="en-GB" sz="2200" dirty="0" err="1">
                <a:latin typeface="Trebuchet MS" panose="020B0703020202090204" pitchFamily="34" charset="0"/>
              </a:rPr>
              <a:t>Gizopoulos</a:t>
            </a:r>
            <a:r>
              <a:rPr lang="en-GB" sz="2200" dirty="0">
                <a:latin typeface="Trebuchet MS" panose="020B0703020202090204" pitchFamily="34" charset="0"/>
              </a:rPr>
              <a:t>, Vasileios </a:t>
            </a:r>
            <a:r>
              <a:rPr lang="en-GB" sz="2200" dirty="0" err="1">
                <a:latin typeface="Trebuchet MS" panose="020B0703020202090204" pitchFamily="34" charset="0"/>
              </a:rPr>
              <a:t>Papaefstathiou</a:t>
            </a:r>
            <a:endParaRPr lang="en-GB" sz="2200" dirty="0">
              <a:latin typeface="Trebuchet MS" panose="020B070302020209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400" dirty="0">
                <a:latin typeface="Trebuchet MS" panose="020B0703020202090204" pitchFamily="34" charset="0"/>
              </a:rPr>
              <a:t>Co-Authors and Close Collaborators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400" dirty="0" err="1">
                <a:latin typeface="Trebuchet MS" panose="020B0703020202090204" pitchFamily="34" charset="0"/>
              </a:rPr>
              <a:t>CSLab</a:t>
            </a:r>
            <a:r>
              <a:rPr lang="en-GB" sz="2400" dirty="0">
                <a:latin typeface="Trebuchet MS" panose="020B0703020202090204" pitchFamily="34" charset="0"/>
              </a:rPr>
              <a:t> Group Members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400" dirty="0">
                <a:latin typeface="Trebuchet MS" panose="020B0703020202090204" pitchFamily="34" charset="0"/>
              </a:rPr>
              <a:t>SAFARI Group Members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400" dirty="0">
                <a:latin typeface="Trebuchet MS" panose="020B0703020202090204" pitchFamily="34" charset="0"/>
              </a:rPr>
              <a:t>Friends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sz="2400" dirty="0">
                <a:latin typeface="Trebuchet MS" panose="020B0703020202090204" pitchFamily="34" charset="0"/>
              </a:rPr>
              <a:t>Family 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3B84F3A-6F5D-8DAD-D66C-002FF0B44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1949" y="5975180"/>
            <a:ext cx="2618687" cy="4997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A8C384-77EE-448D-FF0A-7F4B6C5D6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689" y="5920173"/>
            <a:ext cx="2206471" cy="6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902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88ADDC-14B9-A04B-9E4A-4CA032B37CCF}"/>
              </a:ext>
            </a:extLst>
          </p:cNvPr>
          <p:cNvSpPr/>
          <p:nvPr/>
        </p:nvSpPr>
        <p:spPr>
          <a:xfrm>
            <a:off x="0" y="0"/>
            <a:ext cx="9144000" cy="2797345"/>
          </a:xfrm>
          <a:prstGeom prst="rect">
            <a:avLst/>
          </a:prstGeom>
          <a:solidFill>
            <a:schemeClr val="bg1">
              <a:lumMod val="85000"/>
              <a:alpha val="6902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1350">
              <a:solidFill>
                <a:schemeClr val="tx2">
                  <a:lumMod val="25000"/>
                  <a:lumOff val="7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8CC60-22ED-7747-8AE3-47EF274AE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36" y="-12882"/>
            <a:ext cx="8469529" cy="26797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4000" b="1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  <a:t>Accelerating </a:t>
            </a:r>
            <a:r>
              <a:rPr lang="en-GB" sz="4000" b="1" dirty="0">
                <a:solidFill>
                  <a:schemeClr val="accent2"/>
                </a:solidFill>
                <a:latin typeface="Nunito SemiBold" pitchFamily="2" charset="77"/>
                <a:cs typeface="Consolas" panose="020B0609020204030204" pitchFamily="49" charset="0"/>
              </a:rPr>
              <a:t>Irregular</a:t>
            </a:r>
            <a:r>
              <a:rPr lang="en-GB" sz="4000" b="1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  <a:t> Applications </a:t>
            </a:r>
            <a:br>
              <a:rPr lang="en-GB" sz="4000" b="1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</a:br>
            <a:r>
              <a:rPr lang="en-GB" sz="4000" b="1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  <a:t>via Efficient </a:t>
            </a:r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  <a:cs typeface="Consolas" panose="020B0609020204030204" pitchFamily="49" charset="0"/>
              </a:rPr>
              <a:t>Synchronization</a:t>
            </a:r>
            <a:r>
              <a:rPr lang="en-GB" sz="4000" b="1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  <a:t> </a:t>
            </a:r>
            <a:br>
              <a:rPr lang="en-GB" sz="4000" b="1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</a:br>
            <a:r>
              <a:rPr lang="en-GB" sz="4000" b="1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  <a:t>and</a:t>
            </a:r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  <a:cs typeface="Consolas" panose="020B0609020204030204" pitchFamily="49" charset="0"/>
              </a:rPr>
              <a:t> Data Access </a:t>
            </a:r>
            <a:r>
              <a:rPr lang="en-GB" sz="4000" b="1" dirty="0">
                <a:solidFill>
                  <a:schemeClr val="accent3"/>
                </a:solidFill>
                <a:latin typeface="Nunito SemiBold" pitchFamily="2" charset="77"/>
                <a:cs typeface="Consolas" panose="020B0609020204030204" pitchFamily="49" charset="0"/>
              </a:rPr>
              <a:t>Techniques</a:t>
            </a:r>
            <a:endParaRPr lang="en-GR" sz="4000" b="1" dirty="0">
              <a:solidFill>
                <a:schemeClr val="accent3"/>
              </a:solidFill>
              <a:latin typeface="Nunito SemiBold" pitchFamily="2" charset="77"/>
              <a:cs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348C2-F4AD-894A-A755-2E3D8D25F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06615"/>
            <a:ext cx="6858000" cy="1127743"/>
          </a:xfrm>
        </p:spPr>
        <p:txBody>
          <a:bodyPr>
            <a:normAutofit/>
          </a:bodyPr>
          <a:lstStyle/>
          <a:p>
            <a:r>
              <a:rPr lang="en-GB" sz="3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  <a:cs typeface="Consolas" panose="020B0609020204030204" pitchFamily="49" charset="0"/>
              </a:rPr>
              <a:t>Christina </a:t>
            </a:r>
            <a:r>
              <a:rPr lang="en-GB" sz="3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unito SemiBold" pitchFamily="2" charset="77"/>
                <a:cs typeface="Consolas" panose="020B0609020204030204" pitchFamily="49" charset="0"/>
              </a:rPr>
              <a:t>Giannoula</a:t>
            </a:r>
            <a:b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itchFamily="2" charset="77"/>
                <a:cs typeface="Consolas" panose="020B0609020204030204" pitchFamily="49" charset="0"/>
              </a:rPr>
            </a:br>
            <a:r>
              <a:rPr lang="en-GB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rebuchet MS" panose="020B0703020202090204" pitchFamily="34" charset="0"/>
                <a:cs typeface="Consolas" panose="020B0609020204030204" pitchFamily="49" charset="0"/>
              </a:rPr>
              <a:t>PhD Thesis Oral</a:t>
            </a:r>
            <a:endParaRPr lang="en-GR" sz="2400" dirty="0">
              <a:solidFill>
                <a:schemeClr val="tx2">
                  <a:lumMod val="75000"/>
                  <a:lumOff val="25000"/>
                </a:schemeClr>
              </a:solidFill>
              <a:latin typeface="Trebuchet MS" panose="020B0703020202090204" pitchFamily="34" charset="0"/>
              <a:cs typeface="Consolas" panose="020B06090202040302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63F75DC-4EB1-A549-8BEB-EF110AE17DBF}"/>
              </a:ext>
            </a:extLst>
          </p:cNvPr>
          <p:cNvSpPr txBox="1">
            <a:spLocks/>
          </p:cNvSpPr>
          <p:nvPr/>
        </p:nvSpPr>
        <p:spPr>
          <a:xfrm>
            <a:off x="3023439" y="4440789"/>
            <a:ext cx="3097122" cy="86418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1"/>
                </a:solidFill>
                <a:latin typeface="Nunito" pitchFamily="2" charset="77"/>
                <a:cs typeface="Consolas" panose="020B0609020204030204" pitchFamily="49" charset="0"/>
              </a:rPr>
              <a:t>Thank you!</a:t>
            </a:r>
            <a:endParaRPr lang="en-GR" sz="4400" b="1" dirty="0">
              <a:solidFill>
                <a:schemeClr val="accent1"/>
              </a:solidFill>
              <a:latin typeface="Nunito" pitchFamily="2" charset="77"/>
              <a:cs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87740C-1B2D-FC42-8017-E9E3621E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552" y="3867469"/>
            <a:ext cx="1801570" cy="1801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6AE84C-4E41-E2BC-C208-0DDD87C15145}"/>
              </a:ext>
            </a:extLst>
          </p:cNvPr>
          <p:cNvSpPr/>
          <p:nvPr/>
        </p:nvSpPr>
        <p:spPr>
          <a:xfrm>
            <a:off x="0" y="0"/>
            <a:ext cx="288000" cy="6858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55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3"/>
                </a:solidFill>
                <a:latin typeface="Trebuchet MS" panose="020B0703020202090204" pitchFamily="34" charset="0"/>
              </a:rPr>
              <a:t>9</a:t>
            </a:fld>
            <a:endParaRPr lang="en-GR" sz="280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3"/>
                </a:solidFill>
                <a:latin typeface="Trebuchet MS" panose="020B0703020202090204" pitchFamily="34" charset="0"/>
              </a:rPr>
              <a:t>Challenge 2: </a:t>
            </a:r>
            <a:r>
              <a:rPr lang="en-GR" sz="3600" dirty="0">
                <a:solidFill>
                  <a:schemeClr val="accent2"/>
                </a:solidFill>
                <a:latin typeface="Trebuchet MS" panose="020B0703020202090204" pitchFamily="34" charset="0"/>
              </a:rPr>
              <a:t>High Memory Intensity</a:t>
            </a:r>
            <a:endParaRPr lang="en-GB" sz="36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8256632-12E1-A2B8-424D-2B2953F64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accent1"/>
                </a:solidFill>
                <a:latin typeface="Trebuchet MS" panose="020B0703020202090204" pitchFamily="34" charset="0"/>
              </a:rPr>
              <a:t>Random Memory Accesses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rgbClr val="002060"/>
                </a:solidFill>
                <a:latin typeface="Trebuchet MS" panose="020B0703020202090204" pitchFamily="34" charset="0"/>
              </a:rPr>
              <a:t>Low Operational Intensity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310A9E-37E7-661F-357D-D1AA40A99840}"/>
              </a:ext>
            </a:extLst>
          </p:cNvPr>
          <p:cNvGrpSpPr/>
          <p:nvPr/>
        </p:nvGrpSpPr>
        <p:grpSpPr>
          <a:xfrm rot="5400000">
            <a:off x="2661196" y="243013"/>
            <a:ext cx="560294" cy="5099529"/>
            <a:chOff x="3901441" y="1173480"/>
            <a:chExt cx="747058" cy="179832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37158B6-FCE0-50A4-C900-27D3EE1AC8A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952" y="2069433"/>
              <a:ext cx="246547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275C17F2-2484-34AD-FC8F-2A7979A351E3}"/>
                </a:ext>
              </a:extLst>
            </p:cNvPr>
            <p:cNvSpPr/>
            <p:nvPr/>
          </p:nvSpPr>
          <p:spPr>
            <a:xfrm>
              <a:off x="3901441" y="1173480"/>
              <a:ext cx="548639" cy="1798320"/>
            </a:xfrm>
            <a:prstGeom prst="rightBrace">
              <a:avLst>
                <a:gd name="adj1" fmla="val 50000"/>
                <a:gd name="adj2" fmla="val 50000"/>
              </a:avLst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R" sz="1350"/>
            </a:p>
          </p:txBody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F60819-7AA6-F9C5-D363-F51E2FCA5359}"/>
              </a:ext>
            </a:extLst>
          </p:cNvPr>
          <p:cNvSpPr txBox="1">
            <a:spLocks/>
          </p:cNvSpPr>
          <p:nvPr/>
        </p:nvSpPr>
        <p:spPr>
          <a:xfrm>
            <a:off x="1001632" y="3526334"/>
            <a:ext cx="7140736" cy="170165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8"/>
              </a:spcBef>
              <a:buSzPct val="120000"/>
              <a:buNone/>
            </a:pPr>
            <a:r>
              <a:rPr lang="en-GB" sz="3200" dirty="0">
                <a:latin typeface="Trebuchet MS" panose="020B0703020202090204" pitchFamily="34" charset="0"/>
              </a:rPr>
              <a:t>A large amount of processors’ cycles </a:t>
            </a:r>
          </a:p>
          <a:p>
            <a:pPr marL="0" indent="0">
              <a:lnSpc>
                <a:spcPct val="150000"/>
              </a:lnSpc>
              <a:spcBef>
                <a:spcPts val="8"/>
              </a:spcBef>
              <a:buSzPct val="120000"/>
              <a:buNone/>
            </a:pPr>
            <a:r>
              <a:rPr lang="en-GB" sz="3200" dirty="0">
                <a:latin typeface="Trebuchet MS" panose="020B0703020202090204" pitchFamily="34" charset="0"/>
              </a:rPr>
              <a:t>is spent on </a:t>
            </a:r>
            <a:r>
              <a:rPr lang="en-GB" sz="3200" dirty="0">
                <a:solidFill>
                  <a:schemeClr val="accent2"/>
                </a:solidFill>
                <a:latin typeface="Trebuchet MS" panose="020B0703020202090204" pitchFamily="34" charset="0"/>
              </a:rPr>
              <a:t>data accesses</a:t>
            </a:r>
            <a:endParaRPr lang="en-GR" sz="3200" dirty="0">
              <a:solidFill>
                <a:schemeClr val="accent2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5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63815</TotalTime>
  <Words>5138</Words>
  <Application>Microsoft Macintosh PowerPoint</Application>
  <PresentationFormat>On-screen Show (4:3)</PresentationFormat>
  <Paragraphs>1986</Paragraphs>
  <Slides>84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3" baseType="lpstr">
      <vt:lpstr>Arial</vt:lpstr>
      <vt:lpstr>Calibri</vt:lpstr>
      <vt:lpstr>Calibri Light</vt:lpstr>
      <vt:lpstr>Myriad Pro Cond</vt:lpstr>
      <vt:lpstr>Nunito</vt:lpstr>
      <vt:lpstr>Nunito SemiBold</vt:lpstr>
      <vt:lpstr>Trebuchet MS</vt:lpstr>
      <vt:lpstr>Wingdings</vt:lpstr>
      <vt:lpstr>Office Theme</vt:lpstr>
      <vt:lpstr>Accelerating Irregular Applications  via Efficient Synchronization  and Data Access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Accelerating Irregular Applications  via Efficient Synchronization  and Data Access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1860</cp:revision>
  <dcterms:created xsi:type="dcterms:W3CDTF">2021-01-27T16:48:37Z</dcterms:created>
  <dcterms:modified xsi:type="dcterms:W3CDTF">2022-11-15T20:40:28Z</dcterms:modified>
</cp:coreProperties>
</file>