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firstSlideNum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12192000"/>
  <p:notesSz cx="7010400" cy="92964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Montserrat ExtraBold"/>
      <p:bold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272">
          <p15:clr>
            <a:srgbClr val="A4A3A4"/>
          </p15:clr>
        </p15:guide>
        <p15:guide id="2" pos="2568">
          <p15:clr>
            <a:srgbClr val="A4A3A4"/>
          </p15:clr>
        </p15:guide>
        <p15:guide id="3" orient="horz" pos="672">
          <p15:clr>
            <a:srgbClr val="A4A3A4"/>
          </p15:clr>
        </p15:guide>
      </p15:sldGuideLst>
    </p:ext>
    <p:ext uri="GoogleSlidesCustomDataVersion2">
      <go:slidesCustomData xmlns:go="http://customooxmlschemas.google.com/" r:id="rId15" roundtripDataSignature="AMtx7mhNX5p5TT8cUqxPp5ocePG/rPnZ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272" orient="horz"/>
        <p:guide pos="2568"/>
        <p:guide pos="672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3" Type="http://schemas.openxmlformats.org/officeDocument/2006/relationships/font" Target="fonts/MontserratExtraBold-bold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regular.fntdata"/><Relationship Id="rId15" Type="http://customschemas.google.com/relationships/presentationmetadata" Target="metadata"/><Relationship Id="rId14" Type="http://schemas.openxmlformats.org/officeDocument/2006/relationships/font" Target="fonts/MontserratExtra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7840" cy="466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938" y="0"/>
            <a:ext cx="3037840" cy="466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041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9968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938" y="8829968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701041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 txBox="1"/>
          <p:nvPr>
            <p:ph idx="12" type="sldNum"/>
          </p:nvPr>
        </p:nvSpPr>
        <p:spPr>
          <a:xfrm>
            <a:off x="3970938" y="8829968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A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701041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2:notes"/>
          <p:cNvSpPr txBox="1"/>
          <p:nvPr>
            <p:ph idx="12" type="sldNum"/>
          </p:nvPr>
        </p:nvSpPr>
        <p:spPr>
          <a:xfrm>
            <a:off x="3970938" y="8829968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701041" y="4473892"/>
            <a:ext cx="5608320" cy="366045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3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GIAR_Cover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24" y="-9832"/>
            <a:ext cx="1217378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5"/>
          <p:cNvSpPr txBox="1"/>
          <p:nvPr>
            <p:ph type="ctrTitle"/>
          </p:nvPr>
        </p:nvSpPr>
        <p:spPr>
          <a:xfrm>
            <a:off x="4967108" y="2024160"/>
            <a:ext cx="5337098" cy="22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 ExtraBold"/>
              <a:buNone/>
              <a:defRPr b="1" i="0" sz="44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subTitle"/>
          </p:nvPr>
        </p:nvSpPr>
        <p:spPr>
          <a:xfrm>
            <a:off x="4967106" y="4825291"/>
            <a:ext cx="5337097" cy="831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  <a:defRPr b="0" i="0" sz="28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6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5"/>
          <p:cNvSpPr txBox="1"/>
          <p:nvPr>
            <p:ph idx="11" type="ftr"/>
          </p:nvPr>
        </p:nvSpPr>
        <p:spPr>
          <a:xfrm>
            <a:off x="651478" y="6356352"/>
            <a:ext cx="112352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rgbClr val="89898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0" type="dt"/>
          </p:nvPr>
        </p:nvSpPr>
        <p:spPr>
          <a:xfrm>
            <a:off x="9683986" y="295903"/>
            <a:ext cx="22027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rgbClr val="898989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2" name="Google Shape;22;p5"/>
          <p:cNvCxnSpPr/>
          <p:nvPr/>
        </p:nvCxnSpPr>
        <p:spPr>
          <a:xfrm>
            <a:off x="0" y="4570312"/>
            <a:ext cx="10304203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GIAR_Slide">
  <p:cSld name="One CGIAR_Slid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97" y="0"/>
            <a:ext cx="12171004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6"/>
          <p:cNvSpPr txBox="1"/>
          <p:nvPr>
            <p:ph type="title"/>
          </p:nvPr>
        </p:nvSpPr>
        <p:spPr>
          <a:xfrm>
            <a:off x="724929" y="334497"/>
            <a:ext cx="9039655" cy="7764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ExtraBold"/>
              <a:buNone/>
              <a:defRPr b="1" i="0" sz="3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724928" y="1358781"/>
            <a:ext cx="10688139" cy="4818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 sz="24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50519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sz="24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  <a:defRPr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718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80"/>
              <a:buChar char="-"/>
              <a:defRPr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6"/>
          <p:cNvSpPr txBox="1"/>
          <p:nvPr/>
        </p:nvSpPr>
        <p:spPr>
          <a:xfrm>
            <a:off x="630923" y="6256048"/>
            <a:ext cx="903965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000"/>
              <a:buFont typeface="Montserrat"/>
              <a:buNone/>
            </a:pPr>
            <a:r>
              <a:rPr b="0" i="0" lang="en-AU" sz="1000" u="none" cap="none" strike="noStrike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rPr>
              <a:t>www.cgiar.org</a:t>
            </a:r>
            <a:endParaRPr b="0" i="0" sz="1000" u="none" cap="none" strike="noStrike">
              <a:solidFill>
                <a:srgbClr val="A5A5A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One CGIAR_Slide">
  <p:cSld name="1_One CGIAR_Slid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97" y="0"/>
            <a:ext cx="12171004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7"/>
          <p:cNvSpPr txBox="1"/>
          <p:nvPr>
            <p:ph type="title"/>
          </p:nvPr>
        </p:nvSpPr>
        <p:spPr>
          <a:xfrm>
            <a:off x="724929" y="334497"/>
            <a:ext cx="9039655" cy="7764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ExtraBold"/>
              <a:buNone/>
              <a:defRPr b="1" i="0" sz="3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724928" y="1358781"/>
            <a:ext cx="10688139" cy="4818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 sz="24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50519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sz="240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  <a:defRPr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9718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80"/>
              <a:buChar char="-"/>
              <a:defRPr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/>
        </p:nvSpPr>
        <p:spPr>
          <a:xfrm>
            <a:off x="630923" y="6256048"/>
            <a:ext cx="9039655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000"/>
              <a:buFont typeface="Montserrat"/>
              <a:buNone/>
            </a:pPr>
            <a:r>
              <a:rPr b="0" i="0" lang="en-AU" sz="1000">
                <a:solidFill>
                  <a:srgbClr val="A5A5A5"/>
                </a:solidFill>
                <a:latin typeface="Montserrat"/>
                <a:ea typeface="Montserrat"/>
                <a:cs typeface="Montserrat"/>
                <a:sym typeface="Montserrat"/>
              </a:rPr>
              <a:t>www.cgiar.org</a:t>
            </a:r>
            <a:endParaRPr b="0" i="0" sz="1000">
              <a:solidFill>
                <a:srgbClr val="A5A5A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GIAR_Slide_The End">
  <p:cSld name="One CGIAR_Slide_The End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97" y="2172"/>
            <a:ext cx="12171004" cy="685365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8"/>
          <p:cNvSpPr txBox="1"/>
          <p:nvPr>
            <p:ph type="title"/>
          </p:nvPr>
        </p:nvSpPr>
        <p:spPr>
          <a:xfrm>
            <a:off x="5452217" y="1914261"/>
            <a:ext cx="6729283" cy="16663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600"/>
              <a:buFont typeface="Montserrat ExtraBold"/>
              <a:buNone/>
              <a:defRPr b="0" sz="3600">
                <a:solidFill>
                  <a:srgbClr val="7F7F7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6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1800"/>
              <a:buNone/>
              <a:defRPr/>
            </a:lvl1pPr>
            <a:lvl2pPr indent="-32004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3pPr>
            <a:lvl4pPr indent="-29718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80"/>
              <a:buChar char="-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6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1800"/>
              <a:buNone/>
              <a:defRPr/>
            </a:lvl1pPr>
            <a:lvl2pPr indent="-32004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-"/>
              <a:defRPr/>
            </a:lvl3pPr>
            <a:lvl4pPr indent="-29718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80"/>
              <a:buChar char="-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838200" y="365128"/>
            <a:ext cx="10515600" cy="121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venir"/>
              <a:buNone/>
              <a:defRPr b="1" i="0" sz="2800" u="none" cap="none" strike="noStrike">
                <a:solidFill>
                  <a:srgbClr val="7F7F7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838200" y="1825625"/>
            <a:ext cx="10515600" cy="4431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15151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1515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50519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rgbClr val="51515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  <a:defRPr b="0" i="0" sz="2000" u="none" cap="none" strike="noStrike">
                <a:solidFill>
                  <a:srgbClr val="51515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9718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Arial"/>
              <a:buChar char="-"/>
              <a:defRPr b="0" i="0" sz="1800" u="none" cap="none" strike="noStrike">
                <a:solidFill>
                  <a:srgbClr val="51515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cxnSp>
        <p:nvCxnSpPr>
          <p:cNvPr id="15" name="Google Shape;15;p4"/>
          <p:cNvCxnSpPr/>
          <p:nvPr/>
        </p:nvCxnSpPr>
        <p:spPr>
          <a:xfrm>
            <a:off x="835098" y="1583827"/>
            <a:ext cx="7542250" cy="39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performanceandresults@cgiar.org" TargetMode="External"/><Relationship Id="rId4" Type="http://schemas.openxmlformats.org/officeDocument/2006/relationships/hyperlink" Target="mailto:prmstechsupport@cgiar.org" TargetMode="External"/><Relationship Id="rId5" Type="http://schemas.openxmlformats.org/officeDocument/2006/relationships/hyperlink" Target="mailto:performanceandresults@cgiar.org" TargetMode="External"/><Relationship Id="rId6" Type="http://schemas.openxmlformats.org/officeDocument/2006/relationships/hyperlink" Target="https://sites.google.com/cgxchange.org/cgiarprhub/home" TargetMode="External"/><Relationship Id="rId7" Type="http://schemas.openxmlformats.org/officeDocument/2006/relationships/hyperlink" Target="https://docs.google.com/document/d/1bxyVhlOayJqgreqiv4xhOu9xQ3Vz3Ymg/edit?usp=drive_link&amp;ouid=100701138371542982320&amp;rtpof=true&amp;sd=true" TargetMode="External"/><Relationship Id="rId8" Type="http://schemas.openxmlformats.org/officeDocument/2006/relationships/hyperlink" Target="http://performance.cgiar.org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6096000" y="1936975"/>
            <a:ext cx="5337175" cy="21305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 ExtraBold"/>
              <a:buNone/>
            </a:pPr>
            <a:r>
              <a:rPr lang="en-AU"/>
              <a:t>Engagement Plan: Technical Reporting 2025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/>
          <p:nvPr/>
        </p:nvSpPr>
        <p:spPr>
          <a:xfrm>
            <a:off x="202438" y="1508494"/>
            <a:ext cx="4445875" cy="117980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AU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Technical Reporting questions: </a:t>
            </a:r>
            <a:r>
              <a:rPr b="0" i="0" lang="en-AU" sz="1400" u="sng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performanceandresults@cgiar.org</a:t>
            </a:r>
            <a:r>
              <a:rPr lang="en-A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PRMS support: </a:t>
            </a:r>
            <a:r>
              <a:rPr lang="en-AU" sz="14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prmstechsupport@cgiar.org</a:t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2"/>
          <p:cNvSpPr txBox="1"/>
          <p:nvPr>
            <p:ph type="title"/>
          </p:nvPr>
        </p:nvSpPr>
        <p:spPr>
          <a:xfrm>
            <a:off x="196542" y="-118023"/>
            <a:ext cx="11319509" cy="7764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ExtraBold"/>
              <a:buNone/>
            </a:pPr>
            <a:r>
              <a:rPr lang="en-AU"/>
              <a:t>Engagement plan – Technical Reporting 2025</a:t>
            </a:r>
            <a:endParaRPr/>
          </a:p>
        </p:txBody>
      </p:sp>
      <p:sp>
        <p:nvSpPr>
          <p:cNvPr id="62" name="Google Shape;62;p2"/>
          <p:cNvSpPr txBox="1"/>
          <p:nvPr/>
        </p:nvSpPr>
        <p:spPr>
          <a:xfrm>
            <a:off x="173650" y="3851392"/>
            <a:ext cx="4587535" cy="95410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239503" y="721496"/>
            <a:ext cx="9761748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Support period:</a:t>
            </a:r>
            <a:r>
              <a:rPr lang="en-A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July 2025 – June 2026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Purpose: </a:t>
            </a:r>
            <a:r>
              <a:rPr lang="en-AU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Streamline communication and optimize support for Programs, Accelerators, and Centers with mapped W3/bilateral projects</a:t>
            </a:r>
            <a:endParaRPr/>
          </a:p>
        </p:txBody>
      </p:sp>
      <p:sp>
        <p:nvSpPr>
          <p:cNvPr id="64" name="Google Shape;64;p2"/>
          <p:cNvSpPr txBox="1"/>
          <p:nvPr/>
        </p:nvSpPr>
        <p:spPr>
          <a:xfrm>
            <a:off x="202438" y="2749349"/>
            <a:ext cx="451670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AU" sz="10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*Microsoft Teams chats will be activated only during scheduled meetings and closed immediately after. </a:t>
            </a:r>
            <a:r>
              <a:rPr i="1" lang="en-AU" sz="105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performanceandresults@cgiar.org</a:t>
            </a:r>
            <a:r>
              <a:rPr i="1" lang="en-AU" sz="10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is the official communication channel.</a:t>
            </a:r>
            <a:endParaRPr sz="105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2"/>
          <p:cNvSpPr/>
          <p:nvPr/>
        </p:nvSpPr>
        <p:spPr>
          <a:xfrm>
            <a:off x="202439" y="5166398"/>
            <a:ext cx="4445875" cy="117980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Full engagement plan available via the </a:t>
            </a:r>
            <a:r>
              <a:rPr lang="en-AU" sz="14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6"/>
              </a:rPr>
              <a:t>P&amp;R Hub </a:t>
            </a:r>
            <a:r>
              <a:rPr lang="en-AU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and here: </a:t>
            </a:r>
            <a:r>
              <a:rPr lang="en-AU" sz="14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7"/>
              </a:rPr>
              <a:t>Full engagement plan</a:t>
            </a:r>
            <a:r>
              <a:rPr lang="en-AU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/>
          </a:p>
        </p:txBody>
      </p:sp>
      <p:sp>
        <p:nvSpPr>
          <p:cNvPr id="66" name="Google Shape;66;p2"/>
          <p:cNvSpPr/>
          <p:nvPr/>
        </p:nvSpPr>
        <p:spPr>
          <a:xfrm>
            <a:off x="202438" y="3802674"/>
            <a:ext cx="4445875" cy="117980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lang="en-AU" sz="14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8"/>
              </a:rPr>
              <a:t>Performance and Results (P&amp;R) Hub </a:t>
            </a:r>
            <a:r>
              <a:rPr lang="en-AU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will serve as the </a:t>
            </a:r>
            <a:r>
              <a:rPr b="1" lang="en-AU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central repository </a:t>
            </a:r>
            <a:r>
              <a:rPr lang="en-AU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 all materials related to Technical Reporting. </a:t>
            </a:r>
            <a:endParaRPr/>
          </a:p>
        </p:txBody>
      </p:sp>
      <p:grpSp>
        <p:nvGrpSpPr>
          <p:cNvPr id="67" name="Google Shape;67;p2"/>
          <p:cNvGrpSpPr/>
          <p:nvPr/>
        </p:nvGrpSpPr>
        <p:grpSpPr>
          <a:xfrm>
            <a:off x="4819463" y="1507132"/>
            <a:ext cx="7216622" cy="5252537"/>
            <a:chOff x="0" y="2631"/>
            <a:chExt cx="7216622" cy="5252537"/>
          </a:xfrm>
        </p:grpSpPr>
        <p:sp>
          <p:nvSpPr>
            <p:cNvPr id="68" name="Google Shape;68;p2"/>
            <p:cNvSpPr/>
            <p:nvPr/>
          </p:nvSpPr>
          <p:spPr>
            <a:xfrm rot="5400000">
              <a:off x="4401034" y="-1673851"/>
              <a:ext cx="1012537" cy="4618638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7D5CB">
                <a:alpha val="89803"/>
              </a:srgbClr>
            </a:solidFill>
            <a:ln cap="flat" cmpd="sng" w="12700">
              <a:solidFill>
                <a:srgbClr val="F7D5CB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 txBox="1"/>
            <p:nvPr/>
          </p:nvSpPr>
          <p:spPr>
            <a:xfrm>
              <a:off x="2597984" y="178627"/>
              <a:ext cx="4569210" cy="91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7650" spcFirstLastPara="1" rIns="247650" wrap="square" tIns="123825">
              <a:noAutofit/>
            </a:bodyPr>
            <a:lstStyle/>
            <a:p>
              <a:pPr indent="-6985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Montserrat"/>
                <a:buChar char="•"/>
              </a:pPr>
              <a:r>
                <a:rPr b="1" i="0" lang="en-AU" sz="110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Frequency:</a:t>
              </a:r>
              <a:r>
                <a:rPr b="0" i="0" lang="en-AU" sz="110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Every 2 weeks</a:t>
              </a:r>
              <a:endPara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-6985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Montserrat"/>
                <a:buChar char="•"/>
              </a:pPr>
              <a:r>
                <a:rPr b="1" i="0" lang="en-AU" sz="110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Focus:</a:t>
              </a:r>
              <a:r>
                <a:rPr b="0" i="0" lang="en-AU" sz="110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Key updates, reminders, Q&amp;A summaries</a:t>
              </a:r>
              <a:endPara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0" y="2631"/>
              <a:ext cx="2597984" cy="1265671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 txBox="1"/>
            <p:nvPr/>
          </p:nvSpPr>
          <p:spPr>
            <a:xfrm>
              <a:off x="61785" y="64416"/>
              <a:ext cx="2474414" cy="11421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Montserrat"/>
                <a:buNone/>
              </a:pPr>
              <a:r>
                <a:rPr b="0" lang="en-AU" sz="24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Update emails</a:t>
              </a:r>
              <a:endPara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 rot="5400000">
              <a:off x="4401034" y="-344896"/>
              <a:ext cx="1012537" cy="4618638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E0E0E0">
                <a:alpha val="89803"/>
              </a:srgbClr>
            </a:solidFill>
            <a:ln cap="flat" cmpd="sng" w="12700">
              <a:solidFill>
                <a:srgbClr val="E0E0E0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 txBox="1"/>
            <p:nvPr/>
          </p:nvSpPr>
          <p:spPr>
            <a:xfrm>
              <a:off x="2597984" y="1507582"/>
              <a:ext cx="4569210" cy="91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7650" spcFirstLastPara="1" rIns="247650" wrap="square" tIns="123825">
              <a:noAutofit/>
            </a:bodyPr>
            <a:lstStyle/>
            <a:p>
              <a:pPr indent="-6985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Montserrat"/>
                <a:buChar char="•"/>
              </a:pPr>
              <a:r>
                <a:rPr b="1" i="0" lang="en-AU" sz="110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Frequency: </a:t>
              </a:r>
              <a:r>
                <a:rPr b="0" i="0" lang="en-AU" sz="110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as needed</a:t>
              </a:r>
              <a:endPara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-6985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Montserrat"/>
                <a:buChar char="•"/>
              </a:pPr>
              <a:r>
                <a:rPr b="1" i="0" lang="en-AU" sz="110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Focus: </a:t>
              </a:r>
              <a:r>
                <a:rPr b="0" i="0" lang="en-AU" sz="110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engage specific categories within the P/As, based on technical reporting revisions/developments, to gather targeted feedback. Program Coordinators will be copied on these emails.</a:t>
              </a:r>
              <a:endParaRPr b="0" i="1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0" y="1331586"/>
              <a:ext cx="2597984" cy="1265671"/>
            </a:xfrm>
            <a:prstGeom prst="roundRect">
              <a:avLst>
                <a:gd fmla="val 16667" name="adj"/>
              </a:avLst>
            </a:prstGeom>
            <a:solidFill>
              <a:schemeClr val="accent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 txBox="1"/>
            <p:nvPr/>
          </p:nvSpPr>
          <p:spPr>
            <a:xfrm>
              <a:off x="61785" y="1393371"/>
              <a:ext cx="2474414" cy="11421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000" lIns="80000" spcFirstLastPara="1" rIns="80000" wrap="square" tIns="4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Montserrat"/>
                <a:buNone/>
              </a:pPr>
              <a:r>
                <a:rPr b="0" lang="en-AU" sz="21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Targeted emails/feedback</a:t>
              </a:r>
              <a:endParaRPr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 rot="5400000">
              <a:off x="4401034" y="984058"/>
              <a:ext cx="1012537" cy="4618638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FFE8CA">
                <a:alpha val="89803"/>
              </a:srgbClr>
            </a:solidFill>
            <a:ln cap="flat" cmpd="sng" w="12700">
              <a:solidFill>
                <a:srgbClr val="FFE8CA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 txBox="1"/>
            <p:nvPr/>
          </p:nvSpPr>
          <p:spPr>
            <a:xfrm>
              <a:off x="2597984" y="2836536"/>
              <a:ext cx="4569210" cy="91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7650" spcFirstLastPara="1" rIns="247650" wrap="square" tIns="123825">
              <a:noAutofit/>
            </a:bodyPr>
            <a:lstStyle/>
            <a:p>
              <a:pPr indent="-6985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Montserrat"/>
                <a:buChar char="•"/>
              </a:pPr>
              <a:r>
                <a:rPr b="1" i="0" lang="en-AU" sz="110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Frequency:</a:t>
              </a:r>
              <a:r>
                <a:rPr b="0" i="0" lang="en-AU" sz="110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Limited (at key milestones)</a:t>
              </a:r>
              <a:endPara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-6985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Montserrat"/>
                <a:buChar char="•"/>
              </a:pPr>
              <a:r>
                <a:rPr b="1" i="0" lang="en-AU" sz="110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Focus:</a:t>
              </a:r>
              <a:r>
                <a:rPr b="0" i="0" lang="en-AU" sz="110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Specific topics (e.g., indicators, tools, QA, report template)</a:t>
              </a:r>
              <a:endPara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0" y="2660542"/>
              <a:ext cx="2597984" cy="1265671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 txBox="1"/>
            <p:nvPr/>
          </p:nvSpPr>
          <p:spPr>
            <a:xfrm>
              <a:off x="61785" y="2722327"/>
              <a:ext cx="2474414" cy="11421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Montserrat"/>
                <a:buNone/>
              </a:pPr>
              <a:r>
                <a:rPr lang="en-AU" sz="24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Info-sessions</a:t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rot="5400000">
              <a:off x="4401034" y="2313014"/>
              <a:ext cx="1012537" cy="4618638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AD2E7">
                <a:alpha val="89803"/>
              </a:srgbClr>
            </a:solidFill>
            <a:ln cap="flat" cmpd="sng" w="12700">
              <a:solidFill>
                <a:srgbClr val="CAD2E7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 txBox="1"/>
            <p:nvPr/>
          </p:nvSpPr>
          <p:spPr>
            <a:xfrm>
              <a:off x="2597984" y="4165492"/>
              <a:ext cx="4569210" cy="9136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7650" spcFirstLastPara="1" rIns="247650" wrap="square" tIns="123825">
              <a:noAutofit/>
            </a:bodyPr>
            <a:lstStyle/>
            <a:p>
              <a:pPr indent="-69850" lvl="1" marL="571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Montserrat"/>
                <a:buChar char="•"/>
              </a:pPr>
              <a:r>
                <a:rPr b="1" i="0" lang="en-AU" sz="110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Frequency:</a:t>
              </a:r>
              <a:r>
                <a:rPr b="0" i="0" lang="en-AU" sz="110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As needed</a:t>
              </a:r>
              <a:endPara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-6985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Montserrat"/>
                <a:buChar char="•"/>
              </a:pPr>
              <a:r>
                <a:rPr b="1" i="0" lang="en-AU" sz="110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Focus:</a:t>
              </a:r>
              <a:r>
                <a:rPr b="0" i="0" lang="en-AU" sz="1100" u="none" cap="none" strike="noStrike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Open Q&amp;A, clarification, live support, with primary focus on the reporting and QA period</a:t>
              </a:r>
              <a:endParaRPr b="0" i="0" sz="1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0" y="3989497"/>
              <a:ext cx="2597984" cy="1265671"/>
            </a:xfrm>
            <a:prstGeom prst="roundRect">
              <a:avLst>
                <a:gd fmla="val 16667" name="adj"/>
              </a:avLst>
            </a:prstGeom>
            <a:solidFill>
              <a:srgbClr val="0063BD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 txBox="1"/>
            <p:nvPr/>
          </p:nvSpPr>
          <p:spPr>
            <a:xfrm>
              <a:off x="61785" y="4051282"/>
              <a:ext cx="2474414" cy="11421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Montserrat"/>
                <a:buNone/>
              </a:pPr>
              <a:r>
                <a:rPr b="0" lang="en-AU" sz="24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Drop-ins</a:t>
              </a:r>
              <a:endParaRPr b="0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3"/>
          <p:cNvGrpSpPr/>
          <p:nvPr/>
        </p:nvGrpSpPr>
        <p:grpSpPr>
          <a:xfrm>
            <a:off x="729625" y="1558729"/>
            <a:ext cx="10678745" cy="2369717"/>
            <a:chOff x="4696" y="1224232"/>
            <a:chExt cx="10678745" cy="2369717"/>
          </a:xfrm>
        </p:grpSpPr>
        <p:sp>
          <p:nvSpPr>
            <p:cNvPr id="89" name="Google Shape;89;p3"/>
            <p:cNvSpPr/>
            <p:nvPr/>
          </p:nvSpPr>
          <p:spPr>
            <a:xfrm>
              <a:off x="4696" y="1224232"/>
              <a:ext cx="2053604" cy="2369717"/>
            </a:xfrm>
            <a:prstGeom prst="roundRect">
              <a:avLst>
                <a:gd fmla="val 10000" name="adj"/>
              </a:avLst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 txBox="1"/>
            <p:nvPr/>
          </p:nvSpPr>
          <p:spPr>
            <a:xfrm>
              <a:off x="64844" y="1284380"/>
              <a:ext cx="1933308" cy="22494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ontserrat"/>
                <a:buNone/>
              </a:pPr>
              <a:r>
                <a:rPr b="1" lang="en-AU" sz="14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USER TESTING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ontserrat"/>
                <a:buNone/>
              </a:pPr>
              <a:r>
                <a:rPr lang="en-AU" sz="14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Sounding Board tests proposed PRMS update</a:t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63662" y="2154444"/>
              <a:ext cx="435364" cy="50929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 txBox="1"/>
            <p:nvPr/>
          </p:nvSpPr>
          <p:spPr>
            <a:xfrm>
              <a:off x="2263662" y="2256303"/>
              <a:ext cx="304755" cy="3055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879743" y="1224232"/>
              <a:ext cx="2053604" cy="2369717"/>
            </a:xfrm>
            <a:prstGeom prst="roundRect">
              <a:avLst>
                <a:gd fmla="val 10000" name="adj"/>
              </a:avLst>
            </a:prstGeom>
            <a:solidFill>
              <a:schemeClr val="accent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 txBox="1"/>
            <p:nvPr/>
          </p:nvSpPr>
          <p:spPr>
            <a:xfrm>
              <a:off x="2939891" y="1284380"/>
              <a:ext cx="1933308" cy="22494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ontserrat"/>
                <a:buNone/>
              </a:pPr>
              <a:r>
                <a:rPr b="1" lang="en-AU" sz="14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FEEDBACK AND DEVELOPMENT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ontserrat"/>
                <a:buNone/>
              </a:pPr>
              <a:r>
                <a:rPr b="0" lang="en-AU" sz="14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Feedback reviewed 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ontserrat"/>
                <a:buNone/>
              </a:pPr>
              <a:r>
                <a:rPr lang="en-AU" sz="14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D&amp;D team develops update</a:t>
              </a:r>
              <a:endParaRPr b="0"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138709" y="2154444"/>
              <a:ext cx="435364" cy="50929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 txBox="1"/>
            <p:nvPr/>
          </p:nvSpPr>
          <p:spPr>
            <a:xfrm>
              <a:off x="5138709" y="2256303"/>
              <a:ext cx="304755" cy="3055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5754790" y="1224232"/>
              <a:ext cx="2053604" cy="2369717"/>
            </a:xfrm>
            <a:prstGeom prst="roundRect">
              <a:avLst>
                <a:gd fmla="val 10000" name="adj"/>
              </a:avLst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 txBox="1"/>
            <p:nvPr/>
          </p:nvSpPr>
          <p:spPr>
            <a:xfrm>
              <a:off x="5814938" y="1284380"/>
              <a:ext cx="1933308" cy="22494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ontserrat"/>
                <a:buNone/>
              </a:pPr>
              <a:r>
                <a:rPr b="1" lang="en-AU" sz="14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DEPLOYMENT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ontserrat"/>
                <a:buNone/>
              </a:pPr>
              <a:r>
                <a:rPr lang="en-AU" sz="14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Update tested and deployed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ontserrat"/>
                <a:buNone/>
              </a:pPr>
              <a:r>
                <a:rPr lang="en-AU" sz="14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Update becomes available on the PRMS platform</a:t>
              </a: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8013755" y="2154444"/>
              <a:ext cx="435364" cy="50929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 txBox="1"/>
            <p:nvPr/>
          </p:nvSpPr>
          <p:spPr>
            <a:xfrm>
              <a:off x="8013755" y="2256303"/>
              <a:ext cx="304755" cy="3055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8629837" y="1224232"/>
              <a:ext cx="2053604" cy="2369717"/>
            </a:xfrm>
            <a:prstGeom prst="roundRect">
              <a:avLst>
                <a:gd fmla="val 10000" name="adj"/>
              </a:avLst>
            </a:prstGeom>
            <a:solidFill>
              <a:srgbClr val="0063BD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 txBox="1"/>
            <p:nvPr/>
          </p:nvSpPr>
          <p:spPr>
            <a:xfrm>
              <a:off x="8689985" y="1284380"/>
              <a:ext cx="1933308" cy="22494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ontserrat"/>
                <a:buNone/>
              </a:pPr>
              <a:r>
                <a:rPr b="1" lang="en-AU" sz="14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DOCUMENTATION AND COMMUNICATION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ontserrat"/>
                <a:buNone/>
              </a:pPr>
              <a:r>
                <a:rPr lang="en-AU" sz="14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Notion page published detailing latest update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ontserrat"/>
                <a:buNone/>
              </a:pPr>
              <a:r>
                <a:rPr lang="en-AU" sz="140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Fortnightly emails and P&amp;R Hub used to communicate changes</a:t>
              </a: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03" name="Google Shape;103;p3"/>
          <p:cNvSpPr txBox="1"/>
          <p:nvPr>
            <p:ph type="title"/>
          </p:nvPr>
        </p:nvSpPr>
        <p:spPr>
          <a:xfrm>
            <a:off x="570835" y="451356"/>
            <a:ext cx="9943071" cy="7764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 ExtraBold"/>
              <a:buNone/>
            </a:pPr>
            <a:r>
              <a:rPr lang="en-AU"/>
              <a:t>PRMS enhancements and feedback process   </a:t>
            </a:r>
            <a:br>
              <a:rPr lang="en-AU"/>
            </a:br>
            <a:r>
              <a:rPr lang="en-AU"/>
              <a:t> </a:t>
            </a:r>
            <a:endParaRPr/>
          </a:p>
        </p:txBody>
      </p:sp>
      <p:grpSp>
        <p:nvGrpSpPr>
          <p:cNvPr id="104" name="Google Shape;104;p3"/>
          <p:cNvGrpSpPr/>
          <p:nvPr/>
        </p:nvGrpSpPr>
        <p:grpSpPr>
          <a:xfrm rot="-5400000">
            <a:off x="1411422" y="4057223"/>
            <a:ext cx="435364" cy="509293"/>
            <a:chOff x="2263662" y="2154444"/>
            <a:chExt cx="435364" cy="509293"/>
          </a:xfrm>
        </p:grpSpPr>
        <p:sp>
          <p:nvSpPr>
            <p:cNvPr id="105" name="Google Shape;105;p3"/>
            <p:cNvSpPr/>
            <p:nvPr/>
          </p:nvSpPr>
          <p:spPr>
            <a:xfrm>
              <a:off x="2263662" y="2154444"/>
              <a:ext cx="435364" cy="509293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F4B08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"/>
            <p:cNvSpPr txBox="1"/>
            <p:nvPr/>
          </p:nvSpPr>
          <p:spPr>
            <a:xfrm>
              <a:off x="2263662" y="2256303"/>
              <a:ext cx="304755" cy="30557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t/>
              </a:r>
              <a:endParaRPr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3"/>
          <p:cNvGrpSpPr/>
          <p:nvPr/>
        </p:nvGrpSpPr>
        <p:grpSpPr>
          <a:xfrm>
            <a:off x="778931" y="4702202"/>
            <a:ext cx="4907166" cy="1565858"/>
            <a:chOff x="4696" y="1224232"/>
            <a:chExt cx="2053604" cy="2369717"/>
          </a:xfrm>
        </p:grpSpPr>
        <p:sp>
          <p:nvSpPr>
            <p:cNvPr id="108" name="Google Shape;108;p3"/>
            <p:cNvSpPr/>
            <p:nvPr/>
          </p:nvSpPr>
          <p:spPr>
            <a:xfrm>
              <a:off x="4696" y="1224232"/>
              <a:ext cx="2053604" cy="2369717"/>
            </a:xfrm>
            <a:prstGeom prst="roundRect">
              <a:avLst>
                <a:gd fmla="val 10000" name="adj"/>
              </a:avLst>
            </a:prstGeom>
            <a:solidFill>
              <a:srgbClr val="F4B08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3"/>
            <p:cNvSpPr txBox="1"/>
            <p:nvPr/>
          </p:nvSpPr>
          <p:spPr>
            <a:xfrm>
              <a:off x="64844" y="1284380"/>
              <a:ext cx="1933308" cy="2249421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AU" sz="105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The Sounding Board will consist of:  </a:t>
              </a:r>
              <a:endParaRPr sz="10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AU" sz="105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 </a:t>
              </a:r>
              <a:endParaRPr sz="10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-171450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50"/>
                <a:buFont typeface="Arial"/>
                <a:buChar char="•"/>
              </a:pPr>
              <a:r>
                <a:rPr lang="en-AU" sz="105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PRMS Team</a:t>
              </a:r>
              <a:endParaRPr sz="10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-171450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50"/>
                <a:buFont typeface="Arial"/>
                <a:buChar char="•"/>
              </a:pPr>
              <a:r>
                <a:rPr lang="en-AU" sz="105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PCU Team</a:t>
              </a:r>
              <a:endParaRPr sz="10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-171450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50"/>
                <a:buFont typeface="Arial"/>
                <a:buChar char="•"/>
              </a:pPr>
              <a:r>
                <a:rPr lang="en-AU" sz="105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PPU Team </a:t>
              </a:r>
              <a:endParaRPr sz="10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-171450" lvl="0" marL="171450" marR="0" rtl="0" algn="l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50"/>
                <a:buFont typeface="Arial"/>
                <a:buChar char="•"/>
              </a:pPr>
              <a:r>
                <a:rPr lang="en-AU" sz="105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P/A representatives, depending on what is being tested, availability etc.</a:t>
              </a:r>
              <a:endParaRPr sz="105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Custom 4">
      <a:dk1>
        <a:srgbClr val="000000"/>
      </a:dk1>
      <a:lt1>
        <a:srgbClr val="FFFFFF"/>
      </a:lt1>
      <a:dk2>
        <a:srgbClr val="626362"/>
      </a:dk2>
      <a:lt2>
        <a:srgbClr val="E7E6E6"/>
      </a:lt2>
      <a:accent1>
        <a:srgbClr val="5B9B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0065BD"/>
      </a:accent5>
      <a:accent6>
        <a:srgbClr val="0039A6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2020-04-15T05:49:20Z</dcterms:created>
  <dc:creator>Karmen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0x010100876CDA5545835F42A0CE1E926461CAEC</vt:lpwstr>
  </property>
  <property fmtid="{D5CDD505-2E9C-101B-9397-08002B2CF9AE}" pid="3" name="MediaServiceImageTags">
    <vt:lpwstr/>
  </property>
  <property fmtid="{D5CDD505-2E9C-101B-9397-08002B2CF9AE}" pid="4" name="MSIP_Label_80c4d10e-bd94-4e7c-b4a1-fe20ff6d8abe_Method">
    <vt:lpwstr>Standard</vt:lpwstr>
  </property>
  <property fmtid="{D5CDD505-2E9C-101B-9397-08002B2CF9AE}" pid="5" name="MSIP_Label_80c4d10e-bd94-4e7c-b4a1-fe20ff6d8abe_ActionId">
    <vt:lpwstr>2154f6f0-5591-4127-80ff-a2958d9f675f</vt:lpwstr>
  </property>
  <property fmtid="{D5CDD505-2E9C-101B-9397-08002B2CF9AE}" pid="6" name="MSIP_Label_80c4d10e-bd94-4e7c-b4a1-fe20ff6d8abe_Name">
    <vt:lpwstr>80c4d10e-bd94-4e7c-b4a1-fe20ff6d8abe</vt:lpwstr>
  </property>
  <property fmtid="{D5CDD505-2E9C-101B-9397-08002B2CF9AE}" pid="7" name="MSIP_Label_80c4d10e-bd94-4e7c-b4a1-fe20ff6d8abe_ContentBits">
    <vt:lpwstr>0</vt:lpwstr>
  </property>
  <property fmtid="{D5CDD505-2E9C-101B-9397-08002B2CF9AE}" pid="8" name="MSIP_Label_80c4d10e-bd94-4e7c-b4a1-fe20ff6d8abe_Enabled">
    <vt:lpwstr>true</vt:lpwstr>
  </property>
  <property fmtid="{D5CDD505-2E9C-101B-9397-08002B2CF9AE}" pid="9" name="MSIP_Label_80c4d10e-bd94-4e7c-b4a1-fe20ff6d8abe_SetDate">
    <vt:lpwstr>2024-09-30T09:37:49Z</vt:lpwstr>
  </property>
  <property fmtid="{D5CDD505-2E9C-101B-9397-08002B2CF9AE}" pid="10" name="MSIP_Label_80c4d10e-bd94-4e7c-b4a1-fe20ff6d8abe_SiteId">
    <vt:lpwstr>6afa0e00-fa14-40b7-8a2e-22a7f8c357d5</vt:lpwstr>
  </property>
</Properties>
</file>