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>
      <p:cViewPr>
        <p:scale>
          <a:sx n="96" d="100"/>
          <a:sy n="96" d="100"/>
        </p:scale>
        <p:origin x="1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9B95-DC15-0FB1-37F3-64A704BD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26B49-4B8B-5214-5FBA-925BEB671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9173-EA31-E1B7-CF7D-EF13A24C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AEC7-1388-7E52-934C-563A28A0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50F6-AFA3-6A49-85A4-3582A8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D9E7-E34B-7234-E6C8-82E4E554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7F586-DE3B-10A2-C54B-F0F3BBD2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CEB2-C02A-E8A7-6139-360BE2E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BF8D-ED90-45DD-698D-F53EC5ED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F286-6ABB-DB5B-09DE-13BC446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626AA-9E4F-29BB-7512-E76602F1F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BE346-E863-21AB-8B7C-80775BC5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7C0E-C405-440F-0BC4-4F4AA4B6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10C8-D699-C26C-8E6C-418C6674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6F4E-C0A6-A123-7108-E65BA0DB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2DDE-6D12-6F52-23CD-6F0B8568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C2EB-D735-634C-16EE-9F3CE8AC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77DA-331F-8C52-B252-1644954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3569-B862-50F9-9EA6-C5BC4FF3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195A-2034-76CF-9429-AFBC892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A582-0DA3-1AB9-D656-440E4C9A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1FE92-120A-F03E-6BCC-DCA523FB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0B74-172A-0FC1-FACB-8AB16912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CEC4-5587-5012-138E-B582F47B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C308-F417-891B-E2FD-ECE5FB67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8B9C-FB47-1173-1538-75D4BEFC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5C0E-0CF5-7158-4C80-C6296E889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B433C-A66E-D599-CB8D-C6899F4DA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99A1-E093-C803-68D8-7C6A3F8F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FBB5-AB31-7FA6-71AC-C1729479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BD6F-890C-2612-30E3-A4CC98FD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F268-00DF-FC74-2BF4-2D1D2365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41A4-5241-EBC3-34FB-E8646B9A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1C92-5A7D-4FB8-6291-4BE339A7E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03C7D-22AA-4DF9-AC09-FFEBEC47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29850-FFCB-9BB9-0C50-3FAA4ADEB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E8E16-34BA-1428-ADA5-7A1D0FFE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521C0-4950-FEC9-6066-4B49830D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1B14C-1122-9106-1EAB-8FEB40F1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53D4-DF4F-F9A5-717E-D48F6794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DA192-F219-D949-64B5-9519C60B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CC588-F995-404A-A4BB-A3406558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267F-20E1-ADC5-EC9A-251256E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9D50F-03C3-A410-16E1-3F0DD5B3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5050C-660C-2543-7369-36D26C82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06D2E-4561-EFD5-A43C-0FF7493D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9268-ECF8-13F7-01A8-456AA172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0F78-3588-122B-B5D6-3503B67A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E5182-7852-35DA-9A0C-4140945D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8C19-0EF4-6B7E-045F-E3768F33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7C98-E6A3-FCC3-7BAF-8024D48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E77D-AACA-143C-639E-CB591B56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4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A7AC-C719-2E42-CF61-AA109967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3997A-8D91-E0D2-352F-A80E8AE0D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1E42E-2D63-FC90-9ABA-B5313AFE9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DFD7E-B0AE-93C0-9471-A961C2CD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A2338-5E42-EB8C-CBC3-309BCA2A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3215-66FA-318C-CA6A-A99C2D3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134AC-7BFC-A8D3-0C5F-1FE9FEC8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F4FA-5273-7A4C-1ACD-A91AEB42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DC5F-DA97-73C7-02CA-C21E64563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9B201-F052-FD4D-8B4D-2A8B5BEA1821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3DBD-689C-AC45-FA5E-81393C42A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2882-3C2B-2C77-5BB4-D93FA35F8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DC8B2-53DE-6A46-A0D6-90EA005E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62F0-B318-E116-3BA4-F01C89E4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Kobe Bryant Shot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0F430-FB78-1513-8A19-4CAE75EDB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By: Connor Gibb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08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ABB7-1A8B-8590-3400-A1E6FFC3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Problem Background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0224-74FA-193B-6670-A168706C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Kobe Bryant, a basketball legend, played 20 NBA seasons and took over 30,000 shots. Can we predict whether each shot was made or missed based on the shot's context and characteristics?</a:t>
            </a:r>
          </a:p>
        </p:txBody>
      </p:sp>
      <p:pic>
        <p:nvPicPr>
          <p:cNvPr id="5" name="Picture 4" descr="A basketball dropping into a basketball hoop">
            <a:extLst>
              <a:ext uri="{FF2B5EF4-FFF2-40B4-BE49-F238E27FC236}">
                <a16:creationId xmlns:a16="http://schemas.microsoft.com/office/drawing/2014/main" id="{B40C74BC-3A95-E7D8-1027-7D8D3DD9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244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B7A0-0615-1A21-99AE-1C8FEE91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BE01-1CB2-856C-ADD9-12B213BE2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Distance ~ using x and y coordinates</a:t>
            </a:r>
          </a:p>
          <a:p>
            <a:r>
              <a:rPr lang="en-US" dirty="0"/>
              <a:t>Home or Away ~ Seeing if the matchup contained “vs” or “at”</a:t>
            </a:r>
          </a:p>
          <a:p>
            <a:r>
              <a:rPr lang="en-US" b="0" i="0" dirty="0">
                <a:effectLst/>
              </a:rPr>
              <a:t>Angle of Shot</a:t>
            </a:r>
          </a:p>
          <a:p>
            <a:r>
              <a:rPr lang="en-US" dirty="0"/>
              <a:t>First two and last two seasons</a:t>
            </a:r>
          </a:p>
          <a:p>
            <a:r>
              <a:rPr lang="en-US" b="0" i="0" dirty="0">
                <a:effectLst/>
              </a:rPr>
              <a:t>Period into factor</a:t>
            </a:r>
          </a:p>
          <a:p>
            <a:r>
              <a:rPr lang="en-US" dirty="0"/>
              <a:t>Clutch Time</a:t>
            </a:r>
            <a:endParaRPr lang="en-US" b="0" i="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78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51B0D-C4E2-9E0E-D324-1825C0D50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71746"/>
            <a:ext cx="3423402" cy="426848"/>
          </a:xfrm>
          <a:ln>
            <a:solidFill>
              <a:schemeClr val="tx1"/>
            </a:solidFill>
            <a:prstDash val="sysDot"/>
          </a:ln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18DB-3942-8684-CAA3-1C545956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037520"/>
            <a:ext cx="3423401" cy="5341434"/>
          </a:xfrm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dirty="0"/>
              <a:t>Pros</a:t>
            </a:r>
            <a:r>
              <a:rPr lang="en-US" sz="2700" dirty="0"/>
              <a:t>: Easy to interpret, faster to train, works well when data is linearly separable.</a:t>
            </a:r>
          </a:p>
          <a:p>
            <a:pPr>
              <a:lnSpc>
                <a:spcPct val="100000"/>
              </a:lnSpc>
            </a:pPr>
            <a:r>
              <a:rPr lang="en-US" sz="2700" b="1" dirty="0"/>
              <a:t>Cons</a:t>
            </a:r>
            <a:r>
              <a:rPr lang="en-US" sz="2700" dirty="0"/>
              <a:t>: Assumes linearity, struggles with non-linear relationships and interactions unless manually specified.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4D5F7-9FFC-22E6-1693-B0BA6C9F037F}"/>
              </a:ext>
            </a:extLst>
          </p:cNvPr>
          <p:cNvSpPr txBox="1"/>
          <p:nvPr/>
        </p:nvSpPr>
        <p:spPr>
          <a:xfrm>
            <a:off x="4384299" y="371746"/>
            <a:ext cx="3423401" cy="4268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Naive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4E71D-C554-F556-4644-5075ACF828CB}"/>
              </a:ext>
            </a:extLst>
          </p:cNvPr>
          <p:cNvSpPr txBox="1"/>
          <p:nvPr/>
        </p:nvSpPr>
        <p:spPr>
          <a:xfrm>
            <a:off x="7928811" y="371746"/>
            <a:ext cx="3423402" cy="4268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FA9D7-02DF-4EB5-0854-C50157349614}"/>
              </a:ext>
            </a:extLst>
          </p:cNvPr>
          <p:cNvSpPr txBox="1"/>
          <p:nvPr/>
        </p:nvSpPr>
        <p:spPr>
          <a:xfrm>
            <a:off x="4384297" y="1047751"/>
            <a:ext cx="3423403" cy="5331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700" b="1" dirty="0"/>
              <a:t>Pros</a:t>
            </a:r>
            <a:r>
              <a:rPr lang="en-US" sz="2700" dirty="0"/>
              <a:t>: Fast, requires little memory, easy to interpret.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700" b="1" dirty="0"/>
              <a:t>Cons</a:t>
            </a:r>
            <a:r>
              <a:rPr lang="en-US" sz="2700" dirty="0"/>
              <a:t>: Struggles with correlations between features, may underperform in complex relationships.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B79AF-4C36-E2FB-B686-CE7C40DCBBC1}"/>
              </a:ext>
            </a:extLst>
          </p:cNvPr>
          <p:cNvSpPr txBox="1"/>
          <p:nvPr/>
        </p:nvSpPr>
        <p:spPr>
          <a:xfrm>
            <a:off x="7928809" y="1047751"/>
            <a:ext cx="3423403" cy="53163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700" b="1" dirty="0"/>
              <a:t>Pros: </a:t>
            </a:r>
            <a:r>
              <a:rPr lang="en-US" sz="2700" dirty="0"/>
              <a:t>Handles non-linear relationships, robust to overfitting (if tuned properly), handles missing data well, performs well with complex datasets.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700" b="1" dirty="0"/>
              <a:t>Cons: </a:t>
            </a:r>
            <a:r>
              <a:rPr lang="en-US" sz="2700" dirty="0"/>
              <a:t>Less interpretable, requires more computational resources, slower to train compared to Naive Bayes or Logistic Regression.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6706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10CF2-595F-9DD1-B71E-91AA7467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Random Forest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440-ADC8-58E4-D93A-DA8DE58B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600" dirty="0"/>
              <a:t>Decision Trees: Reducing RMSE</a:t>
            </a:r>
          </a:p>
          <a:p>
            <a:r>
              <a:rPr lang="en-US" sz="3600" dirty="0"/>
              <a:t>Random Forests: Multiple Decision Trees using Bootstrap Sampling.</a:t>
            </a:r>
          </a:p>
          <a:p>
            <a:r>
              <a:rPr lang="en-US" sz="3600" dirty="0"/>
              <a:t>Bootstrap sampling reduces variance and overfitting</a:t>
            </a:r>
          </a:p>
          <a:p>
            <a:r>
              <a:rPr lang="en-US" sz="3600" dirty="0"/>
              <a:t>Final Prediction: Majority voting among all trees</a:t>
            </a:r>
          </a:p>
        </p:txBody>
      </p:sp>
    </p:spTree>
    <p:extLst>
      <p:ext uri="{BB962C8B-B14F-4D97-AF65-F5344CB8AC3E}">
        <p14:creationId xmlns:p14="http://schemas.microsoft.com/office/powerpoint/2010/main" val="21110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green treetops">
            <a:extLst>
              <a:ext uri="{FF2B5EF4-FFF2-40B4-BE49-F238E27FC236}">
                <a16:creationId xmlns:a16="http://schemas.microsoft.com/office/drawing/2014/main" id="{6541604C-F61B-ED39-CC5F-C004EA1F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7FCDF-789F-A80E-F37B-FEDE4331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Best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EC13-CD49-8DEC-D114-7EF4098B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Random Forest was the best model producing a score of .59981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0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243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Kobe Bryant Shot Selection</vt:lpstr>
      <vt:lpstr>Problem Background</vt:lpstr>
      <vt:lpstr>Feature Engineering</vt:lpstr>
      <vt:lpstr>PowerPoint Presentation</vt:lpstr>
      <vt:lpstr>Random Forest</vt:lpstr>
      <vt:lpstr>Best Model: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Gibb</dc:creator>
  <cp:lastModifiedBy>Connor Gibb</cp:lastModifiedBy>
  <cp:revision>1</cp:revision>
  <dcterms:created xsi:type="dcterms:W3CDTF">2024-12-11T07:21:40Z</dcterms:created>
  <dcterms:modified xsi:type="dcterms:W3CDTF">2024-12-12T06:35:03Z</dcterms:modified>
</cp:coreProperties>
</file>