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Abe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schemas.openxmlformats.org/officeDocument/2006/relationships/font" Target="fonts/A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buFont typeface="Lato"/>
              <a:defRPr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4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200"/>
            </a:lvl1pPr>
            <a:lvl2pPr lvl="1" rtl="0">
              <a:spcBef>
                <a:spcPts val="0"/>
              </a:spcBef>
              <a:buSzPct val="100000"/>
              <a:buChar char="○"/>
              <a:defRPr sz="1200"/>
            </a:lvl2pPr>
            <a:lvl3pPr lvl="2" rtl="0">
              <a:spcBef>
                <a:spcPts val="0"/>
              </a:spcBef>
              <a:buSzPct val="100000"/>
              <a:buChar char="■"/>
              <a:defRPr sz="1200"/>
            </a:lvl3pPr>
            <a:lvl4pPr lvl="3" rtl="0">
              <a:spcBef>
                <a:spcPts val="0"/>
              </a:spcBef>
              <a:buSzPct val="100000"/>
              <a:buChar char="●"/>
              <a:defRPr sz="1200"/>
            </a:lvl4pPr>
            <a:lvl5pPr lvl="4" rtl="0">
              <a:spcBef>
                <a:spcPts val="0"/>
              </a:spcBef>
              <a:buSzPct val="100000"/>
              <a:buChar char="○"/>
              <a:defRPr sz="1200"/>
            </a:lvl5pPr>
            <a:lvl6pPr lvl="5" rtl="0">
              <a:spcBef>
                <a:spcPts val="0"/>
              </a:spcBef>
              <a:buSzPct val="100000"/>
              <a:buChar char="■"/>
              <a:defRPr sz="1200"/>
            </a:lvl6pPr>
            <a:lvl7pPr lvl="6" rtl="0">
              <a:spcBef>
                <a:spcPts val="0"/>
              </a:spcBef>
              <a:buSzPct val="100000"/>
              <a:buChar char="●"/>
              <a:defRPr sz="1200"/>
            </a:lvl7pPr>
            <a:lvl8pPr lvl="7" rtl="0">
              <a:spcBef>
                <a:spcPts val="0"/>
              </a:spcBef>
              <a:buSzPct val="100000"/>
              <a:buChar char="○"/>
              <a:defRPr sz="1200"/>
            </a:lvl8pPr>
            <a:lvl9pPr lvl="8" rtl="0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har char="●"/>
              <a:defRPr/>
            </a:lvl1pPr>
            <a:lvl2pPr lvl="1" rtl="0" algn="ctr">
              <a:spcBef>
                <a:spcPts val="0"/>
              </a:spcBef>
              <a:buChar char="○"/>
              <a:defRPr/>
            </a:lvl2pPr>
            <a:lvl3pPr lvl="2" rtl="0" algn="ctr">
              <a:spcBef>
                <a:spcPts val="0"/>
              </a:spcBef>
              <a:buChar char="■"/>
              <a:defRPr/>
            </a:lvl3pPr>
            <a:lvl4pPr lvl="3" rtl="0" algn="ctr">
              <a:spcBef>
                <a:spcPts val="0"/>
              </a:spcBef>
              <a:buChar char="●"/>
              <a:defRPr/>
            </a:lvl4pPr>
            <a:lvl5pPr lvl="4" rtl="0" algn="ctr">
              <a:spcBef>
                <a:spcPts val="0"/>
              </a:spcBef>
              <a:buChar char="○"/>
              <a:defRPr/>
            </a:lvl5pPr>
            <a:lvl6pPr lvl="5" rtl="0" algn="ctr">
              <a:spcBef>
                <a:spcPts val="0"/>
              </a:spcBef>
              <a:buChar char="■"/>
              <a:defRPr/>
            </a:lvl6pPr>
            <a:lvl7pPr lvl="6" rtl="0" algn="ctr">
              <a:spcBef>
                <a:spcPts val="0"/>
              </a:spcBef>
              <a:buChar char="●"/>
              <a:defRPr/>
            </a:lvl7pPr>
            <a:lvl8pPr lvl="7" rtl="0" algn="ctr">
              <a:spcBef>
                <a:spcPts val="0"/>
              </a:spcBef>
              <a:buChar char="○"/>
              <a:defRPr/>
            </a:lvl8pPr>
            <a:lvl9pPr lvl="8" rtl="0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lutch-store.herokuapp.com" TargetMode="External"/><Relationship Id="rId4" Type="http://schemas.openxmlformats.org/officeDocument/2006/relationships/hyperlink" Target="http://www.totestor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23"/>
            <a:ext cx="8520600" cy="52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Relevant Domain Experience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Founders have experience taking physical products from idea to market,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rapid prototyping mobile-first applications,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building scalable inventory-management and logistics networks.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Untapped Opportunity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Competitors are focused on existing solutions and ad-networks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No one is focusing on publisher-first, user-friendly revenue models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Competitive Advantage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Long-play with high rewards. Existing competitors are too entrenched in existing high-yield advertising models to break into new opportunities.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Mobile-first. Competitors were built for eCommerce, it's difficult for them to break into mCommerce.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First mover advantage. Developer resources are expensive &amp; consumer consistency is important; Apps will be resistive to moving to new mCommerce solution.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High barrier to entry. Revenue model only works efficiently at scale. Requires  key partnerships with retailers and wholesalers, and generation of a logistics network.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Why Us?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Tech Stack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536633"/>
            <a:ext cx="3729900" cy="49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Clutch - In-App Stores: </a:t>
            </a:r>
            <a:r>
              <a:rPr b="1" lang="en" sz="20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Demo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Ionic / Angular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Node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Heroku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Trie - User Portals: </a:t>
            </a:r>
            <a:r>
              <a:rPr b="1" lang="en" sz="20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Demo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Foundation / Saas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React 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Heroku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38900" y="1536633"/>
            <a:ext cx="3729900" cy="49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API</a:t>
            </a:r>
          </a:p>
          <a:p>
            <a:pPr indent="-355600" lvl="0" marL="914400" rtl="0"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Python / Flask</a:t>
            </a:r>
          </a:p>
          <a:p>
            <a:pPr indent="-355600" lvl="0" marL="914400" rtl="0"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jsonapi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Integrations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Stripe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EasyPost</a:t>
            </a:r>
          </a:p>
          <a:p>
            <a:pPr indent="-355600" lvl="0" marL="914400" rtl="0">
              <a:lnSpc>
                <a:spcPct val="115000"/>
              </a:lnSpc>
              <a:spcBef>
                <a:spcPts val="0"/>
              </a:spcBef>
              <a:buSzPct val="100000"/>
              <a:buFont typeface="Abel"/>
            </a:pPr>
            <a:r>
              <a:rPr b="1" lang="en" sz="2000">
                <a:latin typeface="Abel"/>
                <a:ea typeface="Abel"/>
                <a:cs typeface="Abel"/>
                <a:sym typeface="Abel"/>
              </a:rPr>
              <a:t>Shipwire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Competition: Shopify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Acquisition vs. Competition: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With 3 acquisitions, Shopify would rather acquire innovation than develop it in house.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eCommerce Focused: 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Huge opportunity for Shopify to grow in eCommerce, small incentive to drastically explore new avenues.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Targeted at Retailers: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Shopify targets retailers and businesses not Apps. Tote provides mCommerce solutions for affiliate apps.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Big Company: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As a publicly traded company, Shopify has to meet revenue goals and is hard pressed to innovate in untested waters.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9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324066"/>
            <a:ext cx="8520600" cy="170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“We knew we could do what most people aim to do every day: avoid ads.” </a:t>
            </a:r>
          </a:p>
          <a:p>
            <a:pPr indent="0" lvl="0" marL="365760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— Jan Koum, WhatsApp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25325" y="1417558"/>
            <a:ext cx="4045200" cy="19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Because mobile ads detract from the user experience</a:t>
            </a:r>
          </a:p>
        </p:txBody>
      </p:sp>
      <p:pic>
        <p:nvPicPr>
          <p:cNvPr descr="phone copy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22" y="1436525"/>
            <a:ext cx="2030889" cy="298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6621700" y="2099400"/>
            <a:ext cx="737100" cy="3036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604800" y="3675425"/>
            <a:ext cx="737100" cy="3036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621700" y="4521575"/>
            <a:ext cx="737100" cy="3036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513300" y="2084925"/>
            <a:ext cx="96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3720946"/>
            <a:ext cx="4045200" cy="27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Apps forgo ad revenue to focus on user growth...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513300" y="3675425"/>
            <a:ext cx="96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513300" y="4521575"/>
            <a:ext cx="96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25325" y="1417540"/>
            <a:ext cx="4045200" cy="42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Some apps sell products directly, but this requires significant overhead.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descr="strava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25" y="1436512"/>
            <a:ext cx="2030886" cy="298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