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Abe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0" name="Carlos Gil"/>
  <p:cmAuthor clrIdx="1" id="1" initials="" lastIdx="7" name="Andy Mill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bel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6-05-31T09:32:53.746">
    <p:pos x="6000" y="0"/>
    <p:text>Lets have the user purchase a big ticket item.</p:text>
  </p:cm>
  <p:cm authorId="0" idx="2" dt="2016-05-31T09:32:53.746">
    <p:pos x="6000" y="100"/>
    <p:text>bump</p:text>
  </p:cm>
  <p:cm authorId="0" idx="3" dt="2016-05-28T19:15:38.898">
    <p:pos x="6000" y="200"/>
    <p:text>Get equipped should be more obvious as the focus to this picture</p:text>
  </p:cm>
  <p:cm authorId="1" idx="1" dt="2016-05-28T19:15:38.898">
    <p:pos x="6000" y="300"/>
    <p:text>I'll highlight it as if it were selected</p:text>
  </p:cm>
  <p:cm authorId="0" idx="4" dt="2016-05-28T19:15:20.324">
    <p:pos x="6000" y="400"/>
    <p:text>Very tiny, it would be cool to see the checkout button on the store</p:text>
  </p:cm>
  <p:cm authorId="1" idx="2" dt="2016-05-28T19:14:58.362">
    <p:pos x="6000" y="500"/>
    <p:text>Agree.</p:text>
  </p:cm>
  <p:cm authorId="1" idx="3" dt="2016-05-28T19:15:20.324">
    <p:pos x="6000" y="600"/>
    <p:text>I think your comment is the level of detail we should apply throughough this deliverable</p:text>
  </p:cm>
  <p:cm authorId="0" idx="5" dt="2016-05-28T19:14:26.614">
    <p:pos x="6000" y="700"/>
    <p:text>Replace mentions of Classpass with a fake name, Fitnesspass maybe</p:text>
  </p:cm>
  <p:cm authorId="1" idx="4" dt="2016-05-28T19:14:26.614">
    <p:pos x="6000" y="800"/>
    <p:text>Agree</p:text>
  </p:cm>
  <p:cm authorId="0" idx="6" dt="2016-05-28T16:11:35.354">
    <p:pos x="6000" y="900"/>
    <p:text>Typo, s/youfor/you for. Also tote.io is incorrect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7" dt="2016-05-29T08:44:30.984">
    <p:pos x="6000" y="0"/>
    <p:text>what about something like this http://imgur.com/lTOVLua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8" dt="2016-05-30T19:59:05.775">
    <p:pos x="6000" y="0"/>
    <p:text>Should bubbles be closer so we can easily, visually compare sizes?</p:text>
  </p:cm>
  <p:cm authorId="1" idx="5" dt="2016-05-30T19:58:02.690">
    <p:pos x="6000" y="100"/>
    <p:text>make closer and bigger</p:text>
  </p:cm>
  <p:cm authorId="1" idx="6" dt="2016-05-30T19:59:05.775">
    <p:pos x="6000" y="200"/>
    <p:text>make circles bigger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9" dt="2016-06-01T17:27:37.313">
    <p:pos x="6000" y="0"/>
    <p:text>Should we add the ability to breakout into multiple channels? Such as eCommerce? +andymill@gmail.com</p:text>
  </p:cm>
  <p:cm authorId="1" idx="7" dt="2016-06-01T15:25:38.894">
    <p:pos x="6000" y="100"/>
    <p:text>Let's leave some cookie crumbs. From reading Lean Startup, its a ninja trick to have VCs recommend smething and feel participatory. What do you think?</p:text>
  </p:cm>
  <p:cm authorId="0" idx="10" dt="2016-06-01T17:27:37.313">
    <p:pos x="6000" y="200"/>
    <p:text>Makes sense, as long as they don't overlook it and our proposition seems weaker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defRPr sz="5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bel"/>
              <a:buNone/>
              <a:defRPr sz="28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434343"/>
              </a:buClr>
              <a:buSzPct val="100000"/>
              <a:buFont typeface="Lato"/>
              <a:defRPr sz="3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34343"/>
              </a:buClr>
              <a:buFont typeface="Lato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34343"/>
              </a:buClr>
              <a:buFont typeface="Lato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4.xm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2265900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Tote Store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5051966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Better tag line 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697" y="1732191"/>
            <a:ext cx="1964599" cy="196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75575" y="39901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latin typeface="Abel"/>
                <a:ea typeface="Abel"/>
                <a:cs typeface="Abel"/>
                <a:sym typeface="Abel"/>
              </a:rPr>
              <a:t>Network effects. How we stay two steps ahead. Machine learning and user optimization gained by being across apps.</a:t>
            </a:r>
          </a:p>
        </p:txBody>
      </p:sp>
      <p:sp>
        <p:nvSpPr>
          <p:cNvPr id="123" name="Shape 123"/>
          <p:cNvSpPr/>
          <p:nvPr/>
        </p:nvSpPr>
        <p:spPr>
          <a:xfrm>
            <a:off x="0" y="2129400"/>
            <a:ext cx="9144000" cy="47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423450" y="2329775"/>
            <a:ext cx="1507800" cy="1507800"/>
          </a:xfrm>
          <a:prstGeom prst="ellipse">
            <a:avLst/>
          </a:prstGeom>
          <a:noFill/>
          <a:ln cap="flat" cmpd="sng" w="28575">
            <a:solidFill>
              <a:srgbClr val="5469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Target mobile ads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226900" y="2443650"/>
            <a:ext cx="46125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latin typeface="Abel"/>
                <a:ea typeface="Abel"/>
                <a:cs typeface="Abel"/>
                <a:sym typeface="Abel"/>
              </a:rPr>
              <a:t>Enhance targeted mobile ads with user behavior data ($64B Market)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98" y="3929646"/>
            <a:ext cx="1166700" cy="116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Shape 127"/>
          <p:cNvCxnSpPr/>
          <p:nvPr/>
        </p:nvCxnSpPr>
        <p:spPr>
          <a:xfrm flipH="1" rot="10800000">
            <a:off x="1862675" y="3739800"/>
            <a:ext cx="391500" cy="30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/>
          <p:nvPr/>
        </p:nvCxnSpPr>
        <p:spPr>
          <a:xfrm>
            <a:off x="1876950" y="4539825"/>
            <a:ext cx="725100" cy="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9" name="Shape 129"/>
          <p:cNvSpPr txBox="1"/>
          <p:nvPr/>
        </p:nvSpPr>
        <p:spPr>
          <a:xfrm>
            <a:off x="5226850" y="3993575"/>
            <a:ext cx="3441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Abel"/>
                <a:ea typeface="Abel"/>
                <a:cs typeface="Abel"/>
                <a:sym typeface="Abel"/>
              </a:rPr>
              <a:t>Cross-app rewards for paid members </a:t>
            </a:r>
          </a:p>
        </p:txBody>
      </p:sp>
      <p:sp>
        <p:nvSpPr>
          <p:cNvPr id="130" name="Shape 130"/>
          <p:cNvSpPr/>
          <p:nvPr/>
        </p:nvSpPr>
        <p:spPr>
          <a:xfrm>
            <a:off x="3431725" y="3739800"/>
            <a:ext cx="1507800" cy="1507800"/>
          </a:xfrm>
          <a:prstGeom prst="ellipse">
            <a:avLst/>
          </a:prstGeom>
          <a:noFill/>
          <a:ln cap="flat" cmpd="sng" w="28575">
            <a:solidFill>
              <a:srgbClr val="5469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Membership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Tier</a:t>
            </a:r>
          </a:p>
        </p:txBody>
      </p:sp>
      <p:cxnSp>
        <p:nvCxnSpPr>
          <p:cNvPr id="131" name="Shape 131"/>
          <p:cNvCxnSpPr/>
          <p:nvPr/>
        </p:nvCxnSpPr>
        <p:spPr>
          <a:xfrm>
            <a:off x="1862675" y="5096350"/>
            <a:ext cx="391500" cy="30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79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Join Us!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536625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200">
                <a:solidFill>
                  <a:srgbClr val="0079FF"/>
                </a:solidFill>
                <a:latin typeface="Abel"/>
                <a:ea typeface="Abel"/>
                <a:cs typeface="Abel"/>
                <a:sym typeface="Abel"/>
              </a:rPr>
              <a:t>700k Seed</a:t>
            </a:r>
          </a:p>
          <a:p>
            <a:pPr indent="-368300" lvl="0" marL="457200" rtl="0">
              <a:spcBef>
                <a:spcPts val="0"/>
              </a:spcBef>
              <a:buClr>
                <a:srgbClr val="0079FF"/>
              </a:buClr>
              <a:buSzPct val="100000"/>
              <a:buFont typeface="Abel"/>
              <a:buChar char="○"/>
            </a:pPr>
            <a:r>
              <a:rPr lang="en" sz="2200">
                <a:solidFill>
                  <a:srgbClr val="0079FF"/>
                </a:solidFill>
                <a:latin typeface="Abel"/>
                <a:ea typeface="Abel"/>
                <a:cs typeface="Abel"/>
                <a:sym typeface="Abel"/>
              </a:rPr>
              <a:t>4 Person Team</a:t>
            </a:r>
          </a:p>
          <a:p>
            <a:pPr indent="-368300" lvl="0" marL="457200" rtl="0">
              <a:spcBef>
                <a:spcPts val="0"/>
              </a:spcBef>
              <a:buClr>
                <a:srgbClr val="0079FF"/>
              </a:buClr>
              <a:buSzPct val="100000"/>
              <a:buFont typeface="Abel"/>
              <a:buChar char="○"/>
            </a:pPr>
            <a:r>
              <a:rPr lang="en" sz="2200">
                <a:solidFill>
                  <a:srgbClr val="0079FF"/>
                </a:solidFill>
                <a:latin typeface="Abel"/>
                <a:ea typeface="Abel"/>
                <a:cs typeface="Abel"/>
                <a:sym typeface="Abel"/>
              </a:rPr>
              <a:t>12 month runway </a:t>
            </a:r>
          </a:p>
          <a:p>
            <a:pPr indent="-368300" lvl="0" marL="457200" rtl="0">
              <a:spcBef>
                <a:spcPts val="0"/>
              </a:spcBef>
              <a:buClr>
                <a:srgbClr val="0079FF"/>
              </a:buClr>
              <a:buSzPct val="100000"/>
              <a:buFont typeface="Abel"/>
              <a:buChar char="○"/>
            </a:pPr>
            <a:r>
              <a:rPr lang="en" sz="2200">
                <a:solidFill>
                  <a:srgbClr val="0079FF"/>
                </a:solidFill>
                <a:latin typeface="Abel"/>
                <a:ea typeface="Abel"/>
                <a:cs typeface="Abel"/>
                <a:sym typeface="Abel"/>
              </a:rPr>
              <a:t>MVP + 10 affiliate Apps, 500,000 affiliate app users, $185K revenue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Something that makes sense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914400" rtl="0">
              <a:spcBef>
                <a:spcPts val="0"/>
              </a:spcBef>
              <a:buClr>
                <a:srgbClr val="434343"/>
              </a:buClr>
              <a:buSzPct val="100000"/>
              <a:buFont typeface="Abel"/>
              <a:buAutoNum type="arabicPeriod"/>
            </a:pPr>
            <a:r>
              <a:rPr lang="en" sz="30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Better description less text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59338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latin typeface="Abel"/>
                <a:ea typeface="Abel"/>
                <a:cs typeface="Abel"/>
                <a:sym typeface="Abel"/>
              </a:rPr>
              <a:t>Merge w/ prev. slide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latin typeface="Abel"/>
                <a:ea typeface="Abel"/>
                <a:cs typeface="Abel"/>
                <a:sym typeface="Abel"/>
              </a:rPr>
              <a:t>Sellers</a:t>
            </a:r>
            <a:r>
              <a:rPr lang="en" sz="3000">
                <a:latin typeface="Abel"/>
                <a:ea typeface="Abel"/>
                <a:cs typeface="Abel"/>
                <a:sym typeface="Abel"/>
              </a:rPr>
              <a:t> gain single-point access to the growing mobile marketplace.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latin typeface="Abel"/>
                <a:ea typeface="Abel"/>
                <a:cs typeface="Abel"/>
                <a:sym typeface="Abel"/>
              </a:rPr>
              <a:t>Apps</a:t>
            </a:r>
            <a:r>
              <a:rPr lang="en" sz="3000">
                <a:latin typeface="Abel"/>
                <a:ea typeface="Abel"/>
                <a:cs typeface="Abel"/>
                <a:sym typeface="Abel"/>
              </a:rPr>
              <a:t> gain a revenue stream without overhead.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latin typeface="Abel"/>
                <a:ea typeface="Abel"/>
                <a:cs typeface="Abel"/>
                <a:sym typeface="Abel"/>
              </a:rPr>
              <a:t>Users</a:t>
            </a:r>
            <a:r>
              <a:rPr lang="en" sz="3000">
                <a:latin typeface="Abel"/>
                <a:ea typeface="Abel"/>
                <a:cs typeface="Abel"/>
                <a:sym typeface="Abel"/>
              </a:rPr>
              <a:t> gain a mobile-first shopping experience in the apps they use and trust.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217200" y="5050787"/>
            <a:ext cx="5714700" cy="141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Andy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 — Serial entrepreneur, Rice alum. Taken multiple products from idea to market, 3D Systems experience creating detailed, beautiful, customer-first products.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0079FF"/>
                </a:solidFill>
                <a:latin typeface="Abel"/>
                <a:ea typeface="Abel"/>
                <a:cs typeface="Abel"/>
                <a:sym typeface="Abel"/>
              </a:rPr>
              <a:t>Team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536633"/>
            <a:ext cx="8520600" cy="141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Long time friends and co-workers, Carlos and Andy have worked in fast-paced startups from coast-to-coast and are now dropping everything to bring Tote to the booming world of mCommerce. </a:t>
            </a:r>
            <a:r>
              <a:rPr b="1" lang="en">
                <a:latin typeface="Abel"/>
                <a:ea typeface="Abel"/>
                <a:cs typeface="Abel"/>
                <a:sym typeface="Abel"/>
              </a:rPr>
              <a:t>INSERT PICTURES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217200" y="3336287"/>
            <a:ext cx="5714700" cy="141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Carlos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 — Entrepreneur and tech enthusiast, CMU alum. Ex-Uber Engineer focused on inventory management and logistics on the first versions of UberEATS and UberRUSH.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824" y="4847774"/>
            <a:ext cx="1619925" cy="16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825" y="3133275"/>
            <a:ext cx="1619925" cy="16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51468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latin typeface="Abel"/>
                <a:ea typeface="Abel"/>
                <a:cs typeface="Abel"/>
                <a:sym typeface="Abel"/>
              </a:rPr>
              <a:t>Introducing Tote: a platform for easy-to-implement, mobile stores— as a service.</a:t>
            </a:r>
          </a:p>
        </p:txBody>
      </p:sp>
      <p:sp>
        <p:nvSpPr>
          <p:cNvPr id="83" name="Shape 83"/>
          <p:cNvSpPr/>
          <p:nvPr/>
        </p:nvSpPr>
        <p:spPr>
          <a:xfrm>
            <a:off x="0" y="0"/>
            <a:ext cx="9144000" cy="47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982" y="834105"/>
            <a:ext cx="1666590" cy="340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2428" y="834100"/>
            <a:ext cx="1666590" cy="340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8696" y="834099"/>
            <a:ext cx="1666599" cy="340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51468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latin typeface="Abel"/>
                <a:ea typeface="Abel"/>
                <a:cs typeface="Abel"/>
                <a:sym typeface="Abel"/>
              </a:rPr>
              <a:t>Apps can create, update and embed stores in minutes</a:t>
            </a:r>
          </a:p>
        </p:txBody>
      </p:sp>
      <p:sp>
        <p:nvSpPr>
          <p:cNvPr id="92" name="Shape 92"/>
          <p:cNvSpPr/>
          <p:nvPr/>
        </p:nvSpPr>
        <p:spPr>
          <a:xfrm>
            <a:off x="0" y="0"/>
            <a:ext cx="9144000" cy="47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900" y="426524"/>
            <a:ext cx="6530199" cy="38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963548"/>
            <a:ext cx="8520600" cy="174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latin typeface="Abel"/>
                <a:ea typeface="Abel"/>
                <a:cs typeface="Abel"/>
                <a:sym typeface="Abel"/>
              </a:rPr>
              <a:t>Behind the scenes, Tote powers a logistics network connecting sellers and customers across apps.</a:t>
            </a:r>
          </a:p>
        </p:txBody>
      </p:sp>
      <p:sp>
        <p:nvSpPr>
          <p:cNvPr id="99" name="Shape 99"/>
          <p:cNvSpPr/>
          <p:nvPr/>
        </p:nvSpPr>
        <p:spPr>
          <a:xfrm>
            <a:off x="0" y="1200"/>
            <a:ext cx="9144000" cy="47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6077400" y="1949900"/>
            <a:ext cx="2358300" cy="1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Abel"/>
              <a:buChar char="―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Store Generation</a:t>
            </a:r>
          </a:p>
          <a:p>
            <a:pPr indent="-228600" lvl="0" marL="457200">
              <a:spcBef>
                <a:spcPts val="0"/>
              </a:spcBef>
              <a:buFont typeface="Abel"/>
              <a:buChar char="―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Inventory Management</a:t>
            </a:r>
          </a:p>
          <a:p>
            <a:pPr indent="-228600" lvl="0" marL="457200">
              <a:spcBef>
                <a:spcPts val="0"/>
              </a:spcBef>
              <a:buFont typeface="Abel"/>
              <a:buChar char="―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Shipping Logistics</a:t>
            </a:r>
          </a:p>
          <a:p>
            <a:pPr indent="-228600" lvl="0" marL="457200">
              <a:spcBef>
                <a:spcPts val="0"/>
              </a:spcBef>
              <a:buFont typeface="Abel"/>
              <a:buChar char="―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User Behavior Tracking</a:t>
            </a:r>
          </a:p>
          <a:p>
            <a:pPr indent="-228600" lvl="0" marL="457200">
              <a:spcBef>
                <a:spcPts val="0"/>
              </a:spcBef>
              <a:buFont typeface="Abel"/>
              <a:buChar char="―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Analytics</a:t>
            </a:r>
          </a:p>
          <a:p>
            <a:pPr indent="-228600" lvl="0" marL="457200">
              <a:spcBef>
                <a:spcPts val="0"/>
              </a:spcBef>
              <a:buFont typeface="Abel"/>
              <a:buChar char="―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Customer Service Portal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524" y="-70249"/>
            <a:ext cx="4696951" cy="48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1791225" y="399975"/>
            <a:ext cx="991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Users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791225" y="927475"/>
            <a:ext cx="991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Apps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791225" y="4060650"/>
            <a:ext cx="991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Sellers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79FF"/>
                </a:solidFill>
                <a:latin typeface="Abel"/>
                <a:ea typeface="Abel"/>
                <a:cs typeface="Abel"/>
                <a:sym typeface="Abel"/>
              </a:rPr>
              <a:t>mCommerce Market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21325" y="6174900"/>
            <a:ext cx="33525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Source: eMarketer, Feb 2016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62" y="1661675"/>
            <a:ext cx="8613474" cy="471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79FF"/>
                </a:solidFill>
                <a:latin typeface="Abel"/>
                <a:ea typeface="Abel"/>
                <a:cs typeface="Abel"/>
                <a:sym typeface="Abel"/>
              </a:rPr>
              <a:t>Unit Economics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384225"/>
            <a:ext cx="44121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Abel"/>
                <a:ea typeface="Abel"/>
                <a:cs typeface="Abel"/>
                <a:sym typeface="Abel"/>
              </a:rPr>
              <a:t>10% App / 10% Tote / 80% Seller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Abel"/>
                <a:ea typeface="Abel"/>
                <a:cs typeface="Abel"/>
                <a:sym typeface="Abel"/>
              </a:rPr>
              <a:t>Example: Zynga 2M users, 2% conv. $2M / year for 10 minutes of work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