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Abe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buFont typeface="Lato"/>
              <a:defRPr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Font typeface="Lato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4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4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Font typeface="Lato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2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har char="●"/>
              <a:defRPr/>
            </a:lvl1pPr>
            <a:lvl2pPr lvl="1" rtl="0" algn="ctr">
              <a:spcBef>
                <a:spcPts val="0"/>
              </a:spcBef>
              <a:buChar char="○"/>
              <a:defRPr/>
            </a:lvl2pPr>
            <a:lvl3pPr lvl="2" rtl="0" algn="ctr">
              <a:spcBef>
                <a:spcPts val="0"/>
              </a:spcBef>
              <a:buChar char="■"/>
              <a:defRPr/>
            </a:lvl3pPr>
            <a:lvl4pPr lvl="3" rtl="0" algn="ctr">
              <a:spcBef>
                <a:spcPts val="0"/>
              </a:spcBef>
              <a:buChar char="●"/>
              <a:defRPr/>
            </a:lvl4pPr>
            <a:lvl5pPr lvl="4" rtl="0" algn="ctr">
              <a:spcBef>
                <a:spcPts val="0"/>
              </a:spcBef>
              <a:buChar char="○"/>
              <a:defRPr/>
            </a:lvl5pPr>
            <a:lvl6pPr lvl="5" rtl="0" algn="ctr">
              <a:spcBef>
                <a:spcPts val="0"/>
              </a:spcBef>
              <a:buChar char="■"/>
              <a:defRPr/>
            </a:lvl6pPr>
            <a:lvl7pPr lvl="6" rtl="0" algn="ctr">
              <a:spcBef>
                <a:spcPts val="0"/>
              </a:spcBef>
              <a:buChar char="●"/>
              <a:defRPr/>
            </a:lvl7pPr>
            <a:lvl8pPr lvl="7" rtl="0" algn="ctr">
              <a:spcBef>
                <a:spcPts val="0"/>
              </a:spcBef>
              <a:buChar char="○"/>
              <a:defRPr/>
            </a:lvl8pPr>
            <a:lvl9pPr lvl="8" rtl="0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utch-store.herokuapp.com/" TargetMode="External"/><Relationship Id="rId4" Type="http://schemas.openxmlformats.org/officeDocument/2006/relationships/hyperlink" Target="http://mobiletest.me/iphone_5_emulator/?u=https://clutch-store.herokuapp.com/" TargetMode="External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1699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Tote Store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37889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Mobile Stores. Simple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272" y="1092918"/>
            <a:ext cx="1473449" cy="147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68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Single-point access to mCommerce: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for sellers, Tote is a single point to access millions of mobile users and capture the ‘move to mobile’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Consumer Safety &amp; Trust: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Tote is a consistent, safe shopping experience across thousands of apps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Supply side scale: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Tote has thousands of available products and the scale to negotiate revenue sharing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The Platform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mCommerce Market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21325" y="4631175"/>
            <a:ext cx="3352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Source: eMarketer, Feb 2016</a:t>
            </a:r>
          </a:p>
        </p:txBody>
      </p:sp>
      <p:pic>
        <p:nvPicPr>
          <p:cNvPr descr="marketsize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858"/>
            <a:ext cx="6857998" cy="375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Unit Economics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Wholesale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5% convenience markup above MSRP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15% revenue share w/ the 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35% service fee to Tote, minus expenses: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  <a:buChar char="○"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Transaction Processing Company - 3% 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  <a:buChar char="○"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Inventory and Fulfillment - avg. $2.75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  <a:buChar char="○"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Return Restocking - $0.20 at 7% return rate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75" y="385321"/>
            <a:ext cx="1677994" cy="167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Unit Economics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9662"/>
            <a:ext cx="77152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49411"/>
            <a:ext cx="9143998" cy="103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Tote Store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914400">
              <a:spcBef>
                <a:spcPts val="0"/>
              </a:spcBef>
              <a:buSzPct val="100000"/>
              <a:buFont typeface="Abel"/>
              <a:buChar char="○"/>
            </a:pPr>
            <a:r>
              <a:rPr lang="en"/>
              <a:t>View as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web-app</a:t>
            </a:r>
          </a:p>
          <a:p>
            <a:pPr indent="-355600" lvl="0" marL="914400" rtl="0">
              <a:spcBef>
                <a:spcPts val="0"/>
              </a:spcBef>
              <a:buSzPct val="66666"/>
              <a:buFont typeface="Abel"/>
              <a:buChar char="○"/>
            </a:pPr>
            <a:r>
              <a:rPr lang="en"/>
              <a:t>View in ios </a:t>
            </a:r>
            <a:r>
              <a:rPr lang="en" u="sng">
                <a:solidFill>
                  <a:schemeClr val="accent5"/>
                </a:solidFill>
                <a:hlinkClick r:id="rId4"/>
              </a:rPr>
              <a:t>emulator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049" y="1017724"/>
            <a:ext cx="1933425" cy="39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Tech Stack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3729900" cy="37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Clutch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Ionic / Angular / Node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Heroku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Trie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Foundation / Saas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React 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Heroku 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638900" y="1152475"/>
            <a:ext cx="3729900" cy="37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API</a:t>
            </a:r>
          </a:p>
          <a:p>
            <a:pPr indent="-355600" lvl="0" marL="914400" rtl="0"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Python / Flask</a:t>
            </a:r>
          </a:p>
          <a:p>
            <a:pPr indent="-355600" lvl="0" marL="914400" rtl="0"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jsonapi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Integrations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Stripe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EasyPost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Shipwire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subTitle"/>
          </p:nvPr>
        </p:nvSpPr>
        <p:spPr>
          <a:xfrm>
            <a:off x="311700" y="879682"/>
            <a:ext cx="8520600" cy="21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Apps build and imbed customized, mobile stores with the Tote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9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993050"/>
            <a:ext cx="8520600" cy="128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“We knew we could do what most people aim to do every day: avoid ads” </a:t>
            </a:r>
          </a:p>
          <a:p>
            <a:pPr indent="0" lvl="0" marL="365760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— Jan Koum, WhatsApp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25325" y="1063168"/>
            <a:ext cx="4045200" cy="14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Because mobile ads detract from the user experience</a:t>
            </a:r>
          </a:p>
        </p:txBody>
      </p:sp>
      <p:pic>
        <p:nvPicPr>
          <p:cNvPr descr="phone copy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422" y="1077393"/>
            <a:ext cx="2030889" cy="298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823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latin typeface="Abel"/>
                <a:ea typeface="Abel"/>
                <a:cs typeface="Abel"/>
                <a:sym typeface="Abel"/>
              </a:rPr>
              <a:t>Apps forgo ad revenue to focus on user growth...</a:t>
            </a:r>
          </a:p>
        </p:txBody>
      </p:sp>
      <p:pic>
        <p:nvPicPr>
          <p:cNvPr descr="jarpennies.jpg" id="123" name="Shape 123"/>
          <p:cNvPicPr preferRelativeResize="0"/>
          <p:nvPr/>
        </p:nvPicPr>
        <p:blipFill rotWithShape="1">
          <a:blip r:embed="rId3">
            <a:alphaModFix/>
          </a:blip>
          <a:srcRect b="37823" l="0" r="0" t="1986"/>
          <a:stretch/>
        </p:blipFill>
        <p:spPr>
          <a:xfrm>
            <a:off x="0" y="2245087"/>
            <a:ext cx="9144000" cy="293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25325" y="1063155"/>
            <a:ext cx="4045200" cy="32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Some apps sell products directly, but this requires substantial overhead.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descr="strava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925" y="1077384"/>
            <a:ext cx="2030886" cy="298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860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Abel"/>
                <a:ea typeface="Abel"/>
                <a:cs typeface="Abel"/>
                <a:sym typeface="Abel"/>
              </a:rPr>
              <a:t>Introducing Tote: a platform for easy-to-implement, mobile stores— as a service</a:t>
            </a:r>
          </a:p>
        </p:txBody>
      </p:sp>
      <p:sp>
        <p:nvSpPr>
          <p:cNvPr id="135" name="Shape 135"/>
          <p:cNvSpPr/>
          <p:nvPr/>
        </p:nvSpPr>
        <p:spPr>
          <a:xfrm>
            <a:off x="-76200" y="0"/>
            <a:ext cx="91440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982" y="614104"/>
            <a:ext cx="1249943" cy="255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428" y="625575"/>
            <a:ext cx="1249943" cy="255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450" y="625575"/>
            <a:ext cx="1249943" cy="255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860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Abel"/>
                <a:ea typeface="Abel"/>
                <a:cs typeface="Abel"/>
                <a:sym typeface="Abel"/>
              </a:rPr>
              <a:t>Apps can create, update and imbed stores in minutes.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91440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25" y="312328"/>
            <a:ext cx="4979193" cy="292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Brand Positioning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68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Bolster brands: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apps sell products that enhance their service; e.g. yoga scheduling apps sell yoga products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Increase conversions: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apps are best positioned to select and serve products to their users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Convenience purchases: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order the goods you need when you are most engaged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