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4" r:id="rId4"/>
    <p:sldId id="263" r:id="rId5"/>
    <p:sldId id="275" r:id="rId6"/>
    <p:sldId id="296" r:id="rId7"/>
    <p:sldId id="274" r:id="rId8"/>
    <p:sldId id="273" r:id="rId9"/>
    <p:sldId id="272" r:id="rId10"/>
    <p:sldId id="262" r:id="rId11"/>
    <p:sldId id="278" r:id="rId12"/>
    <p:sldId id="261" r:id="rId13"/>
    <p:sldId id="297" r:id="rId14"/>
    <p:sldId id="258" r:id="rId15"/>
    <p:sldId id="265" r:id="rId16"/>
    <p:sldId id="280" r:id="rId17"/>
    <p:sldId id="289" r:id="rId18"/>
    <p:sldId id="290" r:id="rId19"/>
    <p:sldId id="291" r:id="rId20"/>
    <p:sldId id="292" r:id="rId21"/>
    <p:sldId id="293" r:id="rId22"/>
    <p:sldId id="294" r:id="rId23"/>
    <p:sldId id="29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94660"/>
  </p:normalViewPr>
  <p:slideViewPr>
    <p:cSldViewPr snapToGrid="0">
      <p:cViewPr varScale="1">
        <p:scale>
          <a:sx n="108" d="100"/>
          <a:sy n="108" d="100"/>
        </p:scale>
        <p:origin x="84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6">
        <a:alpha val="0"/>
      </a:schemeClr>
    </dgm:fillClrLst>
    <dgm:linClrLst meth="repeat">
      <a:schemeClr val="accent6">
        <a:alpha val="0"/>
      </a:schemeClr>
    </dgm:linClrLst>
    <dgm:effectClrLst/>
    <dgm:txLinClrLst/>
    <dgm:txFillClrLst meth="repeat">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9B57B-2FC1-436D-939A-2AC0D99159EE}" type="doc">
      <dgm:prSet loTypeId="urn:microsoft.com/office/officeart/2018/5/layout/IconCircleLabelList" loCatId="icon" qsTypeId="urn:microsoft.com/office/officeart/2005/8/quickstyle/simple1" qsCatId="simple" csTypeId="urn:microsoft.com/office/officeart/2018/5/colors/Iconchunking_coloredtext_accent6_2" csCatId="accent6" phldr="1"/>
      <dgm:spPr/>
      <dgm:t>
        <a:bodyPr/>
        <a:lstStyle/>
        <a:p>
          <a:endParaRPr lang="en-US"/>
        </a:p>
      </dgm:t>
    </dgm:pt>
    <dgm:pt modelId="{C735997F-424C-40A4-9DE9-B5EFE9287FB1}">
      <dgm:prSet/>
      <dgm:spPr/>
      <dgm:t>
        <a:bodyPr/>
        <a:lstStyle/>
        <a:p>
          <a:pPr>
            <a:lnSpc>
              <a:spcPct val="100000"/>
            </a:lnSpc>
            <a:defRPr cap="all"/>
          </a:pPr>
          <a:r>
            <a:rPr lang="en-US" dirty="0">
              <a:solidFill>
                <a:schemeClr val="accent1">
                  <a:lumMod val="50000"/>
                </a:schemeClr>
              </a:solidFill>
            </a:rPr>
            <a:t>Our team is interested in gaining a better understanding of the current epidemic of opioid related deaths in the US</a:t>
          </a:r>
        </a:p>
      </dgm:t>
    </dgm:pt>
    <dgm:pt modelId="{F73D37B2-FBDA-415B-B491-4AA2E7DB5D08}" type="parTrans" cxnId="{BDF780ED-88FD-4A04-AC9F-1EBA6F9ABDCF}">
      <dgm:prSet/>
      <dgm:spPr/>
      <dgm:t>
        <a:bodyPr/>
        <a:lstStyle/>
        <a:p>
          <a:endParaRPr lang="en-US"/>
        </a:p>
      </dgm:t>
    </dgm:pt>
    <dgm:pt modelId="{C2185C5F-563F-4EE0-BD91-A55609C3E1DA}" type="sibTrans" cxnId="{BDF780ED-88FD-4A04-AC9F-1EBA6F9ABDCF}">
      <dgm:prSet/>
      <dgm:spPr/>
      <dgm:t>
        <a:bodyPr/>
        <a:lstStyle/>
        <a:p>
          <a:endParaRPr lang="en-US"/>
        </a:p>
      </dgm:t>
    </dgm:pt>
    <dgm:pt modelId="{889D43CE-80E5-44F0-B0CF-261F331C944C}">
      <dgm:prSet/>
      <dgm:spPr/>
      <dgm:t>
        <a:bodyPr/>
        <a:lstStyle/>
        <a:p>
          <a:pPr>
            <a:lnSpc>
              <a:spcPct val="100000"/>
            </a:lnSpc>
            <a:defRPr cap="all"/>
          </a:pPr>
          <a:r>
            <a:rPr lang="en-US" dirty="0">
              <a:solidFill>
                <a:schemeClr val="accent1">
                  <a:lumMod val="50000"/>
                </a:schemeClr>
              </a:solidFill>
            </a:rPr>
            <a:t>We WILL visualize current trends regarding overdose deaths by region and the UNITED STATES as a whole </a:t>
          </a:r>
        </a:p>
      </dgm:t>
    </dgm:pt>
    <dgm:pt modelId="{07E7CDA8-45A4-4D10-9AFB-0E1E7BF0F0F3}" type="parTrans" cxnId="{706293C8-F0A9-4CD3-A146-8A0A1DCB4F26}">
      <dgm:prSet/>
      <dgm:spPr/>
      <dgm:t>
        <a:bodyPr/>
        <a:lstStyle/>
        <a:p>
          <a:endParaRPr lang="en-US"/>
        </a:p>
      </dgm:t>
    </dgm:pt>
    <dgm:pt modelId="{419FA2C3-6A0F-4227-8B38-3328BAE3AE4F}" type="sibTrans" cxnId="{706293C8-F0A9-4CD3-A146-8A0A1DCB4F26}">
      <dgm:prSet/>
      <dgm:spPr/>
      <dgm:t>
        <a:bodyPr/>
        <a:lstStyle/>
        <a:p>
          <a:endParaRPr lang="en-US"/>
        </a:p>
      </dgm:t>
    </dgm:pt>
    <dgm:pt modelId="{4BA33C14-50F0-441D-867C-26C58DC90F37}">
      <dgm:prSet/>
      <dgm:spPr/>
      <dgm:t>
        <a:bodyPr/>
        <a:lstStyle/>
        <a:p>
          <a:pPr>
            <a:lnSpc>
              <a:spcPct val="100000"/>
            </a:lnSpc>
            <a:defRPr cap="all"/>
          </a:pPr>
          <a:r>
            <a:rPr lang="en-US" dirty="0">
              <a:solidFill>
                <a:schemeClr val="accent1">
                  <a:lumMod val="50000"/>
                </a:schemeClr>
              </a:solidFill>
            </a:rPr>
            <a:t>We INTEND TO see if there is a relationship between prescription rates and opioid deaths</a:t>
          </a:r>
        </a:p>
      </dgm:t>
    </dgm:pt>
    <dgm:pt modelId="{965FF60D-C094-4B9A-9F1C-664BF0F131EE}" type="parTrans" cxnId="{6B658039-95CE-4618-B054-404AB49B5233}">
      <dgm:prSet/>
      <dgm:spPr/>
      <dgm:t>
        <a:bodyPr/>
        <a:lstStyle/>
        <a:p>
          <a:endParaRPr lang="en-US"/>
        </a:p>
      </dgm:t>
    </dgm:pt>
    <dgm:pt modelId="{C12A8466-9C56-4192-A6C5-3476047B675E}" type="sibTrans" cxnId="{6B658039-95CE-4618-B054-404AB49B5233}">
      <dgm:prSet/>
      <dgm:spPr/>
      <dgm:t>
        <a:bodyPr/>
        <a:lstStyle/>
        <a:p>
          <a:endParaRPr lang="en-US"/>
        </a:p>
      </dgm:t>
    </dgm:pt>
    <dgm:pt modelId="{CD532192-1F6C-43B8-B822-7537CBA1A7B7}" type="pres">
      <dgm:prSet presAssocID="{3159B57B-2FC1-436D-939A-2AC0D99159EE}" presName="root" presStyleCnt="0">
        <dgm:presLayoutVars>
          <dgm:dir/>
          <dgm:resizeHandles val="exact"/>
        </dgm:presLayoutVars>
      </dgm:prSet>
      <dgm:spPr/>
    </dgm:pt>
    <dgm:pt modelId="{6BC581DC-D8E1-4BBB-967F-7CCB28AF806D}" type="pres">
      <dgm:prSet presAssocID="{C735997F-424C-40A4-9DE9-B5EFE9287FB1}" presName="compNode" presStyleCnt="0"/>
      <dgm:spPr/>
    </dgm:pt>
    <dgm:pt modelId="{AE463E1A-EFFE-4A98-8ACF-E03176552BCB}" type="pres">
      <dgm:prSet presAssocID="{C735997F-424C-40A4-9DE9-B5EFE9287FB1}" presName="iconBgRect" presStyleLbl="bgShp" presStyleIdx="0" presStyleCnt="3"/>
      <dgm:spPr/>
    </dgm:pt>
    <dgm:pt modelId="{C628BE0C-0C06-44E4-B2C9-53AA1F8A446D}" type="pres">
      <dgm:prSet presAssocID="{C735997F-424C-40A4-9DE9-B5EFE9287F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4B30E2AB-02FC-4F69-9D33-0BDE9BBC8B51}" type="pres">
      <dgm:prSet presAssocID="{C735997F-424C-40A4-9DE9-B5EFE9287FB1}" presName="spaceRect" presStyleCnt="0"/>
      <dgm:spPr/>
    </dgm:pt>
    <dgm:pt modelId="{85DE96B3-6DD3-469B-BEE5-A9C4CED85CB7}" type="pres">
      <dgm:prSet presAssocID="{C735997F-424C-40A4-9DE9-B5EFE9287FB1}" presName="textRect" presStyleLbl="revTx" presStyleIdx="0" presStyleCnt="3">
        <dgm:presLayoutVars>
          <dgm:chMax val="1"/>
          <dgm:chPref val="1"/>
        </dgm:presLayoutVars>
      </dgm:prSet>
      <dgm:spPr/>
    </dgm:pt>
    <dgm:pt modelId="{D5BD7ADB-EA47-48EB-B3D3-B2F3086260CC}" type="pres">
      <dgm:prSet presAssocID="{C2185C5F-563F-4EE0-BD91-A55609C3E1DA}" presName="sibTrans" presStyleCnt="0"/>
      <dgm:spPr/>
    </dgm:pt>
    <dgm:pt modelId="{21FB8040-28F2-4C1B-A9C7-D561418291A0}" type="pres">
      <dgm:prSet presAssocID="{889D43CE-80E5-44F0-B0CF-261F331C944C}" presName="compNode" presStyleCnt="0"/>
      <dgm:spPr/>
    </dgm:pt>
    <dgm:pt modelId="{F3DD1D1E-8D31-430C-A294-D85EBB4D8112}" type="pres">
      <dgm:prSet presAssocID="{889D43CE-80E5-44F0-B0CF-261F331C944C}" presName="iconBgRect" presStyleLbl="bgShp" presStyleIdx="1" presStyleCnt="3"/>
      <dgm:spPr/>
    </dgm:pt>
    <dgm:pt modelId="{0F91F184-5027-43EC-9EBD-5BDE8ABE45F4}" type="pres">
      <dgm:prSet presAssocID="{889D43CE-80E5-44F0-B0CF-261F331C94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5EA8E7BC-243E-4AA5-9A27-84F64A18EACA}" type="pres">
      <dgm:prSet presAssocID="{889D43CE-80E5-44F0-B0CF-261F331C944C}" presName="spaceRect" presStyleCnt="0"/>
      <dgm:spPr/>
    </dgm:pt>
    <dgm:pt modelId="{C606653B-CF1E-4812-9444-32E82C825969}" type="pres">
      <dgm:prSet presAssocID="{889D43CE-80E5-44F0-B0CF-261F331C944C}" presName="textRect" presStyleLbl="revTx" presStyleIdx="1" presStyleCnt="3">
        <dgm:presLayoutVars>
          <dgm:chMax val="1"/>
          <dgm:chPref val="1"/>
        </dgm:presLayoutVars>
      </dgm:prSet>
      <dgm:spPr/>
    </dgm:pt>
    <dgm:pt modelId="{C26628DA-F31A-43C7-88FF-E5FBC7E36AA4}" type="pres">
      <dgm:prSet presAssocID="{419FA2C3-6A0F-4227-8B38-3328BAE3AE4F}" presName="sibTrans" presStyleCnt="0"/>
      <dgm:spPr/>
    </dgm:pt>
    <dgm:pt modelId="{98F15C0B-EA76-4C4E-AAC2-98E8CC7BFA0D}" type="pres">
      <dgm:prSet presAssocID="{4BA33C14-50F0-441D-867C-26C58DC90F37}" presName="compNode" presStyleCnt="0"/>
      <dgm:spPr/>
    </dgm:pt>
    <dgm:pt modelId="{7434E830-FBF0-45E3-A53A-3B4BC6FC3232}" type="pres">
      <dgm:prSet presAssocID="{4BA33C14-50F0-441D-867C-26C58DC90F37}" presName="iconBgRect" presStyleLbl="bgShp" presStyleIdx="2" presStyleCnt="3"/>
      <dgm:spPr/>
    </dgm:pt>
    <dgm:pt modelId="{52E97A47-EC80-4F86-9D43-7CBFCF4D020C}" type="pres">
      <dgm:prSet presAssocID="{4BA33C14-50F0-441D-867C-26C58DC90F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DDF9AA0-62A9-41C0-9DEE-53B59AD48538}" type="pres">
      <dgm:prSet presAssocID="{4BA33C14-50F0-441D-867C-26C58DC90F37}" presName="spaceRect" presStyleCnt="0"/>
      <dgm:spPr/>
    </dgm:pt>
    <dgm:pt modelId="{D4C39A33-DA9A-48DF-BF62-6BDAF5BB31F6}" type="pres">
      <dgm:prSet presAssocID="{4BA33C14-50F0-441D-867C-26C58DC90F37}" presName="textRect" presStyleLbl="revTx" presStyleIdx="2" presStyleCnt="3">
        <dgm:presLayoutVars>
          <dgm:chMax val="1"/>
          <dgm:chPref val="1"/>
        </dgm:presLayoutVars>
      </dgm:prSet>
      <dgm:spPr/>
    </dgm:pt>
  </dgm:ptLst>
  <dgm:cxnLst>
    <dgm:cxn modelId="{689F6B25-02D0-43C4-97B2-C229586274E1}" type="presOf" srcId="{4BA33C14-50F0-441D-867C-26C58DC90F37}" destId="{D4C39A33-DA9A-48DF-BF62-6BDAF5BB31F6}" srcOrd="0" destOrd="0" presId="urn:microsoft.com/office/officeart/2018/5/layout/IconCircleLabelList"/>
    <dgm:cxn modelId="{0057D832-2749-4ED6-9740-B84EB7C4A4EA}" type="presOf" srcId="{889D43CE-80E5-44F0-B0CF-261F331C944C}" destId="{C606653B-CF1E-4812-9444-32E82C825969}" srcOrd="0" destOrd="0" presId="urn:microsoft.com/office/officeart/2018/5/layout/IconCircleLabelList"/>
    <dgm:cxn modelId="{6B658039-95CE-4618-B054-404AB49B5233}" srcId="{3159B57B-2FC1-436D-939A-2AC0D99159EE}" destId="{4BA33C14-50F0-441D-867C-26C58DC90F37}" srcOrd="2" destOrd="0" parTransId="{965FF60D-C094-4B9A-9F1C-664BF0F131EE}" sibTransId="{C12A8466-9C56-4192-A6C5-3476047B675E}"/>
    <dgm:cxn modelId="{E13DD4B4-E344-42CE-B647-B6809C98DA46}" type="presOf" srcId="{3159B57B-2FC1-436D-939A-2AC0D99159EE}" destId="{CD532192-1F6C-43B8-B822-7537CBA1A7B7}" srcOrd="0" destOrd="0" presId="urn:microsoft.com/office/officeart/2018/5/layout/IconCircleLabelList"/>
    <dgm:cxn modelId="{706293C8-F0A9-4CD3-A146-8A0A1DCB4F26}" srcId="{3159B57B-2FC1-436D-939A-2AC0D99159EE}" destId="{889D43CE-80E5-44F0-B0CF-261F331C944C}" srcOrd="1" destOrd="0" parTransId="{07E7CDA8-45A4-4D10-9AFB-0E1E7BF0F0F3}" sibTransId="{419FA2C3-6A0F-4227-8B38-3328BAE3AE4F}"/>
    <dgm:cxn modelId="{BDF780ED-88FD-4A04-AC9F-1EBA6F9ABDCF}" srcId="{3159B57B-2FC1-436D-939A-2AC0D99159EE}" destId="{C735997F-424C-40A4-9DE9-B5EFE9287FB1}" srcOrd="0" destOrd="0" parTransId="{F73D37B2-FBDA-415B-B491-4AA2E7DB5D08}" sibTransId="{C2185C5F-563F-4EE0-BD91-A55609C3E1DA}"/>
    <dgm:cxn modelId="{DAECE0ED-0FB2-4C7D-AA25-CC9A14E5A62A}" type="presOf" srcId="{C735997F-424C-40A4-9DE9-B5EFE9287FB1}" destId="{85DE96B3-6DD3-469B-BEE5-A9C4CED85CB7}" srcOrd="0" destOrd="0" presId="urn:microsoft.com/office/officeart/2018/5/layout/IconCircleLabelList"/>
    <dgm:cxn modelId="{ECBA8294-924C-4BC2-9D62-091C29333230}" type="presParOf" srcId="{CD532192-1F6C-43B8-B822-7537CBA1A7B7}" destId="{6BC581DC-D8E1-4BBB-967F-7CCB28AF806D}" srcOrd="0" destOrd="0" presId="urn:microsoft.com/office/officeart/2018/5/layout/IconCircleLabelList"/>
    <dgm:cxn modelId="{2485C356-0636-4D26-B167-EBC574DA2854}" type="presParOf" srcId="{6BC581DC-D8E1-4BBB-967F-7CCB28AF806D}" destId="{AE463E1A-EFFE-4A98-8ACF-E03176552BCB}" srcOrd="0" destOrd="0" presId="urn:microsoft.com/office/officeart/2018/5/layout/IconCircleLabelList"/>
    <dgm:cxn modelId="{71C81742-B6D0-4B25-B9BE-A7F6374F954A}" type="presParOf" srcId="{6BC581DC-D8E1-4BBB-967F-7CCB28AF806D}" destId="{C628BE0C-0C06-44E4-B2C9-53AA1F8A446D}" srcOrd="1" destOrd="0" presId="urn:microsoft.com/office/officeart/2018/5/layout/IconCircleLabelList"/>
    <dgm:cxn modelId="{FDFBBB8B-E060-4633-B4D7-A3A9B4492466}" type="presParOf" srcId="{6BC581DC-D8E1-4BBB-967F-7CCB28AF806D}" destId="{4B30E2AB-02FC-4F69-9D33-0BDE9BBC8B51}" srcOrd="2" destOrd="0" presId="urn:microsoft.com/office/officeart/2018/5/layout/IconCircleLabelList"/>
    <dgm:cxn modelId="{5DC04F60-5F15-4242-9C41-9C579C99C8FB}" type="presParOf" srcId="{6BC581DC-D8E1-4BBB-967F-7CCB28AF806D}" destId="{85DE96B3-6DD3-469B-BEE5-A9C4CED85CB7}" srcOrd="3" destOrd="0" presId="urn:microsoft.com/office/officeart/2018/5/layout/IconCircleLabelList"/>
    <dgm:cxn modelId="{6290DB92-0554-469C-AC89-6810B14E32EB}" type="presParOf" srcId="{CD532192-1F6C-43B8-B822-7537CBA1A7B7}" destId="{D5BD7ADB-EA47-48EB-B3D3-B2F3086260CC}" srcOrd="1" destOrd="0" presId="urn:microsoft.com/office/officeart/2018/5/layout/IconCircleLabelList"/>
    <dgm:cxn modelId="{FFB98E28-BA36-4F36-8F4D-52F220C90431}" type="presParOf" srcId="{CD532192-1F6C-43B8-B822-7537CBA1A7B7}" destId="{21FB8040-28F2-4C1B-A9C7-D561418291A0}" srcOrd="2" destOrd="0" presId="urn:microsoft.com/office/officeart/2018/5/layout/IconCircleLabelList"/>
    <dgm:cxn modelId="{DBE8E169-21B3-46C5-9F30-43B822997DA2}" type="presParOf" srcId="{21FB8040-28F2-4C1B-A9C7-D561418291A0}" destId="{F3DD1D1E-8D31-430C-A294-D85EBB4D8112}" srcOrd="0" destOrd="0" presId="urn:microsoft.com/office/officeart/2018/5/layout/IconCircleLabelList"/>
    <dgm:cxn modelId="{81201BE6-EA69-47B1-BA09-41959CCF182C}" type="presParOf" srcId="{21FB8040-28F2-4C1B-A9C7-D561418291A0}" destId="{0F91F184-5027-43EC-9EBD-5BDE8ABE45F4}" srcOrd="1" destOrd="0" presId="urn:microsoft.com/office/officeart/2018/5/layout/IconCircleLabelList"/>
    <dgm:cxn modelId="{8E0E6B75-58BE-4D94-A6F5-F2A27E49C485}" type="presParOf" srcId="{21FB8040-28F2-4C1B-A9C7-D561418291A0}" destId="{5EA8E7BC-243E-4AA5-9A27-84F64A18EACA}" srcOrd="2" destOrd="0" presId="urn:microsoft.com/office/officeart/2018/5/layout/IconCircleLabelList"/>
    <dgm:cxn modelId="{F85B7951-F6D3-4E09-8E0D-E9C9A7426068}" type="presParOf" srcId="{21FB8040-28F2-4C1B-A9C7-D561418291A0}" destId="{C606653B-CF1E-4812-9444-32E82C825969}" srcOrd="3" destOrd="0" presId="urn:microsoft.com/office/officeart/2018/5/layout/IconCircleLabelList"/>
    <dgm:cxn modelId="{0A4E4463-899F-4A8A-857B-4E9DB87BFC0B}" type="presParOf" srcId="{CD532192-1F6C-43B8-B822-7537CBA1A7B7}" destId="{C26628DA-F31A-43C7-88FF-E5FBC7E36AA4}" srcOrd="3" destOrd="0" presId="urn:microsoft.com/office/officeart/2018/5/layout/IconCircleLabelList"/>
    <dgm:cxn modelId="{C67FD570-D7E6-4412-9A24-5D51BE32EB55}" type="presParOf" srcId="{CD532192-1F6C-43B8-B822-7537CBA1A7B7}" destId="{98F15C0B-EA76-4C4E-AAC2-98E8CC7BFA0D}" srcOrd="4" destOrd="0" presId="urn:microsoft.com/office/officeart/2018/5/layout/IconCircleLabelList"/>
    <dgm:cxn modelId="{44D1F3C4-1278-460C-88C3-4FDF699CC7A5}" type="presParOf" srcId="{98F15C0B-EA76-4C4E-AAC2-98E8CC7BFA0D}" destId="{7434E830-FBF0-45E3-A53A-3B4BC6FC3232}" srcOrd="0" destOrd="0" presId="urn:microsoft.com/office/officeart/2018/5/layout/IconCircleLabelList"/>
    <dgm:cxn modelId="{C84041AB-AEBF-4D7D-9139-554B7B318780}" type="presParOf" srcId="{98F15C0B-EA76-4C4E-AAC2-98E8CC7BFA0D}" destId="{52E97A47-EC80-4F86-9D43-7CBFCF4D020C}" srcOrd="1" destOrd="0" presId="urn:microsoft.com/office/officeart/2018/5/layout/IconCircleLabelList"/>
    <dgm:cxn modelId="{E3401A92-4090-4133-A6A8-A86AEF8A22E6}" type="presParOf" srcId="{98F15C0B-EA76-4C4E-AAC2-98E8CC7BFA0D}" destId="{0DDF9AA0-62A9-41C0-9DEE-53B59AD48538}" srcOrd="2" destOrd="0" presId="urn:microsoft.com/office/officeart/2018/5/layout/IconCircleLabelList"/>
    <dgm:cxn modelId="{54964ABF-2B6F-4AAA-AABC-7F6B92598B4D}" type="presParOf" srcId="{98F15C0B-EA76-4C4E-AAC2-98E8CC7BFA0D}" destId="{D4C39A33-DA9A-48DF-BF62-6BDAF5BB31F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D5507E-66F8-402F-A752-D11E9BCF487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A8C9F4B-2F6A-41B4-A7AB-5EC549E18797}">
      <dgm:prSet/>
      <dgm:spPr/>
      <dgm:t>
        <a:bodyPr/>
        <a:lstStyle/>
        <a:p>
          <a:pPr>
            <a:lnSpc>
              <a:spcPct val="100000"/>
            </a:lnSpc>
          </a:pPr>
          <a:r>
            <a:rPr lang="en-US"/>
            <a:t>U.S Bureau of Economic Analysis: Regional breakdown</a:t>
          </a:r>
        </a:p>
      </dgm:t>
    </dgm:pt>
    <dgm:pt modelId="{C865BD26-7000-41FF-B021-1CC2DFF3B37A}" type="parTrans" cxnId="{4DF5D274-8618-472A-AC7E-2868B5BFF371}">
      <dgm:prSet/>
      <dgm:spPr/>
      <dgm:t>
        <a:bodyPr/>
        <a:lstStyle/>
        <a:p>
          <a:endParaRPr lang="en-US"/>
        </a:p>
      </dgm:t>
    </dgm:pt>
    <dgm:pt modelId="{56E3B2AB-07C2-4B8E-828E-F9DE559BEDE2}" type="sibTrans" cxnId="{4DF5D274-8618-472A-AC7E-2868B5BFF371}">
      <dgm:prSet/>
      <dgm:spPr/>
      <dgm:t>
        <a:bodyPr/>
        <a:lstStyle/>
        <a:p>
          <a:endParaRPr lang="en-US"/>
        </a:p>
      </dgm:t>
    </dgm:pt>
    <dgm:pt modelId="{05F7B985-1D2A-44DB-A609-4861D9EFB5D2}">
      <dgm:prSet/>
      <dgm:spPr/>
      <dgm:t>
        <a:bodyPr/>
        <a:lstStyle/>
        <a:p>
          <a:pPr>
            <a:lnSpc>
              <a:spcPct val="100000"/>
            </a:lnSpc>
          </a:pPr>
          <a:r>
            <a:rPr lang="en-US"/>
            <a:t>CDC: data related to opioid prescriptions and opioid deaths </a:t>
          </a:r>
        </a:p>
      </dgm:t>
    </dgm:pt>
    <dgm:pt modelId="{2E80A585-73E3-475C-8373-B82D95726647}" type="parTrans" cxnId="{64FD0AD7-BB7E-4B64-A690-E17CA91111F2}">
      <dgm:prSet/>
      <dgm:spPr/>
      <dgm:t>
        <a:bodyPr/>
        <a:lstStyle/>
        <a:p>
          <a:endParaRPr lang="en-US"/>
        </a:p>
      </dgm:t>
    </dgm:pt>
    <dgm:pt modelId="{C995B1F5-40B8-4F5F-BCC6-F6422B5920E0}" type="sibTrans" cxnId="{64FD0AD7-BB7E-4B64-A690-E17CA91111F2}">
      <dgm:prSet/>
      <dgm:spPr/>
      <dgm:t>
        <a:bodyPr/>
        <a:lstStyle/>
        <a:p>
          <a:endParaRPr lang="en-US"/>
        </a:p>
      </dgm:t>
    </dgm:pt>
    <dgm:pt modelId="{66E3CC6E-8EA3-42DA-A096-A81313D9548C}">
      <dgm:prSet/>
      <dgm:spPr/>
      <dgm:t>
        <a:bodyPr/>
        <a:lstStyle/>
        <a:p>
          <a:pPr>
            <a:lnSpc>
              <a:spcPct val="100000"/>
            </a:lnSpc>
          </a:pPr>
          <a:r>
            <a:rPr lang="en-US"/>
            <a:t>US Census Bureau: US population data by state</a:t>
          </a:r>
        </a:p>
      </dgm:t>
    </dgm:pt>
    <dgm:pt modelId="{BE7D598C-3CEA-4B5F-B39F-CEA334595A29}" type="parTrans" cxnId="{701A5CB8-61C1-4748-B78E-C4DEC369EF77}">
      <dgm:prSet/>
      <dgm:spPr/>
      <dgm:t>
        <a:bodyPr/>
        <a:lstStyle/>
        <a:p>
          <a:endParaRPr lang="en-US"/>
        </a:p>
      </dgm:t>
    </dgm:pt>
    <dgm:pt modelId="{494746E4-E40E-413D-AE99-5B3F1E5EA8DD}" type="sibTrans" cxnId="{701A5CB8-61C1-4748-B78E-C4DEC369EF77}">
      <dgm:prSet/>
      <dgm:spPr/>
      <dgm:t>
        <a:bodyPr/>
        <a:lstStyle/>
        <a:p>
          <a:endParaRPr lang="en-US"/>
        </a:p>
      </dgm:t>
    </dgm:pt>
    <dgm:pt modelId="{41F7CD55-28E2-4F9D-A7AB-6ACCB30EEC31}" type="pres">
      <dgm:prSet presAssocID="{95D5507E-66F8-402F-A752-D11E9BCF487C}" presName="root" presStyleCnt="0">
        <dgm:presLayoutVars>
          <dgm:dir/>
          <dgm:resizeHandles val="exact"/>
        </dgm:presLayoutVars>
      </dgm:prSet>
      <dgm:spPr/>
    </dgm:pt>
    <dgm:pt modelId="{C27E7EA6-D3B8-47B9-A7EB-338027C56C4C}" type="pres">
      <dgm:prSet presAssocID="{EA8C9F4B-2F6A-41B4-A7AB-5EC549E18797}" presName="compNode" presStyleCnt="0"/>
      <dgm:spPr/>
    </dgm:pt>
    <dgm:pt modelId="{FF133CD0-FF20-4989-B241-CC13D453D499}" type="pres">
      <dgm:prSet presAssocID="{EA8C9F4B-2F6A-41B4-A7AB-5EC549E187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3BE68296-4BBC-4640-BAAC-BFCDB02C65CA}" type="pres">
      <dgm:prSet presAssocID="{EA8C9F4B-2F6A-41B4-A7AB-5EC549E18797}" presName="spaceRect" presStyleCnt="0"/>
      <dgm:spPr/>
    </dgm:pt>
    <dgm:pt modelId="{DEB3A9FF-EFE0-45A7-95EB-1FAE363A5222}" type="pres">
      <dgm:prSet presAssocID="{EA8C9F4B-2F6A-41B4-A7AB-5EC549E18797}" presName="textRect" presStyleLbl="revTx" presStyleIdx="0" presStyleCnt="3">
        <dgm:presLayoutVars>
          <dgm:chMax val="1"/>
          <dgm:chPref val="1"/>
        </dgm:presLayoutVars>
      </dgm:prSet>
      <dgm:spPr/>
    </dgm:pt>
    <dgm:pt modelId="{3747C0D0-C974-4585-A22E-4AEA639122CD}" type="pres">
      <dgm:prSet presAssocID="{56E3B2AB-07C2-4B8E-828E-F9DE559BEDE2}" presName="sibTrans" presStyleCnt="0"/>
      <dgm:spPr/>
    </dgm:pt>
    <dgm:pt modelId="{E5003E81-30C0-47BA-9D89-126680AA204C}" type="pres">
      <dgm:prSet presAssocID="{05F7B985-1D2A-44DB-A609-4861D9EFB5D2}" presName="compNode" presStyleCnt="0"/>
      <dgm:spPr/>
    </dgm:pt>
    <dgm:pt modelId="{63703EE8-43D1-4723-8145-A5C2F3FC493F}" type="pres">
      <dgm:prSet presAssocID="{05F7B985-1D2A-44DB-A609-4861D9EFB5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00B4CEB8-43FD-49C0-BDAD-2DC4D7F891DB}" type="pres">
      <dgm:prSet presAssocID="{05F7B985-1D2A-44DB-A609-4861D9EFB5D2}" presName="spaceRect" presStyleCnt="0"/>
      <dgm:spPr/>
    </dgm:pt>
    <dgm:pt modelId="{E6C5FB69-12AF-4462-890F-ADC80B51F9DB}" type="pres">
      <dgm:prSet presAssocID="{05F7B985-1D2A-44DB-A609-4861D9EFB5D2}" presName="textRect" presStyleLbl="revTx" presStyleIdx="1" presStyleCnt="3">
        <dgm:presLayoutVars>
          <dgm:chMax val="1"/>
          <dgm:chPref val="1"/>
        </dgm:presLayoutVars>
      </dgm:prSet>
      <dgm:spPr/>
    </dgm:pt>
    <dgm:pt modelId="{D916787C-799C-4884-A3CC-964145B9B4A2}" type="pres">
      <dgm:prSet presAssocID="{C995B1F5-40B8-4F5F-BCC6-F6422B5920E0}" presName="sibTrans" presStyleCnt="0"/>
      <dgm:spPr/>
    </dgm:pt>
    <dgm:pt modelId="{7319590A-E0FA-4F7C-80AF-26BD460140B9}" type="pres">
      <dgm:prSet presAssocID="{66E3CC6E-8EA3-42DA-A096-A81313D9548C}" presName="compNode" presStyleCnt="0"/>
      <dgm:spPr/>
    </dgm:pt>
    <dgm:pt modelId="{16A670E2-9713-4C81-A02A-CCCFD03FC07E}" type="pres">
      <dgm:prSet presAssocID="{66E3CC6E-8EA3-42DA-A096-A81313D954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533D59A7-DF0E-492E-B42D-69BFFFE17F4E}" type="pres">
      <dgm:prSet presAssocID="{66E3CC6E-8EA3-42DA-A096-A81313D9548C}" presName="spaceRect" presStyleCnt="0"/>
      <dgm:spPr/>
    </dgm:pt>
    <dgm:pt modelId="{EE4041FC-885B-412C-B21E-9B11000BF177}" type="pres">
      <dgm:prSet presAssocID="{66E3CC6E-8EA3-42DA-A096-A81313D9548C}" presName="textRect" presStyleLbl="revTx" presStyleIdx="2" presStyleCnt="3">
        <dgm:presLayoutVars>
          <dgm:chMax val="1"/>
          <dgm:chPref val="1"/>
        </dgm:presLayoutVars>
      </dgm:prSet>
      <dgm:spPr/>
    </dgm:pt>
  </dgm:ptLst>
  <dgm:cxnLst>
    <dgm:cxn modelId="{9088D50D-82EB-4F21-A7EC-B2FF1C1B9A49}" type="presOf" srcId="{95D5507E-66F8-402F-A752-D11E9BCF487C}" destId="{41F7CD55-28E2-4F9D-A7AB-6ACCB30EEC31}" srcOrd="0" destOrd="0" presId="urn:microsoft.com/office/officeart/2018/2/layout/IconLabelList"/>
    <dgm:cxn modelId="{F0B94A30-B772-4D06-9DD4-E3E255BDAF78}" type="presOf" srcId="{EA8C9F4B-2F6A-41B4-A7AB-5EC549E18797}" destId="{DEB3A9FF-EFE0-45A7-95EB-1FAE363A5222}" srcOrd="0" destOrd="0" presId="urn:microsoft.com/office/officeart/2018/2/layout/IconLabelList"/>
    <dgm:cxn modelId="{4DF5D274-8618-472A-AC7E-2868B5BFF371}" srcId="{95D5507E-66F8-402F-A752-D11E9BCF487C}" destId="{EA8C9F4B-2F6A-41B4-A7AB-5EC549E18797}" srcOrd="0" destOrd="0" parTransId="{C865BD26-7000-41FF-B021-1CC2DFF3B37A}" sibTransId="{56E3B2AB-07C2-4B8E-828E-F9DE559BEDE2}"/>
    <dgm:cxn modelId="{E382688D-6DA5-4046-85E4-0E5ACCE8DBFD}" type="presOf" srcId="{05F7B985-1D2A-44DB-A609-4861D9EFB5D2}" destId="{E6C5FB69-12AF-4462-890F-ADC80B51F9DB}" srcOrd="0" destOrd="0" presId="urn:microsoft.com/office/officeart/2018/2/layout/IconLabelList"/>
    <dgm:cxn modelId="{701A5CB8-61C1-4748-B78E-C4DEC369EF77}" srcId="{95D5507E-66F8-402F-A752-D11E9BCF487C}" destId="{66E3CC6E-8EA3-42DA-A096-A81313D9548C}" srcOrd="2" destOrd="0" parTransId="{BE7D598C-3CEA-4B5F-B39F-CEA334595A29}" sibTransId="{494746E4-E40E-413D-AE99-5B3F1E5EA8DD}"/>
    <dgm:cxn modelId="{64FD0AD7-BB7E-4B64-A690-E17CA91111F2}" srcId="{95D5507E-66F8-402F-A752-D11E9BCF487C}" destId="{05F7B985-1D2A-44DB-A609-4861D9EFB5D2}" srcOrd="1" destOrd="0" parTransId="{2E80A585-73E3-475C-8373-B82D95726647}" sibTransId="{C995B1F5-40B8-4F5F-BCC6-F6422B5920E0}"/>
    <dgm:cxn modelId="{135FB2F9-7494-4999-9856-0CA6451671C5}" type="presOf" srcId="{66E3CC6E-8EA3-42DA-A096-A81313D9548C}" destId="{EE4041FC-885B-412C-B21E-9B11000BF177}" srcOrd="0" destOrd="0" presId="urn:microsoft.com/office/officeart/2018/2/layout/IconLabelList"/>
    <dgm:cxn modelId="{5DB81153-CB46-46A0-959E-0AF022346BB7}" type="presParOf" srcId="{41F7CD55-28E2-4F9D-A7AB-6ACCB30EEC31}" destId="{C27E7EA6-D3B8-47B9-A7EB-338027C56C4C}" srcOrd="0" destOrd="0" presId="urn:microsoft.com/office/officeart/2018/2/layout/IconLabelList"/>
    <dgm:cxn modelId="{E916429A-DD43-471D-A2BB-9CBF7A940968}" type="presParOf" srcId="{C27E7EA6-D3B8-47B9-A7EB-338027C56C4C}" destId="{FF133CD0-FF20-4989-B241-CC13D453D499}" srcOrd="0" destOrd="0" presId="urn:microsoft.com/office/officeart/2018/2/layout/IconLabelList"/>
    <dgm:cxn modelId="{79597EE6-1967-4443-AEF6-96F3F014B0A7}" type="presParOf" srcId="{C27E7EA6-D3B8-47B9-A7EB-338027C56C4C}" destId="{3BE68296-4BBC-4640-BAAC-BFCDB02C65CA}" srcOrd="1" destOrd="0" presId="urn:microsoft.com/office/officeart/2018/2/layout/IconLabelList"/>
    <dgm:cxn modelId="{BB4AB55A-0364-4655-9419-6F31A43E84B1}" type="presParOf" srcId="{C27E7EA6-D3B8-47B9-A7EB-338027C56C4C}" destId="{DEB3A9FF-EFE0-45A7-95EB-1FAE363A5222}" srcOrd="2" destOrd="0" presId="urn:microsoft.com/office/officeart/2018/2/layout/IconLabelList"/>
    <dgm:cxn modelId="{08280E16-CE6B-4704-98F9-0263026A73DB}" type="presParOf" srcId="{41F7CD55-28E2-4F9D-A7AB-6ACCB30EEC31}" destId="{3747C0D0-C974-4585-A22E-4AEA639122CD}" srcOrd="1" destOrd="0" presId="urn:microsoft.com/office/officeart/2018/2/layout/IconLabelList"/>
    <dgm:cxn modelId="{DF15A147-DA3B-47F5-ABA2-2E6F72DB7356}" type="presParOf" srcId="{41F7CD55-28E2-4F9D-A7AB-6ACCB30EEC31}" destId="{E5003E81-30C0-47BA-9D89-126680AA204C}" srcOrd="2" destOrd="0" presId="urn:microsoft.com/office/officeart/2018/2/layout/IconLabelList"/>
    <dgm:cxn modelId="{C38E915E-3B20-4D0B-98DC-7EAAEBAF51C0}" type="presParOf" srcId="{E5003E81-30C0-47BA-9D89-126680AA204C}" destId="{63703EE8-43D1-4723-8145-A5C2F3FC493F}" srcOrd="0" destOrd="0" presId="urn:microsoft.com/office/officeart/2018/2/layout/IconLabelList"/>
    <dgm:cxn modelId="{A0A529A6-B58B-49DA-A8B6-256168762D36}" type="presParOf" srcId="{E5003E81-30C0-47BA-9D89-126680AA204C}" destId="{00B4CEB8-43FD-49C0-BDAD-2DC4D7F891DB}" srcOrd="1" destOrd="0" presId="urn:microsoft.com/office/officeart/2018/2/layout/IconLabelList"/>
    <dgm:cxn modelId="{43A213DF-4262-446B-976D-D01B3785F329}" type="presParOf" srcId="{E5003E81-30C0-47BA-9D89-126680AA204C}" destId="{E6C5FB69-12AF-4462-890F-ADC80B51F9DB}" srcOrd="2" destOrd="0" presId="urn:microsoft.com/office/officeart/2018/2/layout/IconLabelList"/>
    <dgm:cxn modelId="{FB16556F-D2B9-4891-A084-319381C69B2E}" type="presParOf" srcId="{41F7CD55-28E2-4F9D-A7AB-6ACCB30EEC31}" destId="{D916787C-799C-4884-A3CC-964145B9B4A2}" srcOrd="3" destOrd="0" presId="urn:microsoft.com/office/officeart/2018/2/layout/IconLabelList"/>
    <dgm:cxn modelId="{ACFF60FE-5971-4038-A883-5A04B0ACEFB7}" type="presParOf" srcId="{41F7CD55-28E2-4F9D-A7AB-6ACCB30EEC31}" destId="{7319590A-E0FA-4F7C-80AF-26BD460140B9}" srcOrd="4" destOrd="0" presId="urn:microsoft.com/office/officeart/2018/2/layout/IconLabelList"/>
    <dgm:cxn modelId="{73025DE2-08C2-450C-ADF7-588920458B0B}" type="presParOf" srcId="{7319590A-E0FA-4F7C-80AF-26BD460140B9}" destId="{16A670E2-9713-4C81-A02A-CCCFD03FC07E}" srcOrd="0" destOrd="0" presId="urn:microsoft.com/office/officeart/2018/2/layout/IconLabelList"/>
    <dgm:cxn modelId="{709DD2C2-1E0F-4467-8BB2-EDC47D4DE3E9}" type="presParOf" srcId="{7319590A-E0FA-4F7C-80AF-26BD460140B9}" destId="{533D59A7-DF0E-492E-B42D-69BFFFE17F4E}" srcOrd="1" destOrd="0" presId="urn:microsoft.com/office/officeart/2018/2/layout/IconLabelList"/>
    <dgm:cxn modelId="{E067E9B1-C1F5-46AF-B420-652CB5CAC79B}" type="presParOf" srcId="{7319590A-E0FA-4F7C-80AF-26BD460140B9}" destId="{EE4041FC-885B-412C-B21E-9B11000BF17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63E1A-EFFE-4A98-8ACF-E03176552BCB}">
      <dsp:nvSpPr>
        <dsp:cNvPr id="0" name=""/>
        <dsp:cNvSpPr/>
      </dsp:nvSpPr>
      <dsp:spPr>
        <a:xfrm>
          <a:off x="690878" y="108118"/>
          <a:ext cx="1955812" cy="195581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8BE0C-0C06-44E4-B2C9-53AA1F8A446D}">
      <dsp:nvSpPr>
        <dsp:cNvPr id="0" name=""/>
        <dsp:cNvSpPr/>
      </dsp:nvSpPr>
      <dsp:spPr>
        <a:xfrm>
          <a:off x="1107691" y="524931"/>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DE96B3-6DD3-469B-BEE5-A9C4CED85CB7}">
      <dsp:nvSpPr>
        <dsp:cNvPr id="0" name=""/>
        <dsp:cNvSpPr/>
      </dsp:nvSpPr>
      <dsp:spPr>
        <a:xfrm>
          <a:off x="65660" y="2673119"/>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solidFill>
                <a:schemeClr val="accent1">
                  <a:lumMod val="50000"/>
                </a:schemeClr>
              </a:solidFill>
            </a:rPr>
            <a:t>Our team is interested in gaining a better understanding of the current epidemic of opioid related deaths in the US</a:t>
          </a:r>
        </a:p>
      </dsp:txBody>
      <dsp:txXfrm>
        <a:off x="65660" y="2673119"/>
        <a:ext cx="3206250" cy="720000"/>
      </dsp:txXfrm>
    </dsp:sp>
    <dsp:sp modelId="{F3DD1D1E-8D31-430C-A294-D85EBB4D8112}">
      <dsp:nvSpPr>
        <dsp:cNvPr id="0" name=""/>
        <dsp:cNvSpPr/>
      </dsp:nvSpPr>
      <dsp:spPr>
        <a:xfrm>
          <a:off x="4458222" y="108118"/>
          <a:ext cx="1955812" cy="195581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91F184-5027-43EC-9EBD-5BDE8ABE45F4}">
      <dsp:nvSpPr>
        <dsp:cNvPr id="0" name=""/>
        <dsp:cNvSpPr/>
      </dsp:nvSpPr>
      <dsp:spPr>
        <a:xfrm>
          <a:off x="4875035" y="524931"/>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06653B-CF1E-4812-9444-32E82C825969}">
      <dsp:nvSpPr>
        <dsp:cNvPr id="0" name=""/>
        <dsp:cNvSpPr/>
      </dsp:nvSpPr>
      <dsp:spPr>
        <a:xfrm>
          <a:off x="3833004" y="2673119"/>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solidFill>
                <a:schemeClr val="accent1">
                  <a:lumMod val="50000"/>
                </a:schemeClr>
              </a:solidFill>
            </a:rPr>
            <a:t>We WILL visualize current trends regarding overdose deaths by region and the UNITED STATES as a whole </a:t>
          </a:r>
        </a:p>
      </dsp:txBody>
      <dsp:txXfrm>
        <a:off x="3833004" y="2673119"/>
        <a:ext cx="3206250" cy="720000"/>
      </dsp:txXfrm>
    </dsp:sp>
    <dsp:sp modelId="{7434E830-FBF0-45E3-A53A-3B4BC6FC3232}">
      <dsp:nvSpPr>
        <dsp:cNvPr id="0" name=""/>
        <dsp:cNvSpPr/>
      </dsp:nvSpPr>
      <dsp:spPr>
        <a:xfrm>
          <a:off x="8225566" y="108118"/>
          <a:ext cx="1955812" cy="195581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97A47-EC80-4F86-9D43-7CBFCF4D020C}">
      <dsp:nvSpPr>
        <dsp:cNvPr id="0" name=""/>
        <dsp:cNvSpPr/>
      </dsp:nvSpPr>
      <dsp:spPr>
        <a:xfrm>
          <a:off x="8642379" y="524931"/>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39A33-DA9A-48DF-BF62-6BDAF5BB31F6}">
      <dsp:nvSpPr>
        <dsp:cNvPr id="0" name=""/>
        <dsp:cNvSpPr/>
      </dsp:nvSpPr>
      <dsp:spPr>
        <a:xfrm>
          <a:off x="7600347" y="2673119"/>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solidFill>
                <a:schemeClr val="accent1">
                  <a:lumMod val="50000"/>
                </a:schemeClr>
              </a:solidFill>
            </a:rPr>
            <a:t>We INTEND TO see if there is a relationship between prescription rates and opioid deaths</a:t>
          </a:r>
        </a:p>
      </dsp:txBody>
      <dsp:txXfrm>
        <a:off x="7600347" y="2673119"/>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33CD0-FF20-4989-B241-CC13D453D499}">
      <dsp:nvSpPr>
        <dsp:cNvPr id="0" name=""/>
        <dsp:cNvSpPr/>
      </dsp:nvSpPr>
      <dsp:spPr>
        <a:xfrm>
          <a:off x="931572" y="475369"/>
          <a:ext cx="1447893" cy="1447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B3A9FF-EFE0-45A7-95EB-1FAE363A5222}">
      <dsp:nvSpPr>
        <dsp:cNvPr id="0" name=""/>
        <dsp:cNvSpPr/>
      </dsp:nvSpPr>
      <dsp:spPr>
        <a:xfrm>
          <a:off x="46748" y="2305868"/>
          <a:ext cx="32175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U.S Bureau of Economic Analysis: Regional breakdown</a:t>
          </a:r>
        </a:p>
      </dsp:txBody>
      <dsp:txXfrm>
        <a:off x="46748" y="2305868"/>
        <a:ext cx="3217540" cy="720000"/>
      </dsp:txXfrm>
    </dsp:sp>
    <dsp:sp modelId="{63703EE8-43D1-4723-8145-A5C2F3FC493F}">
      <dsp:nvSpPr>
        <dsp:cNvPr id="0" name=""/>
        <dsp:cNvSpPr/>
      </dsp:nvSpPr>
      <dsp:spPr>
        <a:xfrm>
          <a:off x="4712182" y="475369"/>
          <a:ext cx="1447893" cy="1447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C5FB69-12AF-4462-890F-ADC80B51F9DB}">
      <dsp:nvSpPr>
        <dsp:cNvPr id="0" name=""/>
        <dsp:cNvSpPr/>
      </dsp:nvSpPr>
      <dsp:spPr>
        <a:xfrm>
          <a:off x="3827358" y="2305868"/>
          <a:ext cx="32175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CDC: data related to opioid prescriptions and opioid deaths </a:t>
          </a:r>
        </a:p>
      </dsp:txBody>
      <dsp:txXfrm>
        <a:off x="3827358" y="2305868"/>
        <a:ext cx="3217540" cy="720000"/>
      </dsp:txXfrm>
    </dsp:sp>
    <dsp:sp modelId="{16A670E2-9713-4C81-A02A-CCCFD03FC07E}">
      <dsp:nvSpPr>
        <dsp:cNvPr id="0" name=""/>
        <dsp:cNvSpPr/>
      </dsp:nvSpPr>
      <dsp:spPr>
        <a:xfrm>
          <a:off x="8492792" y="475369"/>
          <a:ext cx="1447893" cy="1447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4041FC-885B-412C-B21E-9B11000BF177}">
      <dsp:nvSpPr>
        <dsp:cNvPr id="0" name=""/>
        <dsp:cNvSpPr/>
      </dsp:nvSpPr>
      <dsp:spPr>
        <a:xfrm>
          <a:off x="7607968" y="2305868"/>
          <a:ext cx="32175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US Census Bureau: US population data by state</a:t>
          </a:r>
        </a:p>
      </dsp:txBody>
      <dsp:txXfrm>
        <a:off x="7607968" y="2305868"/>
        <a:ext cx="321754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7EE303-0D24-4E53-94B6-E5430E304907}"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5D20-A02F-4222-8D5E-E8888C2CE0C8}" type="slidenum">
              <a:rPr lang="en-US" smtClean="0"/>
              <a:t>‹#›</a:t>
            </a:fld>
            <a:endParaRPr lang="en-US"/>
          </a:p>
        </p:txBody>
      </p:sp>
    </p:spTree>
    <p:extLst>
      <p:ext uri="{BB962C8B-B14F-4D97-AF65-F5344CB8AC3E}">
        <p14:creationId xmlns:p14="http://schemas.microsoft.com/office/powerpoint/2010/main" val="12739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B328A69-C89E-4AB6-ABC1-1056E8B56AEC}" type="datetime1">
              <a:rPr lang="en-US" smtClean="0"/>
              <a:t>6/6/2019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BEA1DDF-55BA-43D9-8D03-9FD4FFD72B9E}" type="slidenum">
              <a:rPr lang="en-US" smtClean="0"/>
              <a:t>‹#›</a:t>
            </a:fld>
            <a:endParaRPr lang="en-US"/>
          </a:p>
        </p:txBody>
      </p:sp>
    </p:spTree>
    <p:extLst>
      <p:ext uri="{BB962C8B-B14F-4D97-AF65-F5344CB8AC3E}">
        <p14:creationId xmlns:p14="http://schemas.microsoft.com/office/powerpoint/2010/main" val="428097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902BE-D4EC-4096-A7F6-C46765C065A2}"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A1DDF-55BA-43D9-8D03-9FD4FFD72B9E}" type="slidenum">
              <a:rPr lang="en-US" smtClean="0"/>
              <a:t>‹#›</a:t>
            </a:fld>
            <a:endParaRPr lang="en-US"/>
          </a:p>
        </p:txBody>
      </p:sp>
    </p:spTree>
    <p:extLst>
      <p:ext uri="{BB962C8B-B14F-4D97-AF65-F5344CB8AC3E}">
        <p14:creationId xmlns:p14="http://schemas.microsoft.com/office/powerpoint/2010/main" val="86025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C547A-23FC-4A17-8A35-2683011286E5}"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A1DDF-55BA-43D9-8D03-9FD4FFD72B9E}" type="slidenum">
              <a:rPr lang="en-US" smtClean="0"/>
              <a:t>‹#›</a:t>
            </a:fld>
            <a:endParaRPr lang="en-US"/>
          </a:p>
        </p:txBody>
      </p:sp>
    </p:spTree>
    <p:extLst>
      <p:ext uri="{BB962C8B-B14F-4D97-AF65-F5344CB8AC3E}">
        <p14:creationId xmlns:p14="http://schemas.microsoft.com/office/powerpoint/2010/main" val="192414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007A4-19D3-45E3-BCF9-BC1518A98898}"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A1DDF-55BA-43D9-8D03-9FD4FFD72B9E}" type="slidenum">
              <a:rPr lang="en-US" smtClean="0"/>
              <a:t>‹#›</a:t>
            </a:fld>
            <a:endParaRPr lang="en-US"/>
          </a:p>
        </p:txBody>
      </p:sp>
    </p:spTree>
    <p:extLst>
      <p:ext uri="{BB962C8B-B14F-4D97-AF65-F5344CB8AC3E}">
        <p14:creationId xmlns:p14="http://schemas.microsoft.com/office/powerpoint/2010/main" val="341734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8048D-2B1B-4C67-A045-76D2D6056B16}"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A1DDF-55BA-43D9-8D03-9FD4FFD72B9E}" type="slidenum">
              <a:rPr lang="en-US" smtClean="0"/>
              <a:t>‹#›</a:t>
            </a:fld>
            <a:endParaRPr lang="en-US"/>
          </a:p>
        </p:txBody>
      </p:sp>
    </p:spTree>
    <p:extLst>
      <p:ext uri="{BB962C8B-B14F-4D97-AF65-F5344CB8AC3E}">
        <p14:creationId xmlns:p14="http://schemas.microsoft.com/office/powerpoint/2010/main" val="25457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EAC272-4C27-453B-9F86-3F316A00DE3B}" type="datetime1">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A1DDF-55BA-43D9-8D03-9FD4FFD72B9E}" type="slidenum">
              <a:rPr lang="en-US" smtClean="0"/>
              <a:t>‹#›</a:t>
            </a:fld>
            <a:endParaRPr lang="en-US"/>
          </a:p>
        </p:txBody>
      </p:sp>
    </p:spTree>
    <p:extLst>
      <p:ext uri="{BB962C8B-B14F-4D97-AF65-F5344CB8AC3E}">
        <p14:creationId xmlns:p14="http://schemas.microsoft.com/office/powerpoint/2010/main" val="56291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CCAA03-F741-452C-BF74-EA0110320FAB}" type="datetime1">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A1DDF-55BA-43D9-8D03-9FD4FFD72B9E}" type="slidenum">
              <a:rPr lang="en-US" smtClean="0"/>
              <a:t>‹#›</a:t>
            </a:fld>
            <a:endParaRPr lang="en-US"/>
          </a:p>
        </p:txBody>
      </p:sp>
    </p:spTree>
    <p:extLst>
      <p:ext uri="{BB962C8B-B14F-4D97-AF65-F5344CB8AC3E}">
        <p14:creationId xmlns:p14="http://schemas.microsoft.com/office/powerpoint/2010/main" val="208251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CE304-A852-451A-9A55-DE7EC61F59FC}" type="datetime1">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A1DDF-55BA-43D9-8D03-9FD4FFD72B9E}" type="slidenum">
              <a:rPr lang="en-US" smtClean="0"/>
              <a:t>‹#›</a:t>
            </a:fld>
            <a:endParaRPr lang="en-US"/>
          </a:p>
        </p:txBody>
      </p:sp>
    </p:spTree>
    <p:extLst>
      <p:ext uri="{BB962C8B-B14F-4D97-AF65-F5344CB8AC3E}">
        <p14:creationId xmlns:p14="http://schemas.microsoft.com/office/powerpoint/2010/main" val="193089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B2383-E470-4B58-ADA7-3811B9AB3B30}" type="datetime1">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A1DDF-55BA-43D9-8D03-9FD4FFD72B9E}" type="slidenum">
              <a:rPr lang="en-US" smtClean="0"/>
              <a:t>‹#›</a:t>
            </a:fld>
            <a:endParaRPr lang="en-US"/>
          </a:p>
        </p:txBody>
      </p:sp>
    </p:spTree>
    <p:extLst>
      <p:ext uri="{BB962C8B-B14F-4D97-AF65-F5344CB8AC3E}">
        <p14:creationId xmlns:p14="http://schemas.microsoft.com/office/powerpoint/2010/main" val="129749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563DF0F-586C-41A1-9FC2-FCEA6054AAD6}" type="datetime1">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BEA1DDF-55BA-43D9-8D03-9FD4FFD72B9E}" type="slidenum">
              <a:rPr lang="en-US" smtClean="0"/>
              <a:t>‹#›</a:t>
            </a:fld>
            <a:endParaRPr lang="en-US"/>
          </a:p>
        </p:txBody>
      </p:sp>
    </p:spTree>
    <p:extLst>
      <p:ext uri="{BB962C8B-B14F-4D97-AF65-F5344CB8AC3E}">
        <p14:creationId xmlns:p14="http://schemas.microsoft.com/office/powerpoint/2010/main" val="275820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3A9E943-E714-4AFE-A742-C78430EE023F}" type="datetime1">
              <a:rPr lang="en-US" smtClean="0"/>
              <a:t>6/6/2019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BEA1DDF-55BA-43D9-8D03-9FD4FFD72B9E}" type="slidenum">
              <a:rPr lang="en-US" smtClean="0"/>
              <a:t>‹#›</a:t>
            </a:fld>
            <a:endParaRPr lang="en-US"/>
          </a:p>
        </p:txBody>
      </p:sp>
    </p:spTree>
    <p:extLst>
      <p:ext uri="{BB962C8B-B14F-4D97-AF65-F5344CB8AC3E}">
        <p14:creationId xmlns:p14="http://schemas.microsoft.com/office/powerpoint/2010/main" val="4679775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B8EDF63-9377-4FB7-A465-479CAAB58BA1}" type="datetime1">
              <a:rPr lang="en-US" smtClean="0"/>
              <a:t>6/6/2019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BEA1DDF-55BA-43D9-8D03-9FD4FFD72B9E}" type="slidenum">
              <a:rPr lang="en-US" smtClean="0"/>
              <a:t>‹#›</a:t>
            </a:fld>
            <a:endParaRPr lang="en-US"/>
          </a:p>
        </p:txBody>
      </p:sp>
    </p:spTree>
    <p:extLst>
      <p:ext uri="{BB962C8B-B14F-4D97-AF65-F5344CB8AC3E}">
        <p14:creationId xmlns:p14="http://schemas.microsoft.com/office/powerpoint/2010/main" val="2826189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D384E-0478-49D4-B90C-F88DE59EB01C}"/>
              </a:ext>
            </a:extLst>
          </p:cNvPr>
          <p:cNvSpPr>
            <a:spLocks noGrp="1"/>
          </p:cNvSpPr>
          <p:nvPr>
            <p:ph type="ctrTitle"/>
          </p:nvPr>
        </p:nvSpPr>
        <p:spPr>
          <a:xfrm>
            <a:off x="603503" y="770466"/>
            <a:ext cx="9292209" cy="4123267"/>
          </a:xfrm>
        </p:spPr>
        <p:txBody>
          <a:bodyPr>
            <a:normAutofit/>
          </a:bodyPr>
          <a:lstStyle/>
          <a:p>
            <a:br>
              <a:rPr lang="en-US" sz="6000" dirty="0">
                <a:solidFill>
                  <a:schemeClr val="accent1">
                    <a:lumMod val="75000"/>
                  </a:schemeClr>
                </a:solidFill>
              </a:rPr>
            </a:br>
            <a:r>
              <a:rPr lang="en-US" sz="6000" dirty="0">
                <a:solidFill>
                  <a:schemeClr val="accent1">
                    <a:lumMod val="75000"/>
                  </a:schemeClr>
                </a:solidFill>
              </a:rPr>
              <a:t>Country in Crisis: </a:t>
            </a:r>
            <a:br>
              <a:rPr lang="en-US" sz="6000" dirty="0">
                <a:solidFill>
                  <a:schemeClr val="accent1">
                    <a:lumMod val="75000"/>
                  </a:schemeClr>
                </a:solidFill>
              </a:rPr>
            </a:br>
            <a:r>
              <a:rPr lang="en-US" sz="6000" dirty="0">
                <a:solidFill>
                  <a:schemeClr val="accent1">
                    <a:lumMod val="75000"/>
                  </a:schemeClr>
                </a:solidFill>
              </a:rPr>
              <a:t>Relationship Between Legal Opioid Sales and Opioid Deaths by U.S. Region</a:t>
            </a:r>
          </a:p>
        </p:txBody>
      </p:sp>
      <p:sp>
        <p:nvSpPr>
          <p:cNvPr id="12" name="Rectangle 11">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DB0A1CD-3D90-4032-BBB8-401C5170CB6C}"/>
              </a:ext>
            </a:extLst>
          </p:cNvPr>
          <p:cNvSpPr>
            <a:spLocks noGrp="1"/>
          </p:cNvSpPr>
          <p:nvPr>
            <p:ph type="subTitle" idx="1"/>
          </p:nvPr>
        </p:nvSpPr>
        <p:spPr>
          <a:xfrm>
            <a:off x="667512" y="5537199"/>
            <a:ext cx="9228201" cy="800545"/>
          </a:xfrm>
        </p:spPr>
        <p:txBody>
          <a:bodyPr>
            <a:normAutofit/>
          </a:bodyPr>
          <a:lstStyle/>
          <a:p>
            <a:r>
              <a:rPr lang="en-US" sz="2500">
                <a:solidFill>
                  <a:srgbClr val="FFFFFF"/>
                </a:solidFill>
              </a:rPr>
              <a:t>Blue Team: Aren Durham, Chris Gilbert, Ileri Onabanjo, Rodney Mosquito, Suzanne Polk</a:t>
            </a:r>
          </a:p>
        </p:txBody>
      </p:sp>
      <p:sp>
        <p:nvSpPr>
          <p:cNvPr id="4" name="Slide Number Placeholder 3">
            <a:extLst>
              <a:ext uri="{FF2B5EF4-FFF2-40B4-BE49-F238E27FC236}">
                <a16:creationId xmlns:a16="http://schemas.microsoft.com/office/drawing/2014/main" id="{10E51B3B-FD2A-4F26-A2AB-21C1D583A4FD}"/>
              </a:ext>
            </a:extLst>
          </p:cNvPr>
          <p:cNvSpPr>
            <a:spLocks noGrp="1"/>
          </p:cNvSpPr>
          <p:nvPr>
            <p:ph type="sldNum" sz="quarter" idx="12"/>
          </p:nvPr>
        </p:nvSpPr>
        <p:spPr/>
        <p:txBody>
          <a:bodyPr/>
          <a:lstStyle/>
          <a:p>
            <a:fld id="{DBEA1DDF-55BA-43D9-8D03-9FD4FFD72B9E}" type="slidenum">
              <a:rPr lang="en-US" smtClean="0"/>
              <a:t>1</a:t>
            </a:fld>
            <a:endParaRPr lang="en-US"/>
          </a:p>
        </p:txBody>
      </p:sp>
    </p:spTree>
    <p:extLst>
      <p:ext uri="{BB962C8B-B14F-4D97-AF65-F5344CB8AC3E}">
        <p14:creationId xmlns:p14="http://schemas.microsoft.com/office/powerpoint/2010/main" val="14944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43484-4381-42F5-A323-FE984686355C}"/>
              </a:ext>
            </a:extLst>
          </p:cNvPr>
          <p:cNvSpPr>
            <a:spLocks noGrp="1"/>
          </p:cNvSpPr>
          <p:nvPr>
            <p:ph type="title"/>
          </p:nvPr>
        </p:nvSpPr>
        <p:spPr>
          <a:xfrm>
            <a:off x="961292" y="1031634"/>
            <a:ext cx="3368431" cy="4844777"/>
          </a:xfrm>
        </p:spPr>
        <p:txBody>
          <a:bodyPr>
            <a:normAutofit/>
          </a:bodyPr>
          <a:lstStyle/>
          <a:p>
            <a:r>
              <a:rPr lang="en-US" dirty="0">
                <a:solidFill>
                  <a:srgbClr val="FFFFFF"/>
                </a:solidFill>
              </a:rPr>
              <a:t>Odds </a:t>
            </a:r>
            <a:br>
              <a:rPr lang="en-US" dirty="0">
                <a:solidFill>
                  <a:srgbClr val="FFFFFF"/>
                </a:solidFill>
              </a:rPr>
            </a:br>
            <a:r>
              <a:rPr lang="en-US" dirty="0">
                <a:solidFill>
                  <a:srgbClr val="FFFFFF"/>
                </a:solidFill>
              </a:rPr>
              <a:t>Ratios</a:t>
            </a:r>
            <a:br>
              <a:rPr lang="en-US" dirty="0">
                <a:solidFill>
                  <a:srgbClr val="FFFFFF"/>
                </a:solidFill>
              </a:rPr>
            </a:br>
            <a:br>
              <a:rPr lang="en-US" dirty="0">
                <a:solidFill>
                  <a:srgbClr val="FFFFFF"/>
                </a:solidFill>
              </a:rPr>
            </a:br>
            <a:br>
              <a:rPr lang="en-US" dirty="0">
                <a:solidFill>
                  <a:srgbClr val="FFFFFF"/>
                </a:solidFill>
              </a:rPr>
            </a:br>
            <a:r>
              <a:rPr lang="en-US" sz="2400" dirty="0">
                <a:solidFill>
                  <a:srgbClr val="FFFFFF"/>
                </a:solidFill>
              </a:rPr>
              <a:t>Total Opioid Deaths in the U.S. from 2013 to 2017</a:t>
            </a:r>
          </a:p>
        </p:txBody>
      </p:sp>
      <p:pic>
        <p:nvPicPr>
          <p:cNvPr id="6" name="Picture 5">
            <a:extLst>
              <a:ext uri="{FF2B5EF4-FFF2-40B4-BE49-F238E27FC236}">
                <a16:creationId xmlns:a16="http://schemas.microsoft.com/office/drawing/2014/main" id="{BEC0545D-8F47-48A0-934E-70CF6BD863D8}"/>
              </a:ext>
            </a:extLst>
          </p:cNvPr>
          <p:cNvPicPr>
            <a:picLocks noChangeAspect="1"/>
          </p:cNvPicPr>
          <p:nvPr/>
        </p:nvPicPr>
        <p:blipFill>
          <a:blip r:embed="rId2"/>
          <a:stretch>
            <a:fillRect/>
          </a:stretch>
        </p:blipFill>
        <p:spPr>
          <a:xfrm>
            <a:off x="6317539" y="809244"/>
            <a:ext cx="3930983" cy="5186255"/>
          </a:xfrm>
          <a:prstGeom prst="rect">
            <a:avLst/>
          </a:prstGeom>
        </p:spPr>
      </p:pic>
      <p:sp>
        <p:nvSpPr>
          <p:cNvPr id="3" name="Slide Number Placeholder 2">
            <a:extLst>
              <a:ext uri="{FF2B5EF4-FFF2-40B4-BE49-F238E27FC236}">
                <a16:creationId xmlns:a16="http://schemas.microsoft.com/office/drawing/2014/main" id="{5030CFE5-455D-49D8-903F-1EEB675E1AD9}"/>
              </a:ext>
            </a:extLst>
          </p:cNvPr>
          <p:cNvSpPr>
            <a:spLocks noGrp="1"/>
          </p:cNvSpPr>
          <p:nvPr>
            <p:ph type="sldNum" sz="quarter" idx="12"/>
          </p:nvPr>
        </p:nvSpPr>
        <p:spPr/>
        <p:txBody>
          <a:bodyPr/>
          <a:lstStyle/>
          <a:p>
            <a:fld id="{DBEA1DDF-55BA-43D9-8D03-9FD4FFD72B9E}" type="slidenum">
              <a:rPr lang="en-US" smtClean="0"/>
              <a:t>10</a:t>
            </a:fld>
            <a:endParaRPr lang="en-US"/>
          </a:p>
        </p:txBody>
      </p:sp>
    </p:spTree>
    <p:extLst>
      <p:ext uri="{BB962C8B-B14F-4D97-AF65-F5344CB8AC3E}">
        <p14:creationId xmlns:p14="http://schemas.microsoft.com/office/powerpoint/2010/main" val="224589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3484-4381-42F5-A323-FE984686355C}"/>
              </a:ext>
            </a:extLst>
          </p:cNvPr>
          <p:cNvSpPr>
            <a:spLocks noGrp="1"/>
          </p:cNvSpPr>
          <p:nvPr>
            <p:ph type="title"/>
          </p:nvPr>
        </p:nvSpPr>
        <p:spPr>
          <a:xfrm>
            <a:off x="657224" y="499533"/>
            <a:ext cx="10772775" cy="1658198"/>
          </a:xfrm>
        </p:spPr>
        <p:txBody>
          <a:bodyPr>
            <a:normAutofit/>
          </a:bodyPr>
          <a:lstStyle/>
          <a:p>
            <a:r>
              <a:rPr lang="en-US" dirty="0"/>
              <a:t>Questions</a:t>
            </a:r>
            <a:br>
              <a:rPr lang="en-US" dirty="0"/>
            </a:br>
            <a:r>
              <a:rPr lang="en-US" dirty="0"/>
              <a:t>Answered</a:t>
            </a:r>
          </a:p>
        </p:txBody>
      </p:sp>
      <p:pic>
        <p:nvPicPr>
          <p:cNvPr id="7" name="Graphic 6" descr="Checkmark">
            <a:extLst>
              <a:ext uri="{FF2B5EF4-FFF2-40B4-BE49-F238E27FC236}">
                <a16:creationId xmlns:a16="http://schemas.microsoft.com/office/drawing/2014/main" id="{F6A9FCDA-CFFD-4646-8127-FE771FDACF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051" y="2104216"/>
            <a:ext cx="3383936" cy="3383936"/>
          </a:xfrm>
          <a:prstGeom prst="rect">
            <a:avLst/>
          </a:prstGeom>
        </p:spPr>
      </p:pic>
      <p:sp>
        <p:nvSpPr>
          <p:cNvPr id="9" name="Content Placeholder 2">
            <a:extLst>
              <a:ext uri="{FF2B5EF4-FFF2-40B4-BE49-F238E27FC236}">
                <a16:creationId xmlns:a16="http://schemas.microsoft.com/office/drawing/2014/main" id="{13106283-8519-4493-99E8-C494D986E88C}"/>
              </a:ext>
            </a:extLst>
          </p:cNvPr>
          <p:cNvSpPr>
            <a:spLocks noGrp="1"/>
          </p:cNvSpPr>
          <p:nvPr>
            <p:ph idx="1"/>
          </p:nvPr>
        </p:nvSpPr>
        <p:spPr>
          <a:xfrm>
            <a:off x="5285882" y="499533"/>
            <a:ext cx="6248894" cy="5571065"/>
          </a:xfrm>
        </p:spPr>
        <p:txBody>
          <a:bodyPr anchor="ctr">
            <a:normAutofit lnSpcReduction="10000"/>
          </a:bodyPr>
          <a:lstStyle/>
          <a:p>
            <a:pPr marL="0" indent="0">
              <a:buNone/>
            </a:pPr>
            <a:r>
              <a:rPr lang="en-US" dirty="0"/>
              <a:t>Does there exist a relationship between opioid deaths and opioid prescription rates in the U.S.?</a:t>
            </a:r>
          </a:p>
          <a:p>
            <a:pPr marL="0" indent="0">
              <a:buNone/>
            </a:pPr>
            <a:r>
              <a:rPr lang="en-US" dirty="0">
                <a:solidFill>
                  <a:schemeClr val="accent1">
                    <a:lumMod val="75000"/>
                  </a:schemeClr>
                </a:solidFill>
              </a:rPr>
              <a:t>Based on the data that we have, we could not complete an accurate inferential analysis. However, we were able to run descriptive analysis showing trends both regionally and nationally. </a:t>
            </a:r>
          </a:p>
          <a:p>
            <a:pPr marL="0" indent="0">
              <a:buNone/>
            </a:pPr>
            <a:r>
              <a:rPr lang="en-US" dirty="0"/>
              <a:t>Which regions claim the most deaths?</a:t>
            </a:r>
          </a:p>
          <a:p>
            <a:pPr marL="0" indent="0">
              <a:buNone/>
            </a:pPr>
            <a:r>
              <a:rPr lang="en-US" dirty="0">
                <a:solidFill>
                  <a:schemeClr val="accent1">
                    <a:lumMod val="75000"/>
                  </a:schemeClr>
                </a:solidFill>
              </a:rPr>
              <a:t>Mideast, New England, Great Lakes</a:t>
            </a:r>
          </a:p>
          <a:p>
            <a:pPr marL="0" indent="0">
              <a:buNone/>
            </a:pPr>
            <a:r>
              <a:rPr lang="en-US" dirty="0"/>
              <a:t>Which region prescribes the most opioids?</a:t>
            </a:r>
          </a:p>
          <a:p>
            <a:pPr marL="0" indent="0">
              <a:buNone/>
            </a:pPr>
            <a:r>
              <a:rPr lang="en-US" dirty="0">
                <a:solidFill>
                  <a:schemeClr val="accent1">
                    <a:lumMod val="75000"/>
                  </a:schemeClr>
                </a:solidFill>
              </a:rPr>
              <a:t>Southeast</a:t>
            </a:r>
          </a:p>
          <a:p>
            <a:pPr marL="0" indent="0">
              <a:buNone/>
            </a:pPr>
            <a:r>
              <a:rPr lang="en-US" dirty="0"/>
              <a:t>What are the odds of dying from an opioid-related event?</a:t>
            </a:r>
          </a:p>
          <a:p>
            <a:pPr marL="0" indent="0">
              <a:buNone/>
            </a:pPr>
            <a:r>
              <a:rPr lang="en-US" dirty="0">
                <a:solidFill>
                  <a:schemeClr val="accent1">
                    <a:lumMod val="75000"/>
                  </a:schemeClr>
                </a:solidFill>
              </a:rPr>
              <a:t>Highest – New England (1.34), Great Lakes (1.06)</a:t>
            </a:r>
          </a:p>
          <a:p>
            <a:pPr marL="0" indent="0">
              <a:buNone/>
            </a:pPr>
            <a:r>
              <a:rPr lang="en-US" dirty="0">
                <a:solidFill>
                  <a:schemeClr val="accent1">
                    <a:lumMod val="75000"/>
                  </a:schemeClr>
                </a:solidFill>
              </a:rPr>
              <a:t>Lowest – Far West (.62)</a:t>
            </a:r>
          </a:p>
        </p:txBody>
      </p:sp>
      <p:sp>
        <p:nvSpPr>
          <p:cNvPr id="3" name="Slide Number Placeholder 2">
            <a:extLst>
              <a:ext uri="{FF2B5EF4-FFF2-40B4-BE49-F238E27FC236}">
                <a16:creationId xmlns:a16="http://schemas.microsoft.com/office/drawing/2014/main" id="{F8FE8F4F-5C1B-476A-B362-C23BE48C7DEA}"/>
              </a:ext>
            </a:extLst>
          </p:cNvPr>
          <p:cNvSpPr>
            <a:spLocks noGrp="1"/>
          </p:cNvSpPr>
          <p:nvPr>
            <p:ph type="sldNum" sz="quarter" idx="12"/>
          </p:nvPr>
        </p:nvSpPr>
        <p:spPr/>
        <p:txBody>
          <a:bodyPr/>
          <a:lstStyle/>
          <a:p>
            <a:fld id="{DBEA1DDF-55BA-43D9-8D03-9FD4FFD72B9E}" type="slidenum">
              <a:rPr lang="en-US" smtClean="0"/>
              <a:t>11</a:t>
            </a:fld>
            <a:endParaRPr lang="en-US"/>
          </a:p>
        </p:txBody>
      </p:sp>
    </p:spTree>
    <p:extLst>
      <p:ext uri="{BB962C8B-B14F-4D97-AF65-F5344CB8AC3E}">
        <p14:creationId xmlns:p14="http://schemas.microsoft.com/office/powerpoint/2010/main" val="186595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C0CD0-5BE7-4CE0-8A5F-DB364F8AA08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dirty="0">
                <a:solidFill>
                  <a:srgbClr val="FFFFFF"/>
                </a:solidFill>
              </a:rPr>
              <a:t>Questions for the team?</a:t>
            </a:r>
          </a:p>
        </p:txBody>
      </p:sp>
      <p:sp>
        <p:nvSpPr>
          <p:cNvPr id="15" name="Rectangle 14">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214C8E5D-07D8-40D8-82E9-FBE72E432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955" y="629266"/>
            <a:ext cx="5247146" cy="5247146"/>
          </a:xfrm>
          <a:prstGeom prst="rect">
            <a:avLst/>
          </a:prstGeom>
        </p:spPr>
      </p:pic>
      <p:sp>
        <p:nvSpPr>
          <p:cNvPr id="3" name="Slide Number Placeholder 2">
            <a:extLst>
              <a:ext uri="{FF2B5EF4-FFF2-40B4-BE49-F238E27FC236}">
                <a16:creationId xmlns:a16="http://schemas.microsoft.com/office/drawing/2014/main" id="{AC4BA65A-C133-4037-9AC8-22F8DFBA8DE7}"/>
              </a:ext>
            </a:extLst>
          </p:cNvPr>
          <p:cNvSpPr>
            <a:spLocks noGrp="1"/>
          </p:cNvSpPr>
          <p:nvPr>
            <p:ph type="sldNum" sz="quarter" idx="12"/>
          </p:nvPr>
        </p:nvSpPr>
        <p:spPr/>
        <p:txBody>
          <a:bodyPr/>
          <a:lstStyle/>
          <a:p>
            <a:fld id="{DBEA1DDF-55BA-43D9-8D03-9FD4FFD72B9E}" type="slidenum">
              <a:rPr lang="en-US" smtClean="0"/>
              <a:t>12</a:t>
            </a:fld>
            <a:endParaRPr lang="en-US"/>
          </a:p>
        </p:txBody>
      </p:sp>
    </p:spTree>
    <p:extLst>
      <p:ext uri="{BB962C8B-B14F-4D97-AF65-F5344CB8AC3E}">
        <p14:creationId xmlns:p14="http://schemas.microsoft.com/office/powerpoint/2010/main" val="341644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9B52-4ECE-43E6-9E11-817A3F06C5A8}"/>
              </a:ext>
            </a:extLst>
          </p:cNvPr>
          <p:cNvSpPr>
            <a:spLocks noGrp="1"/>
          </p:cNvSpPr>
          <p:nvPr>
            <p:ph type="ctrTitle"/>
          </p:nvPr>
        </p:nvSpPr>
        <p:spPr/>
        <p:txBody>
          <a:bodyPr/>
          <a:lstStyle/>
          <a:p>
            <a:r>
              <a:rPr lang="en-US" dirty="0"/>
              <a:t>Thank you!</a:t>
            </a:r>
          </a:p>
        </p:txBody>
      </p:sp>
      <p:sp>
        <p:nvSpPr>
          <p:cNvPr id="3" name="Slide Number Placeholder 2">
            <a:extLst>
              <a:ext uri="{FF2B5EF4-FFF2-40B4-BE49-F238E27FC236}">
                <a16:creationId xmlns:a16="http://schemas.microsoft.com/office/drawing/2014/main" id="{1F2DDBC5-7859-483E-9163-8CD3E9DC5839}"/>
              </a:ext>
            </a:extLst>
          </p:cNvPr>
          <p:cNvSpPr>
            <a:spLocks noGrp="1"/>
          </p:cNvSpPr>
          <p:nvPr>
            <p:ph type="sldNum" sz="quarter" idx="12"/>
          </p:nvPr>
        </p:nvSpPr>
        <p:spPr/>
        <p:txBody>
          <a:bodyPr/>
          <a:lstStyle/>
          <a:p>
            <a:fld id="{DBEA1DDF-55BA-43D9-8D03-9FD4FFD72B9E}" type="slidenum">
              <a:rPr lang="en-US" smtClean="0"/>
              <a:t>13</a:t>
            </a:fld>
            <a:endParaRPr lang="en-US"/>
          </a:p>
        </p:txBody>
      </p:sp>
    </p:spTree>
    <p:extLst>
      <p:ext uri="{BB962C8B-B14F-4D97-AF65-F5344CB8AC3E}">
        <p14:creationId xmlns:p14="http://schemas.microsoft.com/office/powerpoint/2010/main" val="120754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88D80A3-503A-400A-9D7F-99EC3CE06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E0B79-177B-4209-B012-B005458A4ADE}"/>
              </a:ext>
            </a:extLst>
          </p:cNvPr>
          <p:cNvSpPr>
            <a:spLocks noGrp="1"/>
          </p:cNvSpPr>
          <p:nvPr>
            <p:ph type="title"/>
          </p:nvPr>
        </p:nvSpPr>
        <p:spPr>
          <a:xfrm>
            <a:off x="657224" y="4772508"/>
            <a:ext cx="10772775" cy="1658198"/>
          </a:xfrm>
        </p:spPr>
        <p:txBody>
          <a:bodyPr>
            <a:normAutofit/>
          </a:bodyPr>
          <a:lstStyle/>
          <a:p>
            <a:r>
              <a:rPr lang="en-US" dirty="0">
                <a:solidFill>
                  <a:srgbClr val="FFFFFF"/>
                </a:solidFill>
              </a:rPr>
              <a:t>Data sources</a:t>
            </a:r>
          </a:p>
        </p:txBody>
      </p:sp>
      <p:graphicFrame>
        <p:nvGraphicFramePr>
          <p:cNvPr id="5" name="Content Placeholder 2">
            <a:extLst>
              <a:ext uri="{FF2B5EF4-FFF2-40B4-BE49-F238E27FC236}">
                <a16:creationId xmlns:a16="http://schemas.microsoft.com/office/drawing/2014/main" id="{90F0A65B-C4EB-4B14-8749-83708B7A0345}"/>
              </a:ext>
            </a:extLst>
          </p:cNvPr>
          <p:cNvGraphicFramePr>
            <a:graphicFrameLocks noGrp="1"/>
          </p:cNvGraphicFramePr>
          <p:nvPr>
            <p:ph idx="1"/>
            <p:extLst>
              <p:ext uri="{D42A27DB-BD31-4B8C-83A1-F6EECF244321}">
                <p14:modId xmlns:p14="http://schemas.microsoft.com/office/powerpoint/2010/main" val="397303738"/>
              </p:ext>
            </p:extLst>
          </p:nvPr>
        </p:nvGraphicFramePr>
        <p:xfrm>
          <a:off x="676275" y="643468"/>
          <a:ext cx="10872258" cy="350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652D0D9-7915-409C-806C-7FA27716696B}"/>
              </a:ext>
            </a:extLst>
          </p:cNvPr>
          <p:cNvSpPr>
            <a:spLocks noGrp="1"/>
          </p:cNvSpPr>
          <p:nvPr>
            <p:ph type="sldNum" sz="quarter" idx="12"/>
          </p:nvPr>
        </p:nvSpPr>
        <p:spPr/>
        <p:txBody>
          <a:bodyPr/>
          <a:lstStyle/>
          <a:p>
            <a:fld id="{DBEA1DDF-55BA-43D9-8D03-9FD4FFD72B9E}" type="slidenum">
              <a:rPr lang="en-US" smtClean="0"/>
              <a:t>14</a:t>
            </a:fld>
            <a:endParaRPr lang="en-US"/>
          </a:p>
        </p:txBody>
      </p:sp>
    </p:spTree>
    <p:extLst>
      <p:ext uri="{BB962C8B-B14F-4D97-AF65-F5344CB8AC3E}">
        <p14:creationId xmlns:p14="http://schemas.microsoft.com/office/powerpoint/2010/main" val="35610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3484-4381-42F5-A323-FE984686355C}"/>
              </a:ext>
            </a:extLst>
          </p:cNvPr>
          <p:cNvSpPr>
            <a:spLocks noGrp="1"/>
          </p:cNvSpPr>
          <p:nvPr>
            <p:ph type="title"/>
          </p:nvPr>
        </p:nvSpPr>
        <p:spPr>
          <a:xfrm>
            <a:off x="657224" y="499533"/>
            <a:ext cx="10772775" cy="796607"/>
          </a:xfrm>
        </p:spPr>
        <p:txBody>
          <a:bodyPr>
            <a:normAutofit fontScale="90000"/>
          </a:bodyPr>
          <a:lstStyle/>
          <a:p>
            <a:r>
              <a:rPr lang="en-US" dirty="0"/>
              <a:t>Implications and Limitations</a:t>
            </a:r>
          </a:p>
        </p:txBody>
      </p:sp>
      <p:sp>
        <p:nvSpPr>
          <p:cNvPr id="26" name="Content Placeholder 2">
            <a:extLst>
              <a:ext uri="{FF2B5EF4-FFF2-40B4-BE49-F238E27FC236}">
                <a16:creationId xmlns:a16="http://schemas.microsoft.com/office/drawing/2014/main" id="{4AF14F4A-400A-4E83-910D-1CD0B6F848DE}"/>
              </a:ext>
            </a:extLst>
          </p:cNvPr>
          <p:cNvSpPr>
            <a:spLocks noGrp="1"/>
          </p:cNvSpPr>
          <p:nvPr>
            <p:ph idx="1"/>
          </p:nvPr>
        </p:nvSpPr>
        <p:spPr>
          <a:xfrm>
            <a:off x="719137" y="1296140"/>
            <a:ext cx="10753725" cy="4962617"/>
          </a:xfrm>
        </p:spPr>
        <p:txBody>
          <a:bodyPr>
            <a:normAutofit/>
          </a:bodyPr>
          <a:lstStyle/>
          <a:p>
            <a:r>
              <a:rPr lang="en-US" dirty="0"/>
              <a:t>Normalized deaths rates to per 100,000 people in the population as some regions contained larger or more states than others. Prescription rates were already normalized to per 100 persons from data sources.</a:t>
            </a:r>
          </a:p>
          <a:p>
            <a:r>
              <a:rPr lang="en-US" dirty="0"/>
              <a:t>Believed categorizing by region would better explain the relationship between death rates and prescription rates. </a:t>
            </a:r>
          </a:p>
          <a:p>
            <a:r>
              <a:rPr lang="en-US" dirty="0"/>
              <a:t>The statistics (variance) of this data set are extremely high</a:t>
            </a:r>
          </a:p>
          <a:p>
            <a:r>
              <a:rPr lang="en-US" dirty="0"/>
              <a:t>The data set only covered a 5-year period</a:t>
            </a:r>
          </a:p>
        </p:txBody>
      </p:sp>
      <p:sp>
        <p:nvSpPr>
          <p:cNvPr id="3" name="Slide Number Placeholder 2">
            <a:extLst>
              <a:ext uri="{FF2B5EF4-FFF2-40B4-BE49-F238E27FC236}">
                <a16:creationId xmlns:a16="http://schemas.microsoft.com/office/drawing/2014/main" id="{F29752D8-9E97-4925-82A4-36AD332DE64E}"/>
              </a:ext>
            </a:extLst>
          </p:cNvPr>
          <p:cNvSpPr>
            <a:spLocks noGrp="1"/>
          </p:cNvSpPr>
          <p:nvPr>
            <p:ph type="sldNum" sz="quarter" idx="12"/>
          </p:nvPr>
        </p:nvSpPr>
        <p:spPr/>
        <p:txBody>
          <a:bodyPr/>
          <a:lstStyle/>
          <a:p>
            <a:fld id="{DBEA1DDF-55BA-43D9-8D03-9FD4FFD72B9E}" type="slidenum">
              <a:rPr lang="en-US" smtClean="0"/>
              <a:t>15</a:t>
            </a:fld>
            <a:endParaRPr lang="en-US"/>
          </a:p>
        </p:txBody>
      </p:sp>
    </p:spTree>
    <p:extLst>
      <p:ext uri="{BB962C8B-B14F-4D97-AF65-F5344CB8AC3E}">
        <p14:creationId xmlns:p14="http://schemas.microsoft.com/office/powerpoint/2010/main" val="350673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3484-4381-42F5-A323-FE984686355C}"/>
              </a:ext>
            </a:extLst>
          </p:cNvPr>
          <p:cNvSpPr>
            <a:spLocks noGrp="1"/>
          </p:cNvSpPr>
          <p:nvPr>
            <p:ph type="title"/>
          </p:nvPr>
        </p:nvSpPr>
        <p:spPr>
          <a:xfrm>
            <a:off x="657224" y="499533"/>
            <a:ext cx="10772775" cy="974160"/>
          </a:xfrm>
        </p:spPr>
        <p:txBody>
          <a:bodyPr/>
          <a:lstStyle/>
          <a:p>
            <a:r>
              <a:rPr lang="en-US" dirty="0"/>
              <a:t>Additional questions we could ask</a:t>
            </a:r>
          </a:p>
        </p:txBody>
      </p:sp>
      <p:sp>
        <p:nvSpPr>
          <p:cNvPr id="26" name="Content Placeholder 2">
            <a:extLst>
              <a:ext uri="{FF2B5EF4-FFF2-40B4-BE49-F238E27FC236}">
                <a16:creationId xmlns:a16="http://schemas.microsoft.com/office/drawing/2014/main" id="{4AF14F4A-400A-4E83-910D-1CD0B6F848DE}"/>
              </a:ext>
            </a:extLst>
          </p:cNvPr>
          <p:cNvSpPr>
            <a:spLocks noGrp="1"/>
          </p:cNvSpPr>
          <p:nvPr>
            <p:ph idx="1"/>
          </p:nvPr>
        </p:nvSpPr>
        <p:spPr>
          <a:xfrm>
            <a:off x="1491449" y="1545907"/>
            <a:ext cx="8558074" cy="4721728"/>
          </a:xfrm>
        </p:spPr>
        <p:txBody>
          <a:bodyPr>
            <a:normAutofit/>
          </a:bodyPr>
          <a:lstStyle/>
          <a:p>
            <a:pPr>
              <a:buFontTx/>
              <a:buChar char="-"/>
            </a:pPr>
            <a:r>
              <a:rPr lang="en-US" dirty="0"/>
              <a:t>We would need to look for additional data sets in order to perform inferential analysis</a:t>
            </a:r>
          </a:p>
          <a:p>
            <a:pPr>
              <a:buFontTx/>
              <a:buChar char="-"/>
            </a:pPr>
            <a:r>
              <a:rPr lang="en-US" dirty="0"/>
              <a:t> Does mental health affect opioid deaths</a:t>
            </a:r>
          </a:p>
          <a:p>
            <a:pPr>
              <a:buFontTx/>
              <a:buChar char="-"/>
            </a:pPr>
            <a:r>
              <a:rPr lang="en-US" dirty="0"/>
              <a:t> Do economic conditions affect opioid deaths</a:t>
            </a:r>
          </a:p>
          <a:p>
            <a:pPr>
              <a:buFontTx/>
              <a:buChar char="-"/>
            </a:pPr>
            <a:r>
              <a:rPr lang="en-US" dirty="0"/>
              <a:t> Does a state’s laws regarding medicinal/recreational marijuana affect the number of opioid prescriptions and/or opioid related deaths</a:t>
            </a:r>
          </a:p>
          <a:p>
            <a:pPr>
              <a:buFontTx/>
              <a:buChar char="-"/>
            </a:pPr>
            <a:r>
              <a:rPr lang="en-US" dirty="0"/>
              <a:t> </a:t>
            </a:r>
          </a:p>
          <a:p>
            <a:pPr>
              <a:buFontTx/>
              <a:buChar char="-"/>
            </a:pPr>
            <a:endParaRPr lang="en-US" dirty="0"/>
          </a:p>
        </p:txBody>
      </p:sp>
      <p:sp>
        <p:nvSpPr>
          <p:cNvPr id="3" name="Slide Number Placeholder 2">
            <a:extLst>
              <a:ext uri="{FF2B5EF4-FFF2-40B4-BE49-F238E27FC236}">
                <a16:creationId xmlns:a16="http://schemas.microsoft.com/office/drawing/2014/main" id="{4BF633BA-DDF3-4D1C-9E75-ABE94DACE093}"/>
              </a:ext>
            </a:extLst>
          </p:cNvPr>
          <p:cNvSpPr>
            <a:spLocks noGrp="1"/>
          </p:cNvSpPr>
          <p:nvPr>
            <p:ph type="sldNum" sz="quarter" idx="12"/>
          </p:nvPr>
        </p:nvSpPr>
        <p:spPr/>
        <p:txBody>
          <a:bodyPr/>
          <a:lstStyle/>
          <a:p>
            <a:fld id="{DBEA1DDF-55BA-43D9-8D03-9FD4FFD72B9E}" type="slidenum">
              <a:rPr lang="en-US" smtClean="0"/>
              <a:t>16</a:t>
            </a:fld>
            <a:endParaRPr lang="en-US"/>
          </a:p>
        </p:txBody>
      </p:sp>
    </p:spTree>
    <p:extLst>
      <p:ext uri="{BB962C8B-B14F-4D97-AF65-F5344CB8AC3E}">
        <p14:creationId xmlns:p14="http://schemas.microsoft.com/office/powerpoint/2010/main" val="3389829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New England Scatterplot</a:t>
            </a:r>
          </a:p>
        </p:txBody>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A8667C6-E9E3-4805-B39A-173D063CC9F5}"/>
              </a:ext>
            </a:extLst>
          </p:cNvPr>
          <p:cNvPicPr>
            <a:picLocks noChangeAspect="1"/>
          </p:cNvPicPr>
          <p:nvPr/>
        </p:nvPicPr>
        <p:blipFill>
          <a:blip r:embed="rId2"/>
          <a:stretch>
            <a:fillRect/>
          </a:stretch>
        </p:blipFill>
        <p:spPr>
          <a:xfrm>
            <a:off x="5282520" y="824758"/>
            <a:ext cx="6266016" cy="4856161"/>
          </a:xfrm>
          <a:prstGeom prst="rect">
            <a:avLst/>
          </a:prstGeom>
        </p:spPr>
      </p:pic>
      <p:sp>
        <p:nvSpPr>
          <p:cNvPr id="4" name="Slide Number Placeholder 3">
            <a:extLst>
              <a:ext uri="{FF2B5EF4-FFF2-40B4-BE49-F238E27FC236}">
                <a16:creationId xmlns:a16="http://schemas.microsoft.com/office/drawing/2014/main" id="{CB4BA93C-A591-4E8F-BC77-2609988010BF}"/>
              </a:ext>
            </a:extLst>
          </p:cNvPr>
          <p:cNvSpPr>
            <a:spLocks noGrp="1"/>
          </p:cNvSpPr>
          <p:nvPr>
            <p:ph type="sldNum" sz="quarter" idx="12"/>
          </p:nvPr>
        </p:nvSpPr>
        <p:spPr/>
        <p:txBody>
          <a:bodyPr/>
          <a:lstStyle/>
          <a:p>
            <a:fld id="{DBEA1DDF-55BA-43D9-8D03-9FD4FFD72B9E}" type="slidenum">
              <a:rPr lang="en-US" smtClean="0"/>
              <a:t>17</a:t>
            </a:fld>
            <a:endParaRPr lang="en-US"/>
          </a:p>
        </p:txBody>
      </p:sp>
    </p:spTree>
    <p:extLst>
      <p:ext uri="{BB962C8B-B14F-4D97-AF65-F5344CB8AC3E}">
        <p14:creationId xmlns:p14="http://schemas.microsoft.com/office/powerpoint/2010/main" val="2483248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Great Lakes Scatterplot</a:t>
            </a:r>
          </a:p>
        </p:txBody>
      </p:sp>
      <p:sp>
        <p:nvSpPr>
          <p:cNvPr id="12" name="Rectangle 11">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56FF467-8B14-45CB-AED9-2BADA3985351}"/>
              </a:ext>
            </a:extLst>
          </p:cNvPr>
          <p:cNvPicPr>
            <a:picLocks noChangeAspect="1"/>
          </p:cNvPicPr>
          <p:nvPr/>
        </p:nvPicPr>
        <p:blipFill>
          <a:blip r:embed="rId2"/>
          <a:stretch>
            <a:fillRect/>
          </a:stretch>
        </p:blipFill>
        <p:spPr>
          <a:xfrm>
            <a:off x="5282520" y="879585"/>
            <a:ext cx="6266016" cy="4746507"/>
          </a:xfrm>
          <a:prstGeom prst="rect">
            <a:avLst/>
          </a:prstGeom>
        </p:spPr>
      </p:pic>
      <p:sp>
        <p:nvSpPr>
          <p:cNvPr id="4" name="Slide Number Placeholder 3">
            <a:extLst>
              <a:ext uri="{FF2B5EF4-FFF2-40B4-BE49-F238E27FC236}">
                <a16:creationId xmlns:a16="http://schemas.microsoft.com/office/drawing/2014/main" id="{C186C6CC-85F4-4CE4-8121-428FA99A8EE9}"/>
              </a:ext>
            </a:extLst>
          </p:cNvPr>
          <p:cNvSpPr>
            <a:spLocks noGrp="1"/>
          </p:cNvSpPr>
          <p:nvPr>
            <p:ph type="sldNum" sz="quarter" idx="12"/>
          </p:nvPr>
        </p:nvSpPr>
        <p:spPr/>
        <p:txBody>
          <a:bodyPr/>
          <a:lstStyle/>
          <a:p>
            <a:fld id="{DBEA1DDF-55BA-43D9-8D03-9FD4FFD72B9E}" type="slidenum">
              <a:rPr lang="en-US" smtClean="0"/>
              <a:t>18</a:t>
            </a:fld>
            <a:endParaRPr lang="en-US"/>
          </a:p>
        </p:txBody>
      </p:sp>
    </p:spTree>
    <p:extLst>
      <p:ext uri="{BB962C8B-B14F-4D97-AF65-F5344CB8AC3E}">
        <p14:creationId xmlns:p14="http://schemas.microsoft.com/office/powerpoint/2010/main" val="208864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Mideast Scatterplot</a:t>
            </a:r>
          </a:p>
        </p:txBody>
      </p:sp>
      <p:sp>
        <p:nvSpPr>
          <p:cNvPr id="12" name="Rectangle 11">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D0CA1F0-8274-41BF-94DD-6D0640E3EF04}"/>
              </a:ext>
            </a:extLst>
          </p:cNvPr>
          <p:cNvPicPr>
            <a:picLocks noChangeAspect="1"/>
          </p:cNvPicPr>
          <p:nvPr/>
        </p:nvPicPr>
        <p:blipFill>
          <a:blip r:embed="rId2"/>
          <a:stretch>
            <a:fillRect/>
          </a:stretch>
        </p:blipFill>
        <p:spPr>
          <a:xfrm>
            <a:off x="5282520" y="824758"/>
            <a:ext cx="6266016" cy="4856161"/>
          </a:xfrm>
          <a:prstGeom prst="rect">
            <a:avLst/>
          </a:prstGeom>
        </p:spPr>
      </p:pic>
      <p:sp>
        <p:nvSpPr>
          <p:cNvPr id="4" name="Slide Number Placeholder 3">
            <a:extLst>
              <a:ext uri="{FF2B5EF4-FFF2-40B4-BE49-F238E27FC236}">
                <a16:creationId xmlns:a16="http://schemas.microsoft.com/office/drawing/2014/main" id="{4DBD3CA9-6BC1-4F30-8B84-AF213CDE9A20}"/>
              </a:ext>
            </a:extLst>
          </p:cNvPr>
          <p:cNvSpPr>
            <a:spLocks noGrp="1"/>
          </p:cNvSpPr>
          <p:nvPr>
            <p:ph type="sldNum" sz="quarter" idx="12"/>
          </p:nvPr>
        </p:nvSpPr>
        <p:spPr/>
        <p:txBody>
          <a:bodyPr/>
          <a:lstStyle/>
          <a:p>
            <a:fld id="{DBEA1DDF-55BA-43D9-8D03-9FD4FFD72B9E}" type="slidenum">
              <a:rPr lang="en-US" smtClean="0"/>
              <a:t>19</a:t>
            </a:fld>
            <a:endParaRPr lang="en-US"/>
          </a:p>
        </p:txBody>
      </p:sp>
    </p:spTree>
    <p:extLst>
      <p:ext uri="{BB962C8B-B14F-4D97-AF65-F5344CB8AC3E}">
        <p14:creationId xmlns:p14="http://schemas.microsoft.com/office/powerpoint/2010/main" val="283949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88D80A3-503A-400A-9D7F-99EC3CE06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E0B79-177B-4209-B012-B005458A4ADE}"/>
              </a:ext>
            </a:extLst>
          </p:cNvPr>
          <p:cNvSpPr>
            <a:spLocks noGrp="1"/>
          </p:cNvSpPr>
          <p:nvPr>
            <p:ph type="title"/>
          </p:nvPr>
        </p:nvSpPr>
        <p:spPr>
          <a:xfrm>
            <a:off x="657224" y="4772508"/>
            <a:ext cx="10772775" cy="1658198"/>
          </a:xfrm>
        </p:spPr>
        <p:txBody>
          <a:bodyPr>
            <a:normAutofit/>
          </a:bodyPr>
          <a:lstStyle/>
          <a:p>
            <a:r>
              <a:rPr lang="en-US" dirty="0">
                <a:solidFill>
                  <a:srgbClr val="FFFFFF"/>
                </a:solidFill>
              </a:rPr>
              <a:t>Introduction</a:t>
            </a:r>
          </a:p>
        </p:txBody>
      </p:sp>
      <p:graphicFrame>
        <p:nvGraphicFramePr>
          <p:cNvPr id="10" name="Content Placeholder 2">
            <a:extLst>
              <a:ext uri="{FF2B5EF4-FFF2-40B4-BE49-F238E27FC236}">
                <a16:creationId xmlns:a16="http://schemas.microsoft.com/office/drawing/2014/main" id="{8B30223E-2202-40C1-A98C-39040E655F87}"/>
              </a:ext>
            </a:extLst>
          </p:cNvPr>
          <p:cNvGraphicFramePr>
            <a:graphicFrameLocks noGrp="1"/>
          </p:cNvGraphicFramePr>
          <p:nvPr>
            <p:ph idx="1"/>
            <p:extLst>
              <p:ext uri="{D42A27DB-BD31-4B8C-83A1-F6EECF244321}">
                <p14:modId xmlns:p14="http://schemas.microsoft.com/office/powerpoint/2010/main" val="2855593536"/>
              </p:ext>
            </p:extLst>
          </p:nvPr>
        </p:nvGraphicFramePr>
        <p:xfrm>
          <a:off x="676275" y="643468"/>
          <a:ext cx="10872258" cy="350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452315D-C322-4325-B238-4FF99ADA20C4}"/>
              </a:ext>
            </a:extLst>
          </p:cNvPr>
          <p:cNvSpPr>
            <a:spLocks noGrp="1"/>
          </p:cNvSpPr>
          <p:nvPr>
            <p:ph type="sldNum" sz="quarter" idx="12"/>
          </p:nvPr>
        </p:nvSpPr>
        <p:spPr/>
        <p:txBody>
          <a:bodyPr/>
          <a:lstStyle/>
          <a:p>
            <a:fld id="{DBEA1DDF-55BA-43D9-8D03-9FD4FFD72B9E}" type="slidenum">
              <a:rPr lang="en-US" smtClean="0"/>
              <a:t>2</a:t>
            </a:fld>
            <a:endParaRPr lang="en-US"/>
          </a:p>
        </p:txBody>
      </p:sp>
    </p:spTree>
    <p:extLst>
      <p:ext uri="{BB962C8B-B14F-4D97-AF65-F5344CB8AC3E}">
        <p14:creationId xmlns:p14="http://schemas.microsoft.com/office/powerpoint/2010/main" val="314719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Rocky Mountains Scatterplot</a:t>
            </a:r>
          </a:p>
        </p:txBody>
      </p:sp>
      <p:sp>
        <p:nvSpPr>
          <p:cNvPr id="12" name="Rectangle 11">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6417786-0339-4A24-B5D9-D226FC601A49}"/>
              </a:ext>
            </a:extLst>
          </p:cNvPr>
          <p:cNvPicPr>
            <a:picLocks noChangeAspect="1"/>
          </p:cNvPicPr>
          <p:nvPr/>
        </p:nvPicPr>
        <p:blipFill>
          <a:blip r:embed="rId2"/>
          <a:stretch>
            <a:fillRect/>
          </a:stretch>
        </p:blipFill>
        <p:spPr>
          <a:xfrm>
            <a:off x="5282520" y="816926"/>
            <a:ext cx="6266016" cy="4871826"/>
          </a:xfrm>
          <a:prstGeom prst="rect">
            <a:avLst/>
          </a:prstGeom>
        </p:spPr>
      </p:pic>
      <p:sp>
        <p:nvSpPr>
          <p:cNvPr id="4" name="Slide Number Placeholder 3">
            <a:extLst>
              <a:ext uri="{FF2B5EF4-FFF2-40B4-BE49-F238E27FC236}">
                <a16:creationId xmlns:a16="http://schemas.microsoft.com/office/drawing/2014/main" id="{08076201-9FF6-41FB-BC3C-7D4E1DE92724}"/>
              </a:ext>
            </a:extLst>
          </p:cNvPr>
          <p:cNvSpPr>
            <a:spLocks noGrp="1"/>
          </p:cNvSpPr>
          <p:nvPr>
            <p:ph type="sldNum" sz="quarter" idx="12"/>
          </p:nvPr>
        </p:nvSpPr>
        <p:spPr/>
        <p:txBody>
          <a:bodyPr/>
          <a:lstStyle/>
          <a:p>
            <a:fld id="{DBEA1DDF-55BA-43D9-8D03-9FD4FFD72B9E}" type="slidenum">
              <a:rPr lang="en-US" smtClean="0"/>
              <a:t>20</a:t>
            </a:fld>
            <a:endParaRPr lang="en-US"/>
          </a:p>
        </p:txBody>
      </p:sp>
    </p:spTree>
    <p:extLst>
      <p:ext uri="{BB962C8B-B14F-4D97-AF65-F5344CB8AC3E}">
        <p14:creationId xmlns:p14="http://schemas.microsoft.com/office/powerpoint/2010/main" val="197554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Southeast Scatterplot</a:t>
            </a:r>
          </a:p>
        </p:txBody>
      </p:sp>
      <p:sp>
        <p:nvSpPr>
          <p:cNvPr id="12" name="Rectangle 11">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479A523-E535-4395-B4CB-28D85FC89DCA}"/>
              </a:ext>
            </a:extLst>
          </p:cNvPr>
          <p:cNvPicPr>
            <a:picLocks noChangeAspect="1"/>
          </p:cNvPicPr>
          <p:nvPr/>
        </p:nvPicPr>
        <p:blipFill>
          <a:blip r:embed="rId2"/>
          <a:stretch>
            <a:fillRect/>
          </a:stretch>
        </p:blipFill>
        <p:spPr>
          <a:xfrm>
            <a:off x="5282520" y="895251"/>
            <a:ext cx="6266016" cy="4715176"/>
          </a:xfrm>
          <a:prstGeom prst="rect">
            <a:avLst/>
          </a:prstGeom>
        </p:spPr>
      </p:pic>
      <p:sp>
        <p:nvSpPr>
          <p:cNvPr id="4" name="Slide Number Placeholder 3">
            <a:extLst>
              <a:ext uri="{FF2B5EF4-FFF2-40B4-BE49-F238E27FC236}">
                <a16:creationId xmlns:a16="http://schemas.microsoft.com/office/drawing/2014/main" id="{4AF3FCF9-9930-48DD-9B4E-77FE4C1B1B22}"/>
              </a:ext>
            </a:extLst>
          </p:cNvPr>
          <p:cNvSpPr>
            <a:spLocks noGrp="1"/>
          </p:cNvSpPr>
          <p:nvPr>
            <p:ph type="sldNum" sz="quarter" idx="12"/>
          </p:nvPr>
        </p:nvSpPr>
        <p:spPr/>
        <p:txBody>
          <a:bodyPr/>
          <a:lstStyle/>
          <a:p>
            <a:fld id="{DBEA1DDF-55BA-43D9-8D03-9FD4FFD72B9E}" type="slidenum">
              <a:rPr lang="en-US" smtClean="0"/>
              <a:t>21</a:t>
            </a:fld>
            <a:endParaRPr lang="en-US"/>
          </a:p>
        </p:txBody>
      </p:sp>
    </p:spTree>
    <p:extLst>
      <p:ext uri="{BB962C8B-B14F-4D97-AF65-F5344CB8AC3E}">
        <p14:creationId xmlns:p14="http://schemas.microsoft.com/office/powerpoint/2010/main" val="359911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Plains Scatterplot</a:t>
            </a:r>
          </a:p>
        </p:txBody>
      </p:sp>
      <p:sp>
        <p:nvSpPr>
          <p:cNvPr id="12" name="Rectangle 11">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B5CFD04-ADB8-4201-B9DC-53E2E339D822}"/>
              </a:ext>
            </a:extLst>
          </p:cNvPr>
          <p:cNvPicPr>
            <a:picLocks noChangeAspect="1"/>
          </p:cNvPicPr>
          <p:nvPr/>
        </p:nvPicPr>
        <p:blipFill>
          <a:blip r:embed="rId2"/>
          <a:stretch>
            <a:fillRect/>
          </a:stretch>
        </p:blipFill>
        <p:spPr>
          <a:xfrm>
            <a:off x="5282520" y="816926"/>
            <a:ext cx="6266016" cy="4871826"/>
          </a:xfrm>
          <a:prstGeom prst="rect">
            <a:avLst/>
          </a:prstGeom>
        </p:spPr>
      </p:pic>
      <p:sp>
        <p:nvSpPr>
          <p:cNvPr id="4" name="Slide Number Placeholder 3">
            <a:extLst>
              <a:ext uri="{FF2B5EF4-FFF2-40B4-BE49-F238E27FC236}">
                <a16:creationId xmlns:a16="http://schemas.microsoft.com/office/drawing/2014/main" id="{8D3AD533-70EE-48C4-B575-1D586937474D}"/>
              </a:ext>
            </a:extLst>
          </p:cNvPr>
          <p:cNvSpPr>
            <a:spLocks noGrp="1"/>
          </p:cNvSpPr>
          <p:nvPr>
            <p:ph type="sldNum" sz="quarter" idx="12"/>
          </p:nvPr>
        </p:nvSpPr>
        <p:spPr/>
        <p:txBody>
          <a:bodyPr/>
          <a:lstStyle/>
          <a:p>
            <a:fld id="{DBEA1DDF-55BA-43D9-8D03-9FD4FFD72B9E}" type="slidenum">
              <a:rPr lang="en-US" smtClean="0"/>
              <a:t>22</a:t>
            </a:fld>
            <a:endParaRPr lang="en-US"/>
          </a:p>
        </p:txBody>
      </p:sp>
    </p:spTree>
    <p:extLst>
      <p:ext uri="{BB962C8B-B14F-4D97-AF65-F5344CB8AC3E}">
        <p14:creationId xmlns:p14="http://schemas.microsoft.com/office/powerpoint/2010/main" val="4051555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Far West Scatterplot</a:t>
            </a:r>
          </a:p>
        </p:txBody>
      </p:sp>
      <p:sp>
        <p:nvSpPr>
          <p:cNvPr id="12" name="Rectangle 11">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A31C4CF-0057-4FB4-BE8D-22DE3B915CAE}"/>
              </a:ext>
            </a:extLst>
          </p:cNvPr>
          <p:cNvPicPr>
            <a:picLocks noChangeAspect="1"/>
          </p:cNvPicPr>
          <p:nvPr/>
        </p:nvPicPr>
        <p:blipFill>
          <a:blip r:embed="rId2"/>
          <a:stretch>
            <a:fillRect/>
          </a:stretch>
        </p:blipFill>
        <p:spPr>
          <a:xfrm>
            <a:off x="5282520" y="754265"/>
            <a:ext cx="6266016" cy="4997147"/>
          </a:xfrm>
          <a:prstGeom prst="rect">
            <a:avLst/>
          </a:prstGeom>
        </p:spPr>
      </p:pic>
      <p:sp>
        <p:nvSpPr>
          <p:cNvPr id="4" name="Slide Number Placeholder 3">
            <a:extLst>
              <a:ext uri="{FF2B5EF4-FFF2-40B4-BE49-F238E27FC236}">
                <a16:creationId xmlns:a16="http://schemas.microsoft.com/office/drawing/2014/main" id="{BA8FF744-EF34-47D6-ACDF-B29097B12AF6}"/>
              </a:ext>
            </a:extLst>
          </p:cNvPr>
          <p:cNvSpPr>
            <a:spLocks noGrp="1"/>
          </p:cNvSpPr>
          <p:nvPr>
            <p:ph type="sldNum" sz="quarter" idx="12"/>
          </p:nvPr>
        </p:nvSpPr>
        <p:spPr/>
        <p:txBody>
          <a:bodyPr/>
          <a:lstStyle/>
          <a:p>
            <a:fld id="{DBEA1DDF-55BA-43D9-8D03-9FD4FFD72B9E}" type="slidenum">
              <a:rPr lang="en-US" smtClean="0"/>
              <a:t>23</a:t>
            </a:fld>
            <a:endParaRPr lang="en-US"/>
          </a:p>
        </p:txBody>
      </p:sp>
    </p:spTree>
    <p:extLst>
      <p:ext uri="{BB962C8B-B14F-4D97-AF65-F5344CB8AC3E}">
        <p14:creationId xmlns:p14="http://schemas.microsoft.com/office/powerpoint/2010/main" val="228228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43484-4381-42F5-A323-FE984686355C}"/>
              </a:ext>
            </a:extLst>
          </p:cNvPr>
          <p:cNvSpPr>
            <a:spLocks noGrp="1"/>
          </p:cNvSpPr>
          <p:nvPr>
            <p:ph type="title"/>
          </p:nvPr>
        </p:nvSpPr>
        <p:spPr>
          <a:xfrm>
            <a:off x="961292" y="1031634"/>
            <a:ext cx="3368431" cy="4844777"/>
          </a:xfrm>
        </p:spPr>
        <p:txBody>
          <a:bodyPr>
            <a:normAutofit/>
          </a:bodyPr>
          <a:lstStyle/>
          <a:p>
            <a:r>
              <a:rPr lang="en-US" dirty="0">
                <a:solidFill>
                  <a:srgbClr val="FFFFFF"/>
                </a:solidFill>
              </a:rPr>
              <a:t>Questions</a:t>
            </a:r>
          </a:p>
        </p:txBody>
      </p:sp>
      <p:sp>
        <p:nvSpPr>
          <p:cNvPr id="3" name="Content Placeholder 2">
            <a:extLst>
              <a:ext uri="{FF2B5EF4-FFF2-40B4-BE49-F238E27FC236}">
                <a16:creationId xmlns:a16="http://schemas.microsoft.com/office/drawing/2014/main" id="{4AF14F4A-400A-4E83-910D-1CD0B6F848DE}"/>
              </a:ext>
            </a:extLst>
          </p:cNvPr>
          <p:cNvSpPr>
            <a:spLocks noGrp="1"/>
          </p:cNvSpPr>
          <p:nvPr>
            <p:ph idx="1"/>
          </p:nvPr>
        </p:nvSpPr>
        <p:spPr>
          <a:xfrm>
            <a:off x="4981814" y="643466"/>
            <a:ext cx="6248894" cy="5571065"/>
          </a:xfrm>
        </p:spPr>
        <p:txBody>
          <a:bodyPr anchor="ctr">
            <a:normAutofit/>
          </a:bodyPr>
          <a:lstStyle/>
          <a:p>
            <a:pPr marL="0" indent="0">
              <a:buNone/>
            </a:pPr>
            <a:r>
              <a:rPr lang="en-US" dirty="0"/>
              <a:t>Does there exist a relationship between opioid deaths and opioid prescription rates in the U.S.?</a:t>
            </a:r>
          </a:p>
          <a:p>
            <a:pPr marL="0" indent="0">
              <a:buNone/>
            </a:pPr>
            <a:endParaRPr lang="en-US" dirty="0"/>
          </a:p>
          <a:p>
            <a:pPr marL="0" indent="0">
              <a:buNone/>
            </a:pPr>
            <a:r>
              <a:rPr lang="en-US" dirty="0"/>
              <a:t>Which regions claim the most deaths?</a:t>
            </a:r>
          </a:p>
          <a:p>
            <a:pPr marL="0" indent="0">
              <a:buNone/>
            </a:pPr>
            <a:endParaRPr lang="en-US" dirty="0">
              <a:solidFill>
                <a:schemeClr val="accent1">
                  <a:lumMod val="75000"/>
                </a:schemeClr>
              </a:solidFill>
            </a:endParaRPr>
          </a:p>
          <a:p>
            <a:pPr marL="0" indent="0">
              <a:buNone/>
            </a:pPr>
            <a:r>
              <a:rPr lang="en-US" dirty="0"/>
              <a:t>Which region prescribes the most opioids?</a:t>
            </a:r>
          </a:p>
          <a:p>
            <a:pPr marL="0" indent="0">
              <a:buNone/>
            </a:pPr>
            <a:r>
              <a:rPr lang="en-US" dirty="0">
                <a:solidFill>
                  <a:schemeClr val="accent1">
                    <a:lumMod val="75000"/>
                  </a:schemeClr>
                </a:solidFill>
              </a:rPr>
              <a:t>	</a:t>
            </a:r>
          </a:p>
          <a:p>
            <a:pPr marL="0" indent="0">
              <a:buNone/>
            </a:pPr>
            <a:r>
              <a:rPr lang="en-US" dirty="0"/>
              <a:t>What are the odds of dying from an opioid-related event?</a:t>
            </a:r>
          </a:p>
          <a:p>
            <a:pPr marL="0" indent="0">
              <a:buNone/>
            </a:pPr>
            <a:endParaRPr lang="en-US" dirty="0">
              <a:solidFill>
                <a:schemeClr val="accent1">
                  <a:lumMod val="75000"/>
                </a:schemeClr>
              </a:solidFill>
            </a:endParaRPr>
          </a:p>
          <a:p>
            <a:pPr marL="0" indent="0">
              <a:buNone/>
            </a:pPr>
            <a:endParaRPr lang="en-US" dirty="0"/>
          </a:p>
        </p:txBody>
      </p:sp>
      <p:sp>
        <p:nvSpPr>
          <p:cNvPr id="4" name="Slide Number Placeholder 3">
            <a:extLst>
              <a:ext uri="{FF2B5EF4-FFF2-40B4-BE49-F238E27FC236}">
                <a16:creationId xmlns:a16="http://schemas.microsoft.com/office/drawing/2014/main" id="{533F3556-AF1D-4C5E-BA37-3B5BF791121C}"/>
              </a:ext>
            </a:extLst>
          </p:cNvPr>
          <p:cNvSpPr>
            <a:spLocks noGrp="1"/>
          </p:cNvSpPr>
          <p:nvPr>
            <p:ph type="sldNum" sz="quarter" idx="12"/>
          </p:nvPr>
        </p:nvSpPr>
        <p:spPr/>
        <p:txBody>
          <a:bodyPr/>
          <a:lstStyle/>
          <a:p>
            <a:fld id="{DBEA1DDF-55BA-43D9-8D03-9FD4FFD72B9E}" type="slidenum">
              <a:rPr lang="en-US" smtClean="0"/>
              <a:t>3</a:t>
            </a:fld>
            <a:endParaRPr lang="en-US"/>
          </a:p>
        </p:txBody>
      </p:sp>
    </p:spTree>
    <p:extLst>
      <p:ext uri="{BB962C8B-B14F-4D97-AF65-F5344CB8AC3E}">
        <p14:creationId xmlns:p14="http://schemas.microsoft.com/office/powerpoint/2010/main" val="196314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3484-4381-42F5-A323-FE984686355C}"/>
              </a:ext>
            </a:extLst>
          </p:cNvPr>
          <p:cNvSpPr>
            <a:spLocks noGrp="1"/>
          </p:cNvSpPr>
          <p:nvPr>
            <p:ph type="title"/>
          </p:nvPr>
        </p:nvSpPr>
        <p:spPr>
          <a:xfrm>
            <a:off x="365058" y="353482"/>
            <a:ext cx="5730942" cy="919506"/>
          </a:xfrm>
        </p:spPr>
        <p:txBody>
          <a:bodyPr vert="horz" lIns="91440" tIns="45720" rIns="91440" bIns="45720" rtlCol="0">
            <a:normAutofit/>
          </a:bodyPr>
          <a:lstStyle/>
          <a:p>
            <a:r>
              <a:rPr lang="en-US" sz="4400" dirty="0"/>
              <a:t>Statistical Data Summary</a:t>
            </a:r>
          </a:p>
        </p:txBody>
      </p:sp>
      <p:pic>
        <p:nvPicPr>
          <p:cNvPr id="5" name="Picture 4">
            <a:extLst>
              <a:ext uri="{FF2B5EF4-FFF2-40B4-BE49-F238E27FC236}">
                <a16:creationId xmlns:a16="http://schemas.microsoft.com/office/drawing/2014/main" id="{BD59CB50-62FB-488E-8AED-6CA6321F4912}"/>
              </a:ext>
            </a:extLst>
          </p:cNvPr>
          <p:cNvPicPr>
            <a:picLocks noChangeAspect="1"/>
          </p:cNvPicPr>
          <p:nvPr/>
        </p:nvPicPr>
        <p:blipFill>
          <a:blip r:embed="rId2"/>
          <a:stretch>
            <a:fillRect/>
          </a:stretch>
        </p:blipFill>
        <p:spPr>
          <a:xfrm>
            <a:off x="1288423" y="1562370"/>
            <a:ext cx="9774024" cy="4823423"/>
          </a:xfrm>
          <a:prstGeom prst="rect">
            <a:avLst/>
          </a:prstGeom>
        </p:spPr>
      </p:pic>
      <p:sp>
        <p:nvSpPr>
          <p:cNvPr id="3" name="TextBox 2">
            <a:extLst>
              <a:ext uri="{FF2B5EF4-FFF2-40B4-BE49-F238E27FC236}">
                <a16:creationId xmlns:a16="http://schemas.microsoft.com/office/drawing/2014/main" id="{990C7C5C-15A1-4B0B-8491-AD2EE3F3ABE7}"/>
              </a:ext>
            </a:extLst>
          </p:cNvPr>
          <p:cNvSpPr txBox="1"/>
          <p:nvPr/>
        </p:nvSpPr>
        <p:spPr>
          <a:xfrm>
            <a:off x="7662300" y="600371"/>
            <a:ext cx="3400147" cy="817308"/>
          </a:xfrm>
          <a:prstGeom prst="rect">
            <a:avLst/>
          </a:prstGeom>
        </p:spPr>
        <p:txBody>
          <a:bodyPr vert="horz" lIns="91440" tIns="45720" rIns="91440" bIns="45720" rtlCol="0">
            <a:normAutofit/>
          </a:bodyPr>
          <a:lstStyle/>
          <a:p>
            <a:pPr defTabSz="914400">
              <a:spcBef>
                <a:spcPts val="1300"/>
              </a:spcBef>
            </a:pPr>
            <a:r>
              <a:rPr lang="en-US" sz="1600" dirty="0">
                <a:latin typeface="+mj-lt"/>
              </a:rPr>
              <a:t>- Prescription Rates are per 100 people</a:t>
            </a:r>
          </a:p>
          <a:p>
            <a:pPr defTabSz="914400">
              <a:spcAft>
                <a:spcPts val="600"/>
              </a:spcAft>
            </a:pPr>
            <a:r>
              <a:rPr lang="en-US" sz="1600" dirty="0">
                <a:latin typeface="+mj-lt"/>
              </a:rPr>
              <a:t>- Population and Deaths are actual</a:t>
            </a:r>
          </a:p>
        </p:txBody>
      </p:sp>
      <p:sp>
        <p:nvSpPr>
          <p:cNvPr id="4" name="Slide Number Placeholder 3">
            <a:extLst>
              <a:ext uri="{FF2B5EF4-FFF2-40B4-BE49-F238E27FC236}">
                <a16:creationId xmlns:a16="http://schemas.microsoft.com/office/drawing/2014/main" id="{964322DF-1159-4AAD-8D76-5054800E77B3}"/>
              </a:ext>
            </a:extLst>
          </p:cNvPr>
          <p:cNvSpPr>
            <a:spLocks noGrp="1"/>
          </p:cNvSpPr>
          <p:nvPr>
            <p:ph type="sldNum" sz="quarter" idx="12"/>
          </p:nvPr>
        </p:nvSpPr>
        <p:spPr/>
        <p:txBody>
          <a:bodyPr/>
          <a:lstStyle/>
          <a:p>
            <a:fld id="{DBEA1DDF-55BA-43D9-8D03-9FD4FFD72B9E}" type="slidenum">
              <a:rPr lang="en-US" smtClean="0"/>
              <a:t>4</a:t>
            </a:fld>
            <a:endParaRPr lang="en-US"/>
          </a:p>
        </p:txBody>
      </p:sp>
    </p:spTree>
    <p:extLst>
      <p:ext uri="{BB962C8B-B14F-4D97-AF65-F5344CB8AC3E}">
        <p14:creationId xmlns:p14="http://schemas.microsoft.com/office/powerpoint/2010/main" val="377475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709612" y="71441"/>
            <a:ext cx="10772775" cy="1658198"/>
          </a:xfrm>
        </p:spPr>
        <p:txBody>
          <a:bodyPr/>
          <a:lstStyle/>
          <a:p>
            <a:r>
              <a:rPr lang="en-US" dirty="0"/>
              <a:t>Region Map</a:t>
            </a:r>
          </a:p>
        </p:txBody>
      </p:sp>
      <p:pic>
        <p:nvPicPr>
          <p:cNvPr id="4" name="Picture 3">
            <a:extLst>
              <a:ext uri="{FF2B5EF4-FFF2-40B4-BE49-F238E27FC236}">
                <a16:creationId xmlns:a16="http://schemas.microsoft.com/office/drawing/2014/main" id="{FC0EC045-CA74-496D-B188-B7717357E551}"/>
              </a:ext>
            </a:extLst>
          </p:cNvPr>
          <p:cNvPicPr>
            <a:picLocks noChangeAspect="1"/>
          </p:cNvPicPr>
          <p:nvPr/>
        </p:nvPicPr>
        <p:blipFill>
          <a:blip r:embed="rId2"/>
          <a:stretch>
            <a:fillRect/>
          </a:stretch>
        </p:blipFill>
        <p:spPr>
          <a:xfrm>
            <a:off x="2146207" y="1602084"/>
            <a:ext cx="7899586" cy="4926147"/>
          </a:xfrm>
          <a:prstGeom prst="rect">
            <a:avLst/>
          </a:prstGeom>
        </p:spPr>
      </p:pic>
      <p:sp>
        <p:nvSpPr>
          <p:cNvPr id="3" name="TextBox 2">
            <a:extLst>
              <a:ext uri="{FF2B5EF4-FFF2-40B4-BE49-F238E27FC236}">
                <a16:creationId xmlns:a16="http://schemas.microsoft.com/office/drawing/2014/main" id="{4B4E76F7-5DDF-4C8E-AEBF-CB10D5DF7973}"/>
              </a:ext>
            </a:extLst>
          </p:cNvPr>
          <p:cNvSpPr txBox="1"/>
          <p:nvPr/>
        </p:nvSpPr>
        <p:spPr>
          <a:xfrm flipH="1">
            <a:off x="7563775" y="6343565"/>
            <a:ext cx="4287914" cy="276999"/>
          </a:xfrm>
          <a:prstGeom prst="rect">
            <a:avLst/>
          </a:prstGeom>
          <a:noFill/>
        </p:spPr>
        <p:txBody>
          <a:bodyPr wrap="square" rtlCol="0">
            <a:spAutoFit/>
          </a:bodyPr>
          <a:lstStyle/>
          <a:p>
            <a:r>
              <a:rPr lang="en-US" sz="1200" dirty="0"/>
              <a:t>Source: U.S. Bureau of Economic Analysis</a:t>
            </a:r>
          </a:p>
        </p:txBody>
      </p:sp>
      <p:sp>
        <p:nvSpPr>
          <p:cNvPr id="5" name="Slide Number Placeholder 4">
            <a:extLst>
              <a:ext uri="{FF2B5EF4-FFF2-40B4-BE49-F238E27FC236}">
                <a16:creationId xmlns:a16="http://schemas.microsoft.com/office/drawing/2014/main" id="{C0DEDA55-830B-4A43-ABA2-66AC312327C0}"/>
              </a:ext>
            </a:extLst>
          </p:cNvPr>
          <p:cNvSpPr>
            <a:spLocks noGrp="1"/>
          </p:cNvSpPr>
          <p:nvPr>
            <p:ph type="sldNum" sz="quarter" idx="12"/>
          </p:nvPr>
        </p:nvSpPr>
        <p:spPr/>
        <p:txBody>
          <a:bodyPr/>
          <a:lstStyle/>
          <a:p>
            <a:fld id="{DBEA1DDF-55BA-43D9-8D03-9FD4FFD72B9E}" type="slidenum">
              <a:rPr lang="en-US" smtClean="0"/>
              <a:t>5</a:t>
            </a:fld>
            <a:endParaRPr lang="en-US"/>
          </a:p>
        </p:txBody>
      </p:sp>
    </p:spTree>
    <p:extLst>
      <p:ext uri="{BB962C8B-B14F-4D97-AF65-F5344CB8AC3E}">
        <p14:creationId xmlns:p14="http://schemas.microsoft.com/office/powerpoint/2010/main" val="134163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E2678D6-1F34-47D2-83B7-166153888F13}"/>
              </a:ext>
            </a:extLst>
          </p:cNvPr>
          <p:cNvPicPr>
            <a:picLocks noChangeAspect="1"/>
          </p:cNvPicPr>
          <p:nvPr/>
        </p:nvPicPr>
        <p:blipFill>
          <a:blip r:embed="rId2"/>
          <a:stretch>
            <a:fillRect/>
          </a:stretch>
        </p:blipFill>
        <p:spPr>
          <a:xfrm>
            <a:off x="497612" y="1180321"/>
            <a:ext cx="5974209" cy="5677679"/>
          </a:xfrm>
          <a:prstGeom prst="rect">
            <a:avLst/>
          </a:prstGeom>
        </p:spPr>
      </p:pic>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709612" y="71441"/>
            <a:ext cx="10772775" cy="1658198"/>
          </a:xfrm>
        </p:spPr>
        <p:txBody>
          <a:bodyPr/>
          <a:lstStyle/>
          <a:p>
            <a:r>
              <a:rPr lang="en-US" dirty="0"/>
              <a:t>Average Rx and Deaths by Region</a:t>
            </a:r>
          </a:p>
        </p:txBody>
      </p:sp>
      <p:sp>
        <p:nvSpPr>
          <p:cNvPr id="10" name="TextBox 9">
            <a:extLst>
              <a:ext uri="{FF2B5EF4-FFF2-40B4-BE49-F238E27FC236}">
                <a16:creationId xmlns:a16="http://schemas.microsoft.com/office/drawing/2014/main" id="{C80DEA23-FF70-45A8-A243-EA13F93B7E97}"/>
              </a:ext>
            </a:extLst>
          </p:cNvPr>
          <p:cNvSpPr txBox="1"/>
          <p:nvPr/>
        </p:nvSpPr>
        <p:spPr>
          <a:xfrm>
            <a:off x="6897949" y="1360307"/>
            <a:ext cx="3728622" cy="3139321"/>
          </a:xfrm>
          <a:prstGeom prst="rect">
            <a:avLst/>
          </a:prstGeom>
          <a:noFill/>
        </p:spPr>
        <p:txBody>
          <a:bodyPr wrap="square" rtlCol="0">
            <a:spAutoFit/>
          </a:bodyPr>
          <a:lstStyle/>
          <a:p>
            <a:endParaRPr lang="en-US" dirty="0"/>
          </a:p>
          <a:p>
            <a:r>
              <a:rPr lang="en-US" dirty="0"/>
              <a:t>Prescription data is based on the average number of opioid prescriptions written between 2013 and 2017 per 100 people in the region</a:t>
            </a:r>
          </a:p>
          <a:p>
            <a:endParaRPr lang="en-US" dirty="0"/>
          </a:p>
          <a:p>
            <a:endParaRPr lang="en-US" dirty="0"/>
          </a:p>
          <a:p>
            <a:r>
              <a:rPr lang="en-US" dirty="0"/>
              <a:t>Deaths is based on the average number of deaths between 2013 and 2017 per 100,000 people in the region</a:t>
            </a:r>
          </a:p>
          <a:p>
            <a:r>
              <a:rPr lang="en-US" dirty="0"/>
              <a:t> </a:t>
            </a:r>
          </a:p>
        </p:txBody>
      </p:sp>
      <p:sp>
        <p:nvSpPr>
          <p:cNvPr id="3" name="Slide Number Placeholder 2">
            <a:extLst>
              <a:ext uri="{FF2B5EF4-FFF2-40B4-BE49-F238E27FC236}">
                <a16:creationId xmlns:a16="http://schemas.microsoft.com/office/drawing/2014/main" id="{FDFA62C6-7CB4-487F-9F57-BA2BC3A9AB9D}"/>
              </a:ext>
            </a:extLst>
          </p:cNvPr>
          <p:cNvSpPr>
            <a:spLocks noGrp="1"/>
          </p:cNvSpPr>
          <p:nvPr>
            <p:ph type="sldNum" sz="quarter" idx="12"/>
          </p:nvPr>
        </p:nvSpPr>
        <p:spPr/>
        <p:txBody>
          <a:bodyPr/>
          <a:lstStyle/>
          <a:p>
            <a:fld id="{DBEA1DDF-55BA-43D9-8D03-9FD4FFD72B9E}" type="slidenum">
              <a:rPr lang="en-US" smtClean="0"/>
              <a:t>6</a:t>
            </a:fld>
            <a:endParaRPr lang="en-US"/>
          </a:p>
        </p:txBody>
      </p:sp>
    </p:spTree>
    <p:extLst>
      <p:ext uri="{BB962C8B-B14F-4D97-AF65-F5344CB8AC3E}">
        <p14:creationId xmlns:p14="http://schemas.microsoft.com/office/powerpoint/2010/main" val="152715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069A9-38B2-4B84-AACD-9C4406959949}"/>
              </a:ext>
            </a:extLst>
          </p:cNvPr>
          <p:cNvPicPr>
            <a:picLocks noChangeAspect="1"/>
          </p:cNvPicPr>
          <p:nvPr/>
        </p:nvPicPr>
        <p:blipFill>
          <a:blip r:embed="rId2"/>
          <a:stretch>
            <a:fillRect/>
          </a:stretch>
        </p:blipFill>
        <p:spPr>
          <a:xfrm>
            <a:off x="0" y="1115927"/>
            <a:ext cx="8301016" cy="5534010"/>
          </a:xfrm>
          <a:prstGeom prst="rect">
            <a:avLst/>
          </a:prstGeom>
        </p:spPr>
      </p:pic>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709612" y="71441"/>
            <a:ext cx="10772775" cy="1658198"/>
          </a:xfrm>
        </p:spPr>
        <p:txBody>
          <a:bodyPr/>
          <a:lstStyle/>
          <a:p>
            <a:r>
              <a:rPr lang="en-US" dirty="0"/>
              <a:t>Opioid Deaths vs Prescriptions – U.S.</a:t>
            </a:r>
          </a:p>
        </p:txBody>
      </p:sp>
      <p:sp>
        <p:nvSpPr>
          <p:cNvPr id="3" name="TextBox 2">
            <a:extLst>
              <a:ext uri="{FF2B5EF4-FFF2-40B4-BE49-F238E27FC236}">
                <a16:creationId xmlns:a16="http://schemas.microsoft.com/office/drawing/2014/main" id="{3A917AFB-36EB-49C1-B166-32596AC4D8AA}"/>
              </a:ext>
            </a:extLst>
          </p:cNvPr>
          <p:cNvSpPr txBox="1"/>
          <p:nvPr/>
        </p:nvSpPr>
        <p:spPr>
          <a:xfrm>
            <a:off x="8301016" y="1729639"/>
            <a:ext cx="2895221" cy="2031325"/>
          </a:xfrm>
          <a:prstGeom prst="rect">
            <a:avLst/>
          </a:prstGeom>
          <a:noFill/>
        </p:spPr>
        <p:txBody>
          <a:bodyPr wrap="square" rtlCol="0">
            <a:spAutoFit/>
          </a:bodyPr>
          <a:lstStyle/>
          <a:p>
            <a:pPr algn="ctr"/>
            <a:r>
              <a:rPr lang="en-US" b="1" u="sng" dirty="0"/>
              <a:t>Top 5 Rx – 2017</a:t>
            </a:r>
          </a:p>
          <a:p>
            <a:pPr algn="ctr"/>
            <a:r>
              <a:rPr lang="fi-FI" dirty="0"/>
              <a:t>Alabama - 107.2</a:t>
            </a:r>
          </a:p>
          <a:p>
            <a:pPr algn="ctr"/>
            <a:r>
              <a:rPr lang="fi-FI" dirty="0"/>
              <a:t>Arkansas - 105.4</a:t>
            </a:r>
          </a:p>
          <a:p>
            <a:pPr algn="ctr"/>
            <a:r>
              <a:rPr lang="fi-FI" dirty="0"/>
              <a:t>Tennessee - 94.4</a:t>
            </a:r>
          </a:p>
          <a:p>
            <a:pPr algn="ctr"/>
            <a:r>
              <a:rPr lang="fi-FI" dirty="0"/>
              <a:t>Mississippi - 92.9</a:t>
            </a:r>
          </a:p>
          <a:p>
            <a:pPr algn="ctr"/>
            <a:r>
              <a:rPr lang="fi-FI" dirty="0"/>
              <a:t>Louisiana - 89.5</a:t>
            </a:r>
          </a:p>
          <a:p>
            <a:endParaRPr lang="en-US" dirty="0"/>
          </a:p>
        </p:txBody>
      </p:sp>
      <p:sp>
        <p:nvSpPr>
          <p:cNvPr id="6" name="TextBox 5">
            <a:extLst>
              <a:ext uri="{FF2B5EF4-FFF2-40B4-BE49-F238E27FC236}">
                <a16:creationId xmlns:a16="http://schemas.microsoft.com/office/drawing/2014/main" id="{A896FDD2-883B-4016-ADAC-784E7374176F}"/>
              </a:ext>
            </a:extLst>
          </p:cNvPr>
          <p:cNvSpPr txBox="1"/>
          <p:nvPr/>
        </p:nvSpPr>
        <p:spPr>
          <a:xfrm>
            <a:off x="7526554" y="3884146"/>
            <a:ext cx="2209118" cy="2308324"/>
          </a:xfrm>
          <a:prstGeom prst="rect">
            <a:avLst/>
          </a:prstGeom>
          <a:noFill/>
        </p:spPr>
        <p:txBody>
          <a:bodyPr wrap="square" rtlCol="0">
            <a:spAutoFit/>
          </a:bodyPr>
          <a:lstStyle/>
          <a:p>
            <a:pPr algn="ctr"/>
            <a:r>
              <a:rPr lang="en-US" b="1" dirty="0"/>
              <a:t>Top 5 Deaths – 2017</a:t>
            </a:r>
          </a:p>
          <a:p>
            <a:pPr algn="ctr"/>
            <a:r>
              <a:rPr lang="en-US" sz="1400" b="1" u="sng" dirty="0"/>
              <a:t>(Total Deaths)</a:t>
            </a:r>
          </a:p>
          <a:p>
            <a:pPr algn="ctr"/>
            <a:r>
              <a:rPr lang="fi-FI" dirty="0"/>
              <a:t>Pennsylvania - 5,388</a:t>
            </a:r>
          </a:p>
          <a:p>
            <a:pPr algn="ctr"/>
            <a:r>
              <a:rPr lang="fi-FI" dirty="0"/>
              <a:t>Ohio - 5,111</a:t>
            </a:r>
          </a:p>
          <a:p>
            <a:pPr algn="ctr"/>
            <a:r>
              <a:rPr lang="fi-FI" dirty="0"/>
              <a:t>Florida - 5,088</a:t>
            </a:r>
          </a:p>
          <a:p>
            <a:pPr algn="ctr"/>
            <a:r>
              <a:rPr lang="fi-FI" dirty="0"/>
              <a:t>California - 4,868</a:t>
            </a:r>
          </a:p>
          <a:p>
            <a:pPr algn="ctr"/>
            <a:r>
              <a:rPr lang="fi-FI" dirty="0"/>
              <a:t>New York - 3,921</a:t>
            </a:r>
          </a:p>
          <a:p>
            <a:endParaRPr lang="en-US" dirty="0"/>
          </a:p>
        </p:txBody>
      </p:sp>
      <p:sp>
        <p:nvSpPr>
          <p:cNvPr id="7" name="TextBox 6">
            <a:extLst>
              <a:ext uri="{FF2B5EF4-FFF2-40B4-BE49-F238E27FC236}">
                <a16:creationId xmlns:a16="http://schemas.microsoft.com/office/drawing/2014/main" id="{C6CE1C80-9336-43FC-953F-8C6A0FAB1C3A}"/>
              </a:ext>
            </a:extLst>
          </p:cNvPr>
          <p:cNvSpPr txBox="1"/>
          <p:nvPr/>
        </p:nvSpPr>
        <p:spPr>
          <a:xfrm>
            <a:off x="9735672" y="3894325"/>
            <a:ext cx="2209118" cy="2246769"/>
          </a:xfrm>
          <a:prstGeom prst="rect">
            <a:avLst/>
          </a:prstGeom>
          <a:noFill/>
        </p:spPr>
        <p:txBody>
          <a:bodyPr wrap="square" rtlCol="0">
            <a:spAutoFit/>
          </a:bodyPr>
          <a:lstStyle/>
          <a:p>
            <a:pPr algn="ctr"/>
            <a:r>
              <a:rPr lang="en-US" b="1" dirty="0"/>
              <a:t>Top 5 Deaths – 2017</a:t>
            </a:r>
          </a:p>
          <a:p>
            <a:pPr algn="ctr"/>
            <a:r>
              <a:rPr lang="en-US" sz="1400" b="1" u="sng" dirty="0"/>
              <a:t>(Deaths per 100,000)</a:t>
            </a:r>
          </a:p>
          <a:p>
            <a:pPr algn="ctr"/>
            <a:r>
              <a:rPr lang="sv-SE" dirty="0"/>
              <a:t>West Virginia - 53.64</a:t>
            </a:r>
          </a:p>
          <a:p>
            <a:pPr algn="ctr"/>
            <a:r>
              <a:rPr lang="sv-SE" dirty="0"/>
              <a:t>Wash DC - 44.67</a:t>
            </a:r>
          </a:p>
          <a:p>
            <a:pPr algn="ctr"/>
            <a:r>
              <a:rPr lang="sv-SE" dirty="0"/>
              <a:t>Ohio - 43.84</a:t>
            </a:r>
          </a:p>
          <a:p>
            <a:pPr algn="ctr"/>
            <a:r>
              <a:rPr lang="sv-SE" dirty="0"/>
              <a:t>Pensylvania - 42.08</a:t>
            </a:r>
          </a:p>
          <a:p>
            <a:pPr algn="ctr"/>
            <a:r>
              <a:rPr lang="sv-SE" dirty="0"/>
              <a:t>Maryland - 37.13</a:t>
            </a:r>
          </a:p>
          <a:p>
            <a:endParaRPr lang="en-US" dirty="0"/>
          </a:p>
        </p:txBody>
      </p:sp>
      <p:sp>
        <p:nvSpPr>
          <p:cNvPr id="5" name="Slide Number Placeholder 4">
            <a:extLst>
              <a:ext uri="{FF2B5EF4-FFF2-40B4-BE49-F238E27FC236}">
                <a16:creationId xmlns:a16="http://schemas.microsoft.com/office/drawing/2014/main" id="{C1138C8A-52F1-44D6-8AD8-9C21FF780BA7}"/>
              </a:ext>
            </a:extLst>
          </p:cNvPr>
          <p:cNvSpPr>
            <a:spLocks noGrp="1"/>
          </p:cNvSpPr>
          <p:nvPr>
            <p:ph type="sldNum" sz="quarter" idx="12"/>
          </p:nvPr>
        </p:nvSpPr>
        <p:spPr/>
        <p:txBody>
          <a:bodyPr/>
          <a:lstStyle/>
          <a:p>
            <a:fld id="{DBEA1DDF-55BA-43D9-8D03-9FD4FFD72B9E}" type="slidenum">
              <a:rPr lang="en-US" smtClean="0"/>
              <a:t>7</a:t>
            </a:fld>
            <a:endParaRPr lang="en-US"/>
          </a:p>
        </p:txBody>
      </p:sp>
    </p:spTree>
    <p:extLst>
      <p:ext uri="{BB962C8B-B14F-4D97-AF65-F5344CB8AC3E}">
        <p14:creationId xmlns:p14="http://schemas.microsoft.com/office/powerpoint/2010/main" val="113878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F1358-161C-428C-8B6E-8A87C99F67F4}"/>
              </a:ext>
            </a:extLst>
          </p:cNvPr>
          <p:cNvPicPr>
            <a:picLocks noChangeAspect="1"/>
          </p:cNvPicPr>
          <p:nvPr/>
        </p:nvPicPr>
        <p:blipFill>
          <a:blip r:embed="rId2"/>
          <a:stretch>
            <a:fillRect/>
          </a:stretch>
        </p:blipFill>
        <p:spPr>
          <a:xfrm>
            <a:off x="2151810" y="1178017"/>
            <a:ext cx="7888380" cy="5258919"/>
          </a:xfrm>
          <a:prstGeom prst="rect">
            <a:avLst/>
          </a:prstGeom>
        </p:spPr>
      </p:pic>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709612" y="71441"/>
            <a:ext cx="10772775" cy="1658198"/>
          </a:xfrm>
        </p:spPr>
        <p:txBody>
          <a:bodyPr/>
          <a:lstStyle/>
          <a:p>
            <a:r>
              <a:rPr lang="en-US" dirty="0"/>
              <a:t>Regional Prescriptions - 2013 to 2017</a:t>
            </a:r>
          </a:p>
        </p:txBody>
      </p:sp>
      <p:sp>
        <p:nvSpPr>
          <p:cNvPr id="3" name="Slide Number Placeholder 2">
            <a:extLst>
              <a:ext uri="{FF2B5EF4-FFF2-40B4-BE49-F238E27FC236}">
                <a16:creationId xmlns:a16="http://schemas.microsoft.com/office/drawing/2014/main" id="{63FA58CB-6C52-40CD-9FF9-6B2A3B2C295D}"/>
              </a:ext>
            </a:extLst>
          </p:cNvPr>
          <p:cNvSpPr>
            <a:spLocks noGrp="1"/>
          </p:cNvSpPr>
          <p:nvPr>
            <p:ph type="sldNum" sz="quarter" idx="12"/>
          </p:nvPr>
        </p:nvSpPr>
        <p:spPr/>
        <p:txBody>
          <a:bodyPr/>
          <a:lstStyle/>
          <a:p>
            <a:fld id="{DBEA1DDF-55BA-43D9-8D03-9FD4FFD72B9E}" type="slidenum">
              <a:rPr lang="en-US" smtClean="0"/>
              <a:t>8</a:t>
            </a:fld>
            <a:endParaRPr lang="en-US"/>
          </a:p>
        </p:txBody>
      </p:sp>
    </p:spTree>
    <p:extLst>
      <p:ext uri="{BB962C8B-B14F-4D97-AF65-F5344CB8AC3E}">
        <p14:creationId xmlns:p14="http://schemas.microsoft.com/office/powerpoint/2010/main" val="259570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6B7621-146D-4888-86C2-4C82B6AB307F}"/>
              </a:ext>
            </a:extLst>
          </p:cNvPr>
          <p:cNvPicPr>
            <a:picLocks noChangeAspect="1"/>
          </p:cNvPicPr>
          <p:nvPr/>
        </p:nvPicPr>
        <p:blipFill>
          <a:blip r:embed="rId2"/>
          <a:stretch>
            <a:fillRect/>
          </a:stretch>
        </p:blipFill>
        <p:spPr>
          <a:xfrm>
            <a:off x="2052067" y="1102613"/>
            <a:ext cx="8087866" cy="5391910"/>
          </a:xfrm>
          <a:prstGeom prst="rect">
            <a:avLst/>
          </a:prstGeom>
        </p:spPr>
      </p:pic>
      <p:sp>
        <p:nvSpPr>
          <p:cNvPr id="2" name="Title 1">
            <a:extLst>
              <a:ext uri="{FF2B5EF4-FFF2-40B4-BE49-F238E27FC236}">
                <a16:creationId xmlns:a16="http://schemas.microsoft.com/office/drawing/2014/main" id="{06E32BD5-CFE2-4047-87E0-D76D09F8FD42}"/>
              </a:ext>
            </a:extLst>
          </p:cNvPr>
          <p:cNvSpPr>
            <a:spLocks noGrp="1"/>
          </p:cNvSpPr>
          <p:nvPr>
            <p:ph type="title"/>
          </p:nvPr>
        </p:nvSpPr>
        <p:spPr>
          <a:xfrm>
            <a:off x="709612" y="71441"/>
            <a:ext cx="10772775" cy="1658198"/>
          </a:xfrm>
        </p:spPr>
        <p:txBody>
          <a:bodyPr/>
          <a:lstStyle/>
          <a:p>
            <a:r>
              <a:rPr lang="en-US" dirty="0"/>
              <a:t>Regional Opioid Deaths  - 2013 to 2017</a:t>
            </a:r>
          </a:p>
        </p:txBody>
      </p:sp>
      <p:sp>
        <p:nvSpPr>
          <p:cNvPr id="3" name="Slide Number Placeholder 2">
            <a:extLst>
              <a:ext uri="{FF2B5EF4-FFF2-40B4-BE49-F238E27FC236}">
                <a16:creationId xmlns:a16="http://schemas.microsoft.com/office/drawing/2014/main" id="{4E4A62FB-4277-46E1-9C71-B9C051CD9056}"/>
              </a:ext>
            </a:extLst>
          </p:cNvPr>
          <p:cNvSpPr>
            <a:spLocks noGrp="1"/>
          </p:cNvSpPr>
          <p:nvPr>
            <p:ph type="sldNum" sz="quarter" idx="12"/>
          </p:nvPr>
        </p:nvSpPr>
        <p:spPr/>
        <p:txBody>
          <a:bodyPr/>
          <a:lstStyle/>
          <a:p>
            <a:fld id="{DBEA1DDF-55BA-43D9-8D03-9FD4FFD72B9E}" type="slidenum">
              <a:rPr lang="en-US" smtClean="0"/>
              <a:t>9</a:t>
            </a:fld>
            <a:endParaRPr lang="en-US"/>
          </a:p>
        </p:txBody>
      </p:sp>
    </p:spTree>
    <p:extLst>
      <p:ext uri="{BB962C8B-B14F-4D97-AF65-F5344CB8AC3E}">
        <p14:creationId xmlns:p14="http://schemas.microsoft.com/office/powerpoint/2010/main" val="122006989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588</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Metropolitan</vt:lpstr>
      <vt:lpstr> Country in Crisis:  Relationship Between Legal Opioid Sales and Opioid Deaths by U.S. Region</vt:lpstr>
      <vt:lpstr>Introduction</vt:lpstr>
      <vt:lpstr>Questions</vt:lpstr>
      <vt:lpstr>Statistical Data Summary</vt:lpstr>
      <vt:lpstr>Region Map</vt:lpstr>
      <vt:lpstr>Average Rx and Deaths by Region</vt:lpstr>
      <vt:lpstr>Opioid Deaths vs Prescriptions – U.S.</vt:lpstr>
      <vt:lpstr>Regional Prescriptions - 2013 to 2017</vt:lpstr>
      <vt:lpstr>Regional Opioid Deaths  - 2013 to 2017</vt:lpstr>
      <vt:lpstr>Odds  Ratios   Total Opioid Deaths in the U.S. from 2013 to 2017</vt:lpstr>
      <vt:lpstr>Questions Answered</vt:lpstr>
      <vt:lpstr>Questions for the team?</vt:lpstr>
      <vt:lpstr>Thank you!</vt:lpstr>
      <vt:lpstr>Data sources</vt:lpstr>
      <vt:lpstr>Implications and Limitations</vt:lpstr>
      <vt:lpstr>Additional questions we could ask</vt:lpstr>
      <vt:lpstr>New England Scatterplot</vt:lpstr>
      <vt:lpstr>Great Lakes Scatterplot</vt:lpstr>
      <vt:lpstr>Mideast Scatterplot</vt:lpstr>
      <vt:lpstr>Rocky Mountains Scatterplot</vt:lpstr>
      <vt:lpstr>Southeast Scatterplot</vt:lpstr>
      <vt:lpstr>Plains Scatterplot</vt:lpstr>
      <vt:lpstr>Far West Scatterplot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Country in Crisis:  Relationships Between Legal Opioid Sales and Opioid Deaths by U.S. Region.</dc:title>
  <dc:creator>Christopher Gilbert</dc:creator>
  <cp:lastModifiedBy>Christopher Gilbert</cp:lastModifiedBy>
  <cp:revision>25</cp:revision>
  <dcterms:created xsi:type="dcterms:W3CDTF">2019-06-06T03:12:10Z</dcterms:created>
  <dcterms:modified xsi:type="dcterms:W3CDTF">2019-06-06T23:17:21Z</dcterms:modified>
</cp:coreProperties>
</file>