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5"/>
  </p:notesMasterIdLst>
  <p:handoutMasterIdLst>
    <p:handoutMasterId r:id="rId26"/>
  </p:handoutMasterIdLst>
  <p:sldIdLst>
    <p:sldId id="296" r:id="rId6"/>
    <p:sldId id="293" r:id="rId7"/>
    <p:sldId id="257" r:id="rId8"/>
    <p:sldId id="311" r:id="rId9"/>
    <p:sldId id="302" r:id="rId10"/>
    <p:sldId id="315" r:id="rId11"/>
    <p:sldId id="318" r:id="rId12"/>
    <p:sldId id="305" r:id="rId13"/>
    <p:sldId id="313" r:id="rId14"/>
    <p:sldId id="306" r:id="rId15"/>
    <p:sldId id="307" r:id="rId16"/>
    <p:sldId id="317" r:id="rId17"/>
    <p:sldId id="308" r:id="rId18"/>
    <p:sldId id="309" r:id="rId19"/>
    <p:sldId id="310" r:id="rId20"/>
    <p:sldId id="319" r:id="rId21"/>
    <p:sldId id="320" r:id="rId22"/>
    <p:sldId id="314" r:id="rId23"/>
    <p:sldId id="292" r:id="rId24"/>
  </p:sldIdLst>
  <p:sldSz cx="12188825" cy="6858000"/>
  <p:notesSz cx="6858000" cy="9296400"/>
  <p:custDataLst>
    <p:tags r:id="rId2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4AD43-4096-4684-AD44-842B2DA34F54}">
          <p14:sldIdLst>
            <p14:sldId id="296"/>
            <p14:sldId id="293"/>
            <p14:sldId id="257"/>
            <p14:sldId id="311"/>
            <p14:sldId id="302"/>
            <p14:sldId id="315"/>
            <p14:sldId id="318"/>
            <p14:sldId id="305"/>
            <p14:sldId id="313"/>
            <p14:sldId id="306"/>
            <p14:sldId id="307"/>
            <p14:sldId id="317"/>
            <p14:sldId id="308"/>
            <p14:sldId id="309"/>
            <p14:sldId id="310"/>
            <p14:sldId id="319"/>
            <p14:sldId id="320"/>
            <p14:sldId id="314"/>
            <p14:sldId id="292"/>
          </p14:sldIdLst>
        </p14:section>
        <p14:section name="Appendix" id="{35B9704C-0886-4D18-A219-839351B9C2CD}">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3609" autoAdjust="0"/>
  </p:normalViewPr>
  <p:slideViewPr>
    <p:cSldViewPr snapToGrid="0">
      <p:cViewPr varScale="1">
        <p:scale>
          <a:sx n="63" d="100"/>
          <a:sy n="63" d="100"/>
        </p:scale>
        <p:origin x="84" y="55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D6EFC-2080-4B5F-82EC-D59F39DFAD85}"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469929CC-38E3-4676-BB4F-261B0AAB93D0}">
      <dgm:prSet/>
      <dgm:spPr/>
      <dgm:t>
        <a:bodyPr/>
        <a:lstStyle/>
        <a:p>
          <a:pPr rtl="0"/>
          <a:r>
            <a:rPr lang="en-US" baseline="0" smtClean="0"/>
            <a:t>Identity</a:t>
          </a:r>
          <a:endParaRPr lang="en-US"/>
        </a:p>
      </dgm:t>
    </dgm:pt>
    <dgm:pt modelId="{E14EBFDF-AEB8-4C49-9B58-8E3574AC76A4}" type="parTrans" cxnId="{9B3C2B32-6686-4B8B-8D66-E0F6F0B8E63B}">
      <dgm:prSet/>
      <dgm:spPr/>
      <dgm:t>
        <a:bodyPr/>
        <a:lstStyle/>
        <a:p>
          <a:endParaRPr lang="en-US"/>
        </a:p>
      </dgm:t>
    </dgm:pt>
    <dgm:pt modelId="{5A133684-96FD-4B41-9351-54744F107C0D}" type="sibTrans" cxnId="{9B3C2B32-6686-4B8B-8D66-E0F6F0B8E63B}">
      <dgm:prSet/>
      <dgm:spPr/>
      <dgm:t>
        <a:bodyPr/>
        <a:lstStyle/>
        <a:p>
          <a:endParaRPr lang="en-US"/>
        </a:p>
      </dgm:t>
    </dgm:pt>
    <dgm:pt modelId="{79C8E4E5-488F-4CC7-94A0-669FC4D4380E}">
      <dgm:prSet/>
      <dgm:spPr/>
      <dgm:t>
        <a:bodyPr/>
        <a:lstStyle/>
        <a:p>
          <a:pPr rtl="0"/>
          <a:r>
            <a:rPr lang="en-US" baseline="0" smtClean="0"/>
            <a:t>Social Graph</a:t>
          </a:r>
          <a:endParaRPr lang="en-US"/>
        </a:p>
      </dgm:t>
    </dgm:pt>
    <dgm:pt modelId="{4802D0E9-BB72-4764-9774-F311995F6F73}" type="parTrans" cxnId="{1BE9745A-141C-40A1-8C8E-8B5BDFC7E5C5}">
      <dgm:prSet/>
      <dgm:spPr/>
      <dgm:t>
        <a:bodyPr/>
        <a:lstStyle/>
        <a:p>
          <a:endParaRPr lang="en-US"/>
        </a:p>
      </dgm:t>
    </dgm:pt>
    <dgm:pt modelId="{5BF1F966-0DB0-4A0E-A0A6-AED6EA617CCD}" type="sibTrans" cxnId="{1BE9745A-141C-40A1-8C8E-8B5BDFC7E5C5}">
      <dgm:prSet/>
      <dgm:spPr/>
      <dgm:t>
        <a:bodyPr/>
        <a:lstStyle/>
        <a:p>
          <a:endParaRPr lang="en-US"/>
        </a:p>
      </dgm:t>
    </dgm:pt>
    <dgm:pt modelId="{7C650494-BC5A-4EB5-BB9C-6DF7790F108B}">
      <dgm:prSet/>
      <dgm:spPr/>
      <dgm:t>
        <a:bodyPr/>
        <a:lstStyle/>
        <a:p>
          <a:pPr rtl="0"/>
          <a:r>
            <a:rPr lang="en-US" baseline="0" smtClean="0"/>
            <a:t>Application Integration</a:t>
          </a:r>
          <a:endParaRPr lang="en-US"/>
        </a:p>
      </dgm:t>
    </dgm:pt>
    <dgm:pt modelId="{46066A0D-BE6B-411F-A156-ABB6FF54CA48}" type="parTrans" cxnId="{50E2FC99-1540-4578-AA44-8CAE2F619A5A}">
      <dgm:prSet/>
      <dgm:spPr/>
      <dgm:t>
        <a:bodyPr/>
        <a:lstStyle/>
        <a:p>
          <a:endParaRPr lang="en-US"/>
        </a:p>
      </dgm:t>
    </dgm:pt>
    <dgm:pt modelId="{ECBC18FC-5130-4BB3-8C74-5EB940A05165}" type="sibTrans" cxnId="{50E2FC99-1540-4578-AA44-8CAE2F619A5A}">
      <dgm:prSet/>
      <dgm:spPr/>
      <dgm:t>
        <a:bodyPr/>
        <a:lstStyle/>
        <a:p>
          <a:endParaRPr lang="en-US"/>
        </a:p>
      </dgm:t>
    </dgm:pt>
    <dgm:pt modelId="{27628474-1424-4000-B6DA-24B6E7897A71}">
      <dgm:prSet/>
      <dgm:spPr/>
      <dgm:t>
        <a:bodyPr/>
        <a:lstStyle/>
        <a:p>
          <a:r>
            <a:rPr lang="en-US" dirty="0" smtClean="0"/>
            <a:t>Real-Time Updates</a:t>
          </a:r>
          <a:endParaRPr lang="en-US" dirty="0"/>
        </a:p>
      </dgm:t>
    </dgm:pt>
    <dgm:pt modelId="{6CE23749-D86A-458F-BCB2-40653DB4B839}" type="parTrans" cxnId="{97C73689-568A-449A-8394-772C13491A16}">
      <dgm:prSet/>
      <dgm:spPr/>
      <dgm:t>
        <a:bodyPr/>
        <a:lstStyle/>
        <a:p>
          <a:endParaRPr lang="en-US"/>
        </a:p>
      </dgm:t>
    </dgm:pt>
    <dgm:pt modelId="{C7805999-3F14-4FE2-A8A3-16A36D095230}" type="sibTrans" cxnId="{97C73689-568A-449A-8394-772C13491A16}">
      <dgm:prSet/>
      <dgm:spPr/>
      <dgm:t>
        <a:bodyPr/>
        <a:lstStyle/>
        <a:p>
          <a:endParaRPr lang="en-US"/>
        </a:p>
      </dgm:t>
    </dgm:pt>
    <dgm:pt modelId="{E5C14DC5-6DCD-45AB-A1CE-46CE82BCCAC6}" type="pres">
      <dgm:prSet presAssocID="{855D6EFC-2080-4B5F-82EC-D59F39DFAD85}" presName="matrix" presStyleCnt="0">
        <dgm:presLayoutVars>
          <dgm:chMax val="1"/>
          <dgm:dir/>
          <dgm:resizeHandles val="exact"/>
        </dgm:presLayoutVars>
      </dgm:prSet>
      <dgm:spPr/>
      <dgm:t>
        <a:bodyPr/>
        <a:lstStyle/>
        <a:p>
          <a:endParaRPr lang="en-US"/>
        </a:p>
      </dgm:t>
    </dgm:pt>
    <dgm:pt modelId="{6F5A64AC-776C-48AE-B17F-D5E5FFE9A60C}" type="pres">
      <dgm:prSet presAssocID="{855D6EFC-2080-4B5F-82EC-D59F39DFAD85}" presName="diamond" presStyleLbl="bgShp" presStyleIdx="0" presStyleCnt="1"/>
      <dgm:spPr/>
    </dgm:pt>
    <dgm:pt modelId="{E42255E6-60C7-4251-A943-BFF78A38CAA3}" type="pres">
      <dgm:prSet presAssocID="{855D6EFC-2080-4B5F-82EC-D59F39DFAD85}" presName="quad1" presStyleLbl="node1" presStyleIdx="0" presStyleCnt="4">
        <dgm:presLayoutVars>
          <dgm:chMax val="0"/>
          <dgm:chPref val="0"/>
          <dgm:bulletEnabled val="1"/>
        </dgm:presLayoutVars>
      </dgm:prSet>
      <dgm:spPr/>
      <dgm:t>
        <a:bodyPr/>
        <a:lstStyle/>
        <a:p>
          <a:endParaRPr lang="en-US"/>
        </a:p>
      </dgm:t>
    </dgm:pt>
    <dgm:pt modelId="{F5D71313-15B3-426D-A23A-FE2A6E3E945B}" type="pres">
      <dgm:prSet presAssocID="{855D6EFC-2080-4B5F-82EC-D59F39DFAD85}" presName="quad2" presStyleLbl="node1" presStyleIdx="1" presStyleCnt="4">
        <dgm:presLayoutVars>
          <dgm:chMax val="0"/>
          <dgm:chPref val="0"/>
          <dgm:bulletEnabled val="1"/>
        </dgm:presLayoutVars>
      </dgm:prSet>
      <dgm:spPr/>
      <dgm:t>
        <a:bodyPr/>
        <a:lstStyle/>
        <a:p>
          <a:endParaRPr lang="en-US"/>
        </a:p>
      </dgm:t>
    </dgm:pt>
    <dgm:pt modelId="{8C62473A-AAD8-4F17-8C01-8B8C743428AD}" type="pres">
      <dgm:prSet presAssocID="{855D6EFC-2080-4B5F-82EC-D59F39DFAD85}" presName="quad3" presStyleLbl="node1" presStyleIdx="2" presStyleCnt="4">
        <dgm:presLayoutVars>
          <dgm:chMax val="0"/>
          <dgm:chPref val="0"/>
          <dgm:bulletEnabled val="1"/>
        </dgm:presLayoutVars>
      </dgm:prSet>
      <dgm:spPr/>
      <dgm:t>
        <a:bodyPr/>
        <a:lstStyle/>
        <a:p>
          <a:endParaRPr lang="en-US"/>
        </a:p>
      </dgm:t>
    </dgm:pt>
    <dgm:pt modelId="{20877FC0-6897-422E-AB2D-CC6CF4267D7C}" type="pres">
      <dgm:prSet presAssocID="{855D6EFC-2080-4B5F-82EC-D59F39DFAD85}" presName="quad4" presStyleLbl="node1" presStyleIdx="3" presStyleCnt="4">
        <dgm:presLayoutVars>
          <dgm:chMax val="0"/>
          <dgm:chPref val="0"/>
          <dgm:bulletEnabled val="1"/>
        </dgm:presLayoutVars>
      </dgm:prSet>
      <dgm:spPr/>
      <dgm:t>
        <a:bodyPr/>
        <a:lstStyle/>
        <a:p>
          <a:endParaRPr lang="en-US"/>
        </a:p>
      </dgm:t>
    </dgm:pt>
  </dgm:ptLst>
  <dgm:cxnLst>
    <dgm:cxn modelId="{962F4DD4-0173-4510-BBB0-212190229D2E}" type="presOf" srcId="{79C8E4E5-488F-4CC7-94A0-669FC4D4380E}" destId="{F5D71313-15B3-426D-A23A-FE2A6E3E945B}" srcOrd="0" destOrd="0" presId="urn:microsoft.com/office/officeart/2005/8/layout/matrix3"/>
    <dgm:cxn modelId="{066DEB80-BA81-44E2-99B2-9DDDE0C7D520}" type="presOf" srcId="{469929CC-38E3-4676-BB4F-261B0AAB93D0}" destId="{E42255E6-60C7-4251-A943-BFF78A38CAA3}" srcOrd="0" destOrd="0" presId="urn:microsoft.com/office/officeart/2005/8/layout/matrix3"/>
    <dgm:cxn modelId="{55BDB01A-2926-40D0-A3F1-8A5D10443B98}" type="presOf" srcId="{855D6EFC-2080-4B5F-82EC-D59F39DFAD85}" destId="{E5C14DC5-6DCD-45AB-A1CE-46CE82BCCAC6}" srcOrd="0" destOrd="0" presId="urn:microsoft.com/office/officeart/2005/8/layout/matrix3"/>
    <dgm:cxn modelId="{97C73689-568A-449A-8394-772C13491A16}" srcId="{855D6EFC-2080-4B5F-82EC-D59F39DFAD85}" destId="{27628474-1424-4000-B6DA-24B6E7897A71}" srcOrd="3" destOrd="0" parTransId="{6CE23749-D86A-458F-BCB2-40653DB4B839}" sibTransId="{C7805999-3F14-4FE2-A8A3-16A36D095230}"/>
    <dgm:cxn modelId="{1BE9745A-141C-40A1-8C8E-8B5BDFC7E5C5}" srcId="{855D6EFC-2080-4B5F-82EC-D59F39DFAD85}" destId="{79C8E4E5-488F-4CC7-94A0-669FC4D4380E}" srcOrd="1" destOrd="0" parTransId="{4802D0E9-BB72-4764-9774-F311995F6F73}" sibTransId="{5BF1F966-0DB0-4A0E-A0A6-AED6EA617CCD}"/>
    <dgm:cxn modelId="{DC1F898F-7C13-49B1-A23A-84023C9FFA75}" type="presOf" srcId="{27628474-1424-4000-B6DA-24B6E7897A71}" destId="{20877FC0-6897-422E-AB2D-CC6CF4267D7C}" srcOrd="0" destOrd="0" presId="urn:microsoft.com/office/officeart/2005/8/layout/matrix3"/>
    <dgm:cxn modelId="{50E2FC99-1540-4578-AA44-8CAE2F619A5A}" srcId="{855D6EFC-2080-4B5F-82EC-D59F39DFAD85}" destId="{7C650494-BC5A-4EB5-BB9C-6DF7790F108B}" srcOrd="2" destOrd="0" parTransId="{46066A0D-BE6B-411F-A156-ABB6FF54CA48}" sibTransId="{ECBC18FC-5130-4BB3-8C74-5EB940A05165}"/>
    <dgm:cxn modelId="{9B3C2B32-6686-4B8B-8D66-E0F6F0B8E63B}" srcId="{855D6EFC-2080-4B5F-82EC-D59F39DFAD85}" destId="{469929CC-38E3-4676-BB4F-261B0AAB93D0}" srcOrd="0" destOrd="0" parTransId="{E14EBFDF-AEB8-4C49-9B58-8E3574AC76A4}" sibTransId="{5A133684-96FD-4B41-9351-54744F107C0D}"/>
    <dgm:cxn modelId="{CA611D91-10D0-4A07-A69D-A82B9E48B161}" type="presOf" srcId="{7C650494-BC5A-4EB5-BB9C-6DF7790F108B}" destId="{8C62473A-AAD8-4F17-8C01-8B8C743428AD}" srcOrd="0" destOrd="0" presId="urn:microsoft.com/office/officeart/2005/8/layout/matrix3"/>
    <dgm:cxn modelId="{08612877-07D2-4179-B15F-60A1CAF4D7F5}" type="presParOf" srcId="{E5C14DC5-6DCD-45AB-A1CE-46CE82BCCAC6}" destId="{6F5A64AC-776C-48AE-B17F-D5E5FFE9A60C}" srcOrd="0" destOrd="0" presId="urn:microsoft.com/office/officeart/2005/8/layout/matrix3"/>
    <dgm:cxn modelId="{DF8C07C5-FA1C-4299-85D8-0085FEB16AE6}" type="presParOf" srcId="{E5C14DC5-6DCD-45AB-A1CE-46CE82BCCAC6}" destId="{E42255E6-60C7-4251-A943-BFF78A38CAA3}" srcOrd="1" destOrd="0" presId="urn:microsoft.com/office/officeart/2005/8/layout/matrix3"/>
    <dgm:cxn modelId="{AB0F3F65-32D2-4B8E-8ED0-94330F583208}" type="presParOf" srcId="{E5C14DC5-6DCD-45AB-A1CE-46CE82BCCAC6}" destId="{F5D71313-15B3-426D-A23A-FE2A6E3E945B}" srcOrd="2" destOrd="0" presId="urn:microsoft.com/office/officeart/2005/8/layout/matrix3"/>
    <dgm:cxn modelId="{091C9A87-5108-442B-96F1-974240C54CE2}" type="presParOf" srcId="{E5C14DC5-6DCD-45AB-A1CE-46CE82BCCAC6}" destId="{8C62473A-AAD8-4F17-8C01-8B8C743428AD}" srcOrd="3" destOrd="0" presId="urn:microsoft.com/office/officeart/2005/8/layout/matrix3"/>
    <dgm:cxn modelId="{8EE1C2F0-2107-4EDD-8B85-54DAAF7E953F}" type="presParOf" srcId="{E5C14DC5-6DCD-45AB-A1CE-46CE82BCCAC6}" destId="{20877FC0-6897-422E-AB2D-CC6CF4267D7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6995" y="6459786"/>
            <a:ext cx="2471627" cy="365125"/>
          </a:xfrm>
          <a:prstGeom prst="rect">
            <a:avLst/>
          </a:prstGeom>
        </p:spPr>
        <p:txBody>
          <a:bodyPr/>
          <a:lstStyle/>
          <a:p>
            <a:fld id="{3C05B25D-F090-4D40-A1CE-42B188CFF7D8}" type="datetimeFigureOut">
              <a:rPr lang="en-US" smtClean="0"/>
              <a:t>12/20/2012</a:t>
            </a:fld>
            <a:endParaRPr lang="en-US"/>
          </a:p>
        </p:txBody>
      </p:sp>
      <p:sp>
        <p:nvSpPr>
          <p:cNvPr id="5" name="Footer Placeholder 4"/>
          <p:cNvSpPr>
            <a:spLocks noGrp="1"/>
          </p:cNvSpPr>
          <p:nvPr>
            <p:ph type="ftr" sz="quarter" idx="11"/>
          </p:nvPr>
        </p:nvSpPr>
        <p:spPr>
          <a:xfrm>
            <a:off x="3685225" y="6459786"/>
            <a:ext cx="4821548" cy="365125"/>
          </a:xfrm>
          <a:prstGeom prst="rect">
            <a:avLst/>
          </a:prstGeom>
        </p:spPr>
        <p:style>
          <a:lnRef idx="2">
            <a:schemeClr val="accent1"/>
          </a:lnRef>
          <a:fillRef idx="1">
            <a:schemeClr val="lt1"/>
          </a:fillRef>
          <a:effectRef idx="0">
            <a:schemeClr val="accent1"/>
          </a:effectRef>
          <a:fontRef idx="none"/>
        </p:style>
        <p:txBody>
          <a:bodyPr/>
          <a:lstStyle>
            <a:lvl1pPr>
              <a:defRPr sz="1600">
                <a:solidFill>
                  <a:srgbClr val="FF0000"/>
                </a:solidFill>
              </a:defRPr>
            </a:lvl1pPr>
          </a:lstStyle>
          <a:p>
            <a:r>
              <a:rPr lang="en-US" dirty="0" smtClean="0"/>
              <a:t>MICROSOFT CONFIDENTIAL – INTERNAL USE ONLY</a:t>
            </a:r>
          </a:p>
        </p:txBody>
      </p:sp>
      <p:sp>
        <p:nvSpPr>
          <p:cNvPr id="6" name="Slide Number Placeholder 5"/>
          <p:cNvSpPr>
            <a:spLocks noGrp="1"/>
          </p:cNvSpPr>
          <p:nvPr>
            <p:ph type="sldNum" sz="quarter" idx="12"/>
          </p:nvPr>
        </p:nvSpPr>
        <p:spPr>
          <a:xfrm>
            <a:off x="9897880" y="6459786"/>
            <a:ext cx="1311683" cy="365125"/>
          </a:xfrm>
          <a:prstGeom prst="rect">
            <a:avLst/>
          </a:prstGeom>
        </p:spPr>
        <p:txBody>
          <a:bodyPr/>
          <a:lstStyle/>
          <a:p>
            <a:fld id="{8C245972-37C2-429B-8989-1E8C5331DB07}" type="slidenum">
              <a:rPr lang="en-US" smtClean="0"/>
              <a:t>‹#›</a:t>
            </a:fld>
            <a:endParaRPr lang="en-US"/>
          </a:p>
        </p:txBody>
      </p:sp>
    </p:spTree>
    <p:extLst>
      <p:ext uri="{BB962C8B-B14F-4D97-AF65-F5344CB8AC3E}">
        <p14:creationId xmlns:p14="http://schemas.microsoft.com/office/powerpoint/2010/main" val="113737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37730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&#65279;<?xml version="1.0" encoding="utf-8"?><Relationships xmlns="http://schemas.openxmlformats.org/package/2006/relationships"><Relationship Type="http://schemas.openxmlformats.org/officeDocument/2006/relationships/hyperlink" Target="https://graph.facebook.com/20528438720" TargetMode="External" Id="rId8" /><Relationship Type="http://schemas.openxmlformats.org/officeDocument/2006/relationships/hyperlink" Target="https://graph.facebook.com/14812017" TargetMode="External" Id="rId3" /><Relationship Type="http://schemas.openxmlformats.org/officeDocument/2006/relationships/hyperlink" Target="https://graph.facebook.com/111723635511834" TargetMode="External" Id="rId7" /><Relationship Type="http://schemas.openxmlformats.org/officeDocument/2006/relationships/slideLayout" Target="../slideLayouts/slideLayout2.xml" Id="rId1" /><Relationship Type="http://schemas.openxmlformats.org/officeDocument/2006/relationships/hyperlink" Target="https://graph.facebook.com/108059045881132" TargetMode="External" Id="rId6" /><Relationship Type="http://schemas.openxmlformats.org/officeDocument/2006/relationships/hyperlink" Target="https://graph.facebook.com/totten" TargetMode="External" Id="rId5" /><Relationship Type="http://schemas.openxmlformats.org/officeDocument/2006/relationships/hyperlink" Target="https://www.facebook.com/totten" TargetMode="External" Id="rId4" /></Relationships>
</file>

<file path=ppt/slides/_rels/slide12.xml.rels>&#65279;<?xml version="1.0" encoding="utf-8"?><Relationships xmlns="http://schemas.openxmlformats.org/package/2006/relationships"><Relationship Type="http://schemas.openxmlformats.org/officeDocument/2006/relationships/slideLayout" Target="../slideLayouts/slideLayout11.xml" Id="rId1"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&#65279;<?xml version="1.0" encoding="utf-8"?><Relationships xmlns="http://schemas.openxmlformats.org/package/2006/relationships"><Relationship Type="http://schemas.openxmlformats.org/officeDocument/2006/relationships/image" Target="../media/image15.png" Id="rId8" /><Relationship Type="http://schemas.openxmlformats.org/officeDocument/2006/relationships/image" Target="../media/image10.png" Id="rId3" /><Relationship Type="http://schemas.openxmlformats.org/officeDocument/2006/relationships/image" Target="../media/image14.png" Id="rId7" /><Relationship Type="http://schemas.openxmlformats.org/officeDocument/2006/relationships/slideLayout" Target="../slideLayouts/slideLayout6.xml" Id="rId1" /><Relationship Type="http://schemas.openxmlformats.org/officeDocument/2006/relationships/image" Target="../media/image13.jpeg" Id="rId6" /><Relationship Type="http://schemas.openxmlformats.org/officeDocument/2006/relationships/image" Target="../media/image18.png" Id="rId11" /><Relationship Type="http://schemas.openxmlformats.org/officeDocument/2006/relationships/image" Target="../media/image12.png" Id="rId5" /><Relationship Type="http://schemas.openxmlformats.org/officeDocument/2006/relationships/image" Target="../media/image17.jpeg" Id="rId10" /><Relationship Type="http://schemas.openxmlformats.org/officeDocument/2006/relationships/image" Target="../media/image11.jpeg" Id="rId4" /><Relationship Type="http://schemas.openxmlformats.org/officeDocument/2006/relationships/image" Target="../media/image16.png" Id="rId9" /></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&#65279;<?xml version="1.0" encoding="utf-8"?><Relationships xmlns="http://schemas.openxmlformats.org/package/2006/relationships"><Relationship Type="http://schemas.openxmlformats.org/officeDocument/2006/relationships/slideLayout" Target="../slideLayouts/slideLayout6.xml" Id="rId1" /></Relationships>
</file>

<file path=ppt/slides/_rels/slide7.xml.rels><?xml version="1.0" encoding="UTF-8" standalone="yes"?>
<Relationships xmlns="http://schemas.openxmlformats.org/package/2006/relationships"><Relationship Id="rId3" Type="http://schemas.openxmlformats.org/officeDocument/2006/relationships/hyperlink" Target="https://manage.dev.live.com/Applications/Index" TargetMode="External"/><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Graph</a:t>
            </a:r>
            <a:endParaRPr lang="en-US" dirty="0"/>
          </a:p>
        </p:txBody>
      </p:sp>
      <p:sp>
        <p:nvSpPr>
          <p:cNvPr id="6" name="Freeform 5"/>
          <p:cNvSpPr/>
          <p:nvPr/>
        </p:nvSpPr>
        <p:spPr>
          <a:xfrm>
            <a:off x="519112" y="2465388"/>
            <a:ext cx="3344703" cy="2000250"/>
          </a:xfrm>
          <a:custGeom>
            <a:avLst/>
            <a:gdLst>
              <a:gd name="connsiteX0" fmla="*/ 0 w 3344703"/>
              <a:gd name="connsiteY0" fmla="*/ 0 h 2000250"/>
              <a:gd name="connsiteX1" fmla="*/ 3344703 w 3344703"/>
              <a:gd name="connsiteY1" fmla="*/ 0 h 2000250"/>
              <a:gd name="connsiteX2" fmla="*/ 3344703 w 3344703"/>
              <a:gd name="connsiteY2" fmla="*/ 2000250 h 2000250"/>
              <a:gd name="connsiteX3" fmla="*/ 0 w 3344703"/>
              <a:gd name="connsiteY3" fmla="*/ 2000250 h 2000250"/>
              <a:gd name="connsiteX4" fmla="*/ 0 w 3344703"/>
              <a:gd name="connsiteY4" fmla="*/ 0 h 2000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2000250">
                <a:moveTo>
                  <a:pt x="0" y="0"/>
                </a:moveTo>
                <a:lnTo>
                  <a:pt x="3344703" y="0"/>
                </a:lnTo>
                <a:lnTo>
                  <a:pt x="3344703" y="2000250"/>
                </a:lnTo>
                <a:lnTo>
                  <a:pt x="0" y="2000250"/>
                </a:lnTo>
                <a:lnTo>
                  <a:pt x="0" y="0"/>
                </a:lnTo>
                <a:close/>
              </a:path>
            </a:pathLst>
          </a:custGeom>
          <a:solidFill>
            <a:schemeClr val="tx2"/>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User</a:t>
            </a:r>
            <a:endParaRPr lang="en-US" sz="3500" kern="1200" dirty="0"/>
          </a:p>
        </p:txBody>
      </p:sp>
      <p:sp>
        <p:nvSpPr>
          <p:cNvPr id="7" name="Right Arrow 6"/>
          <p:cNvSpPr/>
          <p:nvPr/>
        </p:nvSpPr>
        <p:spPr>
          <a:xfrm>
            <a:off x="4421266" y="2443251"/>
            <a:ext cx="3344703" cy="2003336"/>
          </a:xfrm>
          <a:prstGeom prst="rightArrow">
            <a:avLst/>
          </a:prstGeom>
        </p:spPr>
        <p:style>
          <a:lnRef idx="2">
            <a:schemeClr val="lt1">
              <a:hueOff val="0"/>
              <a:satOff val="0"/>
              <a:lumOff val="0"/>
              <a:alphaOff val="0"/>
            </a:schemeClr>
          </a:lnRef>
          <a:fillRef idx="1">
            <a:schemeClr val="accent2">
              <a:shade val="80000"/>
              <a:hueOff val="285527"/>
              <a:satOff val="-9433"/>
              <a:lumOff val="17283"/>
              <a:alphaOff val="0"/>
            </a:schemeClr>
          </a:fillRef>
          <a:effectRef idx="0">
            <a:schemeClr val="accent2">
              <a:shade val="80000"/>
              <a:hueOff val="285527"/>
              <a:satOff val="-9433"/>
              <a:lumOff val="17283"/>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Action</a:t>
            </a:r>
            <a:endParaRPr lang="en-US" sz="3500" kern="1200" dirty="0"/>
          </a:p>
        </p:txBody>
      </p:sp>
      <p:sp>
        <p:nvSpPr>
          <p:cNvPr id="8" name="Freeform 7"/>
          <p:cNvSpPr/>
          <p:nvPr/>
        </p:nvSpPr>
        <p:spPr>
          <a:xfrm>
            <a:off x="8323421" y="2484438"/>
            <a:ext cx="3344703" cy="1962149"/>
          </a:xfrm>
          <a:custGeom>
            <a:avLst/>
            <a:gdLst>
              <a:gd name="connsiteX0" fmla="*/ 0 w 3344703"/>
              <a:gd name="connsiteY0" fmla="*/ 0 h 1962149"/>
              <a:gd name="connsiteX1" fmla="*/ 3344703 w 3344703"/>
              <a:gd name="connsiteY1" fmla="*/ 0 h 1962149"/>
              <a:gd name="connsiteX2" fmla="*/ 3344703 w 3344703"/>
              <a:gd name="connsiteY2" fmla="*/ 1962149 h 1962149"/>
              <a:gd name="connsiteX3" fmla="*/ 0 w 3344703"/>
              <a:gd name="connsiteY3" fmla="*/ 1962149 h 1962149"/>
              <a:gd name="connsiteX4" fmla="*/ 0 w 3344703"/>
              <a:gd name="connsiteY4" fmla="*/ 0 h 19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1962149">
                <a:moveTo>
                  <a:pt x="0" y="0"/>
                </a:moveTo>
                <a:lnTo>
                  <a:pt x="3344703" y="0"/>
                </a:lnTo>
                <a:lnTo>
                  <a:pt x="3344703" y="1962149"/>
                </a:lnTo>
                <a:lnTo>
                  <a:pt x="0" y="1962149"/>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2">
              <a:shade val="80000"/>
              <a:hueOff val="571054"/>
              <a:satOff val="-18867"/>
              <a:lumOff val="34566"/>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Object</a:t>
            </a:r>
            <a:endParaRPr lang="en-US" sz="3500" kern="1200" dirty="0"/>
          </a:p>
        </p:txBody>
      </p:sp>
    </p:spTree>
    <p:extLst>
      <p:ext uri="{BB962C8B-B14F-4D97-AF65-F5344CB8AC3E}">
        <p14:creationId xmlns:p14="http://schemas.microsoft.com/office/powerpoint/2010/main" val="18616395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Graph API</a:t>
            </a:r>
            <a:endParaRPr lang="en-US" dirty="0"/>
          </a:p>
        </p:txBody>
      </p:sp>
      <p:sp>
        <p:nvSpPr>
          <p:cNvPr id="26" name="Content Placeholder 25"/>
          <p:cNvSpPr>
            <a:spLocks noGrp="1"/>
          </p:cNvSpPr>
          <p:nvPr>
            <p:ph type="body" sz="quarter" idx="10"/>
          </p:nvPr>
        </p:nvSpPr>
        <p:spPr>
          <a:xfrm>
            <a:off x="519113" y="1447799"/>
            <a:ext cx="5360988" cy="946413"/>
          </a:xfrm>
        </p:spPr>
        <p:txBody>
          <a:bodyPr/>
          <a:lstStyle/>
          <a:p>
            <a:r>
              <a:rPr lang="en-US" dirty="0" smtClean="0"/>
              <a:t>Network of User, Actions, and Objects</a:t>
            </a:r>
          </a:p>
          <a:p>
            <a:r>
              <a:rPr lang="en-US" dirty="0" smtClean="0"/>
              <a:t>REST API</a:t>
            </a:r>
          </a:p>
          <a:p>
            <a:r>
              <a:rPr lang="en-US" dirty="0" smtClean="0"/>
              <a:t>JSON Format</a:t>
            </a:r>
          </a:p>
          <a:p>
            <a:r>
              <a:rPr lang="en-US" dirty="0" smtClean="0"/>
              <a:t>Deep integration with Facebook</a:t>
            </a:r>
          </a:p>
          <a:p>
            <a:endParaRPr lang="en-US" dirty="0"/>
          </a:p>
        </p:txBody>
      </p:sp>
      <p:sp>
        <p:nvSpPr>
          <p:cNvPr id="28" name="Rectangle 27"/>
          <p:cNvSpPr/>
          <p:nvPr/>
        </p:nvSpPr>
        <p:spPr>
          <a:xfrm>
            <a:off x="6586106" y="1348800"/>
            <a:ext cx="6092825" cy="5509200"/>
          </a:xfrm>
          <a:prstGeom prst="rect">
            <a:avLst/>
          </a:prstGeom>
        </p:spPr>
        <p:txBody>
          <a:bodyPr>
            <a:spAutoFit/>
          </a:bodyPr>
          <a:lstStyle/>
          <a:p>
            <a:r>
              <a:rPr lang="en-US" sz="1600" dirty="0">
                <a:solidFill>
                  <a:srgbClr val="333333"/>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3"/>
              </a:rPr>
              <a:t>14812017</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"Nathan 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first_name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"Nathan"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last_name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"link":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4"/>
              </a:rPr>
              <a:t>https://www.facebook.com/totten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"username": </a:t>
            </a:r>
            <a:r>
              <a:rPr lang="en-US" sz="1600" dirty="0">
                <a:solidFill>
                  <a:srgbClr val="008000"/>
                </a:solidFill>
                <a:latin typeface="Consolas" panose="020B0609020204030204" pitchFamily="49" charset="0"/>
                <a:cs typeface="Consolas" panose="020B0609020204030204" pitchFamily="49" charset="0"/>
              </a:rPr>
              <a:t>"</a:t>
            </a:r>
            <a:r>
              <a:rPr lang="en-US" sz="1600" dirty="0" err="1">
                <a:solidFill>
                  <a:srgbClr val="3B5998"/>
                </a:solidFill>
                <a:latin typeface="Consolas" panose="020B0609020204030204" pitchFamily="49" charset="0"/>
                <a:cs typeface="Consolas" panose="020B0609020204030204" pitchFamily="49" charset="0"/>
                <a:hlinkClick r:id="rId5"/>
              </a:rPr>
              <a:t>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"hometown":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6"/>
              </a:rPr>
              <a:t>108059045881132</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"Urbandale, Iowa"</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"location":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7"/>
              </a:rPr>
              <a:t>111723635511834</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smtClean="0">
                <a:solidFill>
                  <a:srgbClr val="008000"/>
                </a:solidFill>
                <a:latin typeface="Consolas" panose="020B0609020204030204" pitchFamily="49" charset="0"/>
                <a:cs typeface="Consolas" panose="020B0609020204030204" pitchFamily="49" charset="0"/>
              </a:rPr>
              <a:t>"Bellevue, </a:t>
            </a:r>
            <a:r>
              <a:rPr lang="en-US" sz="1600" dirty="0">
                <a:solidFill>
                  <a:srgbClr val="008000"/>
                </a:solidFill>
                <a:latin typeface="Consolas" panose="020B0609020204030204" pitchFamily="49" charset="0"/>
                <a:cs typeface="Consolas" panose="020B0609020204030204" pitchFamily="49" charset="0"/>
              </a:rPr>
              <a:t>Washington"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"bio": </a:t>
            </a:r>
            <a:r>
              <a:rPr lang="en-US" sz="1600" dirty="0">
                <a:solidFill>
                  <a:srgbClr val="008000"/>
                </a:solidFill>
                <a:latin typeface="Consolas" panose="020B0609020204030204" pitchFamily="49" charset="0"/>
                <a:cs typeface="Consolas" panose="020B0609020204030204" pitchFamily="49" charset="0"/>
              </a:rPr>
              <a:t>"Technical Evangelist at </a:t>
            </a:r>
            <a:r>
              <a:rPr lang="en-US" sz="1600" dirty="0" smtClean="0">
                <a:solidFill>
                  <a:srgbClr val="008000"/>
                </a:solidFill>
                <a:latin typeface="Consolas" panose="020B0609020204030204" pitchFamily="49" charset="0"/>
                <a:cs typeface="Consolas" panose="020B0609020204030204" pitchFamily="49" charset="0"/>
              </a:rPr>
              <a:t>Microsoft"</a:t>
            </a:r>
            <a:r>
              <a:rPr lang="en-US" sz="1600" dirty="0" smtClean="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"work":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"employer":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8"/>
              </a:rPr>
              <a:t>20528438720</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"Microsoft"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999695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Graph API</a:t>
            </a:r>
            <a:endParaRPr lang="en-US" dirty="0"/>
          </a:p>
        </p:txBody>
      </p:sp>
    </p:spTree>
    <p:extLst>
      <p:ext uri="{BB962C8B-B14F-4D97-AF65-F5344CB8AC3E}">
        <p14:creationId xmlns:p14="http://schemas.microsoft.com/office/powerpoint/2010/main" val="24429581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C# SDK</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Graph API</a:t>
            </a:r>
          </a:p>
          <a:p>
            <a:r>
              <a:rPr lang="en-US" dirty="0" smtClean="0"/>
              <a:t>Authentication</a:t>
            </a:r>
          </a:p>
          <a:p>
            <a:r>
              <a:rPr lang="en-US" dirty="0" smtClean="0"/>
              <a:t>All Major Microsoft Frameworks &amp; Platforms:</a:t>
            </a:r>
          </a:p>
          <a:p>
            <a:r>
              <a:rPr lang="en-US" dirty="0"/>
              <a:t>	</a:t>
            </a:r>
            <a:r>
              <a:rPr lang="en-US" dirty="0" err="1" smtClean="0"/>
              <a:t>.Net</a:t>
            </a:r>
            <a:r>
              <a:rPr lang="en-US" dirty="0" smtClean="0"/>
              <a:t> 3.5, </a:t>
            </a:r>
            <a:r>
              <a:rPr lang="en-US" dirty="0" err="1" smtClean="0"/>
              <a:t>.Net</a:t>
            </a:r>
            <a:r>
              <a:rPr lang="en-US" dirty="0" smtClean="0"/>
              <a:t> 4.0, and </a:t>
            </a:r>
            <a:r>
              <a:rPr lang="en-US" dirty="0" err="1" smtClean="0"/>
              <a:t>.Net</a:t>
            </a:r>
            <a:r>
              <a:rPr lang="en-US" dirty="0" smtClean="0"/>
              <a:t> 4.5</a:t>
            </a:r>
          </a:p>
          <a:p>
            <a:r>
              <a:rPr lang="en-US" dirty="0"/>
              <a:t>	</a:t>
            </a:r>
            <a:r>
              <a:rPr lang="en-US" dirty="0" smtClean="0"/>
              <a:t>Windows Phone 7.1 and 8</a:t>
            </a:r>
          </a:p>
          <a:p>
            <a:r>
              <a:rPr lang="en-US" dirty="0" smtClean="0"/>
              <a:t>	Windows Store Apps</a:t>
            </a:r>
          </a:p>
        </p:txBody>
      </p:sp>
    </p:spTree>
    <p:extLst>
      <p:ext uri="{BB962C8B-B14F-4D97-AF65-F5344CB8AC3E}">
        <p14:creationId xmlns:p14="http://schemas.microsoft.com/office/powerpoint/2010/main" val="14962766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Flexible API: Dynamic Objects</a:t>
            </a:r>
            <a:endParaRPr lang="en-US" dirty="0"/>
          </a:p>
        </p:txBody>
      </p:sp>
      <p:sp>
        <p:nvSpPr>
          <p:cNvPr id="5" name="Text Placeholder 4"/>
          <p:cNvSpPr>
            <a:spLocks noGrp="1"/>
          </p:cNvSpPr>
          <p:nvPr>
            <p:ph type="body" sz="quarter" idx="10"/>
          </p:nvPr>
        </p:nvSpPr>
        <p:spPr/>
        <p:txBody>
          <a:bodyPr/>
          <a:lstStyle/>
          <a:p>
            <a:r>
              <a:rPr lang="en-US" dirty="0" err="1" smtClean="0">
                <a:solidFill>
                  <a:srgbClr val="0000FF"/>
                </a:solidFill>
                <a:highlight>
                  <a:srgbClr val="FFFFFF"/>
                </a:highlight>
              </a:rPr>
              <a:t>var</a:t>
            </a:r>
            <a:r>
              <a:rPr lang="en-US" dirty="0" smtClean="0">
                <a:solidFill>
                  <a:srgbClr val="000000"/>
                </a:solidFill>
                <a:highlight>
                  <a:srgbClr val="FFFFFF"/>
                </a:highlight>
              </a:rPr>
              <a:t> </a:t>
            </a:r>
            <a:r>
              <a:rPr lang="en-US" dirty="0">
                <a:solidFill>
                  <a:srgbClr val="000000"/>
                </a:solidFill>
                <a:highlight>
                  <a:srgbClr val="FFFFFF"/>
                </a:highlight>
              </a:rPr>
              <a:t>client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FacebookClient</a:t>
            </a:r>
            <a:r>
              <a:rPr lang="en-US" dirty="0">
                <a:solidFill>
                  <a:srgbClr val="000000"/>
                </a:solidFill>
                <a:highlight>
                  <a:srgbClr val="FFFFFF"/>
                </a:highlight>
              </a:rPr>
              <a:t>(</a:t>
            </a:r>
            <a:r>
              <a:rPr lang="en-US" dirty="0">
                <a:solidFill>
                  <a:srgbClr val="A31515"/>
                </a:solidFill>
                <a:highlight>
                  <a:srgbClr val="FFFFFF"/>
                </a:highlight>
              </a:rPr>
              <a:t>"</a:t>
            </a:r>
            <a:r>
              <a:rPr lang="en-US" dirty="0" err="1">
                <a:solidFill>
                  <a:srgbClr val="A31515"/>
                </a:solidFill>
                <a:highlight>
                  <a:srgbClr val="FFFFFF"/>
                </a:highlight>
              </a:rPr>
              <a:t>access_token</a:t>
            </a:r>
            <a:r>
              <a:rPr lang="en-US" dirty="0">
                <a:solidFill>
                  <a:srgbClr val="A31515"/>
                </a:solidFill>
                <a:highlight>
                  <a:srgbClr val="FFFFFF"/>
                </a:highlight>
              </a:rPr>
              <a:t>"</a:t>
            </a:r>
            <a:r>
              <a:rPr lang="en-US" dirty="0">
                <a:solidFill>
                  <a:srgbClr val="000000"/>
                </a:solidFill>
                <a:highlight>
                  <a:srgbClr val="FFFFFF"/>
                </a:highlight>
              </a:rPr>
              <a:t>);</a:t>
            </a:r>
          </a:p>
          <a:p>
            <a:r>
              <a:rPr lang="en-US" dirty="0">
                <a:solidFill>
                  <a:srgbClr val="000000"/>
                </a:solidFill>
                <a:highlight>
                  <a:srgbClr val="FFFFFF"/>
                </a:highlight>
              </a:rPr>
              <a:t>           </a:t>
            </a:r>
          </a:p>
          <a:p>
            <a:r>
              <a:rPr lang="en-US" dirty="0">
                <a:solidFill>
                  <a:srgbClr val="008000"/>
                </a:solidFill>
                <a:highlight>
                  <a:srgbClr val="FFFFFF"/>
                </a:highlight>
              </a:rPr>
              <a:t>// Get current </a:t>
            </a:r>
            <a:r>
              <a:rPr lang="en-US" dirty="0" smtClean="0">
                <a:solidFill>
                  <a:srgbClr val="008000"/>
                </a:solidFill>
                <a:highlight>
                  <a:srgbClr val="FFFFFF"/>
                </a:highlight>
              </a:rPr>
              <a:t>user’s basic information</a:t>
            </a:r>
            <a:endParaRPr lang="en-US" dirty="0">
              <a:solidFill>
                <a:srgbClr val="000000"/>
              </a:solidFill>
              <a:highlight>
                <a:srgbClr val="FFFFFF"/>
              </a:highlight>
            </a:endParaRPr>
          </a:p>
          <a:p>
            <a:r>
              <a:rPr lang="en-US" dirty="0">
                <a:solidFill>
                  <a:srgbClr val="0000FF"/>
                </a:solidFill>
                <a:highlight>
                  <a:srgbClr val="FFFFFF"/>
                </a:highlight>
              </a:rPr>
              <a:t>dynamic</a:t>
            </a:r>
            <a:r>
              <a:rPr lang="en-US" dirty="0">
                <a:solidFill>
                  <a:srgbClr val="000000"/>
                </a:solidFill>
                <a:highlight>
                  <a:srgbClr val="FFFFFF"/>
                </a:highlight>
              </a:rPr>
              <a:t> me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client.GetTaskAsync</a:t>
            </a:r>
            <a:r>
              <a:rPr lang="en-US" dirty="0" smtClean="0">
                <a:solidFill>
                  <a:srgbClr val="000000"/>
                </a:solidFill>
                <a:highlight>
                  <a:srgbClr val="FFFFFF"/>
                </a:highlight>
              </a:rPr>
              <a:t>(</a:t>
            </a:r>
            <a:r>
              <a:rPr lang="en-US" dirty="0" smtClean="0">
                <a:solidFill>
                  <a:srgbClr val="A31515"/>
                </a:solidFill>
                <a:highlight>
                  <a:srgbClr val="FFFFFF"/>
                </a:highlight>
              </a:rPr>
              <a:t>"me"</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FF"/>
                </a:solidFill>
                <a:highlight>
                  <a:srgbClr val="FFFFFF"/>
                </a:highlight>
              </a:rPr>
              <a:t>string</a:t>
            </a:r>
            <a:r>
              <a:rPr lang="en-US" dirty="0">
                <a:solidFill>
                  <a:srgbClr val="000000"/>
                </a:solidFill>
                <a:highlight>
                  <a:srgbClr val="FFFFFF"/>
                </a:highlight>
              </a:rPr>
              <a:t> </a:t>
            </a:r>
            <a:r>
              <a:rPr lang="en-US" dirty="0" err="1" smtClean="0">
                <a:solidFill>
                  <a:srgbClr val="000000"/>
                </a:solidFill>
                <a:highlight>
                  <a:srgbClr val="FFFFFF"/>
                </a:highlight>
              </a:rPr>
              <a:t>firstName</a:t>
            </a:r>
            <a:r>
              <a:rPr lang="en-US" dirty="0" smtClean="0">
                <a:solidFill>
                  <a:srgbClr val="000000"/>
                </a:solidFill>
                <a:highlight>
                  <a:srgbClr val="FFFFFF"/>
                </a:highlight>
              </a:rPr>
              <a:t> = </a:t>
            </a:r>
            <a:r>
              <a:rPr lang="en-US" dirty="0" err="1" smtClean="0">
                <a:solidFill>
                  <a:srgbClr val="000000"/>
                </a:solidFill>
                <a:highlight>
                  <a:srgbClr val="FFFFFF"/>
                </a:highlight>
              </a:rPr>
              <a:t>me.first_name</a:t>
            </a:r>
            <a:r>
              <a:rPr lang="en-US" dirty="0">
                <a:solidFill>
                  <a:srgbClr val="000000"/>
                </a:solidFill>
                <a:highlight>
                  <a:srgbClr val="FFFFFF"/>
                </a:highlight>
              </a:rPr>
              <a:t>;</a:t>
            </a:r>
          </a:p>
          <a:p>
            <a:endParaRPr lang="en-US" dirty="0">
              <a:solidFill>
                <a:srgbClr val="000000"/>
              </a:solidFill>
              <a:highlight>
                <a:srgbClr val="FFFFFF"/>
              </a:highlight>
            </a:endParaRPr>
          </a:p>
          <a:p>
            <a:r>
              <a:rPr lang="en-US" dirty="0">
                <a:solidFill>
                  <a:srgbClr val="008000"/>
                </a:solidFill>
                <a:highlight>
                  <a:srgbClr val="FFFFFF"/>
                </a:highlight>
              </a:rPr>
              <a:t>// Post a message to the current user's wall</a:t>
            </a:r>
            <a:endParaRPr lang="en-US" dirty="0">
              <a:solidFill>
                <a:srgbClr val="000000"/>
              </a:solidFill>
              <a:highlight>
                <a:srgbClr val="FFFFFF"/>
              </a:highlight>
            </a:endParaRPr>
          </a:p>
          <a:p>
            <a:r>
              <a:rPr lang="en-US" dirty="0" err="1">
                <a:solidFill>
                  <a:srgbClr val="0000FF"/>
                </a:solidFill>
                <a:highlight>
                  <a:srgbClr val="FFFFFF"/>
                </a:highlight>
              </a:rPr>
              <a:t>var</a:t>
            </a:r>
            <a:r>
              <a:rPr lang="en-US" dirty="0">
                <a:solidFill>
                  <a:srgbClr val="000000"/>
                </a:solidFill>
                <a:highlight>
                  <a:srgbClr val="FFFFFF"/>
                </a:highlight>
              </a:rPr>
              <a:t> post = </a:t>
            </a:r>
            <a:r>
              <a:rPr lang="en-US" dirty="0">
                <a:solidFill>
                  <a:srgbClr val="0000FF"/>
                </a:solidFill>
                <a:highlight>
                  <a:srgbClr val="FFFFFF"/>
                </a:highlight>
              </a:rPr>
              <a:t>new</a:t>
            </a:r>
            <a:r>
              <a:rPr lang="en-US" dirty="0">
                <a:solidFill>
                  <a:srgbClr val="000000"/>
                </a:solidFill>
                <a:highlight>
                  <a:srgbClr val="FFFFFF"/>
                </a:highlight>
              </a:rPr>
              <a:t> {</a:t>
            </a:r>
          </a:p>
          <a:p>
            <a:r>
              <a:rPr lang="en-US" dirty="0">
                <a:solidFill>
                  <a:srgbClr val="000000"/>
                </a:solidFill>
                <a:highlight>
                  <a:srgbClr val="FFFFFF"/>
                </a:highlight>
              </a:rPr>
              <a:t>    message = </a:t>
            </a:r>
            <a:r>
              <a:rPr lang="en-US" dirty="0">
                <a:solidFill>
                  <a:srgbClr val="A31515"/>
                </a:solidFill>
                <a:highlight>
                  <a:srgbClr val="FFFFFF"/>
                </a:highlight>
              </a:rPr>
              <a:t>"This is a wall post!"</a:t>
            </a:r>
            <a:endParaRPr lang="en-US" dirty="0">
              <a:solidFill>
                <a:srgbClr val="000000"/>
              </a:solidFill>
              <a:highlight>
                <a:srgbClr val="FFFFFF"/>
              </a:highlight>
            </a:endParaRPr>
          </a:p>
          <a:p>
            <a:r>
              <a:rPr lang="en-US" dirty="0">
                <a:solidFill>
                  <a:srgbClr val="000000"/>
                </a:solidFill>
                <a:highlight>
                  <a:srgbClr val="FFFFFF"/>
                </a:highlight>
              </a:rPr>
              <a:t>};</a:t>
            </a:r>
          </a:p>
          <a:p>
            <a:r>
              <a:rPr lang="en-US" dirty="0">
                <a:solidFill>
                  <a:srgbClr val="0000FF"/>
                </a:solidFill>
                <a:highlight>
                  <a:srgbClr val="FFFFFF"/>
                </a:highlight>
              </a:rPr>
              <a:t>dynamic</a:t>
            </a:r>
            <a:r>
              <a:rPr lang="en-US" dirty="0">
                <a:solidFill>
                  <a:srgbClr val="000000"/>
                </a:solidFill>
                <a:highlight>
                  <a:srgbClr val="FFFFFF"/>
                </a:highlight>
              </a:rPr>
              <a:t> result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client.PostTaskAsync</a:t>
            </a:r>
            <a:r>
              <a:rPr lang="en-US" dirty="0">
                <a:solidFill>
                  <a:srgbClr val="000000"/>
                </a:solidFill>
                <a:highlight>
                  <a:srgbClr val="FFFFFF"/>
                </a:highlight>
              </a:rPr>
              <a:t>(</a:t>
            </a:r>
            <a:r>
              <a:rPr lang="en-US" dirty="0">
                <a:solidFill>
                  <a:srgbClr val="A31515"/>
                </a:solidFill>
                <a:highlight>
                  <a:srgbClr val="FFFFFF"/>
                </a:highlight>
              </a:rPr>
              <a:t>"me/feed"</a:t>
            </a:r>
            <a:r>
              <a:rPr lang="en-US" dirty="0">
                <a:solidFill>
                  <a:srgbClr val="000000"/>
                </a:solidFill>
                <a:highlight>
                  <a:srgbClr val="FFFFFF"/>
                </a:highlight>
              </a:rPr>
              <a:t>, post);</a:t>
            </a:r>
            <a:endParaRPr lang="en-US" dirty="0"/>
          </a:p>
        </p:txBody>
      </p:sp>
    </p:spTree>
    <p:extLst>
      <p:ext uri="{BB962C8B-B14F-4D97-AF65-F5344CB8AC3E}">
        <p14:creationId xmlns:p14="http://schemas.microsoft.com/office/powerpoint/2010/main" val="5380283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Template</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ASP.NET MVC 4 Template (.NET 4.5 Only)</a:t>
            </a:r>
          </a:p>
          <a:p>
            <a:r>
              <a:rPr lang="en-US" dirty="0" smtClean="0"/>
              <a:t>Includes the Facebook C# SDK</a:t>
            </a:r>
          </a:p>
          <a:p>
            <a:r>
              <a:rPr lang="en-US" dirty="0" smtClean="0"/>
              <a:t>Authentication and Permissions</a:t>
            </a:r>
          </a:p>
          <a:p>
            <a:r>
              <a:rPr lang="en-US" dirty="0" smtClean="0"/>
              <a:t>Storing and Caching Facebook Data</a:t>
            </a:r>
          </a:p>
          <a:p>
            <a:r>
              <a:rPr lang="en-US" dirty="0" smtClean="0"/>
              <a:t>Graph API</a:t>
            </a:r>
          </a:p>
          <a:p>
            <a:r>
              <a:rPr lang="en-US" dirty="0" smtClean="0"/>
              <a:t>Real-Time Updates</a:t>
            </a:r>
            <a:endParaRPr lang="en-US" dirty="0"/>
          </a:p>
        </p:txBody>
      </p:sp>
    </p:spTree>
    <p:extLst>
      <p:ext uri="{BB962C8B-B14F-4D97-AF65-F5344CB8AC3E}">
        <p14:creationId xmlns:p14="http://schemas.microsoft.com/office/powerpoint/2010/main" val="210046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smtClean="0"/>
              <a:t>Facebook Template</a:t>
            </a:r>
            <a:endParaRPr lang="en-US" dirty="0"/>
          </a:p>
        </p:txBody>
      </p:sp>
    </p:spTree>
    <p:extLst>
      <p:ext uri="{BB962C8B-B14F-4D97-AF65-F5344CB8AC3E}">
        <p14:creationId xmlns:p14="http://schemas.microsoft.com/office/powerpoint/2010/main" val="28911479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Birthday Manager</a:t>
            </a:r>
            <a:endParaRPr lang="en-US" dirty="0"/>
          </a:p>
        </p:txBody>
      </p:sp>
    </p:spTree>
    <p:extLst>
      <p:ext uri="{BB962C8B-B14F-4D97-AF65-F5344CB8AC3E}">
        <p14:creationId xmlns:p14="http://schemas.microsoft.com/office/powerpoint/2010/main" val="30124820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App</a:t>
            </a:r>
            <a:endParaRPr lang="en-US" dirty="0"/>
          </a:p>
        </p:txBody>
      </p:sp>
    </p:spTree>
    <p:extLst>
      <p:ext uri="{BB962C8B-B14F-4D97-AF65-F5344CB8AC3E}">
        <p14:creationId xmlns:p14="http://schemas.microsoft.com/office/powerpoint/2010/main" val="10694496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Social Web Apps in ASP.NET</a:t>
            </a:r>
            <a:endParaRPr lang="en-US" dirty="0"/>
          </a:p>
        </p:txBody>
      </p:sp>
      <p:sp>
        <p:nvSpPr>
          <p:cNvPr id="7" name="Text Placeholder 6"/>
          <p:cNvSpPr>
            <a:spLocks noGrp="1"/>
          </p:cNvSpPr>
          <p:nvPr>
            <p:ph type="body" sz="quarter" idx="11"/>
          </p:nvPr>
        </p:nvSpPr>
        <p:spPr>
          <a:xfrm>
            <a:off x="519113" y="546578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130660"/>
            <a:ext cx="6945312" cy="1815882"/>
          </a:xfrm>
        </p:spPr>
        <p:txBody>
          <a:bodyPr/>
          <a:lstStyle/>
          <a:p>
            <a:r>
              <a:rPr lang="en-US" sz="4800" dirty="0" smtClean="0"/>
              <a:t>Social Authentication</a:t>
            </a:r>
          </a:p>
          <a:p>
            <a:r>
              <a:rPr lang="en-US" sz="4800" dirty="0" smtClean="0"/>
              <a:t>Facebook Development</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clrChange>
              <a:clrFrom>
                <a:srgbClr val="FFFFFF"/>
              </a:clrFrom>
              <a:clrTo>
                <a:srgbClr val="FFFFFF">
                  <a:alpha val="0"/>
                </a:srgbClr>
              </a:clrTo>
            </a:clrChange>
          </a:blip>
          <a:srcRect t="25849" b="33238"/>
          <a:stretch/>
        </p:blipFill>
        <p:spPr>
          <a:xfrm>
            <a:off x="725769" y="2056086"/>
            <a:ext cx="2903567" cy="668205"/>
          </a:xfrm>
          <a:prstGeom prst="rect">
            <a:avLst/>
          </a:prstGeom>
        </p:spPr>
      </p:pic>
      <p:pic>
        <p:nvPicPr>
          <p:cNvPr id="61442" name="Picture 2" descr="http://feedgrowth.com/wp-content/uploads/2008/12/facebook-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3482" y="1975286"/>
            <a:ext cx="2303988" cy="8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4926409" y="2002974"/>
            <a:ext cx="2403747" cy="1001561"/>
          </a:xfrm>
          <a:prstGeom prst="rect">
            <a:avLst/>
          </a:prstGeom>
        </p:spPr>
      </p:pic>
      <p:pic>
        <p:nvPicPr>
          <p:cNvPr id="61446" name="Picture 6" descr="http://blogs.nvcc.edu/intercom/files/2012/11/linkedin_logo_11.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74" t="31152" r="11958" b="41880"/>
          <a:stretch/>
        </p:blipFill>
        <p:spPr bwMode="auto">
          <a:xfrm>
            <a:off x="8808685" y="5215576"/>
            <a:ext cx="2493582" cy="666524"/>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8" descr="http://gregrickaby.com/wp-content/uploads/2012/03/github-logo.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1900" y="5057392"/>
            <a:ext cx="2079701" cy="824708"/>
          </a:xfrm>
          <a:prstGeom prst="rect">
            <a:avLst/>
          </a:prstGeom>
          <a:noFill/>
          <a:extLst>
            <a:ext uri="{909E8E84-426E-40DD-AFC4-6F175D3DCCD1}">
              <a14:hiddenFill xmlns:a14="http://schemas.microsoft.com/office/drawing/2010/main">
                <a:solidFill>
                  <a:srgbClr val="FFFFFF"/>
                </a:solidFill>
              </a14:hiddenFill>
            </a:ext>
          </a:extLst>
        </p:spPr>
      </p:pic>
      <p:pic>
        <p:nvPicPr>
          <p:cNvPr id="61450" name="Picture 10" descr="http://www.dentalmanagers.com/attachments/files/2713/logo_twitter_withbird_1000_all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495" y="5325729"/>
            <a:ext cx="2622114" cy="487713"/>
          </a:xfrm>
          <a:prstGeom prst="rect">
            <a:avLst/>
          </a:prstGeom>
          <a:noFill/>
          <a:extLst>
            <a:ext uri="{909E8E84-426E-40DD-AFC4-6F175D3DCCD1}">
              <a14:hiddenFill xmlns:a14="http://schemas.microsoft.com/office/drawing/2010/main">
                <a:solidFill>
                  <a:srgbClr val="FFFFFF"/>
                </a:solidFill>
              </a14:hiddenFill>
            </a:ext>
          </a:extLst>
        </p:spPr>
      </p:pic>
      <p:pic>
        <p:nvPicPr>
          <p:cNvPr id="61456" name="Picture 16" descr="http://www.logowallpaper.net/wp-content/uploads/2012/06/Dropbox-Logo-Wallpap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79118" y="3707092"/>
            <a:ext cx="2552716" cy="681575"/>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8" descr="http://higherinnovation.net/wp-content/uploads/2012/08/YammerLogo_Medium1-600x184.jpg"/>
          <p:cNvPicPr>
            <a:picLocks noChangeAspect="1" noChangeArrowheads="1"/>
          </p:cNvPicPr>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21896" y="3579829"/>
            <a:ext cx="2612772" cy="801250"/>
          </a:xfrm>
          <a:prstGeom prst="rect">
            <a:avLst/>
          </a:prstGeom>
          <a:noFill/>
          <a:extLst>
            <a:ext uri="{909E8E84-426E-40DD-AFC4-6F175D3DCCD1}">
              <a14:hiddenFill xmlns:a14="http://schemas.microsoft.com/office/drawing/2010/main">
                <a:solidFill>
                  <a:srgbClr val="FFFFFF"/>
                </a:solidFill>
              </a14:hiddenFill>
            </a:ext>
          </a:extLst>
        </p:spPr>
      </p:pic>
      <p:pic>
        <p:nvPicPr>
          <p:cNvPr id="61460" name="Picture 20" descr="http://s2.wp.com/wp-content/themes/h4/i/logo-h-rgb.png?m=1308937729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112" y="3648447"/>
            <a:ext cx="3316880" cy="8292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081314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Authentication</a:t>
            </a:r>
            <a:endParaRPr lang="en-US" dirty="0"/>
          </a:p>
        </p:txBody>
      </p:sp>
      <p:sp>
        <p:nvSpPr>
          <p:cNvPr id="3" name="Content Placeholder 2"/>
          <p:cNvSpPr>
            <a:spLocks noGrp="1"/>
          </p:cNvSpPr>
          <p:nvPr>
            <p:ph type="body" sz="quarter" idx="10"/>
          </p:nvPr>
        </p:nvSpPr>
        <p:spPr>
          <a:xfrm>
            <a:off x="519112" y="1257299"/>
            <a:ext cx="11149013" cy="4778231"/>
          </a:xfrm>
        </p:spPr>
        <p:txBody>
          <a:bodyPr/>
          <a:lstStyle/>
          <a:p>
            <a:r>
              <a:rPr lang="en-US" dirty="0" smtClean="0"/>
              <a:t>Protocols</a:t>
            </a:r>
          </a:p>
          <a:p>
            <a:pPr lvl="1"/>
            <a:r>
              <a:rPr lang="en-US" dirty="0" err="1" smtClean="0"/>
              <a:t>OAuth</a:t>
            </a:r>
            <a:r>
              <a:rPr lang="en-US" dirty="0" smtClean="0"/>
              <a:t> 1.0 &amp; 2.0</a:t>
            </a:r>
          </a:p>
          <a:p>
            <a:pPr lvl="1"/>
            <a:r>
              <a:rPr lang="en-US" dirty="0" err="1" smtClean="0"/>
              <a:t>OpenID</a:t>
            </a:r>
            <a:endParaRPr lang="en-US" dirty="0" smtClean="0"/>
          </a:p>
          <a:p>
            <a:pPr lvl="1"/>
            <a:endParaRPr lang="en-US" dirty="0" smtClean="0"/>
          </a:p>
          <a:p>
            <a:r>
              <a:rPr lang="en-US" dirty="0" smtClean="0"/>
              <a:t>Identity</a:t>
            </a:r>
          </a:p>
          <a:p>
            <a:pPr lvl="1"/>
            <a:r>
              <a:rPr lang="en-US" dirty="0" err="1" smtClean="0"/>
              <a:t>UserId</a:t>
            </a:r>
            <a:endParaRPr lang="en-US" dirty="0" smtClean="0"/>
          </a:p>
          <a:p>
            <a:pPr lvl="1"/>
            <a:r>
              <a:rPr lang="en-US" dirty="0" smtClean="0"/>
              <a:t>Possibly Name and Email</a:t>
            </a:r>
            <a:br>
              <a:rPr lang="en-US" dirty="0" smtClean="0"/>
            </a:br>
            <a:endParaRPr lang="en-US" dirty="0" smtClean="0"/>
          </a:p>
          <a:p>
            <a:r>
              <a:rPr lang="en-US" dirty="0" smtClean="0"/>
              <a:t>Permissions</a:t>
            </a:r>
          </a:p>
          <a:p>
            <a:pPr lvl="1"/>
            <a:r>
              <a:rPr lang="en-US" dirty="0" smtClean="0"/>
              <a:t>User Information</a:t>
            </a:r>
          </a:p>
          <a:p>
            <a:pPr lvl="1"/>
            <a:r>
              <a:rPr lang="en-US" dirty="0" smtClean="0"/>
              <a:t>Application Resources</a:t>
            </a:r>
          </a:p>
          <a:p>
            <a:pPr lvl="1"/>
            <a:r>
              <a:rPr lang="en-US" dirty="0" smtClean="0"/>
              <a:t>Act on Behalf of User</a:t>
            </a:r>
          </a:p>
          <a:p>
            <a:pPr lvl="1"/>
            <a:r>
              <a:rPr lang="en-US" dirty="0" smtClean="0"/>
              <a:t>Manage Data</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7036862" y="1930400"/>
            <a:ext cx="3208438" cy="3208438"/>
          </a:xfrm>
          <a:prstGeom prst="rect">
            <a:avLst/>
          </a:prstGeom>
        </p:spPr>
      </p:pic>
    </p:spTree>
    <p:extLst>
      <p:ext uri="{BB962C8B-B14F-4D97-AF65-F5344CB8AC3E}">
        <p14:creationId xmlns:p14="http://schemas.microsoft.com/office/powerpoint/2010/main" val="28355877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a:t>
            </a:r>
            <a:endParaRPr lang="en-US" dirty="0"/>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solidFill>
                  <a:schemeClr val="accent2">
                    <a:alpha val="99000"/>
                  </a:schemeClr>
                </a:solidFill>
                <a:latin typeface="Segoe UI Light" pitchFamily="34" charset="0"/>
              </a:rPr>
              <a:t>How authentication works with </a:t>
            </a:r>
            <a:r>
              <a:rPr lang="en-US" dirty="0" err="1" smtClean="0">
                <a:solidFill>
                  <a:schemeClr val="accent2">
                    <a:alpha val="99000"/>
                  </a:schemeClr>
                </a:solidFill>
                <a:latin typeface="Segoe UI Light" pitchFamily="34" charset="0"/>
              </a:rPr>
              <a:t>OAuth</a:t>
            </a:r>
            <a:endParaRPr lang="en-US" dirty="0">
              <a:solidFill>
                <a:schemeClr val="accent2">
                  <a:alpha val="99000"/>
                </a:schemeClr>
              </a:solidFill>
              <a:latin typeface="Segoe UI Light" pitchFamily="34" charset="0"/>
            </a:endParaRPr>
          </a:p>
        </p:txBody>
      </p:sp>
      <p:sp>
        <p:nvSpPr>
          <p:cNvPr id="16" name="Left Arrow 15"/>
          <p:cNvSpPr/>
          <p:nvPr/>
        </p:nvSpPr>
        <p:spPr bwMode="auto">
          <a:xfrm rot="16200000">
            <a:off x="7044901" y="3624567"/>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nvGrpSpPr>
          <p:cNvPr id="17" name="Group 16"/>
          <p:cNvGrpSpPr/>
          <p:nvPr/>
        </p:nvGrpSpPr>
        <p:grpSpPr>
          <a:xfrm>
            <a:off x="6548715" y="2153564"/>
            <a:ext cx="5326908" cy="999461"/>
            <a:chOff x="4951412" y="1690578"/>
            <a:chExt cx="5326908"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Login Page</a:t>
              </a:r>
              <a:endParaRPr lang="en-US" sz="2800" dirty="0">
                <a:gradFill>
                  <a:gsLst>
                    <a:gs pos="0">
                      <a:srgbClr val="FFFFFF"/>
                    </a:gs>
                    <a:gs pos="100000">
                      <a:srgbClr val="FFFFFF"/>
                    </a:gs>
                  </a:gsLst>
                  <a:lin ang="5400000" scaled="0"/>
                </a:gradFill>
              </a:endParaRPr>
            </a:p>
          </p:txBody>
        </p:sp>
        <p:sp>
          <p:nvSpPr>
            <p:cNvPr id="11" name="Content Placeholder 2"/>
            <p:cNvSpPr txBox="1">
              <a:spLocks/>
            </p:cNvSpPr>
            <p:nvPr/>
          </p:nvSpPr>
          <p:spPr>
            <a:xfrm>
              <a:off x="7761767" y="1690579"/>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Login Page</a:t>
              </a:r>
              <a:endParaRPr lang="en-US" sz="2400" dirty="0">
                <a:solidFill>
                  <a:schemeClr val="accent2"/>
                </a:solidFill>
              </a:endParaRPr>
            </a:p>
            <a:p>
              <a:pPr marL="0" lvl="1" indent="0" defTabSz="685864">
                <a:spcBef>
                  <a:spcPts val="600"/>
                </a:spcBef>
                <a:buNone/>
              </a:pPr>
              <a:r>
                <a:rPr lang="en-US" sz="2000" dirty="0" smtClean="0"/>
                <a:t>Enter your credentials</a:t>
              </a:r>
              <a:endParaRPr lang="en-US" sz="2000" dirty="0"/>
            </a:p>
          </p:txBody>
        </p:sp>
      </p:grpSp>
      <p:grpSp>
        <p:nvGrpSpPr>
          <p:cNvPr id="19" name="Group 18"/>
          <p:cNvGrpSpPr/>
          <p:nvPr/>
        </p:nvGrpSpPr>
        <p:grpSpPr>
          <a:xfrm>
            <a:off x="6548715" y="4426182"/>
            <a:ext cx="5326908" cy="1006547"/>
            <a:chOff x="4951412" y="3963196"/>
            <a:chExt cx="5326908"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Permission Page</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Permission Page</a:t>
              </a:r>
              <a:endParaRPr lang="en-US" sz="2400" dirty="0">
                <a:solidFill>
                  <a:schemeClr val="accent2"/>
                </a:solidFill>
              </a:endParaRPr>
            </a:p>
            <a:p>
              <a:pPr marL="0" lvl="1" indent="0" defTabSz="685864">
                <a:spcBef>
                  <a:spcPts val="600"/>
                </a:spcBef>
                <a:buNone/>
              </a:pPr>
              <a:r>
                <a:rPr lang="en-US" sz="2000" dirty="0" smtClean="0"/>
                <a:t>Grant requested permissions</a:t>
              </a:r>
              <a:endParaRPr lang="en-US" sz="2000" dirty="0"/>
            </a:p>
          </p:txBody>
        </p:sp>
      </p:grpSp>
      <p:sp>
        <p:nvSpPr>
          <p:cNvPr id="13" name="Right Arrow 12"/>
          <p:cNvSpPr/>
          <p:nvPr/>
        </p:nvSpPr>
        <p:spPr bwMode="auto">
          <a:xfrm>
            <a:off x="3543246" y="2153565"/>
            <a:ext cx="2614482"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gradFill>
                  <a:gsLst>
                    <a:gs pos="0">
                      <a:srgbClr val="FFFFFF"/>
                    </a:gs>
                    <a:gs pos="100000">
                      <a:srgbClr val="FFFFFF"/>
                    </a:gs>
                  </a:gsLst>
                  <a:lin ang="5400000" scaled="0"/>
                </a:gradFill>
              </a:rPr>
              <a:t>Redirect to Provider</a:t>
            </a:r>
            <a:endParaRPr lang="en-US" sz="1800" dirty="0">
              <a:gradFill>
                <a:gsLst>
                  <a:gs pos="0">
                    <a:srgbClr val="FFFFFF"/>
                  </a:gs>
                  <a:gs pos="100000">
                    <a:srgbClr val="FFFFFF"/>
                  </a:gs>
                </a:gsLst>
                <a:lin ang="5400000" scaled="0"/>
              </a:gradFill>
            </a:endParaRPr>
          </a:p>
        </p:txBody>
      </p:sp>
      <p:sp>
        <p:nvSpPr>
          <p:cNvPr id="14" name="Left Arrow 13"/>
          <p:cNvSpPr/>
          <p:nvPr/>
        </p:nvSpPr>
        <p:spPr bwMode="auto">
          <a:xfrm>
            <a:off x="3543245" y="4426181"/>
            <a:ext cx="2614483"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smtClean="0">
                <a:gradFill>
                  <a:gsLst>
                    <a:gs pos="0">
                      <a:srgbClr val="FFFFFF"/>
                    </a:gs>
                    <a:gs pos="100000">
                      <a:srgbClr val="FFFFFF"/>
                    </a:gs>
                  </a:gsLst>
                  <a:lin ang="5400000" scaled="0"/>
                </a:gradFill>
              </a:rPr>
              <a:t>Access Token</a:t>
            </a:r>
            <a:endParaRPr lang="en-US" sz="1800" dirty="0">
              <a:gradFill>
                <a:gsLst>
                  <a:gs pos="0">
                    <a:srgbClr val="FFFFFF"/>
                  </a:gs>
                  <a:gs pos="100000">
                    <a:srgbClr val="FFFFFF"/>
                  </a:gs>
                </a:gsLst>
                <a:lin ang="5400000" scaled="0"/>
              </a:gradFill>
            </a:endParaRPr>
          </a:p>
        </p:txBody>
      </p:sp>
      <p:sp>
        <p:nvSpPr>
          <p:cNvPr id="22" name="Rectangle 21"/>
          <p:cNvSpPr/>
          <p:nvPr/>
        </p:nvSpPr>
        <p:spPr bwMode="auto">
          <a:xfrm>
            <a:off x="766690" y="2170157"/>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Your App</a:t>
            </a:r>
            <a:endParaRPr lang="en-US" sz="2800" dirty="0">
              <a:gradFill>
                <a:gsLst>
                  <a:gs pos="0">
                    <a:srgbClr val="FFFFFF"/>
                  </a:gs>
                  <a:gs pos="100000">
                    <a:srgbClr val="FFFFFF"/>
                  </a:gs>
                </a:gsLst>
                <a:lin ang="5400000" scaled="0"/>
              </a:gradFill>
            </a:endParaRPr>
          </a:p>
        </p:txBody>
      </p:sp>
      <p:sp>
        <p:nvSpPr>
          <p:cNvPr id="23" name="Rectangle 22"/>
          <p:cNvSpPr/>
          <p:nvPr/>
        </p:nvSpPr>
        <p:spPr bwMode="auto">
          <a:xfrm>
            <a:off x="766690" y="4426181"/>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Secure Page</a:t>
            </a:r>
            <a:endParaRPr lang="en-US" sz="2800" dirty="0">
              <a:gradFill>
                <a:gsLst>
                  <a:gs pos="0">
                    <a:srgbClr val="FFFFFF"/>
                  </a:gs>
                  <a:gs pos="100000">
                    <a:srgbClr val="FFFFFF"/>
                  </a:gs>
                </a:gsLst>
                <a:lin ang="5400000" scaled="0"/>
              </a:gradFill>
            </a:endParaRPr>
          </a:p>
        </p:txBody>
      </p:sp>
      <p:sp>
        <p:nvSpPr>
          <p:cNvPr id="29" name="Freeform 5"/>
          <p:cNvSpPr>
            <a:spLocks noEditPoints="1"/>
          </p:cNvSpPr>
          <p:nvPr/>
        </p:nvSpPr>
        <p:spPr bwMode="auto">
          <a:xfrm>
            <a:off x="5294968" y="4736169"/>
            <a:ext cx="798650" cy="379482"/>
          </a:xfrm>
          <a:custGeom>
            <a:avLst/>
            <a:gdLst>
              <a:gd name="T0" fmla="*/ 2792 w 2833"/>
              <a:gd name="T1" fmla="*/ 565 h 1335"/>
              <a:gd name="T2" fmla="*/ 2565 w 2833"/>
              <a:gd name="T3" fmla="*/ 336 h 1335"/>
              <a:gd name="T4" fmla="*/ 1234 w 2833"/>
              <a:gd name="T5" fmla="*/ 336 h 1335"/>
              <a:gd name="T6" fmla="*/ 662 w 2833"/>
              <a:gd name="T7" fmla="*/ 1 h 1335"/>
              <a:gd name="T8" fmla="*/ 0 w 2833"/>
              <a:gd name="T9" fmla="*/ 667 h 1335"/>
              <a:gd name="T10" fmla="*/ 662 w 2833"/>
              <a:gd name="T11" fmla="*/ 1335 h 1335"/>
              <a:gd name="T12" fmla="*/ 1233 w 2833"/>
              <a:gd name="T13" fmla="*/ 1000 h 1335"/>
              <a:gd name="T14" fmla="*/ 1501 w 2833"/>
              <a:gd name="T15" fmla="*/ 1000 h 1335"/>
              <a:gd name="T16" fmla="*/ 1713 w 2833"/>
              <a:gd name="T17" fmla="*/ 788 h 1335"/>
              <a:gd name="T18" fmla="*/ 1875 w 2833"/>
              <a:gd name="T19" fmla="*/ 950 h 1335"/>
              <a:gd name="T20" fmla="*/ 2031 w 2833"/>
              <a:gd name="T21" fmla="*/ 794 h 1335"/>
              <a:gd name="T22" fmla="*/ 2191 w 2833"/>
              <a:gd name="T23" fmla="*/ 954 h 1335"/>
              <a:gd name="T24" fmla="*/ 2353 w 2833"/>
              <a:gd name="T25" fmla="*/ 792 h 1335"/>
              <a:gd name="T26" fmla="*/ 2515 w 2833"/>
              <a:gd name="T27" fmla="*/ 954 h 1335"/>
              <a:gd name="T28" fmla="*/ 2792 w 2833"/>
              <a:gd name="T29" fmla="*/ 678 h 1335"/>
              <a:gd name="T30" fmla="*/ 2792 w 2833"/>
              <a:gd name="T31" fmla="*/ 565 h 1335"/>
              <a:gd name="T32" fmla="*/ 372 w 2833"/>
              <a:gd name="T33" fmla="*/ 842 h 1335"/>
              <a:gd name="T34" fmla="*/ 197 w 2833"/>
              <a:gd name="T35" fmla="*/ 665 h 1335"/>
              <a:gd name="T36" fmla="*/ 372 w 2833"/>
              <a:gd name="T37" fmla="*/ 487 h 1335"/>
              <a:gd name="T38" fmla="*/ 547 w 2833"/>
              <a:gd name="T39" fmla="*/ 665 h 1335"/>
              <a:gd name="T40" fmla="*/ 372 w 2833"/>
              <a:gd name="T41" fmla="*/ 842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3" h="1335">
                <a:moveTo>
                  <a:pt x="2792" y="565"/>
                </a:moveTo>
                <a:lnTo>
                  <a:pt x="2565" y="336"/>
                </a:lnTo>
                <a:lnTo>
                  <a:pt x="1234" y="336"/>
                </a:lnTo>
                <a:cubicBezTo>
                  <a:pt x="1120" y="136"/>
                  <a:pt x="907" y="0"/>
                  <a:pt x="662" y="1"/>
                </a:cubicBezTo>
                <a:cubicBezTo>
                  <a:pt x="297" y="0"/>
                  <a:pt x="1" y="299"/>
                  <a:pt x="0" y="667"/>
                </a:cubicBezTo>
                <a:cubicBezTo>
                  <a:pt x="1" y="1036"/>
                  <a:pt x="297" y="1334"/>
                  <a:pt x="662" y="1335"/>
                </a:cubicBezTo>
                <a:cubicBezTo>
                  <a:pt x="906" y="1335"/>
                  <a:pt x="1119" y="1200"/>
                  <a:pt x="1233" y="1000"/>
                </a:cubicBezTo>
                <a:lnTo>
                  <a:pt x="1501" y="1000"/>
                </a:lnTo>
                <a:lnTo>
                  <a:pt x="1713" y="788"/>
                </a:lnTo>
                <a:lnTo>
                  <a:pt x="1875" y="950"/>
                </a:lnTo>
                <a:lnTo>
                  <a:pt x="2031" y="794"/>
                </a:lnTo>
                <a:lnTo>
                  <a:pt x="2191" y="954"/>
                </a:lnTo>
                <a:lnTo>
                  <a:pt x="2353" y="792"/>
                </a:lnTo>
                <a:lnTo>
                  <a:pt x="2515" y="954"/>
                </a:lnTo>
                <a:lnTo>
                  <a:pt x="2792" y="678"/>
                </a:lnTo>
                <a:cubicBezTo>
                  <a:pt x="2832" y="636"/>
                  <a:pt x="2833" y="607"/>
                  <a:pt x="2792" y="565"/>
                </a:cubicBezTo>
                <a:close/>
                <a:moveTo>
                  <a:pt x="372" y="842"/>
                </a:moveTo>
                <a:cubicBezTo>
                  <a:pt x="274" y="841"/>
                  <a:pt x="196" y="762"/>
                  <a:pt x="197" y="665"/>
                </a:cubicBezTo>
                <a:cubicBezTo>
                  <a:pt x="196" y="566"/>
                  <a:pt x="274" y="487"/>
                  <a:pt x="372" y="487"/>
                </a:cubicBezTo>
                <a:cubicBezTo>
                  <a:pt x="468" y="487"/>
                  <a:pt x="546" y="566"/>
                  <a:pt x="547" y="665"/>
                </a:cubicBezTo>
                <a:cubicBezTo>
                  <a:pt x="546" y="762"/>
                  <a:pt x="468" y="841"/>
                  <a:pt x="372" y="842"/>
                </a:cubicBezTo>
                <a:close/>
              </a:path>
            </a:pathLst>
          </a:custGeom>
          <a:solidFill>
            <a:schemeClr val="accent4"/>
          </a:solid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72056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 Application - Windows Live - Windows Internet Explor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48" y="0"/>
            <a:ext cx="12680285" cy="7279423"/>
          </a:xfrm>
          <a:prstGeom prst="rect">
            <a:avLst/>
          </a:prstGeom>
        </p:spPr>
      </p:pic>
      <p:sp>
        <p:nvSpPr>
          <p:cNvPr id="3" name="TextBox 2"/>
          <p:cNvSpPr txBox="1"/>
          <p:nvPr/>
        </p:nvSpPr>
        <p:spPr>
          <a:xfrm>
            <a:off x="819781" y="6003985"/>
            <a:ext cx="10524226" cy="498598"/>
          </a:xfrm>
          <a:prstGeom prst="rect">
            <a:avLst/>
          </a:prstGeom>
          <a:noFill/>
        </p:spPr>
        <p:txBody>
          <a:bodyPr wrap="square" lIns="0" tIns="0" rIns="0" bIns="0" rtlCol="0">
            <a:spAutoFit/>
          </a:bodyPr>
          <a:lstStyle/>
          <a:p>
            <a:pPr>
              <a:lnSpc>
                <a:spcPct val="90000"/>
              </a:lnSpc>
              <a:spcBef>
                <a:spcPct val="20000"/>
              </a:spcBef>
              <a:buSzPct val="80000"/>
            </a:pPr>
            <a:r>
              <a:rPr lang="en-US" sz="3600" dirty="0">
                <a:hlinkClick r:id="rId3"/>
              </a:rPr>
              <a:t>https://manage.dev.live.com/Applications/Index</a:t>
            </a:r>
            <a:endParaRPr lang="en-US" sz="3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460267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err="1" smtClean="0"/>
              <a:t>OAuth</a:t>
            </a:r>
            <a:r>
              <a:rPr lang="en-US" dirty="0" smtClean="0"/>
              <a:t> &amp; </a:t>
            </a:r>
            <a:r>
              <a:rPr lang="en-US" dirty="0" err="1" smtClean="0"/>
              <a:t>OpenID</a:t>
            </a:r>
            <a:r>
              <a:rPr lang="en-US" dirty="0" smtClean="0"/>
              <a:t>  </a:t>
            </a:r>
            <a:endParaRPr lang="en-US" dirty="0"/>
          </a:p>
        </p:txBody>
      </p:sp>
    </p:spTree>
    <p:extLst>
      <p:ext uri="{BB962C8B-B14F-4D97-AF65-F5344CB8AC3E}">
        <p14:creationId xmlns:p14="http://schemas.microsoft.com/office/powerpoint/2010/main" val="38881418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Facebook Applications</a:t>
            </a:r>
            <a:endParaRPr lang="en-US" dirty="0"/>
          </a:p>
        </p:txBody>
      </p:sp>
      <p:graphicFrame>
        <p:nvGraphicFramePr>
          <p:cNvPr id="2" name="Diagram 1"/>
          <p:cNvGraphicFramePr/>
          <p:nvPr>
            <p:extLst>
              <p:ext uri="{D42A27DB-BD31-4B8C-83A1-F6EECF244321}">
                <p14:modId xmlns:p14="http://schemas.microsoft.com/office/powerpoint/2010/main" val="3618401384"/>
              </p:ext>
            </p:extLst>
          </p:nvPr>
        </p:nvGraphicFramePr>
        <p:xfrm>
          <a:off x="519112" y="1215342"/>
          <a:ext cx="11149013" cy="466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732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3939</TotalTime>
  <Words>472</Words>
  <Application>Microsoft Office PowerPoint</Application>
  <PresentationFormat>Custom</PresentationFormat>
  <Paragraphs>108</Paragraphs>
  <Slides>19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7"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Social Web Apps in ASP.NET</vt:lpstr>
      <vt:lpstr>Agenda </vt:lpstr>
      <vt:lpstr>PowerPoint Presentation</vt:lpstr>
      <vt:lpstr>Social Authentication</vt:lpstr>
      <vt:lpstr>OAuth Flow</vt:lpstr>
      <vt:lpstr>PowerPoint Presentation</vt:lpstr>
      <vt:lpstr>demo</vt:lpstr>
      <vt:lpstr>Facebook Applications</vt:lpstr>
      <vt:lpstr>Open Graph</vt:lpstr>
      <vt:lpstr>Facebook Graph API</vt:lpstr>
      <vt:lpstr>demo</vt:lpstr>
      <vt:lpstr>Facebook C# SDK</vt:lpstr>
      <vt:lpstr>Flexible API: Dynamic Objects</vt:lpstr>
      <vt:lpstr>Facebook Template</vt:lpstr>
      <vt:lpstr>demo</vt:lpstr>
      <vt:lpstr>demo</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with ASP.NET Web API</dc:title>
  <dc:subject>Windows Azure</dc:subject>
  <dc:creator>Nathan Totten</dc:creator>
  <dc:description>
    What if you could enable users to log into your site using social services like Facebook, Google, Twitter and their Microsoft Account? What if you could create full Facebook applications without having to spend time learning about the Facebook developer platform? You can! ASP.NET now offers great support for social platforms and services, and in this platform you'll learn how to put that new power to work!
by Nathan Tottenntotten@microsoft.com
http://blog.ntotten.com
</dc:description>
  <cp:lastModifiedBy>Jon Galloway</cp:lastModifiedBy>
  <cp:revision>361</cp:revision>
  <cp:lastPrinted>2011-10-11T14:25:22Z</cp:lastPrinted>
  <dcterms:created xsi:type="dcterms:W3CDTF">2011-03-29T16:07:22Z</dcterms:created>
  <dcterms:modified xsi:type="dcterms:W3CDTF">2012-12-21T07:16:41Z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