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7"/>
  </p:notesMasterIdLst>
  <p:handoutMasterIdLst>
    <p:handoutMasterId r:id="rId18"/>
  </p:handoutMasterIdLst>
  <p:sldIdLst>
    <p:sldId id="296" r:id="rId6"/>
    <p:sldId id="293" r:id="rId7"/>
    <p:sldId id="257" r:id="rId8"/>
    <p:sldId id="297" r:id="rId9"/>
    <p:sldId id="299" r:id="rId10"/>
    <p:sldId id="300" r:id="rId11"/>
    <p:sldId id="301" r:id="rId12"/>
    <p:sldId id="302" r:id="rId13"/>
    <p:sldId id="303" r:id="rId14"/>
    <p:sldId id="304" r:id="rId15"/>
    <p:sldId id="292" r:id="rId16"/>
  </p:sldIdLst>
  <p:sldSz cx="12188825" cy="6858000"/>
  <p:notesSz cx="6858000" cy="9296400"/>
  <p:custDataLst>
    <p:tags r:id="rId1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2" autoAdjust="0"/>
    <p:restoredTop sz="49505" autoAdjust="0"/>
  </p:normalViewPr>
  <p:slideViewPr>
    <p:cSldViewPr snapToGrid="0">
      <p:cViewPr varScale="1">
        <p:scale>
          <a:sx n="57" d="100"/>
          <a:sy n="57" d="100"/>
        </p:scale>
        <p:origin x="288" y="48"/>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4"/>
            </a:solidFill>
          </c:spPr>
          <c:explosion val="10"/>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643699" y="1762230"/>
            <a:ext cx="4117964" cy="2202876"/>
          </a:xfrm>
          <a:prstGeom prst="rect">
            <a:avLst/>
          </a:prstGeom>
        </p:spPr>
      </p:pic>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3699" y="1762230"/>
            <a:ext cx="4117964" cy="220287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170748" y="1068123"/>
            <a:ext cx="381220" cy="153824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flipH="1">
            <a:off x="10939870" y="3802806"/>
            <a:ext cx="381220" cy="1538244"/>
          </a:xfrm>
          <a:prstGeom prst="rect">
            <a:avLst/>
          </a:prstGeom>
        </p:spPr>
      </p:pic>
      <p:cxnSp>
        <p:nvCxnSpPr>
          <p:cNvPr id="12" name="Straight Connector 11"/>
          <p:cNvCxnSpPr/>
          <p:nvPr userDrawn="1"/>
        </p:nvCxnSpPr>
        <p:spPr>
          <a:xfrm>
            <a:off x="11054443" y="3831945"/>
            <a:ext cx="0" cy="3285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1200266" y="3708798"/>
            <a:ext cx="0" cy="4517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62417" y="3480617"/>
            <a:ext cx="8164" cy="68253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90399" y="2209547"/>
            <a:ext cx="607738" cy="2452258"/>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8970598" y="2398902"/>
            <a:ext cx="381220" cy="1538244"/>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24279" y="2660819"/>
            <a:ext cx="495900" cy="2000986"/>
          </a:xfrm>
          <a:prstGeom prst="rect">
            <a:avLst/>
          </a:prstGeom>
        </p:spPr>
      </p:pic>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&#65279;<?xml version="1.0" encoding="utf-8"?><Relationships xmlns="http://schemas.openxmlformats.org/package/2006/relationships"><Relationship Type="http://schemas.openxmlformats.org/officeDocument/2006/relationships/slideLayout" Target="../slideLayouts/slideLayout11.xml" Id="rId1" /></Relationships>
</file>

<file path=ppt/slides/_rels/slide11.xml.rels>&#65279;<?xml version="1.0" encoding="utf-8"?><Relationships xmlns="http://schemas.openxmlformats.org/package/2006/relationships"><Relationship Type="http://schemas.openxmlformats.org/officeDocument/2006/relationships/slideLayout" Target="../slideLayouts/slideLayout15.xml" Id="rId3" /><Relationship Type="http://schemas.openxmlformats.org/officeDocument/2006/relationships/tags" Target="../tags/tag6.xml" Id="rId2" /><Relationship Type="http://schemas.openxmlformats.org/officeDocument/2006/relationships/vmlDrawing" Target="../drawings/vmlDrawing3.vml" Id="rId1" /><Relationship Type="http://schemas.openxmlformats.org/officeDocument/2006/relationships/image" Target="../media/image11.emf" Id="rId6" /><Relationship Type="http://schemas.openxmlformats.org/officeDocument/2006/relationships/oleObject" Target="../embeddings/oleObject3.bin" Id="rId5" /></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1.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&#65279;<?xml version="1.0" encoding="utf-8"?><Relationships xmlns="http://schemas.openxmlformats.org/package/2006/relationships"><Relationship Type="http://schemas.openxmlformats.org/officeDocument/2006/relationships/slideLayout" Target="../slideLayouts/slideLayout6.xml" Id="rId1" /></Relationships>
</file>

<file path=ppt/slides/_rels/slide5.xml.rels>&#65279;<?xml version="1.0" encoding="utf-8"?><Relationships xmlns="http://schemas.openxmlformats.org/package/2006/relationships"><Relationship Type="http://schemas.openxmlformats.org/officeDocument/2006/relationships/chart" Target="../charts/chart1.xml" Id="rId3" /><Relationship Type="http://schemas.openxmlformats.org/officeDocument/2006/relationships/slideLayout" Target="../slideLayouts/slideLayout6.xml" Id="rId1" /><Relationship Type="http://schemas.openxmlformats.org/officeDocument/2006/relationships/chart" Target="../charts/chart2.xml" Id="rId4" /></Relationships>
</file>

<file path=ppt/slides/_rels/slide6.xml.rels>&#65279;<?xml version="1.0" encoding="utf-8"?><Relationships xmlns="http://schemas.openxmlformats.org/package/2006/relationships"><Relationship Type="http://schemas.openxmlformats.org/officeDocument/2006/relationships/slideLayout" Target="../slideLayouts/slideLayout11.xml" Id="rId1" /></Relationships>
</file>

<file path=ppt/slides/_rels/slide7.xml.rels>&#65279;<?xml version="1.0" encoding="utf-8"?><Relationships xmlns="http://schemas.openxmlformats.org/package/2006/relationships"><Relationship Type="http://schemas.openxmlformats.org/officeDocument/2006/relationships/slideLayout" Target="../slideLayouts/slideLayout12.xml" Id="rId1" /></Relationships>
</file>

<file path=ppt/slides/_rels/slide8.xml.rels>&#65279;<?xml version="1.0" encoding="utf-8"?><Relationships xmlns="http://schemas.openxmlformats.org/package/2006/relationships"><Relationship Type="http://schemas.openxmlformats.org/officeDocument/2006/relationships/slideLayout" Target="../slideLayouts/slideLayout13.xml" Id="rId1" /></Relationships>
</file>

<file path=ppt/slides/_rels/slide9.xml.rels>&#65279;<?xml version="1.0" encoding="utf-8"?><Relationships xmlns="http://schemas.openxmlformats.org/package/2006/relationships"><Relationship Type="http://schemas.openxmlformats.org/officeDocument/2006/relationships/slideLayout" Target="../slideLayouts/slideLayout9.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Migrations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540494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z="6000" dirty="0" smtClean="0"/>
              <a:t>Building and Deploying Websites with ASP.NET MVC 4</a:t>
            </a:r>
            <a:endParaRPr lang="en-US" sz="6000" dirty="0"/>
          </a:p>
        </p:txBody>
      </p:sp>
      <p:sp>
        <p:nvSpPr>
          <p:cNvPr id="7" name="Text Placeholder 6"/>
          <p:cNvSpPr>
            <a:spLocks noGrp="1"/>
          </p:cNvSpPr>
          <p:nvPr>
            <p:ph type="body" sz="quarter" idx="11"/>
          </p:nvPr>
        </p:nvSpPr>
        <p:spPr>
          <a:xfrm>
            <a:off x="519113" y="5460240"/>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8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5"/>
            <a:ext cx="8194321" cy="4893647"/>
          </a:xfrm>
        </p:spPr>
        <p:txBody>
          <a:bodyPr/>
          <a:lstStyle/>
          <a:p>
            <a:pPr lvl="0"/>
            <a:r>
              <a:rPr lang="en-US" sz="4000" dirty="0"/>
              <a:t>Introduction to ASP.NET </a:t>
            </a:r>
            <a:r>
              <a:rPr lang="en-US" sz="4000" dirty="0" smtClean="0"/>
              <a:t>MVC</a:t>
            </a:r>
            <a:endParaRPr lang="en-US" sz="4000" dirty="0"/>
          </a:p>
          <a:p>
            <a:pPr lvl="0"/>
            <a:r>
              <a:rPr lang="en-US" sz="4000" dirty="0" smtClean="0"/>
              <a:t>Creating a new ASP.NET MVC site</a:t>
            </a:r>
            <a:endParaRPr lang="en-US" sz="4000" dirty="0"/>
          </a:p>
          <a:p>
            <a:pPr lvl="0"/>
            <a:r>
              <a:rPr lang="en-US" sz="4000" dirty="0"/>
              <a:t>Adding a </a:t>
            </a:r>
            <a:r>
              <a:rPr lang="en-US" sz="4000" dirty="0" smtClean="0"/>
              <a:t>model / controller / view</a:t>
            </a:r>
            <a:endParaRPr lang="en-US" sz="4000" dirty="0"/>
          </a:p>
          <a:p>
            <a:pPr lvl="0"/>
            <a:r>
              <a:rPr lang="en-US" sz="4000" dirty="0"/>
              <a:t>Entity Framework Code </a:t>
            </a:r>
            <a:r>
              <a:rPr lang="en-US" sz="4000" dirty="0" smtClean="0"/>
              <a:t>First</a:t>
            </a:r>
            <a:endParaRPr lang="en-US" sz="4000" dirty="0"/>
          </a:p>
          <a:p>
            <a:pPr lvl="0"/>
            <a:r>
              <a:rPr lang="en-US" sz="4000" dirty="0"/>
              <a:t>Deploying to Windows Azure Web </a:t>
            </a:r>
            <a:r>
              <a:rPr lang="en-US" sz="4000" dirty="0" smtClean="0"/>
              <a:t>Sites</a:t>
            </a:r>
            <a:endParaRPr lang="en-US" sz="4000" dirty="0"/>
          </a:p>
          <a:p>
            <a:r>
              <a:rPr lang="en-US" sz="4000" dirty="0"/>
              <a:t>Entity Framework </a:t>
            </a:r>
            <a:r>
              <a:rPr lang="en-US" sz="4000" dirty="0" smtClean="0"/>
              <a:t>Migrations</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MVC is Another Alternative in the Stack</a:t>
            </a:r>
            <a:endParaRPr lang="en-US" dirty="0"/>
          </a:p>
        </p:txBody>
      </p:sp>
      <p:sp>
        <p:nvSpPr>
          <p:cNvPr id="21" name="Rectangle 20"/>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5" name="Rectangle 2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26" name="Rectangle 2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27" name="Rectangle 2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30" name="Rectangle 29"/>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31" name="Rectangle 30"/>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32" name="Rectangle 31"/>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33"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35" name="Rectangle 34"/>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36" name="Rectangle 35"/>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37" name="Rectangle 36"/>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41" name="Rectangle 40"/>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43" name="Rectangle 42"/>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4" name="Rectangle 33"/>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39" name="Rectangle 38"/>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5" name="Rectangle 44"/>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grpSp>
        <p:nvGrpSpPr>
          <p:cNvPr id="9" name="Group 8"/>
          <p:cNvGrpSpPr/>
          <p:nvPr/>
        </p:nvGrpSpPr>
        <p:grpSpPr>
          <a:xfrm rot="16200000">
            <a:off x="10172333" y="1408026"/>
            <a:ext cx="876467" cy="1423115"/>
            <a:chOff x="9889114" y="1703024"/>
            <a:chExt cx="1433009" cy="876390"/>
          </a:xfrm>
        </p:grpSpPr>
        <p:sp>
          <p:nvSpPr>
            <p:cNvPr id="46" name="Rectangle 45"/>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7" name="Rectangle 46"/>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869396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MVC Works</a:t>
            </a:r>
          </a:p>
        </p:txBody>
      </p:sp>
      <p:sp>
        <p:nvSpPr>
          <p:cNvPr id="3" name="Content Placeholder 1"/>
          <p:cNvSpPr txBox="1">
            <a:spLocks/>
          </p:cNvSpPr>
          <p:nvPr/>
        </p:nvSpPr>
        <p:spPr>
          <a:xfrm>
            <a:off x="527050" y="1121921"/>
            <a:ext cx="11149013"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accent2">
                    <a:alpha val="99000"/>
                  </a:schemeClr>
                </a:solidFill>
                <a:latin typeface="Segoe UI Light" pitchFamily="34" charset="0"/>
              </a:rPr>
              <a:t>What does MVC look like</a:t>
            </a:r>
            <a:r>
              <a:rPr lang="en-US" dirty="0" smtClean="0">
                <a:solidFill>
                  <a:schemeClr val="accent2">
                    <a:alpha val="99000"/>
                  </a:schemeClr>
                </a:solidFill>
                <a:latin typeface="Segoe UI Light" pitchFamily="34" charset="0"/>
              </a:rPr>
              <a:t>?</a:t>
            </a:r>
            <a:endParaRPr lang="en-US" dirty="0">
              <a:solidFill>
                <a:schemeClr val="accent2">
                  <a:alpha val="99000"/>
                </a:schemeClr>
              </a:solidFill>
              <a:latin typeface="Segoe UI Light" pitchFamily="34" charset="0"/>
            </a:endParaRPr>
          </a:p>
        </p:txBody>
      </p:sp>
      <p:grpSp>
        <p:nvGrpSpPr>
          <p:cNvPr id="18" name="Group 17"/>
          <p:cNvGrpSpPr/>
          <p:nvPr/>
        </p:nvGrpSpPr>
        <p:grpSpPr>
          <a:xfrm>
            <a:off x="5751512" y="2676655"/>
            <a:ext cx="685800" cy="1293628"/>
            <a:chOff x="5751512" y="2676655"/>
            <a:chExt cx="685800" cy="1293628"/>
          </a:xfrm>
        </p:grpSpPr>
        <p:sp>
          <p:nvSpPr>
            <p:cNvPr id="16" name="Left Arrow 15"/>
            <p:cNvSpPr/>
            <p:nvPr/>
          </p:nvSpPr>
          <p:spPr bwMode="auto">
            <a:xfrm rot="16200000">
              <a:off x="5447598" y="3161581"/>
              <a:ext cx="1293628" cy="323775"/>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sp>
          <p:nvSpPr>
            <p:cNvPr id="7" name="Freeform 6"/>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9" name="Chart 8"/>
          <p:cNvGraphicFramePr/>
          <p:nvPr>
            <p:extLst/>
          </p:nvPr>
        </p:nvGraphicFramePr>
        <p:xfrm>
          <a:off x="6252598" y="5145854"/>
          <a:ext cx="1115765" cy="999765"/>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4951412" y="5380624"/>
            <a:ext cx="1354352" cy="530225"/>
            <a:chOff x="4951412" y="5380624"/>
            <a:chExt cx="1354352" cy="530225"/>
          </a:xfrm>
        </p:grpSpPr>
        <p:sp>
          <p:nvSpPr>
            <p:cNvPr id="8" name="Freeform 7"/>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Right Arrow 9"/>
            <p:cNvSpPr/>
            <p:nvPr/>
          </p:nvSpPr>
          <p:spPr bwMode="auto">
            <a:xfrm>
              <a:off x="5804678" y="5447189"/>
              <a:ext cx="501086" cy="397095"/>
            </a:xfrm>
            <a:prstGeom prst="rightArrow">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a:gradFill>
                  <a:gsLst>
                    <a:gs pos="0">
                      <a:srgbClr val="FFFFFF"/>
                    </a:gs>
                    <a:gs pos="100000">
                      <a:srgbClr val="FFFFFF"/>
                    </a:gs>
                  </a:gsLst>
                  <a:lin ang="5400000" scaled="0"/>
                </a:gradFill>
              </a:endParaRPr>
            </a:p>
          </p:txBody>
        </p:sp>
      </p:grpSp>
      <p:grpSp>
        <p:nvGrpSpPr>
          <p:cNvPr id="17" name="Group 16"/>
          <p:cNvGrpSpPr/>
          <p:nvPr/>
        </p:nvGrpSpPr>
        <p:grpSpPr>
          <a:xfrm>
            <a:off x="4951412" y="1690578"/>
            <a:ext cx="6117081" cy="999461"/>
            <a:chOff x="4951412" y="1690578"/>
            <a:chExt cx="6117081" cy="999461"/>
          </a:xfrm>
        </p:grpSpPr>
        <p:sp>
          <p:nvSpPr>
            <p:cNvPr id="4" name="Rectangle 3"/>
            <p:cNvSpPr/>
            <p:nvPr/>
          </p:nvSpPr>
          <p:spPr bwMode="auto">
            <a:xfrm>
              <a:off x="4951412" y="1690578"/>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Controller</a:t>
              </a:r>
            </a:p>
          </p:txBody>
        </p:sp>
        <p:sp>
          <p:nvSpPr>
            <p:cNvPr id="11" name="Content Placeholder 2"/>
            <p:cNvSpPr txBox="1">
              <a:spLocks/>
            </p:cNvSpPr>
            <p:nvPr/>
          </p:nvSpPr>
          <p:spPr>
            <a:xfrm>
              <a:off x="7761767" y="1690579"/>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Controller</a:t>
              </a:r>
            </a:p>
            <a:p>
              <a:pPr marL="0" lvl="1" indent="0" defTabSz="685864">
                <a:spcBef>
                  <a:spcPts val="600"/>
                </a:spcBef>
                <a:buNone/>
              </a:pPr>
              <a:r>
                <a:rPr lang="en-US" sz="2000" dirty="0"/>
                <a:t>Retrieves Model</a:t>
              </a:r>
            </a:p>
            <a:p>
              <a:pPr marL="0" lvl="1" indent="0" defTabSz="685864">
                <a:spcBef>
                  <a:spcPts val="600"/>
                </a:spcBef>
                <a:buNone/>
              </a:pPr>
              <a:r>
                <a:rPr lang="en-US" sz="2000" dirty="0"/>
                <a:t>“Does Stuff”</a:t>
              </a:r>
            </a:p>
          </p:txBody>
        </p:sp>
      </p:grpSp>
      <p:grpSp>
        <p:nvGrpSpPr>
          <p:cNvPr id="19" name="Group 18"/>
          <p:cNvGrpSpPr/>
          <p:nvPr/>
        </p:nvGrpSpPr>
        <p:grpSpPr>
          <a:xfrm>
            <a:off x="4951412" y="3963196"/>
            <a:ext cx="6117081" cy="1006547"/>
            <a:chOff x="4951412" y="3963196"/>
            <a:chExt cx="6117081" cy="1006547"/>
          </a:xfrm>
        </p:grpSpPr>
        <p:sp>
          <p:nvSpPr>
            <p:cNvPr id="5" name="Rectangle 4"/>
            <p:cNvSpPr/>
            <p:nvPr/>
          </p:nvSpPr>
          <p:spPr bwMode="auto">
            <a:xfrm>
              <a:off x="4951412" y="3970283"/>
              <a:ext cx="2286000" cy="9994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View</a:t>
              </a:r>
              <a:endParaRPr lang="en-US" sz="2800" dirty="0">
                <a:gradFill>
                  <a:gsLst>
                    <a:gs pos="0">
                      <a:srgbClr val="FFFFFF"/>
                    </a:gs>
                    <a:gs pos="100000">
                      <a:srgbClr val="FFFFFF"/>
                    </a:gs>
                  </a:gsLst>
                  <a:lin ang="5400000" scaled="0"/>
                </a:gradFill>
              </a:endParaRPr>
            </a:p>
          </p:txBody>
        </p:sp>
        <p:sp>
          <p:nvSpPr>
            <p:cNvPr id="12" name="Content Placeholder 2"/>
            <p:cNvSpPr txBox="1">
              <a:spLocks/>
            </p:cNvSpPr>
            <p:nvPr/>
          </p:nvSpPr>
          <p:spPr>
            <a:xfrm>
              <a:off x="7761767" y="3963196"/>
              <a:ext cx="330672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pPr>
              <a:r>
                <a:rPr lang="en-US" sz="2400" dirty="0">
                  <a:solidFill>
                    <a:schemeClr val="accent2"/>
                  </a:solidFill>
                </a:rPr>
                <a:t>View</a:t>
              </a:r>
            </a:p>
            <a:p>
              <a:pPr marL="0" lvl="1" indent="0" defTabSz="685864">
                <a:spcBef>
                  <a:spcPts val="600"/>
                </a:spcBef>
                <a:buNone/>
              </a:pPr>
              <a:r>
                <a:rPr lang="en-US" sz="2000" dirty="0"/>
                <a:t>Visually represents</a:t>
              </a:r>
            </a:p>
            <a:p>
              <a:pPr marL="0" lvl="1" indent="0" defTabSz="685864">
                <a:spcBef>
                  <a:spcPts val="600"/>
                </a:spcBef>
                <a:buNone/>
              </a:pPr>
              <a:r>
                <a:rPr lang="en-US" sz="2000" dirty="0"/>
                <a:t>the model</a:t>
              </a:r>
            </a:p>
          </p:txBody>
        </p:sp>
      </p:grpSp>
      <p:sp>
        <p:nvSpPr>
          <p:cNvPr id="13" name="Right Arrow 12"/>
          <p:cNvSpPr/>
          <p:nvPr/>
        </p:nvSpPr>
        <p:spPr bwMode="auto">
          <a:xfrm>
            <a:off x="1945943" y="1690579"/>
            <a:ext cx="2286000" cy="999459"/>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Request</a:t>
            </a:r>
          </a:p>
        </p:txBody>
      </p:sp>
      <p:grpSp>
        <p:nvGrpSpPr>
          <p:cNvPr id="21" name="Group 20"/>
          <p:cNvGrpSpPr/>
          <p:nvPr/>
        </p:nvGrpSpPr>
        <p:grpSpPr>
          <a:xfrm>
            <a:off x="1945943" y="3470400"/>
            <a:ext cx="2286000" cy="1492255"/>
            <a:chOff x="1945943" y="3470400"/>
            <a:chExt cx="2286000" cy="1492255"/>
          </a:xfrm>
        </p:grpSpPr>
        <p:sp>
          <p:nvSpPr>
            <p:cNvPr id="14" name="Left Arrow 13"/>
            <p:cNvSpPr/>
            <p:nvPr/>
          </p:nvSpPr>
          <p:spPr bwMode="auto">
            <a:xfrm>
              <a:off x="1945943" y="3963196"/>
              <a:ext cx="2286000" cy="999459"/>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gradFill>
                    <a:gsLst>
                      <a:gs pos="0">
                        <a:srgbClr val="FFFFFF"/>
                      </a:gs>
                      <a:gs pos="100000">
                        <a:srgbClr val="FFFFFF"/>
                      </a:gs>
                    </a:gsLst>
                    <a:lin ang="5400000" scaled="0"/>
                  </a:gradFill>
                </a:rPr>
                <a:t>Response</a:t>
              </a:r>
            </a:p>
          </p:txBody>
        </p:sp>
        <p:graphicFrame>
          <p:nvGraphicFramePr>
            <p:cNvPr id="15" name="Chart 14"/>
            <p:cNvGraphicFramePr/>
            <p:nvPr>
              <p:extLst/>
            </p:nvPr>
          </p:nvGraphicFramePr>
          <p:xfrm>
            <a:off x="2531061" y="3470400"/>
            <a:ext cx="1115765" cy="999765"/>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4009729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new ASP.NET MVC 4</a:t>
            </a:r>
            <a:br>
              <a:rPr lang="en-US" dirty="0" smtClean="0"/>
            </a:br>
            <a:r>
              <a:rPr lang="en-US" dirty="0" smtClean="0"/>
              <a:t>Application</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209520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a model, controller, view</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2352280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 Code First</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687055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Deploying to Windows Azure Web Sites</a:t>
            </a:r>
            <a:endParaRPr lang="en-US" dirty="0"/>
          </a:p>
        </p:txBody>
      </p:sp>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5648702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6738</TotalTime>
  <Words>653</Words>
  <Application>Microsoft Office PowerPoint</Application>
  <PresentationFormat>Custom</PresentationFormat>
  <Paragraphs>118</Paragraphs>
  <Slides>11</Slides>
  <Notes>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Building and Deploying Websites with ASP.NET MVC 4</vt:lpstr>
      <vt:lpstr>Agenda </vt:lpstr>
      <vt:lpstr>MVC is Another Alternative in the Stack</vt:lpstr>
      <vt:lpstr>How MVC Works</vt:lpstr>
      <vt:lpstr>Creating a new ASP.NET MVC 4 Application</vt:lpstr>
      <vt:lpstr>Adding a model, controller, view</vt:lpstr>
      <vt:lpstr>Entity Framework Code First</vt:lpstr>
      <vt:lpstr>Deploying to Windows Azure Web Sites</vt:lpstr>
      <vt:lpstr>Entity Framework Migrations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Deploying Websites with ASP.NET MVC 4</dc:title>
  <dc:subject>Windows Azure</dc:subject>
  <dc:creator>Jon Galloway</dc:creator>
  <dc:description>
    In this session, you'll learn how to get started with ASP.NET MVC 4. We'll start with a new project, add in data access with Entity Framework Code First, build out some business logic and client-side interaction, and deploy it using Windows Azure Web Sites. But we're not done there: you'll see how new features in ASP.NET MVC, Entity Framework migrations and Visual Studio 2012 help you to gracefully handle site updates.
by Jon Gallowayjon.galloway@microsoft.com
http://weblogs.asp.net/jgalloway
</dc:description>
  <cp:lastModifiedBy>Jon Galloway</cp:lastModifiedBy>
  <cp:revision>368</cp:revision>
  <cp:lastPrinted>2011-10-11T14:25:22Z</cp:lastPrinted>
  <dcterms:created xsi:type="dcterms:W3CDTF">2011-03-29T16:07:22Z</dcterms:created>
  <dcterms:modified xsi:type="dcterms:W3CDTF">2012-12-21T07:09:59Z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