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30"/>
  </p:notesMasterIdLst>
  <p:handoutMasterIdLst>
    <p:handoutMasterId r:id="rId31"/>
  </p:handoutMasterIdLst>
  <p:sldIdLst>
    <p:sldId id="296" r:id="rId6"/>
    <p:sldId id="293" r:id="rId7"/>
    <p:sldId id="257" r:id="rId8"/>
    <p:sldId id="297" r:id="rId9"/>
    <p:sldId id="303" r:id="rId10"/>
    <p:sldId id="304" r:id="rId11"/>
    <p:sldId id="305" r:id="rId12"/>
    <p:sldId id="263" r:id="rId13"/>
    <p:sldId id="298" r:id="rId14"/>
    <p:sldId id="299" r:id="rId15"/>
    <p:sldId id="306" r:id="rId16"/>
    <p:sldId id="268" r:id="rId17"/>
    <p:sldId id="300" r:id="rId18"/>
    <p:sldId id="302" r:id="rId19"/>
    <p:sldId id="269" r:id="rId20"/>
    <p:sldId id="307" r:id="rId21"/>
    <p:sldId id="308" r:id="rId22"/>
    <p:sldId id="309" r:id="rId23"/>
    <p:sldId id="317" r:id="rId24"/>
    <p:sldId id="318" r:id="rId25"/>
    <p:sldId id="291" r:id="rId26"/>
    <p:sldId id="292" r:id="rId27"/>
    <p:sldId id="314" r:id="rId28"/>
    <p:sldId id="316" r:id="rId29"/>
  </p:sldIdLst>
  <p:sldSz cx="12188825" cy="6858000"/>
  <p:notesSz cx="6858000" cy="9296400"/>
  <p:embeddedFontLst>
    <p:embeddedFont>
      <p:font typeface="Segoe UI Light" panose="020B0502040204020203" pitchFamily="34" charset="0"/>
      <p:regular r:id="rId32"/>
      <p:italic r:id="rId33"/>
    </p:embeddedFont>
    <p:embeddedFont>
      <p:font typeface="Segoe UI" panose="020B0502040204020203"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Segoe Light" panose="020B0604020202020204" charset="0"/>
      <p:regular r:id="rId42"/>
      <p:italic r:id="rId43"/>
    </p:embeddedFont>
  </p:embeddedFontLst>
  <p:custDataLst>
    <p:tags r:id="rId4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57755" autoAdjust="0"/>
  </p:normalViewPr>
  <p:slideViewPr>
    <p:cSldViewPr snapToGrid="0">
      <p:cViewPr varScale="1">
        <p:scale>
          <a:sx n="63" d="100"/>
          <a:sy n="63" d="100"/>
        </p:scale>
        <p:origin x="84" y="15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18888-E6B3-4A3F-945F-46D62E3C85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0C4A85A-E702-4E8E-9447-5AC9E2688E93}">
      <dgm:prSet phldrT="[Text]"/>
      <dgm:spPr/>
      <dgm:t>
        <a:bodyPr/>
        <a:lstStyle/>
        <a:p>
          <a:r>
            <a:rPr lang="en-US" dirty="0" smtClean="0"/>
            <a:t>WCF</a:t>
          </a:r>
          <a:endParaRPr lang="en-US" dirty="0"/>
        </a:p>
      </dgm:t>
    </dgm:pt>
    <dgm:pt modelId="{4D41E08F-0657-44AC-983B-81671FD0F257}" type="parTrans" cxnId="{FD9CAA52-82D7-493B-9D9C-0E901BFC91FD}">
      <dgm:prSet/>
      <dgm:spPr/>
      <dgm:t>
        <a:bodyPr/>
        <a:lstStyle/>
        <a:p>
          <a:endParaRPr lang="en-US"/>
        </a:p>
      </dgm:t>
    </dgm:pt>
    <dgm:pt modelId="{79323907-8858-4F49-B7B4-5B051247075B}" type="sibTrans" cxnId="{FD9CAA52-82D7-493B-9D9C-0E901BFC91FD}">
      <dgm:prSet/>
      <dgm:spPr/>
      <dgm:t>
        <a:bodyPr/>
        <a:lstStyle/>
        <a:p>
          <a:endParaRPr lang="en-US"/>
        </a:p>
      </dgm:t>
    </dgm:pt>
    <dgm:pt modelId="{947EF703-BCB5-429B-A365-C1D3BBCB8891}">
      <dgm:prSet phldrT="[Text]"/>
      <dgm:spPr/>
      <dgm:t>
        <a:bodyPr/>
        <a:lstStyle/>
        <a:p>
          <a:r>
            <a:rPr lang="en-US" dirty="0" smtClean="0"/>
            <a:t>Back-end Services</a:t>
          </a:r>
          <a:endParaRPr lang="en-US" dirty="0"/>
        </a:p>
      </dgm:t>
    </dgm:pt>
    <dgm:pt modelId="{CE1224C9-71D3-42B3-8BB9-3DA65496B81D}" type="parTrans" cxnId="{77C542A1-BA68-4EFB-BAC4-9D70FF84BCAB}">
      <dgm:prSet/>
      <dgm:spPr/>
      <dgm:t>
        <a:bodyPr/>
        <a:lstStyle/>
        <a:p>
          <a:endParaRPr lang="en-US"/>
        </a:p>
      </dgm:t>
    </dgm:pt>
    <dgm:pt modelId="{C473EAB2-66C4-4030-9FD7-E8B3D2D3E022}" type="sibTrans" cxnId="{77C542A1-BA68-4EFB-BAC4-9D70FF84BCAB}">
      <dgm:prSet/>
      <dgm:spPr/>
      <dgm:t>
        <a:bodyPr/>
        <a:lstStyle/>
        <a:p>
          <a:endParaRPr lang="en-US"/>
        </a:p>
      </dgm:t>
    </dgm:pt>
    <dgm:pt modelId="{418E581D-4D33-4D1C-8617-3D39338A2D02}">
      <dgm:prSet phldrT="[Text]"/>
      <dgm:spPr/>
      <dgm:t>
        <a:bodyPr/>
        <a:lstStyle/>
        <a:p>
          <a:r>
            <a:rPr lang="en-US" dirty="0" smtClean="0"/>
            <a:t>SOAP, WS-*</a:t>
          </a:r>
          <a:endParaRPr lang="en-US" dirty="0"/>
        </a:p>
      </dgm:t>
    </dgm:pt>
    <dgm:pt modelId="{00FF94DD-E3B6-4DE2-B951-EC68F2BBDDBF}" type="parTrans" cxnId="{FC6E8F75-8D41-4652-802A-E6EA649A0538}">
      <dgm:prSet/>
      <dgm:spPr/>
      <dgm:t>
        <a:bodyPr/>
        <a:lstStyle/>
        <a:p>
          <a:endParaRPr lang="en-US"/>
        </a:p>
      </dgm:t>
    </dgm:pt>
    <dgm:pt modelId="{75882FDE-E0A6-40D5-8D7D-8A9958B97388}" type="sibTrans" cxnId="{FC6E8F75-8D41-4652-802A-E6EA649A0538}">
      <dgm:prSet/>
      <dgm:spPr/>
      <dgm:t>
        <a:bodyPr/>
        <a:lstStyle/>
        <a:p>
          <a:endParaRPr lang="en-US"/>
        </a:p>
      </dgm:t>
    </dgm:pt>
    <dgm:pt modelId="{91749CC0-3C52-4EF3-A6F1-13A55A766978}">
      <dgm:prSet phldrT="[Text]"/>
      <dgm:spPr/>
      <dgm:t>
        <a:bodyPr/>
        <a:lstStyle/>
        <a:p>
          <a:r>
            <a:rPr lang="en-US" dirty="0" smtClean="0"/>
            <a:t>ASP.NET Web API</a:t>
          </a:r>
          <a:endParaRPr lang="en-US" dirty="0"/>
        </a:p>
      </dgm:t>
    </dgm:pt>
    <dgm:pt modelId="{036D4F46-38B1-496E-9951-D70F7AA21544}" type="parTrans" cxnId="{AE08A043-CDE3-4289-9718-1F724EB0CD12}">
      <dgm:prSet/>
      <dgm:spPr/>
      <dgm:t>
        <a:bodyPr/>
        <a:lstStyle/>
        <a:p>
          <a:endParaRPr lang="en-US"/>
        </a:p>
      </dgm:t>
    </dgm:pt>
    <dgm:pt modelId="{FB9BA4AF-673A-4517-9444-4BCF97DB0F3F}" type="sibTrans" cxnId="{AE08A043-CDE3-4289-9718-1F724EB0CD12}">
      <dgm:prSet/>
      <dgm:spPr/>
      <dgm:t>
        <a:bodyPr/>
        <a:lstStyle/>
        <a:p>
          <a:endParaRPr lang="en-US"/>
        </a:p>
      </dgm:t>
    </dgm:pt>
    <dgm:pt modelId="{9F17B568-3C34-45ED-A463-5B7BAA9AC5B2}">
      <dgm:prSet phldrT="[Text]"/>
      <dgm:spPr/>
      <dgm:t>
        <a:bodyPr/>
        <a:lstStyle/>
        <a:p>
          <a:r>
            <a:rPr lang="en-US" dirty="0" smtClean="0"/>
            <a:t>Front-end Services</a:t>
          </a:r>
          <a:endParaRPr lang="en-US" dirty="0"/>
        </a:p>
      </dgm:t>
    </dgm:pt>
    <dgm:pt modelId="{CD39A284-CFAC-4D13-97E6-D48FD951B35E}" type="parTrans" cxnId="{9BDB124F-8D93-4EF6-87C1-8B865D70A1E4}">
      <dgm:prSet/>
      <dgm:spPr/>
      <dgm:t>
        <a:bodyPr/>
        <a:lstStyle/>
        <a:p>
          <a:endParaRPr lang="en-US"/>
        </a:p>
      </dgm:t>
    </dgm:pt>
    <dgm:pt modelId="{ED5F0BE5-F7B4-4A15-B1DB-FC304E290A33}" type="sibTrans" cxnId="{9BDB124F-8D93-4EF6-87C1-8B865D70A1E4}">
      <dgm:prSet/>
      <dgm:spPr/>
      <dgm:t>
        <a:bodyPr/>
        <a:lstStyle/>
        <a:p>
          <a:endParaRPr lang="en-US"/>
        </a:p>
      </dgm:t>
    </dgm:pt>
    <dgm:pt modelId="{1E308909-3458-4AFB-A2C7-D83858B4DFB6}">
      <dgm:prSet phldrT="[Text]"/>
      <dgm:spPr/>
      <dgm:t>
        <a:bodyPr/>
        <a:lstStyle/>
        <a:p>
          <a:r>
            <a:rPr lang="en-US" dirty="0" smtClean="0"/>
            <a:t>Media Types: JSON, XML, form-URL-encoded, custom</a:t>
          </a:r>
          <a:endParaRPr lang="en-US" dirty="0"/>
        </a:p>
      </dgm:t>
    </dgm:pt>
    <dgm:pt modelId="{6D85FC7D-F921-4876-ABB8-4EB0143E9F21}" type="parTrans" cxnId="{60B2724E-E73A-48A4-9B8E-3AD1E95D5271}">
      <dgm:prSet/>
      <dgm:spPr/>
      <dgm:t>
        <a:bodyPr/>
        <a:lstStyle/>
        <a:p>
          <a:endParaRPr lang="en-US"/>
        </a:p>
      </dgm:t>
    </dgm:pt>
    <dgm:pt modelId="{D2983B7B-5AF6-4B1E-B755-BF661F0FFF35}" type="sibTrans" cxnId="{60B2724E-E73A-48A4-9B8E-3AD1E95D5271}">
      <dgm:prSet/>
      <dgm:spPr/>
      <dgm:t>
        <a:bodyPr/>
        <a:lstStyle/>
        <a:p>
          <a:endParaRPr lang="en-US"/>
        </a:p>
      </dgm:t>
    </dgm:pt>
    <dgm:pt modelId="{0E2295DA-C222-4357-9DE0-3A4D5D69BB46}">
      <dgm:prSet phldrT="[Text]"/>
      <dgm:spPr/>
      <dgm:t>
        <a:bodyPr/>
        <a:lstStyle/>
        <a:p>
          <a:r>
            <a:rPr lang="en-US" dirty="0" smtClean="0"/>
            <a:t>Transports: HTTP, TCP, UDP, Queues, </a:t>
          </a:r>
          <a:r>
            <a:rPr lang="en-US" dirty="0" err="1" smtClean="0"/>
            <a:t>WebSockets</a:t>
          </a:r>
          <a:r>
            <a:rPr lang="en-US" dirty="0" smtClean="0"/>
            <a:t>, custom</a:t>
          </a:r>
          <a:endParaRPr lang="en-US" dirty="0"/>
        </a:p>
      </dgm:t>
    </dgm:pt>
    <dgm:pt modelId="{129FAEC2-A513-4C65-92EB-5461CB2BD132}" type="parTrans" cxnId="{0C52D2A6-4236-4F76-8196-2B9DAA5A46A4}">
      <dgm:prSet/>
      <dgm:spPr/>
      <dgm:t>
        <a:bodyPr/>
        <a:lstStyle/>
        <a:p>
          <a:endParaRPr lang="en-US"/>
        </a:p>
      </dgm:t>
    </dgm:pt>
    <dgm:pt modelId="{BD5E5961-1A95-44A0-AA01-5AB0EF2B9CFA}" type="sibTrans" cxnId="{0C52D2A6-4236-4F76-8196-2B9DAA5A46A4}">
      <dgm:prSet/>
      <dgm:spPr/>
      <dgm:t>
        <a:bodyPr/>
        <a:lstStyle/>
        <a:p>
          <a:endParaRPr lang="en-US"/>
        </a:p>
      </dgm:t>
    </dgm:pt>
    <dgm:pt modelId="{22428B5E-4E48-4035-AFCD-518E49C6A393}">
      <dgm:prSet phldrT="[Text]"/>
      <dgm:spPr/>
      <dgm:t>
        <a:bodyPr/>
        <a:lstStyle/>
        <a:p>
          <a:r>
            <a:rPr lang="en-US" dirty="0" smtClean="0"/>
            <a:t>Message patterns: request-reply, one-way, duplex</a:t>
          </a:r>
          <a:endParaRPr lang="en-US" dirty="0"/>
        </a:p>
      </dgm:t>
    </dgm:pt>
    <dgm:pt modelId="{543E335F-4F36-4A80-A3E8-009DC0C04C78}" type="parTrans" cxnId="{DECCA291-2F79-4239-A721-F8171422C5EC}">
      <dgm:prSet/>
      <dgm:spPr/>
      <dgm:t>
        <a:bodyPr/>
        <a:lstStyle/>
        <a:p>
          <a:endParaRPr lang="en-US"/>
        </a:p>
      </dgm:t>
    </dgm:pt>
    <dgm:pt modelId="{363C7E6F-AD7A-466A-8DFF-172FD6232AF6}" type="sibTrans" cxnId="{DECCA291-2F79-4239-A721-F8171422C5EC}">
      <dgm:prSet/>
      <dgm:spPr/>
      <dgm:t>
        <a:bodyPr/>
        <a:lstStyle/>
        <a:p>
          <a:endParaRPr lang="en-US"/>
        </a:p>
      </dgm:t>
    </dgm:pt>
    <dgm:pt modelId="{D6EDBDD1-686E-41B7-B79B-13D35C4D7776}">
      <dgm:prSet phldrT="[Text]"/>
      <dgm:spPr/>
      <dgm:t>
        <a:bodyPr/>
        <a:lstStyle/>
        <a:p>
          <a:r>
            <a:rPr lang="en-US" dirty="0" smtClean="0"/>
            <a:t>Use WCF Web HTTP to add HTTP endpoints to existing WCF services</a:t>
          </a:r>
          <a:endParaRPr lang="en-US" dirty="0"/>
        </a:p>
      </dgm:t>
    </dgm:pt>
    <dgm:pt modelId="{8630CBB8-F8A3-4EF1-A9E1-C96798F4CFE8}" type="parTrans" cxnId="{D8BED489-B8D9-4BEA-8B55-42A8BF514432}">
      <dgm:prSet/>
      <dgm:spPr/>
      <dgm:t>
        <a:bodyPr/>
        <a:lstStyle/>
        <a:p>
          <a:endParaRPr lang="en-US"/>
        </a:p>
      </dgm:t>
    </dgm:pt>
    <dgm:pt modelId="{13E80E52-65D4-473D-8D6D-7D1E42A6A95D}" type="sibTrans" cxnId="{D8BED489-B8D9-4BEA-8B55-42A8BF514432}">
      <dgm:prSet/>
      <dgm:spPr/>
      <dgm:t>
        <a:bodyPr/>
        <a:lstStyle/>
        <a:p>
          <a:endParaRPr lang="en-US"/>
        </a:p>
      </dgm:t>
    </dgm:pt>
    <dgm:pt modelId="{E1662A7E-04FF-42B4-A97C-CC5B741006FA}">
      <dgm:prSet phldrT="[Text]"/>
      <dgm:spPr/>
      <dgm:t>
        <a:bodyPr/>
        <a:lstStyle/>
        <a:p>
          <a:r>
            <a:rPr lang="en-US" dirty="0" smtClean="0"/>
            <a:t>Use WCF Data Services for full </a:t>
          </a:r>
          <a:r>
            <a:rPr lang="en-US" dirty="0" err="1" smtClean="0"/>
            <a:t>OData</a:t>
          </a:r>
          <a:r>
            <a:rPr lang="en-US" dirty="0" smtClean="0"/>
            <a:t> support</a:t>
          </a:r>
          <a:endParaRPr lang="en-US" dirty="0"/>
        </a:p>
      </dgm:t>
    </dgm:pt>
    <dgm:pt modelId="{41D0A000-A944-47DA-9E8D-A7693EAC4EA5}" type="parTrans" cxnId="{C358707F-B9E4-4E80-9324-C74C16E0C214}">
      <dgm:prSet/>
      <dgm:spPr/>
      <dgm:t>
        <a:bodyPr/>
        <a:lstStyle/>
        <a:p>
          <a:endParaRPr lang="en-US"/>
        </a:p>
      </dgm:t>
    </dgm:pt>
    <dgm:pt modelId="{8278A8A6-59EF-4F4C-A1B6-1120D1EC2E42}" type="sibTrans" cxnId="{C358707F-B9E4-4E80-9324-C74C16E0C214}">
      <dgm:prSet/>
      <dgm:spPr/>
      <dgm:t>
        <a:bodyPr/>
        <a:lstStyle/>
        <a:p>
          <a:endParaRPr lang="en-US"/>
        </a:p>
      </dgm:t>
    </dgm:pt>
    <dgm:pt modelId="{F016B6E0-7631-403F-994D-767520C00FF6}">
      <dgm:prSet phldrT="[Text]"/>
      <dgm:spPr/>
      <dgm:t>
        <a:bodyPr/>
        <a:lstStyle/>
        <a:p>
          <a:r>
            <a:rPr lang="en-US" dirty="0" smtClean="0"/>
            <a:t>HTTP only</a:t>
          </a:r>
          <a:endParaRPr lang="en-US" dirty="0"/>
        </a:p>
      </dgm:t>
    </dgm:pt>
    <dgm:pt modelId="{2D12CAE3-AFA4-4BCF-9C46-30A5159A50F3}" type="parTrans" cxnId="{4281BBA6-6DBC-4705-BC3A-99E1228A114B}">
      <dgm:prSet/>
      <dgm:spPr/>
      <dgm:t>
        <a:bodyPr/>
        <a:lstStyle/>
        <a:p>
          <a:endParaRPr lang="en-US"/>
        </a:p>
      </dgm:t>
    </dgm:pt>
    <dgm:pt modelId="{6026073D-37B9-4916-922A-142DD2670D9B}" type="sibTrans" cxnId="{4281BBA6-6DBC-4705-BC3A-99E1228A114B}">
      <dgm:prSet/>
      <dgm:spPr/>
      <dgm:t>
        <a:bodyPr/>
        <a:lstStyle/>
        <a:p>
          <a:endParaRPr lang="en-US"/>
        </a:p>
      </dgm:t>
    </dgm:pt>
    <dgm:pt modelId="{5BA3DD9C-73CD-49C5-81DE-88DE0C5B24C3}">
      <dgm:prSet phldrT="[Text]"/>
      <dgm:spPr/>
      <dgm:t>
        <a:bodyPr/>
        <a:lstStyle/>
        <a:p>
          <a:r>
            <a:rPr lang="en-US" dirty="0" smtClean="0"/>
            <a:t>Request-reply only</a:t>
          </a:r>
          <a:endParaRPr lang="en-US" dirty="0"/>
        </a:p>
      </dgm:t>
    </dgm:pt>
    <dgm:pt modelId="{6C7F887F-D91A-43D2-90FE-8C8F0805935D}" type="parTrans" cxnId="{A80F809C-57D2-4EB9-A448-2893662E89BF}">
      <dgm:prSet/>
      <dgm:spPr/>
      <dgm:t>
        <a:bodyPr/>
        <a:lstStyle/>
        <a:p>
          <a:endParaRPr lang="en-US"/>
        </a:p>
      </dgm:t>
    </dgm:pt>
    <dgm:pt modelId="{9292A80B-E2C2-4850-9473-855E6F8DDF6C}" type="sibTrans" cxnId="{A80F809C-57D2-4EB9-A448-2893662E89BF}">
      <dgm:prSet/>
      <dgm:spPr/>
      <dgm:t>
        <a:bodyPr/>
        <a:lstStyle/>
        <a:p>
          <a:endParaRPr lang="en-US"/>
        </a:p>
      </dgm:t>
    </dgm:pt>
    <dgm:pt modelId="{A616F9A7-C32B-4CA8-94D0-1A02A9016BF7}">
      <dgm:prSet phldrT="[Text]"/>
      <dgm:spPr/>
      <dgm:t>
        <a:bodyPr/>
        <a:lstStyle/>
        <a:p>
          <a:r>
            <a:rPr lang="en-US" dirty="0" smtClean="0"/>
            <a:t>REST, resource-centric</a:t>
          </a:r>
          <a:endParaRPr lang="en-US" dirty="0"/>
        </a:p>
      </dgm:t>
    </dgm:pt>
    <dgm:pt modelId="{1E731B29-67A7-4822-9229-E629DA6B0464}" type="parTrans" cxnId="{D938E3A1-AF94-4F4D-A225-AA10754688CD}">
      <dgm:prSet/>
      <dgm:spPr/>
      <dgm:t>
        <a:bodyPr/>
        <a:lstStyle/>
        <a:p>
          <a:endParaRPr lang="en-US"/>
        </a:p>
      </dgm:t>
    </dgm:pt>
    <dgm:pt modelId="{CE130D26-6856-4039-A6EE-90C66916BE64}" type="sibTrans" cxnId="{D938E3A1-AF94-4F4D-A225-AA10754688CD}">
      <dgm:prSet/>
      <dgm:spPr/>
      <dgm:t>
        <a:bodyPr/>
        <a:lstStyle/>
        <a:p>
          <a:endParaRPr lang="en-US"/>
        </a:p>
      </dgm:t>
    </dgm:pt>
    <dgm:pt modelId="{591EE327-CDCB-49F3-8AE5-1109FD1BB2DB}">
      <dgm:prSet phldrT="[Text]"/>
      <dgm:spPr/>
      <dgm:t>
        <a:bodyPr/>
        <a:lstStyle/>
        <a:p>
          <a:r>
            <a:rPr lang="en-US" dirty="0" smtClean="0"/>
            <a:t>Use </a:t>
          </a:r>
          <a:r>
            <a:rPr lang="en-US" dirty="0" err="1" smtClean="0"/>
            <a:t>SignalR</a:t>
          </a:r>
          <a:r>
            <a:rPr lang="en-US" dirty="0" smtClean="0"/>
            <a:t> for asynchronous signaling (polling, long-polling, </a:t>
          </a:r>
          <a:r>
            <a:rPr lang="en-US" dirty="0" err="1" smtClean="0"/>
            <a:t>WebSockets</a:t>
          </a:r>
          <a:r>
            <a:rPr lang="en-US" dirty="0" smtClean="0"/>
            <a:t>)</a:t>
          </a:r>
          <a:endParaRPr lang="en-US" dirty="0"/>
        </a:p>
      </dgm:t>
    </dgm:pt>
    <dgm:pt modelId="{2476335E-5328-4399-BFC2-3F573FB30030}" type="parTrans" cxnId="{31C384CB-4D22-40FB-95CD-0FBEDB2DC7B3}">
      <dgm:prSet/>
      <dgm:spPr/>
      <dgm:t>
        <a:bodyPr/>
        <a:lstStyle/>
        <a:p>
          <a:endParaRPr lang="en-US"/>
        </a:p>
      </dgm:t>
    </dgm:pt>
    <dgm:pt modelId="{761864A2-741A-4617-8D0D-C2E03C21BDC4}" type="sibTrans" cxnId="{31C384CB-4D22-40FB-95CD-0FBEDB2DC7B3}">
      <dgm:prSet/>
      <dgm:spPr/>
      <dgm:t>
        <a:bodyPr/>
        <a:lstStyle/>
        <a:p>
          <a:endParaRPr lang="en-US"/>
        </a:p>
      </dgm:t>
    </dgm:pt>
    <dgm:pt modelId="{80066836-629D-4447-BC9B-6290547F04C6}" type="pres">
      <dgm:prSet presAssocID="{36C18888-E6B3-4A3F-945F-46D62E3C85D0}" presName="Name0" presStyleCnt="0">
        <dgm:presLayoutVars>
          <dgm:dir/>
          <dgm:animLvl val="lvl"/>
          <dgm:resizeHandles val="exact"/>
        </dgm:presLayoutVars>
      </dgm:prSet>
      <dgm:spPr/>
      <dgm:t>
        <a:bodyPr/>
        <a:lstStyle/>
        <a:p>
          <a:endParaRPr lang="en-US"/>
        </a:p>
      </dgm:t>
    </dgm:pt>
    <dgm:pt modelId="{B0D32504-27CC-4C91-A891-ED0AF413ADD0}" type="pres">
      <dgm:prSet presAssocID="{B0C4A85A-E702-4E8E-9447-5AC9E2688E93}" presName="composite" presStyleCnt="0"/>
      <dgm:spPr/>
    </dgm:pt>
    <dgm:pt modelId="{F8789EDF-5455-4FD3-B800-A9981BAD921C}" type="pres">
      <dgm:prSet presAssocID="{B0C4A85A-E702-4E8E-9447-5AC9E2688E93}" presName="parTx" presStyleLbl="alignNode1" presStyleIdx="0" presStyleCnt="2">
        <dgm:presLayoutVars>
          <dgm:chMax val="0"/>
          <dgm:chPref val="0"/>
          <dgm:bulletEnabled val="1"/>
        </dgm:presLayoutVars>
      </dgm:prSet>
      <dgm:spPr/>
      <dgm:t>
        <a:bodyPr/>
        <a:lstStyle/>
        <a:p>
          <a:endParaRPr lang="en-US"/>
        </a:p>
      </dgm:t>
    </dgm:pt>
    <dgm:pt modelId="{565730E6-76D9-4992-B2E0-04BDA4E0175C}" type="pres">
      <dgm:prSet presAssocID="{B0C4A85A-E702-4E8E-9447-5AC9E2688E93}" presName="desTx" presStyleLbl="alignAccFollowNode1" presStyleIdx="0" presStyleCnt="2">
        <dgm:presLayoutVars>
          <dgm:bulletEnabled val="1"/>
        </dgm:presLayoutVars>
      </dgm:prSet>
      <dgm:spPr/>
      <dgm:t>
        <a:bodyPr/>
        <a:lstStyle/>
        <a:p>
          <a:endParaRPr lang="en-US"/>
        </a:p>
      </dgm:t>
    </dgm:pt>
    <dgm:pt modelId="{3A022004-51CA-4F97-A237-7ED1CCCE0B0D}" type="pres">
      <dgm:prSet presAssocID="{79323907-8858-4F49-B7B4-5B051247075B}" presName="space" presStyleCnt="0"/>
      <dgm:spPr/>
    </dgm:pt>
    <dgm:pt modelId="{B05C9545-89C1-4942-815E-A597570E7F7E}" type="pres">
      <dgm:prSet presAssocID="{91749CC0-3C52-4EF3-A6F1-13A55A766978}" presName="composite" presStyleCnt="0"/>
      <dgm:spPr/>
    </dgm:pt>
    <dgm:pt modelId="{ADB5FD3D-3BF3-46B4-95A4-25246B247C52}" type="pres">
      <dgm:prSet presAssocID="{91749CC0-3C52-4EF3-A6F1-13A55A766978}" presName="parTx" presStyleLbl="alignNode1" presStyleIdx="1" presStyleCnt="2">
        <dgm:presLayoutVars>
          <dgm:chMax val="0"/>
          <dgm:chPref val="0"/>
          <dgm:bulletEnabled val="1"/>
        </dgm:presLayoutVars>
      </dgm:prSet>
      <dgm:spPr/>
      <dgm:t>
        <a:bodyPr/>
        <a:lstStyle/>
        <a:p>
          <a:endParaRPr lang="en-US"/>
        </a:p>
      </dgm:t>
    </dgm:pt>
    <dgm:pt modelId="{3BBE0E96-597D-436E-85B6-BD788570DDC6}" type="pres">
      <dgm:prSet presAssocID="{91749CC0-3C52-4EF3-A6F1-13A55A766978}" presName="desTx" presStyleLbl="alignAccFollowNode1" presStyleIdx="1" presStyleCnt="2">
        <dgm:presLayoutVars>
          <dgm:bulletEnabled val="1"/>
        </dgm:presLayoutVars>
      </dgm:prSet>
      <dgm:spPr/>
      <dgm:t>
        <a:bodyPr/>
        <a:lstStyle/>
        <a:p>
          <a:endParaRPr lang="en-US"/>
        </a:p>
      </dgm:t>
    </dgm:pt>
  </dgm:ptLst>
  <dgm:cxnLst>
    <dgm:cxn modelId="{8757A0EB-880E-4CB2-AE47-4BD9472CA22A}" type="presOf" srcId="{22428B5E-4E48-4035-AFCD-518E49C6A393}" destId="{565730E6-76D9-4992-B2E0-04BDA4E0175C}" srcOrd="0" destOrd="3" presId="urn:microsoft.com/office/officeart/2005/8/layout/hList1"/>
    <dgm:cxn modelId="{D938E3A1-AF94-4F4D-A225-AA10754688CD}" srcId="{91749CC0-3C52-4EF3-A6F1-13A55A766978}" destId="{A616F9A7-C32B-4CA8-94D0-1A02A9016BF7}" srcOrd="4" destOrd="0" parTransId="{1E731B29-67A7-4822-9229-E629DA6B0464}" sibTransId="{CE130D26-6856-4039-A6EE-90C66916BE64}"/>
    <dgm:cxn modelId="{DA158D0D-1D97-4884-8F9E-B2AD44D0CA30}" type="presOf" srcId="{5BA3DD9C-73CD-49C5-81DE-88DE0C5B24C3}" destId="{3BBE0E96-597D-436E-85B6-BD788570DDC6}" srcOrd="0" destOrd="3" presId="urn:microsoft.com/office/officeart/2005/8/layout/hList1"/>
    <dgm:cxn modelId="{60B2724E-E73A-48A4-9B8E-3AD1E95D5271}" srcId="{91749CC0-3C52-4EF3-A6F1-13A55A766978}" destId="{1E308909-3458-4AFB-A2C7-D83858B4DFB6}" srcOrd="1" destOrd="0" parTransId="{6D85FC7D-F921-4876-ABB8-4EB0143E9F21}" sibTransId="{D2983B7B-5AF6-4B1E-B755-BF661F0FFF35}"/>
    <dgm:cxn modelId="{AAE2D74F-6FE5-4882-84B8-17B2334692BD}" type="presOf" srcId="{B0C4A85A-E702-4E8E-9447-5AC9E2688E93}" destId="{F8789EDF-5455-4FD3-B800-A9981BAD921C}" srcOrd="0" destOrd="0" presId="urn:microsoft.com/office/officeart/2005/8/layout/hList1"/>
    <dgm:cxn modelId="{0AD077E5-9937-40BF-A3FF-CA367CA0254C}" type="presOf" srcId="{F016B6E0-7631-403F-994D-767520C00FF6}" destId="{3BBE0E96-597D-436E-85B6-BD788570DDC6}" srcOrd="0" destOrd="2" presId="urn:microsoft.com/office/officeart/2005/8/layout/hList1"/>
    <dgm:cxn modelId="{925B7A20-3B62-45BE-BB6E-AEFB15A3B7AA}" type="presOf" srcId="{947EF703-BCB5-429B-A365-C1D3BBCB8891}" destId="{565730E6-76D9-4992-B2E0-04BDA4E0175C}" srcOrd="0" destOrd="0" presId="urn:microsoft.com/office/officeart/2005/8/layout/hList1"/>
    <dgm:cxn modelId="{BD0F863C-C562-489F-8EA1-C51912A50309}" type="presOf" srcId="{1E308909-3458-4AFB-A2C7-D83858B4DFB6}" destId="{3BBE0E96-597D-436E-85B6-BD788570DDC6}" srcOrd="0" destOrd="1" presId="urn:microsoft.com/office/officeart/2005/8/layout/hList1"/>
    <dgm:cxn modelId="{FC6E8F75-8D41-4652-802A-E6EA649A0538}" srcId="{B0C4A85A-E702-4E8E-9447-5AC9E2688E93}" destId="{418E581D-4D33-4D1C-8617-3D39338A2D02}" srcOrd="1" destOrd="0" parTransId="{00FF94DD-E3B6-4DE2-B951-EC68F2BBDDBF}" sibTransId="{75882FDE-E0A6-40D5-8D7D-8A9958B97388}"/>
    <dgm:cxn modelId="{E8F73402-67F4-426A-BF00-F0AD0E4C1C8A}" type="presOf" srcId="{A616F9A7-C32B-4CA8-94D0-1A02A9016BF7}" destId="{3BBE0E96-597D-436E-85B6-BD788570DDC6}" srcOrd="0" destOrd="4" presId="urn:microsoft.com/office/officeart/2005/8/layout/hList1"/>
    <dgm:cxn modelId="{FD9CAA52-82D7-493B-9D9C-0E901BFC91FD}" srcId="{36C18888-E6B3-4A3F-945F-46D62E3C85D0}" destId="{B0C4A85A-E702-4E8E-9447-5AC9E2688E93}" srcOrd="0" destOrd="0" parTransId="{4D41E08F-0657-44AC-983B-81671FD0F257}" sibTransId="{79323907-8858-4F49-B7B4-5B051247075B}"/>
    <dgm:cxn modelId="{0C52D2A6-4236-4F76-8196-2B9DAA5A46A4}" srcId="{B0C4A85A-E702-4E8E-9447-5AC9E2688E93}" destId="{0E2295DA-C222-4357-9DE0-3A4D5D69BB46}" srcOrd="2" destOrd="0" parTransId="{129FAEC2-A513-4C65-92EB-5461CB2BD132}" sibTransId="{BD5E5961-1A95-44A0-AA01-5AB0EF2B9CFA}"/>
    <dgm:cxn modelId="{D9A06823-0BFF-49F2-899F-EE56455DEB7F}" type="presOf" srcId="{0E2295DA-C222-4357-9DE0-3A4D5D69BB46}" destId="{565730E6-76D9-4992-B2E0-04BDA4E0175C}" srcOrd="0" destOrd="2" presId="urn:microsoft.com/office/officeart/2005/8/layout/hList1"/>
    <dgm:cxn modelId="{AE08A043-CDE3-4289-9718-1F724EB0CD12}" srcId="{36C18888-E6B3-4A3F-945F-46D62E3C85D0}" destId="{91749CC0-3C52-4EF3-A6F1-13A55A766978}" srcOrd="1" destOrd="0" parTransId="{036D4F46-38B1-496E-9951-D70F7AA21544}" sibTransId="{FB9BA4AF-673A-4517-9444-4BCF97DB0F3F}"/>
    <dgm:cxn modelId="{DECCA291-2F79-4239-A721-F8171422C5EC}" srcId="{B0C4A85A-E702-4E8E-9447-5AC9E2688E93}" destId="{22428B5E-4E48-4035-AFCD-518E49C6A393}" srcOrd="3" destOrd="0" parTransId="{543E335F-4F36-4A80-A3E8-009DC0C04C78}" sibTransId="{363C7E6F-AD7A-466A-8DFF-172FD6232AF6}"/>
    <dgm:cxn modelId="{9BDB124F-8D93-4EF6-87C1-8B865D70A1E4}" srcId="{91749CC0-3C52-4EF3-A6F1-13A55A766978}" destId="{9F17B568-3C34-45ED-A463-5B7BAA9AC5B2}" srcOrd="0" destOrd="0" parTransId="{CD39A284-CFAC-4D13-97E6-D48FD951B35E}" sibTransId="{ED5F0BE5-F7B4-4A15-B1DB-FC304E290A33}"/>
    <dgm:cxn modelId="{12BF631F-40D8-4FF3-A3C3-889E101D40AB}" type="presOf" srcId="{418E581D-4D33-4D1C-8617-3D39338A2D02}" destId="{565730E6-76D9-4992-B2E0-04BDA4E0175C}" srcOrd="0" destOrd="1" presId="urn:microsoft.com/office/officeart/2005/8/layout/hList1"/>
    <dgm:cxn modelId="{975AE904-35F1-4EE4-A7B8-736375C02897}" type="presOf" srcId="{E1662A7E-04FF-42B4-A97C-CC5B741006FA}" destId="{565730E6-76D9-4992-B2E0-04BDA4E0175C}" srcOrd="0" destOrd="5" presId="urn:microsoft.com/office/officeart/2005/8/layout/hList1"/>
    <dgm:cxn modelId="{31C384CB-4D22-40FB-95CD-0FBEDB2DC7B3}" srcId="{91749CC0-3C52-4EF3-A6F1-13A55A766978}" destId="{591EE327-CDCB-49F3-8AE5-1109FD1BB2DB}" srcOrd="5" destOrd="0" parTransId="{2476335E-5328-4399-BFC2-3F573FB30030}" sibTransId="{761864A2-741A-4617-8D0D-C2E03C21BDC4}"/>
    <dgm:cxn modelId="{F32D62B4-F8FE-4608-AD7E-DA4E07857AED}" type="presOf" srcId="{D6EDBDD1-686E-41B7-B79B-13D35C4D7776}" destId="{565730E6-76D9-4992-B2E0-04BDA4E0175C}" srcOrd="0" destOrd="4" presId="urn:microsoft.com/office/officeart/2005/8/layout/hList1"/>
    <dgm:cxn modelId="{C358707F-B9E4-4E80-9324-C74C16E0C214}" srcId="{B0C4A85A-E702-4E8E-9447-5AC9E2688E93}" destId="{E1662A7E-04FF-42B4-A97C-CC5B741006FA}" srcOrd="5" destOrd="0" parTransId="{41D0A000-A944-47DA-9E8D-A7693EAC4EA5}" sibTransId="{8278A8A6-59EF-4F4C-A1B6-1120D1EC2E42}"/>
    <dgm:cxn modelId="{5F820396-A2A5-4E4E-87C2-331F7734344D}" type="presOf" srcId="{36C18888-E6B3-4A3F-945F-46D62E3C85D0}" destId="{80066836-629D-4447-BC9B-6290547F04C6}" srcOrd="0" destOrd="0" presId="urn:microsoft.com/office/officeart/2005/8/layout/hList1"/>
    <dgm:cxn modelId="{A80F809C-57D2-4EB9-A448-2893662E89BF}" srcId="{91749CC0-3C52-4EF3-A6F1-13A55A766978}" destId="{5BA3DD9C-73CD-49C5-81DE-88DE0C5B24C3}" srcOrd="3" destOrd="0" parTransId="{6C7F887F-D91A-43D2-90FE-8C8F0805935D}" sibTransId="{9292A80B-E2C2-4850-9473-855E6F8DDF6C}"/>
    <dgm:cxn modelId="{D8BED489-B8D9-4BEA-8B55-42A8BF514432}" srcId="{B0C4A85A-E702-4E8E-9447-5AC9E2688E93}" destId="{D6EDBDD1-686E-41B7-B79B-13D35C4D7776}" srcOrd="4" destOrd="0" parTransId="{8630CBB8-F8A3-4EF1-A9E1-C96798F4CFE8}" sibTransId="{13E80E52-65D4-473D-8D6D-7D1E42A6A95D}"/>
    <dgm:cxn modelId="{14EE950F-2F4D-43FF-9002-F429C3DDFA02}" type="presOf" srcId="{9F17B568-3C34-45ED-A463-5B7BAA9AC5B2}" destId="{3BBE0E96-597D-436E-85B6-BD788570DDC6}" srcOrd="0" destOrd="0" presId="urn:microsoft.com/office/officeart/2005/8/layout/hList1"/>
    <dgm:cxn modelId="{4DD41568-B056-4E1B-8665-C8701181A3DD}" type="presOf" srcId="{591EE327-CDCB-49F3-8AE5-1109FD1BB2DB}" destId="{3BBE0E96-597D-436E-85B6-BD788570DDC6}" srcOrd="0" destOrd="5" presId="urn:microsoft.com/office/officeart/2005/8/layout/hList1"/>
    <dgm:cxn modelId="{77C542A1-BA68-4EFB-BAC4-9D70FF84BCAB}" srcId="{B0C4A85A-E702-4E8E-9447-5AC9E2688E93}" destId="{947EF703-BCB5-429B-A365-C1D3BBCB8891}" srcOrd="0" destOrd="0" parTransId="{CE1224C9-71D3-42B3-8BB9-3DA65496B81D}" sibTransId="{C473EAB2-66C4-4030-9FD7-E8B3D2D3E022}"/>
    <dgm:cxn modelId="{4281BBA6-6DBC-4705-BC3A-99E1228A114B}" srcId="{91749CC0-3C52-4EF3-A6F1-13A55A766978}" destId="{F016B6E0-7631-403F-994D-767520C00FF6}" srcOrd="2" destOrd="0" parTransId="{2D12CAE3-AFA4-4BCF-9C46-30A5159A50F3}" sibTransId="{6026073D-37B9-4916-922A-142DD2670D9B}"/>
    <dgm:cxn modelId="{4D3B1D05-B35F-4C60-A0BC-4D4ED12790D9}" type="presOf" srcId="{91749CC0-3C52-4EF3-A6F1-13A55A766978}" destId="{ADB5FD3D-3BF3-46B4-95A4-25246B247C52}" srcOrd="0" destOrd="0" presId="urn:microsoft.com/office/officeart/2005/8/layout/hList1"/>
    <dgm:cxn modelId="{650DCB81-A08B-4CFD-AE8E-C9C6190A8EB5}" type="presParOf" srcId="{80066836-629D-4447-BC9B-6290547F04C6}" destId="{B0D32504-27CC-4C91-A891-ED0AF413ADD0}" srcOrd="0" destOrd="0" presId="urn:microsoft.com/office/officeart/2005/8/layout/hList1"/>
    <dgm:cxn modelId="{BF377347-9EC7-4522-882B-1E6B190F2405}" type="presParOf" srcId="{B0D32504-27CC-4C91-A891-ED0AF413ADD0}" destId="{F8789EDF-5455-4FD3-B800-A9981BAD921C}" srcOrd="0" destOrd="0" presId="urn:microsoft.com/office/officeart/2005/8/layout/hList1"/>
    <dgm:cxn modelId="{11399DFB-BDC4-450E-87FD-76B28F53EF13}" type="presParOf" srcId="{B0D32504-27CC-4C91-A891-ED0AF413ADD0}" destId="{565730E6-76D9-4992-B2E0-04BDA4E0175C}" srcOrd="1" destOrd="0" presId="urn:microsoft.com/office/officeart/2005/8/layout/hList1"/>
    <dgm:cxn modelId="{FFC818DB-02E0-432B-BF62-4C17070A2844}" type="presParOf" srcId="{80066836-629D-4447-BC9B-6290547F04C6}" destId="{3A022004-51CA-4F97-A237-7ED1CCCE0B0D}" srcOrd="1" destOrd="0" presId="urn:microsoft.com/office/officeart/2005/8/layout/hList1"/>
    <dgm:cxn modelId="{E01DE1F4-EB85-4CA5-8844-E3C4B353DD76}" type="presParOf" srcId="{80066836-629D-4447-BC9B-6290547F04C6}" destId="{B05C9545-89C1-4942-815E-A597570E7F7E}" srcOrd="2" destOrd="0" presId="urn:microsoft.com/office/officeart/2005/8/layout/hList1"/>
    <dgm:cxn modelId="{063EA6B1-9563-4D45-83CF-A825AD83923A}" type="presParOf" srcId="{B05C9545-89C1-4942-815E-A597570E7F7E}" destId="{ADB5FD3D-3BF3-46B4-95A4-25246B247C52}" srcOrd="0" destOrd="0" presId="urn:microsoft.com/office/officeart/2005/8/layout/hList1"/>
    <dgm:cxn modelId="{987C75DE-14C5-4A12-AB72-803C473369AF}" type="presParOf" srcId="{B05C9545-89C1-4942-815E-A597570E7F7E}" destId="{3BBE0E96-597D-436E-85B6-BD788570DDC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89EDF-5455-4FD3-B800-A9981BAD921C}">
      <dsp:nvSpPr>
        <dsp:cNvPr id="0" name=""/>
        <dsp:cNvSpPr/>
      </dsp:nvSpPr>
      <dsp:spPr>
        <a:xfrm>
          <a:off x="39" y="170233"/>
          <a:ext cx="3797104"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WCF</a:t>
          </a:r>
          <a:endParaRPr lang="en-US" sz="2000" kern="1200" dirty="0"/>
        </a:p>
      </dsp:txBody>
      <dsp:txXfrm>
        <a:off x="39" y="170233"/>
        <a:ext cx="3797104" cy="576000"/>
      </dsp:txXfrm>
    </dsp:sp>
    <dsp:sp modelId="{565730E6-76D9-4992-B2E0-04BDA4E0175C}">
      <dsp:nvSpPr>
        <dsp:cNvPr id="0" name=""/>
        <dsp:cNvSpPr/>
      </dsp:nvSpPr>
      <dsp:spPr>
        <a:xfrm>
          <a:off x="39" y="746233"/>
          <a:ext cx="3797104"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Back-end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SOAP, WS-*</a:t>
          </a:r>
          <a:endParaRPr lang="en-US" sz="2000" kern="1200" dirty="0"/>
        </a:p>
        <a:p>
          <a:pPr marL="228600" lvl="1" indent="-228600" algn="l" defTabSz="889000">
            <a:lnSpc>
              <a:spcPct val="90000"/>
            </a:lnSpc>
            <a:spcBef>
              <a:spcPct val="0"/>
            </a:spcBef>
            <a:spcAft>
              <a:spcPct val="15000"/>
            </a:spcAft>
            <a:buChar char="••"/>
          </a:pPr>
          <a:r>
            <a:rPr lang="en-US" sz="2000" kern="1200" dirty="0" smtClean="0"/>
            <a:t>Transports: HTTP, TCP, UDP, Queues, </a:t>
          </a:r>
          <a:r>
            <a:rPr lang="en-US" sz="2000" kern="1200" dirty="0" err="1" smtClean="0"/>
            <a:t>WebSockets</a:t>
          </a:r>
          <a:r>
            <a:rPr lang="en-US" sz="2000" kern="1200" dirty="0" smtClean="0"/>
            <a:t>, custom</a:t>
          </a:r>
          <a:endParaRPr lang="en-US" sz="2000" kern="1200" dirty="0"/>
        </a:p>
        <a:p>
          <a:pPr marL="228600" lvl="1" indent="-228600" algn="l" defTabSz="889000">
            <a:lnSpc>
              <a:spcPct val="90000"/>
            </a:lnSpc>
            <a:spcBef>
              <a:spcPct val="0"/>
            </a:spcBef>
            <a:spcAft>
              <a:spcPct val="15000"/>
            </a:spcAft>
            <a:buChar char="••"/>
          </a:pPr>
          <a:r>
            <a:rPr lang="en-US" sz="2000" kern="1200" dirty="0" smtClean="0"/>
            <a:t>Message patterns: request-reply, one-way, duplex</a:t>
          </a:r>
          <a:endParaRPr lang="en-US" sz="2000" kern="1200" dirty="0"/>
        </a:p>
        <a:p>
          <a:pPr marL="228600" lvl="1" indent="-228600" algn="l" defTabSz="889000">
            <a:lnSpc>
              <a:spcPct val="90000"/>
            </a:lnSpc>
            <a:spcBef>
              <a:spcPct val="0"/>
            </a:spcBef>
            <a:spcAft>
              <a:spcPct val="15000"/>
            </a:spcAft>
            <a:buChar char="••"/>
          </a:pPr>
          <a:r>
            <a:rPr lang="en-US" sz="2000" kern="1200" dirty="0" smtClean="0"/>
            <a:t>Use WCF Web HTTP to add HTTP endpoints to existing WCF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Use WCF Data Services for full </a:t>
          </a:r>
          <a:r>
            <a:rPr lang="en-US" sz="2000" kern="1200" dirty="0" err="1" smtClean="0"/>
            <a:t>OData</a:t>
          </a:r>
          <a:r>
            <a:rPr lang="en-US" sz="2000" kern="1200" dirty="0" smtClean="0"/>
            <a:t> support</a:t>
          </a:r>
          <a:endParaRPr lang="en-US" sz="2000" kern="1200" dirty="0"/>
        </a:p>
      </dsp:txBody>
      <dsp:txXfrm>
        <a:off x="39" y="746233"/>
        <a:ext cx="3797104" cy="3952799"/>
      </dsp:txXfrm>
    </dsp:sp>
    <dsp:sp modelId="{ADB5FD3D-3BF3-46B4-95A4-25246B247C52}">
      <dsp:nvSpPr>
        <dsp:cNvPr id="0" name=""/>
        <dsp:cNvSpPr/>
      </dsp:nvSpPr>
      <dsp:spPr>
        <a:xfrm>
          <a:off x="4328738" y="170233"/>
          <a:ext cx="3797104"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ASP.NET Web API</a:t>
          </a:r>
          <a:endParaRPr lang="en-US" sz="2000" kern="1200" dirty="0"/>
        </a:p>
      </dsp:txBody>
      <dsp:txXfrm>
        <a:off x="4328738" y="170233"/>
        <a:ext cx="3797104" cy="576000"/>
      </dsp:txXfrm>
    </dsp:sp>
    <dsp:sp modelId="{3BBE0E96-597D-436E-85B6-BD788570DDC6}">
      <dsp:nvSpPr>
        <dsp:cNvPr id="0" name=""/>
        <dsp:cNvSpPr/>
      </dsp:nvSpPr>
      <dsp:spPr>
        <a:xfrm>
          <a:off x="4328738" y="746233"/>
          <a:ext cx="3797104"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Front-end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Media Types: JSON, XML, form-URL-encoded, custom</a:t>
          </a:r>
          <a:endParaRPr lang="en-US" sz="2000" kern="1200" dirty="0"/>
        </a:p>
        <a:p>
          <a:pPr marL="228600" lvl="1" indent="-228600" algn="l" defTabSz="889000">
            <a:lnSpc>
              <a:spcPct val="90000"/>
            </a:lnSpc>
            <a:spcBef>
              <a:spcPct val="0"/>
            </a:spcBef>
            <a:spcAft>
              <a:spcPct val="15000"/>
            </a:spcAft>
            <a:buChar char="••"/>
          </a:pPr>
          <a:r>
            <a:rPr lang="en-US" sz="2000" kern="1200" dirty="0" smtClean="0"/>
            <a:t>HTTP only</a:t>
          </a:r>
          <a:endParaRPr lang="en-US" sz="2000" kern="1200" dirty="0"/>
        </a:p>
        <a:p>
          <a:pPr marL="228600" lvl="1" indent="-228600" algn="l" defTabSz="889000">
            <a:lnSpc>
              <a:spcPct val="90000"/>
            </a:lnSpc>
            <a:spcBef>
              <a:spcPct val="0"/>
            </a:spcBef>
            <a:spcAft>
              <a:spcPct val="15000"/>
            </a:spcAft>
            <a:buChar char="••"/>
          </a:pPr>
          <a:r>
            <a:rPr lang="en-US" sz="2000" kern="1200" dirty="0" smtClean="0"/>
            <a:t>Request-reply only</a:t>
          </a:r>
          <a:endParaRPr lang="en-US" sz="2000" kern="1200" dirty="0"/>
        </a:p>
        <a:p>
          <a:pPr marL="228600" lvl="1" indent="-228600" algn="l" defTabSz="889000">
            <a:lnSpc>
              <a:spcPct val="90000"/>
            </a:lnSpc>
            <a:spcBef>
              <a:spcPct val="0"/>
            </a:spcBef>
            <a:spcAft>
              <a:spcPct val="15000"/>
            </a:spcAft>
            <a:buChar char="••"/>
          </a:pPr>
          <a:r>
            <a:rPr lang="en-US" sz="2000" kern="1200" dirty="0" smtClean="0"/>
            <a:t>REST, resource-centric</a:t>
          </a:r>
          <a:endParaRPr lang="en-US" sz="2000" kern="1200" dirty="0"/>
        </a:p>
        <a:p>
          <a:pPr marL="228600" lvl="1" indent="-228600" algn="l" defTabSz="889000">
            <a:lnSpc>
              <a:spcPct val="90000"/>
            </a:lnSpc>
            <a:spcBef>
              <a:spcPct val="0"/>
            </a:spcBef>
            <a:spcAft>
              <a:spcPct val="15000"/>
            </a:spcAft>
            <a:buChar char="••"/>
          </a:pPr>
          <a:r>
            <a:rPr lang="en-US" sz="2000" kern="1200" dirty="0" smtClean="0"/>
            <a:t>Use </a:t>
          </a:r>
          <a:r>
            <a:rPr lang="en-US" sz="2000" kern="1200" dirty="0" err="1" smtClean="0"/>
            <a:t>SignalR</a:t>
          </a:r>
          <a:r>
            <a:rPr lang="en-US" sz="2000" kern="1200" dirty="0" smtClean="0"/>
            <a:t> for asynchronous signaling (polling, long-polling, </a:t>
          </a:r>
          <a:r>
            <a:rPr lang="en-US" sz="2000" kern="1200" dirty="0" err="1" smtClean="0"/>
            <a:t>WebSockets</a:t>
          </a:r>
          <a:r>
            <a:rPr lang="en-US" sz="2000" kern="1200" dirty="0" smtClean="0"/>
            <a:t>)</a:t>
          </a:r>
          <a:endParaRPr lang="en-US" sz="2000" kern="1200" dirty="0"/>
        </a:p>
      </dsp:txBody>
      <dsp:txXfrm>
        <a:off x="4328738" y="746233"/>
        <a:ext cx="3797104" cy="39527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7.png" Id="rId3" /><Relationship Type="http://schemas.openxmlformats.org/officeDocument/2006/relationships/slideLayout" Target="../slideLayouts/slideLayout6.xml" Id="rId1" /><Relationship Type="http://schemas.openxmlformats.org/officeDocument/2006/relationships/image" Target="../media/image8.png" Id="rId4"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emf"/><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3.xml"/><Relationship Id="rId4" Type="http://schemas.openxmlformats.org/officeDocument/2006/relationships/tags" Target="../tags/tag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&#65279;<?xml version="1.0" encoding="utf-8"?><Relationships xmlns="http://schemas.openxmlformats.org/package/2006/relationships"><Relationship Type="http://schemas.openxmlformats.org/officeDocument/2006/relationships/tags" Target="../tags/tag25.xml" Id="rId3" /><Relationship Type="http://schemas.openxmlformats.org/officeDocument/2006/relationships/image" Target="../media/image9.emf" Id="rId7" /><Relationship Type="http://schemas.openxmlformats.org/officeDocument/2006/relationships/tags" Target="../tags/tag24.xml" Id="rId2" /><Relationship Type="http://schemas.openxmlformats.org/officeDocument/2006/relationships/vmlDrawing" Target="../drawings/vmlDrawing9.vml" Id="rId1" /><Relationship Type="http://schemas.openxmlformats.org/officeDocument/2006/relationships/oleObject" Target="../embeddings/oleObject9.bin" Id="rId6" /><Relationship Type="http://schemas.openxmlformats.org/officeDocument/2006/relationships/slideLayout" Target="../slideLayouts/slideLayout10.xml" Id="rId4" /></Relationships>
</file>

<file path=ppt/slides/_rels/slide19.xml.rels>&#65279;<?xml version="1.0" encoding="utf-8"?><Relationships xmlns="http://schemas.openxmlformats.org/package/2006/relationships"><Relationship Type="http://schemas.openxmlformats.org/officeDocument/2006/relationships/slideLayout" Target="../slideLayouts/slideLayout11.xml" Id="rId1" /></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0.xml.rels>&#65279;<?xml version="1.0" encoding="utf-8"?><Relationships xmlns="http://schemas.openxmlformats.org/package/2006/relationships"><Relationship Type="http://schemas.openxmlformats.org/officeDocument/2006/relationships/slideLayout" Target="../slideLayouts/slideLayout12.xml" Id="rId1" /></Relationships>
</file>

<file path=ppt/slides/_rels/slide21.xml.rels><?xml version="1.0" encoding="UTF-8" standalone="yes"?>
<Relationships xmlns="http://schemas.openxmlformats.org/package/2006/relationships"><Relationship Id="rId8" Type="http://schemas.openxmlformats.org/officeDocument/2006/relationships/hyperlink" Target="http://bldw.in/SessionFeedback" TargetMode="External"/><Relationship Id="rId3" Type="http://schemas.openxmlformats.org/officeDocument/2006/relationships/tags" Target="../tags/tag27.xml"/><Relationship Id="rId7" Type="http://schemas.openxmlformats.org/officeDocument/2006/relationships/hyperlink" Target="http://forums.dev.windows.com/" TargetMode="External"/><Relationship Id="rId2" Type="http://schemas.openxmlformats.org/officeDocument/2006/relationships/tags" Target="../tags/tag26.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8.xml"/><Relationship Id="rId1" Type="http://schemas.openxmlformats.org/officeDocument/2006/relationships/vmlDrawing" Target="../drawings/vmlDrawing11.vml"/><Relationship Id="rId5" Type="http://schemas.openxmlformats.org/officeDocument/2006/relationships/image" Target="../media/image9.e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xml"/><Relationship Id="rId7" Type="http://schemas.openxmlformats.org/officeDocument/2006/relationships/oleObject" Target="../embeddings/oleObject5.bin"/><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slideLayout" Target="../slideLayouts/slideLayout6.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3.xml"/><Relationship Id="rId4" Type="http://schemas.openxmlformats.org/officeDocument/2006/relationships/tags" Target="../tags/tag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4761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241466"/>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Read-only Controller Actions to return data</a:t>
            </a:r>
            <a:endParaRPr lang="en-US" sz="4800" dirty="0"/>
          </a:p>
        </p:txBody>
      </p:sp>
      <p:sp>
        <p:nvSpPr>
          <p:cNvPr id="5" name="TextBox 4"/>
          <p:cNvSpPr txBox="1"/>
          <p:nvPr/>
        </p:nvSpPr>
        <p:spPr>
          <a:xfrm>
            <a:off x="5130025" y="1238246"/>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241466"/>
            <a:ext cx="2485232"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3:</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everything</a:t>
            </a:r>
            <a:endParaRPr lang="en-US" dirty="0">
              <a:solidFill>
                <a:schemeClr val="tx2">
                  <a:alpha val="99000"/>
                </a:schemeClr>
              </a:solidFill>
              <a:latin typeface="Segoe UI Light" pitchFamily="34" charset="0"/>
            </a:endParaRPr>
          </a:p>
        </p:txBody>
      </p:sp>
      <p:sp>
        <p:nvSpPr>
          <p:cNvPr id="9" name="TextBox 8"/>
          <p:cNvSpPr txBox="1"/>
          <p:nvPr/>
        </p:nvSpPr>
        <p:spPr>
          <a:xfrm>
            <a:off x="5130023" y="2547610"/>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smtClean="0">
                <a:solidFill>
                  <a:schemeClr val="accent4">
                    <a:lumMod val="40000"/>
                    <a:lumOff val="60000"/>
                    <a:alpha val="99000"/>
                  </a:schemeClr>
                </a:solidFill>
                <a:latin typeface="Consolas" pitchFamily="49" charset="0"/>
                <a:cs typeface="Consolas" pitchFamily="49" charset="0"/>
              </a:rPr>
              <a:t>Person</a:t>
            </a:r>
            <a:r>
              <a:rPr lang="en-US" sz="1400" dirty="0" smtClean="0">
                <a:solidFill>
                  <a:schemeClr val="lt1">
                    <a:alpha val="99000"/>
                  </a:schemeClr>
                </a:solidFill>
                <a:latin typeface="Consolas" pitchFamily="49" charset="0"/>
                <a:cs typeface="Consolas" pitchFamily="49" charset="0"/>
              </a:rPr>
              <a:t> Get(</a:t>
            </a:r>
            <a:r>
              <a:rPr lang="en-US" sz="1400" dirty="0" err="1" smtClean="0">
                <a:solidFill>
                  <a:schemeClr val="lt1">
                    <a:alpha val="99000"/>
                  </a:schemeClr>
                </a:solidFill>
                <a:latin typeface="Consolas" pitchFamily="49" charset="0"/>
                <a:cs typeface="Consolas" pitchFamily="49" charset="0"/>
              </a:rPr>
              <a:t>int</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47610"/>
            <a:ext cx="225965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4:</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one item</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7083774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Routing a Web API Using </a:t>
            </a:r>
            <a:r>
              <a:rPr lang="en-US" sz="4800" dirty="0" err="1" smtClean="0"/>
              <a:t>Global.asax.cs</a:t>
            </a:r>
            <a:endParaRPr lang="en-US" sz="4800" dirty="0"/>
          </a:p>
        </p:txBody>
      </p:sp>
      <p:sp>
        <p:nvSpPr>
          <p:cNvPr id="5" name="TextBox 4"/>
          <p:cNvSpPr txBox="1"/>
          <p:nvPr/>
        </p:nvSpPr>
        <p:spPr>
          <a:xfrm>
            <a:off x="5130025"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smtClean="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routes.MapHttpRoute</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397331"/>
            <a:ext cx="3131242" cy="1446550"/>
          </a:xfrm>
          <a:prstGeom prst="rect">
            <a:avLst/>
          </a:prstGeom>
        </p:spPr>
        <p:txBody>
          <a:bodyPr wrap="none">
            <a:spAutoFit/>
          </a:bodyPr>
          <a:lstStyle/>
          <a:p>
            <a:r>
              <a:rPr lang="en-US" sz="4000" dirty="0" smtClean="0">
                <a:solidFill>
                  <a:schemeClr val="accent2">
                    <a:alpha val="99000"/>
                  </a:schemeClr>
                </a:solidFill>
                <a:latin typeface="Segoe UI Light" pitchFamily="34" charset="0"/>
              </a:rPr>
              <a:t>Routing:</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Familiar syntax,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conventional approach</a:t>
            </a:r>
            <a:endParaRPr lang="en-US" dirty="0">
              <a:solidFill>
                <a:schemeClr val="tx2">
                  <a:alpha val="99000"/>
                </a:schemeClr>
              </a:solidFill>
              <a:latin typeface="Segoe UI Light" pitchFamily="34" charset="0"/>
            </a:endParaRPr>
          </a:p>
        </p:txBody>
      </p:sp>
      <p:pic>
        <p:nvPicPr>
          <p:cNvPr id="64520" name="Picture 8" descr="C:\Users\bradyg\AppData\Local\Temp\SNAGHTML48d1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181"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2818"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38455"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7445"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435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92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4372898"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smtClean="0">
                <a:solidFill>
                  <a:schemeClr val="lt1">
                    <a:alpha val="99000"/>
                  </a:schemeClr>
                </a:solidFill>
                <a:latin typeface="Consolas" pitchFamily="49" charset="0"/>
                <a:cs typeface="Consolas" pitchFamily="49" charset="0"/>
              </a:rPr>
              <a:t>new </a:t>
            </a:r>
            <a:r>
              <a:rPr lang="en-US" sz="1400" dirty="0" err="1" smtClean="0">
                <a:solidFill>
                  <a:schemeClr val="accent4">
                    <a:lumMod val="60000"/>
                    <a:lumOff val="40000"/>
                    <a:alpha val="99000"/>
                  </a:schemeClr>
                </a:solidFill>
                <a:latin typeface="Consolas" pitchFamily="49" charset="0"/>
                <a:cs typeface="Consolas" pitchFamily="49" charset="0"/>
              </a:rPr>
              <a:t>HttpResponseMessage</a:t>
            </a:r>
            <a:r>
              <a:rPr lang="en-US" sz="1400" dirty="0" smtClean="0">
                <a:solidFill>
                  <a:schemeClr val="lt1">
                    <a:alpha val="99000"/>
                  </a:schemeClr>
                </a:solidFill>
                <a:latin typeface="Consolas" pitchFamily="49" charset="0"/>
                <a:cs typeface="Consolas" pitchFamily="49" charset="0"/>
              </a:rPr>
              <a:t>&lt;Person</a:t>
            </a:r>
            <a:r>
              <a:rPr lang="en-US" sz="1400" dirty="0">
                <a:solidFill>
                  <a:schemeClr val="lt1">
                    <a:alpha val="99000"/>
                  </a:schemeClr>
                </a:solidFill>
                <a:latin typeface="Consolas" pitchFamily="49" charset="0"/>
                <a:cs typeface="Consolas" pitchFamily="49" charset="0"/>
              </a:rPr>
              <a:t>&gt;(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5" name="Rectangle 14"/>
          <p:cNvSpPr/>
          <p:nvPr/>
        </p:nvSpPr>
        <p:spPr>
          <a:xfrm>
            <a:off x="433838" y="2118999"/>
            <a:ext cx="4025461" cy="1815882"/>
          </a:xfrm>
          <a:prstGeom prst="rect">
            <a:avLst/>
          </a:prstGeom>
        </p:spPr>
        <p:txBody>
          <a:bodyPr wrap="none">
            <a:spAutoFit/>
          </a:bodyPr>
          <a:lstStyle/>
          <a:p>
            <a:r>
              <a:rPr lang="en-US" sz="4000" dirty="0" smtClean="0">
                <a:solidFill>
                  <a:schemeClr val="accent2">
                    <a:alpha val="99000"/>
                  </a:schemeClr>
                </a:solidFill>
                <a:latin typeface="Segoe UI Light" pitchFamily="34" charset="0"/>
              </a:rPr>
              <a:t>Example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Find a person and return it,</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but what happens if we don’t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1031" y="14251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a:t>
            </a:r>
            <a:r>
              <a:rPr lang="en-US" sz="2800" dirty="0" smtClean="0">
                <a:ln>
                  <a:solidFill>
                    <a:schemeClr val="bg1">
                      <a:alpha val="0"/>
                    </a:schemeClr>
                  </a:solidFill>
                </a:ln>
                <a:solidFill>
                  <a:schemeClr val="bg1"/>
                </a:solidFill>
              </a:rPr>
              <a:t>modify response headers</a:t>
            </a:r>
            <a:endParaRPr lang="en-US" sz="2800" dirty="0">
              <a:ln>
                <a:solidFill>
                  <a:schemeClr val="bg1">
                    <a:alpha val="0"/>
                  </a:schemeClr>
                </a:solidFill>
              </a:ln>
              <a:solidFill>
                <a:schemeClr val="bg1"/>
              </a:solidFill>
            </a:endParaRPr>
          </a:p>
        </p:txBody>
      </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743" y="2246313"/>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42" y="2246312"/>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403132798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97"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680"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588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4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sp>
        <p:nvSpPr>
          <p:cNvPr id="5" name="TextBox 4"/>
          <p:cNvSpPr txBox="1"/>
          <p:nvPr/>
        </p:nvSpPr>
        <p:spPr>
          <a:xfrm>
            <a:off x="4172603"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978914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pic>
        <p:nvPicPr>
          <p:cNvPr id="65538" name="Picture 2" descr="C:\Users\bradyg\AppData\Local\Temp\SNAGHTML672b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86" y="1202171"/>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569" y="5389344"/>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588" y="2399314"/>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588"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3338"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Up Arrow 11"/>
          <p:cNvSpPr/>
          <p:nvPr/>
        </p:nvSpPr>
        <p:spPr bwMode="auto">
          <a:xfrm>
            <a:off x="8937460"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821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89408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8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a:xfrm>
            <a:off x="1889124" y="1447800"/>
            <a:ext cx="4785995" cy="1523494"/>
          </a:xfrm>
        </p:spPr>
        <p:txBody>
          <a:bodyPr/>
          <a:lstStyle/>
          <a:p>
            <a:r>
              <a:rPr lang="en-US" dirty="0" smtClean="0"/>
              <a:t>Introduction to ASP.NET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3801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889124" y="1447800"/>
            <a:ext cx="4511675" cy="1833282"/>
          </a:xfrm>
        </p:spPr>
        <p:txBody>
          <a:bodyPr/>
          <a:lstStyle/>
          <a:p>
            <a:r>
              <a:rPr lang="en-US" dirty="0" smtClean="0"/>
              <a:t>MVC SPA template uses </a:t>
            </a:r>
            <a:r>
              <a:rPr lang="en-US" dirty="0" err="1" smtClean="0"/>
              <a:t>WebAPI</a:t>
            </a:r>
            <a:endParaRPr lang="en-CA" dirty="0"/>
          </a:p>
        </p:txBody>
      </p:sp>
      <p:sp>
        <p:nvSpPr>
          <p:cNvPr id="7" name="Subtitle 6"/>
          <p:cNvSpPr>
            <a:spLocks noGrp="1"/>
          </p:cNvSpPr>
          <p:nvPr>
            <p:ph type="subTitle" idx="1"/>
          </p:nvPr>
        </p:nvSpPr>
        <p:spPr/>
        <p:txBody>
          <a:bodyPr/>
          <a:lstStyle/>
          <a:p>
            <a:endParaRPr lang="en-CA"/>
          </a:p>
        </p:txBody>
      </p:sp>
      <p:sp>
        <p:nvSpPr>
          <p:cNvPr id="8" name="Text Placeholder 7"/>
          <p:cNvSpPr>
            <a:spLocks noGrp="1"/>
          </p:cNvSpPr>
          <p:nvPr>
            <p:ph type="body" sz="quarter" idx="10"/>
          </p:nvPr>
        </p:nvSpPr>
        <p:spPr/>
        <p:txBody>
          <a:bodyPr/>
          <a:lstStyle/>
          <a:p>
            <a:r>
              <a:rPr lang="en-US" dirty="0" smtClean="0"/>
              <a:t>Demo</a:t>
            </a:r>
            <a:endParaRPr lang="en-CA" dirty="0"/>
          </a:p>
        </p:txBody>
      </p:sp>
    </p:spTree>
    <p:extLst>
      <p:ext uri="{BB962C8B-B14F-4D97-AF65-F5344CB8AC3E}">
        <p14:creationId xmlns:p14="http://schemas.microsoft.com/office/powerpoint/2010/main" val="26108866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br>
              <a:rPr lang="en-US" dirty="0" smtClean="0"/>
            </a:br>
            <a:r>
              <a:rPr lang="en-US" dirty="0" smtClean="0"/>
              <a:t>with ASP.NET Web API</a:t>
            </a:r>
            <a:endParaRPr lang="en-US" dirty="0"/>
          </a:p>
        </p:txBody>
      </p:sp>
      <p:sp>
        <p:nvSpPr>
          <p:cNvPr id="7" name="Text Placeholder 6"/>
          <p:cNvSpPr>
            <a:spLocks noGrp="1"/>
          </p:cNvSpPr>
          <p:nvPr>
            <p:ph type="body" sz="quarter" idx="11"/>
          </p:nvPr>
        </p:nvSpPr>
        <p:spPr>
          <a:xfrm>
            <a:off x="519113" y="537434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Windows Store Apps Talk to </a:t>
            </a:r>
            <a:r>
              <a:rPr lang="en-US" dirty="0" err="1" smtClean="0"/>
              <a:t>WebAPI</a:t>
            </a:r>
            <a:endParaRPr lang="en-CA" dirty="0"/>
          </a:p>
        </p:txBody>
      </p:sp>
      <p:sp>
        <p:nvSpPr>
          <p:cNvPr id="6" name="Subtitle 5"/>
          <p:cNvSpPr>
            <a:spLocks noGrp="1"/>
          </p:cNvSpPr>
          <p:nvPr>
            <p:ph type="subTitle" idx="1"/>
          </p:nvPr>
        </p:nvSpPr>
        <p:spPr/>
        <p:txBody>
          <a:bodyPr/>
          <a:lstStyle/>
          <a:p>
            <a:endParaRPr lang="en-CA"/>
          </a:p>
        </p:txBody>
      </p:sp>
      <p:sp>
        <p:nvSpPr>
          <p:cNvPr id="7" name="Text Placeholder 6"/>
          <p:cNvSpPr>
            <a:spLocks noGrp="1"/>
          </p:cNvSpPr>
          <p:nvPr>
            <p:ph type="body" sz="quarter" idx="10"/>
          </p:nvPr>
        </p:nvSpPr>
        <p:spPr/>
        <p:txBody>
          <a:bodyPr/>
          <a:lstStyle/>
          <a:p>
            <a:r>
              <a:rPr lang="en-US" dirty="0" smtClean="0"/>
              <a:t>Demo</a:t>
            </a:r>
            <a:endParaRPr lang="en-CA" dirty="0"/>
          </a:p>
        </p:txBody>
      </p:sp>
    </p:spTree>
    <p:extLst>
      <p:ext uri="{BB962C8B-B14F-4D97-AF65-F5344CB8AC3E}">
        <p14:creationId xmlns:p14="http://schemas.microsoft.com/office/powerpoint/2010/main" val="7712036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4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7"/>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8"/>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82343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Comparison of WCF &amp; ASP.NET Web API</a:t>
            </a:r>
            <a:endParaRPr lang="en-US" dirty="0"/>
          </a:p>
        </p:txBody>
      </p:sp>
      <p:graphicFrame>
        <p:nvGraphicFramePr>
          <p:cNvPr id="9" name="Diagram 8"/>
          <p:cNvGraphicFramePr/>
          <p:nvPr>
            <p:extLst/>
          </p:nvPr>
        </p:nvGraphicFramePr>
        <p:xfrm>
          <a:off x="2031471" y="1268360"/>
          <a:ext cx="8125883" cy="486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59920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261360" y="2171588"/>
            <a:ext cx="8717280" cy="3490186"/>
          </a:xfrm>
        </p:spPr>
        <p:txBody>
          <a:bodyPr/>
          <a:lstStyle/>
          <a:p>
            <a:r>
              <a:rPr lang="en-US" sz="4200" dirty="0" smtClean="0"/>
              <a:t>How does ASP.NET Web API fit in?</a:t>
            </a:r>
          </a:p>
          <a:p>
            <a:r>
              <a:rPr lang="en-US" sz="4200" dirty="0" smtClean="0"/>
              <a:t>Introduction to Web API</a:t>
            </a:r>
          </a:p>
          <a:p>
            <a:r>
              <a:rPr lang="en-US" sz="4200" dirty="0" smtClean="0"/>
              <a:t>Consuming Web API from jQuery</a:t>
            </a:r>
          </a:p>
          <a:p>
            <a:r>
              <a:rPr lang="en-US" sz="4200" dirty="0" smtClean="0"/>
              <a:t>Consuming Web API from Windows 8</a:t>
            </a:r>
            <a:endParaRPr lang="en-US" sz="4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grpSp>
        <p:nvGrpSpPr>
          <p:cNvPr id="2" name="Group 1"/>
          <p:cNvGrpSpPr/>
          <p:nvPr/>
        </p:nvGrpSpPr>
        <p:grpSpPr>
          <a:xfrm>
            <a:off x="9889114" y="1703024"/>
            <a:ext cx="1433010" cy="2634084"/>
            <a:chOff x="9889114" y="1703024"/>
            <a:chExt cx="1433010" cy="2634084"/>
          </a:xfrm>
        </p:grpSpPr>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78853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709680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7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Web API?</a:t>
            </a:r>
            <a:endParaRPr lang="en-US" dirty="0"/>
          </a:p>
        </p:txBody>
      </p:sp>
      <p:grpSp>
        <p:nvGrpSpPr>
          <p:cNvPr id="16" name="Group 15"/>
          <p:cNvGrpSpPr/>
          <p:nvPr/>
        </p:nvGrpSpPr>
        <p:grpSpPr>
          <a:xfrm>
            <a:off x="8170082"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0215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2288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5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7">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55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610241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2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5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80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a:t>
            </a:r>
            <a:r>
              <a:rPr lang="en-US" sz="4000" smtClean="0">
                <a:latin typeface="Segoe UI Light" pitchFamily="34" charset="0"/>
              </a:rPr>
              <a:t>or other clients </a:t>
            </a:r>
            <a:r>
              <a:rPr lang="en-US" sz="4000" dirty="0" smtClean="0">
                <a:latin typeface="Segoe UI Light" pitchFamily="34" charset="0"/>
              </a:rPr>
              <a:t>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6"/>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Sample Read-only Model and Controller</a:t>
            </a:r>
            <a:endParaRPr lang="en-US" sz="4800" dirty="0"/>
          </a:p>
        </p:txBody>
      </p:sp>
      <p:sp>
        <p:nvSpPr>
          <p:cNvPr id="5" name="TextBox 4"/>
          <p:cNvSpPr txBox="1"/>
          <p:nvPr/>
        </p:nvSpPr>
        <p:spPr>
          <a:xfrm>
            <a:off x="5130025" y="1155118"/>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Create a Model</a:t>
            </a:r>
            <a:endParaRPr lang="en-US" dirty="0">
              <a:solidFill>
                <a:schemeClr val="tx2">
                  <a:alpha val="99000"/>
                </a:schemeClr>
              </a:solidFill>
              <a:latin typeface="Segoe UI Light" pitchFamily="34" charset="0"/>
            </a:endParaRPr>
          </a:p>
        </p:txBody>
      </p:sp>
      <p:sp>
        <p:nvSpPr>
          <p:cNvPr id="9" name="TextBox 8"/>
          <p:cNvSpPr txBox="1"/>
          <p:nvPr/>
        </p:nvSpPr>
        <p:spPr>
          <a:xfrm>
            <a:off x="5130023" y="2430926"/>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smtClean="0">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new Person { Id = 3, Name = "Bruce Lee" }</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1568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Make an API Controller</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17312689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dcmitype/"/>
    <ds:schemaRef ds:uri="http://schemas.microsoft.com/office/infopath/2007/PartnerControls"/>
    <ds:schemaRef ds:uri="230e9df3-be65-4c73-a93b-d1236ebd677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3361</TotalTime>
  <Words>868</Words>
  <Application>Microsoft Office PowerPoint</Application>
  <PresentationFormat>Custom</PresentationFormat>
  <Paragraphs>210</Paragraphs>
  <Slides>24</Slides>
  <Notes>4</Notes>
  <HiddenSlides>3</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Segoe UI Light</vt:lpstr>
      <vt:lpstr>Segoe UI</vt:lpstr>
      <vt:lpstr>Arial</vt:lpstr>
      <vt:lpstr>Consolas</vt:lpstr>
      <vt:lpstr>Segoe Light</vt:lpstr>
      <vt:lpstr>MS1444_Windows Azure Template 16x9_r08b</vt:lpstr>
      <vt:lpstr>White with Consolas font for code slides</vt:lpstr>
      <vt:lpstr>think-cell Slide</vt:lpstr>
      <vt:lpstr>WebCamps Online</vt:lpstr>
      <vt:lpstr>Building a Service Layer  with ASP.NET Web API</vt:lpstr>
      <vt:lpstr>Agenda </vt:lpstr>
      <vt:lpstr>Web API is a part of ASP.NET</vt:lpstr>
      <vt:lpstr>PowerPoint Presentation</vt:lpstr>
      <vt:lpstr>Homepage: asp.net/web-api</vt:lpstr>
      <vt:lpstr>Find Us on Nuget</vt:lpstr>
      <vt:lpstr>Building a Read Only Web API</vt:lpstr>
      <vt:lpstr>Sample Read-only Model and Controller</vt:lpstr>
      <vt:lpstr>Read-only Controller Actions to return data</vt:lpstr>
      <vt:lpstr>Routing a Web API Using Global.asax.cs</vt:lpstr>
      <vt:lpstr>Manipulating HTTP Responses</vt:lpstr>
      <vt:lpstr>Manipulating HTTP Responses</vt:lpstr>
      <vt:lpstr>Manipulating HTTP Responses</vt:lpstr>
      <vt:lpstr>Making an API Updatable</vt:lpstr>
      <vt:lpstr>Posting Data to a Web API</vt:lpstr>
      <vt:lpstr>Posting Data to a Web API</vt:lpstr>
      <vt:lpstr>Introduction to ASP.NET Web API</vt:lpstr>
      <vt:lpstr>MVC SPA template uses WebAPI</vt:lpstr>
      <vt:lpstr>Windows Store Apps Talk to WebAPI</vt:lpstr>
      <vt:lpstr>Resources</vt:lpstr>
      <vt:lpstr>PowerPoint Presentation</vt:lpstr>
      <vt:lpstr>Web API is a part of ASP.NET</vt:lpstr>
      <vt:lpstr>Comparison of WCF &amp; ASP.NET Web API</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with ASP.NET Web API</dc:title>
  <dc:subject>Windows Azure</dc:subject>
  <dc:creator>Jon Galloway</dc:creator>
  <dc:description>
    Your web applications can do a lot more than serve HTML to browsers. With ASP.NET Web API, you can easily provide powerful services in a variety of formats (including XML and JSON) without your having to fight with formats, plumbing code, and configuration. ASP.NET Web API was designed to help you leverage the HTTP protocol, so you can build services the right way minimal effort. You'll see how you can take make use of these services to power devices and apps as well as cutting edge Ajax clients.
by Jon Gallowayjon.galloway@microsoft.com
http://weblogs.asp.net/jgalloway
</dc:description>
  <cp:lastModifiedBy>Jon Galloway</cp:lastModifiedBy>
  <cp:revision>332</cp:revision>
  <cp:lastPrinted>2011-10-11T14:25:22Z</cp:lastPrinted>
  <dcterms:created xsi:type="dcterms:W3CDTF">2011-03-29T16:07:22Z</dcterms:created>
  <dcterms:modified xsi:type="dcterms:W3CDTF">2012-12-21T07:15:18Z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