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33"/>
  </p:notesMasterIdLst>
  <p:handoutMasterIdLst>
    <p:handoutMasterId r:id="rId34"/>
  </p:handoutMasterIdLst>
  <p:sldIdLst>
    <p:sldId id="296" r:id="rId6"/>
    <p:sldId id="293" r:id="rId7"/>
    <p:sldId id="257" r:id="rId8"/>
    <p:sldId id="297" r:id="rId9"/>
    <p:sldId id="304" r:id="rId10"/>
    <p:sldId id="305" r:id="rId11"/>
    <p:sldId id="320" r:id="rId12"/>
    <p:sldId id="306" r:id="rId13"/>
    <p:sldId id="307" r:id="rId14"/>
    <p:sldId id="308" r:id="rId15"/>
    <p:sldId id="309" r:id="rId16"/>
    <p:sldId id="310" r:id="rId17"/>
    <p:sldId id="311" r:id="rId18"/>
    <p:sldId id="312" r:id="rId19"/>
    <p:sldId id="313" r:id="rId20"/>
    <p:sldId id="314" r:id="rId21"/>
    <p:sldId id="298" r:id="rId22"/>
    <p:sldId id="299" r:id="rId23"/>
    <p:sldId id="300" r:id="rId24"/>
    <p:sldId id="301" r:id="rId25"/>
    <p:sldId id="302" r:id="rId26"/>
    <p:sldId id="315" r:id="rId27"/>
    <p:sldId id="316" r:id="rId28"/>
    <p:sldId id="317" r:id="rId29"/>
    <p:sldId id="319" r:id="rId30"/>
    <p:sldId id="318" r:id="rId31"/>
    <p:sldId id="292" r:id="rId32"/>
  </p:sldIdLst>
  <p:sldSz cx="12188825" cy="6858000"/>
  <p:notesSz cx="6858000" cy="9296400"/>
  <p:custDataLst>
    <p:tags r:id="rId35"/>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66858" autoAdjust="0"/>
  </p:normalViewPr>
  <p:slideViewPr>
    <p:cSldViewPr snapToGrid="0">
      <p:cViewPr varScale="1">
        <p:scale>
          <a:sx n="63" d="100"/>
          <a:sy n="63" d="100"/>
        </p:scale>
        <p:origin x="84" y="384"/>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&#65279;<?xml version="1.0" encoding="utf-8"?><Relationships xmlns="http://schemas.openxmlformats.org/package/2006/relationships"><Relationship Type="http://schemas.openxmlformats.org/officeDocument/2006/relationships/tags" Target="../tags/tag10.xml" Id="rId3" /><Relationship Type="http://schemas.openxmlformats.org/officeDocument/2006/relationships/image" Target="../media/image9.emf" Id="rId7" /><Relationship Type="http://schemas.openxmlformats.org/officeDocument/2006/relationships/tags" Target="../tags/tag9.xml" Id="rId2" /><Relationship Type="http://schemas.openxmlformats.org/officeDocument/2006/relationships/vmlDrawing" Target="../drawings/vmlDrawing6.vml" Id="rId1" /><Relationship Type="http://schemas.openxmlformats.org/officeDocument/2006/relationships/oleObject" Target="../embeddings/oleObject6.bin" Id="rId6" /><Relationship Type="http://schemas.openxmlformats.org/officeDocument/2006/relationships/slideLayout" Target="../slideLayouts/slideLayout10.xml" Id="rId4" /></Relationships>
</file>

<file path=ppt/slides/_rels/slide16.xml.rels>&#65279;<?xml version="1.0" encoding="utf-8"?><Relationships xmlns="http://schemas.openxmlformats.org/package/2006/relationships"><Relationship Type="http://schemas.openxmlformats.org/officeDocument/2006/relationships/slideLayout" Target="../slideLayouts/slideLayout14.xml" Id="rId3" /><Relationship Type="http://schemas.openxmlformats.org/officeDocument/2006/relationships/tags" Target="../tags/tag11.xml" Id="rId2" /><Relationship Type="http://schemas.openxmlformats.org/officeDocument/2006/relationships/vmlDrawing" Target="../drawings/vmlDrawing7.vml" Id="rId1" /><Relationship Type="http://schemas.openxmlformats.org/officeDocument/2006/relationships/image" Target="../media/image9.emf" Id="rId6" /><Relationship Type="http://schemas.openxmlformats.org/officeDocument/2006/relationships/oleObject" Target="../embeddings/oleObject7.bin" Id="rId5" /></Relationships>
</file>

<file path=ppt/slides/_rels/slide17.xml.rels>&#65279;<?xml version="1.0" encoding="utf-8"?><Relationships xmlns="http://schemas.openxmlformats.org/package/2006/relationships"><Relationship Type="http://schemas.openxmlformats.org/officeDocument/2006/relationships/image" Target="../media/image9.emf" Id="rId8" /><Relationship Type="http://schemas.openxmlformats.org/officeDocument/2006/relationships/tags" Target="../tags/tag13.xml" Id="rId3" /><Relationship Type="http://schemas.openxmlformats.org/officeDocument/2006/relationships/oleObject" Target="../embeddings/oleObject8.bin" Id="rId7" /><Relationship Type="http://schemas.openxmlformats.org/officeDocument/2006/relationships/tags" Target="../tags/tag12.xml" Id="rId2" /><Relationship Type="http://schemas.openxmlformats.org/officeDocument/2006/relationships/vmlDrawing" Target="../drawings/vmlDrawing8.vml" Id="rId1" /><Relationship Type="http://schemas.openxmlformats.org/officeDocument/2006/relationships/slideLayout" Target="../slideLayouts/slideLayout3.xml" Id="rId5" /><Relationship Type="http://schemas.openxmlformats.org/officeDocument/2006/relationships/tags" Target="../tags/tag14.xml" Id="rId4" /><Relationship Type="http://schemas.openxmlformats.org/officeDocument/2006/relationships/hyperlink" Target="http://trends.builtwith.com/javascript/jQuery" TargetMode="External" Id="rId9" /></Relationships>
</file>

<file path=ppt/slides/_rels/slide18.xml.rels>&#65279;<?xml version="1.0" encoding="utf-8"?><Relationships xmlns="http://schemas.openxmlformats.org/package/2006/relationships"><Relationship Type="http://schemas.openxmlformats.org/officeDocument/2006/relationships/slideLayout" Target="../slideLayouts/slideLayout2.xml" Id="rId3" /><Relationship Type="http://schemas.openxmlformats.org/officeDocument/2006/relationships/tags" Target="../tags/tag15.xml" Id="rId2" /><Relationship Type="http://schemas.openxmlformats.org/officeDocument/2006/relationships/vmlDrawing" Target="../drawings/vmlDrawing9.vml" Id="rId1" /><Relationship Type="http://schemas.openxmlformats.org/officeDocument/2006/relationships/image" Target="../media/image9.emf" Id="rId6" /><Relationship Type="http://schemas.openxmlformats.org/officeDocument/2006/relationships/oleObject" Target="../embeddings/oleObject9.bin" Id="rId5"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&#65279;<?xml version="1.0" encoding="utf-8"?><Relationships xmlns="http://schemas.openxmlformats.org/package/2006/relationships"><Relationship Type="http://schemas.openxmlformats.org/officeDocument/2006/relationships/tags" Target="../tags/tag17.xml" Id="rId3" /><Relationship Type="http://schemas.openxmlformats.org/officeDocument/2006/relationships/image" Target="../media/image9.emf" Id="rId7" /><Relationship Type="http://schemas.openxmlformats.org/officeDocument/2006/relationships/tags" Target="../tags/tag16.xml" Id="rId2" /><Relationship Type="http://schemas.openxmlformats.org/officeDocument/2006/relationships/vmlDrawing" Target="../drawings/vmlDrawing10.vml" Id="rId1" /><Relationship Type="http://schemas.openxmlformats.org/officeDocument/2006/relationships/oleObject" Target="../embeddings/oleObject10.bin" Id="rId6" /><Relationship Type="http://schemas.openxmlformats.org/officeDocument/2006/relationships/slideLayout" Target="../slideLayouts/slideLayout10.xml" Id="rId4"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&#65279;<?xml version="1.0" encoding="utf-8"?><Relationships xmlns="http://schemas.openxmlformats.org/package/2006/relationships"><Relationship Type="http://schemas.openxmlformats.org/officeDocument/2006/relationships/tags" Target="../tags/tag21.xml" Id="rId3" /><Relationship Type="http://schemas.openxmlformats.org/officeDocument/2006/relationships/image" Target="../media/image9.emf" Id="rId7" /><Relationship Type="http://schemas.openxmlformats.org/officeDocument/2006/relationships/tags" Target="../tags/tag20.xml" Id="rId2" /><Relationship Type="http://schemas.openxmlformats.org/officeDocument/2006/relationships/vmlDrawing" Target="../drawings/vmlDrawing11.vml" Id="rId1" /><Relationship Type="http://schemas.openxmlformats.org/officeDocument/2006/relationships/oleObject" Target="../embeddings/oleObject11.bin" Id="rId6" /><Relationship Type="http://schemas.openxmlformats.org/officeDocument/2006/relationships/slideLayout" Target="../slideLayouts/slideLayout10.xml" Id="rId4" /></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2.xml"/><Relationship Id="rId1" Type="http://schemas.openxmlformats.org/officeDocument/2006/relationships/vmlDrawing" Target="../drawings/vmlDrawing12.vml"/><Relationship Id="rId5" Type="http://schemas.openxmlformats.org/officeDocument/2006/relationships/image" Target="../media/image9.emf"/><Relationship Id="rId4" Type="http://schemas.openxmlformats.org/officeDocument/2006/relationships/oleObject" Target="../embeddings/oleObject12.bin"/></Relationships>
</file>

<file path=ppt/slides/_rels/slide3.xml.rels>&#65279;<?xml version="1.0" encoding="utf-8"?><Relationships xmlns="http://schemas.openxmlformats.org/package/2006/relationships"><Relationship Type="http://schemas.openxmlformats.org/officeDocument/2006/relationships/image" Target="../media/image9.emf" Id="rId8" /><Relationship Type="http://schemas.openxmlformats.org/officeDocument/2006/relationships/tags" Target="../tags/tag4.xml" Id="rId3" /><Relationship Type="http://schemas.openxmlformats.org/officeDocument/2006/relationships/oleObject" Target="../embeddings/oleObject2.bin" Id="rId7" /><Relationship Type="http://schemas.openxmlformats.org/officeDocument/2006/relationships/tags" Target="../tags/tag3.xml" Id="rId2" /><Relationship Type="http://schemas.openxmlformats.org/officeDocument/2006/relationships/vmlDrawing" Target="../drawings/vmlDrawing2.vml" Id="rId1" /><Relationship Type="http://schemas.openxmlformats.org/officeDocument/2006/relationships/slideLayout" Target="../slideLayouts/slideLayout8.xml" Id="rId5" /><Relationship Type="http://schemas.openxmlformats.org/officeDocument/2006/relationships/tags" Target="../tags/tag5.xml" Id="rId4" /></Relationships>
</file>

<file path=ppt/slides/_rels/slide4.xml.rels>&#65279;<?xml version="1.0" encoding="utf-8"?><Relationships xmlns="http://schemas.openxmlformats.org/package/2006/relationships"><Relationship Type="http://schemas.openxmlformats.org/officeDocument/2006/relationships/slideLayout" Target="../slideLayouts/slideLayout14.xml" Id="rId3" /><Relationship Type="http://schemas.openxmlformats.org/officeDocument/2006/relationships/tags" Target="../tags/tag6.xml" Id="rId2" /><Relationship Type="http://schemas.openxmlformats.org/officeDocument/2006/relationships/vmlDrawing" Target="../drawings/vmlDrawing3.vml" Id="rId1" /><Relationship Type="http://schemas.openxmlformats.org/officeDocument/2006/relationships/image" Target="../media/image9.emf" Id="rId6" /><Relationship Type="http://schemas.openxmlformats.org/officeDocument/2006/relationships/oleObject" Target="../embeddings/oleObject3.bin" Id="rId5" /></Relationships>
</file>

<file path=ppt/slides/_rels/slide5.xml.rels>&#65279;<?xml version="1.0" encoding="utf-8"?><Relationships xmlns="http://schemas.openxmlformats.org/package/2006/relationships"><Relationship Type="http://schemas.openxmlformats.org/officeDocument/2006/relationships/slideLayout" Target="../slideLayouts/slideLayout2.xml" Id="rId3" /><Relationship Type="http://schemas.openxmlformats.org/officeDocument/2006/relationships/image" Target="../media/image1.png" Id="rId7" /><Relationship Type="http://schemas.openxmlformats.org/officeDocument/2006/relationships/tags" Target="../tags/tag7.xml" Id="rId2" /><Relationship Type="http://schemas.openxmlformats.org/officeDocument/2006/relationships/vmlDrawing" Target="../drawings/vmlDrawing4.vml" Id="rId1" /><Relationship Type="http://schemas.openxmlformats.org/officeDocument/2006/relationships/image" Target="../media/image9.emf" Id="rId6" /><Relationship Type="http://schemas.openxmlformats.org/officeDocument/2006/relationships/oleObject" Target="../embeddings/oleObject4.bin" Id="rId5" /></Relationships>
</file>

<file path=ppt/slides/_rels/slide6.xml.rels>&#65279;<?xml version="1.0" encoding="utf-8"?><Relationships xmlns="http://schemas.openxmlformats.org/package/2006/relationships"><Relationship Type="http://schemas.openxmlformats.org/officeDocument/2006/relationships/slideLayout" Target="../slideLayouts/slideLayout2.xml" Id="rId3" /><Relationship Type="http://schemas.openxmlformats.org/officeDocument/2006/relationships/tags" Target="../tags/tag8.xml" Id="rId2" /><Relationship Type="http://schemas.openxmlformats.org/officeDocument/2006/relationships/vmlDrawing" Target="../drawings/vmlDrawing5.vml" Id="rId1" /><Relationship Type="http://schemas.openxmlformats.org/officeDocument/2006/relationships/image" Target="../media/image9.emf" Id="rId6" /><Relationship Type="http://schemas.openxmlformats.org/officeDocument/2006/relationships/oleObject" Target="../embeddings/oleObject5.bin" Id="rId5"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&#65279;<?xml version="1.0" encoding="utf-8"?><Relationships xmlns="http://schemas.openxmlformats.org/package/2006/relationships"><Relationship Type="http://schemas.openxmlformats.org/officeDocument/2006/relationships/slideLayout" Target="../slideLayouts/slideLayout6.xml" Id="rId1"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Canvas</a:t>
            </a:r>
            <a:endParaRPr lang="en-US" dirty="0"/>
          </a:p>
        </p:txBody>
      </p:sp>
      <p:sp>
        <p:nvSpPr>
          <p:cNvPr id="18" name="Text Placeholder 17"/>
          <p:cNvSpPr>
            <a:spLocks noGrp="1"/>
          </p:cNvSpPr>
          <p:nvPr>
            <p:ph type="body" sz="quarter" idx="10"/>
          </p:nvPr>
        </p:nvSpPr>
        <p:spPr>
          <a:xfrm>
            <a:off x="519112" y="1140657"/>
            <a:ext cx="11149013" cy="2885405"/>
          </a:xfrm>
        </p:spPr>
        <p:txBody>
          <a:bodyPr/>
          <a:lstStyle/>
          <a:p>
            <a:r>
              <a:rPr lang="en-US" dirty="0">
                <a:solidFill>
                  <a:schemeClr val="accent2">
                    <a:alpha val="99000"/>
                  </a:schemeClr>
                </a:solidFill>
              </a:rPr>
              <a:t>A block element that allows developers to draw 2d graphics using JavaScript</a:t>
            </a:r>
          </a:p>
          <a:p>
            <a:r>
              <a:rPr lang="en-US" dirty="0"/>
              <a:t>Methods for drawing include: </a:t>
            </a:r>
            <a:r>
              <a:rPr lang="en-US" b="1" dirty="0"/>
              <a:t>paths, boxes, circles, </a:t>
            </a:r>
            <a:r>
              <a:rPr lang="en-US" b="1" dirty="0" smtClean="0"/>
              <a:t>text </a:t>
            </a:r>
            <a:r>
              <a:rPr lang="en-US" b="1" dirty="0"/>
              <a:t>and </a:t>
            </a:r>
            <a:r>
              <a:rPr lang="en-US" b="1" dirty="0" smtClean="0"/>
              <a:t>rasterized </a:t>
            </a:r>
            <a:br>
              <a:rPr lang="en-US" b="1" dirty="0" smtClean="0"/>
            </a:br>
            <a:r>
              <a:rPr lang="en-US" b="1" dirty="0" smtClean="0"/>
              <a:t>images</a:t>
            </a:r>
            <a:endParaRPr lang="en-US" b="1" dirty="0"/>
          </a:p>
        </p:txBody>
      </p:sp>
      <p:sp>
        <p:nvSpPr>
          <p:cNvPr id="28" name="Rectangle 27"/>
          <p:cNvSpPr/>
          <p:nvPr/>
        </p:nvSpPr>
        <p:spPr bwMode="auto">
          <a:xfrm>
            <a:off x="3740354" y="3134055"/>
            <a:ext cx="7927771" cy="3479470"/>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solidFill>
                  <a:schemeClr val="bg1">
                    <a:alpha val="99000"/>
                  </a:schemeClr>
                </a:solidFill>
                <a:latin typeface="Consolas" pitchFamily="49" charset="0"/>
                <a:cs typeface="Consolas" pitchFamily="49" charset="0"/>
              </a:rPr>
              <a:t>&lt;canvas id="</a:t>
            </a:r>
            <a:r>
              <a:rPr lang="en-US" sz="2000" dirty="0" err="1" smtClean="0">
                <a:solidFill>
                  <a:schemeClr val="bg1">
                    <a:alpha val="99000"/>
                  </a:schemeClr>
                </a:solidFill>
                <a:latin typeface="Consolas" pitchFamily="49" charset="0"/>
                <a:cs typeface="Consolas" pitchFamily="49" charset="0"/>
              </a:rPr>
              <a:t>myCanvas</a:t>
            </a:r>
            <a:r>
              <a:rPr lang="en-US" sz="2000" dirty="0" smtClean="0">
                <a:solidFill>
                  <a:schemeClr val="bg1">
                    <a:alpha val="99000"/>
                  </a:schemeClr>
                </a:solidFill>
                <a:latin typeface="Consolas" pitchFamily="49" charset="0"/>
                <a:cs typeface="Consolas" pitchFamily="49" charset="0"/>
              </a:rPr>
              <a:t>" width="200" height="200"&gt;</a:t>
            </a:r>
          </a:p>
          <a:p>
            <a:r>
              <a:rPr lang="en-US" sz="2000" dirty="0" smtClean="0">
                <a:solidFill>
                  <a:schemeClr val="bg1">
                    <a:alpha val="99000"/>
                  </a:schemeClr>
                </a:solidFill>
                <a:latin typeface="Consolas" pitchFamily="49" charset="0"/>
                <a:cs typeface="Consolas" pitchFamily="49" charset="0"/>
              </a:rPr>
              <a:t>  Your browser doesn’t support Canvas, sorry.</a:t>
            </a:r>
          </a:p>
          <a:p>
            <a:r>
              <a:rPr lang="en-US" sz="2000" dirty="0" smtClean="0">
                <a:solidFill>
                  <a:schemeClr val="bg1">
                    <a:alpha val="99000"/>
                  </a:schemeClr>
                </a:solidFill>
                <a:latin typeface="Consolas" pitchFamily="49" charset="0"/>
                <a:cs typeface="Consolas" pitchFamily="49" charset="0"/>
              </a:rPr>
              <a:t>&lt;/canvas&gt;</a:t>
            </a:r>
          </a:p>
          <a:p>
            <a:endParaRPr lang="en-US" sz="2000" dirty="0" smtClean="0">
              <a:solidFill>
                <a:schemeClr val="bg1">
                  <a:alpha val="99000"/>
                </a:schemeClr>
              </a:solidFill>
              <a:latin typeface="Consolas" pitchFamily="49" charset="0"/>
              <a:cs typeface="Consolas" pitchFamily="49" charset="0"/>
            </a:endParaRPr>
          </a:p>
          <a:p>
            <a:r>
              <a:rPr lang="en-US" sz="2000" dirty="0" smtClean="0">
                <a:solidFill>
                  <a:schemeClr val="bg1">
                    <a:alpha val="99000"/>
                  </a:schemeClr>
                </a:solidFill>
                <a:latin typeface="Consolas" pitchFamily="49" charset="0"/>
                <a:cs typeface="Consolas" pitchFamily="49" charset="0"/>
              </a:rPr>
              <a:t>&lt;script type="text/</a:t>
            </a:r>
            <a:r>
              <a:rPr lang="en-US" sz="2000" dirty="0" err="1" smtClean="0">
                <a:solidFill>
                  <a:schemeClr val="bg1">
                    <a:alpha val="99000"/>
                  </a:schemeClr>
                </a:solidFill>
                <a:latin typeface="Consolas" pitchFamily="49" charset="0"/>
                <a:cs typeface="Consolas" pitchFamily="49" charset="0"/>
              </a:rPr>
              <a:t>javascript</a:t>
            </a:r>
            <a:r>
              <a:rPr lang="en-US" sz="2000" dirty="0" smtClean="0">
                <a:solidFill>
                  <a:schemeClr val="bg1">
                    <a:alpha val="99000"/>
                  </a:schemeClr>
                </a:solidFill>
                <a:latin typeface="Consolas" pitchFamily="49" charset="0"/>
                <a:cs typeface="Consolas" pitchFamily="49" charset="0"/>
              </a:rPr>
              <a:t>"&gt;</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var</a:t>
            </a:r>
            <a:r>
              <a:rPr lang="en-US" sz="2000" dirty="0" smtClean="0">
                <a:solidFill>
                  <a:schemeClr val="bg1">
                    <a:alpha val="99000"/>
                  </a:schemeClr>
                </a:solidFill>
                <a:latin typeface="Consolas" pitchFamily="49" charset="0"/>
                <a:cs typeface="Consolas" pitchFamily="49" charset="0"/>
              </a:rPr>
              <a:t> example = </a:t>
            </a:r>
            <a:r>
              <a:rPr lang="en-US" sz="2000" dirty="0" err="1" smtClean="0">
                <a:solidFill>
                  <a:schemeClr val="bg1">
                    <a:alpha val="99000"/>
                  </a:schemeClr>
                </a:solidFill>
                <a:latin typeface="Consolas" pitchFamily="49" charset="0"/>
                <a:cs typeface="Consolas" pitchFamily="49" charset="0"/>
              </a:rPr>
              <a:t>document.getElementById</a:t>
            </a:r>
            <a:r>
              <a:rPr lang="en-US" sz="2000" dirty="0" smtClean="0">
                <a:solidFill>
                  <a:schemeClr val="bg1">
                    <a:alpha val="99000"/>
                  </a:schemeClr>
                </a:solidFill>
                <a:latin typeface="Consolas" pitchFamily="49" charset="0"/>
                <a:cs typeface="Consolas" pitchFamily="49" charset="0"/>
              </a:rPr>
              <a:t>("</a:t>
            </a:r>
            <a:r>
              <a:rPr lang="en-US" sz="2000" dirty="0" err="1" smtClean="0">
                <a:solidFill>
                  <a:schemeClr val="bg1">
                    <a:alpha val="99000"/>
                  </a:schemeClr>
                </a:solidFill>
                <a:latin typeface="Consolas" pitchFamily="49" charset="0"/>
                <a:cs typeface="Consolas" pitchFamily="49" charset="0"/>
              </a:rPr>
              <a:t>myCanvas</a:t>
            </a:r>
            <a:r>
              <a:rPr lang="en-US" sz="2000" dirty="0" smtClean="0">
                <a:solidFill>
                  <a:schemeClr val="bg1">
                    <a:alpha val="99000"/>
                  </a:schemeClr>
                </a:solidFill>
                <a:latin typeface="Consolas" pitchFamily="49" charset="0"/>
                <a:cs typeface="Consolas" pitchFamily="49" charset="0"/>
              </a:rPr>
              <a:t>");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var</a:t>
            </a:r>
            <a:r>
              <a:rPr lang="en-US" sz="2000" dirty="0" smtClean="0">
                <a:solidFill>
                  <a:schemeClr val="bg1">
                    <a:alpha val="99000"/>
                  </a:schemeClr>
                </a:solidFill>
                <a:latin typeface="Consolas" pitchFamily="49" charset="0"/>
                <a:cs typeface="Consolas" pitchFamily="49" charset="0"/>
              </a:rPr>
              <a:t> context = </a:t>
            </a:r>
            <a:r>
              <a:rPr lang="en-US" sz="2000" dirty="0" err="1" smtClean="0">
                <a:solidFill>
                  <a:schemeClr val="bg1">
                    <a:alpha val="99000"/>
                  </a:schemeClr>
                </a:solidFill>
                <a:latin typeface="Consolas" pitchFamily="49" charset="0"/>
                <a:cs typeface="Consolas" pitchFamily="49" charset="0"/>
              </a:rPr>
              <a:t>example.getContext</a:t>
            </a:r>
            <a:r>
              <a:rPr lang="en-US" sz="2000" dirty="0" smtClean="0">
                <a:solidFill>
                  <a:schemeClr val="bg1">
                    <a:alpha val="99000"/>
                  </a:schemeClr>
                </a:solidFill>
                <a:latin typeface="Consolas" pitchFamily="49" charset="0"/>
                <a:cs typeface="Consolas" pitchFamily="49" charset="0"/>
              </a:rPr>
              <a:t>("2d");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context.fillStyle</a:t>
            </a:r>
            <a:r>
              <a:rPr lang="en-US" sz="2000" dirty="0" smtClean="0">
                <a:solidFill>
                  <a:schemeClr val="bg1">
                    <a:alpha val="99000"/>
                  </a:schemeClr>
                </a:solidFill>
                <a:latin typeface="Consolas" pitchFamily="49" charset="0"/>
                <a:cs typeface="Consolas" pitchFamily="49" charset="0"/>
              </a:rPr>
              <a:t> = "</a:t>
            </a:r>
            <a:r>
              <a:rPr lang="en-US" sz="2000" dirty="0" err="1" smtClean="0">
                <a:solidFill>
                  <a:schemeClr val="bg1">
                    <a:alpha val="99000"/>
                  </a:schemeClr>
                </a:solidFill>
                <a:latin typeface="Consolas" pitchFamily="49" charset="0"/>
                <a:cs typeface="Consolas" pitchFamily="49" charset="0"/>
              </a:rPr>
              <a:t>rgb</a:t>
            </a:r>
            <a:r>
              <a:rPr lang="en-US" sz="2000" dirty="0" smtClean="0">
                <a:solidFill>
                  <a:schemeClr val="bg1">
                    <a:alpha val="99000"/>
                  </a:schemeClr>
                </a:solidFill>
                <a:latin typeface="Consolas" pitchFamily="49" charset="0"/>
                <a:cs typeface="Consolas" pitchFamily="49" charset="0"/>
              </a:rPr>
              <a:t>(255,0,0)";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context.fillRect</a:t>
            </a:r>
            <a:r>
              <a:rPr lang="en-US" sz="2000" dirty="0" smtClean="0">
                <a:solidFill>
                  <a:schemeClr val="bg1">
                    <a:alpha val="99000"/>
                  </a:schemeClr>
                </a:solidFill>
                <a:latin typeface="Consolas" pitchFamily="49" charset="0"/>
                <a:cs typeface="Consolas" pitchFamily="49" charset="0"/>
              </a:rPr>
              <a:t>(30, 30, 50, 50); </a:t>
            </a:r>
          </a:p>
          <a:p>
            <a:r>
              <a:rPr lang="en-US" sz="2000" dirty="0" smtClean="0">
                <a:solidFill>
                  <a:schemeClr val="bg1">
                    <a:alpha val="99000"/>
                  </a:schemeClr>
                </a:solidFill>
                <a:latin typeface="Consolas" pitchFamily="49" charset="0"/>
                <a:cs typeface="Consolas" pitchFamily="49" charset="0"/>
              </a:rPr>
              <a:t>&lt;/script&gt;</a:t>
            </a:r>
            <a:endParaRPr lang="en-US" sz="2000" dirty="0">
              <a:solidFill>
                <a:schemeClr val="bg1">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392306350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a:t>
            </a:r>
            <a:endParaRPr lang="en-US" dirty="0"/>
          </a:p>
        </p:txBody>
      </p:sp>
      <p:sp>
        <p:nvSpPr>
          <p:cNvPr id="18" name="Text Placeholder 17"/>
          <p:cNvSpPr>
            <a:spLocks noGrp="1"/>
          </p:cNvSpPr>
          <p:nvPr>
            <p:ph type="body" sz="quarter" idx="10"/>
          </p:nvPr>
        </p:nvSpPr>
        <p:spPr>
          <a:xfrm>
            <a:off x="519112" y="1141413"/>
            <a:ext cx="11149013" cy="4339650"/>
          </a:xfrm>
        </p:spPr>
        <p:txBody>
          <a:bodyPr/>
          <a:lstStyle/>
          <a:p>
            <a:r>
              <a:rPr lang="en-US" dirty="0" smtClean="0">
                <a:solidFill>
                  <a:schemeClr val="accent2">
                    <a:alpha val="99000"/>
                  </a:schemeClr>
                </a:solidFill>
              </a:rPr>
              <a:t>Support for the HTML5 &lt;video&gt; element</a:t>
            </a:r>
          </a:p>
          <a:p>
            <a:r>
              <a:rPr lang="en-US" dirty="0" smtClean="0"/>
              <a:t>Industry-standard MPEG-4/H.264 video</a:t>
            </a:r>
          </a:p>
          <a:p>
            <a:r>
              <a:rPr lang="en-US" dirty="0" smtClean="0">
                <a:solidFill>
                  <a:schemeClr val="accent2">
                    <a:alpha val="99000"/>
                  </a:schemeClr>
                </a:solidFill>
              </a:rPr>
              <a:t>Video can be composited with </a:t>
            </a:r>
            <a:br>
              <a:rPr lang="en-US" dirty="0" smtClean="0">
                <a:solidFill>
                  <a:schemeClr val="accent2">
                    <a:alpha val="99000"/>
                  </a:schemeClr>
                </a:solidFill>
              </a:rPr>
            </a:br>
            <a:r>
              <a:rPr lang="en-US" dirty="0" smtClean="0">
                <a:solidFill>
                  <a:schemeClr val="accent2">
                    <a:alpha val="99000"/>
                  </a:schemeClr>
                </a:solidFill>
              </a:rPr>
              <a:t>anything else on the page</a:t>
            </a:r>
          </a:p>
          <a:p>
            <a:r>
              <a:rPr lang="en-US" dirty="0" smtClean="0"/>
              <a:t>HTML content, images, SVG graphics</a:t>
            </a:r>
          </a:p>
          <a:p>
            <a:r>
              <a:rPr lang="en-US" dirty="0" smtClean="0">
                <a:solidFill>
                  <a:schemeClr val="accent2">
                    <a:alpha val="99000"/>
                  </a:schemeClr>
                </a:solidFill>
              </a:rPr>
              <a:t>Hardware accelerated, </a:t>
            </a:r>
            <a:br>
              <a:rPr lang="en-US" dirty="0" smtClean="0">
                <a:solidFill>
                  <a:schemeClr val="accent2">
                    <a:alpha val="99000"/>
                  </a:schemeClr>
                </a:solidFill>
              </a:rPr>
            </a:br>
            <a:r>
              <a:rPr lang="en-US" dirty="0" smtClean="0">
                <a:solidFill>
                  <a:schemeClr val="accent2">
                    <a:alpha val="99000"/>
                  </a:schemeClr>
                </a:solidFill>
              </a:rPr>
              <a:t>GPU-based decoding</a:t>
            </a:r>
            <a:endParaRPr lang="en-US" dirty="0">
              <a:solidFill>
                <a:schemeClr val="accent2">
                  <a:alpha val="99000"/>
                </a:schemeClr>
              </a:solidFill>
            </a:endParaRPr>
          </a:p>
        </p:txBody>
      </p:sp>
      <p:grpSp>
        <p:nvGrpSpPr>
          <p:cNvPr id="4" name="Group 3"/>
          <p:cNvGrpSpPr/>
          <p:nvPr/>
        </p:nvGrpSpPr>
        <p:grpSpPr>
          <a:xfrm>
            <a:off x="9119728" y="-521529"/>
            <a:ext cx="2548396" cy="7901058"/>
            <a:chOff x="9119728" y="0"/>
            <a:chExt cx="2548396" cy="7901058"/>
          </a:xfrm>
        </p:grpSpPr>
        <p:sp>
          <p:nvSpPr>
            <p:cNvPr id="8" name="Freeform 7"/>
            <p:cNvSpPr>
              <a:spLocks noEditPoints="1"/>
            </p:cNvSpPr>
            <p:nvPr/>
          </p:nvSpPr>
          <p:spPr bwMode="black">
            <a:xfrm>
              <a:off x="9119728" y="5163037"/>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6" name="Freeform 7"/>
            <p:cNvSpPr>
              <a:spLocks noEditPoints="1"/>
            </p:cNvSpPr>
            <p:nvPr/>
          </p:nvSpPr>
          <p:spPr bwMode="black">
            <a:xfrm>
              <a:off x="9119729" y="2581519"/>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7" name="Freeform 7"/>
            <p:cNvSpPr>
              <a:spLocks noEditPoints="1"/>
            </p:cNvSpPr>
            <p:nvPr/>
          </p:nvSpPr>
          <p:spPr bwMode="black">
            <a:xfrm>
              <a:off x="9119729" y="0"/>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38522220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 Attributes</a:t>
            </a:r>
            <a:endParaRPr lang="en-US" dirty="0"/>
          </a:p>
        </p:txBody>
      </p:sp>
      <p:sp>
        <p:nvSpPr>
          <p:cNvPr id="18" name="Text Placeholder 17"/>
          <p:cNvSpPr>
            <a:spLocks noGrp="1"/>
          </p:cNvSpPr>
          <p:nvPr>
            <p:ph type="body" sz="quarter" idx="10"/>
          </p:nvPr>
        </p:nvSpPr>
        <p:spPr>
          <a:xfrm>
            <a:off x="519112" y="1140832"/>
            <a:ext cx="11149013" cy="2954655"/>
          </a:xfrm>
        </p:spPr>
        <p:txBody>
          <a:bodyPr/>
          <a:lstStyle/>
          <a:p>
            <a:r>
              <a:rPr lang="en-US" sz="3600" b="1" dirty="0" err="1" smtClean="0">
                <a:solidFill>
                  <a:schemeClr val="accent2"/>
                </a:solidFill>
                <a:latin typeface="+mn-lt"/>
              </a:rPr>
              <a:t>src</a:t>
            </a:r>
            <a:r>
              <a:rPr lang="en-US" sz="3600" dirty="0" smtClean="0"/>
              <a:t> </a:t>
            </a:r>
            <a:r>
              <a:rPr lang="en-US" sz="3600" dirty="0"/>
              <a:t>– specifies the location to pull the source file</a:t>
            </a:r>
          </a:p>
          <a:p>
            <a:r>
              <a:rPr lang="en-US" sz="3600" b="1" dirty="0" err="1">
                <a:solidFill>
                  <a:schemeClr val="accent2"/>
                </a:solidFill>
                <a:latin typeface="+mn-lt"/>
              </a:rPr>
              <a:t>autoplay</a:t>
            </a:r>
            <a:r>
              <a:rPr lang="en-US" sz="3600" b="1" dirty="0">
                <a:solidFill>
                  <a:schemeClr val="accent1"/>
                </a:solidFill>
                <a:latin typeface="+mn-lt"/>
              </a:rPr>
              <a:t> </a:t>
            </a:r>
            <a:r>
              <a:rPr lang="en-US" sz="3600" dirty="0"/>
              <a:t>– if present starts playing as soon as it’s ready</a:t>
            </a:r>
          </a:p>
          <a:p>
            <a:r>
              <a:rPr lang="en-US" sz="3600" b="1" dirty="0">
                <a:solidFill>
                  <a:schemeClr val="accent2"/>
                </a:solidFill>
                <a:latin typeface="+mn-lt"/>
              </a:rPr>
              <a:t>controls</a:t>
            </a:r>
            <a:r>
              <a:rPr lang="en-US" sz="3600" dirty="0"/>
              <a:t> – if present displays controls</a:t>
            </a:r>
          </a:p>
          <a:p>
            <a:r>
              <a:rPr lang="en-US" sz="3600" b="1" dirty="0">
                <a:solidFill>
                  <a:schemeClr val="accent2"/>
                </a:solidFill>
                <a:latin typeface="+mn-lt"/>
              </a:rPr>
              <a:t>preload</a:t>
            </a:r>
            <a:r>
              <a:rPr lang="en-US" sz="3600" dirty="0"/>
              <a:t> – if present loads source at page load</a:t>
            </a:r>
          </a:p>
          <a:p>
            <a:r>
              <a:rPr lang="en-US" sz="3600" b="1" dirty="0">
                <a:solidFill>
                  <a:schemeClr val="accent2"/>
                </a:solidFill>
                <a:latin typeface="+mn-lt"/>
              </a:rPr>
              <a:t>loop</a:t>
            </a:r>
            <a:r>
              <a:rPr lang="en-US" sz="3600" dirty="0"/>
              <a:t> – if present loops back to the beginning of the </a:t>
            </a:r>
            <a:r>
              <a:rPr lang="en-US" sz="3600" dirty="0" smtClean="0"/>
              <a:t>video</a:t>
            </a:r>
            <a:endParaRPr lang="en-US" sz="3600" dirty="0"/>
          </a:p>
        </p:txBody>
      </p:sp>
      <p:sp>
        <p:nvSpPr>
          <p:cNvPr id="4" name="Rectangle 3"/>
          <p:cNvSpPr/>
          <p:nvPr/>
        </p:nvSpPr>
        <p:spPr bwMode="auto">
          <a:xfrm>
            <a:off x="2967692" y="5204968"/>
            <a:ext cx="8708371" cy="1399032"/>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&lt;video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="video.mp4" id="</a:t>
            </a:r>
            <a:r>
              <a:rPr lang="en-US" sz="1800" dirty="0" err="1">
                <a:solidFill>
                  <a:schemeClr val="bg1">
                    <a:alpha val="99000"/>
                  </a:schemeClr>
                </a:solidFill>
                <a:latin typeface="Consolas" pitchFamily="49" charset="0"/>
                <a:cs typeface="Consolas" pitchFamily="49" charset="0"/>
              </a:rPr>
              <a:t>videoTag</a:t>
            </a:r>
            <a:r>
              <a:rPr lang="en-US" sz="1800" dirty="0" smtClean="0">
                <a:solidFill>
                  <a:schemeClr val="bg1">
                    <a:alpha val="99000"/>
                  </a:schemeClr>
                </a:solidFill>
                <a:latin typeface="Consolas" pitchFamily="49" charset="0"/>
                <a:cs typeface="Consolas" pitchFamily="49" charset="0"/>
              </a:rPr>
              <a:t>"&gt;</a:t>
            </a:r>
            <a:endParaRPr lang="en-US" sz="1800" dirty="0">
              <a:solidFill>
                <a:schemeClr val="bg1">
                  <a:alpha val="99000"/>
                </a:schemeClr>
              </a:solidFill>
              <a:latin typeface="Consolas" pitchFamily="49" charset="0"/>
              <a:cs typeface="Consolas" pitchFamily="49" charset="0"/>
            </a:endParaRPr>
          </a:p>
          <a:p>
            <a:r>
              <a:rPr lang="en-US" sz="1800" dirty="0">
                <a:solidFill>
                  <a:schemeClr val="bg1">
                    <a:alpha val="99000"/>
                  </a:schemeClr>
                </a:solidFill>
                <a:latin typeface="Consolas" pitchFamily="49" charset="0"/>
                <a:cs typeface="Consolas" pitchFamily="49" charset="0"/>
              </a:rPr>
              <a:t>  &lt;!-- Only shown when browser doesn’t support video --&gt;</a:t>
            </a:r>
          </a:p>
          <a:p>
            <a:r>
              <a:rPr lang="en-US" sz="1800" dirty="0">
                <a:solidFill>
                  <a:schemeClr val="bg1">
                    <a:alpha val="99000"/>
                  </a:schemeClr>
                </a:solidFill>
                <a:latin typeface="Consolas" pitchFamily="49" charset="0"/>
                <a:cs typeface="Consolas" pitchFamily="49" charset="0"/>
              </a:rPr>
              <a:t>  &lt;!-- You Could Embed Flash or Silverlight Video Here --&gt;</a:t>
            </a:r>
          </a:p>
          <a:p>
            <a:r>
              <a:rPr lang="en-US" sz="1800"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11325921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Multiple HTML 5 &lt;video&gt; Sources?</a:t>
            </a:r>
            <a:endParaRPr lang="en-US" dirty="0"/>
          </a:p>
        </p:txBody>
      </p:sp>
      <p:sp>
        <p:nvSpPr>
          <p:cNvPr id="18" name="Text Placeholder 17"/>
          <p:cNvSpPr>
            <a:spLocks noGrp="1"/>
          </p:cNvSpPr>
          <p:nvPr>
            <p:ph type="body" sz="quarter" idx="10"/>
          </p:nvPr>
        </p:nvSpPr>
        <p:spPr>
          <a:xfrm>
            <a:off x="519112" y="1140832"/>
            <a:ext cx="11149013" cy="997196"/>
          </a:xfrm>
        </p:spPr>
        <p:txBody>
          <a:bodyPr/>
          <a:lstStyle/>
          <a:p>
            <a:r>
              <a:rPr lang="en-US" sz="3600" b="1" dirty="0" smtClean="0">
                <a:solidFill>
                  <a:schemeClr val="accent2"/>
                </a:solidFill>
                <a:latin typeface="+mn-lt"/>
              </a:rPr>
              <a:t>source </a:t>
            </a:r>
            <a:r>
              <a:rPr lang="en-US" sz="3600" dirty="0" smtClean="0"/>
              <a:t>– child element used to specify </a:t>
            </a:r>
            <a:r>
              <a:rPr lang="en-US" sz="3600" dirty="0"/>
              <a:t>the location to pull the source </a:t>
            </a:r>
            <a:r>
              <a:rPr lang="en-US" sz="3600" dirty="0" smtClean="0"/>
              <a:t>file(s)</a:t>
            </a:r>
            <a:endParaRPr lang="en-US" sz="3600" dirty="0"/>
          </a:p>
        </p:txBody>
      </p:sp>
      <p:sp>
        <p:nvSpPr>
          <p:cNvPr id="4" name="Rectangle 3"/>
          <p:cNvSpPr/>
          <p:nvPr/>
        </p:nvSpPr>
        <p:spPr bwMode="auto">
          <a:xfrm>
            <a:off x="1798111" y="2806995"/>
            <a:ext cx="8708371" cy="1596065"/>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&lt;video poster="video.jpg"&gt;</a:t>
            </a:r>
          </a:p>
          <a:p>
            <a:r>
              <a:rPr lang="en-US" sz="1800" dirty="0">
                <a:solidFill>
                  <a:schemeClr val="bg1">
                    <a:alpha val="99000"/>
                  </a:schemeClr>
                </a:solidFill>
                <a:latin typeface="Consolas" pitchFamily="49" charset="0"/>
                <a:cs typeface="Consolas" pitchFamily="49" charset="0"/>
              </a:rPr>
              <a:t>	&lt;source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="video.mp4"/&gt;</a:t>
            </a:r>
          </a:p>
          <a:p>
            <a:r>
              <a:rPr lang="en-US" sz="1800" dirty="0">
                <a:solidFill>
                  <a:schemeClr val="bg1">
                    <a:alpha val="99000"/>
                  </a:schemeClr>
                </a:solidFill>
                <a:latin typeface="Consolas" pitchFamily="49" charset="0"/>
                <a:cs typeface="Consolas" pitchFamily="49" charset="0"/>
              </a:rPr>
              <a:t>	&lt;source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a:t>
            </a:r>
            <a:r>
              <a:rPr lang="en-US" sz="1800" dirty="0" err="1">
                <a:solidFill>
                  <a:schemeClr val="bg1">
                    <a:alpha val="99000"/>
                  </a:schemeClr>
                </a:solidFill>
                <a:latin typeface="Consolas" pitchFamily="49" charset="0"/>
                <a:cs typeface="Consolas" pitchFamily="49" charset="0"/>
              </a:rPr>
              <a:t>video.ogv</a:t>
            </a:r>
            <a:r>
              <a:rPr lang="en-US" sz="1800" dirty="0">
                <a:solidFill>
                  <a:schemeClr val="bg1">
                    <a:alpha val="99000"/>
                  </a:schemeClr>
                </a:solidFill>
                <a:latin typeface="Consolas" pitchFamily="49" charset="0"/>
                <a:cs typeface="Consolas" pitchFamily="49" charset="0"/>
              </a:rPr>
              <a:t>"/&gt;</a:t>
            </a:r>
          </a:p>
          <a:p>
            <a:r>
              <a:rPr lang="en-US" sz="1800" dirty="0">
                <a:solidFill>
                  <a:schemeClr val="bg1">
                    <a:alpha val="99000"/>
                  </a:schemeClr>
                </a:solidFill>
                <a:latin typeface="Consolas" pitchFamily="49" charset="0"/>
                <a:cs typeface="Consolas" pitchFamily="49" charset="0"/>
              </a:rPr>
              <a:t>	&lt;p&gt;This is fallback content&lt;/p&gt;</a:t>
            </a:r>
          </a:p>
          <a:p>
            <a:r>
              <a:rPr lang="en-US" sz="1800"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6722654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&lt;audio&gt;</a:t>
            </a:r>
            <a:endParaRPr lang="en-US" dirty="0"/>
          </a:p>
        </p:txBody>
      </p:sp>
      <p:sp>
        <p:nvSpPr>
          <p:cNvPr id="18" name="Text Placeholder 17"/>
          <p:cNvSpPr>
            <a:spLocks noGrp="1"/>
          </p:cNvSpPr>
          <p:nvPr>
            <p:ph type="body" sz="quarter" idx="10"/>
          </p:nvPr>
        </p:nvSpPr>
        <p:spPr>
          <a:xfrm>
            <a:off x="519112" y="1141413"/>
            <a:ext cx="11149013" cy="1223412"/>
          </a:xfrm>
        </p:spPr>
        <p:txBody>
          <a:bodyPr numCol="2"/>
          <a:lstStyle/>
          <a:p>
            <a:r>
              <a:rPr lang="en-US" dirty="0"/>
              <a:t>Industry-standard MP3 </a:t>
            </a:r>
            <a:r>
              <a:rPr lang="en-US" dirty="0" smtClean="0"/>
              <a:t/>
            </a:r>
            <a:br>
              <a:rPr lang="en-US" dirty="0" smtClean="0"/>
            </a:br>
            <a:r>
              <a:rPr lang="en-US" dirty="0" smtClean="0"/>
              <a:t>and </a:t>
            </a:r>
            <a:r>
              <a:rPr lang="en-US" dirty="0"/>
              <a:t>AAC audio</a:t>
            </a:r>
          </a:p>
          <a:p>
            <a:r>
              <a:rPr lang="en-US" dirty="0"/>
              <a:t>Fully scriptable via </a:t>
            </a:r>
            <a:r>
              <a:rPr lang="en-US" dirty="0" smtClean="0"/>
              <a:t/>
            </a:r>
            <a:br>
              <a:rPr lang="en-US" dirty="0" smtClean="0"/>
            </a:br>
            <a:r>
              <a:rPr lang="en-US" dirty="0" smtClean="0"/>
              <a:t>the DOM</a:t>
            </a:r>
          </a:p>
        </p:txBody>
      </p:sp>
      <p:sp>
        <p:nvSpPr>
          <p:cNvPr id="5" name="Rectangle 4"/>
          <p:cNvSpPr/>
          <p:nvPr/>
        </p:nvSpPr>
        <p:spPr bwMode="auto">
          <a:xfrm>
            <a:off x="2963037" y="5203186"/>
            <a:ext cx="8705088" cy="140128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&lt;audio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="audio.mp3" id="</a:t>
            </a:r>
            <a:r>
              <a:rPr lang="en-US" sz="1800" dirty="0" err="1">
                <a:solidFill>
                  <a:schemeClr val="bg1">
                    <a:alpha val="99000"/>
                  </a:schemeClr>
                </a:solidFill>
                <a:latin typeface="Consolas" pitchFamily="49" charset="0"/>
                <a:cs typeface="Consolas" pitchFamily="49" charset="0"/>
              </a:rPr>
              <a:t>audioTag</a:t>
            </a:r>
            <a:r>
              <a:rPr lang="en-US" sz="1800" dirty="0">
                <a:solidFill>
                  <a:schemeClr val="bg1">
                    <a:alpha val="99000"/>
                  </a:schemeClr>
                </a:solidFill>
                <a:latin typeface="Consolas" pitchFamily="49" charset="0"/>
                <a:cs typeface="Consolas" pitchFamily="49" charset="0"/>
              </a:rPr>
              <a:t>" </a:t>
            </a:r>
            <a:r>
              <a:rPr lang="en-US" sz="1800" dirty="0" err="1">
                <a:solidFill>
                  <a:schemeClr val="bg1">
                    <a:alpha val="99000"/>
                  </a:schemeClr>
                </a:solidFill>
                <a:latin typeface="Consolas" pitchFamily="49" charset="0"/>
                <a:cs typeface="Consolas" pitchFamily="49" charset="0"/>
              </a:rPr>
              <a:t>autoplay</a:t>
            </a:r>
            <a:r>
              <a:rPr lang="en-US" sz="1800" dirty="0">
                <a:solidFill>
                  <a:schemeClr val="bg1">
                    <a:alpha val="99000"/>
                  </a:schemeClr>
                </a:solidFill>
                <a:latin typeface="Consolas" pitchFamily="49" charset="0"/>
                <a:cs typeface="Consolas" pitchFamily="49" charset="0"/>
              </a:rPr>
              <a:t> controls&gt;</a:t>
            </a:r>
          </a:p>
          <a:p>
            <a:r>
              <a:rPr lang="en-US" sz="1800" dirty="0">
                <a:solidFill>
                  <a:schemeClr val="bg1">
                    <a:alpha val="99000"/>
                  </a:schemeClr>
                </a:solidFill>
                <a:latin typeface="Consolas" pitchFamily="49" charset="0"/>
                <a:cs typeface="Consolas" pitchFamily="49" charset="0"/>
              </a:rPr>
              <a:t>  &lt;!-- Only shown when browser doesn’t support audio --&gt;</a:t>
            </a:r>
          </a:p>
          <a:p>
            <a:r>
              <a:rPr lang="en-US" sz="1800" dirty="0">
                <a:solidFill>
                  <a:schemeClr val="bg1">
                    <a:alpha val="99000"/>
                  </a:schemeClr>
                </a:solidFill>
                <a:latin typeface="Consolas" pitchFamily="49" charset="0"/>
                <a:cs typeface="Consolas" pitchFamily="49" charset="0"/>
              </a:rPr>
              <a:t>  &lt;!-- You could embed Flash or Silverlight audio here --&gt;</a:t>
            </a:r>
          </a:p>
          <a:p>
            <a:r>
              <a:rPr lang="en-US" sz="1800" dirty="0">
                <a:solidFill>
                  <a:schemeClr val="bg1">
                    <a:alpha val="99000"/>
                  </a:schemeClr>
                </a:solidFill>
                <a:latin typeface="Consolas" pitchFamily="49" charset="0"/>
                <a:cs typeface="Consolas" pitchFamily="49" charset="0"/>
              </a:rPr>
              <a:t>&lt;/audio&gt;</a:t>
            </a:r>
          </a:p>
        </p:txBody>
      </p:sp>
      <p:sp>
        <p:nvSpPr>
          <p:cNvPr id="2" name="Rectangle 1"/>
          <p:cNvSpPr/>
          <p:nvPr/>
        </p:nvSpPr>
        <p:spPr>
          <a:xfrm>
            <a:off x="519112" y="2434917"/>
            <a:ext cx="6092825" cy="553998"/>
          </a:xfrm>
          <a:prstGeom prst="rect">
            <a:avLst/>
          </a:prstGeom>
        </p:spPr>
        <p:txBody>
          <a:bodyPr vert="horz" wrap="square" lIns="0" tIns="0" rIns="0" bIns="0" rtlCol="0">
            <a:spAutoFit/>
          </a:bodyPr>
          <a:lstStyle/>
          <a:p>
            <a:pPr marL="3175" defTabSz="914363">
              <a:lnSpc>
                <a:spcPct val="90000"/>
              </a:lnSpc>
              <a:spcAft>
                <a:spcPts val="900"/>
              </a:spcAft>
              <a:buSzPct val="80000"/>
              <a:buFont typeface="Arial" pitchFamily="34" charset="0"/>
              <a:buNone/>
            </a:pPr>
            <a:r>
              <a:rPr lang="en-US" sz="4000" spc="-100" dirty="0" smtClean="0">
                <a:solidFill>
                  <a:schemeClr val="accent2">
                    <a:alpha val="99000"/>
                  </a:schemeClr>
                </a:solidFill>
                <a:latin typeface="Segoe UI Light" pitchFamily="34" charset="0"/>
              </a:rPr>
              <a:t>Attributes</a:t>
            </a:r>
            <a:endParaRPr lang="en-US" sz="4000" spc="-100" dirty="0">
              <a:solidFill>
                <a:schemeClr val="accent2">
                  <a:alpha val="99000"/>
                </a:schemeClr>
              </a:solidFill>
              <a:latin typeface="Segoe UI Light" pitchFamily="34" charset="0"/>
            </a:endParaRPr>
          </a:p>
        </p:txBody>
      </p:sp>
      <p:sp>
        <p:nvSpPr>
          <p:cNvPr id="3" name="Rectangle 2"/>
          <p:cNvSpPr/>
          <p:nvPr/>
        </p:nvSpPr>
        <p:spPr>
          <a:xfrm>
            <a:off x="517525" y="2995838"/>
            <a:ext cx="11158538" cy="2095958"/>
          </a:xfrm>
          <a:prstGeom prst="rect">
            <a:avLst/>
          </a:prstGeom>
        </p:spPr>
        <p:txBody>
          <a:bodyPr wrap="square" numCol="2">
            <a:spAutoFit/>
          </a:bodyPr>
          <a:lstStyle/>
          <a:p>
            <a:pPr marL="3175" defTabSz="914363">
              <a:lnSpc>
                <a:spcPct val="90000"/>
              </a:lnSpc>
              <a:spcAft>
                <a:spcPts val="900"/>
              </a:spcAft>
              <a:buSzPct val="80000"/>
              <a:buFont typeface="Arial" pitchFamily="34" charset="0"/>
              <a:buNone/>
            </a:pPr>
            <a:r>
              <a:rPr lang="en-US" sz="3200" b="1" spc="-100" dirty="0" err="1">
                <a:solidFill>
                  <a:schemeClr val="accent2"/>
                </a:solidFill>
              </a:rPr>
              <a:t>src</a:t>
            </a:r>
            <a:r>
              <a:rPr lang="en-US" sz="3200" spc="-100" dirty="0">
                <a:gradFill>
                  <a:gsLst>
                    <a:gs pos="0">
                      <a:srgbClr val="595959"/>
                    </a:gs>
                    <a:gs pos="86000">
                      <a:srgbClr val="595959"/>
                    </a:gs>
                  </a:gsLst>
                  <a:lin ang="5400000" scaled="0"/>
                </a:gradFill>
                <a:latin typeface="Segoe UI Light" pitchFamily="34" charset="0"/>
              </a:rPr>
              <a:t> – specifies the location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to </a:t>
            </a:r>
            <a:r>
              <a:rPr lang="en-US" sz="3200" spc="-100" dirty="0">
                <a:gradFill>
                  <a:gsLst>
                    <a:gs pos="0">
                      <a:srgbClr val="595959"/>
                    </a:gs>
                    <a:gs pos="86000">
                      <a:srgbClr val="595959"/>
                    </a:gs>
                  </a:gsLst>
                  <a:lin ang="5400000" scaled="0"/>
                </a:gradFill>
                <a:latin typeface="Segoe UI Light" pitchFamily="34" charset="0"/>
              </a:rPr>
              <a:t>pull the source file</a:t>
            </a:r>
          </a:p>
          <a:p>
            <a:pPr marL="3175" defTabSz="914363">
              <a:lnSpc>
                <a:spcPct val="90000"/>
              </a:lnSpc>
              <a:spcAft>
                <a:spcPts val="900"/>
              </a:spcAft>
              <a:buSzPct val="80000"/>
              <a:buFont typeface="Arial" pitchFamily="34" charset="0"/>
              <a:buNone/>
            </a:pPr>
            <a:r>
              <a:rPr lang="en-US" sz="3200" b="1" spc="-100" dirty="0" err="1">
                <a:solidFill>
                  <a:schemeClr val="accent2"/>
                </a:solidFill>
              </a:rPr>
              <a:t>autoplay</a:t>
            </a:r>
            <a:r>
              <a:rPr lang="en-US" sz="3200" spc="-100" dirty="0">
                <a:gradFill>
                  <a:gsLst>
                    <a:gs pos="0">
                      <a:srgbClr val="595959"/>
                    </a:gs>
                    <a:gs pos="86000">
                      <a:srgbClr val="595959"/>
                    </a:gs>
                  </a:gsLst>
                  <a:lin ang="5400000" scaled="0"/>
                </a:gradFill>
                <a:latin typeface="Segoe UI Light" pitchFamily="34" charset="0"/>
              </a:rPr>
              <a:t> – if present starts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playing </a:t>
            </a:r>
            <a:r>
              <a:rPr lang="en-US" sz="3200" spc="-100" dirty="0">
                <a:gradFill>
                  <a:gsLst>
                    <a:gs pos="0">
                      <a:srgbClr val="595959"/>
                    </a:gs>
                    <a:gs pos="86000">
                      <a:srgbClr val="595959"/>
                    </a:gs>
                  </a:gsLst>
                  <a:lin ang="5400000" scaled="0"/>
                </a:gradFill>
                <a:latin typeface="Segoe UI Light" pitchFamily="34" charset="0"/>
              </a:rPr>
              <a:t>as soon as it’s ready</a:t>
            </a:r>
          </a:p>
          <a:p>
            <a:pPr marL="3175" defTabSz="914363">
              <a:lnSpc>
                <a:spcPct val="90000"/>
              </a:lnSpc>
              <a:spcAft>
                <a:spcPts val="900"/>
              </a:spcAft>
              <a:buSzPct val="80000"/>
              <a:buFont typeface="Arial" pitchFamily="34" charset="0"/>
              <a:buNone/>
            </a:pPr>
            <a:r>
              <a:rPr lang="en-US" sz="3200" b="1" spc="-100" dirty="0">
                <a:solidFill>
                  <a:schemeClr val="accent2"/>
                </a:solidFill>
              </a:rPr>
              <a:t>controls</a:t>
            </a:r>
            <a:r>
              <a:rPr lang="en-US" sz="3200" spc="-100" dirty="0">
                <a:gradFill>
                  <a:gsLst>
                    <a:gs pos="0">
                      <a:srgbClr val="595959"/>
                    </a:gs>
                    <a:gs pos="86000">
                      <a:srgbClr val="595959"/>
                    </a:gs>
                  </a:gsLst>
                  <a:lin ang="5400000" scaled="0"/>
                </a:gradFill>
                <a:latin typeface="Segoe UI Light" pitchFamily="34" charset="0"/>
              </a:rPr>
              <a:t> – if present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displays </a:t>
            </a:r>
            <a:r>
              <a:rPr lang="en-US" sz="3200" spc="-100" dirty="0">
                <a:gradFill>
                  <a:gsLst>
                    <a:gs pos="0">
                      <a:srgbClr val="595959"/>
                    </a:gs>
                    <a:gs pos="86000">
                      <a:srgbClr val="595959"/>
                    </a:gs>
                  </a:gsLst>
                  <a:lin ang="5400000" scaled="0"/>
                </a:gradFill>
                <a:latin typeface="Segoe UI Light" pitchFamily="34" charset="0"/>
              </a:rPr>
              <a:t>controls</a:t>
            </a:r>
          </a:p>
          <a:p>
            <a:pPr marL="3175" defTabSz="914363">
              <a:lnSpc>
                <a:spcPct val="90000"/>
              </a:lnSpc>
              <a:spcAft>
                <a:spcPts val="900"/>
              </a:spcAft>
              <a:buSzPct val="80000"/>
              <a:buFont typeface="Arial" pitchFamily="34" charset="0"/>
              <a:buNone/>
            </a:pPr>
            <a:r>
              <a:rPr lang="en-US" sz="3200" b="1" spc="-100" dirty="0">
                <a:solidFill>
                  <a:schemeClr val="accent2"/>
                </a:solidFill>
              </a:rPr>
              <a:t>preload</a:t>
            </a:r>
            <a:r>
              <a:rPr lang="en-US" sz="3200" spc="-100" dirty="0">
                <a:gradFill>
                  <a:gsLst>
                    <a:gs pos="0">
                      <a:srgbClr val="595959"/>
                    </a:gs>
                    <a:gs pos="86000">
                      <a:srgbClr val="595959"/>
                    </a:gs>
                  </a:gsLst>
                  <a:lin ang="5400000" scaled="0"/>
                </a:gradFill>
                <a:latin typeface="Segoe UI Light" pitchFamily="34" charset="0"/>
              </a:rPr>
              <a:t> – if present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loads source </a:t>
            </a:r>
            <a:r>
              <a:rPr lang="en-US" sz="3200" spc="-100" dirty="0">
                <a:gradFill>
                  <a:gsLst>
                    <a:gs pos="0">
                      <a:srgbClr val="595959"/>
                    </a:gs>
                    <a:gs pos="86000">
                      <a:srgbClr val="595959"/>
                    </a:gs>
                  </a:gsLst>
                  <a:lin ang="5400000" scaled="0"/>
                </a:gradFill>
                <a:latin typeface="Segoe UI Light" pitchFamily="34" charset="0"/>
              </a:rPr>
              <a:t>at page load</a:t>
            </a:r>
          </a:p>
        </p:txBody>
      </p:sp>
    </p:spTree>
    <p:extLst>
      <p:ext uri="{BB962C8B-B14F-4D97-AF65-F5344CB8AC3E}">
        <p14:creationId xmlns:p14="http://schemas.microsoft.com/office/powerpoint/2010/main" val="321074862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7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HTML5</a:t>
            </a:r>
            <a:endParaRPr lang="en-US" dirty="0"/>
          </a:p>
        </p:txBody>
      </p:sp>
      <p:sp>
        <p:nvSpPr>
          <p:cNvPr id="7" name="Subtitle 6"/>
          <p:cNvSpPr>
            <a:spLocks noGrp="1"/>
          </p:cNvSpPr>
          <p:nvPr>
            <p:ph type="subTitle" idx="1"/>
          </p:nvPr>
        </p:nvSpPr>
        <p:spPr/>
        <p:txBody>
          <a:bodyPr/>
          <a:lstStyle/>
          <a:p>
            <a:r>
              <a:rPr lang="en-US" dirty="0" smtClean="0"/>
              <a:t>New markup features</a:t>
            </a:r>
            <a:endParaRPr lang="en-US" dirty="0"/>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58376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a:xfrm>
            <a:off x="723242" y="2627994"/>
            <a:ext cx="10693401" cy="1378644"/>
          </a:xfrm>
        </p:spPr>
        <p:txBody>
          <a:bodyPr/>
          <a:lstStyle/>
          <a:p>
            <a:endParaRPr lang="en-US" sz="5400" dirty="0" smtClean="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7"/>
          <p:cNvSpPr txBox="1">
            <a:spLocks/>
          </p:cNvSpPr>
          <p:nvPr/>
        </p:nvSpPr>
        <p:spPr>
          <a:xfrm>
            <a:off x="673608" y="1483218"/>
            <a:ext cx="10693401" cy="1378644"/>
          </a:xfrm>
          <a:prstGeom prst="rect">
            <a:avLst/>
          </a:prstGeom>
        </p:spPr>
        <p:txBody>
          <a:bodyPr vert="horz" wrap="square" lIns="0" tIns="0" rIns="0" bIns="0" rtlCol="0" anchor="ctr" anchorCtr="0">
            <a:noAutofit/>
            <a:scene3d>
              <a:camera prst="orthographicFront"/>
              <a:lightRig rig="flat" dir="t"/>
            </a:scene3d>
            <a:sp3d>
              <a:contourClr>
                <a:schemeClr val="bg2"/>
              </a:contourClr>
            </a:sp3d>
          </a:bodyPr>
          <a:lstStyle>
            <a:lvl1pPr marL="0" indent="0" algn="l" defTabSz="914363" rtl="0" eaLnBrk="1" latinLnBrk="0" hangingPunct="1">
              <a:lnSpc>
                <a:spcPct val="90000"/>
              </a:lnSpc>
              <a:spcBef>
                <a:spcPct val="20000"/>
              </a:spcBef>
              <a:buSzPct val="80000"/>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JavaScript &amp; jQuery</a:t>
            </a:r>
            <a:endParaRPr lang="en-US" dirty="0"/>
          </a:p>
        </p:txBody>
      </p:sp>
    </p:spTree>
    <p:extLst>
      <p:ext uri="{BB962C8B-B14F-4D97-AF65-F5344CB8AC3E}">
        <p14:creationId xmlns:p14="http://schemas.microsoft.com/office/powerpoint/2010/main" val="340878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5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Who Uses </a:t>
            </a:r>
            <a:r>
              <a:rPr lang="en-US" dirty="0" err="1" smtClean="0"/>
              <a:t>jQuery</a:t>
            </a:r>
            <a:r>
              <a:rPr lang="en-US" dirty="0" smtClean="0"/>
              <a:t>?</a:t>
            </a:r>
            <a:endParaRPr lang="en-US" dirty="0"/>
          </a:p>
        </p:txBody>
      </p:sp>
      <p:sp>
        <p:nvSpPr>
          <p:cNvPr id="11" name="Content Placeholder 10"/>
          <p:cNvSpPr>
            <a:spLocks noGrp="1"/>
          </p:cNvSpPr>
          <p:nvPr>
            <p:ph type="body" sz="quarter" idx="10"/>
            <p:custDataLst>
              <p:tags r:id="rId4"/>
            </p:custDataLst>
          </p:nvPr>
        </p:nvSpPr>
        <p:spPr>
          <a:xfrm>
            <a:off x="519112" y="1141413"/>
            <a:ext cx="11149013" cy="1815882"/>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19 million Web Sites</a:t>
            </a:r>
          </a:p>
          <a:p>
            <a:pPr>
              <a:spcAft>
                <a:spcPts val="1200"/>
              </a:spcAft>
            </a:pPr>
            <a:r>
              <a:rPr lang="en-US" sz="4000" dirty="0" smtClean="0">
                <a:latin typeface="Segoe UI Light" pitchFamily="34" charset="0"/>
              </a:rPr>
              <a:t>2.9 million of those sites rank </a:t>
            </a:r>
            <a:br>
              <a:rPr lang="en-US" sz="4000" dirty="0" smtClean="0">
                <a:latin typeface="Segoe UI Light" pitchFamily="34" charset="0"/>
              </a:rPr>
            </a:br>
            <a:r>
              <a:rPr lang="en-US" sz="4000" dirty="0" smtClean="0">
                <a:latin typeface="Segoe UI Light" pitchFamily="34" charset="0"/>
              </a:rPr>
              <a:t>in the top sites on the web</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 name="TextBox 3"/>
          <p:cNvSpPr txBox="1"/>
          <p:nvPr/>
        </p:nvSpPr>
        <p:spPr>
          <a:xfrm>
            <a:off x="514678" y="5973660"/>
            <a:ext cx="5945987"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Source: </a:t>
            </a:r>
            <a:r>
              <a:rPr lang="en-US" sz="2000" dirty="0">
                <a:hlinkClick r:id="rId9"/>
              </a:rPr>
              <a:t>http://trends.builtwith.com/javascript/jQuery</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74545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7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err="1"/>
              <a:t>jQuery</a:t>
            </a:r>
            <a:r>
              <a:rPr lang="en-US" dirty="0"/>
              <a:t> – why so popular?</a:t>
            </a:r>
          </a:p>
        </p:txBody>
      </p:sp>
      <p:sp>
        <p:nvSpPr>
          <p:cNvPr id="5" name="Text Placeholder 4"/>
          <p:cNvSpPr>
            <a:spLocks noGrp="1"/>
          </p:cNvSpPr>
          <p:nvPr>
            <p:ph type="body" sz="quarter" idx="10"/>
          </p:nvPr>
        </p:nvSpPr>
        <p:spPr>
          <a:xfrm>
            <a:off x="519112" y="1695450"/>
            <a:ext cx="5116375" cy="3693319"/>
          </a:xfrm>
        </p:spPr>
        <p:txBody>
          <a:bodyPr/>
          <a:lstStyle/>
          <a:p>
            <a:pPr>
              <a:spcBef>
                <a:spcPts val="1800"/>
              </a:spcBef>
              <a:spcAft>
                <a:spcPts val="0"/>
              </a:spcAft>
            </a:pPr>
            <a:r>
              <a:rPr lang="en-US" dirty="0"/>
              <a:t>Easy to learn</a:t>
            </a:r>
          </a:p>
          <a:p>
            <a:pPr>
              <a:spcBef>
                <a:spcPts val="1800"/>
              </a:spcBef>
              <a:spcAft>
                <a:spcPts val="0"/>
              </a:spcAft>
            </a:pPr>
            <a:r>
              <a:rPr lang="en-US" dirty="0"/>
              <a:t>Loads of Plugins</a:t>
            </a:r>
          </a:p>
          <a:p>
            <a:pPr>
              <a:spcBef>
                <a:spcPts val="1800"/>
              </a:spcBef>
              <a:spcAft>
                <a:spcPts val="0"/>
              </a:spcAft>
            </a:pPr>
            <a:r>
              <a:rPr lang="en-US" dirty="0"/>
              <a:t>Powerful DOM Selection</a:t>
            </a:r>
          </a:p>
          <a:p>
            <a:pPr>
              <a:spcBef>
                <a:spcPts val="1800"/>
              </a:spcBef>
              <a:spcAft>
                <a:spcPts val="0"/>
              </a:spcAft>
            </a:pPr>
            <a:r>
              <a:rPr lang="en-US" dirty="0"/>
              <a:t>Lightweight</a:t>
            </a:r>
          </a:p>
          <a:p>
            <a:pPr>
              <a:spcBef>
                <a:spcPts val="1800"/>
              </a:spcBef>
              <a:spcAft>
                <a:spcPts val="0"/>
              </a:spcAft>
            </a:pPr>
            <a:r>
              <a:rPr lang="en-US" dirty="0"/>
              <a:t>Community Support</a:t>
            </a:r>
          </a:p>
        </p:txBody>
      </p:sp>
      <p:sp>
        <p:nvSpPr>
          <p:cNvPr id="12" name="Freeform 24"/>
          <p:cNvSpPr>
            <a:spLocks noEditPoints="1"/>
          </p:cNvSpPr>
          <p:nvPr/>
        </p:nvSpPr>
        <p:spPr bwMode="black">
          <a:xfrm>
            <a:off x="9169880" y="3342592"/>
            <a:ext cx="2506184" cy="290739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3254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Community</a:t>
            </a:r>
          </a:p>
        </p:txBody>
      </p:sp>
      <p:sp>
        <p:nvSpPr>
          <p:cNvPr id="3" name="Text Placeholder 4"/>
          <p:cNvSpPr txBox="1">
            <a:spLocks/>
          </p:cNvSpPr>
          <p:nvPr/>
        </p:nvSpPr>
        <p:spPr>
          <a:xfrm>
            <a:off x="519112"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1800"/>
              </a:spcBef>
              <a:buNone/>
            </a:pPr>
            <a:r>
              <a:rPr lang="en-US" dirty="0" smtClean="0">
                <a:solidFill>
                  <a:schemeClr val="accent2">
                    <a:alpha val="99000"/>
                  </a:schemeClr>
                </a:solidFill>
                <a:latin typeface="Segoe UI Light" pitchFamily="34" charset="0"/>
              </a:rPr>
              <a:t>jquery.com</a:t>
            </a:r>
          </a:p>
          <a:p>
            <a:pPr marL="0" indent="0" algn="r">
              <a:spcBef>
                <a:spcPts val="1800"/>
              </a:spcBef>
              <a:buNone/>
            </a:pPr>
            <a:r>
              <a:rPr lang="en-US" dirty="0" smtClean="0">
                <a:solidFill>
                  <a:schemeClr val="accent2">
                    <a:alpha val="99000"/>
                  </a:schemeClr>
                </a:solidFill>
                <a:latin typeface="Segoe UI Light" pitchFamily="34" charset="0"/>
              </a:rPr>
              <a:t>api.jquery.com</a:t>
            </a:r>
          </a:p>
          <a:p>
            <a:pPr marL="0" indent="0" algn="r">
              <a:spcBef>
                <a:spcPts val="1800"/>
              </a:spcBef>
              <a:buNone/>
            </a:pPr>
            <a:r>
              <a:rPr lang="en-US" dirty="0" smtClean="0">
                <a:solidFill>
                  <a:schemeClr val="accent2">
                    <a:alpha val="99000"/>
                  </a:schemeClr>
                </a:solidFill>
                <a:latin typeface="Segoe UI Light" pitchFamily="34" charset="0"/>
              </a:rPr>
              <a:t>forum.jquery.com</a:t>
            </a:r>
          </a:p>
          <a:p>
            <a:pPr marL="0" indent="0" algn="r">
              <a:spcBef>
                <a:spcPts val="1800"/>
              </a:spcBef>
              <a:buNone/>
            </a:pPr>
            <a:r>
              <a:rPr lang="en-US" dirty="0" smtClean="0">
                <a:solidFill>
                  <a:schemeClr val="accent2">
                    <a:alpha val="99000"/>
                  </a:schemeClr>
                </a:solidFill>
                <a:latin typeface="Segoe UI Light" pitchFamily="34" charset="0"/>
              </a:rPr>
              <a:t>meetups.jquery.com</a:t>
            </a:r>
          </a:p>
          <a:p>
            <a:pPr marL="0" indent="0" algn="r">
              <a:spcBef>
                <a:spcPts val="1800"/>
              </a:spcBef>
              <a:buNone/>
            </a:pPr>
            <a:r>
              <a:rPr lang="en-US" dirty="0" smtClean="0">
                <a:solidFill>
                  <a:schemeClr val="accent2">
                    <a:alpha val="99000"/>
                  </a:schemeClr>
                </a:solidFill>
                <a:latin typeface="Segoe UI Light" pitchFamily="34" charset="0"/>
              </a:rPr>
              <a:t>plugins.jquery.com</a:t>
            </a:r>
          </a:p>
          <a:p>
            <a:pPr marL="0" indent="0" algn="r">
              <a:spcBef>
                <a:spcPts val="1800"/>
              </a:spcBef>
              <a:buNone/>
            </a:pPr>
            <a:r>
              <a:rPr lang="en-US" dirty="0">
                <a:solidFill>
                  <a:schemeClr val="accent2">
                    <a:alpha val="99000"/>
                  </a:schemeClr>
                </a:solidFill>
                <a:latin typeface="Segoe UI Light" pitchFamily="34" charset="0"/>
              </a:rPr>
              <a:t>jqueryui.com</a:t>
            </a:r>
          </a:p>
        </p:txBody>
      </p:sp>
      <p:sp>
        <p:nvSpPr>
          <p:cNvPr id="4" name="Text Placeholder 4"/>
          <p:cNvSpPr txBox="1">
            <a:spLocks/>
          </p:cNvSpPr>
          <p:nvPr/>
        </p:nvSpPr>
        <p:spPr>
          <a:xfrm>
            <a:off x="6088362"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dirty="0">
                <a:solidFill>
                  <a:schemeClr val="tx2">
                    <a:alpha val="99000"/>
                  </a:schemeClr>
                </a:solidFill>
                <a:latin typeface="Segoe UI Light" pitchFamily="34" charset="0"/>
              </a:rPr>
              <a:t>Downloading</a:t>
            </a:r>
          </a:p>
          <a:p>
            <a:pPr marL="0" indent="0">
              <a:spcBef>
                <a:spcPts val="1800"/>
              </a:spcBef>
              <a:buNone/>
            </a:pPr>
            <a:r>
              <a:rPr lang="en-US" dirty="0">
                <a:solidFill>
                  <a:schemeClr val="tx2">
                    <a:alpha val="99000"/>
                  </a:schemeClr>
                </a:solidFill>
                <a:latin typeface="Segoe UI Light" pitchFamily="34" charset="0"/>
              </a:rPr>
              <a:t>Documentation</a:t>
            </a:r>
          </a:p>
          <a:p>
            <a:pPr marL="0" indent="0">
              <a:spcBef>
                <a:spcPts val="1800"/>
              </a:spcBef>
              <a:buNone/>
            </a:pPr>
            <a:r>
              <a:rPr lang="en-US" dirty="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Local </a:t>
            </a:r>
            <a:r>
              <a:rPr lang="en-US" dirty="0" smtClean="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Extending</a:t>
            </a:r>
          </a:p>
          <a:p>
            <a:pPr marL="0" indent="0">
              <a:spcBef>
                <a:spcPts val="1800"/>
              </a:spcBef>
              <a:buNone/>
            </a:pPr>
            <a:r>
              <a:rPr lang="en-US" dirty="0">
                <a:solidFill>
                  <a:schemeClr val="tx2">
                    <a:alpha val="99000"/>
                  </a:schemeClr>
                </a:solidFill>
                <a:latin typeface="Segoe UI Light" pitchFamily="34" charset="0"/>
              </a:rPr>
              <a:t>UI Widgets and Effects</a:t>
            </a:r>
          </a:p>
        </p:txBody>
      </p:sp>
    </p:spTree>
    <p:extLst>
      <p:ext uri="{BB962C8B-B14F-4D97-AF65-F5344CB8AC3E}">
        <p14:creationId xmlns:p14="http://schemas.microsoft.com/office/powerpoint/2010/main" val="397230210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Creating HTML5 Applications </a:t>
            </a:r>
            <a:r>
              <a:rPr lang="en-US" smtClean="0"/>
              <a:t>With jQuery</a:t>
            </a:r>
            <a:endParaRPr lang="en-US" dirty="0"/>
          </a:p>
        </p:txBody>
      </p:sp>
      <p:sp>
        <p:nvSpPr>
          <p:cNvPr id="7" name="Text Placeholder 6"/>
          <p:cNvSpPr>
            <a:spLocks noGrp="1"/>
          </p:cNvSpPr>
          <p:nvPr>
            <p:ph type="body" sz="quarter" idx="11"/>
          </p:nvPr>
        </p:nvSpPr>
        <p:spPr>
          <a:xfrm>
            <a:off x="519113" y="543530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Fundamentals</a:t>
            </a:r>
          </a:p>
        </p:txBody>
      </p:sp>
      <p:sp>
        <p:nvSpPr>
          <p:cNvPr id="6" name="Text Placeholder 5"/>
          <p:cNvSpPr>
            <a:spLocks noGrp="1"/>
          </p:cNvSpPr>
          <p:nvPr>
            <p:ph type="body" sz="quarter" idx="10"/>
          </p:nvPr>
        </p:nvSpPr>
        <p:spPr>
          <a:xfrm>
            <a:off x="519112" y="1092679"/>
            <a:ext cx="11149013" cy="2562240"/>
          </a:xfrm>
        </p:spPr>
        <p:txBody>
          <a:bodyPr/>
          <a:lstStyle/>
          <a:p>
            <a:r>
              <a:rPr lang="en-US" dirty="0" smtClean="0"/>
              <a:t>Find something, Do something</a:t>
            </a:r>
          </a:p>
          <a:p>
            <a:r>
              <a:rPr lang="en-US" dirty="0" smtClean="0"/>
              <a:t>Functional Syntax</a:t>
            </a:r>
          </a:p>
          <a:p>
            <a:r>
              <a:rPr lang="en-US" dirty="0" smtClean="0"/>
              <a:t>DOM Manipulation</a:t>
            </a:r>
          </a:p>
          <a:p>
            <a:r>
              <a:rPr lang="en-US" dirty="0" smtClean="0"/>
              <a:t>Changing of events</a:t>
            </a:r>
            <a:endParaRPr lang="en-US" dirty="0"/>
          </a:p>
        </p:txBody>
      </p:sp>
      <p:sp>
        <p:nvSpPr>
          <p:cNvPr id="8" name="Rectangle 7"/>
          <p:cNvSpPr/>
          <p:nvPr/>
        </p:nvSpPr>
        <p:spPr bwMode="auto">
          <a:xfrm>
            <a:off x="4056794"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$(‘div’).hide();</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&lt;div&gt;This will be hidden&lt;/div&gt;</a:t>
            </a:r>
          </a:p>
          <a:p>
            <a:r>
              <a:rPr lang="en-US" sz="2000" dirty="0">
                <a:solidFill>
                  <a:schemeClr val="bg1">
                    <a:alpha val="99000"/>
                  </a:schemeClr>
                </a:solidFill>
                <a:latin typeface="Consolas" pitchFamily="49" charset="0"/>
                <a:cs typeface="Consolas" pitchFamily="49" charset="0"/>
              </a:rPr>
              <a:t>&lt;div&gt;So will this&lt;/div&gt;</a:t>
            </a:r>
          </a:p>
          <a:p>
            <a:r>
              <a:rPr lang="en-US" sz="2000" dirty="0">
                <a:solidFill>
                  <a:schemeClr val="bg1">
                    <a:alpha val="99000"/>
                  </a:schemeClr>
                </a:solidFill>
                <a:latin typeface="Consolas" pitchFamily="49" charset="0"/>
                <a:cs typeface="Consolas" pitchFamily="49" charset="0"/>
              </a:rPr>
              <a:t>&lt;div&gt;Even this&lt;/div&gt;</a:t>
            </a:r>
          </a:p>
        </p:txBody>
      </p:sp>
      <p:sp>
        <p:nvSpPr>
          <p:cNvPr id="9" name="Rectangle 8"/>
          <p:cNvSpPr/>
          <p:nvPr/>
        </p:nvSpPr>
        <p:spPr bwMode="auto">
          <a:xfrm>
            <a:off x="4056794"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submit').click(function</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a:t>
            </a:r>
            <a:r>
              <a:rPr lang="en-US" sz="2000" dirty="0" smtClean="0">
                <a:solidFill>
                  <a:schemeClr val="bg1">
                    <a:alpha val="99000"/>
                  </a:schemeClr>
                </a:solidFill>
                <a:latin typeface="Consolas" pitchFamily="49" charset="0"/>
                <a:cs typeface="Consolas" pitchFamily="49" charset="0"/>
              </a:rPr>
              <a:t>submit” </a:t>
            </a:r>
            <a:r>
              <a:rPr lang="en-US" sz="2000" dirty="0">
                <a:solidFill>
                  <a:schemeClr val="bg1">
                    <a:alpha val="99000"/>
                  </a:schemeClr>
                </a:solidFill>
                <a:latin typeface="Consolas" pitchFamily="49" charset="0"/>
                <a:cs typeface="Consolas" pitchFamily="49" charset="0"/>
              </a:rPr>
              <a:t>type=“button” value=“Submit</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a:p>
            <a:endParaRPr lang="en-US" sz="2000" dirty="0">
              <a:solidFill>
                <a:schemeClr val="bg1">
                  <a:alpha val="99000"/>
                </a:schemeClr>
              </a:solidFill>
              <a:latin typeface="Consolas" pitchFamily="49" charset="0"/>
              <a:cs typeface="Consolas" pitchFamily="49" charset="0"/>
            </a:endParaRPr>
          </a:p>
        </p:txBody>
      </p:sp>
      <p:sp>
        <p:nvSpPr>
          <p:cNvPr id="10" name="Rectangle 9"/>
          <p:cNvSpPr/>
          <p:nvPr/>
        </p:nvSpPr>
        <p:spPr bwMode="auto">
          <a:xfrm>
            <a:off x="4056794" y="3641280"/>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submit').click(function</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a:t>
            </a:r>
            <a:r>
              <a:rPr lang="en-US" sz="2000" dirty="0" smtClean="0">
                <a:solidFill>
                  <a:schemeClr val="bg1">
                    <a:alpha val="99000"/>
                  </a:schemeClr>
                </a:solidFill>
                <a:latin typeface="Consolas" pitchFamily="49" charset="0"/>
                <a:cs typeface="Consolas" pitchFamily="49" charset="0"/>
              </a:rPr>
              <a:t>submit” </a:t>
            </a:r>
            <a:r>
              <a:rPr lang="en-US" sz="2000" dirty="0">
                <a:solidFill>
                  <a:schemeClr val="bg1">
                    <a:alpha val="99000"/>
                  </a:schemeClr>
                </a:solidFill>
                <a:latin typeface="Consolas" pitchFamily="49" charset="0"/>
                <a:cs typeface="Consolas" pitchFamily="49" charset="0"/>
              </a:rPr>
              <a:t>type=“button” value=“Submit</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p:txBody>
      </p:sp>
      <p:sp>
        <p:nvSpPr>
          <p:cNvPr id="11" name="Rectangle 10"/>
          <p:cNvSpPr/>
          <p:nvPr/>
        </p:nvSpPr>
        <p:spPr bwMode="auto">
          <a:xfrm>
            <a:off x="4056794" y="3641279"/>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a:t>
            </a:r>
            <a:r>
              <a:rPr lang="en-US" sz="2000" dirty="0">
                <a:solidFill>
                  <a:schemeClr val="bg1">
                    <a:alpha val="99000"/>
                  </a:schemeClr>
                </a:solidFill>
                <a:latin typeface="Consolas" pitchFamily="49" charset="0"/>
                <a:cs typeface="Consolas" pitchFamily="49" charset="0"/>
              </a:rPr>
              <a:t>click( function</a:t>
            </a:r>
            <a:r>
              <a:rPr lang="en-US" sz="2000" dirty="0" smtClean="0">
                <a:solidFill>
                  <a:schemeClr val="bg1">
                    <a:alpha val="99000"/>
                  </a:schemeClr>
                </a:solidFill>
                <a:latin typeface="Consolas" pitchFamily="49" charset="0"/>
                <a:cs typeface="Consolas" pitchFamily="49" charset="0"/>
              </a:rPr>
              <a:t>(){</a:t>
            </a:r>
          </a:p>
          <a:p>
            <a:r>
              <a:rPr lang="en-US" sz="2000" dirty="0" smtClean="0">
                <a:solidFill>
                  <a:schemeClr val="bg1">
                    <a:alpha val="99000"/>
                  </a:schemeClr>
                </a:solidFill>
                <a:latin typeface="Consolas" pitchFamily="49" charset="0"/>
                <a:cs typeface="Consolas" pitchFamily="49" charset="0"/>
              </a:rPr>
              <a:t>        $('.submit').</a:t>
            </a:r>
            <a:r>
              <a:rPr lang="en-US" sz="2000" dirty="0" err="1" smtClean="0">
                <a:solidFill>
                  <a:schemeClr val="bg1">
                    <a:alpha val="99000"/>
                  </a:schemeClr>
                </a:solidFill>
                <a:latin typeface="Consolas" pitchFamily="49" charset="0"/>
                <a:cs typeface="Consolas" pitchFamily="49" charset="0"/>
              </a:rPr>
              <a:t>css</a:t>
            </a:r>
            <a:r>
              <a:rPr lang="en-US" sz="2000" dirty="0" smtClean="0">
                <a:solidFill>
                  <a:schemeClr val="bg1">
                    <a:alpha val="99000"/>
                  </a:schemeClr>
                </a:solidFill>
                <a:latin typeface="Consolas" pitchFamily="49" charset="0"/>
                <a:cs typeface="Consolas" pitchFamily="49" charset="0"/>
              </a:rPr>
              <a:t>('color', '#ff0000');</a:t>
            </a:r>
          </a:p>
          <a:p>
            <a:r>
              <a:rPr lang="en-US" sz="2000" dirty="0" smtClean="0">
                <a:solidFill>
                  <a:schemeClr val="bg1">
                    <a:alpha val="99000"/>
                  </a:schemeClr>
                </a:solidFill>
                <a:latin typeface="Consolas" pitchFamily="49" charset="0"/>
                <a:cs typeface="Consolas" pitchFamily="49" charset="0"/>
              </a:rPr>
              <a:t>        $('#container')</a:t>
            </a:r>
          </a:p>
          <a:p>
            <a:r>
              <a:rPr lang="en-US" sz="2000" dirty="0" smtClean="0">
                <a:solidFill>
                  <a:schemeClr val="bg1">
                    <a:alpha val="99000"/>
                  </a:schemeClr>
                </a:solidFill>
                <a:latin typeface="Consolas" pitchFamily="49" charset="0"/>
                <a:cs typeface="Consolas" pitchFamily="49" charset="0"/>
              </a:rPr>
              <a:t>            </a:t>
            </a:r>
            <a:r>
              <a:rPr lang="en-US" sz="2000" dirty="0">
                <a:solidFill>
                  <a:schemeClr val="bg1">
                    <a:alpha val="99000"/>
                  </a:schemeClr>
                </a:solidFill>
                <a:latin typeface="Consolas" pitchFamily="49" charset="0"/>
                <a:cs typeface="Consolas" pitchFamily="49" charset="0"/>
              </a:rPr>
              <a:t>.append($('&lt;span&gt;Clicked!&lt;/span</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a:t>
            </a:r>
            <a:r>
              <a:rPr lang="en-US" sz="2000" dirty="0">
                <a:solidFill>
                  <a:schemeClr val="bg1">
                    <a:alpha val="99000"/>
                  </a:schemeClr>
                </a:solidFill>
                <a:latin typeface="Consolas" pitchFamily="49" charset="0"/>
                <a:cs typeface="Consolas" pitchFamily="49" charset="0"/>
              </a:rPr>
              <a:t>click(function</a:t>
            </a:r>
            <a:r>
              <a:rPr lang="en-US" sz="2000" dirty="0" smtClean="0">
                <a:solidFill>
                  <a:schemeClr val="bg1">
                    <a:alpha val="99000"/>
                  </a:schemeClr>
                </a:solidFill>
                <a:latin typeface="Consolas" pitchFamily="49" charset="0"/>
                <a:cs typeface="Consolas" pitchFamily="49" charset="0"/>
              </a:rPr>
              <a:t>(){ alert</a:t>
            </a:r>
            <a:r>
              <a:rPr lang="en-US" sz="2000" dirty="0">
                <a:solidFill>
                  <a:schemeClr val="bg1">
                    <a:alpha val="99000"/>
                  </a:schemeClr>
                </a:solidFill>
                <a:latin typeface="Consolas" pitchFamily="49" charset="0"/>
                <a:cs typeface="Consolas" pitchFamily="49" charset="0"/>
              </a:rPr>
              <a:t>('foo</a:t>
            </a:r>
            <a:r>
              <a:rPr lang="en-US" sz="2000" dirty="0" smtClean="0">
                <a:solidFill>
                  <a:schemeClr val="bg1">
                    <a:alpha val="99000"/>
                  </a:schemeClr>
                </a:solidFill>
                <a:latin typeface="Consolas" pitchFamily="49" charset="0"/>
                <a:cs typeface="Consolas" pitchFamily="49" charset="0"/>
              </a:rPr>
              <a:t>'); }));</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2164151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0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err="1" smtClean="0"/>
              <a:t>jQuery</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464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Single Page Application</a:t>
            </a:r>
            <a:endParaRPr lang="en-US" dirty="0"/>
          </a:p>
        </p:txBody>
      </p:sp>
    </p:spTree>
    <p:extLst>
      <p:ext uri="{BB962C8B-B14F-4D97-AF65-F5344CB8AC3E}">
        <p14:creationId xmlns:p14="http://schemas.microsoft.com/office/powerpoint/2010/main" val="61724913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1652"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9" name="Rectangle 8"/>
          <p:cNvSpPr/>
          <p:nvPr/>
        </p:nvSpPr>
        <p:spPr bwMode="auto">
          <a:xfrm>
            <a:off x="9954426"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10" name="Right Arrow 9"/>
          <p:cNvSpPr/>
          <p:nvPr/>
        </p:nvSpPr>
        <p:spPr bwMode="auto">
          <a:xfrm>
            <a:off x="3006217" y="1194816"/>
            <a:ext cx="615535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Request: http://site.com/products/</a:t>
            </a:r>
          </a:p>
        </p:txBody>
      </p:sp>
      <p:grpSp>
        <p:nvGrpSpPr>
          <p:cNvPr id="33" name="Group 32"/>
          <p:cNvGrpSpPr/>
          <p:nvPr/>
        </p:nvGrpSpPr>
        <p:grpSpPr>
          <a:xfrm>
            <a:off x="3006215" y="1911690"/>
            <a:ext cx="6155355" cy="1547470"/>
            <a:chOff x="3006215" y="1911690"/>
            <a:chExt cx="6155355" cy="1547470"/>
          </a:xfrm>
        </p:grpSpPr>
        <p:sp>
          <p:nvSpPr>
            <p:cNvPr id="14" name="Right Arrow 13"/>
            <p:cNvSpPr/>
            <p:nvPr/>
          </p:nvSpPr>
          <p:spPr bwMode="auto">
            <a:xfrm flipH="1">
              <a:off x="3006215"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Full page</a:t>
              </a:r>
            </a:p>
          </p:txBody>
        </p:sp>
        <p:sp>
          <p:nvSpPr>
            <p:cNvPr id="19" name="Folded Corner 18"/>
            <p:cNvSpPr/>
            <p:nvPr/>
          </p:nvSpPr>
          <p:spPr bwMode="auto">
            <a:xfrm>
              <a:off x="7392556" y="1911690"/>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Javascript</a:t>
              </a:r>
              <a:endParaRPr lang="en-US" sz="2200" dirty="0" smtClean="0">
                <a:gradFill>
                  <a:gsLst>
                    <a:gs pos="0">
                      <a:srgbClr val="FFFFFF"/>
                    </a:gs>
                    <a:gs pos="100000">
                      <a:srgbClr val="FFFFFF"/>
                    </a:gs>
                  </a:gsLst>
                  <a:lin ang="5400000" scaled="0"/>
                </a:gradFill>
              </a:endParaRPr>
            </a:p>
          </p:txBody>
        </p:sp>
      </p:grpSp>
      <p:sp>
        <p:nvSpPr>
          <p:cNvPr id="24" name="Title 1"/>
          <p:cNvSpPr txBox="1">
            <a:spLocks/>
          </p:cNvSpPr>
          <p:nvPr>
            <p:custDataLst>
              <p:tags r:id="rId1"/>
            </p:custDataLst>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Comparison: standard page requests</a:t>
            </a:r>
            <a:endParaRPr lang="en-US" dirty="0"/>
          </a:p>
        </p:txBody>
      </p:sp>
      <p:sp>
        <p:nvSpPr>
          <p:cNvPr id="26" name="Right Arrow 25"/>
          <p:cNvSpPr/>
          <p:nvPr/>
        </p:nvSpPr>
        <p:spPr bwMode="auto">
          <a:xfrm>
            <a:off x="3012313" y="3639312"/>
            <a:ext cx="615535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Request: http://site.com/products/6</a:t>
            </a:r>
          </a:p>
        </p:txBody>
      </p:sp>
      <p:sp>
        <p:nvSpPr>
          <p:cNvPr id="27" name="Right Arrow 26"/>
          <p:cNvSpPr/>
          <p:nvPr/>
        </p:nvSpPr>
        <p:spPr bwMode="auto">
          <a:xfrm flipH="1">
            <a:off x="3012311" y="4459639"/>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Full page</a:t>
            </a:r>
          </a:p>
        </p:txBody>
      </p:sp>
      <p:sp>
        <p:nvSpPr>
          <p:cNvPr id="28" name="Folded Corner 27"/>
          <p:cNvSpPr/>
          <p:nvPr/>
        </p:nvSpPr>
        <p:spPr bwMode="auto">
          <a:xfrm>
            <a:off x="7398652" y="4356186"/>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Javascript</a:t>
            </a: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57336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1652"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9" name="Rectangle 8"/>
          <p:cNvSpPr/>
          <p:nvPr/>
        </p:nvSpPr>
        <p:spPr bwMode="auto">
          <a:xfrm>
            <a:off x="9954426"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10" name="Right Arrow 9"/>
          <p:cNvSpPr/>
          <p:nvPr/>
        </p:nvSpPr>
        <p:spPr bwMode="auto">
          <a:xfrm>
            <a:off x="3006217" y="1194816"/>
            <a:ext cx="6588886"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Request: http://site.com/products/</a:t>
            </a:r>
          </a:p>
        </p:txBody>
      </p:sp>
      <p:grpSp>
        <p:nvGrpSpPr>
          <p:cNvPr id="33" name="Group 32"/>
          <p:cNvGrpSpPr/>
          <p:nvPr/>
        </p:nvGrpSpPr>
        <p:grpSpPr>
          <a:xfrm>
            <a:off x="3006215" y="1911690"/>
            <a:ext cx="6588888" cy="1547470"/>
            <a:chOff x="3006215" y="1911690"/>
            <a:chExt cx="6155355" cy="1547470"/>
          </a:xfrm>
        </p:grpSpPr>
        <p:sp>
          <p:nvSpPr>
            <p:cNvPr id="14" name="Right Arrow 13"/>
            <p:cNvSpPr/>
            <p:nvPr/>
          </p:nvSpPr>
          <p:spPr bwMode="auto">
            <a:xfrm flipH="1">
              <a:off x="3006215"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Full page</a:t>
              </a:r>
            </a:p>
          </p:txBody>
        </p:sp>
        <p:sp>
          <p:nvSpPr>
            <p:cNvPr id="19" name="Folded Corner 18"/>
            <p:cNvSpPr/>
            <p:nvPr/>
          </p:nvSpPr>
          <p:spPr bwMode="auto">
            <a:xfrm>
              <a:off x="7392556" y="1911690"/>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Javascript</a:t>
              </a:r>
              <a:endParaRPr lang="en-US" sz="2200" dirty="0" smtClean="0">
                <a:gradFill>
                  <a:gsLst>
                    <a:gs pos="0">
                      <a:srgbClr val="FFFFFF"/>
                    </a:gs>
                    <a:gs pos="100000">
                      <a:srgbClr val="FFFFFF"/>
                    </a:gs>
                  </a:gsLst>
                  <a:lin ang="5400000" scaled="0"/>
                </a:gradFill>
              </a:endParaRPr>
            </a:p>
          </p:txBody>
        </p:sp>
      </p:grpSp>
      <p:sp>
        <p:nvSpPr>
          <p:cNvPr id="24" name="Title 1"/>
          <p:cNvSpPr txBox="1">
            <a:spLocks/>
          </p:cNvSpPr>
          <p:nvPr>
            <p:custDataLst>
              <p:tags r:id="rId1"/>
            </p:custDataLst>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Single page application</a:t>
            </a:r>
            <a:endParaRPr lang="en-US" dirty="0"/>
          </a:p>
        </p:txBody>
      </p:sp>
      <p:sp>
        <p:nvSpPr>
          <p:cNvPr id="26" name="Right Arrow 25"/>
          <p:cNvSpPr/>
          <p:nvPr/>
        </p:nvSpPr>
        <p:spPr bwMode="auto">
          <a:xfrm>
            <a:off x="3012312" y="3639312"/>
            <a:ext cx="6582791"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JavaScript Request: http://site.com/api/products/6</a:t>
            </a:r>
          </a:p>
        </p:txBody>
      </p:sp>
      <p:grpSp>
        <p:nvGrpSpPr>
          <p:cNvPr id="4" name="Group 3"/>
          <p:cNvGrpSpPr/>
          <p:nvPr/>
        </p:nvGrpSpPr>
        <p:grpSpPr>
          <a:xfrm>
            <a:off x="3012310" y="4459639"/>
            <a:ext cx="6582792" cy="795113"/>
            <a:chOff x="3012310" y="4459639"/>
            <a:chExt cx="6582792" cy="795113"/>
          </a:xfrm>
        </p:grpSpPr>
        <p:sp>
          <p:nvSpPr>
            <p:cNvPr id="27" name="Right Arrow 26"/>
            <p:cNvSpPr/>
            <p:nvPr/>
          </p:nvSpPr>
          <p:spPr bwMode="auto">
            <a:xfrm flipH="1">
              <a:off x="3012310" y="4459639"/>
              <a:ext cx="6582792"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Tiny bit of data</a:t>
              </a:r>
            </a:p>
          </p:txBody>
        </p:sp>
        <p:sp>
          <p:nvSpPr>
            <p:cNvPr id="3" name="Cloud 2"/>
            <p:cNvSpPr/>
            <p:nvPr/>
          </p:nvSpPr>
          <p:spPr bwMode="auto">
            <a:xfrm>
              <a:off x="7557336" y="4459639"/>
              <a:ext cx="2037766" cy="795113"/>
            </a:xfrm>
            <a:prstGeom prst="cloud">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{product}</a:t>
              </a:r>
            </a:p>
          </p:txBody>
        </p:sp>
      </p:grpSp>
    </p:spTree>
    <p:extLst>
      <p:ext uri="{BB962C8B-B14F-4D97-AF65-F5344CB8AC3E}">
        <p14:creationId xmlns:p14="http://schemas.microsoft.com/office/powerpoint/2010/main" val="2802554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976497"/>
            <a:ext cx="12188825" cy="531498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4000" dirty="0" smtClean="0">
                <a:gradFill>
                  <a:gsLst>
                    <a:gs pos="0">
                      <a:srgbClr val="FFFFFF"/>
                    </a:gs>
                    <a:gs pos="100000">
                      <a:srgbClr val="FFFFFF"/>
                    </a:gs>
                  </a:gsLst>
                  <a:lin ang="5400000" scaled="0"/>
                </a:gradFill>
              </a:rPr>
              <a:t>Declarative Bindings</a:t>
            </a:r>
          </a:p>
          <a:p>
            <a:pPr defTabSz="914099" fontAlgn="base">
              <a:lnSpc>
                <a:spcPct val="150000"/>
              </a:lnSpc>
              <a:spcBef>
                <a:spcPct val="0"/>
              </a:spcBef>
              <a:spcAft>
                <a:spcPct val="0"/>
              </a:spcAft>
            </a:pPr>
            <a:r>
              <a:rPr lang="en-US" sz="4000" dirty="0" smtClean="0">
                <a:gradFill>
                  <a:gsLst>
                    <a:gs pos="0">
                      <a:srgbClr val="FFFFFF"/>
                    </a:gs>
                    <a:gs pos="100000">
                      <a:srgbClr val="FFFFFF"/>
                    </a:gs>
                  </a:gsLst>
                  <a:lin ang="5400000" scaled="0"/>
                </a:gradFill>
              </a:rPr>
              <a:t>Automatic UI refresh</a:t>
            </a:r>
          </a:p>
          <a:p>
            <a:pPr defTabSz="914099" fontAlgn="base">
              <a:lnSpc>
                <a:spcPct val="150000"/>
              </a:lnSpc>
              <a:spcBef>
                <a:spcPct val="0"/>
              </a:spcBef>
              <a:spcAft>
                <a:spcPct val="0"/>
              </a:spcAft>
            </a:pPr>
            <a:r>
              <a:rPr lang="en-US" sz="4000" dirty="0" smtClean="0">
                <a:gradFill>
                  <a:gsLst>
                    <a:gs pos="0">
                      <a:srgbClr val="FFFFFF"/>
                    </a:gs>
                    <a:gs pos="100000">
                      <a:srgbClr val="FFFFFF"/>
                    </a:gs>
                  </a:gsLst>
                  <a:lin ang="5400000" scaled="0"/>
                </a:gradFill>
              </a:rPr>
              <a:t>Dependency Tracking</a:t>
            </a:r>
          </a:p>
          <a:p>
            <a:pPr defTabSz="914099" fontAlgn="base">
              <a:lnSpc>
                <a:spcPct val="150000"/>
              </a:lnSpc>
              <a:spcBef>
                <a:spcPct val="0"/>
              </a:spcBef>
              <a:spcAft>
                <a:spcPct val="0"/>
              </a:spcAft>
            </a:pPr>
            <a:r>
              <a:rPr lang="en-US" sz="4000" dirty="0" err="1" smtClean="0">
                <a:gradFill>
                  <a:gsLst>
                    <a:gs pos="0">
                      <a:srgbClr val="FFFFFF"/>
                    </a:gs>
                    <a:gs pos="100000">
                      <a:srgbClr val="FFFFFF"/>
                    </a:gs>
                  </a:gsLst>
                  <a:lin ang="5400000" scaled="0"/>
                </a:gradFill>
              </a:rPr>
              <a:t>Templating</a:t>
            </a:r>
            <a:endParaRPr lang="en-US" sz="40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Knockout.js</a:t>
            </a:r>
            <a:endParaRPr lang="en-US" dirty="0"/>
          </a:p>
        </p:txBody>
      </p:sp>
      <p:pic>
        <p:nvPicPr>
          <p:cNvPr id="69636" name="Picture 4" descr="http://knockoutjs.com/img/homepag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240" y="976497"/>
            <a:ext cx="6077779" cy="5314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35026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861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Single Page Application</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2272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340072" y="1090102"/>
            <a:ext cx="8328053" cy="5896999"/>
          </a:xfrm>
        </p:spPr>
        <p:txBody>
          <a:bodyPr/>
          <a:lstStyle/>
          <a:p>
            <a:r>
              <a:rPr lang="en-US" dirty="0" smtClean="0"/>
              <a:t>Introduction to HTML5</a:t>
            </a:r>
          </a:p>
          <a:p>
            <a:r>
              <a:rPr lang="en-US" dirty="0" smtClean="0"/>
              <a:t>Hands on HTML5 in ASP.NET MVC 4</a:t>
            </a:r>
          </a:p>
          <a:p>
            <a:r>
              <a:rPr lang="en-US" dirty="0" smtClean="0"/>
              <a:t>jQuery overview</a:t>
            </a:r>
          </a:p>
          <a:p>
            <a:r>
              <a:rPr lang="en-US" dirty="0" smtClean="0"/>
              <a:t>Visual Studio web tools</a:t>
            </a:r>
          </a:p>
          <a:p>
            <a:r>
              <a:rPr lang="en-US" dirty="0" smtClean="0"/>
              <a:t>Web Essentials</a:t>
            </a:r>
          </a:p>
          <a:p>
            <a:r>
              <a:rPr lang="en-US" dirty="0" smtClean="0"/>
              <a:t>SPA Template</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3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a:xfrm>
            <a:off x="723242" y="2627994"/>
            <a:ext cx="10693401" cy="1378644"/>
          </a:xfrm>
        </p:spPr>
        <p:txBody>
          <a:bodyPr/>
          <a:lstStyle/>
          <a:p>
            <a:endParaRPr lang="en-US" sz="5400" dirty="0" smtClean="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7"/>
          <p:cNvSpPr txBox="1">
            <a:spLocks/>
          </p:cNvSpPr>
          <p:nvPr/>
        </p:nvSpPr>
        <p:spPr>
          <a:xfrm>
            <a:off x="673608" y="1483218"/>
            <a:ext cx="10693401" cy="1378644"/>
          </a:xfrm>
          <a:prstGeom prst="rect">
            <a:avLst/>
          </a:prstGeom>
        </p:spPr>
        <p:txBody>
          <a:bodyPr vert="horz" wrap="square" lIns="0" tIns="0" rIns="0" bIns="0" rtlCol="0" anchor="ctr" anchorCtr="0">
            <a:noAutofit/>
            <a:scene3d>
              <a:camera prst="orthographicFront"/>
              <a:lightRig rig="flat" dir="t"/>
            </a:scene3d>
            <a:sp3d>
              <a:contourClr>
                <a:schemeClr val="bg2"/>
              </a:contourClr>
            </a:sp3d>
          </a:bodyPr>
          <a:lstStyle>
            <a:lvl1pPr marL="0" indent="0" algn="l" defTabSz="914363" rtl="0" eaLnBrk="1" latinLnBrk="0" hangingPunct="1">
              <a:lnSpc>
                <a:spcPct val="90000"/>
              </a:lnSpc>
              <a:spcBef>
                <a:spcPct val="20000"/>
              </a:spcBef>
              <a:buSzPct val="80000"/>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HTML5</a:t>
            </a:r>
            <a:endParaRPr lang="en-US" dirty="0"/>
          </a:p>
        </p:txBody>
      </p:sp>
    </p:spTree>
    <p:extLst>
      <p:ext uri="{BB962C8B-B14F-4D97-AF65-F5344CB8AC3E}">
        <p14:creationId xmlns:p14="http://schemas.microsoft.com/office/powerpoint/2010/main" val="220458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2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What is HTML5?</a:t>
            </a:r>
            <a:endParaRPr lang="en-US" dirty="0"/>
          </a:p>
        </p:txBody>
      </p:sp>
      <p:sp>
        <p:nvSpPr>
          <p:cNvPr id="5" name="Text Placeholder 4"/>
          <p:cNvSpPr>
            <a:spLocks noGrp="1"/>
          </p:cNvSpPr>
          <p:nvPr>
            <p:ph type="body" sz="quarter" idx="10"/>
          </p:nvPr>
        </p:nvSpPr>
        <p:spPr>
          <a:xfrm>
            <a:off x="469496" y="2521200"/>
            <a:ext cx="5116375" cy="1107996"/>
          </a:xfrm>
        </p:spPr>
        <p:txBody>
          <a:bodyPr/>
          <a:lstStyle/>
          <a:p>
            <a:r>
              <a:rPr lang="en-US" dirty="0" smtClean="0"/>
              <a:t>It isn’t a </a:t>
            </a:r>
            <a:br>
              <a:rPr lang="en-US" dirty="0" smtClean="0"/>
            </a:br>
            <a:r>
              <a:rPr lang="en-US" dirty="0" smtClean="0"/>
              <a:t>marketing message</a:t>
            </a:r>
            <a:endParaRPr lang="en-US" dirty="0"/>
          </a:p>
        </p:txBody>
      </p:sp>
      <p:sp>
        <p:nvSpPr>
          <p:cNvPr id="8" name="Text Placeholder 4"/>
          <p:cNvSpPr txBox="1">
            <a:spLocks/>
          </p:cNvSpPr>
          <p:nvPr/>
        </p:nvSpPr>
        <p:spPr>
          <a:xfrm>
            <a:off x="469496" y="3753393"/>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a:t>
            </a:r>
            <a:r>
              <a:rPr lang="en-US" b="1" dirty="0" smtClean="0"/>
              <a:t>new standard </a:t>
            </a:r>
            <a:r>
              <a:rPr lang="en-US" dirty="0" smtClean="0"/>
              <a:t>for</a:t>
            </a:r>
          </a:p>
          <a:p>
            <a:r>
              <a:rPr lang="en-US" dirty="0"/>
              <a:t>a</a:t>
            </a:r>
            <a:r>
              <a:rPr lang="en-US" dirty="0" smtClean="0"/>
              <a:t> </a:t>
            </a:r>
            <a:r>
              <a:rPr lang="en-US" b="1" dirty="0" smtClean="0"/>
              <a:t>new web</a:t>
            </a:r>
            <a:endParaRPr lang="en-US" b="1" dirty="0"/>
          </a:p>
        </p:txBody>
      </p:sp>
      <p:sp>
        <p:nvSpPr>
          <p:cNvPr id="9" name="Text Placeholder 4"/>
          <p:cNvSpPr txBox="1">
            <a:spLocks/>
          </p:cNvSpPr>
          <p:nvPr/>
        </p:nvSpPr>
        <p:spPr>
          <a:xfrm>
            <a:off x="469496" y="5101003"/>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language with support on a variety of devices</a:t>
            </a:r>
            <a:endParaRPr lang="en-US" dirty="0"/>
          </a:p>
        </p:txBody>
      </p:sp>
      <p:sp>
        <p:nvSpPr>
          <p:cNvPr id="11" name="Freeform 11"/>
          <p:cNvSpPr>
            <a:spLocks noEditPoints="1"/>
          </p:cNvSpPr>
          <p:nvPr/>
        </p:nvSpPr>
        <p:spPr bwMode="black">
          <a:xfrm>
            <a:off x="7483339"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 Placeholder 4"/>
          <p:cNvSpPr txBox="1">
            <a:spLocks/>
          </p:cNvSpPr>
          <p:nvPr/>
        </p:nvSpPr>
        <p:spPr>
          <a:xfrm>
            <a:off x="469496" y="1173591"/>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Umbrella term: </a:t>
            </a:r>
            <a:r>
              <a:rPr lang="en-US" dirty="0" err="1" smtClean="0"/>
              <a:t>vNext</a:t>
            </a:r>
            <a:endParaRPr lang="en-US" dirty="0" smtClean="0"/>
          </a:p>
          <a:p>
            <a:pPr lvl="0"/>
            <a:r>
              <a:rPr lang="en-US" dirty="0" smtClean="0"/>
              <a:t>HTML, CSS, </a:t>
            </a:r>
            <a:r>
              <a:rPr lang="en-US" dirty="0" err="1" smtClean="0"/>
              <a:t>ECMAScript</a:t>
            </a:r>
            <a:r>
              <a:rPr lang="en-US" dirty="0" smtClean="0"/>
              <a:t> </a:t>
            </a:r>
            <a:endParaRPr lang="en-US" dirty="0"/>
          </a:p>
        </p:txBody>
      </p:sp>
    </p:spTree>
    <p:extLst>
      <p:ext uri="{BB962C8B-B14F-4D97-AF65-F5344CB8AC3E}">
        <p14:creationId xmlns:p14="http://schemas.microsoft.com/office/powerpoint/2010/main" val="184930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8"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5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Why do you care?</a:t>
            </a:r>
            <a:endParaRPr lang="en-US" dirty="0"/>
          </a:p>
        </p:txBody>
      </p:sp>
      <p:sp>
        <p:nvSpPr>
          <p:cNvPr id="11" name="Freeform 11"/>
          <p:cNvSpPr>
            <a:spLocks noEditPoints="1"/>
          </p:cNvSpPr>
          <p:nvPr/>
        </p:nvSpPr>
        <p:spPr bwMode="black">
          <a:xfrm>
            <a:off x="7483339"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 name="Text Placeholder 2"/>
          <p:cNvSpPr>
            <a:spLocks noGrp="1"/>
          </p:cNvSpPr>
          <p:nvPr>
            <p:ph type="body" sz="quarter" idx="10"/>
          </p:nvPr>
        </p:nvSpPr>
        <p:spPr>
          <a:xfrm>
            <a:off x="519112" y="1695450"/>
            <a:ext cx="4912425" cy="3670236"/>
          </a:xfrm>
        </p:spPr>
        <p:txBody>
          <a:bodyPr/>
          <a:lstStyle/>
          <a:p>
            <a:r>
              <a:rPr lang="en-US" dirty="0" smtClean="0"/>
              <a:t>Browsers have become really powerful</a:t>
            </a:r>
          </a:p>
          <a:p>
            <a:endParaRPr lang="en-US" dirty="0"/>
          </a:p>
          <a:p>
            <a:r>
              <a:rPr lang="en-US" dirty="0" smtClean="0"/>
              <a:t>Standards mean you can target features, </a:t>
            </a:r>
          </a:p>
          <a:p>
            <a:r>
              <a:rPr lang="en-US" dirty="0" smtClean="0"/>
              <a:t>not browsers</a:t>
            </a:r>
            <a:endParaRPr lang="en-US" dirty="0"/>
          </a:p>
        </p:txBody>
      </p:sp>
    </p:spTree>
    <p:extLst>
      <p:ext uri="{BB962C8B-B14F-4D97-AF65-F5344CB8AC3E}">
        <p14:creationId xmlns:p14="http://schemas.microsoft.com/office/powerpoint/2010/main" val="364127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096891" cy="1523494"/>
          </a:xfrm>
        </p:spPr>
        <p:txBody>
          <a:bodyPr/>
          <a:lstStyle/>
          <a:p>
            <a:r>
              <a:rPr lang="en-US" dirty="0" smtClean="0"/>
              <a:t>HTML5 examples:</a:t>
            </a:r>
            <a:br>
              <a:rPr lang="en-US" dirty="0" smtClean="0"/>
            </a:br>
            <a:r>
              <a:rPr lang="en-US" dirty="0" smtClean="0"/>
              <a:t>	mural.ly</a:t>
            </a:r>
            <a:br>
              <a:rPr lang="en-US" dirty="0" smtClean="0"/>
            </a:br>
            <a:r>
              <a:rPr lang="en-US" dirty="0" smtClean="0"/>
              <a:t>	</a:t>
            </a:r>
            <a:r>
              <a:rPr lang="en-US" dirty="0" err="1" smtClean="0"/>
              <a:t>contre</a:t>
            </a:r>
            <a:r>
              <a:rPr lang="en-US" dirty="0" smtClean="0"/>
              <a:t> jour</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72955404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rot="16200000">
            <a:off x="5452343" y="399328"/>
            <a:ext cx="1279378" cy="11149013"/>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lvl="0" algn="ctr" defTabSz="311150">
              <a:lnSpc>
                <a:spcPct val="90000"/>
              </a:lnSpc>
              <a:spcBef>
                <a:spcPct val="0"/>
              </a:spcBef>
              <a:spcAft>
                <a:spcPct val="35000"/>
              </a:spcAft>
            </a:pPr>
            <a:endParaRPr lang="en-US" sz="1600" kern="1200" dirty="0"/>
          </a:p>
        </p:txBody>
      </p:sp>
      <p:sp>
        <p:nvSpPr>
          <p:cNvPr id="3" name="Title 2"/>
          <p:cNvSpPr>
            <a:spLocks noGrp="1"/>
          </p:cNvSpPr>
          <p:nvPr>
            <p:ph type="title"/>
          </p:nvPr>
        </p:nvSpPr>
        <p:spPr/>
        <p:txBody>
          <a:bodyPr/>
          <a:lstStyle/>
          <a:p>
            <a:r>
              <a:rPr lang="en-US" dirty="0" smtClean="0"/>
              <a:t>Map of HTML5</a:t>
            </a:r>
            <a:endParaRPr lang="en-US" dirty="0"/>
          </a:p>
        </p:txBody>
      </p:sp>
      <p:sp>
        <p:nvSpPr>
          <p:cNvPr id="5" name="Rectangle 4"/>
          <p:cNvSpPr/>
          <p:nvPr/>
        </p:nvSpPr>
        <p:spPr>
          <a:xfrm>
            <a:off x="517525" y="1141413"/>
            <a:ext cx="10172761"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21330" tIns="221330" rIns="221330" bIns="221330" numCol="1" spcCol="1270" anchor="ctr" anchorCtr="0">
            <a:noAutofit/>
            <a:sp3d extrusionH="28000" prstMaterial="matte"/>
          </a:bodyPr>
          <a:lstStyle/>
          <a:p>
            <a:pPr lvl="0" algn="ctr" defTabSz="1955800" rtl="0">
              <a:lnSpc>
                <a:spcPct val="90000"/>
              </a:lnSpc>
              <a:spcBef>
                <a:spcPct val="0"/>
              </a:spcBef>
              <a:spcAft>
                <a:spcPct val="35000"/>
              </a:spcAft>
            </a:pPr>
            <a:r>
              <a:rPr lang="en-US" sz="4400" kern="1200" dirty="0" smtClean="0">
                <a:solidFill>
                  <a:schemeClr val="lt1">
                    <a:alpha val="99000"/>
                  </a:schemeClr>
                </a:solidFill>
              </a:rPr>
              <a:t>W3C</a:t>
            </a:r>
            <a:endParaRPr lang="en-US" sz="4400" kern="1200" dirty="0">
              <a:solidFill>
                <a:schemeClr val="lt1">
                  <a:alpha val="99000"/>
                </a:schemeClr>
              </a:solidFill>
            </a:endParaRPr>
          </a:p>
        </p:txBody>
      </p:sp>
      <p:sp>
        <p:nvSpPr>
          <p:cNvPr id="6" name="Rectangle 5"/>
          <p:cNvSpPr/>
          <p:nvPr/>
        </p:nvSpPr>
        <p:spPr>
          <a:xfrm>
            <a:off x="519112" y="2328163"/>
            <a:ext cx="754285"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1556" tIns="81556" rIns="81556" bIns="81556"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HTML</a:t>
            </a:r>
            <a:endParaRPr lang="en-US" sz="1600" kern="1200" dirty="0">
              <a:solidFill>
                <a:schemeClr val="lt1">
                  <a:alpha val="99000"/>
                </a:schemeClr>
              </a:solidFill>
            </a:endParaRPr>
          </a:p>
        </p:txBody>
      </p:sp>
      <p:sp>
        <p:nvSpPr>
          <p:cNvPr id="15" name="Rectangle 14"/>
          <p:cNvSpPr/>
          <p:nvPr/>
        </p:nvSpPr>
        <p:spPr>
          <a:xfrm>
            <a:off x="1455242" y="2328163"/>
            <a:ext cx="2470072"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CSS</a:t>
            </a:r>
            <a:endParaRPr lang="en-US" sz="1600" kern="1200" dirty="0">
              <a:solidFill>
                <a:schemeClr val="lt1">
                  <a:alpha val="99000"/>
                </a:schemeClr>
              </a:solidFill>
            </a:endParaRPr>
          </a:p>
        </p:txBody>
      </p:sp>
      <p:sp>
        <p:nvSpPr>
          <p:cNvPr id="44" name="Rectangle 43"/>
          <p:cNvSpPr/>
          <p:nvPr/>
        </p:nvSpPr>
        <p:spPr>
          <a:xfrm>
            <a:off x="4107159" y="2328163"/>
            <a:ext cx="2823448"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a:solidFill>
                  <a:schemeClr val="lt1">
                    <a:alpha val="99000"/>
                  </a:schemeClr>
                </a:solidFill>
              </a:rPr>
              <a:t>Web </a:t>
            </a:r>
            <a:r>
              <a:rPr lang="en-US" sz="1600" kern="1200" dirty="0" smtClean="0">
                <a:solidFill>
                  <a:schemeClr val="lt1">
                    <a:alpha val="99000"/>
                  </a:schemeClr>
                </a:solidFill>
              </a:rPr>
              <a:t>Apps</a:t>
            </a:r>
            <a:endParaRPr lang="en-US" sz="1600" kern="1200" dirty="0">
              <a:solidFill>
                <a:schemeClr val="lt1">
                  <a:alpha val="99000"/>
                </a:schemeClr>
              </a:solidFill>
            </a:endParaRPr>
          </a:p>
        </p:txBody>
      </p:sp>
      <p:sp>
        <p:nvSpPr>
          <p:cNvPr id="77" name="Rectangle 76"/>
          <p:cNvSpPr/>
          <p:nvPr/>
        </p:nvSpPr>
        <p:spPr>
          <a:xfrm>
            <a:off x="7112452" y="2328163"/>
            <a:ext cx="1554493"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91906" tIns="91906" rIns="91906" bIns="91906"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SVG</a:t>
            </a:r>
            <a:endParaRPr lang="en-US" sz="1600" kern="1200" dirty="0">
              <a:solidFill>
                <a:schemeClr val="lt1">
                  <a:alpha val="99000"/>
                </a:schemeClr>
              </a:solidFill>
            </a:endParaRPr>
          </a:p>
        </p:txBody>
      </p:sp>
      <p:sp>
        <p:nvSpPr>
          <p:cNvPr id="90" name="Rectangle 89"/>
          <p:cNvSpPr/>
          <p:nvPr/>
        </p:nvSpPr>
        <p:spPr>
          <a:xfrm rot="16200000">
            <a:off x="8857160" y="2328163"/>
            <a:ext cx="183312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vert" wrap="square" lIns="36773" tIns="36773" rIns="36773" bIns="36773" numCol="1" spcCol="1270" anchor="ctr" anchorCtr="0">
            <a:noAutofit/>
            <a:sp3d extrusionH="28000" prstMaterial="matte"/>
          </a:bodyPr>
          <a:lstStyle/>
          <a:p>
            <a:pPr lvl="0" algn="ctr" defTabSz="400050">
              <a:lnSpc>
                <a:spcPct val="90000"/>
              </a:lnSpc>
              <a:spcBef>
                <a:spcPct val="0"/>
              </a:spcBef>
              <a:spcAft>
                <a:spcPct val="35000"/>
              </a:spcAft>
            </a:pPr>
            <a:r>
              <a:rPr lang="en-US" sz="1600" kern="1200" dirty="0" smtClean="0">
                <a:solidFill>
                  <a:schemeClr val="lt1">
                    <a:alpha val="99000"/>
                  </a:schemeClr>
                </a:solidFill>
              </a:rPr>
              <a:t>Geolocation</a:t>
            </a:r>
            <a:endParaRPr lang="en-US" sz="1600" kern="1200" dirty="0">
              <a:solidFill>
                <a:schemeClr val="lt1">
                  <a:alpha val="99000"/>
                </a:schemeClr>
              </a:solidFill>
            </a:endParaRPr>
          </a:p>
        </p:txBody>
      </p:sp>
      <p:sp>
        <p:nvSpPr>
          <p:cNvPr id="92" name="Rectangle 91"/>
          <p:cNvSpPr/>
          <p:nvPr/>
        </p:nvSpPr>
        <p:spPr>
          <a:xfrm>
            <a:off x="10872131" y="1141413"/>
            <a:ext cx="795994"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91894" tIns="91894" rIns="91894" bIns="91894" numCol="1" spcCol="1270" anchor="ctr" anchorCtr="0">
            <a:noAutofit/>
            <a:sp3d extrusionH="28000" prstMaterial="matte"/>
          </a:bodyPr>
          <a:lstStyle/>
          <a:p>
            <a:pPr lvl="0" algn="ctr" defTabSz="800100">
              <a:lnSpc>
                <a:spcPct val="90000"/>
              </a:lnSpc>
              <a:spcBef>
                <a:spcPct val="0"/>
              </a:spcBef>
              <a:spcAft>
                <a:spcPct val="35000"/>
              </a:spcAft>
            </a:pPr>
            <a:r>
              <a:rPr lang="en-US" sz="1800" kern="1200" dirty="0" smtClean="0">
                <a:solidFill>
                  <a:schemeClr val="lt1">
                    <a:alpha val="99000"/>
                  </a:schemeClr>
                </a:solidFill>
              </a:rPr>
              <a:t>ECMA</a:t>
            </a:r>
            <a:endParaRPr lang="en-US" sz="2200" kern="1200" dirty="0">
              <a:solidFill>
                <a:schemeClr val="lt1">
                  <a:alpha val="99000"/>
                </a:schemeClr>
              </a:solidFill>
            </a:endParaRPr>
          </a:p>
        </p:txBody>
      </p:sp>
      <p:sp>
        <p:nvSpPr>
          <p:cNvPr id="93" name="Rectangle 92"/>
          <p:cNvSpPr/>
          <p:nvPr/>
        </p:nvSpPr>
        <p:spPr>
          <a:xfrm>
            <a:off x="10872131" y="2328163"/>
            <a:ext cx="79521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4251" tIns="84251" rIns="84251" bIns="84251"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ECMA Script  262</a:t>
            </a:r>
            <a:endParaRPr lang="en-US" sz="1600" kern="1200" dirty="0">
              <a:solidFill>
                <a:schemeClr val="lt1">
                  <a:alpha val="99000"/>
                </a:schemeClr>
              </a:solidFill>
            </a:endParaRPr>
          </a:p>
        </p:txBody>
      </p:sp>
      <p:grpSp>
        <p:nvGrpSpPr>
          <p:cNvPr id="114" name="Group 113"/>
          <p:cNvGrpSpPr/>
          <p:nvPr/>
        </p:nvGrpSpPr>
        <p:grpSpPr>
          <a:xfrm>
            <a:off x="10393441" y="5487660"/>
            <a:ext cx="1378475" cy="618038"/>
            <a:chOff x="10082005" y="5148007"/>
            <a:chExt cx="1833126" cy="618038"/>
          </a:xfrm>
        </p:grpSpPr>
        <p:grpSp>
          <p:nvGrpSpPr>
            <p:cNvPr id="107" name="Group 106"/>
            <p:cNvGrpSpPr/>
            <p:nvPr/>
          </p:nvGrpSpPr>
          <p:grpSpPr>
            <a:xfrm>
              <a:off x="10082005" y="5504574"/>
              <a:ext cx="1833126" cy="261471"/>
              <a:chOff x="9039006" y="7047060"/>
              <a:chExt cx="1833126" cy="261471"/>
            </a:xfrm>
          </p:grpSpPr>
          <p:sp>
            <p:nvSpPr>
              <p:cNvPr id="7" name="Freeform 6"/>
              <p:cNvSpPr/>
              <p:nvPr/>
            </p:nvSpPr>
            <p:spPr>
              <a:xfrm rot="16200000">
                <a:off x="9913177" y="634957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a:t>
                </a:r>
                <a:endParaRPr lang="en-US" sz="800" kern="1200" dirty="0">
                  <a:solidFill>
                    <a:schemeClr val="bg1"/>
                  </a:solidFill>
                </a:endParaRPr>
              </a:p>
            </p:txBody>
          </p:sp>
          <p:sp>
            <p:nvSpPr>
              <p:cNvPr id="8" name="Freeform 7"/>
              <p:cNvSpPr/>
              <p:nvPr/>
            </p:nvSpPr>
            <p:spPr>
              <a:xfrm rot="16200000">
                <a:off x="9913177" y="626123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Canvas 2D Context</a:t>
                </a:r>
                <a:endParaRPr lang="en-US" sz="800" kern="1200" dirty="0">
                  <a:solidFill>
                    <a:schemeClr val="bg1"/>
                  </a:solidFill>
                </a:endParaRPr>
              </a:p>
            </p:txBody>
          </p:sp>
          <p:sp>
            <p:nvSpPr>
              <p:cNvPr id="9" name="Freeform 8"/>
              <p:cNvSpPr/>
              <p:nvPr/>
            </p:nvSpPr>
            <p:spPr>
              <a:xfrm rot="16200000">
                <a:off x="9913177" y="617288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Microdata</a:t>
                </a:r>
                <a:endParaRPr lang="en-US" sz="800" kern="1200" dirty="0">
                  <a:solidFill>
                    <a:schemeClr val="bg1"/>
                  </a:solidFill>
                </a:endParaRPr>
              </a:p>
            </p:txBody>
          </p:sp>
        </p:grpSp>
        <p:grpSp>
          <p:nvGrpSpPr>
            <p:cNvPr id="112" name="Group 111"/>
            <p:cNvGrpSpPr/>
            <p:nvPr/>
          </p:nvGrpSpPr>
          <p:grpSpPr>
            <a:xfrm>
              <a:off x="10082005" y="5237665"/>
              <a:ext cx="1833126" cy="261471"/>
              <a:chOff x="9996769" y="5670377"/>
              <a:chExt cx="1833126" cy="261471"/>
            </a:xfrm>
          </p:grpSpPr>
          <p:sp>
            <p:nvSpPr>
              <p:cNvPr id="10" name="Freeform 9"/>
              <p:cNvSpPr/>
              <p:nvPr/>
            </p:nvSpPr>
            <p:spPr>
              <a:xfrm rot="16200000">
                <a:off x="10870940" y="497289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Html+rdfa</a:t>
                </a:r>
                <a:endParaRPr lang="en-US" sz="800" kern="1200" dirty="0">
                  <a:solidFill>
                    <a:schemeClr val="bg1"/>
                  </a:solidFill>
                </a:endParaRPr>
              </a:p>
            </p:txBody>
          </p:sp>
          <p:sp>
            <p:nvSpPr>
              <p:cNvPr id="11" name="Freeform 10"/>
              <p:cNvSpPr/>
              <p:nvPr/>
            </p:nvSpPr>
            <p:spPr>
              <a:xfrm rot="16200000">
                <a:off x="10870940" y="488455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 Markup</a:t>
                </a:r>
                <a:endParaRPr lang="en-US" sz="800" kern="1200" dirty="0">
                  <a:solidFill>
                    <a:schemeClr val="bg1"/>
                  </a:solidFill>
                </a:endParaRPr>
              </a:p>
            </p:txBody>
          </p:sp>
          <p:sp>
            <p:nvSpPr>
              <p:cNvPr id="12" name="Freeform 11"/>
              <p:cNvSpPr/>
              <p:nvPr/>
            </p:nvSpPr>
            <p:spPr>
              <a:xfrm rot="16200000">
                <a:off x="10870940" y="47962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 Diff From HTML4</a:t>
                </a:r>
                <a:endParaRPr lang="en-US" sz="800" kern="1200" dirty="0">
                  <a:solidFill>
                    <a:schemeClr val="bg1"/>
                  </a:solidFill>
                </a:endParaRPr>
              </a:p>
            </p:txBody>
          </p:sp>
        </p:grpSp>
        <p:sp>
          <p:nvSpPr>
            <p:cNvPr id="23" name="Freeform 22"/>
            <p:cNvSpPr/>
            <p:nvPr/>
          </p:nvSpPr>
          <p:spPr>
            <a:xfrm rot="16200000">
              <a:off x="10810453" y="441955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Writing Modes</a:t>
              </a:r>
              <a:endParaRPr lang="en-US" sz="800" kern="1200" dirty="0">
                <a:solidFill>
                  <a:schemeClr val="bg1"/>
                </a:solidFill>
              </a:endParaRPr>
            </a:p>
          </p:txBody>
        </p:sp>
      </p:grpSp>
      <p:grpSp>
        <p:nvGrpSpPr>
          <p:cNvPr id="113" name="Group 112"/>
          <p:cNvGrpSpPr/>
          <p:nvPr/>
        </p:nvGrpSpPr>
        <p:grpSpPr>
          <a:xfrm>
            <a:off x="8746976" y="5486203"/>
            <a:ext cx="1579546" cy="914879"/>
            <a:chOff x="8540326" y="5193655"/>
            <a:chExt cx="1833127" cy="914879"/>
          </a:xfrm>
        </p:grpSpPr>
        <p:sp>
          <p:nvSpPr>
            <p:cNvPr id="13" name="Freeform 12"/>
            <p:cNvSpPr/>
            <p:nvPr/>
          </p:nvSpPr>
          <p:spPr>
            <a:xfrm rot="16200000">
              <a:off x="9414498" y="50395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Polyglot Markup</a:t>
              </a:r>
              <a:endParaRPr lang="en-US" sz="800" kern="1200" dirty="0">
                <a:solidFill>
                  <a:schemeClr val="bg1"/>
                </a:solidFill>
              </a:endParaRPr>
            </a:p>
          </p:txBody>
        </p:sp>
        <p:sp>
          <p:nvSpPr>
            <p:cNvPr id="14" name="Freeform 13"/>
            <p:cNvSpPr/>
            <p:nvPr/>
          </p:nvSpPr>
          <p:spPr>
            <a:xfrm rot="16200000">
              <a:off x="9414498" y="495121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Text Alternatives</a:t>
              </a:r>
              <a:endParaRPr lang="en-US" sz="800" kern="1200" dirty="0">
                <a:solidFill>
                  <a:schemeClr val="bg1"/>
                </a:solidFill>
              </a:endParaRPr>
            </a:p>
          </p:txBody>
        </p:sp>
        <p:sp>
          <p:nvSpPr>
            <p:cNvPr id="16" name="Freeform 15"/>
            <p:cNvSpPr/>
            <p:nvPr/>
          </p:nvSpPr>
          <p:spPr>
            <a:xfrm rot="16200000">
              <a:off x="9414498" y="485930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Snapshot 2007</a:t>
              </a:r>
              <a:endParaRPr lang="en-US" sz="800" kern="1200" dirty="0">
                <a:solidFill>
                  <a:schemeClr val="bg1"/>
                </a:solidFill>
              </a:endParaRPr>
            </a:p>
          </p:txBody>
        </p:sp>
        <p:sp>
          <p:nvSpPr>
            <p:cNvPr id="17" name="Freeform 16"/>
            <p:cNvSpPr/>
            <p:nvPr/>
          </p:nvSpPr>
          <p:spPr>
            <a:xfrm rot="16200000">
              <a:off x="9414498" y="477096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Namespaces</a:t>
              </a:r>
              <a:endParaRPr lang="en-US" sz="800" kern="1200" dirty="0">
                <a:solidFill>
                  <a:schemeClr val="bg1"/>
                </a:solidFill>
              </a:endParaRPr>
            </a:p>
          </p:txBody>
        </p:sp>
        <p:sp>
          <p:nvSpPr>
            <p:cNvPr id="18" name="Freeform 17"/>
            <p:cNvSpPr/>
            <p:nvPr/>
          </p:nvSpPr>
          <p:spPr>
            <a:xfrm rot="16200000">
              <a:off x="9414498" y="468261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Paged Media</a:t>
              </a:r>
              <a:endParaRPr lang="en-US" sz="800" kern="1200" dirty="0">
                <a:solidFill>
                  <a:schemeClr val="bg1"/>
                </a:solidFill>
              </a:endParaRPr>
            </a:p>
          </p:txBody>
        </p:sp>
        <p:sp>
          <p:nvSpPr>
            <p:cNvPr id="19" name="Freeform 18"/>
            <p:cNvSpPr/>
            <p:nvPr/>
          </p:nvSpPr>
          <p:spPr>
            <a:xfrm rot="16200000">
              <a:off x="9414498" y="459427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Print Profile</a:t>
              </a:r>
              <a:endParaRPr lang="en-US" sz="800" kern="1200" dirty="0">
                <a:solidFill>
                  <a:schemeClr val="bg1"/>
                </a:solidFill>
              </a:endParaRPr>
            </a:p>
          </p:txBody>
        </p:sp>
        <p:sp>
          <p:nvSpPr>
            <p:cNvPr id="20" name="Freeform 19"/>
            <p:cNvSpPr/>
            <p:nvPr/>
          </p:nvSpPr>
          <p:spPr>
            <a:xfrm rot="16200000">
              <a:off x="9414498" y="450592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Values And Units</a:t>
              </a:r>
              <a:endParaRPr lang="en-US" sz="800" kern="1200" dirty="0">
                <a:solidFill>
                  <a:schemeClr val="bg1"/>
                </a:solidFill>
              </a:endParaRPr>
            </a:p>
          </p:txBody>
        </p:sp>
        <p:sp>
          <p:nvSpPr>
            <p:cNvPr id="21" name="Freeform 20"/>
            <p:cNvSpPr/>
            <p:nvPr/>
          </p:nvSpPr>
          <p:spPr>
            <a:xfrm rot="16200000">
              <a:off x="9414498" y="44175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Cascading And Inheritance</a:t>
              </a:r>
              <a:endParaRPr lang="en-US" sz="800" kern="1200" dirty="0">
                <a:solidFill>
                  <a:schemeClr val="bg1"/>
                </a:solidFill>
              </a:endParaRPr>
            </a:p>
          </p:txBody>
        </p:sp>
        <p:sp>
          <p:nvSpPr>
            <p:cNvPr id="22" name="Freeform 21"/>
            <p:cNvSpPr/>
            <p:nvPr/>
          </p:nvSpPr>
          <p:spPr>
            <a:xfrm rot="16200000">
              <a:off x="9414498" y="43194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Text</a:t>
              </a:r>
              <a:endParaRPr lang="en-US" sz="800" kern="1200" dirty="0">
                <a:solidFill>
                  <a:schemeClr val="bg1"/>
                </a:solidFill>
              </a:endParaRPr>
            </a:p>
          </p:txBody>
        </p:sp>
        <p:sp>
          <p:nvSpPr>
            <p:cNvPr id="24" name="Freeform 23"/>
            <p:cNvSpPr/>
            <p:nvPr/>
          </p:nvSpPr>
          <p:spPr>
            <a:xfrm rot="16200000">
              <a:off x="9268774" y="5295303"/>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Line Grid</a:t>
              </a:r>
              <a:endParaRPr lang="en-US" sz="800" kern="1200" dirty="0">
                <a:solidFill>
                  <a:schemeClr val="bg1"/>
                </a:solidFill>
              </a:endParaRPr>
            </a:p>
          </p:txBody>
        </p:sp>
      </p:grpSp>
      <p:grpSp>
        <p:nvGrpSpPr>
          <p:cNvPr id="111" name="Group 110"/>
          <p:cNvGrpSpPr/>
          <p:nvPr/>
        </p:nvGrpSpPr>
        <p:grpSpPr>
          <a:xfrm>
            <a:off x="7138378" y="5485009"/>
            <a:ext cx="1541680" cy="958466"/>
            <a:chOff x="6890597" y="5192461"/>
            <a:chExt cx="1541680" cy="958466"/>
          </a:xfrm>
        </p:grpSpPr>
        <p:sp>
          <p:nvSpPr>
            <p:cNvPr id="25" name="Freeform 24"/>
            <p:cNvSpPr/>
            <p:nvPr/>
          </p:nvSpPr>
          <p:spPr>
            <a:xfrm rot="16200000">
              <a:off x="7619046" y="533769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Ruby</a:t>
              </a:r>
              <a:endParaRPr lang="en-US" sz="800" kern="1200" dirty="0">
                <a:solidFill>
                  <a:schemeClr val="bg1"/>
                </a:solidFill>
              </a:endParaRPr>
            </a:p>
          </p:txBody>
        </p:sp>
        <p:sp>
          <p:nvSpPr>
            <p:cNvPr id="26" name="Freeform 25"/>
            <p:cNvSpPr/>
            <p:nvPr/>
          </p:nvSpPr>
          <p:spPr>
            <a:xfrm rot="16200000">
              <a:off x="7619046" y="521838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800" dirty="0">
                  <a:solidFill>
                    <a:schemeClr val="bg1"/>
                  </a:solidFill>
                </a:rPr>
                <a:t>CSS Generated Content </a:t>
              </a:r>
              <a:r>
                <a:rPr lang="en-US" sz="800" dirty="0" smtClean="0">
                  <a:solidFill>
                    <a:schemeClr val="bg1"/>
                  </a:solidFill>
                </a:rPr>
                <a:t/>
              </a:r>
              <a:br>
                <a:rPr lang="en-US" sz="800" dirty="0" smtClean="0">
                  <a:solidFill>
                    <a:schemeClr val="bg1"/>
                  </a:solidFill>
                </a:rPr>
              </a:br>
              <a:r>
                <a:rPr lang="en-US" sz="800" dirty="0" smtClean="0">
                  <a:solidFill>
                    <a:schemeClr val="bg1"/>
                  </a:solidFill>
                </a:rPr>
                <a:t>For </a:t>
              </a:r>
              <a:r>
                <a:rPr lang="en-US" sz="800" dirty="0">
                  <a:solidFill>
                    <a:schemeClr val="bg1"/>
                  </a:solidFill>
                </a:rPr>
                <a:t>Paged Media</a:t>
              </a:r>
            </a:p>
          </p:txBody>
        </p:sp>
        <p:sp>
          <p:nvSpPr>
            <p:cNvPr id="27" name="Freeform 26"/>
            <p:cNvSpPr/>
            <p:nvPr/>
          </p:nvSpPr>
          <p:spPr>
            <a:xfrm rot="16200000">
              <a:off x="7619045" y="507622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Backgrounds And Borders</a:t>
              </a:r>
              <a:endParaRPr lang="en-US" sz="800" kern="1200" dirty="0">
                <a:solidFill>
                  <a:schemeClr val="bg1"/>
                </a:solidFill>
              </a:endParaRPr>
            </a:p>
          </p:txBody>
        </p:sp>
        <p:sp>
          <p:nvSpPr>
            <p:cNvPr id="28" name="Freeform 27"/>
            <p:cNvSpPr/>
            <p:nvPr/>
          </p:nvSpPr>
          <p:spPr>
            <a:xfrm rot="16200000">
              <a:off x="7619045" y="498788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Fonts</a:t>
              </a:r>
              <a:endParaRPr lang="en-US" sz="800" kern="1200" dirty="0">
                <a:solidFill>
                  <a:schemeClr val="bg1"/>
                </a:solidFill>
              </a:endParaRPr>
            </a:p>
          </p:txBody>
        </p:sp>
        <p:sp>
          <p:nvSpPr>
            <p:cNvPr id="29" name="Freeform 28"/>
            <p:cNvSpPr/>
            <p:nvPr/>
          </p:nvSpPr>
          <p:spPr>
            <a:xfrm rot="16200000">
              <a:off x="7619045" y="4899538"/>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Basic Box Model</a:t>
              </a:r>
              <a:endParaRPr lang="en-US" sz="800" kern="1200" dirty="0">
                <a:solidFill>
                  <a:schemeClr val="bg1"/>
                </a:solidFill>
              </a:endParaRPr>
            </a:p>
          </p:txBody>
        </p:sp>
        <p:sp>
          <p:nvSpPr>
            <p:cNvPr id="30" name="Freeform 29"/>
            <p:cNvSpPr/>
            <p:nvPr/>
          </p:nvSpPr>
          <p:spPr>
            <a:xfrm rot="16200000">
              <a:off x="7619045" y="4811194"/>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Multi-column Layout</a:t>
              </a:r>
              <a:endParaRPr lang="en-US" sz="800" kern="1200" dirty="0">
                <a:solidFill>
                  <a:schemeClr val="bg1"/>
                </a:solidFill>
              </a:endParaRPr>
            </a:p>
          </p:txBody>
        </p:sp>
        <p:sp>
          <p:nvSpPr>
            <p:cNvPr id="31" name="Freeform 30"/>
            <p:cNvSpPr/>
            <p:nvPr/>
          </p:nvSpPr>
          <p:spPr>
            <a:xfrm rot="16200000">
              <a:off x="7619045" y="4722850"/>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Template Layout</a:t>
              </a:r>
              <a:endParaRPr lang="en-US" sz="800" kern="1200" dirty="0">
                <a:solidFill>
                  <a:schemeClr val="bg1"/>
                </a:solidFill>
              </a:endParaRPr>
            </a:p>
          </p:txBody>
        </p:sp>
        <p:sp>
          <p:nvSpPr>
            <p:cNvPr id="32" name="Freeform 31"/>
            <p:cNvSpPr/>
            <p:nvPr/>
          </p:nvSpPr>
          <p:spPr>
            <a:xfrm rot="16200000">
              <a:off x="7619045" y="463450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Media Queries</a:t>
              </a:r>
              <a:endParaRPr lang="en-US" sz="800" kern="1200" dirty="0">
                <a:solidFill>
                  <a:schemeClr val="bg1"/>
                </a:solidFill>
              </a:endParaRPr>
            </a:p>
          </p:txBody>
        </p:sp>
        <p:sp>
          <p:nvSpPr>
            <p:cNvPr id="33" name="Freeform 32"/>
            <p:cNvSpPr/>
            <p:nvPr/>
          </p:nvSpPr>
          <p:spPr>
            <a:xfrm rot="16200000">
              <a:off x="7619045" y="454616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Speech</a:t>
              </a:r>
              <a:endParaRPr lang="en-US" sz="800" kern="1200" dirty="0">
                <a:solidFill>
                  <a:schemeClr val="bg1"/>
                </a:solidFill>
              </a:endParaRPr>
            </a:p>
          </p:txBody>
        </p:sp>
        <p:sp>
          <p:nvSpPr>
            <p:cNvPr id="34" name="Freeform 33"/>
            <p:cNvSpPr/>
            <p:nvPr/>
          </p:nvSpPr>
          <p:spPr>
            <a:xfrm rot="16200000">
              <a:off x="7457632" y="462542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Color</a:t>
              </a:r>
              <a:endParaRPr lang="en-US" sz="800" kern="1200" dirty="0">
                <a:solidFill>
                  <a:schemeClr val="bg1"/>
                </a:solidFill>
              </a:endParaRPr>
            </a:p>
          </p:txBody>
        </p:sp>
      </p:grpSp>
      <p:grpSp>
        <p:nvGrpSpPr>
          <p:cNvPr id="115" name="Group 114"/>
          <p:cNvGrpSpPr/>
          <p:nvPr/>
        </p:nvGrpSpPr>
        <p:grpSpPr>
          <a:xfrm>
            <a:off x="5852610" y="5485035"/>
            <a:ext cx="1218850" cy="971785"/>
            <a:chOff x="5623910" y="5192487"/>
            <a:chExt cx="1218850" cy="971785"/>
          </a:xfrm>
        </p:grpSpPr>
        <p:sp>
          <p:nvSpPr>
            <p:cNvPr id="35" name="Freeform 34"/>
            <p:cNvSpPr/>
            <p:nvPr/>
          </p:nvSpPr>
          <p:spPr>
            <a:xfrm rot="16200000">
              <a:off x="6190943" y="5512456"/>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Basic User Interface </a:t>
              </a:r>
              <a:endParaRPr lang="en-US" sz="800" kern="1200" dirty="0">
                <a:solidFill>
                  <a:schemeClr val="bg1"/>
                </a:solidFill>
              </a:endParaRPr>
            </a:p>
          </p:txBody>
        </p:sp>
        <p:sp>
          <p:nvSpPr>
            <p:cNvPr id="36" name="Freeform 35"/>
            <p:cNvSpPr/>
            <p:nvPr/>
          </p:nvSpPr>
          <p:spPr>
            <a:xfrm rot="16200000">
              <a:off x="6190943" y="542411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Scoping</a:t>
              </a:r>
              <a:endParaRPr lang="en-US" sz="800" kern="1200" dirty="0">
                <a:solidFill>
                  <a:schemeClr val="bg1"/>
                </a:solidFill>
              </a:endParaRPr>
            </a:p>
          </p:txBody>
        </p:sp>
        <p:sp>
          <p:nvSpPr>
            <p:cNvPr id="37" name="Freeform 36"/>
            <p:cNvSpPr/>
            <p:nvPr/>
          </p:nvSpPr>
          <p:spPr>
            <a:xfrm rot="16200000">
              <a:off x="6190943" y="533576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Grid Positioning</a:t>
              </a:r>
              <a:endParaRPr lang="en-US" sz="800" kern="1200" dirty="0">
                <a:solidFill>
                  <a:schemeClr val="bg1"/>
                </a:solidFill>
              </a:endParaRPr>
            </a:p>
          </p:txBody>
        </p:sp>
        <p:sp>
          <p:nvSpPr>
            <p:cNvPr id="38" name="Freeform 37"/>
            <p:cNvSpPr/>
            <p:nvPr/>
          </p:nvSpPr>
          <p:spPr>
            <a:xfrm rot="16200000">
              <a:off x="6190943" y="524742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Flexible Box Layout</a:t>
              </a:r>
              <a:endParaRPr lang="en-US" sz="800" kern="1200" dirty="0">
                <a:solidFill>
                  <a:schemeClr val="bg1"/>
                </a:solidFill>
              </a:endParaRPr>
            </a:p>
          </p:txBody>
        </p:sp>
        <p:sp>
          <p:nvSpPr>
            <p:cNvPr id="39" name="Freeform 38"/>
            <p:cNvSpPr/>
            <p:nvPr/>
          </p:nvSpPr>
          <p:spPr>
            <a:xfrm rot="16200000">
              <a:off x="6190943" y="5159079"/>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Image Values</a:t>
              </a:r>
              <a:endParaRPr lang="en-US" sz="800" kern="1200" dirty="0">
                <a:solidFill>
                  <a:schemeClr val="bg1"/>
                </a:solidFill>
              </a:endParaRPr>
            </a:p>
          </p:txBody>
        </p:sp>
        <p:sp>
          <p:nvSpPr>
            <p:cNvPr id="40" name="Freeform 39"/>
            <p:cNvSpPr/>
            <p:nvPr/>
          </p:nvSpPr>
          <p:spPr>
            <a:xfrm rot="16200000">
              <a:off x="6190943" y="5070735"/>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2D Transformations</a:t>
              </a:r>
              <a:endParaRPr lang="en-US" sz="800" kern="1200" dirty="0">
                <a:solidFill>
                  <a:schemeClr val="bg1"/>
                </a:solidFill>
              </a:endParaRPr>
            </a:p>
          </p:txBody>
        </p:sp>
        <p:sp>
          <p:nvSpPr>
            <p:cNvPr id="41" name="Freeform 40"/>
            <p:cNvSpPr/>
            <p:nvPr/>
          </p:nvSpPr>
          <p:spPr>
            <a:xfrm rot="16200000">
              <a:off x="6190943" y="498239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3D Transformations</a:t>
              </a:r>
              <a:endParaRPr lang="en-US" sz="800" kern="1200" dirty="0">
                <a:solidFill>
                  <a:schemeClr val="bg1"/>
                </a:solidFill>
              </a:endParaRPr>
            </a:p>
          </p:txBody>
        </p:sp>
        <p:sp>
          <p:nvSpPr>
            <p:cNvPr id="42" name="Freeform 41"/>
            <p:cNvSpPr/>
            <p:nvPr/>
          </p:nvSpPr>
          <p:spPr>
            <a:xfrm rot="16200000">
              <a:off x="6190943" y="489404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Transitions</a:t>
              </a:r>
              <a:endParaRPr lang="en-US" sz="800" kern="1200" dirty="0">
                <a:solidFill>
                  <a:schemeClr val="bg1"/>
                </a:solidFill>
              </a:endParaRPr>
            </a:p>
          </p:txBody>
        </p:sp>
        <p:sp>
          <p:nvSpPr>
            <p:cNvPr id="43" name="Freeform 42"/>
            <p:cNvSpPr/>
            <p:nvPr/>
          </p:nvSpPr>
          <p:spPr>
            <a:xfrm rot="16200000">
              <a:off x="6190943" y="480570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Animations</a:t>
              </a:r>
              <a:endParaRPr lang="en-US" sz="800" kern="1200" dirty="0">
                <a:solidFill>
                  <a:schemeClr val="bg1"/>
                </a:solidFill>
              </a:endParaRPr>
            </a:p>
          </p:txBody>
        </p:sp>
        <p:sp>
          <p:nvSpPr>
            <p:cNvPr id="45" name="Freeform 44"/>
            <p:cNvSpPr/>
            <p:nvPr/>
          </p:nvSpPr>
          <p:spPr>
            <a:xfrm rot="16200000">
              <a:off x="6190943" y="471379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Cors</a:t>
              </a:r>
              <a:endParaRPr lang="en-US" sz="800" kern="1200" dirty="0">
                <a:solidFill>
                  <a:schemeClr val="bg1"/>
                </a:solidFill>
              </a:endParaRPr>
            </a:p>
          </p:txBody>
        </p:sp>
        <p:sp>
          <p:nvSpPr>
            <p:cNvPr id="46" name="Freeform 45"/>
            <p:cNvSpPr/>
            <p:nvPr/>
          </p:nvSpPr>
          <p:spPr>
            <a:xfrm rot="16200000">
              <a:off x="6190943" y="4625454"/>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Element Traversal</a:t>
              </a:r>
              <a:endParaRPr lang="en-US" sz="800" kern="1200" dirty="0">
                <a:solidFill>
                  <a:schemeClr val="bg1"/>
                </a:solidFill>
              </a:endParaRPr>
            </a:p>
          </p:txBody>
        </p:sp>
      </p:grpSp>
      <p:grpSp>
        <p:nvGrpSpPr>
          <p:cNvPr id="103" name="Group 102"/>
          <p:cNvGrpSpPr/>
          <p:nvPr/>
        </p:nvGrpSpPr>
        <p:grpSpPr>
          <a:xfrm>
            <a:off x="4508463" y="5485010"/>
            <a:ext cx="1277229" cy="967937"/>
            <a:chOff x="4332140" y="5239592"/>
            <a:chExt cx="1833129" cy="967937"/>
          </a:xfrm>
        </p:grpSpPr>
        <p:sp>
          <p:nvSpPr>
            <p:cNvPr id="47" name="Freeform 46"/>
            <p:cNvSpPr/>
            <p:nvPr/>
          </p:nvSpPr>
          <p:spPr>
            <a:xfrm rot="16200000">
              <a:off x="5206314" y="52485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File API</a:t>
              </a:r>
              <a:endParaRPr lang="en-US" sz="800" kern="1200" dirty="0">
                <a:solidFill>
                  <a:schemeClr val="bg1"/>
                </a:solidFill>
              </a:endParaRPr>
            </a:p>
          </p:txBody>
        </p:sp>
        <p:sp>
          <p:nvSpPr>
            <p:cNvPr id="48" name="Freeform 47"/>
            <p:cNvSpPr/>
            <p:nvPr/>
          </p:nvSpPr>
          <p:spPr>
            <a:xfrm rot="16200000">
              <a:off x="5206314" y="51605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Index DB</a:t>
              </a:r>
              <a:endParaRPr lang="en-US" sz="800" kern="1200" dirty="0">
                <a:solidFill>
                  <a:schemeClr val="bg1"/>
                </a:solidFill>
              </a:endParaRPr>
            </a:p>
          </p:txBody>
        </p:sp>
        <p:sp>
          <p:nvSpPr>
            <p:cNvPr id="49" name="Freeform 48"/>
            <p:cNvSpPr/>
            <p:nvPr/>
          </p:nvSpPr>
          <p:spPr>
            <a:xfrm rot="16200000">
              <a:off x="5124645" y="5094716"/>
              <a:ext cx="118248" cy="1703258"/>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lvl="0" defTabSz="222250">
                <a:lnSpc>
                  <a:spcPct val="70000"/>
                </a:lnSpc>
                <a:spcBef>
                  <a:spcPct val="0"/>
                </a:spcBef>
              </a:pPr>
              <a:r>
                <a:rPr lang="en-US" sz="800" kern="1200" dirty="0" smtClean="0">
                  <a:solidFill>
                    <a:schemeClr val="bg1"/>
                  </a:solidFill>
                </a:rPr>
                <a:t>Programmable HTTP </a:t>
              </a:r>
              <a:br>
                <a:rPr lang="en-US" sz="800" kern="1200" dirty="0" smtClean="0">
                  <a:solidFill>
                    <a:schemeClr val="bg1"/>
                  </a:solidFill>
                </a:rPr>
              </a:br>
              <a:r>
                <a:rPr lang="en-US" sz="800" kern="1200" dirty="0" smtClean="0">
                  <a:solidFill>
                    <a:schemeClr val="bg1"/>
                  </a:solidFill>
                </a:rPr>
                <a:t>Caching And Serving</a:t>
              </a:r>
              <a:endParaRPr lang="en-US" sz="800" kern="1200" dirty="0">
                <a:solidFill>
                  <a:schemeClr val="bg1"/>
                </a:solidFill>
              </a:endParaRPr>
            </a:p>
          </p:txBody>
        </p:sp>
        <p:sp>
          <p:nvSpPr>
            <p:cNvPr id="50" name="Freeform 49"/>
            <p:cNvSpPr/>
            <p:nvPr/>
          </p:nvSpPr>
          <p:spPr>
            <a:xfrm rot="16200000">
              <a:off x="5206311" y="489548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Progress Events</a:t>
              </a:r>
              <a:endParaRPr lang="en-US" sz="800" kern="1200" dirty="0">
                <a:solidFill>
                  <a:schemeClr val="bg1"/>
                </a:solidFill>
              </a:endParaRPr>
            </a:p>
          </p:txBody>
        </p:sp>
        <p:sp>
          <p:nvSpPr>
            <p:cNvPr id="51" name="Freeform 50"/>
            <p:cNvSpPr/>
            <p:nvPr/>
          </p:nvSpPr>
          <p:spPr>
            <a:xfrm rot="16200000">
              <a:off x="5206311" y="480714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Selectors API</a:t>
              </a:r>
              <a:endParaRPr lang="en-US" sz="800" kern="1200" dirty="0">
                <a:solidFill>
                  <a:schemeClr val="bg1"/>
                </a:solidFill>
              </a:endParaRPr>
            </a:p>
          </p:txBody>
        </p:sp>
        <p:sp>
          <p:nvSpPr>
            <p:cNvPr id="52" name="Freeform 51"/>
            <p:cNvSpPr/>
            <p:nvPr/>
          </p:nvSpPr>
          <p:spPr>
            <a:xfrm rot="16200000">
              <a:off x="5206311" y="471879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Selectors API L2</a:t>
              </a:r>
              <a:endParaRPr lang="en-US" sz="800" kern="1200" dirty="0">
                <a:solidFill>
                  <a:schemeClr val="bg1"/>
                </a:solidFill>
              </a:endParaRPr>
            </a:p>
          </p:txBody>
        </p:sp>
        <p:sp>
          <p:nvSpPr>
            <p:cNvPr id="53" name="Freeform 52"/>
            <p:cNvSpPr/>
            <p:nvPr/>
          </p:nvSpPr>
          <p:spPr>
            <a:xfrm rot="16200000">
              <a:off x="5206311" y="463045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Server-sent Events</a:t>
              </a:r>
              <a:endParaRPr lang="en-US" sz="800" kern="1200" dirty="0">
                <a:solidFill>
                  <a:schemeClr val="bg1"/>
                </a:solidFill>
              </a:endParaRPr>
            </a:p>
          </p:txBody>
        </p:sp>
        <p:sp>
          <p:nvSpPr>
            <p:cNvPr id="54" name="Freeform 53"/>
            <p:cNvSpPr/>
            <p:nvPr/>
          </p:nvSpPr>
          <p:spPr>
            <a:xfrm rot="16200000">
              <a:off x="5206311" y="454210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Uniform Messaging Policy</a:t>
              </a:r>
              <a:endParaRPr lang="en-US" sz="800" kern="1200" dirty="0">
                <a:solidFill>
                  <a:schemeClr val="bg1"/>
                </a:solidFill>
              </a:endParaRPr>
            </a:p>
          </p:txBody>
        </p:sp>
        <p:sp>
          <p:nvSpPr>
            <p:cNvPr id="55" name="Freeform 54"/>
            <p:cNvSpPr/>
            <p:nvPr/>
          </p:nvSpPr>
          <p:spPr>
            <a:xfrm rot="16200000">
              <a:off x="5206311" y="445376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DOM Core</a:t>
              </a:r>
              <a:endParaRPr lang="en-US" sz="800" kern="1200" dirty="0">
                <a:solidFill>
                  <a:schemeClr val="bg1"/>
                </a:solidFill>
              </a:endParaRPr>
            </a:p>
          </p:txBody>
        </p:sp>
        <p:sp>
          <p:nvSpPr>
            <p:cNvPr id="56" name="Freeform 55"/>
            <p:cNvSpPr/>
            <p:nvPr/>
          </p:nvSpPr>
          <p:spPr>
            <a:xfrm rot="16200000">
              <a:off x="5206311" y="436542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SQL Database</a:t>
              </a:r>
              <a:endParaRPr lang="en-US" sz="800" kern="1200" dirty="0">
                <a:solidFill>
                  <a:schemeClr val="bg1"/>
                </a:solidFill>
              </a:endParaRPr>
            </a:p>
          </p:txBody>
        </p:sp>
      </p:grpSp>
      <p:grpSp>
        <p:nvGrpSpPr>
          <p:cNvPr id="101" name="Group 100"/>
          <p:cNvGrpSpPr/>
          <p:nvPr/>
        </p:nvGrpSpPr>
        <p:grpSpPr>
          <a:xfrm>
            <a:off x="3469605" y="5485010"/>
            <a:ext cx="971940" cy="968224"/>
            <a:chOff x="9039006" y="2092670"/>
            <a:chExt cx="1833126" cy="968224"/>
          </a:xfrm>
        </p:grpSpPr>
        <p:sp>
          <p:nvSpPr>
            <p:cNvPr id="57" name="Freeform 56"/>
            <p:cNvSpPr/>
            <p:nvPr/>
          </p:nvSpPr>
          <p:spPr>
            <a:xfrm rot="16200000">
              <a:off x="9913177" y="210194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IDL</a:t>
              </a:r>
              <a:endParaRPr lang="en-US" sz="800" kern="1200" dirty="0">
                <a:solidFill>
                  <a:schemeClr val="bg1"/>
                </a:solidFill>
              </a:endParaRPr>
            </a:p>
          </p:txBody>
        </p:sp>
        <p:sp>
          <p:nvSpPr>
            <p:cNvPr id="58" name="Freeform 57"/>
            <p:cNvSpPr/>
            <p:nvPr/>
          </p:nvSpPr>
          <p:spPr>
            <a:xfrm rot="16200000">
              <a:off x="9913177" y="201359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Sockets API</a:t>
              </a:r>
              <a:endParaRPr lang="en-US" sz="800" kern="1200" dirty="0">
                <a:solidFill>
                  <a:schemeClr val="bg1"/>
                </a:solidFill>
              </a:endParaRPr>
            </a:p>
          </p:txBody>
        </p:sp>
        <p:sp>
          <p:nvSpPr>
            <p:cNvPr id="59" name="Freeform 58"/>
            <p:cNvSpPr/>
            <p:nvPr/>
          </p:nvSpPr>
          <p:spPr>
            <a:xfrm rot="16200000">
              <a:off x="9913177" y="192525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Storage</a:t>
              </a:r>
              <a:endParaRPr lang="en-US" sz="800" kern="1200" dirty="0">
                <a:solidFill>
                  <a:schemeClr val="bg1"/>
                </a:solidFill>
              </a:endParaRPr>
            </a:p>
          </p:txBody>
        </p:sp>
        <p:sp>
          <p:nvSpPr>
            <p:cNvPr id="60" name="Freeform 59"/>
            <p:cNvSpPr/>
            <p:nvPr/>
          </p:nvSpPr>
          <p:spPr>
            <a:xfrm rot="16200000">
              <a:off x="9913177" y="183690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Workers</a:t>
              </a:r>
              <a:endParaRPr lang="en-US" sz="800" kern="1200" dirty="0">
                <a:solidFill>
                  <a:schemeClr val="bg1"/>
                </a:solidFill>
              </a:endParaRPr>
            </a:p>
          </p:txBody>
        </p:sp>
        <p:sp>
          <p:nvSpPr>
            <p:cNvPr id="61" name="Freeform 60"/>
            <p:cNvSpPr/>
            <p:nvPr/>
          </p:nvSpPr>
          <p:spPr>
            <a:xfrm rot="16200000">
              <a:off x="9913177" y="174856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Xmlhttprequest</a:t>
              </a:r>
              <a:endParaRPr lang="en-US" sz="800" kern="1200" dirty="0">
                <a:solidFill>
                  <a:schemeClr val="bg1"/>
                </a:solidFill>
              </a:endParaRPr>
            </a:p>
          </p:txBody>
        </p:sp>
        <p:sp>
          <p:nvSpPr>
            <p:cNvPr id="62" name="Freeform 61"/>
            <p:cNvSpPr/>
            <p:nvPr/>
          </p:nvSpPr>
          <p:spPr>
            <a:xfrm rot="16200000">
              <a:off x="9913177" y="166021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Xmlhttprequest</a:t>
              </a:r>
              <a:r>
                <a:rPr lang="en-US" sz="800" kern="1200" dirty="0" smtClean="0">
                  <a:solidFill>
                    <a:schemeClr val="bg1"/>
                  </a:solidFill>
                </a:rPr>
                <a:t> L2</a:t>
              </a:r>
              <a:endParaRPr lang="en-US" sz="800" kern="1200" dirty="0">
                <a:solidFill>
                  <a:schemeClr val="bg1"/>
                </a:solidFill>
              </a:endParaRPr>
            </a:p>
          </p:txBody>
        </p:sp>
        <p:sp>
          <p:nvSpPr>
            <p:cNvPr id="63" name="Freeform 62"/>
            <p:cNvSpPr/>
            <p:nvPr/>
          </p:nvSpPr>
          <p:spPr>
            <a:xfrm rot="16200000">
              <a:off x="9913177" y="15718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L1</a:t>
              </a:r>
              <a:endParaRPr lang="en-US" sz="800" kern="1200" dirty="0">
                <a:solidFill>
                  <a:schemeClr val="bg1"/>
                </a:solidFill>
              </a:endParaRPr>
            </a:p>
          </p:txBody>
        </p:sp>
        <p:sp>
          <p:nvSpPr>
            <p:cNvPr id="64" name="Freeform 63"/>
            <p:cNvSpPr/>
            <p:nvPr/>
          </p:nvSpPr>
          <p:spPr>
            <a:xfrm rot="16200000">
              <a:off x="9913177" y="148353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Core</a:t>
              </a:r>
              <a:endParaRPr lang="en-US" sz="800" kern="1200" dirty="0">
                <a:solidFill>
                  <a:schemeClr val="bg1"/>
                </a:solidFill>
              </a:endParaRPr>
            </a:p>
          </p:txBody>
        </p:sp>
        <p:sp>
          <p:nvSpPr>
            <p:cNvPr id="65" name="Freeform 64"/>
            <p:cNvSpPr/>
            <p:nvPr/>
          </p:nvSpPr>
          <p:spPr>
            <a:xfrm rot="16200000">
              <a:off x="9913177" y="139518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Views</a:t>
              </a:r>
              <a:endParaRPr lang="en-US" sz="800" kern="1200" dirty="0">
                <a:solidFill>
                  <a:schemeClr val="bg1"/>
                </a:solidFill>
              </a:endParaRPr>
            </a:p>
          </p:txBody>
        </p:sp>
        <p:sp>
          <p:nvSpPr>
            <p:cNvPr id="66" name="Freeform 65"/>
            <p:cNvSpPr/>
            <p:nvPr/>
          </p:nvSpPr>
          <p:spPr>
            <a:xfrm rot="16200000">
              <a:off x="9913177" y="130684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Events</a:t>
              </a:r>
              <a:endParaRPr lang="en-US" sz="800" kern="1200" dirty="0">
                <a:solidFill>
                  <a:schemeClr val="bg1"/>
                </a:solidFill>
              </a:endParaRPr>
            </a:p>
          </p:txBody>
        </p:sp>
        <p:sp>
          <p:nvSpPr>
            <p:cNvPr id="67" name="Freeform 66"/>
            <p:cNvSpPr/>
            <p:nvPr/>
          </p:nvSpPr>
          <p:spPr>
            <a:xfrm rot="16200000">
              <a:off x="9913177" y="121849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Style</a:t>
              </a:r>
              <a:endParaRPr lang="en-US" sz="800" kern="1200" dirty="0">
                <a:solidFill>
                  <a:schemeClr val="bg1"/>
                </a:solidFill>
              </a:endParaRPr>
            </a:p>
          </p:txBody>
        </p:sp>
      </p:grpSp>
      <p:grpSp>
        <p:nvGrpSpPr>
          <p:cNvPr id="109" name="Group 108"/>
          <p:cNvGrpSpPr/>
          <p:nvPr/>
        </p:nvGrpSpPr>
        <p:grpSpPr>
          <a:xfrm>
            <a:off x="1907838" y="5489069"/>
            <a:ext cx="1494849" cy="973590"/>
            <a:chOff x="1773715" y="5234225"/>
            <a:chExt cx="1833126" cy="973590"/>
          </a:xfrm>
        </p:grpSpPr>
        <p:grpSp>
          <p:nvGrpSpPr>
            <p:cNvPr id="100" name="Group 99"/>
            <p:cNvGrpSpPr/>
            <p:nvPr/>
          </p:nvGrpSpPr>
          <p:grpSpPr>
            <a:xfrm>
              <a:off x="1773715" y="5946344"/>
              <a:ext cx="1833126" cy="261471"/>
              <a:chOff x="3381155" y="5760728"/>
              <a:chExt cx="1833126" cy="261471"/>
            </a:xfrm>
          </p:grpSpPr>
          <p:sp>
            <p:nvSpPr>
              <p:cNvPr id="68" name="Freeform 67"/>
              <p:cNvSpPr/>
              <p:nvPr/>
            </p:nvSpPr>
            <p:spPr>
              <a:xfrm rot="16200000">
                <a:off x="4255326" y="506324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Traversal And Range</a:t>
                </a:r>
                <a:endParaRPr lang="en-US" sz="800" kern="1200" dirty="0">
                  <a:solidFill>
                    <a:schemeClr val="bg1"/>
                  </a:solidFill>
                </a:endParaRPr>
              </a:p>
            </p:txBody>
          </p:sp>
          <p:sp>
            <p:nvSpPr>
              <p:cNvPr id="69" name="Freeform 68"/>
              <p:cNvSpPr/>
              <p:nvPr/>
            </p:nvSpPr>
            <p:spPr>
              <a:xfrm rot="16200000">
                <a:off x="4255326" y="497490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Html</a:t>
                </a:r>
                <a:endParaRPr lang="en-US" sz="800" kern="1200" dirty="0">
                  <a:solidFill>
                    <a:schemeClr val="bg1"/>
                  </a:solidFill>
                </a:endParaRPr>
              </a:p>
            </p:txBody>
          </p:sp>
          <p:sp>
            <p:nvSpPr>
              <p:cNvPr id="70" name="Freeform 69"/>
              <p:cNvSpPr/>
              <p:nvPr/>
            </p:nvSpPr>
            <p:spPr>
              <a:xfrm rot="16200000">
                <a:off x="4255326" y="488655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Core</a:t>
                </a:r>
                <a:endParaRPr lang="en-US" sz="800" kern="1200" dirty="0">
                  <a:solidFill>
                    <a:schemeClr val="bg1"/>
                  </a:solidFill>
                </a:endParaRPr>
              </a:p>
            </p:txBody>
          </p:sp>
        </p:grpSp>
        <p:grpSp>
          <p:nvGrpSpPr>
            <p:cNvPr id="99" name="Group 98"/>
            <p:cNvGrpSpPr/>
            <p:nvPr/>
          </p:nvGrpSpPr>
          <p:grpSpPr>
            <a:xfrm>
              <a:off x="1773715" y="5234225"/>
              <a:ext cx="1833126" cy="706752"/>
              <a:chOff x="1773715" y="5193508"/>
              <a:chExt cx="1833126" cy="706752"/>
            </a:xfrm>
          </p:grpSpPr>
          <p:sp>
            <p:nvSpPr>
              <p:cNvPr id="71" name="Freeform 70"/>
              <p:cNvSpPr/>
              <p:nvPr/>
            </p:nvSpPr>
            <p:spPr>
              <a:xfrm rot="16200000">
                <a:off x="2647886" y="49413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Events</a:t>
                </a:r>
                <a:endParaRPr lang="en-US" sz="800" kern="1200" dirty="0">
                  <a:solidFill>
                    <a:schemeClr val="bg1"/>
                  </a:solidFill>
                </a:endParaRPr>
              </a:p>
            </p:txBody>
          </p:sp>
          <p:sp>
            <p:nvSpPr>
              <p:cNvPr id="72" name="Freeform 71"/>
              <p:cNvSpPr/>
              <p:nvPr/>
            </p:nvSpPr>
            <p:spPr>
              <a:xfrm rot="16200000">
                <a:off x="2647886" y="485296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Load And Save</a:t>
                </a:r>
                <a:endParaRPr lang="en-US" sz="800" kern="1200" dirty="0">
                  <a:solidFill>
                    <a:schemeClr val="bg1"/>
                  </a:solidFill>
                </a:endParaRPr>
              </a:p>
            </p:txBody>
          </p:sp>
          <p:sp>
            <p:nvSpPr>
              <p:cNvPr id="73" name="Freeform 72"/>
              <p:cNvSpPr/>
              <p:nvPr/>
            </p:nvSpPr>
            <p:spPr>
              <a:xfrm rot="16200000">
                <a:off x="2647886" y="47646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Validation</a:t>
                </a:r>
                <a:endParaRPr lang="en-US" sz="800" kern="1200" dirty="0">
                  <a:solidFill>
                    <a:schemeClr val="bg1"/>
                  </a:solidFill>
                </a:endParaRPr>
              </a:p>
            </p:txBody>
          </p:sp>
          <p:sp>
            <p:nvSpPr>
              <p:cNvPr id="74" name="Freeform 73"/>
              <p:cNvSpPr/>
              <p:nvPr/>
            </p:nvSpPr>
            <p:spPr>
              <a:xfrm rot="16200000">
                <a:off x="2647886" y="467627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a:t>
                </a:r>
                <a:r>
                  <a:rPr lang="en-US" sz="800" kern="1200" dirty="0" err="1" smtClean="0">
                    <a:solidFill>
                      <a:schemeClr val="bg1"/>
                    </a:solidFill>
                  </a:rPr>
                  <a:t>Xpath</a:t>
                </a:r>
                <a:endParaRPr lang="en-US" sz="800" kern="1200" dirty="0">
                  <a:solidFill>
                    <a:schemeClr val="bg1"/>
                  </a:solidFill>
                </a:endParaRPr>
              </a:p>
            </p:txBody>
          </p:sp>
          <p:sp>
            <p:nvSpPr>
              <p:cNvPr id="75" name="Freeform 74"/>
              <p:cNvSpPr/>
              <p:nvPr/>
            </p:nvSpPr>
            <p:spPr>
              <a:xfrm rot="16200000">
                <a:off x="2647886" y="458793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Views And Formatting</a:t>
                </a:r>
                <a:endParaRPr lang="en-US" sz="800" kern="1200" dirty="0">
                  <a:solidFill>
                    <a:schemeClr val="bg1"/>
                  </a:solidFill>
                </a:endParaRPr>
              </a:p>
            </p:txBody>
          </p:sp>
          <p:sp>
            <p:nvSpPr>
              <p:cNvPr id="76" name="Freeform 75"/>
              <p:cNvSpPr/>
              <p:nvPr/>
            </p:nvSpPr>
            <p:spPr>
              <a:xfrm rot="16200000">
                <a:off x="2647886" y="449958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Abstract Schemas</a:t>
                </a:r>
                <a:endParaRPr lang="en-US" sz="800" kern="1200" dirty="0">
                  <a:solidFill>
                    <a:schemeClr val="bg1"/>
                  </a:solidFill>
                </a:endParaRPr>
              </a:p>
            </p:txBody>
          </p:sp>
          <p:sp>
            <p:nvSpPr>
              <p:cNvPr id="78" name="Freeform 77"/>
              <p:cNvSpPr/>
              <p:nvPr/>
            </p:nvSpPr>
            <p:spPr>
              <a:xfrm rot="16200000">
                <a:off x="2647886" y="440768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Document Structure</a:t>
                </a:r>
                <a:endParaRPr lang="en-US" sz="800" kern="1200" dirty="0">
                  <a:solidFill>
                    <a:schemeClr val="bg1"/>
                  </a:solidFill>
                </a:endParaRPr>
              </a:p>
            </p:txBody>
          </p:sp>
          <p:sp>
            <p:nvSpPr>
              <p:cNvPr id="79" name="Freeform 78"/>
              <p:cNvSpPr/>
              <p:nvPr/>
            </p:nvSpPr>
            <p:spPr>
              <a:xfrm rot="16200000">
                <a:off x="2647886" y="431933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Basic Shapes</a:t>
                </a:r>
                <a:endParaRPr lang="en-US" sz="800" kern="1200" dirty="0">
                  <a:solidFill>
                    <a:schemeClr val="bg1"/>
                  </a:solidFill>
                </a:endParaRPr>
              </a:p>
            </p:txBody>
          </p:sp>
        </p:grpSp>
      </p:grpSp>
      <p:grpSp>
        <p:nvGrpSpPr>
          <p:cNvPr id="108" name="Group 107"/>
          <p:cNvGrpSpPr/>
          <p:nvPr/>
        </p:nvGrpSpPr>
        <p:grpSpPr>
          <a:xfrm>
            <a:off x="705874" y="5489069"/>
            <a:ext cx="1135046" cy="971785"/>
            <a:chOff x="517524" y="5234225"/>
            <a:chExt cx="1833126" cy="971785"/>
          </a:xfrm>
        </p:grpSpPr>
        <p:sp>
          <p:nvSpPr>
            <p:cNvPr id="80" name="Freeform 79"/>
            <p:cNvSpPr/>
            <p:nvPr/>
          </p:nvSpPr>
          <p:spPr>
            <a:xfrm rot="16200000">
              <a:off x="1391695" y="524705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Paths</a:t>
              </a:r>
              <a:endParaRPr lang="en-US" sz="800" kern="1200" dirty="0">
                <a:solidFill>
                  <a:schemeClr val="bg1"/>
                </a:solidFill>
              </a:endParaRPr>
            </a:p>
          </p:txBody>
        </p:sp>
        <p:sp>
          <p:nvSpPr>
            <p:cNvPr id="81" name="Freeform 80"/>
            <p:cNvSpPr/>
            <p:nvPr/>
          </p:nvSpPr>
          <p:spPr>
            <a:xfrm rot="16200000">
              <a:off x="1391695" y="515871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Text</a:t>
              </a:r>
              <a:endParaRPr lang="en-US" sz="800" kern="1200" dirty="0">
                <a:solidFill>
                  <a:schemeClr val="bg1"/>
                </a:solidFill>
              </a:endParaRPr>
            </a:p>
          </p:txBody>
        </p:sp>
        <p:sp>
          <p:nvSpPr>
            <p:cNvPr id="82" name="Freeform 81"/>
            <p:cNvSpPr/>
            <p:nvPr/>
          </p:nvSpPr>
          <p:spPr>
            <a:xfrm rot="16200000">
              <a:off x="1391695" y="507036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Transforms</a:t>
              </a:r>
              <a:endParaRPr lang="en-US" sz="800" kern="1200" dirty="0">
                <a:solidFill>
                  <a:schemeClr val="bg1"/>
                </a:solidFill>
              </a:endParaRPr>
            </a:p>
          </p:txBody>
        </p:sp>
        <p:sp>
          <p:nvSpPr>
            <p:cNvPr id="83" name="Freeform 82"/>
            <p:cNvSpPr/>
            <p:nvPr/>
          </p:nvSpPr>
          <p:spPr>
            <a:xfrm rot="16200000">
              <a:off x="1391695" y="498202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Painting, Filling, Color</a:t>
              </a:r>
              <a:endParaRPr lang="en-US" sz="800" kern="1200" dirty="0">
                <a:solidFill>
                  <a:schemeClr val="bg1"/>
                </a:solidFill>
              </a:endParaRPr>
            </a:p>
          </p:txBody>
        </p:sp>
        <p:sp>
          <p:nvSpPr>
            <p:cNvPr id="84" name="Freeform 83"/>
            <p:cNvSpPr/>
            <p:nvPr/>
          </p:nvSpPr>
          <p:spPr>
            <a:xfrm rot="16200000">
              <a:off x="1391695" y="489367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Scripting</a:t>
              </a:r>
              <a:endParaRPr lang="en-US" sz="800" kern="1200" dirty="0">
                <a:solidFill>
                  <a:schemeClr val="bg1"/>
                </a:solidFill>
              </a:endParaRPr>
            </a:p>
          </p:txBody>
        </p:sp>
        <p:sp>
          <p:nvSpPr>
            <p:cNvPr id="85" name="Freeform 84"/>
            <p:cNvSpPr/>
            <p:nvPr/>
          </p:nvSpPr>
          <p:spPr>
            <a:xfrm rot="16200000">
              <a:off x="1391695" y="480533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Styling</a:t>
              </a:r>
              <a:endParaRPr lang="en-US" sz="800" kern="1200" dirty="0">
                <a:solidFill>
                  <a:schemeClr val="bg1"/>
                </a:solidFill>
              </a:endParaRPr>
            </a:p>
          </p:txBody>
        </p:sp>
        <p:sp>
          <p:nvSpPr>
            <p:cNvPr id="86" name="Freeform 85"/>
            <p:cNvSpPr/>
            <p:nvPr/>
          </p:nvSpPr>
          <p:spPr>
            <a:xfrm rot="16200000">
              <a:off x="1391695" y="471699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Gradients And Patterns</a:t>
              </a:r>
              <a:endParaRPr lang="en-US" sz="800" kern="1200" dirty="0">
                <a:solidFill>
                  <a:schemeClr val="bg1"/>
                </a:solidFill>
              </a:endParaRPr>
            </a:p>
          </p:txBody>
        </p:sp>
        <p:sp>
          <p:nvSpPr>
            <p:cNvPr id="87" name="Freeform 86"/>
            <p:cNvSpPr/>
            <p:nvPr/>
          </p:nvSpPr>
          <p:spPr>
            <a:xfrm rot="16200000">
              <a:off x="1391695" y="462864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Smil</a:t>
              </a:r>
              <a:endParaRPr lang="en-US" sz="800" kern="1200" dirty="0">
                <a:solidFill>
                  <a:schemeClr val="bg1"/>
                </a:solidFill>
              </a:endParaRPr>
            </a:p>
          </p:txBody>
        </p:sp>
        <p:sp>
          <p:nvSpPr>
            <p:cNvPr id="88" name="Freeform 87"/>
            <p:cNvSpPr/>
            <p:nvPr/>
          </p:nvSpPr>
          <p:spPr>
            <a:xfrm rot="16200000">
              <a:off x="1391695" y="454030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Fonts</a:t>
              </a:r>
              <a:endParaRPr lang="en-US" sz="800" kern="1200" dirty="0">
                <a:solidFill>
                  <a:schemeClr val="bg1"/>
                </a:solidFill>
              </a:endParaRPr>
            </a:p>
          </p:txBody>
        </p:sp>
        <p:sp>
          <p:nvSpPr>
            <p:cNvPr id="89" name="Freeform 88"/>
            <p:cNvSpPr/>
            <p:nvPr/>
          </p:nvSpPr>
          <p:spPr>
            <a:xfrm rot="16200000">
              <a:off x="1391695" y="445195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Filters</a:t>
              </a:r>
              <a:endParaRPr lang="en-US" sz="800" kern="1200" dirty="0">
                <a:solidFill>
                  <a:schemeClr val="bg1"/>
                </a:solidFill>
              </a:endParaRPr>
            </a:p>
          </p:txBody>
        </p:sp>
        <p:sp>
          <p:nvSpPr>
            <p:cNvPr id="91" name="Freeform 90"/>
            <p:cNvSpPr/>
            <p:nvPr/>
          </p:nvSpPr>
          <p:spPr>
            <a:xfrm rot="16200000">
              <a:off x="1391695" y="43600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Geolocation API</a:t>
              </a:r>
              <a:endParaRPr lang="en-US" sz="800" kern="1200" dirty="0">
                <a:solidFill>
                  <a:schemeClr val="bg1"/>
                </a:solidFill>
              </a:endParaRPr>
            </a:p>
          </p:txBody>
        </p:sp>
      </p:grpSp>
      <p:sp>
        <p:nvSpPr>
          <p:cNvPr id="94" name="Rectangle 93"/>
          <p:cNvSpPr/>
          <p:nvPr/>
        </p:nvSpPr>
        <p:spPr>
          <a:xfrm rot="16200000">
            <a:off x="5696789" y="-823331"/>
            <a:ext cx="793664" cy="11149012"/>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lvl="0" algn="ctr" defTabSz="311150">
              <a:lnSpc>
                <a:spcPct val="90000"/>
              </a:lnSpc>
              <a:spcBef>
                <a:spcPct val="0"/>
              </a:spcBef>
              <a:spcAft>
                <a:spcPct val="35000"/>
              </a:spcAft>
            </a:pPr>
            <a:r>
              <a:rPr lang="en-US" sz="1600" kern="1200" dirty="0" err="1"/>
              <a:t>ECMAScript</a:t>
            </a:r>
            <a:r>
              <a:rPr lang="en-US" sz="1600" kern="1200" dirty="0"/>
              <a:t>  262</a:t>
            </a:r>
          </a:p>
        </p:txBody>
      </p:sp>
    </p:spTree>
    <p:extLst>
      <p:ext uri="{BB962C8B-B14F-4D97-AF65-F5344CB8AC3E}">
        <p14:creationId xmlns:p14="http://schemas.microsoft.com/office/powerpoint/2010/main" val="295740455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HTML5 Markup Elements</a:t>
            </a:r>
            <a:endParaRPr lang="en-US" dirty="0"/>
          </a:p>
        </p:txBody>
      </p:sp>
      <p:sp>
        <p:nvSpPr>
          <p:cNvPr id="4" name="Rectangle 3"/>
          <p:cNvSpPr/>
          <p:nvPr/>
        </p:nvSpPr>
        <p:spPr>
          <a:xfrm>
            <a:off x="2223806" y="114094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algn="l" defTabSz="444500">
              <a:lnSpc>
                <a:spcPct val="90000"/>
              </a:lnSpc>
              <a:spcBef>
                <a:spcPct val="0"/>
              </a:spcBef>
              <a:spcAft>
                <a:spcPct val="15000"/>
              </a:spcAft>
            </a:pPr>
            <a:r>
              <a:rPr lang="en-US" sz="1500" kern="1200" dirty="0" smtClean="0">
                <a:solidFill>
                  <a:schemeClr val="bg1">
                    <a:alpha val="99000"/>
                  </a:schemeClr>
                </a:solidFill>
              </a:rPr>
              <a:t>used to identify the page or application's introduction or navigational aids</a:t>
            </a:r>
            <a:endParaRPr lang="en-US" sz="1500" kern="1200" dirty="0">
              <a:solidFill>
                <a:schemeClr val="bg1">
                  <a:alpha val="99000"/>
                </a:schemeClr>
              </a:solidFill>
            </a:endParaRPr>
          </a:p>
        </p:txBody>
      </p:sp>
      <p:sp>
        <p:nvSpPr>
          <p:cNvPr id="6" name="Rectangle 5"/>
          <p:cNvSpPr/>
          <p:nvPr/>
        </p:nvSpPr>
        <p:spPr>
          <a:xfrm>
            <a:off x="265926" y="109640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&lt;header&gt;</a:t>
            </a:r>
          </a:p>
        </p:txBody>
      </p:sp>
      <p:sp>
        <p:nvSpPr>
          <p:cNvPr id="7" name="Rectangle 6"/>
          <p:cNvSpPr/>
          <p:nvPr/>
        </p:nvSpPr>
        <p:spPr>
          <a:xfrm>
            <a:off x="2223806" y="160864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group heading elements</a:t>
            </a:r>
          </a:p>
        </p:txBody>
      </p:sp>
      <p:sp>
        <p:nvSpPr>
          <p:cNvPr id="8" name="Rectangle 7"/>
          <p:cNvSpPr/>
          <p:nvPr/>
        </p:nvSpPr>
        <p:spPr>
          <a:xfrm>
            <a:off x="265926" y="156410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hgroup</a:t>
            </a:r>
            <a:r>
              <a:rPr lang="en-US" sz="2100" b="1" dirty="0">
                <a:solidFill>
                  <a:schemeClr val="accent2"/>
                </a:solidFill>
              </a:rPr>
              <a:t>&gt;</a:t>
            </a:r>
          </a:p>
        </p:txBody>
      </p:sp>
      <p:sp>
        <p:nvSpPr>
          <p:cNvPr id="9" name="Rectangle 8"/>
          <p:cNvSpPr/>
          <p:nvPr/>
        </p:nvSpPr>
        <p:spPr>
          <a:xfrm>
            <a:off x="2223806" y="207634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a document that links to other documents or to parts within the document itself</a:t>
            </a:r>
          </a:p>
        </p:txBody>
      </p:sp>
      <p:sp>
        <p:nvSpPr>
          <p:cNvPr id="10" name="Rectangle 9"/>
          <p:cNvSpPr/>
          <p:nvPr/>
        </p:nvSpPr>
        <p:spPr>
          <a:xfrm>
            <a:off x="265926" y="203179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nav</a:t>
            </a:r>
            <a:r>
              <a:rPr lang="en-US" sz="2100" b="1" dirty="0">
                <a:solidFill>
                  <a:schemeClr val="accent2"/>
                </a:solidFill>
              </a:rPr>
              <a:t>&gt;</a:t>
            </a:r>
          </a:p>
        </p:txBody>
      </p:sp>
      <p:sp>
        <p:nvSpPr>
          <p:cNvPr id="11" name="Rectangle 10"/>
          <p:cNvSpPr/>
          <p:nvPr/>
        </p:nvSpPr>
        <p:spPr>
          <a:xfrm>
            <a:off x="2223806" y="254403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content that is tangentially related to the content that forms the main textual flow of a document</a:t>
            </a:r>
          </a:p>
        </p:txBody>
      </p:sp>
      <p:sp>
        <p:nvSpPr>
          <p:cNvPr id="12" name="Rectangle 11"/>
          <p:cNvSpPr/>
          <p:nvPr/>
        </p:nvSpPr>
        <p:spPr>
          <a:xfrm>
            <a:off x="265926" y="249949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&lt;aside&gt;</a:t>
            </a:r>
          </a:p>
        </p:txBody>
      </p:sp>
      <p:sp>
        <p:nvSpPr>
          <p:cNvPr id="13" name="Rectangle 12"/>
          <p:cNvSpPr/>
          <p:nvPr/>
        </p:nvSpPr>
        <p:spPr>
          <a:xfrm>
            <a:off x="2223806" y="301173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the footer for the nearest ancestor </a:t>
            </a:r>
            <a:r>
              <a:rPr lang="en-US" sz="1500" dirty="0" smtClean="0">
                <a:solidFill>
                  <a:schemeClr val="bg1">
                    <a:alpha val="99000"/>
                  </a:schemeClr>
                </a:solidFill>
              </a:rPr>
              <a:t>sectioning content </a:t>
            </a:r>
            <a:r>
              <a:rPr lang="en-US" sz="1500" dirty="0">
                <a:solidFill>
                  <a:schemeClr val="bg1">
                    <a:alpha val="99000"/>
                  </a:schemeClr>
                </a:solidFill>
              </a:rPr>
              <a:t>or sectioning root element</a:t>
            </a:r>
          </a:p>
        </p:txBody>
      </p:sp>
      <p:sp>
        <p:nvSpPr>
          <p:cNvPr id="14" name="Rectangle 13"/>
          <p:cNvSpPr/>
          <p:nvPr/>
        </p:nvSpPr>
        <p:spPr>
          <a:xfrm>
            <a:off x="265926" y="296719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&lt;footer&gt;</a:t>
            </a:r>
          </a:p>
        </p:txBody>
      </p:sp>
      <p:sp>
        <p:nvSpPr>
          <p:cNvPr id="15" name="Rectangle 14"/>
          <p:cNvSpPr/>
          <p:nvPr/>
        </p:nvSpPr>
        <p:spPr>
          <a:xfrm>
            <a:off x="2223806" y="347943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content that forms an independent part of a document or site</a:t>
            </a:r>
          </a:p>
        </p:txBody>
      </p:sp>
      <p:sp>
        <p:nvSpPr>
          <p:cNvPr id="16" name="Rectangle 15"/>
          <p:cNvSpPr/>
          <p:nvPr/>
        </p:nvSpPr>
        <p:spPr>
          <a:xfrm>
            <a:off x="265926" y="343488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&lt;article&gt;</a:t>
            </a:r>
          </a:p>
        </p:txBody>
      </p:sp>
      <p:sp>
        <p:nvSpPr>
          <p:cNvPr id="17" name="Rectangle 16"/>
          <p:cNvSpPr/>
          <p:nvPr/>
        </p:nvSpPr>
        <p:spPr>
          <a:xfrm>
            <a:off x="2223806" y="394712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designate generic sections of a document</a:t>
            </a:r>
          </a:p>
        </p:txBody>
      </p:sp>
      <p:sp>
        <p:nvSpPr>
          <p:cNvPr id="18" name="Rectangle 17"/>
          <p:cNvSpPr/>
          <p:nvPr/>
        </p:nvSpPr>
        <p:spPr>
          <a:xfrm>
            <a:off x="265926" y="3902583"/>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lvl="0" algn="r" defTabSz="933450">
              <a:lnSpc>
                <a:spcPct val="90000"/>
              </a:lnSpc>
              <a:spcBef>
                <a:spcPct val="0"/>
              </a:spcBef>
              <a:spcAft>
                <a:spcPct val="35000"/>
              </a:spcAft>
            </a:pPr>
            <a:r>
              <a:rPr lang="en-US" sz="2100" b="1" kern="1200" dirty="0" smtClean="0">
                <a:solidFill>
                  <a:schemeClr val="accent2"/>
                </a:solidFill>
              </a:rPr>
              <a:t>&lt;section&gt;</a:t>
            </a:r>
            <a:endParaRPr lang="en-US" sz="2100" b="1" kern="1200" dirty="0">
              <a:solidFill>
                <a:schemeClr val="accent2"/>
              </a:solidFill>
            </a:endParaRPr>
          </a:p>
        </p:txBody>
      </p:sp>
      <p:sp>
        <p:nvSpPr>
          <p:cNvPr id="19" name="Rectangle 18"/>
          <p:cNvSpPr/>
          <p:nvPr/>
        </p:nvSpPr>
        <p:spPr>
          <a:xfrm>
            <a:off x="2223806" y="4414823"/>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enclose a figure like an illustration, diagram, or photo</a:t>
            </a:r>
          </a:p>
        </p:txBody>
      </p:sp>
      <p:sp>
        <p:nvSpPr>
          <p:cNvPr id="20" name="Rectangle 19"/>
          <p:cNvSpPr/>
          <p:nvPr/>
        </p:nvSpPr>
        <p:spPr>
          <a:xfrm>
            <a:off x="265926" y="437028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&lt;figure&gt;</a:t>
            </a:r>
          </a:p>
        </p:txBody>
      </p:sp>
      <p:sp>
        <p:nvSpPr>
          <p:cNvPr id="21" name="Rectangle 20"/>
          <p:cNvSpPr/>
          <p:nvPr/>
        </p:nvSpPr>
        <p:spPr>
          <a:xfrm>
            <a:off x="2223806" y="4882519"/>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identify a figure's caption</a:t>
            </a:r>
          </a:p>
        </p:txBody>
      </p:sp>
      <p:sp>
        <p:nvSpPr>
          <p:cNvPr id="22" name="Rectangle 21"/>
          <p:cNvSpPr/>
          <p:nvPr/>
        </p:nvSpPr>
        <p:spPr>
          <a:xfrm>
            <a:off x="265926" y="483797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t>
            </a:r>
            <a:r>
              <a:rPr lang="en-US" sz="2100" b="1" dirty="0" err="1">
                <a:solidFill>
                  <a:schemeClr val="accent4"/>
                </a:solidFill>
              </a:rPr>
              <a:t>figcaption</a:t>
            </a:r>
            <a:r>
              <a:rPr lang="en-US" sz="2100" b="1" dirty="0">
                <a:solidFill>
                  <a:schemeClr val="accent4"/>
                </a:solidFill>
              </a:rPr>
              <a:t>&gt;</a:t>
            </a:r>
          </a:p>
        </p:txBody>
      </p:sp>
      <p:sp>
        <p:nvSpPr>
          <p:cNvPr id="23" name="Rectangle 22"/>
          <p:cNvSpPr/>
          <p:nvPr/>
        </p:nvSpPr>
        <p:spPr>
          <a:xfrm>
            <a:off x="2223806" y="5350216"/>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video player displayed to allow user control over video playback and a viewport to view a video</a:t>
            </a:r>
          </a:p>
        </p:txBody>
      </p:sp>
      <p:sp>
        <p:nvSpPr>
          <p:cNvPr id="24" name="Rectangle 23"/>
          <p:cNvSpPr/>
          <p:nvPr/>
        </p:nvSpPr>
        <p:spPr>
          <a:xfrm>
            <a:off x="265926" y="5305673"/>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&lt;video&gt;</a:t>
            </a:r>
          </a:p>
        </p:txBody>
      </p:sp>
      <p:sp>
        <p:nvSpPr>
          <p:cNvPr id="25" name="Rectangle 24"/>
          <p:cNvSpPr/>
          <p:nvPr/>
        </p:nvSpPr>
        <p:spPr>
          <a:xfrm>
            <a:off x="2223806" y="5817912"/>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an audio player displayed to allow user control over audio playback</a:t>
            </a:r>
          </a:p>
        </p:txBody>
      </p:sp>
      <p:sp>
        <p:nvSpPr>
          <p:cNvPr id="26" name="Rectangle 25"/>
          <p:cNvSpPr/>
          <p:nvPr/>
        </p:nvSpPr>
        <p:spPr>
          <a:xfrm>
            <a:off x="265926" y="577337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&lt;audio&gt;</a:t>
            </a:r>
          </a:p>
        </p:txBody>
      </p:sp>
    </p:spTree>
    <p:extLst>
      <p:ext uri="{BB962C8B-B14F-4D97-AF65-F5344CB8AC3E}">
        <p14:creationId xmlns:p14="http://schemas.microsoft.com/office/powerpoint/2010/main" val="286062382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4556</TotalTime>
  <Words>1220</Words>
  <Application>Microsoft Office PowerPoint</Application>
  <PresentationFormat>Custom</PresentationFormat>
  <Paragraphs>325</Paragraphs>
  <Slides>27</Slides>
  <Notes>11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5"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Creating HTML5 Applications With jQuery</vt:lpstr>
      <vt:lpstr>Agenda </vt:lpstr>
      <vt:lpstr>PowerPoint Presentation</vt:lpstr>
      <vt:lpstr>What is HTML5?</vt:lpstr>
      <vt:lpstr>Why do you care?</vt:lpstr>
      <vt:lpstr>HTML5 examples:  mural.ly  contre jour</vt:lpstr>
      <vt:lpstr>Map of HTML5</vt:lpstr>
      <vt:lpstr>New HTML5 Markup Elements</vt:lpstr>
      <vt:lpstr>Canvas</vt:lpstr>
      <vt:lpstr>HTML 5 &lt;video&gt;</vt:lpstr>
      <vt:lpstr>HTML 5 &lt;video&gt; Attributes</vt:lpstr>
      <vt:lpstr>Multiple HTML 5 &lt;video&gt; Sources?</vt:lpstr>
      <vt:lpstr>HTML 5 &lt;audio&gt;</vt:lpstr>
      <vt:lpstr>HTML5</vt:lpstr>
      <vt:lpstr>PowerPoint Presentation</vt:lpstr>
      <vt:lpstr>Who Uses jQuery?</vt:lpstr>
      <vt:lpstr>jQuery – why so popular?</vt:lpstr>
      <vt:lpstr>jQuery Community</vt:lpstr>
      <vt:lpstr>jQuery Fundamentals</vt:lpstr>
      <vt:lpstr>jQuery</vt:lpstr>
      <vt:lpstr>PowerPoint Presentation</vt:lpstr>
      <vt:lpstr>PowerPoint Presentation</vt:lpstr>
      <vt:lpstr>PowerPoint Presentation</vt:lpstr>
      <vt:lpstr>Knockout.js</vt:lpstr>
      <vt:lpstr>Single Page Application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HTML5 Applications with jQuery</dc:title>
  <dc:subject>Windows Azure</dc:subject>
  <dc:creator>Jon Galloway</dc:creator>
  <dc:description>
    By now you should know that HTML5 is literally the best thing to happen to the web in years. There is a massive array of new tags that provide support for video, audio, embedded fonts, databinding, and in-browser data persistence. When coupled with advancements in JavaScript technology like jQuery and the myriad of jQuery plugins available for free, the ability to create truly dynamic client experiences is limited only by your imagination. Add to that the new Single Page Application template using Knockout.js, and you've got a whole new web of opportunities to blow your users' minds.
by Jon Gallowayjon.galloway@microsoft.com
http://weblogs.asp.net/jgalloway
</dc:description>
  <cp:lastModifiedBy>Jon Galloway</cp:lastModifiedBy>
  <cp:revision>347</cp:revision>
  <cp:lastPrinted>2011-10-11T14:25:22Z</cp:lastPrinted>
  <dcterms:created xsi:type="dcterms:W3CDTF">2011-03-29T16:07:22Z</dcterms:created>
  <dcterms:modified xsi:type="dcterms:W3CDTF">2012-12-21T07:17:53Z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