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60" r:id="rId4"/>
    <p:sldMasterId id="2147483779" r:id="rId5"/>
  </p:sldMasterIdLst>
  <p:notesMasterIdLst>
    <p:notesMasterId r:id="rId16"/>
  </p:notesMasterIdLst>
  <p:handoutMasterIdLst>
    <p:handoutMasterId r:id="rId17"/>
  </p:handoutMasterIdLst>
  <p:sldIdLst>
    <p:sldId id="295" r:id="rId6"/>
    <p:sldId id="293" r:id="rId7"/>
    <p:sldId id="257" r:id="rId8"/>
    <p:sldId id="317" r:id="rId9"/>
    <p:sldId id="318" r:id="rId10"/>
    <p:sldId id="319" r:id="rId11"/>
    <p:sldId id="320" r:id="rId12"/>
    <p:sldId id="321" r:id="rId13"/>
    <p:sldId id="322" r:id="rId14"/>
    <p:sldId id="292" r:id="rId15"/>
  </p:sldIdLst>
  <p:sldSz cx="12188825" cy="6858000"/>
  <p:notesSz cx="6858000" cy="9296400"/>
  <p:embeddedFontLst>
    <p:embeddedFont>
      <p:font typeface="Segoe UI Light" panose="020B0502040204020203" pitchFamily="34" charset="0"/>
      <p:regular r:id="rId18"/>
      <p:italic r:id="rId19"/>
    </p:embeddedFont>
    <p:embeddedFont>
      <p:font typeface="Segoe UI" panose="020B0502040204020203" pitchFamily="34" charset="0"/>
      <p:regular r:id="rId20"/>
      <p:bold r:id="rId21"/>
      <p:italic r:id="rId22"/>
      <p:boldItalic r:id="rId23"/>
    </p:embeddedFont>
    <p:embeddedFont>
      <p:font typeface="Consolas" panose="020B0609020204030204" pitchFamily="49" charset="0"/>
      <p:regular r:id="rId24"/>
      <p:bold r:id="rId25"/>
      <p:italic r:id="rId26"/>
      <p:boldItalic r:id="rId27"/>
    </p:embeddedFont>
    <p:embeddedFont>
      <p:font typeface="Segoe Light" panose="020B0604020202020204" charset="0"/>
      <p:regular r:id="rId28"/>
      <p:italic r:id="rId29"/>
    </p:embeddedFont>
    <p:embeddedFont>
      <p:font typeface="Calibri" panose="020F0502020204030204" pitchFamily="34" charset="0"/>
      <p:regular r:id="rId30"/>
      <p:bold r:id="rId31"/>
      <p:italic r:id="rId32"/>
      <p:boldItalic r:id="rId33"/>
    </p:embeddedFont>
  </p:embeddedFontLst>
  <p:custDataLst>
    <p:tags r:id="rId34"/>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guide id="8" pos="3829">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a:srgbClr val="FFFFFF"/>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47" autoAdjust="0"/>
    <p:restoredTop sz="72727" autoAdjust="0"/>
  </p:normalViewPr>
  <p:slideViewPr>
    <p:cSldViewPr snapToGrid="0">
      <p:cViewPr varScale="1">
        <p:scale>
          <a:sx n="63" d="100"/>
          <a:sy n="63" d="100"/>
        </p:scale>
        <p:origin x="84" y="534"/>
      </p:cViewPr>
      <p:guideLst>
        <p:guide orient="horz" pos="895"/>
        <p:guide orient="horz" pos="719"/>
        <p:guide orient="horz" pos="4166"/>
        <p:guide orient="horz" pos="3937"/>
        <p:guide orient="horz" pos="1068"/>
        <p:guide pos="326"/>
        <p:guide pos="7355"/>
        <p:guide pos="3829"/>
      </p:guideLst>
    </p:cSldViewPr>
  </p:slideViewPr>
  <p:notesTextViewPr>
    <p:cViewPr>
      <p:scale>
        <a:sx n="100" d="100"/>
        <a:sy n="100" d="100"/>
      </p:scale>
      <p:origin x="0" y="0"/>
    </p:cViewPr>
  </p:notesTextViewPr>
  <p:sorterViewPr>
    <p:cViewPr>
      <p:scale>
        <a:sx n="60" d="100"/>
        <a:sy n="60" d="100"/>
      </p:scale>
      <p:origin x="0" y="2838"/>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font" Target="fonts/font4.fntdata"/><Relationship Id="rId34"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12/20/2012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12/20/2012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2902" y="3072036"/>
            <a:ext cx="3223021" cy="690417"/>
          </a:xfrm>
          <a:prstGeom prst="rect">
            <a:avLst/>
          </a:prstGeom>
        </p:spPr>
      </p:pic>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lor Block text w/Photo on Left">
    <p:spTree>
      <p:nvGrpSpPr>
        <p:cNvPr id="1" name=""/>
        <p:cNvGrpSpPr/>
        <p:nvPr/>
      </p:nvGrpSpPr>
      <p:grpSpPr>
        <a:xfrm>
          <a:off x="0" y="0"/>
          <a:ext cx="0" cy="0"/>
          <a:chOff x="0" y="0"/>
          <a:chExt cx="0" cy="0"/>
        </a:xfrm>
      </p:grpSpPr>
      <p:sp>
        <p:nvSpPr>
          <p:cNvPr id="7" name="Rectangle 6"/>
          <p:cNvSpPr/>
          <p:nvPr/>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8" name="Rectangle 7"/>
          <p:cNvSpPr/>
          <p:nvPr/>
        </p:nvSpPr>
        <p:spPr bwMode="white">
          <a:xfrm>
            <a:off x="5967413" y="0"/>
            <a:ext cx="6221411" cy="6858000"/>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19801430"/>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01770852"/>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48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7185384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7" name="Group 6"/>
          <p:cNvGrpSpPr/>
          <p:nvPr userDrawn="1"/>
        </p:nvGrpSpPr>
        <p:grpSpPr>
          <a:xfrm>
            <a:off x="517525" y="6335971"/>
            <a:ext cx="1768475" cy="276999"/>
            <a:chOff x="517525" y="5956427"/>
            <a:chExt cx="1768475" cy="276999"/>
          </a:xfrm>
        </p:grpSpPr>
        <p:sp>
          <p:nvSpPr>
            <p:cNvPr id="8" name="TextBox 7"/>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9" name="Rectangle 8"/>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81"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 id="2147483782" r:id="rId19"/>
    <p:sldLayoutId id="2147483783" r:id="rId20"/>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8.png" Id="rId3" /><Relationship Type="http://schemas.openxmlformats.org/officeDocument/2006/relationships/slideLayout" Target="../slideLayouts/slideLayout6.xml" Id="rId1" /><Relationship Type="http://schemas.openxmlformats.org/officeDocument/2006/relationships/image" Target="../media/image9.png" Id="rId4" /></Relationships>
</file>

<file path=ppt/slides/_rels/slide10.xml.rels>&#65279;<?xml version="1.0" encoding="utf-8"?><Relationships xmlns="http://schemas.openxmlformats.org/package/2006/relationships"><Relationship Type="http://schemas.openxmlformats.org/officeDocument/2006/relationships/slideLayout" Target="../slideLayouts/slideLayout15.xml" Id="rId3" /><Relationship Type="http://schemas.openxmlformats.org/officeDocument/2006/relationships/tags" Target="../tags/tag6.xml" Id="rId2" /><Relationship Type="http://schemas.openxmlformats.org/officeDocument/2006/relationships/vmlDrawing" Target="../drawings/vmlDrawing3.vml" Id="rId1" /><Relationship Type="http://schemas.openxmlformats.org/officeDocument/2006/relationships/image" Target="../media/image10.emf" Id="rId6" /><Relationship Type="http://schemas.openxmlformats.org/officeDocument/2006/relationships/oleObject" Target="../embeddings/oleObject3.bin" Id="rId5" /></Relationships>
</file>

<file path=ppt/slides/_rels/slide2.xml.rels>&#65279;<?xml version="1.0" encoding="utf-8"?><Relationships xmlns="http://schemas.openxmlformats.org/package/2006/relationships"><Relationship Type="http://schemas.openxmlformats.org/officeDocument/2006/relationships/image" Target="../media/image12.png" Id="rId8" /><Relationship Type="http://schemas.openxmlformats.org/officeDocument/2006/relationships/slideLayout" Target="../slideLayouts/slideLayout1.xml" Id="rId3" /><Relationship Type="http://schemas.openxmlformats.org/officeDocument/2006/relationships/image" Target="../media/image11.png" Id="rId7" /><Relationship Type="http://schemas.openxmlformats.org/officeDocument/2006/relationships/tags" Target="../tags/tag2.xml" Id="rId2" /><Relationship Type="http://schemas.openxmlformats.org/officeDocument/2006/relationships/vmlDrawing" Target="../drawings/vmlDrawing1.vml" Id="rId1" /><Relationship Type="http://schemas.openxmlformats.org/officeDocument/2006/relationships/image" Target="../media/image10.emf" Id="rId6" /><Relationship Type="http://schemas.openxmlformats.org/officeDocument/2006/relationships/oleObject" Target="../embeddings/oleObject1.bin" Id="rId5" /><Relationship Type="http://schemas.openxmlformats.org/officeDocument/2006/relationships/image" Target="../media/image13.png" Id="rId9" /></Relationships>
</file>

<file path=ppt/slides/_rels/slide3.xml.rels>&#65279;<?xml version="1.0" encoding="utf-8"?><Relationships xmlns="http://schemas.openxmlformats.org/package/2006/relationships"><Relationship Type="http://schemas.openxmlformats.org/officeDocument/2006/relationships/image" Target="../media/image10.emf" Id="rId8" /><Relationship Type="http://schemas.openxmlformats.org/officeDocument/2006/relationships/tags" Target="../tags/tag4.xml" Id="rId3" /><Relationship Type="http://schemas.openxmlformats.org/officeDocument/2006/relationships/oleObject" Target="../embeddings/oleObject2.bin" Id="rId7" /><Relationship Type="http://schemas.openxmlformats.org/officeDocument/2006/relationships/tags" Target="../tags/tag3.xml" Id="rId2" /><Relationship Type="http://schemas.openxmlformats.org/officeDocument/2006/relationships/vmlDrawing" Target="../drawings/vmlDrawing2.vml" Id="rId1" /><Relationship Type="http://schemas.openxmlformats.org/officeDocument/2006/relationships/slideLayout" Target="../slideLayouts/slideLayout8.xml" Id="rId5" /><Relationship Type="http://schemas.openxmlformats.org/officeDocument/2006/relationships/tags" Target="../tags/tag5.xml" Id="rId4" /></Relationships>
</file>

<file path=ppt/slides/_rels/slide4.xml.rels>&#65279;<?xml version="1.0" encoding="utf-8"?><Relationships xmlns="http://schemas.openxmlformats.org/package/2006/relationships"><Relationship Type="http://schemas.openxmlformats.org/officeDocument/2006/relationships/image" Target="../media/image14.png" Id="rId3" /><Relationship Type="http://schemas.openxmlformats.org/officeDocument/2006/relationships/slideLayout" Target="../slideLayouts/slideLayout19.xml" Id="rId1" /><Relationship Type="http://schemas.openxmlformats.org/officeDocument/2006/relationships/image" Target="../media/image15.png" Id="rId4" /></Relationships>
</file>

<file path=ppt/slides/_rels/slide5.xml.rels>&#65279;<?xml version="1.0" encoding="utf-8"?><Relationships xmlns="http://schemas.openxmlformats.org/package/2006/relationships"><Relationship Type="http://schemas.openxmlformats.org/officeDocument/2006/relationships/slideLayout" Target="../slideLayouts/slideLayout20.xml" Id="rId1" /></Relationships>
</file>

<file path=ppt/slides/_rels/slide6.xml.rels>&#65279;<?xml version="1.0" encoding="utf-8"?><Relationships xmlns="http://schemas.openxmlformats.org/package/2006/relationships"><Relationship Type="http://schemas.openxmlformats.org/officeDocument/2006/relationships/slideLayout" Target="../slideLayouts/slideLayout19.xml" Id="rId1" /></Relationships>
</file>

<file path=ppt/slides/_rels/slide7.xml.rels>&#65279;<?xml version="1.0" encoding="utf-8"?><Relationships xmlns="http://schemas.openxmlformats.org/package/2006/relationships"><Relationship Type="http://schemas.openxmlformats.org/officeDocument/2006/relationships/slideLayout" Target="../slideLayouts/slideLayout20.xml" Id="rId1" /></Relationships>
</file>

<file path=ppt/slides/_rels/slide8.xml.rels>&#65279;<?xml version="1.0" encoding="utf-8"?><Relationships xmlns="http://schemas.openxmlformats.org/package/2006/relationships"><Relationship Type="http://schemas.openxmlformats.org/officeDocument/2006/relationships/slideLayout" Target="../slideLayouts/slideLayout6.xml" Id="rId1" /></Relationships>
</file>

<file path=ppt/slides/_rels/slide9.xml.rels>&#65279;<?xml version="1.0" encoding="utf-8"?><Relationships xmlns="http://schemas.openxmlformats.org/package/2006/relationships"><Relationship Type="http://schemas.openxmlformats.org/officeDocument/2006/relationships/hyperlink" Target="http://dev.office.com/" TargetMode="External" Id="rId3" /><Relationship Type="http://schemas.openxmlformats.org/officeDocument/2006/relationships/slideLayout" Target="../slideLayouts/slideLayout20.xml" Id="rId1" /><Relationship Type="http://schemas.openxmlformats.org/officeDocument/2006/relationships/hyperlink" Target="http://www.devcamps.ms/office" TargetMode="External" Id="rId4"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Hashtag </a:t>
              </a:r>
              <a:r>
                <a:rPr lang="en-US" sz="2600" spc="-100" dirty="0" smtClean="0">
                  <a:gradFill>
                    <a:gsLst>
                      <a:gs pos="0">
                        <a:srgbClr val="595959"/>
                      </a:gs>
                      <a:gs pos="86000">
                        <a:srgbClr val="595959"/>
                      </a:gs>
                    </a:gsLst>
                    <a:lin ang="5400000" scaled="0"/>
                  </a:gradFill>
                  <a:latin typeface="Segoe UI Light" pitchFamily="34" charset="0"/>
                </a:rPr>
                <a:t>#</a:t>
              </a:r>
              <a:r>
                <a:rPr lang="en-US" sz="2600" spc="-100" dirty="0" err="1" smtClean="0">
                  <a:gradFill>
                    <a:gsLst>
                      <a:gs pos="0">
                        <a:srgbClr val="595959"/>
                      </a:gs>
                      <a:gs pos="86000">
                        <a:srgbClr val="595959"/>
                      </a:gs>
                    </a:gsLst>
                    <a:lin ang="5400000" scaled="0"/>
                  </a:gradFill>
                  <a:latin typeface="Segoe UI Light" pitchFamily="34" charset="0"/>
                </a:rPr>
                <a:t>devcamps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smtClean="0">
                  <a:gradFill>
                    <a:gsLst>
                      <a:gs pos="0">
                        <a:srgbClr val="595959"/>
                      </a:gs>
                      <a:gs pos="86000">
                        <a:srgbClr val="595959"/>
                      </a:gs>
                    </a:gsLst>
                    <a:lin ang="5400000" scaled="0"/>
                  </a:gradFill>
                  <a:latin typeface="Segoe UI Light" pitchFamily="34" charset="0"/>
                </a:rPr>
                <a:t>[</a:t>
              </a:r>
              <a:r>
                <a:rPr lang="en-US" sz="2600" spc="-100" dirty="0" smtClean="0">
                  <a:gradFill>
                    <a:gsLst>
                      <a:gs pos="0">
                        <a:srgbClr val="595959"/>
                      </a:gs>
                      <a:gs pos="86000">
                        <a:srgbClr val="595959"/>
                      </a:gs>
                    </a:gsLst>
                    <a:lin ang="5400000" scaled="0"/>
                  </a:gradFill>
                  <a:latin typeface="Segoe UI Light" pitchFamily="34" charset="0"/>
                </a:rPr>
                <a:t>Speaker] </a:t>
              </a:r>
              <a:r>
                <a:rPr lang="en-US" sz="2600" spc="-100" dirty="0" smtClean="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Twitter]</a:t>
              </a:r>
              <a:endParaRPr lang="en-US" sz="2600" spc="-100" dirty="0">
                <a:gradFill>
                  <a:gsLst>
                    <a:gs pos="0">
                      <a:srgbClr val="595959"/>
                    </a:gs>
                    <a:gs pos="86000">
                      <a:srgbClr val="595959"/>
                    </a:gs>
                  </a:gsLst>
                  <a:lin ang="5400000" scaled="0"/>
                </a:gradFill>
                <a:latin typeface="Segoe UI Light" pitchFamily="34" charset="0"/>
              </a:endParaRP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4775369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7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9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905047" cy="1359196"/>
          </a:xfrm>
        </p:spPr>
        <p:txBody>
          <a:bodyPr/>
          <a:lstStyle/>
          <a:p>
            <a:r>
              <a:rPr lang="en-US" sz="6000" dirty="0" smtClean="0"/>
              <a:t>Windows Azure &amp;</a:t>
            </a:r>
            <a:br>
              <a:rPr lang="en-US" sz="6000" dirty="0" smtClean="0"/>
            </a:br>
            <a:r>
              <a:rPr lang="en-US" sz="6000" dirty="0" smtClean="0"/>
              <a:t>apps for Office and SharePoint</a:t>
            </a:r>
            <a:endParaRPr lang="en-US" sz="6000" dirty="0"/>
          </a:p>
        </p:txBody>
      </p:sp>
      <p:sp>
        <p:nvSpPr>
          <p:cNvPr id="7" name="Text Placeholder 6"/>
          <p:cNvSpPr>
            <a:spLocks noGrp="1"/>
          </p:cNvSpPr>
          <p:nvPr>
            <p:ph type="body" sz="quarter" idx="11"/>
          </p:nvPr>
        </p:nvSpPr>
        <p:spPr>
          <a:xfrm>
            <a:off x="519113" y="5478607"/>
            <a:ext cx="5454333" cy="738664"/>
          </a:xfrm>
        </p:spPr>
        <p:txBody>
          <a:bodyPr/>
          <a:lstStyle/>
          <a:p>
            <a:r>
              <a:rPr lang="en-US" dirty="0" smtClean="0"/>
              <a:t>[Speaker]</a:t>
            </a:r>
          </a:p>
          <a:p>
            <a:r>
              <a:rPr lang="en-US" dirty="0" smtClean="0"/>
              <a:t>[Company]</a:t>
            </a:r>
            <a:endParaRPr lang="en-US" dirty="0"/>
          </a:p>
        </p:txBody>
      </p:sp>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285011" y="4925153"/>
            <a:ext cx="2903814" cy="922786"/>
          </a:xfrm>
          <a:prstGeom prst="rect">
            <a:avLst/>
          </a:prstGeom>
        </p:spPr>
      </p:pic>
      <p:pic>
        <p:nvPicPr>
          <p:cNvPr id="8"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285011" y="4120347"/>
            <a:ext cx="2129139" cy="983987"/>
          </a:xfrm>
          <a:prstGeom prst="rect">
            <a:avLst/>
          </a:prstGeom>
        </p:spPr>
      </p:pic>
      <p:pic>
        <p:nvPicPr>
          <p:cNvPr id="9" name="Picture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285011" y="5736444"/>
            <a:ext cx="2416932" cy="837221"/>
          </a:xfrm>
          <a:prstGeom prst="rect">
            <a:avLst/>
          </a:prstGeom>
        </p:spPr>
      </p:pic>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6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dirty="0" smtClean="0"/>
              <a:t>Agenda </a:t>
            </a:r>
            <a:endParaRPr lang="en-US" dirty="0"/>
          </a:p>
        </p:txBody>
      </p:sp>
      <p:sp>
        <p:nvSpPr>
          <p:cNvPr id="6" name="Content Placeholder 5"/>
          <p:cNvSpPr>
            <a:spLocks noGrp="1"/>
          </p:cNvSpPr>
          <p:nvPr>
            <p:ph type="body" sz="quarter" idx="11"/>
            <p:custDataLst>
              <p:tags r:id="rId4"/>
            </p:custDataLst>
          </p:nvPr>
        </p:nvSpPr>
        <p:spPr>
          <a:xfrm>
            <a:off x="3368039" y="2238107"/>
            <a:ext cx="8153401" cy="3600986"/>
          </a:xfrm>
        </p:spPr>
        <p:txBody>
          <a:bodyPr/>
          <a:lstStyle/>
          <a:p>
            <a:pPr marL="0" indent="3175"/>
            <a:r>
              <a:rPr lang="en-US" sz="3600" dirty="0" smtClean="0"/>
              <a:t>Introduction to the new Cloud App Model</a:t>
            </a:r>
          </a:p>
          <a:p>
            <a:pPr marL="0" indent="3175"/>
            <a:r>
              <a:rPr lang="en-US" sz="3600" dirty="0" smtClean="0"/>
              <a:t>HTML5 + jQuery = New app for Office</a:t>
            </a:r>
          </a:p>
          <a:p>
            <a:pPr marL="0" indent="3175"/>
            <a:r>
              <a:rPr lang="en-US" sz="3600" dirty="0" smtClean="0"/>
              <a:t>Adding in ASP.NET Web API</a:t>
            </a:r>
          </a:p>
          <a:p>
            <a:pPr marL="0" indent="3175"/>
            <a:r>
              <a:rPr lang="en-US" sz="3600" dirty="0" smtClean="0"/>
              <a:t>Developer resources</a:t>
            </a:r>
          </a:p>
          <a:p>
            <a:pPr marL="0" indent="3175"/>
            <a:endParaRPr lang="en-US" sz="2800" dirty="0" smtClean="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6218090" y="44667"/>
            <a:ext cx="5433533" cy="1178442"/>
          </a:xfrm>
        </p:spPr>
        <p:txBody>
          <a:bodyPr/>
          <a:lstStyle/>
          <a:p>
            <a:r>
              <a:rPr lang="en-US" sz="6600" dirty="0" smtClean="0"/>
              <a:t>Demo</a:t>
            </a:r>
            <a:endParaRPr lang="en-US" sz="6600" dirty="0"/>
          </a:p>
        </p:txBody>
      </p:sp>
      <p:sp>
        <p:nvSpPr>
          <p:cNvPr id="3" name="TextBox 2"/>
          <p:cNvSpPr txBox="1"/>
          <p:nvPr/>
        </p:nvSpPr>
        <p:spPr>
          <a:xfrm>
            <a:off x="190832" y="1176792"/>
            <a:ext cx="4707739" cy="1661993"/>
          </a:xfrm>
          <a:prstGeom prst="rect">
            <a:avLst/>
          </a:prstGeom>
          <a:noFill/>
        </p:spPr>
        <p:txBody>
          <a:bodyPr wrap="square" lIns="0" tIns="0" rIns="0" bIns="0" rtlCol="0">
            <a:spAutoFit/>
          </a:bodyPr>
          <a:lstStyle/>
          <a:p>
            <a:r>
              <a:rPr lang="en-US" sz="3600" spc="-100" dirty="0">
                <a:gradFill>
                  <a:gsLst>
                    <a:gs pos="0">
                      <a:srgbClr val="595959"/>
                    </a:gs>
                    <a:gs pos="86000">
                      <a:srgbClr val="595959"/>
                    </a:gs>
                  </a:gsLst>
                  <a:lin ang="5400000" scaled="0"/>
                </a:gradFill>
                <a:latin typeface="Segoe UI Light" pitchFamily="34" charset="0"/>
              </a:rPr>
              <a:t>Some apps for Office &amp; SharePoint currently in the store</a:t>
            </a:r>
          </a:p>
        </p:txBody>
      </p:sp>
      <p:pic>
        <p:nvPicPr>
          <p:cNvPr id="2" name="Picture 1"/>
          <p:cNvPicPr>
            <a:picLocks noChangeAspect="1"/>
          </p:cNvPicPr>
          <p:nvPr/>
        </p:nvPicPr>
        <p:blipFill>
          <a:blip r:embed="rId3"/>
          <a:stretch>
            <a:fillRect/>
          </a:stretch>
        </p:blipFill>
        <p:spPr>
          <a:xfrm>
            <a:off x="6218090" y="922632"/>
            <a:ext cx="3999518" cy="2755461"/>
          </a:xfrm>
          <a:prstGeom prst="rect">
            <a:avLst/>
          </a:prstGeom>
          <a:effectLst>
            <a:reflection blurRad="6350" stA="52000" endA="300" endPos="35000" dir="5400000" sy="-100000" algn="bl" rotWithShape="0"/>
          </a:effectLst>
        </p:spPr>
      </p:pic>
      <p:pic>
        <p:nvPicPr>
          <p:cNvPr id="5" name="Picture 4"/>
          <p:cNvPicPr>
            <a:picLocks noChangeAspect="1"/>
          </p:cNvPicPr>
          <p:nvPr/>
        </p:nvPicPr>
        <p:blipFill>
          <a:blip r:embed="rId4"/>
          <a:stretch>
            <a:fillRect/>
          </a:stretch>
        </p:blipFill>
        <p:spPr>
          <a:xfrm>
            <a:off x="7903449" y="3335692"/>
            <a:ext cx="3999518" cy="2972489"/>
          </a:xfrm>
          <a:prstGeom prst="rect">
            <a:avLst/>
          </a:prstGeom>
          <a:effectLst>
            <a:reflection blurRad="6350" stA="52000" endA="300" endPos="35000" dir="5400000" sy="-100000" algn="bl" rotWithShape="0"/>
          </a:effectLst>
        </p:spPr>
      </p:pic>
    </p:spTree>
    <p:extLst>
      <p:ext uri="{BB962C8B-B14F-4D97-AF65-F5344CB8AC3E}">
        <p14:creationId xmlns:p14="http://schemas.microsoft.com/office/powerpoint/2010/main" val="195804033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an App for Office?</a:t>
            </a:r>
            <a:endParaRPr lang="en-US" dirty="0"/>
          </a:p>
        </p:txBody>
      </p:sp>
      <p:sp>
        <p:nvSpPr>
          <p:cNvPr id="5" name="Content Placeholder 4"/>
          <p:cNvSpPr>
            <a:spLocks noGrp="1"/>
          </p:cNvSpPr>
          <p:nvPr>
            <p:ph type="body" sz="quarter" idx="10"/>
          </p:nvPr>
        </p:nvSpPr>
        <p:spPr>
          <a:xfrm>
            <a:off x="519112" y="1447799"/>
            <a:ext cx="11149013" cy="4678204"/>
          </a:xfrm>
        </p:spPr>
        <p:txBody>
          <a:bodyPr/>
          <a:lstStyle/>
          <a:p>
            <a:pPr marL="0" indent="0">
              <a:buNone/>
            </a:pPr>
            <a:r>
              <a:rPr lang="en-US" sz="3200" spc="-100" dirty="0">
                <a:latin typeface="Segoe UI Light" pitchFamily="34" charset="0"/>
              </a:rPr>
              <a:t>A Web page loaded inside an Office Application</a:t>
            </a:r>
          </a:p>
          <a:p>
            <a:pPr lvl="1"/>
            <a:r>
              <a:rPr lang="en-US" sz="3200" spc="-100" dirty="0">
                <a:latin typeface="Segoe UI Light" pitchFamily="34" charset="0"/>
              </a:rPr>
              <a:t>Embedded inline or as task pane within documents, mails or appointments.</a:t>
            </a:r>
          </a:p>
          <a:p>
            <a:pPr lvl="1"/>
            <a:r>
              <a:rPr lang="en-US" sz="3200" spc="-100" dirty="0">
                <a:latin typeface="Segoe UI Light" pitchFamily="34" charset="0"/>
              </a:rPr>
              <a:t>Works in both Office Applications and Office Web Applications</a:t>
            </a:r>
          </a:p>
          <a:p>
            <a:pPr lvl="1"/>
            <a:endParaRPr lang="en-US" sz="3200" spc="-100" dirty="0">
              <a:latin typeface="Segoe UI Light" pitchFamily="34" charset="0"/>
            </a:endParaRPr>
          </a:p>
          <a:p>
            <a:pPr marL="0" indent="0">
              <a:buNone/>
            </a:pPr>
            <a:r>
              <a:rPr lang="en-US" sz="3200" spc="-100" dirty="0">
                <a:latin typeface="Segoe UI Light" pitchFamily="34" charset="0"/>
              </a:rPr>
              <a:t>Allows Office applications to leverage Web technologies</a:t>
            </a:r>
          </a:p>
          <a:p>
            <a:pPr lvl="1"/>
            <a:r>
              <a:rPr lang="en-US" sz="3200" spc="-100" dirty="0">
                <a:latin typeface="Segoe UI Light" pitchFamily="34" charset="0"/>
              </a:rPr>
              <a:t>HTML 5 and CSS for rendering user interface</a:t>
            </a:r>
          </a:p>
          <a:p>
            <a:pPr lvl="1"/>
            <a:r>
              <a:rPr lang="en-US" sz="3200" spc="-100" dirty="0">
                <a:latin typeface="Segoe UI Light" pitchFamily="34" charset="0"/>
              </a:rPr>
              <a:t>JavaScript and jQuery to add behavior</a:t>
            </a:r>
          </a:p>
          <a:p>
            <a:pPr lvl="1"/>
            <a:r>
              <a:rPr lang="en-US" sz="3200" spc="-100" dirty="0">
                <a:latin typeface="Segoe UI Light" pitchFamily="34" charset="0"/>
              </a:rPr>
              <a:t>Calls to REST APIs to retrieve and update data from across network</a:t>
            </a:r>
          </a:p>
        </p:txBody>
      </p:sp>
    </p:spTree>
    <p:extLst>
      <p:ext uri="{BB962C8B-B14F-4D97-AF65-F5344CB8AC3E}">
        <p14:creationId xmlns:p14="http://schemas.microsoft.com/office/powerpoint/2010/main" val="1325808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sz="6600" dirty="0" smtClean="0"/>
              <a:t>Demo</a:t>
            </a:r>
            <a:endParaRPr lang="en-US" sz="6600" dirty="0"/>
          </a:p>
        </p:txBody>
      </p:sp>
      <p:sp>
        <p:nvSpPr>
          <p:cNvPr id="3" name="TextBox 2"/>
          <p:cNvSpPr txBox="1"/>
          <p:nvPr/>
        </p:nvSpPr>
        <p:spPr>
          <a:xfrm>
            <a:off x="190832" y="1176792"/>
            <a:ext cx="5540267" cy="2215991"/>
          </a:xfrm>
          <a:prstGeom prst="rect">
            <a:avLst/>
          </a:prstGeom>
          <a:noFill/>
        </p:spPr>
        <p:txBody>
          <a:bodyPr wrap="square" lIns="0" tIns="0" rIns="0" bIns="0" rtlCol="0">
            <a:spAutoFit/>
          </a:bodyPr>
          <a:lstStyle/>
          <a:p>
            <a:pPr marL="514350" indent="-514350">
              <a:buAutoNum type="arabicParenR"/>
            </a:pPr>
            <a:r>
              <a:rPr lang="en-US" sz="3600" spc="-100" dirty="0">
                <a:gradFill>
                  <a:gsLst>
                    <a:gs pos="0">
                      <a:srgbClr val="595959"/>
                    </a:gs>
                    <a:gs pos="86000">
                      <a:srgbClr val="595959"/>
                    </a:gs>
                  </a:gsLst>
                  <a:lin ang="5400000" scaled="0"/>
                </a:gradFill>
                <a:latin typeface="Segoe UI Light" pitchFamily="34" charset="0"/>
              </a:rPr>
              <a:t>Manifest + Windows Azure Web Site = app for Office</a:t>
            </a:r>
          </a:p>
          <a:p>
            <a:pPr marL="514350" indent="-514350">
              <a:buAutoNum type="arabicParenR"/>
            </a:pPr>
            <a:endParaRPr lang="en-US" sz="3600" spc="-100" dirty="0">
              <a:gradFill>
                <a:gsLst>
                  <a:gs pos="0">
                    <a:srgbClr val="595959"/>
                  </a:gs>
                  <a:gs pos="86000">
                    <a:srgbClr val="595959"/>
                  </a:gs>
                </a:gsLst>
                <a:lin ang="5400000" scaled="0"/>
              </a:gradFill>
              <a:latin typeface="Segoe UI Light" pitchFamily="34" charset="0"/>
            </a:endParaRPr>
          </a:p>
          <a:p>
            <a:pPr marL="514350" indent="-514350">
              <a:buAutoNum type="arabicParenR"/>
            </a:pPr>
            <a:r>
              <a:rPr lang="en-US" sz="3600" spc="-100" dirty="0">
                <a:gradFill>
                  <a:gsLst>
                    <a:gs pos="0">
                      <a:srgbClr val="595959"/>
                    </a:gs>
                    <a:gs pos="86000">
                      <a:srgbClr val="595959"/>
                    </a:gs>
                  </a:gsLst>
                  <a:lin ang="5400000" scaled="0"/>
                </a:gradFill>
                <a:latin typeface="Segoe UI Light" pitchFamily="34" charset="0"/>
              </a:rPr>
              <a:t>MVC 4 as an app for Office</a:t>
            </a:r>
          </a:p>
        </p:txBody>
      </p:sp>
    </p:spTree>
    <p:extLst>
      <p:ext uri="{BB962C8B-B14F-4D97-AF65-F5344CB8AC3E}">
        <p14:creationId xmlns:p14="http://schemas.microsoft.com/office/powerpoint/2010/main" val="343183138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317088"/>
            <a:ext cx="11149013" cy="747897"/>
          </a:xfrm>
        </p:spPr>
        <p:txBody>
          <a:bodyPr/>
          <a:lstStyle/>
          <a:p>
            <a:r>
              <a:rPr lang="en-US" sz="4400" dirty="0" smtClean="0"/>
              <a:t>Introducing the Cloud App Model for SharePoint </a:t>
            </a:r>
            <a:endParaRPr lang="en-US" sz="4400" dirty="0"/>
          </a:p>
        </p:txBody>
      </p:sp>
      <p:sp>
        <p:nvSpPr>
          <p:cNvPr id="5" name="Content Placeholder 4"/>
          <p:cNvSpPr>
            <a:spLocks noGrp="1"/>
          </p:cNvSpPr>
          <p:nvPr>
            <p:ph type="body" sz="quarter" idx="10"/>
          </p:nvPr>
        </p:nvSpPr>
        <p:spPr>
          <a:xfrm>
            <a:off x="519112" y="1447799"/>
            <a:ext cx="11149013" cy="2326791"/>
          </a:xfrm>
        </p:spPr>
        <p:txBody>
          <a:bodyPr/>
          <a:lstStyle/>
          <a:p>
            <a:r>
              <a:rPr lang="en-US" sz="3600" spc="-100" dirty="0">
                <a:latin typeface="Segoe UI Light" pitchFamily="34" charset="0"/>
              </a:rPr>
              <a:t>SharePoint applications no longer live in SharePoint</a:t>
            </a:r>
          </a:p>
          <a:p>
            <a:r>
              <a:rPr lang="en-US" sz="3600" spc="-100" dirty="0">
                <a:latin typeface="Segoe UI Light" pitchFamily="34" charset="0"/>
              </a:rPr>
              <a:t>Custom code executes in the client, cloud or on-premises</a:t>
            </a:r>
          </a:p>
          <a:p>
            <a:r>
              <a:rPr lang="en-US" sz="3600" spc="-100" dirty="0">
                <a:latin typeface="Segoe UI Light" pitchFamily="34" charset="0"/>
              </a:rPr>
              <a:t>Apps are granted permissions to SharePoint via OAuth </a:t>
            </a:r>
          </a:p>
          <a:p>
            <a:r>
              <a:rPr lang="en-US" sz="3600" spc="-100" dirty="0">
                <a:latin typeface="Segoe UI Light" pitchFamily="34" charset="0"/>
              </a:rPr>
              <a:t>Apps communicate with SharePoint via REST/CSOM</a:t>
            </a:r>
          </a:p>
        </p:txBody>
      </p:sp>
    </p:spTree>
    <p:extLst>
      <p:ext uri="{BB962C8B-B14F-4D97-AF65-F5344CB8AC3E}">
        <p14:creationId xmlns:p14="http://schemas.microsoft.com/office/powerpoint/2010/main" val="392956969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600" dirty="0"/>
              <a:t>Hosting: Choice of </a:t>
            </a:r>
            <a:r>
              <a:rPr lang="en-US" sz="4600" dirty="0" smtClean="0"/>
              <a:t>two cloud-based Architectures</a:t>
            </a:r>
            <a:endParaRPr lang="en-US" sz="4600" dirty="0"/>
          </a:p>
        </p:txBody>
      </p:sp>
      <p:cxnSp>
        <p:nvCxnSpPr>
          <p:cNvPr id="30" name="Straight Connector 29"/>
          <p:cNvCxnSpPr/>
          <p:nvPr/>
        </p:nvCxnSpPr>
        <p:spPr>
          <a:xfrm>
            <a:off x="2668115" y="2951019"/>
            <a:ext cx="9440939" cy="0"/>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947322" y="1517230"/>
            <a:ext cx="4140023" cy="903183"/>
          </a:xfrm>
          <a:prstGeom prst="rect">
            <a:avLst/>
          </a:prstGeom>
        </p:spPr>
        <p:txBody>
          <a:bodyPr wrap="square" lIns="117208" tIns="58604" rIns="117208" bIns="58604">
            <a:spAutoFit/>
          </a:bodyPr>
          <a:lstStyle/>
          <a:p>
            <a:r>
              <a:rPr lang="en-US" b="1" dirty="0" smtClean="0">
                <a:latin typeface="Segoe UI" pitchFamily="34" charset="0"/>
                <a:ea typeface="Segoe UI" pitchFamily="34" charset="0"/>
                <a:cs typeface="Segoe UI" pitchFamily="34" charset="0"/>
              </a:rPr>
              <a:t>Provider-Hosted </a:t>
            </a:r>
            <a:r>
              <a:rPr lang="en-US" b="1" dirty="0">
                <a:latin typeface="Segoe UI" pitchFamily="34" charset="0"/>
                <a:ea typeface="Segoe UI" pitchFamily="34" charset="0"/>
                <a:cs typeface="Segoe UI" pitchFamily="34" charset="0"/>
              </a:rPr>
              <a:t>App</a:t>
            </a:r>
          </a:p>
          <a:p>
            <a:endParaRPr lang="en-US" b="1" dirty="0">
              <a:latin typeface="Segoe UI" pitchFamily="34" charset="0"/>
              <a:ea typeface="Segoe UI" pitchFamily="34" charset="0"/>
              <a:cs typeface="Segoe UI" pitchFamily="34" charset="0"/>
            </a:endParaRPr>
          </a:p>
          <a:p>
            <a:r>
              <a:rPr lang="en-US" sz="1500" dirty="0">
                <a:latin typeface="Segoe UI" pitchFamily="34" charset="0"/>
                <a:ea typeface="Segoe UI" pitchFamily="34" charset="0"/>
                <a:cs typeface="Segoe UI" pitchFamily="34" charset="0"/>
              </a:rPr>
              <a:t>“Bring your own server hosting infrastructure”</a:t>
            </a:r>
          </a:p>
        </p:txBody>
      </p:sp>
      <p:sp>
        <p:nvSpPr>
          <p:cNvPr id="32" name="Rounded Rectangle 31"/>
          <p:cNvSpPr/>
          <p:nvPr/>
        </p:nvSpPr>
        <p:spPr>
          <a:xfrm>
            <a:off x="7153827" y="1618999"/>
            <a:ext cx="1791976" cy="1161288"/>
          </a:xfrm>
          <a:prstGeom prst="roundRect">
            <a:avLst>
              <a:gd name="adj" fmla="val 4979"/>
            </a:avLst>
          </a:prstGeom>
          <a:ln/>
        </p:spPr>
        <p:style>
          <a:lnRef idx="0">
            <a:schemeClr val="accent1"/>
          </a:lnRef>
          <a:fillRef idx="3">
            <a:schemeClr val="accent1"/>
          </a:fillRef>
          <a:effectRef idx="3">
            <a:schemeClr val="accent1"/>
          </a:effectRef>
          <a:fontRef idx="minor">
            <a:schemeClr val="lt1"/>
          </a:fontRef>
        </p:style>
        <p:txBody>
          <a:bodyPr lIns="117208" tIns="58604" rIns="117208" bIns="58604" rtlCol="0" anchor="ctr"/>
          <a:lstStyle/>
          <a:p>
            <a:pPr algn="ctr"/>
            <a:r>
              <a:rPr lang="en-US" sz="2100" b="1" dirty="0">
                <a:latin typeface="Segoe UI" pitchFamily="34" charset="0"/>
                <a:ea typeface="Segoe UI" pitchFamily="34" charset="0"/>
                <a:cs typeface="Segoe UI" pitchFamily="34" charset="0"/>
              </a:rPr>
              <a:t>SharePoint </a:t>
            </a:r>
            <a:br>
              <a:rPr lang="en-US" sz="2100" b="1" dirty="0">
                <a:latin typeface="Segoe UI" pitchFamily="34" charset="0"/>
                <a:ea typeface="Segoe UI" pitchFamily="34" charset="0"/>
                <a:cs typeface="Segoe UI" pitchFamily="34" charset="0"/>
              </a:rPr>
            </a:br>
            <a:r>
              <a:rPr lang="en-US" sz="2100" b="1" dirty="0">
                <a:latin typeface="Segoe UI" pitchFamily="34" charset="0"/>
                <a:ea typeface="Segoe UI" pitchFamily="34" charset="0"/>
                <a:cs typeface="Segoe UI" pitchFamily="34" charset="0"/>
              </a:rPr>
              <a:t>Web</a:t>
            </a:r>
          </a:p>
        </p:txBody>
      </p:sp>
      <p:cxnSp>
        <p:nvCxnSpPr>
          <p:cNvPr id="33" name="Straight Connector 32"/>
          <p:cNvCxnSpPr/>
          <p:nvPr/>
        </p:nvCxnSpPr>
        <p:spPr>
          <a:xfrm flipH="1">
            <a:off x="9192630" y="2189695"/>
            <a:ext cx="322173" cy="0"/>
          </a:xfrm>
          <a:prstGeom prst="line">
            <a:avLst/>
          </a:prstGeom>
          <a:ln w="38100">
            <a:headEnd type="oval"/>
            <a:tailEnd type="ova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57666" y="2601607"/>
            <a:ext cx="2319777" cy="1041682"/>
          </a:xfrm>
          <a:prstGeom prst="rect">
            <a:avLst/>
          </a:prstGeom>
        </p:spPr>
        <p:txBody>
          <a:bodyPr wrap="square" lIns="117208" tIns="58604" rIns="117208" bIns="58604">
            <a:spAutoFit/>
          </a:bodyPr>
          <a:lstStyle/>
          <a:p>
            <a:r>
              <a:rPr lang="en-US" sz="1500" dirty="0">
                <a:latin typeface="Segoe UI" pitchFamily="34" charset="0"/>
                <a:ea typeface="Segoe UI" pitchFamily="34" charset="0"/>
                <a:cs typeface="Segoe UI" pitchFamily="34" charset="0"/>
              </a:rPr>
              <a:t>Get remote events from SharePoint </a:t>
            </a:r>
            <a:br>
              <a:rPr lang="en-US" sz="1500" dirty="0">
                <a:latin typeface="Segoe UI" pitchFamily="34" charset="0"/>
                <a:ea typeface="Segoe UI" pitchFamily="34" charset="0"/>
                <a:cs typeface="Segoe UI" pitchFamily="34" charset="0"/>
              </a:rPr>
            </a:br>
            <a:r>
              <a:rPr lang="en-US" sz="1500" dirty="0">
                <a:latin typeface="Segoe UI" pitchFamily="34" charset="0"/>
                <a:ea typeface="Segoe UI" pitchFamily="34" charset="0"/>
                <a:cs typeface="Segoe UI" pitchFamily="34" charset="0"/>
              </a:rPr>
              <a:t>Use CSOM/REST + </a:t>
            </a:r>
            <a:br>
              <a:rPr lang="en-US" sz="1500" dirty="0">
                <a:latin typeface="Segoe UI" pitchFamily="34" charset="0"/>
                <a:ea typeface="Segoe UI" pitchFamily="34" charset="0"/>
                <a:cs typeface="Segoe UI" pitchFamily="34" charset="0"/>
              </a:rPr>
            </a:br>
            <a:r>
              <a:rPr lang="en-US" sz="1500" dirty="0" err="1">
                <a:latin typeface="Segoe UI" pitchFamily="34" charset="0"/>
                <a:ea typeface="Segoe UI" pitchFamily="34" charset="0"/>
                <a:cs typeface="Segoe UI" pitchFamily="34" charset="0"/>
              </a:rPr>
              <a:t>OAuth</a:t>
            </a:r>
            <a:r>
              <a:rPr lang="en-US" sz="1500" dirty="0">
                <a:latin typeface="Segoe UI" pitchFamily="34" charset="0"/>
                <a:ea typeface="Segoe UI" pitchFamily="34" charset="0"/>
                <a:cs typeface="Segoe UI" pitchFamily="34" charset="0"/>
              </a:rPr>
              <a:t> to work with SP</a:t>
            </a:r>
          </a:p>
        </p:txBody>
      </p:sp>
      <p:sp>
        <p:nvSpPr>
          <p:cNvPr id="35" name="Left Brace 34"/>
          <p:cNvSpPr/>
          <p:nvPr/>
        </p:nvSpPr>
        <p:spPr>
          <a:xfrm>
            <a:off x="2232763" y="1511601"/>
            <a:ext cx="623730" cy="2869243"/>
          </a:xfrm>
          <a:prstGeom prst="leftBrace">
            <a:avLst>
              <a:gd name="adj1" fmla="val 36695"/>
              <a:gd name="adj2" fmla="val 50000"/>
            </a:avLst>
          </a:prstGeom>
          <a:ln w="38100"/>
        </p:spPr>
        <p:style>
          <a:lnRef idx="1">
            <a:schemeClr val="accent1"/>
          </a:lnRef>
          <a:fillRef idx="0">
            <a:schemeClr val="accent1"/>
          </a:fillRef>
          <a:effectRef idx="0">
            <a:schemeClr val="accent1"/>
          </a:effectRef>
          <a:fontRef idx="minor">
            <a:schemeClr val="tx1"/>
          </a:fontRef>
        </p:style>
        <p:txBody>
          <a:bodyPr lIns="117208" tIns="58604" rIns="117208" bIns="58604" rtlCol="0" anchor="ctr"/>
          <a:lstStyle/>
          <a:p>
            <a:pPr algn="ctr"/>
            <a:endParaRPr lang="en-US" sz="2100"/>
          </a:p>
        </p:txBody>
      </p:sp>
      <p:sp>
        <p:nvSpPr>
          <p:cNvPr id="36" name="Rectangle 35"/>
          <p:cNvSpPr/>
          <p:nvPr/>
        </p:nvSpPr>
        <p:spPr>
          <a:xfrm>
            <a:off x="245235" y="2249793"/>
            <a:ext cx="2958645" cy="395352"/>
          </a:xfrm>
          <a:prstGeom prst="rect">
            <a:avLst/>
          </a:prstGeom>
        </p:spPr>
        <p:txBody>
          <a:bodyPr wrap="square" lIns="117208" tIns="58604" rIns="117208" bIns="58604">
            <a:spAutoFit/>
          </a:bodyPr>
          <a:lstStyle/>
          <a:p>
            <a:r>
              <a:rPr lang="en-US" b="1" dirty="0">
                <a:latin typeface="Segoe UI" pitchFamily="34" charset="0"/>
                <a:ea typeface="Segoe UI" pitchFamily="34" charset="0"/>
                <a:cs typeface="Segoe UI" pitchFamily="34" charset="0"/>
              </a:rPr>
              <a:t>Cloud-based Apps</a:t>
            </a:r>
          </a:p>
        </p:txBody>
      </p:sp>
      <p:sp>
        <p:nvSpPr>
          <p:cNvPr id="37" name="Rounded Rectangle 36"/>
          <p:cNvSpPr/>
          <p:nvPr/>
        </p:nvSpPr>
        <p:spPr>
          <a:xfrm>
            <a:off x="9781682" y="1640643"/>
            <a:ext cx="2113314" cy="1161288"/>
          </a:xfrm>
          <a:prstGeom prst="roundRect">
            <a:avLst>
              <a:gd name="adj" fmla="val 3861"/>
            </a:avLst>
          </a:prstGeom>
          <a:ln/>
        </p:spPr>
        <p:style>
          <a:lnRef idx="0">
            <a:schemeClr val="accent2"/>
          </a:lnRef>
          <a:fillRef idx="3">
            <a:schemeClr val="accent2"/>
          </a:fillRef>
          <a:effectRef idx="3">
            <a:schemeClr val="accent2"/>
          </a:effectRef>
          <a:fontRef idx="minor">
            <a:schemeClr val="lt1"/>
          </a:fontRef>
        </p:style>
        <p:txBody>
          <a:bodyPr lIns="117208" tIns="58604" rIns="117208" bIns="58604" rtlCol="0" anchor="ctr"/>
          <a:lstStyle/>
          <a:p>
            <a:pPr algn="ctr"/>
            <a:r>
              <a:rPr lang="en-US" sz="2100" b="1" dirty="0">
                <a:latin typeface="Segoe UI" pitchFamily="34" charset="0"/>
                <a:ea typeface="Segoe UI" pitchFamily="34" charset="0"/>
                <a:cs typeface="Segoe UI" pitchFamily="34" charset="0"/>
              </a:rPr>
              <a:t>Your Hosted </a:t>
            </a:r>
            <a:r>
              <a:rPr lang="en-US" sz="2100" b="1" dirty="0" smtClean="0">
                <a:latin typeface="Segoe UI" pitchFamily="34" charset="0"/>
                <a:ea typeface="Segoe UI" pitchFamily="34" charset="0"/>
                <a:cs typeface="Segoe UI" pitchFamily="34" charset="0"/>
              </a:rPr>
              <a:t>Site</a:t>
            </a:r>
          </a:p>
          <a:p>
            <a:pPr algn="ctr"/>
            <a:r>
              <a:rPr lang="en-US" sz="1400" b="1" dirty="0" smtClean="0">
                <a:latin typeface="Segoe UI" pitchFamily="34" charset="0"/>
                <a:ea typeface="Segoe UI" pitchFamily="34" charset="0"/>
                <a:cs typeface="Segoe UI" pitchFamily="34" charset="0"/>
              </a:rPr>
              <a:t>(Windows Azure an Option)</a:t>
            </a:r>
            <a:endParaRPr lang="en-US" sz="1400" b="1" dirty="0">
              <a:latin typeface="Segoe UI" pitchFamily="34" charset="0"/>
              <a:ea typeface="Segoe UI" pitchFamily="34" charset="0"/>
              <a:cs typeface="Segoe UI" pitchFamily="34" charset="0"/>
            </a:endParaRPr>
          </a:p>
        </p:txBody>
      </p:sp>
      <p:sp>
        <p:nvSpPr>
          <p:cNvPr id="21" name="Rectangle 20"/>
          <p:cNvSpPr/>
          <p:nvPr/>
        </p:nvSpPr>
        <p:spPr>
          <a:xfrm>
            <a:off x="2947333" y="3064281"/>
            <a:ext cx="3663013" cy="1364848"/>
          </a:xfrm>
          <a:prstGeom prst="rect">
            <a:avLst/>
          </a:prstGeom>
        </p:spPr>
        <p:txBody>
          <a:bodyPr wrap="square" lIns="117208" tIns="58604" rIns="117208" bIns="58604">
            <a:spAutoFit/>
          </a:bodyPr>
          <a:lstStyle/>
          <a:p>
            <a:r>
              <a:rPr lang="en-US" b="1" dirty="0" err="1" smtClean="0">
                <a:latin typeface="Segoe UI" pitchFamily="34" charset="0"/>
                <a:ea typeface="Segoe UI" pitchFamily="34" charset="0"/>
                <a:cs typeface="Segoe UI" pitchFamily="34" charset="0"/>
              </a:rPr>
              <a:t>Autohosted</a:t>
            </a:r>
            <a:r>
              <a:rPr lang="en-US" b="1" dirty="0" smtClean="0">
                <a:latin typeface="Segoe UI" pitchFamily="34" charset="0"/>
                <a:ea typeface="Segoe UI" pitchFamily="34" charset="0"/>
                <a:cs typeface="Segoe UI" pitchFamily="34" charset="0"/>
              </a:rPr>
              <a:t> App</a:t>
            </a:r>
            <a:endParaRPr lang="en-US" b="1" dirty="0">
              <a:latin typeface="Segoe UI" pitchFamily="34" charset="0"/>
              <a:ea typeface="Segoe UI" pitchFamily="34" charset="0"/>
              <a:cs typeface="Segoe UI" pitchFamily="34" charset="0"/>
            </a:endParaRPr>
          </a:p>
          <a:p>
            <a:endParaRPr lang="en-US" b="1" dirty="0">
              <a:latin typeface="Segoe UI" pitchFamily="34" charset="0"/>
              <a:ea typeface="Segoe UI" pitchFamily="34" charset="0"/>
              <a:cs typeface="Segoe UI" pitchFamily="34" charset="0"/>
            </a:endParaRPr>
          </a:p>
          <a:p>
            <a:r>
              <a:rPr lang="en-US" sz="1500" dirty="0">
                <a:latin typeface="Segoe UI" pitchFamily="34" charset="0"/>
                <a:ea typeface="Segoe UI" pitchFamily="34" charset="0"/>
                <a:cs typeface="Segoe UI" pitchFamily="34" charset="0"/>
              </a:rPr>
              <a:t>Windows Azure + SQL Azure provisioned </a:t>
            </a:r>
            <a:r>
              <a:rPr lang="en-US" sz="1500" dirty="0" smtClean="0">
                <a:latin typeface="Segoe UI" pitchFamily="34" charset="0"/>
                <a:ea typeface="Segoe UI" pitchFamily="34" charset="0"/>
                <a:cs typeface="Segoe UI" pitchFamily="34" charset="0"/>
              </a:rPr>
              <a:t>automatically as </a:t>
            </a:r>
            <a:r>
              <a:rPr lang="en-US" sz="1500" dirty="0">
                <a:latin typeface="Segoe UI" pitchFamily="34" charset="0"/>
                <a:ea typeface="Segoe UI" pitchFamily="34" charset="0"/>
                <a:cs typeface="Segoe UI" pitchFamily="34" charset="0"/>
              </a:rPr>
              <a:t>apps are installed</a:t>
            </a:r>
          </a:p>
        </p:txBody>
      </p:sp>
      <p:sp>
        <p:nvSpPr>
          <p:cNvPr id="22" name="Rounded Rectangle 21"/>
          <p:cNvSpPr/>
          <p:nvPr/>
        </p:nvSpPr>
        <p:spPr>
          <a:xfrm>
            <a:off x="9781682" y="3064285"/>
            <a:ext cx="2113314" cy="1151695"/>
          </a:xfrm>
          <a:prstGeom prst="roundRect">
            <a:avLst>
              <a:gd name="adj" fmla="val 3861"/>
            </a:avLst>
          </a:prstGeom>
          <a:ln/>
        </p:spPr>
        <p:style>
          <a:lnRef idx="0">
            <a:schemeClr val="accent5"/>
          </a:lnRef>
          <a:fillRef idx="3">
            <a:schemeClr val="accent5"/>
          </a:fillRef>
          <a:effectRef idx="3">
            <a:schemeClr val="accent5"/>
          </a:effectRef>
          <a:fontRef idx="minor">
            <a:schemeClr val="lt1"/>
          </a:fontRef>
        </p:style>
        <p:txBody>
          <a:bodyPr lIns="117208" tIns="58604" rIns="117208" bIns="58604" rtlCol="0" anchor="ctr"/>
          <a:lstStyle/>
          <a:p>
            <a:pPr algn="ctr"/>
            <a:r>
              <a:rPr lang="en-US" sz="2100" b="1" dirty="0" smtClean="0">
                <a:latin typeface="Segoe UI" pitchFamily="34" charset="0"/>
                <a:ea typeface="Segoe UI" pitchFamily="34" charset="0"/>
                <a:cs typeface="Segoe UI" pitchFamily="34" charset="0"/>
              </a:rPr>
              <a:t>Windows Azure</a:t>
            </a:r>
          </a:p>
          <a:p>
            <a:pPr algn="ctr"/>
            <a:r>
              <a:rPr lang="en-US" sz="2100" b="1" dirty="0" smtClean="0">
                <a:latin typeface="Segoe UI" pitchFamily="34" charset="0"/>
                <a:ea typeface="Segoe UI" pitchFamily="34" charset="0"/>
                <a:cs typeface="Segoe UI" pitchFamily="34" charset="0"/>
              </a:rPr>
              <a:t>Web Sites </a:t>
            </a:r>
            <a:endParaRPr lang="en-US" sz="2100" b="1" dirty="0">
              <a:latin typeface="Segoe UI" pitchFamily="34" charset="0"/>
              <a:ea typeface="Segoe UI" pitchFamily="34" charset="0"/>
              <a:cs typeface="Segoe UI" pitchFamily="34" charset="0"/>
            </a:endParaRPr>
          </a:p>
        </p:txBody>
      </p:sp>
      <p:sp>
        <p:nvSpPr>
          <p:cNvPr id="23" name="Rounded Rectangle 22"/>
          <p:cNvSpPr/>
          <p:nvPr/>
        </p:nvSpPr>
        <p:spPr>
          <a:xfrm>
            <a:off x="7153827" y="3064285"/>
            <a:ext cx="1791976" cy="1157750"/>
          </a:xfrm>
          <a:prstGeom prst="roundRect">
            <a:avLst>
              <a:gd name="adj" fmla="val 4979"/>
            </a:avLst>
          </a:prstGeom>
          <a:ln/>
        </p:spPr>
        <p:style>
          <a:lnRef idx="0">
            <a:schemeClr val="accent1"/>
          </a:lnRef>
          <a:fillRef idx="3">
            <a:schemeClr val="accent1"/>
          </a:fillRef>
          <a:effectRef idx="3">
            <a:schemeClr val="accent1"/>
          </a:effectRef>
          <a:fontRef idx="minor">
            <a:schemeClr val="lt1"/>
          </a:fontRef>
        </p:style>
        <p:txBody>
          <a:bodyPr lIns="117208" tIns="58604" rIns="117208" bIns="58604" rtlCol="0" anchor="ctr"/>
          <a:lstStyle/>
          <a:p>
            <a:pPr algn="ctr"/>
            <a:r>
              <a:rPr lang="en-US" sz="2100" b="1" dirty="0">
                <a:latin typeface="Segoe UI" pitchFamily="34" charset="0"/>
                <a:ea typeface="Segoe UI" pitchFamily="34" charset="0"/>
                <a:cs typeface="Segoe UI" pitchFamily="34" charset="0"/>
              </a:rPr>
              <a:t>SharePoint Web</a:t>
            </a:r>
          </a:p>
        </p:txBody>
      </p:sp>
      <p:cxnSp>
        <p:nvCxnSpPr>
          <p:cNvPr id="24" name="Straight Connector 23"/>
          <p:cNvCxnSpPr/>
          <p:nvPr/>
        </p:nvCxnSpPr>
        <p:spPr>
          <a:xfrm flipH="1">
            <a:off x="9192630" y="3649915"/>
            <a:ext cx="383808" cy="0"/>
          </a:xfrm>
          <a:prstGeom prst="line">
            <a:avLst/>
          </a:prstGeom>
          <a:ln w="38100">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69791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5677" y="512388"/>
            <a:ext cx="12058196" cy="553998"/>
          </a:xfrm>
        </p:spPr>
        <p:txBody>
          <a:bodyPr/>
          <a:lstStyle/>
          <a:p>
            <a:r>
              <a:rPr lang="en-US" sz="4000" dirty="0" smtClean="0"/>
              <a:t>Summary</a:t>
            </a:r>
            <a:endParaRPr lang="en-US" sz="4000" dirty="0"/>
          </a:p>
        </p:txBody>
      </p:sp>
      <p:sp>
        <p:nvSpPr>
          <p:cNvPr id="5" name="Content Placeholder 4"/>
          <p:cNvSpPr>
            <a:spLocks noGrp="1"/>
          </p:cNvSpPr>
          <p:nvPr>
            <p:ph type="body" sz="quarter" idx="10"/>
          </p:nvPr>
        </p:nvSpPr>
        <p:spPr>
          <a:xfrm>
            <a:off x="519112" y="1320775"/>
            <a:ext cx="11604399" cy="4567404"/>
          </a:xfrm>
        </p:spPr>
        <p:txBody>
          <a:bodyPr/>
          <a:lstStyle/>
          <a:p>
            <a:pPr marL="0" indent="0">
              <a:buNone/>
            </a:pPr>
            <a:r>
              <a:rPr lang="en-US" sz="2800" spc="-100" dirty="0">
                <a:latin typeface="Segoe UI Light" pitchFamily="34" charset="0"/>
              </a:rPr>
              <a:t>apps for Office and SharePoint can be:</a:t>
            </a:r>
          </a:p>
          <a:p>
            <a:pPr lvl="1"/>
            <a:r>
              <a:rPr lang="en-US" spc="-100" dirty="0">
                <a:latin typeface="Segoe UI Light" pitchFamily="34" charset="0"/>
              </a:rPr>
              <a:t>Built using standard Web technologies</a:t>
            </a:r>
          </a:p>
          <a:p>
            <a:pPr lvl="1"/>
            <a:r>
              <a:rPr lang="en-US" spc="-100" dirty="0">
                <a:latin typeface="Segoe UI Light" pitchFamily="34" charset="0"/>
              </a:rPr>
              <a:t>Written in any language</a:t>
            </a:r>
          </a:p>
          <a:p>
            <a:pPr lvl="1"/>
            <a:r>
              <a:rPr lang="en-US" spc="-100" dirty="0">
                <a:latin typeface="Segoe UI Light" pitchFamily="34" charset="0"/>
              </a:rPr>
              <a:t>Hosted on Windows Azure or any platform</a:t>
            </a:r>
          </a:p>
          <a:p>
            <a:pPr marL="0" indent="0">
              <a:buNone/>
            </a:pPr>
            <a:r>
              <a:rPr lang="en-US" sz="2800" spc="-100" dirty="0">
                <a:latin typeface="Segoe UI Light" pitchFamily="34" charset="0"/>
              </a:rPr>
              <a:t>apps for Office and SharePoint have the worldwide reach of the Office Store on office.com</a:t>
            </a:r>
          </a:p>
          <a:p>
            <a:pPr lvl="1"/>
            <a:r>
              <a:rPr lang="en-US" spc="-100" dirty="0">
                <a:latin typeface="Segoe UI Light" pitchFamily="34" charset="0"/>
              </a:rPr>
              <a:t>apps can be monetized now in the Office Store</a:t>
            </a:r>
          </a:p>
          <a:p>
            <a:pPr lvl="1"/>
            <a:endParaRPr lang="en-US" spc="-100" dirty="0">
              <a:latin typeface="Segoe UI Light" pitchFamily="34" charset="0"/>
            </a:endParaRPr>
          </a:p>
          <a:p>
            <a:pPr marL="0" indent="0">
              <a:buNone/>
            </a:pPr>
            <a:r>
              <a:rPr lang="en-US" sz="2800" spc="-100" dirty="0">
                <a:latin typeface="Segoe UI Light" pitchFamily="34" charset="0"/>
                <a:hlinkClick r:id="rId3"/>
              </a:rPr>
              <a:t>dev.office.com</a:t>
            </a:r>
            <a:r>
              <a:rPr lang="en-US" sz="2800" spc="-100" dirty="0">
                <a:latin typeface="Segoe UI Light" pitchFamily="34" charset="0"/>
              </a:rPr>
              <a:t> – to get started now</a:t>
            </a:r>
          </a:p>
          <a:p>
            <a:pPr marL="0" indent="0">
              <a:buNone/>
            </a:pPr>
            <a:r>
              <a:rPr lang="en-US" sz="2800" spc="-100" dirty="0">
                <a:latin typeface="Segoe UI Light" pitchFamily="34" charset="0"/>
                <a:hlinkClick r:id="rId4"/>
              </a:rPr>
              <a:t>www.devcamps.ms/office</a:t>
            </a:r>
            <a:r>
              <a:rPr lang="en-US" sz="2800" spc="-100" dirty="0">
                <a:latin typeface="Segoe UI Light" pitchFamily="34" charset="0"/>
              </a:rPr>
              <a:t> – training locations worldwide</a:t>
            </a:r>
          </a:p>
        </p:txBody>
      </p:sp>
    </p:spTree>
    <p:extLst>
      <p:ext uri="{BB962C8B-B14F-4D97-AF65-F5344CB8AC3E}">
        <p14:creationId xmlns:p14="http://schemas.microsoft.com/office/powerpoint/2010/main" val="3144980806"/>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B2F97D-0457-4986-9734-D03EB073C5EA}">
  <ds:schemaRefs>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230e9df3-be65-4c73-a93b-d1236ebd677e"/>
    <ds:schemaRef ds:uri="http://www.w3.org/XML/1998/namespace"/>
    <ds:schemaRef ds:uri="http://purl.org/dc/dcmitype/"/>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8005</TotalTime>
  <Words>1454</Words>
  <Application>Microsoft Office PowerPoint</Application>
  <PresentationFormat>Custom</PresentationFormat>
  <Paragraphs>135</Paragraphs>
  <Slides>10</Slides>
  <Notes>10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10</vt:i4>
      </vt:variant>
    </vt:vector>
  </HeadingPairs>
  <TitlesOfParts>
    <vt:vector size="20" baseType="lpstr">
      <vt:lpstr>Segoe UI Light</vt:lpstr>
      <vt:lpstr>Segoe UI</vt:lpstr>
      <vt:lpstr>Arial</vt:lpstr>
      <vt:lpstr>Consolas</vt:lpstr>
      <vt:lpstr>Wingdings</vt:lpstr>
      <vt:lpstr>Segoe Light</vt:lpstr>
      <vt:lpstr>Calibri</vt:lpstr>
      <vt:lpstr>MS1444_Windows Azure Template 16x9_r08b</vt:lpstr>
      <vt:lpstr>White with Consolas font for code slides</vt:lpstr>
      <vt:lpstr>think-cell Slide</vt:lpstr>
      <vt:lpstr>WebCamps Online</vt:lpstr>
      <vt:lpstr>Windows Azure &amp; apps for Office and SharePoint</vt:lpstr>
      <vt:lpstr>Agenda </vt:lpstr>
      <vt:lpstr>PowerPoint Presentation</vt:lpstr>
      <vt:lpstr>What is an App for Office?</vt:lpstr>
      <vt:lpstr>PowerPoint Presentation</vt:lpstr>
      <vt:lpstr>Introducing the Cloud App Model for SharePoint </vt:lpstr>
      <vt:lpstr>Hosting: Choice of two cloud-based Architectures</vt:lpstr>
      <vt:lpstr>Summary</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Leveraging your ASP.NET development skills to build apps for Office</dc:title>
  <dc:subject>Windows Azure</dc:subject>
  <dc:creator>Brady Gaster</dc:creator>
  <cp:lastModifiedBy>Jon Galloway</cp:lastModifiedBy>
  <cp:revision>341</cp:revision>
  <cp:lastPrinted>2011-10-11T14:25:22Z</cp:lastPrinted>
  <dcterms:created xsi:type="dcterms:W3CDTF">2011-03-29T16:07:22Z</dcterms:created>
  <dcterms:modified xsi:type="dcterms:W3CDTF">2012-12-21T07:18:47Z</dcterms:modified>
  <cp:version>1.0.0</cp:version>
  <dc:description>
    Did you know that the new cloud-based app model lets you build apps for Office and SharePoint on the ASP.NET platform? The new app model embraces standard web technologies, so you can build an all new class of apps for Office and SharePoint using your HTML, JavaScript and ASP.NET skills. You'll see how the combination of ASP.NET and ASP.NET Web API backed applications hosted in Windows Azure lets you build and ultimately land your apps in the Office Store. The apps for Office and SharePoint in the Store on office.com are available to both on-premises and Office 365 users of Office and SharePoint worldwide.
by Brady Gasterbradyg@microsoft.com
http://bradygaster.com
</dc:descript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