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1"/>
  </p:notesMasterIdLst>
  <p:handoutMasterIdLst>
    <p:handoutMasterId r:id="rId22"/>
  </p:handoutMasterIdLst>
  <p:sldIdLst>
    <p:sldId id="296" r:id="rId6"/>
    <p:sldId id="293" r:id="rId7"/>
    <p:sldId id="257" r:id="rId8"/>
    <p:sldId id="308" r:id="rId9"/>
    <p:sldId id="299" r:id="rId10"/>
    <p:sldId id="297" r:id="rId11"/>
    <p:sldId id="307" r:id="rId12"/>
    <p:sldId id="302" r:id="rId13"/>
    <p:sldId id="300" r:id="rId14"/>
    <p:sldId id="304" r:id="rId15"/>
    <p:sldId id="306" r:id="rId16"/>
    <p:sldId id="309" r:id="rId17"/>
    <p:sldId id="303" r:id="rId18"/>
    <p:sldId id="301" r:id="rId19"/>
    <p:sldId id="292" r:id="rId20"/>
  </p:sldIdLst>
  <p:sldSz cx="12188825" cy="6858000"/>
  <p:notesSz cx="6858000" cy="9296400"/>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2989" autoAdjust="0"/>
    <p:restoredTop sz="63903" autoAdjust="0"/>
  </p:normalViewPr>
  <p:slideViewPr>
    <p:cSldViewPr snapToGrid="0">
      <p:cViewPr varScale="1">
        <p:scale>
          <a:sx n="54" d="100"/>
          <a:sy n="54" d="100"/>
        </p:scale>
        <p:origin x="72" y="1440"/>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7.png" Id="rId3" /><Relationship Type="http://schemas.openxmlformats.org/officeDocument/2006/relationships/slideLayout" Target="../slideLayouts/slideLayout6.xml" Id="rId1" /><Relationship Type="http://schemas.openxmlformats.org/officeDocument/2006/relationships/image" Target="../media/image8.png" Id="rId4" /></Relationships>
</file>

<file path=ppt/slides/_rels/slide10.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2.xml.rels>&#65279;<?xml version="1.0" encoding="utf-8"?><Relationships xmlns="http://schemas.openxmlformats.org/package/2006/relationships"><Relationship Type="http://schemas.openxmlformats.org/officeDocument/2006/relationships/hyperlink" Target="http://shootr.signalr.net/" TargetMode="External" Id="rId3" /><Relationship Type="http://schemas.openxmlformats.org/officeDocument/2006/relationships/slideLayout" Target="../slideLayouts/slideLayout2.xml" Id="rId1" /><Relationship Type="http://schemas.openxmlformats.org/officeDocument/2006/relationships/hyperlink" Target="http://firework.cloudapp.net/" TargetMode="External" Id="rId4" /></Relationships>
</file>

<file path=ppt/slides/_rels/slide13.xml.rels>&#65279;<?xml version="1.0" encoding="utf-8"?><Relationships xmlns="http://schemas.openxmlformats.org/package/2006/relationships"><Relationship Type="http://schemas.openxmlformats.org/officeDocument/2006/relationships/slideLayout" Target="../slideLayouts/slideLayout10.xml" Id="rId1" /></Relationships>
</file>

<file path=ppt/slides/_rels/slide14.xml.rels>&#65279;<?xml version="1.0" encoding="utf-8"?><Relationships xmlns="http://schemas.openxmlformats.org/package/2006/relationships"><Relationship Type="http://schemas.openxmlformats.org/officeDocument/2006/relationships/image" Target="../media/image10.png" Id="rId3" /><Relationship Type="http://schemas.openxmlformats.org/officeDocument/2006/relationships/slideLayout" Target="../slideLayouts/slideLayout2.xml" Id="rId1" /></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&#65279;<?xml version="1.0" encoding="utf-8"?><Relationships xmlns="http://schemas.openxmlformats.org/package/2006/relationships"><Relationship Type="http://schemas.openxmlformats.org/officeDocument/2006/relationships/slideLayout" Target="../slideLayouts/slideLayout1.xml" Id="rId3" /><Relationship Type="http://schemas.openxmlformats.org/officeDocument/2006/relationships/tags" Target="../tags/tag2.xml" Id="rId2" /><Relationship Type="http://schemas.openxmlformats.org/officeDocument/2006/relationships/vmlDrawing" Target="../drawings/vmlDrawing1.vml" Id="rId1" /><Relationship Type="http://schemas.openxmlformats.org/officeDocument/2006/relationships/image" Target="../media/image9.emf" Id="rId6" /><Relationship Type="http://schemas.openxmlformats.org/officeDocument/2006/relationships/oleObject" Target="../embeddings/oleObject1.bin" Id="rId5" /></Relationships>
</file>

<file path=ppt/slides/_rels/slide3.xml.rels>&#65279;<?xml version="1.0" encoding="utf-8"?><Relationships xmlns="http://schemas.openxmlformats.org/package/2006/relationships"><Relationship Type="http://schemas.openxmlformats.org/officeDocument/2006/relationships/image" Target="../media/image9.emf" Id="rId8" /><Relationship Type="http://schemas.openxmlformats.org/officeDocument/2006/relationships/tags" Target="../tags/tag4.xml" Id="rId3" /><Relationship Type="http://schemas.openxmlformats.org/officeDocument/2006/relationships/oleObject" Target="../embeddings/oleObject2.bin" Id="rId7" /><Relationship Type="http://schemas.openxmlformats.org/officeDocument/2006/relationships/tags" Target="../tags/tag3.xml" Id="rId2" /><Relationship Type="http://schemas.openxmlformats.org/officeDocument/2006/relationships/vmlDrawing" Target="../drawings/vmlDrawing2.vml" Id="rId1" /><Relationship Type="http://schemas.openxmlformats.org/officeDocument/2006/relationships/slideLayout" Target="../slideLayouts/slideLayout8.xml" Id="rId5" /><Relationship Type="http://schemas.openxmlformats.org/officeDocument/2006/relationships/tags" Target="../tags/tag5.xml" Id="rId4" /></Relationships>
</file>

<file path=ppt/slides/_rels/slide4.xml.rels>&#65279;<?xml version="1.0" encoding="utf-8"?><Relationships xmlns="http://schemas.openxmlformats.org/package/2006/relationships"><Relationship Type="http://schemas.openxmlformats.org/officeDocument/2006/relationships/slideLayout" Target="../slideLayouts/slideLayout9.xml" Id="rId1" /></Relationships>
</file>

<file path=ppt/slides/_rels/slide5.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slideLayouts/slideLayout9.xml" Id="rId1" /></Relationships>
</file>

<file path=ppt/slides/_rels/slide9.xml.rels>&#65279;<?xml version="1.0" encoding="utf-8"?><Relationships xmlns="http://schemas.openxmlformats.org/package/2006/relationships"><Relationship Type="http://schemas.openxmlformats.org/officeDocument/2006/relationships/slideLayout" Targe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New Servers and Clients</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3" name="Title 3"/>
          <p:cNvSpPr>
            <a:spLocks noGrp="1"/>
          </p:cNvSpPr>
          <p:nvPr>
            <p:ph type="title"/>
          </p:nvPr>
        </p:nvSpPr>
        <p:spPr>
          <a:xfrm>
            <a:off x="455622" y="402776"/>
            <a:ext cx="11149013" cy="747897"/>
          </a:xfrm>
        </p:spPr>
        <p:txBody>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0662" y="2454822"/>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smtClean="0">
                <a:gradFill>
                  <a:gsLst>
                    <a:gs pos="0">
                      <a:srgbClr val="FFFFFF"/>
                    </a:gs>
                    <a:gs pos="100000">
                      <a:srgbClr val="FFFFFF"/>
                    </a:gs>
                  </a:gsLst>
                  <a:lin ang="5400000" scaled="0"/>
                </a:gradFill>
              </a:rPr>
              <a:t>SignalR</a:t>
            </a:r>
            <a:r>
              <a:rPr lang="en-US" sz="4400" dirty="0" smtClean="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265119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Online Gaming</a:t>
            </a:r>
            <a:endParaRPr lang="en-US" dirty="0"/>
          </a:p>
        </p:txBody>
      </p:sp>
      <p:sp>
        <p:nvSpPr>
          <p:cNvPr id="5" name="Text Placeholder 4"/>
          <p:cNvSpPr>
            <a:spLocks noGrp="1"/>
          </p:cNvSpPr>
          <p:nvPr>
            <p:ph type="body" sz="quarter" idx="10"/>
          </p:nvPr>
        </p:nvSpPr>
        <p:spPr>
          <a:xfrm>
            <a:off x="519112" y="1370525"/>
            <a:ext cx="11149013" cy="2119042"/>
          </a:xfrm>
        </p:spPr>
        <p:txBody>
          <a:bodyPr/>
          <a:lstStyle/>
          <a:p>
            <a:r>
              <a:rPr lang="en-US" sz="3200" dirty="0" smtClean="0"/>
              <a:t>Examples of how </a:t>
            </a:r>
            <a:r>
              <a:rPr lang="en-US" sz="3200" dirty="0" err="1" smtClean="0"/>
              <a:t>SignalR</a:t>
            </a:r>
            <a:r>
              <a:rPr lang="en-US" sz="3200" dirty="0" smtClean="0"/>
              <a:t> provides online games real-time already exist</a:t>
            </a:r>
          </a:p>
          <a:p>
            <a:pPr marL="460375" indent="-457200">
              <a:buFont typeface="Arial" panose="020B0604020202020204" pitchFamily="34" charset="0"/>
              <a:buChar char="•"/>
            </a:pPr>
            <a:r>
              <a:rPr lang="en-US" sz="3200" dirty="0" err="1" smtClean="0"/>
              <a:t>ShootR</a:t>
            </a:r>
            <a:r>
              <a:rPr lang="en-US" sz="3200" dirty="0" smtClean="0"/>
              <a:t> – </a:t>
            </a:r>
            <a:r>
              <a:rPr lang="en-US" sz="3200" dirty="0" smtClean="0">
                <a:hlinkClick r:id="rId3"/>
              </a:rPr>
              <a:t>http://shootr.signalr.net</a:t>
            </a:r>
            <a:endParaRPr lang="en-US" sz="3200" dirty="0" smtClean="0"/>
          </a:p>
          <a:p>
            <a:pPr marL="460375" indent="-457200">
              <a:buFont typeface="Arial" panose="020B0604020202020204" pitchFamily="34" charset="0"/>
              <a:buChar char="•"/>
            </a:pPr>
            <a:r>
              <a:rPr lang="en-US" sz="3200" dirty="0" smtClean="0"/>
              <a:t>Fireworks – </a:t>
            </a:r>
            <a:r>
              <a:rPr lang="en-US" sz="3200" dirty="0" smtClean="0">
                <a:hlinkClick r:id="rId4"/>
              </a:rPr>
              <a:t>http://firework.cloudapp.net</a:t>
            </a:r>
            <a:endParaRPr lang="en-US" sz="3200" dirty="0" smtClean="0"/>
          </a:p>
          <a:p>
            <a:pPr marL="460375"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9196665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a:xfrm>
            <a:off x="519113" y="5438818"/>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7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1844154"/>
            <a:ext cx="6945312" cy="4388894"/>
          </a:xfrm>
        </p:spPr>
        <p:txBody>
          <a:bodyPr/>
          <a:lstStyle/>
          <a:p>
            <a:r>
              <a:rPr lang="en-US" dirty="0"/>
              <a:t>Build a Real-time Hit Counter</a:t>
            </a:r>
          </a:p>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Hit Counter</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03200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1765920"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
        <p:nvSpPr>
          <p:cNvPr id="24" name="Right Brace 23"/>
          <p:cNvSpPr/>
          <p:nvPr/>
        </p:nvSpPr>
        <p:spPr>
          <a:xfrm rot="5400000">
            <a:off x="2066403" y="3947281"/>
            <a:ext cx="345952" cy="3006800"/>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20" grpId="0" animBg="1"/>
      <p:bldP spid="21" grpId="0" animBg="1"/>
      <p:bldP spid="23"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t>
            </a:r>
            <a:r>
              <a:rPr lang="en-US" dirty="0">
                <a:solidFill>
                  <a:schemeClr val="accent2"/>
                </a:solidFill>
              </a:rPr>
              <a:t>abstraction</a:t>
            </a:r>
            <a:r>
              <a:rPr lang="en-US" dirty="0">
                <a:solidFill>
                  <a:schemeClr val="tx1"/>
                </a:solidFill>
              </a:rPr>
              <a:t> around </a:t>
            </a:r>
            <a:r>
              <a:rPr lang="en-US" dirty="0">
                <a:solidFill>
                  <a:schemeClr val="accent2"/>
                </a:solidFill>
              </a:rPr>
              <a:t>persistent HTTP</a:t>
            </a:r>
            <a:r>
              <a:rPr lang="en-US" dirty="0">
                <a:solidFill>
                  <a:schemeClr val="tx1"/>
                </a:solidFill>
              </a:rPr>
              <a:t>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8177156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Old Servers or Clients</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3428</TotalTime>
  <Words>1621</Words>
  <Application>Microsoft Office PowerPoint</Application>
  <PresentationFormat>Custom</PresentationFormat>
  <Paragraphs>237</Paragraphs>
  <Slides>15</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Demo</vt:lpstr>
      <vt:lpstr>SignalR Components</vt:lpstr>
      <vt:lpstr>What is SignalR?</vt:lpstr>
      <vt:lpstr>Arthur C. Clarke </vt:lpstr>
      <vt:lpstr>Demo</vt:lpstr>
      <vt:lpstr>SignalR on Old Servers or Clients</vt:lpstr>
      <vt:lpstr>SignalR on New Servers and Clients</vt:lpstr>
      <vt:lpstr>Basically…</vt:lpstr>
      <vt:lpstr>Online Gaming</vt:lpstr>
      <vt:lpstr>Demo</vt:lpstr>
      <vt:lpstr>SignalR Backplanes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your ASP.NET development skills to build apps for Office</dc:title>
  <dc:subject>Windows Azure</dc:subject>
  <dc:creator>Brady Gaster</dc:creator>
  <dc:description>
    Like to provide real-time client-server communications in a way that works cross-browser and doesn't require an advanced degree in JavaScript? Time for SignalR! SignalR handles the tricky client-server communications with automatic protocol fallback, so you can focus on the fun. We'll look at some applications, from business sites to games, and you'll see how recent updates make it even easier to bring SignalR into your applications.
by Brady Gasterbradyg@microsoft.com
http://bradygaster.com
</dc:description>
  <cp:lastModifiedBy>Jon Galloway</cp:lastModifiedBy>
  <cp:revision>377</cp:revision>
  <cp:lastPrinted>2011-10-11T14:25:22Z</cp:lastPrinted>
  <dcterms:created xsi:type="dcterms:W3CDTF">2011-03-29T16:07:22Z</dcterms:created>
  <dcterms:modified xsi:type="dcterms:W3CDTF">2012-12-21T07:20:11Z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