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4"/>
    <p:sldMasterId id="2147483779" r:id="rId5"/>
  </p:sldMasterIdLst>
  <p:notesMasterIdLst>
    <p:notesMasterId r:id="rId18"/>
  </p:notesMasterIdLst>
  <p:handoutMasterIdLst>
    <p:handoutMasterId r:id="rId19"/>
  </p:handoutMasterIdLst>
  <p:sldIdLst>
    <p:sldId id="296" r:id="rId6"/>
    <p:sldId id="293" r:id="rId7"/>
    <p:sldId id="257" r:id="rId8"/>
    <p:sldId id="306" r:id="rId9"/>
    <p:sldId id="297" r:id="rId10"/>
    <p:sldId id="307" r:id="rId11"/>
    <p:sldId id="298" r:id="rId12"/>
    <p:sldId id="299" r:id="rId13"/>
    <p:sldId id="300" r:id="rId14"/>
    <p:sldId id="304" r:id="rId15"/>
    <p:sldId id="305" r:id="rId16"/>
    <p:sldId id="292" r:id="rId17"/>
  </p:sldIdLst>
  <p:sldSz cx="12188825" cy="6858000"/>
  <p:notesSz cx="6858000" cy="9296400"/>
  <p:custDataLst>
    <p:tags r:id="rId20"/>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95">
          <p15:clr>
            <a:srgbClr val="A4A3A4"/>
          </p15:clr>
        </p15:guide>
        <p15:guide id="2" orient="horz" pos="719">
          <p15:clr>
            <a:srgbClr val="A4A3A4"/>
          </p15:clr>
        </p15:guide>
        <p15:guide id="3" orient="horz" pos="4166">
          <p15:clr>
            <a:srgbClr val="A4A3A4"/>
          </p15:clr>
        </p15:guide>
        <p15:guide id="4" orient="horz" pos="3937">
          <p15:clr>
            <a:srgbClr val="A4A3A4"/>
          </p15:clr>
        </p15:guide>
        <p15:guide id="5" orient="horz" pos="1068">
          <p15:clr>
            <a:srgbClr val="A4A3A4"/>
          </p15:clr>
        </p15:guide>
        <p15:guide id="6" pos="326">
          <p15:clr>
            <a:srgbClr val="A4A3A4"/>
          </p15:clr>
        </p15:guide>
        <p15:guide id="7" pos="7355">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30" autoAdjust="0"/>
    <p:restoredTop sz="95501" autoAdjust="0"/>
  </p:normalViewPr>
  <p:slideViewPr>
    <p:cSldViewPr snapToGrid="0">
      <p:cViewPr varScale="1">
        <p:scale>
          <a:sx n="111" d="100"/>
          <a:sy n="111" d="100"/>
        </p:scale>
        <p:origin x="768" y="84"/>
      </p:cViewPr>
      <p:guideLst>
        <p:guide orient="horz" pos="895"/>
        <p:guide orient="horz" pos="719"/>
        <p:guide orient="horz" pos="4166"/>
        <p:guide orient="horz" pos="3937"/>
        <p:guide orient="horz" pos="1068"/>
        <p:guide pos="326"/>
        <p:guide pos="7355"/>
      </p:guideLst>
    </p:cSldViewPr>
  </p:slideViewPr>
  <p:outlineViewPr>
    <p:cViewPr>
      <p:scale>
        <a:sx n="33" d="100"/>
        <a:sy n="33" d="100"/>
      </p:scale>
      <p:origin x="0" y="-36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12/21/2012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12/21/2012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2902" y="3072036"/>
            <a:ext cx="3223021" cy="690417"/>
          </a:xfrm>
          <a:prstGeom prst="rect">
            <a:avLst/>
          </a:prstGeom>
        </p:spPr>
      </p:pic>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grpSp>
        <p:nvGrpSpPr>
          <p:cNvPr id="8" name="Group 7"/>
          <p:cNvGrpSpPr/>
          <p:nvPr userDrawn="1"/>
        </p:nvGrpSpPr>
        <p:grpSpPr>
          <a:xfrm>
            <a:off x="517525" y="6335971"/>
            <a:ext cx="1768475" cy="276999"/>
            <a:chOff x="517525" y="5956427"/>
            <a:chExt cx="1768475" cy="276999"/>
          </a:xfrm>
        </p:grpSpPr>
        <p:sp>
          <p:nvSpPr>
            <p:cNvPr id="9" name="TextBox 8"/>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10" name="Rectangle 9"/>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grpSp>
        <p:nvGrpSpPr>
          <p:cNvPr id="4" name="Group 3"/>
          <p:cNvGrpSpPr/>
          <p:nvPr userDrawn="1"/>
        </p:nvGrpSpPr>
        <p:grpSpPr>
          <a:xfrm>
            <a:off x="517525" y="6335971"/>
            <a:ext cx="1768475" cy="276999"/>
            <a:chOff x="517525" y="5956427"/>
            <a:chExt cx="1768475" cy="276999"/>
          </a:xfrm>
        </p:grpSpPr>
        <p:sp>
          <p:nvSpPr>
            <p:cNvPr id="5" name="TextBox 4"/>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6" name="Rectangle 5"/>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p:cNvGrpSpPr/>
          <p:nvPr userDrawn="1"/>
        </p:nvGrpSpPr>
        <p:grpSpPr>
          <a:xfrm>
            <a:off x="517525" y="6335971"/>
            <a:ext cx="1768475" cy="276999"/>
            <a:chOff x="517525" y="5956427"/>
            <a:chExt cx="1768475" cy="276999"/>
          </a:xfrm>
        </p:grpSpPr>
        <p:sp>
          <p:nvSpPr>
            <p:cNvPr id="4" name="TextBox 3"/>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5" name="Rectangle 4"/>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05778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6.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9.e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0.emf"/><Relationship Id="rId3" Type="http://schemas.openxmlformats.org/officeDocument/2006/relationships/image" Target="../media/image11.png"/><Relationship Id="rId7" Type="http://schemas.openxmlformats.org/officeDocument/2006/relationships/image" Target="../media/image15.png"/><Relationship Id="rId12"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0.emf"/><Relationship Id="rId3" Type="http://schemas.openxmlformats.org/officeDocument/2006/relationships/image" Target="../media/image11.png"/><Relationship Id="rId7" Type="http://schemas.openxmlformats.org/officeDocument/2006/relationships/image" Target="../media/image15.png"/><Relationship Id="rId12"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0.emf"/><Relationship Id="rId3" Type="http://schemas.openxmlformats.org/officeDocument/2006/relationships/image" Target="../media/image11.png"/><Relationship Id="rId7" Type="http://schemas.openxmlformats.org/officeDocument/2006/relationships/image" Target="../media/image15.png"/><Relationship Id="rId12"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0.emf"/><Relationship Id="rId3" Type="http://schemas.openxmlformats.org/officeDocument/2006/relationships/image" Target="../media/image11.png"/><Relationship Id="rId7" Type="http://schemas.openxmlformats.org/officeDocument/2006/relationships/image" Target="../media/image15.png"/><Relationship Id="rId12"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Hashtag </a:t>
              </a:r>
              <a:r>
                <a:rPr lang="en-US" sz="2600" spc="-100" dirty="0" smtClean="0">
                  <a:gradFill>
                    <a:gsLst>
                      <a:gs pos="0">
                        <a:srgbClr val="595959"/>
                      </a:gs>
                      <a:gs pos="86000">
                        <a:srgbClr val="595959"/>
                      </a:gs>
                    </a:gsLst>
                    <a:lin ang="5400000" scaled="0"/>
                  </a:gradFill>
                  <a:latin typeface="Segoe UI Light" pitchFamily="34" charset="0"/>
                </a:rPr>
                <a:t>#</a:t>
              </a:r>
              <a:r>
                <a:rPr lang="en-US" sz="2600" spc="-100" dirty="0" err="1" smtClean="0">
                  <a:gradFill>
                    <a:gsLst>
                      <a:gs pos="0">
                        <a:srgbClr val="595959"/>
                      </a:gs>
                      <a:gs pos="86000">
                        <a:srgbClr val="595959"/>
                      </a:gs>
                    </a:gsLst>
                    <a:lin ang="5400000" scaled="0"/>
                  </a:gradFill>
                  <a:latin typeface="Segoe UI Light" pitchFamily="34" charset="0"/>
                </a:rPr>
                <a:t>devcamps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smtClean="0">
                  <a:gradFill>
                    <a:gsLst>
                      <a:gs pos="0">
                        <a:srgbClr val="595959"/>
                      </a:gs>
                      <a:gs pos="86000">
                        <a:srgbClr val="595959"/>
                      </a:gs>
                    </a:gsLst>
                    <a:lin ang="5400000" scaled="0"/>
                  </a:gradFill>
                  <a:latin typeface="Segoe UI Light" pitchFamily="34" charset="0"/>
                </a:rPr>
                <a:t>[Speaker] / [Twitter]</a:t>
              </a:r>
              <a:endParaRPr lang="en-US" sz="2600" spc="-100" dirty="0">
                <a:gradFill>
                  <a:gsLst>
                    <a:gs pos="0">
                      <a:srgbClr val="595959"/>
                    </a:gs>
                    <a:gs pos="86000">
                      <a:srgbClr val="595959"/>
                    </a:gs>
                  </a:gsLst>
                  <a:lin ang="5400000" scaled="0"/>
                </a:gradFill>
                <a:latin typeface="Segoe UI Light" pitchFamily="34" charset="0"/>
              </a:endParaRP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2643128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Store</a:t>
            </a:r>
            <a:endParaRPr lang="en-US" dirty="0"/>
          </a:p>
        </p:txBody>
      </p:sp>
      <p:sp>
        <p:nvSpPr>
          <p:cNvPr id="3" name="Text Placeholder 2"/>
          <p:cNvSpPr>
            <a:spLocks noGrp="1"/>
          </p:cNvSpPr>
          <p:nvPr>
            <p:ph type="body" sz="quarter" idx="10"/>
          </p:nvPr>
        </p:nvSpPr>
        <p:spPr>
          <a:xfrm>
            <a:off x="519112" y="1447799"/>
            <a:ext cx="11149013" cy="2151358"/>
          </a:xfrm>
        </p:spPr>
        <p:txBody>
          <a:bodyPr/>
          <a:lstStyle/>
          <a:p>
            <a:pPr marL="574675" indent="-571500">
              <a:buFont typeface="Arial" panose="020B0604020202020204" pitchFamily="34" charset="0"/>
              <a:buChar char="•"/>
            </a:pPr>
            <a:r>
              <a:rPr lang="en-US" dirty="0" smtClean="0"/>
              <a:t>Great Extensions to Windows Azure Ecosystem</a:t>
            </a:r>
          </a:p>
          <a:p>
            <a:pPr marL="574675" indent="-571500">
              <a:buFont typeface="Arial" panose="020B0604020202020204" pitchFamily="34" charset="0"/>
              <a:buChar char="•"/>
            </a:pPr>
            <a:r>
              <a:rPr lang="en-US" dirty="0" smtClean="0"/>
              <a:t>Great Opportunities</a:t>
            </a:r>
          </a:p>
          <a:p>
            <a:pPr marL="1830388" lvl="2" indent="-571500">
              <a:buFont typeface="Arial" panose="020B0604020202020204" pitchFamily="34" charset="0"/>
              <a:buChar char="•"/>
            </a:pPr>
            <a:r>
              <a:rPr lang="en-US" dirty="0" smtClean="0"/>
              <a:t>Services</a:t>
            </a:r>
          </a:p>
          <a:p>
            <a:pPr marL="1830388" lvl="2" indent="-571500">
              <a:buFont typeface="Arial" panose="020B0604020202020204" pitchFamily="34" charset="0"/>
              <a:buChar char="•"/>
            </a:pPr>
            <a:r>
              <a:rPr lang="en-US" dirty="0" smtClean="0"/>
              <a:t>Data</a:t>
            </a:r>
          </a:p>
        </p:txBody>
      </p:sp>
      <p:grpSp>
        <p:nvGrpSpPr>
          <p:cNvPr id="10" name="Group 9"/>
          <p:cNvGrpSpPr/>
          <p:nvPr/>
        </p:nvGrpSpPr>
        <p:grpSpPr>
          <a:xfrm>
            <a:off x="4946187" y="2223910"/>
            <a:ext cx="6073267" cy="4119124"/>
            <a:chOff x="5781565" y="2336799"/>
            <a:chExt cx="6073267" cy="4119124"/>
          </a:xfrm>
        </p:grpSpPr>
        <p:grpSp>
          <p:nvGrpSpPr>
            <p:cNvPr id="4" name="Group 3"/>
            <p:cNvGrpSpPr/>
            <p:nvPr/>
          </p:nvGrpSpPr>
          <p:grpSpPr>
            <a:xfrm>
              <a:off x="8854986" y="2336800"/>
              <a:ext cx="2999846" cy="4119123"/>
              <a:chOff x="820276" y="2450957"/>
              <a:chExt cx="1363038" cy="2580289"/>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276" y="2450957"/>
                <a:ext cx="658972" cy="258028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2678" y="2450957"/>
                <a:ext cx="670636" cy="2580289"/>
              </a:xfrm>
              <a:prstGeom prst="rect">
                <a:avLst/>
              </a:prstGeom>
            </p:spPr>
          </p:pic>
        </p:grpSp>
        <p:grpSp>
          <p:nvGrpSpPr>
            <p:cNvPr id="7" name="Group 6"/>
            <p:cNvGrpSpPr/>
            <p:nvPr/>
          </p:nvGrpSpPr>
          <p:grpSpPr>
            <a:xfrm>
              <a:off x="5781565" y="2336799"/>
              <a:ext cx="2999846" cy="4119123"/>
              <a:chOff x="4653224" y="2448281"/>
              <a:chExt cx="1343090" cy="2585642"/>
            </a:xfrm>
          </p:grpSpPr>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7343" y="2448281"/>
                <a:ext cx="658971" cy="258564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3224" y="2448281"/>
                <a:ext cx="658972" cy="2585642"/>
              </a:xfrm>
              <a:prstGeom prst="rect">
                <a:avLst/>
              </a:prstGeom>
            </p:spPr>
          </p:pic>
        </p:grpSp>
      </p:grpSp>
    </p:spTree>
    <p:extLst>
      <p:ext uri="{BB962C8B-B14F-4D97-AF65-F5344CB8AC3E}">
        <p14:creationId xmlns:p14="http://schemas.microsoft.com/office/powerpoint/2010/main" val="26417778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6" presetClass="emph" presetSubtype="0" fill="hold" nodeType="withEffect">
                                  <p:stCondLst>
                                    <p:cond delay="0"/>
                                  </p:stCondLst>
                                  <p:childTnLst>
                                    <p:animScale>
                                      <p:cBhvr>
                                        <p:cTn id="9" dur="500" fill="hold"/>
                                        <p:tgtEl>
                                          <p:spTgt spid="10"/>
                                        </p:tgtEl>
                                      </p:cBhvr>
                                      <p:by x="80000" y="8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New Relic</a:t>
            </a:r>
            <a:endParaRPr lang="en-US" dirty="0"/>
          </a:p>
        </p:txBody>
      </p:sp>
      <p:sp>
        <p:nvSpPr>
          <p:cNvPr id="3" name="Subtitle 2"/>
          <p:cNvSpPr>
            <a:spLocks noGrp="1"/>
          </p:cNvSpPr>
          <p:nvPr>
            <p:ph type="subTitle" idx="1"/>
          </p:nvPr>
        </p:nvSpPr>
        <p:spPr>
          <a:xfrm>
            <a:off x="1889124" y="5630472"/>
            <a:ext cx="8406343" cy="461665"/>
          </a:xfrm>
        </p:spPr>
        <p:txBody>
          <a:bodyPr/>
          <a:lstStyle/>
          <a:p>
            <a:r>
              <a:rPr lang="en-US" dirty="0" smtClean="0"/>
              <a:t>Use New Relic to monitor service performance</a:t>
            </a:r>
            <a:endParaRPr lang="en-US" dirty="0"/>
          </a:p>
        </p:txBody>
      </p:sp>
      <p:sp>
        <p:nvSpPr>
          <p:cNvPr id="4" name="Text Placeholder 3"/>
          <p:cNvSpPr>
            <a:spLocks noGrp="1"/>
          </p:cNvSpPr>
          <p:nvPr>
            <p:ph type="body" sz="quarter" idx="10"/>
          </p:nvPr>
        </p:nvSpPr>
        <p:spPr/>
        <p:txBody>
          <a:bodyPr/>
          <a:lstStyle/>
          <a:p>
            <a:r>
              <a:rPr lang="en-US" dirty="0" smtClean="0"/>
              <a:t>Twitter Reader</a:t>
            </a:r>
            <a:endParaRPr lang="en-US" dirty="0"/>
          </a:p>
        </p:txBody>
      </p:sp>
    </p:spTree>
    <p:extLst>
      <p:ext uri="{BB962C8B-B14F-4D97-AF65-F5344CB8AC3E}">
        <p14:creationId xmlns:p14="http://schemas.microsoft.com/office/powerpoint/2010/main" val="137607121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8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50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a:xfrm>
            <a:off x="519113" y="2234114"/>
            <a:ext cx="9893248" cy="1359196"/>
          </a:xfrm>
        </p:spPr>
        <p:txBody>
          <a:bodyPr/>
          <a:lstStyle/>
          <a:p>
            <a:r>
              <a:rPr lang="en-US" dirty="0" smtClean="0"/>
              <a:t>Going further </a:t>
            </a:r>
            <a:br>
              <a:rPr lang="en-US" dirty="0" smtClean="0"/>
            </a:br>
            <a:r>
              <a:rPr lang="en-US" dirty="0" smtClean="0"/>
              <a:t>with Windows Azure</a:t>
            </a:r>
            <a:endParaRPr lang="en-US" dirty="0"/>
          </a:p>
        </p:txBody>
      </p:sp>
      <p:sp>
        <p:nvSpPr>
          <p:cNvPr id="7" name="Text Placeholder 6"/>
          <p:cNvSpPr>
            <a:spLocks noGrp="1"/>
          </p:cNvSpPr>
          <p:nvPr>
            <p:ph type="body" sz="quarter" idx="11"/>
          </p:nvPr>
        </p:nvSpPr>
        <p:spPr>
          <a:xfrm>
            <a:off x="519113" y="5313381"/>
            <a:ext cx="5454333" cy="738664"/>
          </a:xfrm>
        </p:spPr>
        <p:txBody>
          <a:bodyPr/>
          <a:lstStyle/>
          <a:p>
            <a:r>
              <a:rPr lang="en-US" dirty="0" smtClean="0"/>
              <a:t>[Speaker]</a:t>
            </a:r>
          </a:p>
          <a:p>
            <a:r>
              <a:rPr lang="en-US" dirty="0" smtClean="0"/>
              <a:t>[Company]</a:t>
            </a:r>
            <a:endParaRPr lang="en-US" dirty="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66"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smtClean="0"/>
              <a:t>Agenda </a:t>
            </a:r>
            <a:endParaRPr lang="en-US" dirty="0"/>
          </a:p>
        </p:txBody>
      </p:sp>
      <p:sp>
        <p:nvSpPr>
          <p:cNvPr id="6" name="Content Placeholder 5"/>
          <p:cNvSpPr>
            <a:spLocks noGrp="1"/>
          </p:cNvSpPr>
          <p:nvPr>
            <p:ph type="body" sz="quarter" idx="11"/>
            <p:custDataLst>
              <p:tags r:id="rId4"/>
            </p:custDataLst>
          </p:nvPr>
        </p:nvSpPr>
        <p:spPr>
          <a:xfrm>
            <a:off x="3616124" y="1846171"/>
            <a:ext cx="7161539" cy="4388894"/>
          </a:xfrm>
        </p:spPr>
        <p:txBody>
          <a:bodyPr/>
          <a:lstStyle/>
          <a:p>
            <a:pPr marL="688975" indent="-685800">
              <a:buFont typeface="Arial" panose="020B0604020202020204" pitchFamily="34" charset="0"/>
              <a:buChar char="•"/>
            </a:pPr>
            <a:r>
              <a:rPr lang="en-US" dirty="0" smtClean="0"/>
              <a:t>Scale (up </a:t>
            </a:r>
            <a:r>
              <a:rPr lang="en-US" u="sng" dirty="0" smtClean="0"/>
              <a:t>and</a:t>
            </a:r>
            <a:r>
              <a:rPr lang="en-US" dirty="0" smtClean="0"/>
              <a:t> down)</a:t>
            </a:r>
          </a:p>
          <a:p>
            <a:pPr marL="688975" indent="-685800">
              <a:buFont typeface="Arial" panose="020B0604020202020204" pitchFamily="34" charset="0"/>
              <a:buChar char="•"/>
            </a:pPr>
            <a:r>
              <a:rPr lang="en-US" dirty="0" smtClean="0"/>
              <a:t>Mobile Services</a:t>
            </a:r>
          </a:p>
          <a:p>
            <a:pPr marL="688975" indent="-685800">
              <a:buFont typeface="Arial" panose="020B0604020202020204" pitchFamily="34" charset="0"/>
              <a:buChar char="•"/>
            </a:pPr>
            <a:r>
              <a:rPr lang="en-US" dirty="0" smtClean="0"/>
              <a:t>Virtual Machines</a:t>
            </a:r>
          </a:p>
          <a:p>
            <a:pPr marL="688975" indent="-685800">
              <a:buFont typeface="Arial" panose="020B0604020202020204" pitchFamily="34" charset="0"/>
              <a:buChar char="•"/>
            </a:pPr>
            <a:r>
              <a:rPr lang="en-US" dirty="0" smtClean="0"/>
              <a:t>Caching and Storage</a:t>
            </a:r>
          </a:p>
          <a:p>
            <a:pPr marL="688975" indent="-685800">
              <a:buFont typeface="Arial" panose="020B0604020202020204" pitchFamily="34" charset="0"/>
              <a:buChar char="•"/>
            </a:pPr>
            <a:r>
              <a:rPr lang="en-US" dirty="0" smtClean="0"/>
              <a:t>Windows Azure Store</a:t>
            </a:r>
            <a:endParaRPr lang="en-US" dirty="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Scale</a:t>
            </a:r>
            <a:endParaRPr lang="en-US" dirty="0"/>
          </a:p>
        </p:txBody>
      </p:sp>
      <p:sp>
        <p:nvSpPr>
          <p:cNvPr id="3" name="Subtitle 2"/>
          <p:cNvSpPr>
            <a:spLocks noGrp="1"/>
          </p:cNvSpPr>
          <p:nvPr>
            <p:ph type="subTitle" idx="1"/>
          </p:nvPr>
        </p:nvSpPr>
        <p:spPr>
          <a:xfrm>
            <a:off x="1889124" y="5630472"/>
            <a:ext cx="5392209" cy="461665"/>
          </a:xfrm>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devcamps.ms</a:t>
            </a:r>
            <a:endParaRPr lang="en-US" dirty="0"/>
          </a:p>
        </p:txBody>
      </p:sp>
    </p:spTree>
    <p:extLst>
      <p:ext uri="{BB962C8B-B14F-4D97-AF65-F5344CB8AC3E}">
        <p14:creationId xmlns:p14="http://schemas.microsoft.com/office/powerpoint/2010/main" val="90388758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484560" y="2832400"/>
            <a:ext cx="4773654" cy="149224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bg1"/>
                </a:solidFill>
                <a:latin typeface="微软雅黑" pitchFamily="34" charset="-122"/>
                <a:ea typeface="微软雅黑" pitchFamily="34" charset="-122"/>
                <a:cs typeface="+mj-cs"/>
              </a:defRPr>
            </a:lvl1pPr>
          </a:lstStyle>
          <a:p>
            <a:r>
              <a:rPr lang="en-US" altLang="zh-CN" dirty="0" smtClean="0">
                <a:solidFill>
                  <a:schemeClr val="tx1">
                    <a:lumMod val="65000"/>
                    <a:lumOff val="35000"/>
                  </a:schemeClr>
                </a:solidFill>
              </a:rPr>
              <a:t>Building Blocks</a:t>
            </a:r>
            <a:endParaRPr lang="en-US" dirty="0">
              <a:solidFill>
                <a:schemeClr val="tx1">
                  <a:lumMod val="65000"/>
                  <a:lumOff val="35000"/>
                </a:schemeClr>
              </a:solidFill>
            </a:endParaRPr>
          </a:p>
        </p:txBody>
      </p:sp>
      <p:grpSp>
        <p:nvGrpSpPr>
          <p:cNvPr id="5" name="Group 4"/>
          <p:cNvGrpSpPr/>
          <p:nvPr/>
        </p:nvGrpSpPr>
        <p:grpSpPr>
          <a:xfrm>
            <a:off x="5680055" y="767577"/>
            <a:ext cx="1900671" cy="1768432"/>
            <a:chOff x="5665775" y="2466267"/>
            <a:chExt cx="1896557" cy="1772642"/>
          </a:xfrm>
          <a:solidFill>
            <a:schemeClr val="accent2">
              <a:lumMod val="75000"/>
            </a:schemeClr>
          </a:solidFill>
        </p:grpSpPr>
        <p:sp>
          <p:nvSpPr>
            <p:cNvPr id="6" name="Rectangle 5"/>
            <p:cNvSpPr/>
            <p:nvPr/>
          </p:nvSpPr>
          <p:spPr bwMode="auto">
            <a:xfrm>
              <a:off x="5665775" y="2466267"/>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Storage</a:t>
              </a:r>
              <a:endParaRPr lang="en-US" sz="2400" dirty="0">
                <a:gradFill>
                  <a:gsLst>
                    <a:gs pos="0">
                      <a:srgbClr val="FFFFFF"/>
                    </a:gs>
                    <a:gs pos="100000">
                      <a:srgbClr val="FFFFFF"/>
                    </a:gs>
                  </a:gsLst>
                  <a:lin ang="5400000" scaled="0"/>
                </a:gradFill>
              </a:endParaRPr>
            </a:p>
          </p:txBody>
        </p:sp>
        <p:pic>
          <p:nvPicPr>
            <p:cNvPr id="7" name="Picture 2" descr="C:\Users\Jonahs\Dropbox\Projects SCOTT\MEET Windows Azure\source\Background\tile-icon-stor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8309" y="2751666"/>
              <a:ext cx="851488" cy="851488"/>
            </a:xfrm>
            <a:prstGeom prst="rect">
              <a:avLst/>
            </a:prstGeom>
            <a:grpFill/>
            <a:ln>
              <a:solidFill>
                <a:schemeClr val="accent2">
                  <a:lumMod val="75000"/>
                </a:schemeClr>
              </a:solidFill>
            </a:ln>
            <a:extLst/>
          </p:spPr>
        </p:pic>
      </p:grpSp>
      <p:grpSp>
        <p:nvGrpSpPr>
          <p:cNvPr id="8" name="Group 7"/>
          <p:cNvGrpSpPr/>
          <p:nvPr/>
        </p:nvGrpSpPr>
        <p:grpSpPr>
          <a:xfrm>
            <a:off x="1646086" y="767577"/>
            <a:ext cx="1900671" cy="1768432"/>
            <a:chOff x="1685919" y="596839"/>
            <a:chExt cx="1896557" cy="1772642"/>
          </a:xfrm>
          <a:solidFill>
            <a:schemeClr val="accent2">
              <a:lumMod val="75000"/>
            </a:schemeClr>
          </a:solidFill>
        </p:grpSpPr>
        <p:sp>
          <p:nvSpPr>
            <p:cNvPr id="9" name="Rectangle 8"/>
            <p:cNvSpPr/>
            <p:nvPr/>
          </p:nvSpPr>
          <p:spPr bwMode="auto">
            <a:xfrm>
              <a:off x="1685919" y="59683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Big Data</a:t>
              </a:r>
              <a:endParaRPr lang="en-US" sz="2400" dirty="0">
                <a:gradFill>
                  <a:gsLst>
                    <a:gs pos="0">
                      <a:srgbClr val="FFFFFF"/>
                    </a:gs>
                    <a:gs pos="100000">
                      <a:srgbClr val="FFFFFF"/>
                    </a:gs>
                  </a:gsLst>
                  <a:lin ang="5400000" scaled="0"/>
                </a:gradFill>
              </a:endParaRPr>
            </a:p>
          </p:txBody>
        </p:sp>
        <p:pic>
          <p:nvPicPr>
            <p:cNvPr id="10" name="Picture 3" descr="C:\Users\Jonahs\Dropbox\Projects SCOTT\MEET Windows Azure\source\Background\tile-icon-bigdat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2075" y="926787"/>
              <a:ext cx="851488" cy="851488"/>
            </a:xfrm>
            <a:prstGeom prst="rect">
              <a:avLst/>
            </a:prstGeom>
            <a:grpFill/>
            <a:ln>
              <a:solidFill>
                <a:schemeClr val="accent2">
                  <a:lumMod val="75000"/>
                </a:schemeClr>
              </a:solidFill>
            </a:ln>
            <a:extLst/>
          </p:spPr>
        </p:pic>
      </p:grpSp>
      <p:grpSp>
        <p:nvGrpSpPr>
          <p:cNvPr id="11" name="Group 10"/>
          <p:cNvGrpSpPr/>
          <p:nvPr/>
        </p:nvGrpSpPr>
        <p:grpSpPr>
          <a:xfrm>
            <a:off x="5680055" y="2657422"/>
            <a:ext cx="1900671" cy="1768432"/>
            <a:chOff x="3671322" y="4341709"/>
            <a:chExt cx="1896557" cy="1772642"/>
          </a:xfrm>
          <a:solidFill>
            <a:schemeClr val="accent2">
              <a:lumMod val="75000"/>
            </a:schemeClr>
          </a:solidFill>
        </p:grpSpPr>
        <p:sp>
          <p:nvSpPr>
            <p:cNvPr id="12" name="Rectangle 11"/>
            <p:cNvSpPr/>
            <p:nvPr/>
          </p:nvSpPr>
          <p:spPr bwMode="auto">
            <a:xfrm>
              <a:off x="3671322" y="434170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Caching</a:t>
              </a:r>
              <a:endParaRPr lang="en-US" sz="2400" dirty="0">
                <a:gradFill>
                  <a:gsLst>
                    <a:gs pos="0">
                      <a:srgbClr val="FFFFFF"/>
                    </a:gs>
                    <a:gs pos="100000">
                      <a:srgbClr val="FFFFFF"/>
                    </a:gs>
                  </a:gsLst>
                  <a:lin ang="5400000" scaled="0"/>
                </a:gradFill>
              </a:endParaRPr>
            </a:p>
          </p:txBody>
        </p:sp>
        <p:pic>
          <p:nvPicPr>
            <p:cNvPr id="13" name="Picture 4" descr="C:\Users\Jonahs\Dropbox\Projects SCOTT\MEET Windows Azure\source\Background\tile-icon-cach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grpFill/>
            <a:ln>
              <a:solidFill>
                <a:schemeClr val="accent2">
                  <a:lumMod val="75000"/>
                </a:schemeClr>
              </a:solidFill>
            </a:ln>
            <a:extLst/>
          </p:spPr>
        </p:pic>
      </p:grpSp>
      <p:grpSp>
        <p:nvGrpSpPr>
          <p:cNvPr id="14" name="Group 13"/>
          <p:cNvGrpSpPr/>
          <p:nvPr/>
        </p:nvGrpSpPr>
        <p:grpSpPr>
          <a:xfrm>
            <a:off x="5680053" y="4547267"/>
            <a:ext cx="1900671" cy="1768432"/>
            <a:chOff x="5656726" y="4341709"/>
            <a:chExt cx="1896557" cy="1772642"/>
          </a:xfrm>
          <a:solidFill>
            <a:schemeClr val="accent2">
              <a:lumMod val="75000"/>
            </a:schemeClr>
          </a:solidFill>
        </p:grpSpPr>
        <p:sp>
          <p:nvSpPr>
            <p:cNvPr id="15" name="Rectangle 14"/>
            <p:cNvSpPr/>
            <p:nvPr/>
          </p:nvSpPr>
          <p:spPr bwMode="auto">
            <a:xfrm>
              <a:off x="5656726" y="434170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CDN</a:t>
              </a:r>
              <a:endParaRPr lang="en-US" sz="2400" dirty="0">
                <a:gradFill>
                  <a:gsLst>
                    <a:gs pos="0">
                      <a:srgbClr val="FFFFFF"/>
                    </a:gs>
                    <a:gs pos="100000">
                      <a:srgbClr val="FFFFFF"/>
                    </a:gs>
                  </a:gsLst>
                  <a:lin ang="5400000" scaled="0"/>
                </a:gradFill>
              </a:endParaRPr>
            </a:p>
          </p:txBody>
        </p:sp>
        <p:pic>
          <p:nvPicPr>
            <p:cNvPr id="16" name="Picture 5" descr="C:\Users\Jonahs\Dropbox\Projects SCOTT\MEET Windows Azure\source\Background\tile-icon-CD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9260" y="4671657"/>
              <a:ext cx="851488" cy="851488"/>
            </a:xfrm>
            <a:prstGeom prst="rect">
              <a:avLst/>
            </a:prstGeom>
            <a:grpFill/>
            <a:ln>
              <a:solidFill>
                <a:schemeClr val="accent2">
                  <a:lumMod val="75000"/>
                </a:schemeClr>
              </a:solidFill>
            </a:ln>
            <a:extLst/>
          </p:spPr>
        </p:pic>
      </p:grpSp>
      <p:grpSp>
        <p:nvGrpSpPr>
          <p:cNvPr id="17" name="Group 16"/>
          <p:cNvGrpSpPr/>
          <p:nvPr/>
        </p:nvGrpSpPr>
        <p:grpSpPr>
          <a:xfrm>
            <a:off x="3663070" y="767575"/>
            <a:ext cx="1900671" cy="1768432"/>
            <a:chOff x="3671323" y="596839"/>
            <a:chExt cx="1896557" cy="1772642"/>
          </a:xfrm>
          <a:solidFill>
            <a:schemeClr val="accent2">
              <a:lumMod val="75000"/>
            </a:schemeClr>
          </a:solidFill>
        </p:grpSpPr>
        <p:sp>
          <p:nvSpPr>
            <p:cNvPr id="18" name="Rectangle 17"/>
            <p:cNvSpPr/>
            <p:nvPr/>
          </p:nvSpPr>
          <p:spPr bwMode="auto">
            <a:xfrm>
              <a:off x="3671323" y="59683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Database</a:t>
              </a:r>
              <a:endParaRPr lang="en-US" sz="2400" dirty="0">
                <a:gradFill>
                  <a:gsLst>
                    <a:gs pos="0">
                      <a:srgbClr val="FFFFFF"/>
                    </a:gs>
                    <a:gs pos="100000">
                      <a:srgbClr val="FFFFFF"/>
                    </a:gs>
                  </a:gsLst>
                  <a:lin ang="5400000" scaled="0"/>
                </a:gradFill>
              </a:endParaRPr>
            </a:p>
          </p:txBody>
        </p:sp>
        <p:pic>
          <p:nvPicPr>
            <p:cNvPr id="19" name="Picture 6" descr="C:\Users\Jonahs\Dropbox\Projects SCOTT\MEET Windows Azure\source\Background\tile-icon-databas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3856" y="926787"/>
              <a:ext cx="851488" cy="851488"/>
            </a:xfrm>
            <a:prstGeom prst="rect">
              <a:avLst/>
            </a:prstGeom>
            <a:grpFill/>
            <a:ln>
              <a:solidFill>
                <a:schemeClr val="accent2">
                  <a:lumMod val="75000"/>
                </a:schemeClr>
              </a:solidFill>
            </a:ln>
            <a:extLst/>
          </p:spPr>
        </p:pic>
      </p:grpSp>
      <p:grpSp>
        <p:nvGrpSpPr>
          <p:cNvPr id="20" name="Group 19"/>
          <p:cNvGrpSpPr/>
          <p:nvPr/>
        </p:nvGrpSpPr>
        <p:grpSpPr>
          <a:xfrm>
            <a:off x="9738656" y="2657422"/>
            <a:ext cx="1900671" cy="1768432"/>
            <a:chOff x="9645631" y="2476591"/>
            <a:chExt cx="1896557" cy="1772642"/>
          </a:xfrm>
          <a:solidFill>
            <a:schemeClr val="accent2">
              <a:lumMod val="75000"/>
            </a:schemeClr>
          </a:solidFill>
        </p:grpSpPr>
        <p:sp>
          <p:nvSpPr>
            <p:cNvPr id="21" name="Rectangle 20"/>
            <p:cNvSpPr/>
            <p:nvPr/>
          </p:nvSpPr>
          <p:spPr bwMode="auto">
            <a:xfrm>
              <a:off x="9645631" y="2476591"/>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Identity</a:t>
              </a:r>
              <a:endParaRPr lang="en-US" sz="2400" dirty="0">
                <a:gradFill>
                  <a:gsLst>
                    <a:gs pos="0">
                      <a:srgbClr val="FFFFFF"/>
                    </a:gs>
                    <a:gs pos="100000">
                      <a:srgbClr val="FFFFFF"/>
                    </a:gs>
                  </a:gsLst>
                  <a:lin ang="5400000" scaled="0"/>
                </a:gradFill>
              </a:endParaRPr>
            </a:p>
          </p:txBody>
        </p:sp>
        <p:pic>
          <p:nvPicPr>
            <p:cNvPr id="22" name="Picture 7" descr="C:\Users\Jonahs\Dropbox\Projects SCOTT\MEET Windows Azure\source\Background\tile-icon-identity.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68165" y="2705562"/>
              <a:ext cx="851488" cy="851488"/>
            </a:xfrm>
            <a:prstGeom prst="rect">
              <a:avLst/>
            </a:prstGeom>
            <a:grpFill/>
            <a:ln>
              <a:solidFill>
                <a:schemeClr val="accent2">
                  <a:lumMod val="75000"/>
                </a:schemeClr>
              </a:solidFill>
            </a:ln>
            <a:extLst/>
          </p:spPr>
        </p:pic>
      </p:grpSp>
      <p:grpSp>
        <p:nvGrpSpPr>
          <p:cNvPr id="23" name="Group 22"/>
          <p:cNvGrpSpPr/>
          <p:nvPr/>
        </p:nvGrpSpPr>
        <p:grpSpPr>
          <a:xfrm>
            <a:off x="3663070" y="4547266"/>
            <a:ext cx="1900671" cy="1768432"/>
            <a:chOff x="5665775" y="596839"/>
            <a:chExt cx="1896557" cy="1772642"/>
          </a:xfrm>
          <a:solidFill>
            <a:schemeClr val="accent2">
              <a:lumMod val="75000"/>
            </a:schemeClr>
          </a:solidFill>
        </p:grpSpPr>
        <p:sp>
          <p:nvSpPr>
            <p:cNvPr id="24" name="Rectangle 23"/>
            <p:cNvSpPr/>
            <p:nvPr/>
          </p:nvSpPr>
          <p:spPr bwMode="auto">
            <a:xfrm>
              <a:off x="5665775" y="59683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Media</a:t>
              </a:r>
              <a:endParaRPr lang="en-US" sz="2400" dirty="0">
                <a:gradFill>
                  <a:gsLst>
                    <a:gs pos="0">
                      <a:srgbClr val="FFFFFF"/>
                    </a:gs>
                    <a:gs pos="100000">
                      <a:srgbClr val="FFFFFF"/>
                    </a:gs>
                  </a:gsLst>
                  <a:lin ang="5400000" scaled="0"/>
                </a:gradFill>
              </a:endParaRPr>
            </a:p>
          </p:txBody>
        </p:sp>
        <p:pic>
          <p:nvPicPr>
            <p:cNvPr id="25" name="Picture 8" descr="C:\Users\Jonahs\Dropbox\Projects SCOTT\MEET Windows Azure\source\Background\tile-icon-media.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88309" y="898212"/>
              <a:ext cx="851488" cy="851488"/>
            </a:xfrm>
            <a:prstGeom prst="rect">
              <a:avLst/>
            </a:prstGeom>
            <a:grpFill/>
            <a:ln>
              <a:solidFill>
                <a:schemeClr val="accent2">
                  <a:lumMod val="75000"/>
                </a:schemeClr>
              </a:solidFill>
            </a:ln>
            <a:extLst/>
          </p:spPr>
        </p:pic>
      </p:grpSp>
      <p:grpSp>
        <p:nvGrpSpPr>
          <p:cNvPr id="26" name="Group 25"/>
          <p:cNvGrpSpPr/>
          <p:nvPr/>
        </p:nvGrpSpPr>
        <p:grpSpPr>
          <a:xfrm>
            <a:off x="7709352" y="4547267"/>
            <a:ext cx="1900671" cy="1768432"/>
            <a:chOff x="7651178" y="4341709"/>
            <a:chExt cx="1896557" cy="1772642"/>
          </a:xfrm>
          <a:solidFill>
            <a:schemeClr val="accent2">
              <a:lumMod val="75000"/>
            </a:schemeClr>
          </a:solidFill>
        </p:grpSpPr>
        <p:sp>
          <p:nvSpPr>
            <p:cNvPr id="27" name="Rectangle 26"/>
            <p:cNvSpPr/>
            <p:nvPr/>
          </p:nvSpPr>
          <p:spPr bwMode="auto">
            <a:xfrm>
              <a:off x="7651178" y="434170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Networking</a:t>
              </a:r>
              <a:endParaRPr lang="en-US" sz="2400" dirty="0">
                <a:gradFill>
                  <a:gsLst>
                    <a:gs pos="0">
                      <a:srgbClr val="FFFFFF"/>
                    </a:gs>
                    <a:gs pos="100000">
                      <a:srgbClr val="FFFFFF"/>
                    </a:gs>
                  </a:gsLst>
                  <a:lin ang="5400000" scaled="0"/>
                </a:gradFill>
              </a:endParaRPr>
            </a:p>
          </p:txBody>
        </p:sp>
        <p:pic>
          <p:nvPicPr>
            <p:cNvPr id="28" name="Picture 10" descr="C:\Users\Jonahs\Dropbox\Projects SCOTT\MEET Windows Azure\source\Background\tile-icon-network.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73712" y="4671657"/>
              <a:ext cx="851488" cy="851488"/>
            </a:xfrm>
            <a:prstGeom prst="rect">
              <a:avLst/>
            </a:prstGeom>
            <a:grpFill/>
            <a:ln>
              <a:solidFill>
                <a:schemeClr val="accent2">
                  <a:lumMod val="75000"/>
                </a:schemeClr>
              </a:solidFill>
            </a:ln>
            <a:extLst/>
          </p:spPr>
        </p:pic>
      </p:grpSp>
      <p:grpSp>
        <p:nvGrpSpPr>
          <p:cNvPr id="29" name="Group 28"/>
          <p:cNvGrpSpPr/>
          <p:nvPr/>
        </p:nvGrpSpPr>
        <p:grpSpPr>
          <a:xfrm>
            <a:off x="7709356" y="767577"/>
            <a:ext cx="1900671" cy="1768432"/>
            <a:chOff x="5665775" y="2466267"/>
            <a:chExt cx="1896557" cy="1772642"/>
          </a:xfrm>
          <a:solidFill>
            <a:schemeClr val="accent2">
              <a:lumMod val="75000"/>
            </a:schemeClr>
          </a:solidFill>
        </p:grpSpPr>
        <p:sp>
          <p:nvSpPr>
            <p:cNvPr id="30" name="Rectangle 29"/>
            <p:cNvSpPr/>
            <p:nvPr/>
          </p:nvSpPr>
          <p:spPr bwMode="auto">
            <a:xfrm>
              <a:off x="5665775" y="2466267"/>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Traffic</a:t>
              </a:r>
              <a:endParaRPr lang="en-US" sz="2400" dirty="0">
                <a:gradFill>
                  <a:gsLst>
                    <a:gs pos="0">
                      <a:srgbClr val="FFFFFF"/>
                    </a:gs>
                    <a:gs pos="100000">
                      <a:srgbClr val="FFFFFF"/>
                    </a:gs>
                  </a:gsLst>
                  <a:lin ang="5400000" scaled="0"/>
                </a:gradFill>
              </a:endParaRPr>
            </a:p>
          </p:txBody>
        </p:sp>
        <p:pic>
          <p:nvPicPr>
            <p:cNvPr id="31" name="Picture 2"/>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6188309" y="2751666"/>
              <a:ext cx="851488" cy="851488"/>
            </a:xfrm>
            <a:prstGeom prst="rect">
              <a:avLst/>
            </a:prstGeom>
            <a:grpFill/>
            <a:ln>
              <a:solidFill>
                <a:schemeClr val="accent2">
                  <a:lumMod val="75000"/>
                </a:schemeClr>
              </a:solidFill>
            </a:ln>
            <a:extLst/>
          </p:spPr>
        </p:pic>
      </p:grpSp>
      <p:grpSp>
        <p:nvGrpSpPr>
          <p:cNvPr id="32" name="Group 31"/>
          <p:cNvGrpSpPr/>
          <p:nvPr/>
        </p:nvGrpSpPr>
        <p:grpSpPr>
          <a:xfrm>
            <a:off x="9721146" y="750719"/>
            <a:ext cx="1935690" cy="1802143"/>
            <a:chOff x="10197893" y="3549247"/>
            <a:chExt cx="1555355" cy="1453733"/>
          </a:xfrm>
          <a:solidFill>
            <a:schemeClr val="accent2">
              <a:lumMod val="75000"/>
            </a:schemeClr>
          </a:solidFill>
        </p:grpSpPr>
        <p:sp>
          <p:nvSpPr>
            <p:cNvPr id="33" name="Rectangle 32"/>
            <p:cNvSpPr/>
            <p:nvPr/>
          </p:nvSpPr>
          <p:spPr bwMode="auto">
            <a:xfrm>
              <a:off x="10197893" y="3549247"/>
              <a:ext cx="1555355" cy="1453733"/>
            </a:xfrm>
            <a:prstGeom prst="rect">
              <a:avLst/>
            </a:prstGeom>
            <a:grpFill/>
            <a:ln>
              <a:solidFill>
                <a:schemeClr val="accent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60" tIns="93260" rIns="91399" bIns="137160" numCol="1" rtlCol="0" anchor="b" anchorCtr="0" compatLnSpc="1">
              <a:prstTxWarp prst="textNoShape">
                <a:avLst/>
              </a:prstTxWarp>
            </a:bodyPr>
            <a:lstStyle/>
            <a:p>
              <a:pPr defTabSz="932012" fontAlgn="base">
                <a:lnSpc>
                  <a:spcPts val="1200"/>
                </a:lnSpc>
                <a:spcBef>
                  <a:spcPct val="0"/>
                </a:spcBef>
                <a:spcAft>
                  <a:spcPct val="0"/>
                </a:spcAft>
              </a:pPr>
              <a:r>
                <a:rPr lang="en-US" altLang="zh-CN" sz="2400" dirty="0" smtClean="0">
                  <a:gradFill>
                    <a:gsLst>
                      <a:gs pos="0">
                        <a:srgbClr val="FFFFFF"/>
                      </a:gs>
                      <a:gs pos="100000">
                        <a:srgbClr val="FFFFFF"/>
                      </a:gs>
                    </a:gsLst>
                    <a:lin ang="5400000" scaled="0"/>
                  </a:gradFill>
                </a:rPr>
                <a:t>Mobile</a:t>
              </a:r>
              <a:endParaRPr lang="en-US" sz="2400" dirty="0">
                <a:gradFill>
                  <a:gsLst>
                    <a:gs pos="0">
                      <a:srgbClr val="FFFFFF"/>
                    </a:gs>
                    <a:gs pos="100000">
                      <a:srgbClr val="FFFFFF"/>
                    </a:gs>
                  </a:gsLst>
                  <a:lin ang="5400000" scaled="0"/>
                </a:gradFill>
              </a:endParaRPr>
            </a:p>
          </p:txBody>
        </p:sp>
        <p:pic>
          <p:nvPicPr>
            <p:cNvPr id="34" name="Picture 33"/>
            <p:cNvPicPr>
              <a:picLocks noChangeAspect="1"/>
            </p:cNvPicPr>
            <p:nvPr/>
          </p:nvPicPr>
          <p:blipFill>
            <a:blip r:embed="rId11" cstate="print">
              <a:extLst>
                <a:ext uri="{BEBA8EAE-BF5A-486C-A8C5-ECC9F3942E4B}">
                  <a14:imgProps xmlns:a14="http://schemas.microsoft.com/office/drawing/2010/main">
                    <a14:imgLayer r:embed="rId12">
                      <a14:imgEffect>
                        <a14:brightnessContrast bright="100000"/>
                      </a14:imgEffect>
                    </a14:imgLayer>
                  </a14:imgProps>
                </a:ext>
                <a:ext uri="{28A0092B-C50C-407E-A947-70E740481C1C}">
                  <a14:useLocalDpi xmlns:a14="http://schemas.microsoft.com/office/drawing/2010/main"/>
                </a:ext>
              </a:extLst>
            </a:blip>
            <a:stretch>
              <a:fillRect/>
            </a:stretch>
          </p:blipFill>
          <p:spPr>
            <a:xfrm>
              <a:off x="10777075" y="3788257"/>
              <a:ext cx="406201" cy="689406"/>
            </a:xfrm>
            <a:prstGeom prst="rect">
              <a:avLst/>
            </a:prstGeom>
            <a:grpFill/>
            <a:ln>
              <a:solidFill>
                <a:schemeClr val="accent2">
                  <a:lumMod val="75000"/>
                </a:schemeClr>
              </a:solidFill>
            </a:ln>
          </p:spPr>
        </p:pic>
      </p:grpSp>
      <p:grpSp>
        <p:nvGrpSpPr>
          <p:cNvPr id="35" name="Group 34"/>
          <p:cNvGrpSpPr/>
          <p:nvPr/>
        </p:nvGrpSpPr>
        <p:grpSpPr>
          <a:xfrm>
            <a:off x="7709356" y="2657422"/>
            <a:ext cx="1900671" cy="1768432"/>
            <a:chOff x="5733802" y="2427734"/>
            <a:chExt cx="1492821" cy="1280255"/>
          </a:xfrm>
          <a:solidFill>
            <a:schemeClr val="accent2">
              <a:lumMod val="75000"/>
            </a:schemeClr>
          </a:solidFill>
        </p:grpSpPr>
        <p:sp>
          <p:nvSpPr>
            <p:cNvPr id="36" name="Rectangle 35"/>
            <p:cNvSpPr/>
            <p:nvPr/>
          </p:nvSpPr>
          <p:spPr bwMode="auto">
            <a:xfrm>
              <a:off x="5733802" y="2427734"/>
              <a:ext cx="1492821" cy="1280255"/>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Service Bus</a:t>
              </a:r>
              <a:endParaRPr lang="en-US" sz="2400" dirty="0">
                <a:gradFill>
                  <a:gsLst>
                    <a:gs pos="0">
                      <a:srgbClr val="FFFFFF"/>
                    </a:gs>
                    <a:gs pos="100000">
                      <a:srgbClr val="FFFFFF"/>
                    </a:gs>
                  </a:gsLst>
                  <a:lin ang="5400000" scaled="0"/>
                </a:gradFill>
              </a:endParaRPr>
            </a:p>
          </p:txBody>
        </p:sp>
        <p:pic>
          <p:nvPicPr>
            <p:cNvPr id="37" name="Picture 36"/>
            <p:cNvPicPr>
              <a:picLocks noChangeAspect="1"/>
            </p:cNvPicPr>
            <p:nvPr/>
          </p:nvPicPr>
          <p:blipFill>
            <a:blip r:embed="rId13"/>
            <a:stretch>
              <a:fillRect/>
            </a:stretch>
          </p:blipFill>
          <p:spPr>
            <a:xfrm>
              <a:off x="6186090" y="2645395"/>
              <a:ext cx="546150" cy="617924"/>
            </a:xfrm>
            <a:prstGeom prst="rect">
              <a:avLst/>
            </a:prstGeom>
            <a:grpFill/>
            <a:ln>
              <a:solidFill>
                <a:schemeClr val="accent2">
                  <a:lumMod val="75000"/>
                </a:schemeClr>
              </a:solidFill>
            </a:ln>
          </p:spPr>
        </p:pic>
      </p:grpSp>
    </p:spTree>
    <p:extLst>
      <p:ext uri="{BB962C8B-B14F-4D97-AF65-F5344CB8AC3E}">
        <p14:creationId xmlns:p14="http://schemas.microsoft.com/office/powerpoint/2010/main" val="36213248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250"/>
                                        <p:tgtEl>
                                          <p:spTgt spid="11"/>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250"/>
                                        <p:tgtEl>
                                          <p:spTgt spid="29"/>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250"/>
                                        <p:tgtEl>
                                          <p:spTgt spid="23"/>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250"/>
                                        <p:tgtEl>
                                          <p:spTgt spid="17"/>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250"/>
                                        <p:tgtEl>
                                          <p:spTgt spid="5"/>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250"/>
                                        <p:tgtEl>
                                          <p:spTgt spid="20"/>
                                        </p:tgtEl>
                                      </p:cBhvr>
                                    </p:animEffect>
                                  </p:childTnLst>
                                </p:cTn>
                              </p:par>
                            </p:childTnLst>
                          </p:cTn>
                        </p:par>
                        <p:par>
                          <p:cTn id="32" fill="hold">
                            <p:stCondLst>
                              <p:cond delay="1750"/>
                            </p:stCondLst>
                            <p:childTnLst>
                              <p:par>
                                <p:cTn id="33" presetID="10" presetClass="entr" presetSubtype="0" fill="hold"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250"/>
                                        <p:tgtEl>
                                          <p:spTgt spid="26"/>
                                        </p:tgtEl>
                                      </p:cBhvr>
                                    </p:animEffect>
                                  </p:childTnLst>
                                </p:cTn>
                              </p:par>
                            </p:childTnLst>
                          </p:cTn>
                        </p:par>
                        <p:par>
                          <p:cTn id="36" fill="hold">
                            <p:stCondLst>
                              <p:cond delay="2000"/>
                            </p:stCondLst>
                            <p:childTnLst>
                              <p:par>
                                <p:cTn id="37" presetID="10" presetClass="entr" presetSubtype="0" fill="hold" nodeType="after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250"/>
                                        <p:tgtEl>
                                          <p:spTgt spid="35"/>
                                        </p:tgtEl>
                                      </p:cBhvr>
                                    </p:animEffect>
                                  </p:childTnLst>
                                </p:cTn>
                              </p:par>
                            </p:childTnLst>
                          </p:cTn>
                        </p:par>
                        <p:par>
                          <p:cTn id="40" fill="hold">
                            <p:stCondLst>
                              <p:cond delay="2250"/>
                            </p:stCondLst>
                            <p:childTnLst>
                              <p:par>
                                <p:cTn id="41" presetID="10" presetClass="entr" presetSubtype="0" fill="hold" nodeType="after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250"/>
                                        <p:tgtEl>
                                          <p:spTgt spid="32"/>
                                        </p:tgtEl>
                                      </p:cBhvr>
                                    </p:animEffect>
                                  </p:childTnLst>
                                </p:cTn>
                              </p:par>
                            </p:childTnLst>
                          </p:cTn>
                        </p:par>
                        <p:par>
                          <p:cTn id="44" fill="hold">
                            <p:stCondLst>
                              <p:cond delay="2500"/>
                            </p:stCondLst>
                            <p:childTnLst>
                              <p:par>
                                <p:cTn id="45" presetID="10" presetClass="entr" presetSubtype="0" fill="hold"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484560" y="2832400"/>
            <a:ext cx="4773654" cy="149224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bg1"/>
                </a:solidFill>
                <a:latin typeface="微软雅黑" pitchFamily="34" charset="-122"/>
                <a:ea typeface="微软雅黑" pitchFamily="34" charset="-122"/>
                <a:cs typeface="+mj-cs"/>
              </a:defRPr>
            </a:lvl1pPr>
          </a:lstStyle>
          <a:p>
            <a:r>
              <a:rPr lang="en-US" altLang="zh-CN" dirty="0" smtClean="0">
                <a:solidFill>
                  <a:schemeClr val="tx1">
                    <a:lumMod val="65000"/>
                    <a:lumOff val="35000"/>
                  </a:schemeClr>
                </a:solidFill>
              </a:rPr>
              <a:t>Mobile Services</a:t>
            </a:r>
            <a:endParaRPr lang="en-US" dirty="0">
              <a:solidFill>
                <a:schemeClr val="tx1">
                  <a:lumMod val="65000"/>
                  <a:lumOff val="35000"/>
                </a:schemeClr>
              </a:solidFill>
            </a:endParaRPr>
          </a:p>
        </p:txBody>
      </p:sp>
      <p:grpSp>
        <p:nvGrpSpPr>
          <p:cNvPr id="5" name="Group 4"/>
          <p:cNvGrpSpPr/>
          <p:nvPr/>
        </p:nvGrpSpPr>
        <p:grpSpPr>
          <a:xfrm>
            <a:off x="5680055" y="767577"/>
            <a:ext cx="1900671" cy="1768432"/>
            <a:chOff x="5665775" y="2466267"/>
            <a:chExt cx="1896557" cy="1772642"/>
          </a:xfrm>
          <a:solidFill>
            <a:schemeClr val="accent2">
              <a:lumMod val="75000"/>
            </a:schemeClr>
          </a:solidFill>
        </p:grpSpPr>
        <p:sp>
          <p:nvSpPr>
            <p:cNvPr id="6" name="Rectangle 5"/>
            <p:cNvSpPr/>
            <p:nvPr/>
          </p:nvSpPr>
          <p:spPr bwMode="auto">
            <a:xfrm>
              <a:off x="5665775" y="2466267"/>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Storage</a:t>
              </a:r>
              <a:endParaRPr lang="en-US" sz="2400" dirty="0">
                <a:gradFill>
                  <a:gsLst>
                    <a:gs pos="0">
                      <a:srgbClr val="FFFFFF"/>
                    </a:gs>
                    <a:gs pos="100000">
                      <a:srgbClr val="FFFFFF"/>
                    </a:gs>
                  </a:gsLst>
                  <a:lin ang="5400000" scaled="0"/>
                </a:gradFill>
              </a:endParaRPr>
            </a:p>
          </p:txBody>
        </p:sp>
        <p:pic>
          <p:nvPicPr>
            <p:cNvPr id="7" name="Picture 2" descr="C:\Users\Jonahs\Dropbox\Projects SCOTT\MEET Windows Azure\source\Background\tile-icon-stor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8309" y="2751666"/>
              <a:ext cx="851488" cy="851488"/>
            </a:xfrm>
            <a:prstGeom prst="rect">
              <a:avLst/>
            </a:prstGeom>
            <a:grpFill/>
            <a:ln>
              <a:solidFill>
                <a:schemeClr val="accent2">
                  <a:lumMod val="75000"/>
                </a:schemeClr>
              </a:solidFill>
            </a:ln>
            <a:extLst/>
          </p:spPr>
        </p:pic>
      </p:grpSp>
      <p:grpSp>
        <p:nvGrpSpPr>
          <p:cNvPr id="8" name="Group 7"/>
          <p:cNvGrpSpPr/>
          <p:nvPr/>
        </p:nvGrpSpPr>
        <p:grpSpPr>
          <a:xfrm>
            <a:off x="1646086" y="767577"/>
            <a:ext cx="1900671" cy="1768432"/>
            <a:chOff x="1685919" y="596839"/>
            <a:chExt cx="1896557" cy="1772642"/>
          </a:xfrm>
          <a:solidFill>
            <a:schemeClr val="accent2">
              <a:lumMod val="75000"/>
            </a:schemeClr>
          </a:solidFill>
        </p:grpSpPr>
        <p:sp>
          <p:nvSpPr>
            <p:cNvPr id="9" name="Rectangle 8"/>
            <p:cNvSpPr/>
            <p:nvPr/>
          </p:nvSpPr>
          <p:spPr bwMode="auto">
            <a:xfrm>
              <a:off x="1685919" y="59683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Big Data</a:t>
              </a:r>
              <a:endParaRPr lang="en-US" sz="2400" dirty="0">
                <a:gradFill>
                  <a:gsLst>
                    <a:gs pos="0">
                      <a:srgbClr val="FFFFFF"/>
                    </a:gs>
                    <a:gs pos="100000">
                      <a:srgbClr val="FFFFFF"/>
                    </a:gs>
                  </a:gsLst>
                  <a:lin ang="5400000" scaled="0"/>
                </a:gradFill>
              </a:endParaRPr>
            </a:p>
          </p:txBody>
        </p:sp>
        <p:pic>
          <p:nvPicPr>
            <p:cNvPr id="10" name="Picture 3" descr="C:\Users\Jonahs\Dropbox\Projects SCOTT\MEET Windows Azure\source\Background\tile-icon-bigdat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2075" y="926787"/>
              <a:ext cx="851488" cy="851488"/>
            </a:xfrm>
            <a:prstGeom prst="rect">
              <a:avLst/>
            </a:prstGeom>
            <a:grpFill/>
            <a:ln>
              <a:solidFill>
                <a:schemeClr val="accent2">
                  <a:lumMod val="75000"/>
                </a:schemeClr>
              </a:solidFill>
            </a:ln>
            <a:extLst/>
          </p:spPr>
        </p:pic>
      </p:grpSp>
      <p:grpSp>
        <p:nvGrpSpPr>
          <p:cNvPr id="11" name="Group 10"/>
          <p:cNvGrpSpPr/>
          <p:nvPr/>
        </p:nvGrpSpPr>
        <p:grpSpPr>
          <a:xfrm>
            <a:off x="5680055" y="2657422"/>
            <a:ext cx="1900671" cy="1768432"/>
            <a:chOff x="3671322" y="4341709"/>
            <a:chExt cx="1896557" cy="1772642"/>
          </a:xfrm>
          <a:solidFill>
            <a:schemeClr val="accent2">
              <a:lumMod val="75000"/>
            </a:schemeClr>
          </a:solidFill>
        </p:grpSpPr>
        <p:sp>
          <p:nvSpPr>
            <p:cNvPr id="12" name="Rectangle 11"/>
            <p:cNvSpPr/>
            <p:nvPr/>
          </p:nvSpPr>
          <p:spPr bwMode="auto">
            <a:xfrm>
              <a:off x="3671322" y="434170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Caching</a:t>
              </a:r>
              <a:endParaRPr lang="en-US" sz="2400" dirty="0">
                <a:gradFill>
                  <a:gsLst>
                    <a:gs pos="0">
                      <a:srgbClr val="FFFFFF"/>
                    </a:gs>
                    <a:gs pos="100000">
                      <a:srgbClr val="FFFFFF"/>
                    </a:gs>
                  </a:gsLst>
                  <a:lin ang="5400000" scaled="0"/>
                </a:gradFill>
              </a:endParaRPr>
            </a:p>
          </p:txBody>
        </p:sp>
        <p:pic>
          <p:nvPicPr>
            <p:cNvPr id="13" name="Picture 4" descr="C:\Users\Jonahs\Dropbox\Projects SCOTT\MEET Windows Azure\source\Background\tile-icon-cach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grpFill/>
            <a:ln>
              <a:solidFill>
                <a:schemeClr val="accent2">
                  <a:lumMod val="75000"/>
                </a:schemeClr>
              </a:solidFill>
            </a:ln>
            <a:extLst/>
          </p:spPr>
        </p:pic>
      </p:grpSp>
      <p:grpSp>
        <p:nvGrpSpPr>
          <p:cNvPr id="14" name="Group 13"/>
          <p:cNvGrpSpPr/>
          <p:nvPr/>
        </p:nvGrpSpPr>
        <p:grpSpPr>
          <a:xfrm>
            <a:off x="5680053" y="4547267"/>
            <a:ext cx="1900671" cy="1768432"/>
            <a:chOff x="5656726" y="4341709"/>
            <a:chExt cx="1896557" cy="1772642"/>
          </a:xfrm>
          <a:solidFill>
            <a:schemeClr val="accent2">
              <a:lumMod val="75000"/>
            </a:schemeClr>
          </a:solidFill>
        </p:grpSpPr>
        <p:sp>
          <p:nvSpPr>
            <p:cNvPr id="15" name="Rectangle 14"/>
            <p:cNvSpPr/>
            <p:nvPr/>
          </p:nvSpPr>
          <p:spPr bwMode="auto">
            <a:xfrm>
              <a:off x="5656726" y="434170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CDN</a:t>
              </a:r>
              <a:endParaRPr lang="en-US" sz="2400" dirty="0">
                <a:gradFill>
                  <a:gsLst>
                    <a:gs pos="0">
                      <a:srgbClr val="FFFFFF"/>
                    </a:gs>
                    <a:gs pos="100000">
                      <a:srgbClr val="FFFFFF"/>
                    </a:gs>
                  </a:gsLst>
                  <a:lin ang="5400000" scaled="0"/>
                </a:gradFill>
              </a:endParaRPr>
            </a:p>
          </p:txBody>
        </p:sp>
        <p:pic>
          <p:nvPicPr>
            <p:cNvPr id="16" name="Picture 5" descr="C:\Users\Jonahs\Dropbox\Projects SCOTT\MEET Windows Azure\source\Background\tile-icon-CD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9260" y="4671657"/>
              <a:ext cx="851488" cy="851488"/>
            </a:xfrm>
            <a:prstGeom prst="rect">
              <a:avLst/>
            </a:prstGeom>
            <a:grpFill/>
            <a:ln>
              <a:solidFill>
                <a:schemeClr val="accent2">
                  <a:lumMod val="75000"/>
                </a:schemeClr>
              </a:solidFill>
            </a:ln>
            <a:extLst/>
          </p:spPr>
        </p:pic>
      </p:grpSp>
      <p:grpSp>
        <p:nvGrpSpPr>
          <p:cNvPr id="17" name="Group 16"/>
          <p:cNvGrpSpPr/>
          <p:nvPr/>
        </p:nvGrpSpPr>
        <p:grpSpPr>
          <a:xfrm>
            <a:off x="3663070" y="767575"/>
            <a:ext cx="1900671" cy="1768432"/>
            <a:chOff x="3671323" y="596839"/>
            <a:chExt cx="1896557" cy="1772642"/>
          </a:xfrm>
          <a:solidFill>
            <a:schemeClr val="accent2">
              <a:lumMod val="75000"/>
            </a:schemeClr>
          </a:solidFill>
        </p:grpSpPr>
        <p:sp>
          <p:nvSpPr>
            <p:cNvPr id="18" name="Rectangle 17"/>
            <p:cNvSpPr/>
            <p:nvPr/>
          </p:nvSpPr>
          <p:spPr bwMode="auto">
            <a:xfrm>
              <a:off x="3671323" y="59683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Database</a:t>
              </a:r>
              <a:endParaRPr lang="en-US" sz="2400" dirty="0">
                <a:gradFill>
                  <a:gsLst>
                    <a:gs pos="0">
                      <a:srgbClr val="FFFFFF"/>
                    </a:gs>
                    <a:gs pos="100000">
                      <a:srgbClr val="FFFFFF"/>
                    </a:gs>
                  </a:gsLst>
                  <a:lin ang="5400000" scaled="0"/>
                </a:gradFill>
              </a:endParaRPr>
            </a:p>
          </p:txBody>
        </p:sp>
        <p:pic>
          <p:nvPicPr>
            <p:cNvPr id="19" name="Picture 6" descr="C:\Users\Jonahs\Dropbox\Projects SCOTT\MEET Windows Azure\source\Background\tile-icon-databas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3856" y="926787"/>
              <a:ext cx="851488" cy="851488"/>
            </a:xfrm>
            <a:prstGeom prst="rect">
              <a:avLst/>
            </a:prstGeom>
            <a:grpFill/>
            <a:ln>
              <a:solidFill>
                <a:schemeClr val="accent2">
                  <a:lumMod val="75000"/>
                </a:schemeClr>
              </a:solidFill>
            </a:ln>
            <a:extLst/>
          </p:spPr>
        </p:pic>
      </p:grpSp>
      <p:grpSp>
        <p:nvGrpSpPr>
          <p:cNvPr id="20" name="Group 19"/>
          <p:cNvGrpSpPr/>
          <p:nvPr/>
        </p:nvGrpSpPr>
        <p:grpSpPr>
          <a:xfrm>
            <a:off x="9738656" y="2657422"/>
            <a:ext cx="1900671" cy="1768432"/>
            <a:chOff x="9645631" y="2476591"/>
            <a:chExt cx="1896557" cy="1772642"/>
          </a:xfrm>
          <a:solidFill>
            <a:schemeClr val="accent2">
              <a:lumMod val="75000"/>
            </a:schemeClr>
          </a:solidFill>
        </p:grpSpPr>
        <p:sp>
          <p:nvSpPr>
            <p:cNvPr id="21" name="Rectangle 20"/>
            <p:cNvSpPr/>
            <p:nvPr/>
          </p:nvSpPr>
          <p:spPr bwMode="auto">
            <a:xfrm>
              <a:off x="9645631" y="2476591"/>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Identity</a:t>
              </a:r>
              <a:endParaRPr lang="en-US" sz="2400" dirty="0">
                <a:gradFill>
                  <a:gsLst>
                    <a:gs pos="0">
                      <a:srgbClr val="FFFFFF"/>
                    </a:gs>
                    <a:gs pos="100000">
                      <a:srgbClr val="FFFFFF"/>
                    </a:gs>
                  </a:gsLst>
                  <a:lin ang="5400000" scaled="0"/>
                </a:gradFill>
              </a:endParaRPr>
            </a:p>
          </p:txBody>
        </p:sp>
        <p:pic>
          <p:nvPicPr>
            <p:cNvPr id="22" name="Picture 7" descr="C:\Users\Jonahs\Dropbox\Projects SCOTT\MEET Windows Azure\source\Background\tile-icon-identity.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68165" y="2705562"/>
              <a:ext cx="851488" cy="851488"/>
            </a:xfrm>
            <a:prstGeom prst="rect">
              <a:avLst/>
            </a:prstGeom>
            <a:grpFill/>
            <a:ln>
              <a:solidFill>
                <a:schemeClr val="accent2">
                  <a:lumMod val="75000"/>
                </a:schemeClr>
              </a:solidFill>
            </a:ln>
            <a:extLst/>
          </p:spPr>
        </p:pic>
      </p:grpSp>
      <p:grpSp>
        <p:nvGrpSpPr>
          <p:cNvPr id="23" name="Group 22"/>
          <p:cNvGrpSpPr/>
          <p:nvPr/>
        </p:nvGrpSpPr>
        <p:grpSpPr>
          <a:xfrm>
            <a:off x="3663070" y="4547266"/>
            <a:ext cx="1900671" cy="1768432"/>
            <a:chOff x="5665775" y="596839"/>
            <a:chExt cx="1896557" cy="1772642"/>
          </a:xfrm>
          <a:solidFill>
            <a:schemeClr val="accent2">
              <a:lumMod val="75000"/>
            </a:schemeClr>
          </a:solidFill>
        </p:grpSpPr>
        <p:sp>
          <p:nvSpPr>
            <p:cNvPr id="24" name="Rectangle 23"/>
            <p:cNvSpPr/>
            <p:nvPr/>
          </p:nvSpPr>
          <p:spPr bwMode="auto">
            <a:xfrm>
              <a:off x="5665775" y="59683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Media</a:t>
              </a:r>
              <a:endParaRPr lang="en-US" sz="2400" dirty="0">
                <a:gradFill>
                  <a:gsLst>
                    <a:gs pos="0">
                      <a:srgbClr val="FFFFFF"/>
                    </a:gs>
                    <a:gs pos="100000">
                      <a:srgbClr val="FFFFFF"/>
                    </a:gs>
                  </a:gsLst>
                  <a:lin ang="5400000" scaled="0"/>
                </a:gradFill>
              </a:endParaRPr>
            </a:p>
          </p:txBody>
        </p:sp>
        <p:pic>
          <p:nvPicPr>
            <p:cNvPr id="25" name="Picture 8" descr="C:\Users\Jonahs\Dropbox\Projects SCOTT\MEET Windows Azure\source\Background\tile-icon-media.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88309" y="898212"/>
              <a:ext cx="851488" cy="851488"/>
            </a:xfrm>
            <a:prstGeom prst="rect">
              <a:avLst/>
            </a:prstGeom>
            <a:grpFill/>
            <a:ln>
              <a:solidFill>
                <a:schemeClr val="accent2">
                  <a:lumMod val="75000"/>
                </a:schemeClr>
              </a:solidFill>
            </a:ln>
            <a:extLst/>
          </p:spPr>
        </p:pic>
      </p:grpSp>
      <p:grpSp>
        <p:nvGrpSpPr>
          <p:cNvPr id="26" name="Group 25"/>
          <p:cNvGrpSpPr/>
          <p:nvPr/>
        </p:nvGrpSpPr>
        <p:grpSpPr>
          <a:xfrm>
            <a:off x="7709352" y="4547267"/>
            <a:ext cx="1900671" cy="1768432"/>
            <a:chOff x="7651178" y="4341709"/>
            <a:chExt cx="1896557" cy="1772642"/>
          </a:xfrm>
          <a:solidFill>
            <a:schemeClr val="accent2">
              <a:lumMod val="75000"/>
            </a:schemeClr>
          </a:solidFill>
        </p:grpSpPr>
        <p:sp>
          <p:nvSpPr>
            <p:cNvPr id="27" name="Rectangle 26"/>
            <p:cNvSpPr/>
            <p:nvPr/>
          </p:nvSpPr>
          <p:spPr bwMode="auto">
            <a:xfrm>
              <a:off x="7651178" y="434170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Networking</a:t>
              </a:r>
              <a:endParaRPr lang="en-US" sz="2400" dirty="0">
                <a:gradFill>
                  <a:gsLst>
                    <a:gs pos="0">
                      <a:srgbClr val="FFFFFF"/>
                    </a:gs>
                    <a:gs pos="100000">
                      <a:srgbClr val="FFFFFF"/>
                    </a:gs>
                  </a:gsLst>
                  <a:lin ang="5400000" scaled="0"/>
                </a:gradFill>
              </a:endParaRPr>
            </a:p>
          </p:txBody>
        </p:sp>
        <p:pic>
          <p:nvPicPr>
            <p:cNvPr id="28" name="Picture 10" descr="C:\Users\Jonahs\Dropbox\Projects SCOTT\MEET Windows Azure\source\Background\tile-icon-network.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73712" y="4671657"/>
              <a:ext cx="851488" cy="851488"/>
            </a:xfrm>
            <a:prstGeom prst="rect">
              <a:avLst/>
            </a:prstGeom>
            <a:grpFill/>
            <a:ln>
              <a:solidFill>
                <a:schemeClr val="accent2">
                  <a:lumMod val="75000"/>
                </a:schemeClr>
              </a:solidFill>
            </a:ln>
            <a:extLst/>
          </p:spPr>
        </p:pic>
      </p:grpSp>
      <p:grpSp>
        <p:nvGrpSpPr>
          <p:cNvPr id="29" name="Group 28"/>
          <p:cNvGrpSpPr/>
          <p:nvPr/>
        </p:nvGrpSpPr>
        <p:grpSpPr>
          <a:xfrm>
            <a:off x="7709356" y="767577"/>
            <a:ext cx="1900671" cy="1768432"/>
            <a:chOff x="5665775" y="2466267"/>
            <a:chExt cx="1896557" cy="1772642"/>
          </a:xfrm>
          <a:solidFill>
            <a:schemeClr val="accent2">
              <a:lumMod val="75000"/>
            </a:schemeClr>
          </a:solidFill>
        </p:grpSpPr>
        <p:sp>
          <p:nvSpPr>
            <p:cNvPr id="30" name="Rectangle 29"/>
            <p:cNvSpPr/>
            <p:nvPr/>
          </p:nvSpPr>
          <p:spPr bwMode="auto">
            <a:xfrm>
              <a:off x="5665775" y="2466267"/>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Traffic</a:t>
              </a:r>
              <a:endParaRPr lang="en-US" sz="2400" dirty="0">
                <a:gradFill>
                  <a:gsLst>
                    <a:gs pos="0">
                      <a:srgbClr val="FFFFFF"/>
                    </a:gs>
                    <a:gs pos="100000">
                      <a:srgbClr val="FFFFFF"/>
                    </a:gs>
                  </a:gsLst>
                  <a:lin ang="5400000" scaled="0"/>
                </a:gradFill>
              </a:endParaRPr>
            </a:p>
          </p:txBody>
        </p:sp>
        <p:pic>
          <p:nvPicPr>
            <p:cNvPr id="31" name="Picture 2"/>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6188309" y="2751666"/>
              <a:ext cx="851488" cy="851488"/>
            </a:xfrm>
            <a:prstGeom prst="rect">
              <a:avLst/>
            </a:prstGeom>
            <a:grpFill/>
            <a:ln>
              <a:solidFill>
                <a:schemeClr val="accent2">
                  <a:lumMod val="75000"/>
                </a:schemeClr>
              </a:solidFill>
            </a:ln>
            <a:extLst/>
          </p:spPr>
        </p:pic>
      </p:grpSp>
      <p:sp>
        <p:nvSpPr>
          <p:cNvPr id="33" name="Rectangle 32"/>
          <p:cNvSpPr/>
          <p:nvPr/>
        </p:nvSpPr>
        <p:spPr bwMode="auto">
          <a:xfrm>
            <a:off x="9721146" y="750719"/>
            <a:ext cx="1935690" cy="18021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60" tIns="93260" rIns="91399" bIns="137160" numCol="1" rtlCol="0" anchor="b" anchorCtr="0" compatLnSpc="1">
            <a:prstTxWarp prst="textNoShape">
              <a:avLst/>
            </a:prstTxWarp>
          </a:bodyPr>
          <a:lstStyle/>
          <a:p>
            <a:pPr defTabSz="932012" fontAlgn="base">
              <a:lnSpc>
                <a:spcPts val="1200"/>
              </a:lnSpc>
              <a:spcBef>
                <a:spcPct val="0"/>
              </a:spcBef>
              <a:spcAft>
                <a:spcPct val="0"/>
              </a:spcAft>
            </a:pPr>
            <a:r>
              <a:rPr lang="en-US" altLang="zh-CN" sz="2400" dirty="0" smtClean="0">
                <a:gradFill>
                  <a:gsLst>
                    <a:gs pos="0">
                      <a:srgbClr val="FFFFFF"/>
                    </a:gs>
                    <a:gs pos="100000">
                      <a:srgbClr val="FFFFFF"/>
                    </a:gs>
                  </a:gsLst>
                  <a:lin ang="5400000" scaled="0"/>
                </a:gradFill>
              </a:rPr>
              <a:t>Mobile</a:t>
            </a:r>
            <a:endParaRPr lang="en-US" sz="2400" dirty="0">
              <a:gradFill>
                <a:gsLst>
                  <a:gs pos="0">
                    <a:srgbClr val="FFFFFF"/>
                  </a:gs>
                  <a:gs pos="100000">
                    <a:srgbClr val="FFFFFF"/>
                  </a:gs>
                </a:gsLst>
                <a:lin ang="5400000" scaled="0"/>
              </a:gradFill>
            </a:endParaRPr>
          </a:p>
        </p:txBody>
      </p:sp>
      <p:pic>
        <p:nvPicPr>
          <p:cNvPr id="34" name="Picture 33"/>
          <p:cNvPicPr>
            <a:picLocks noChangeAspect="1"/>
          </p:cNvPicPr>
          <p:nvPr/>
        </p:nvPicPr>
        <p:blipFill>
          <a:blip r:embed="rId11" cstate="print">
            <a:extLst>
              <a:ext uri="{BEBA8EAE-BF5A-486C-A8C5-ECC9F3942E4B}">
                <a14:imgProps xmlns:a14="http://schemas.microsoft.com/office/drawing/2010/main">
                  <a14:imgLayer r:embed="rId12">
                    <a14:imgEffect>
                      <a14:brightnessContrast bright="100000"/>
                    </a14:imgEffect>
                  </a14:imgLayer>
                </a14:imgProps>
              </a:ext>
              <a:ext uri="{28A0092B-C50C-407E-A947-70E740481C1C}">
                <a14:useLocalDpi xmlns:a14="http://schemas.microsoft.com/office/drawing/2010/main"/>
              </a:ext>
            </a:extLst>
          </a:blip>
          <a:stretch>
            <a:fillRect/>
          </a:stretch>
        </p:blipFill>
        <p:spPr>
          <a:xfrm>
            <a:off x="10441957" y="1047012"/>
            <a:ext cx="505530" cy="854633"/>
          </a:xfrm>
          <a:prstGeom prst="rect">
            <a:avLst/>
          </a:prstGeom>
          <a:solidFill>
            <a:schemeClr val="accent1"/>
          </a:solidFill>
          <a:ln>
            <a:noFill/>
          </a:ln>
        </p:spPr>
      </p:pic>
      <p:grpSp>
        <p:nvGrpSpPr>
          <p:cNvPr id="35" name="Group 34"/>
          <p:cNvGrpSpPr/>
          <p:nvPr/>
        </p:nvGrpSpPr>
        <p:grpSpPr>
          <a:xfrm>
            <a:off x="7709356" y="2657422"/>
            <a:ext cx="1900671" cy="1768432"/>
            <a:chOff x="5733802" y="2427734"/>
            <a:chExt cx="1492821" cy="1280255"/>
          </a:xfrm>
          <a:solidFill>
            <a:schemeClr val="accent2">
              <a:lumMod val="75000"/>
            </a:schemeClr>
          </a:solidFill>
        </p:grpSpPr>
        <p:sp>
          <p:nvSpPr>
            <p:cNvPr id="36" name="Rectangle 35"/>
            <p:cNvSpPr/>
            <p:nvPr/>
          </p:nvSpPr>
          <p:spPr bwMode="auto">
            <a:xfrm>
              <a:off x="5733802" y="2427734"/>
              <a:ext cx="1492821" cy="1280255"/>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Service Bus</a:t>
              </a:r>
              <a:endParaRPr lang="en-US" sz="2400" dirty="0">
                <a:gradFill>
                  <a:gsLst>
                    <a:gs pos="0">
                      <a:srgbClr val="FFFFFF"/>
                    </a:gs>
                    <a:gs pos="100000">
                      <a:srgbClr val="FFFFFF"/>
                    </a:gs>
                  </a:gsLst>
                  <a:lin ang="5400000" scaled="0"/>
                </a:gradFill>
              </a:endParaRPr>
            </a:p>
          </p:txBody>
        </p:sp>
        <p:pic>
          <p:nvPicPr>
            <p:cNvPr id="37" name="Picture 36"/>
            <p:cNvPicPr>
              <a:picLocks noChangeAspect="1"/>
            </p:cNvPicPr>
            <p:nvPr/>
          </p:nvPicPr>
          <p:blipFill>
            <a:blip r:embed="rId13"/>
            <a:stretch>
              <a:fillRect/>
            </a:stretch>
          </p:blipFill>
          <p:spPr>
            <a:xfrm>
              <a:off x="6186090" y="2645395"/>
              <a:ext cx="546150" cy="617924"/>
            </a:xfrm>
            <a:prstGeom prst="rect">
              <a:avLst/>
            </a:prstGeom>
            <a:grpFill/>
            <a:ln>
              <a:solidFill>
                <a:schemeClr val="accent2">
                  <a:lumMod val="75000"/>
                </a:schemeClr>
              </a:solidFill>
            </a:ln>
          </p:spPr>
        </p:pic>
      </p:grpSp>
    </p:spTree>
    <p:extLst>
      <p:ext uri="{BB962C8B-B14F-4D97-AF65-F5344CB8AC3E}">
        <p14:creationId xmlns:p14="http://schemas.microsoft.com/office/powerpoint/2010/main" val="39584925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250"/>
                                        <p:tgtEl>
                                          <p:spTgt spid="11"/>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250"/>
                                        <p:tgtEl>
                                          <p:spTgt spid="29"/>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250"/>
                                        <p:tgtEl>
                                          <p:spTgt spid="23"/>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250"/>
                                        <p:tgtEl>
                                          <p:spTgt spid="17"/>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250"/>
                                        <p:tgtEl>
                                          <p:spTgt spid="5"/>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250"/>
                                        <p:tgtEl>
                                          <p:spTgt spid="20"/>
                                        </p:tgtEl>
                                      </p:cBhvr>
                                    </p:animEffect>
                                  </p:childTnLst>
                                </p:cTn>
                              </p:par>
                            </p:childTnLst>
                          </p:cTn>
                        </p:par>
                        <p:par>
                          <p:cTn id="32" fill="hold">
                            <p:stCondLst>
                              <p:cond delay="1750"/>
                            </p:stCondLst>
                            <p:childTnLst>
                              <p:par>
                                <p:cTn id="33" presetID="10" presetClass="entr" presetSubtype="0" fill="hold"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250"/>
                                        <p:tgtEl>
                                          <p:spTgt spid="26"/>
                                        </p:tgtEl>
                                      </p:cBhvr>
                                    </p:animEffect>
                                  </p:childTnLst>
                                </p:cTn>
                              </p:par>
                            </p:childTnLst>
                          </p:cTn>
                        </p:par>
                        <p:par>
                          <p:cTn id="36" fill="hold">
                            <p:stCondLst>
                              <p:cond delay="2000"/>
                            </p:stCondLst>
                            <p:childTnLst>
                              <p:par>
                                <p:cTn id="37" presetID="10" presetClass="entr" presetSubtype="0" fill="hold" nodeType="after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250"/>
                                        <p:tgtEl>
                                          <p:spTgt spid="35"/>
                                        </p:tgtEl>
                                      </p:cBhvr>
                                    </p:animEffect>
                                  </p:childTnLst>
                                </p:cTn>
                              </p:par>
                            </p:childTnLst>
                          </p:cTn>
                        </p:par>
                        <p:par>
                          <p:cTn id="40" fill="hold">
                            <p:stCondLst>
                              <p:cond delay="2250"/>
                            </p:stCondLst>
                            <p:childTnLst>
                              <p:par>
                                <p:cTn id="41" presetID="10" presetClass="entr" presetSubtype="0" fill="hold"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484560" y="2832400"/>
            <a:ext cx="4773654" cy="149224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bg1"/>
                </a:solidFill>
                <a:latin typeface="微软雅黑" pitchFamily="34" charset="-122"/>
                <a:ea typeface="微软雅黑" pitchFamily="34" charset="-122"/>
                <a:cs typeface="+mj-cs"/>
              </a:defRPr>
            </a:lvl1pPr>
          </a:lstStyle>
          <a:p>
            <a:r>
              <a:rPr lang="en-US" altLang="zh-CN" dirty="0" smtClean="0">
                <a:solidFill>
                  <a:schemeClr val="tx1">
                    <a:lumMod val="65000"/>
                    <a:lumOff val="35000"/>
                  </a:schemeClr>
                </a:solidFill>
              </a:rPr>
              <a:t>Caching</a:t>
            </a:r>
            <a:endParaRPr lang="en-US" dirty="0">
              <a:solidFill>
                <a:schemeClr val="tx1">
                  <a:lumMod val="65000"/>
                  <a:lumOff val="35000"/>
                </a:schemeClr>
              </a:solidFill>
            </a:endParaRPr>
          </a:p>
        </p:txBody>
      </p:sp>
      <p:grpSp>
        <p:nvGrpSpPr>
          <p:cNvPr id="5" name="Group 4"/>
          <p:cNvGrpSpPr/>
          <p:nvPr/>
        </p:nvGrpSpPr>
        <p:grpSpPr>
          <a:xfrm>
            <a:off x="5680055" y="767577"/>
            <a:ext cx="1900671" cy="1768432"/>
            <a:chOff x="5665775" y="2466267"/>
            <a:chExt cx="1896557" cy="1772642"/>
          </a:xfrm>
          <a:solidFill>
            <a:schemeClr val="accent2">
              <a:lumMod val="75000"/>
            </a:schemeClr>
          </a:solidFill>
        </p:grpSpPr>
        <p:sp>
          <p:nvSpPr>
            <p:cNvPr id="6" name="Rectangle 5"/>
            <p:cNvSpPr/>
            <p:nvPr/>
          </p:nvSpPr>
          <p:spPr bwMode="auto">
            <a:xfrm>
              <a:off x="5665775" y="2466267"/>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Storage</a:t>
              </a:r>
              <a:endParaRPr lang="en-US" sz="2400" dirty="0">
                <a:gradFill>
                  <a:gsLst>
                    <a:gs pos="0">
                      <a:srgbClr val="FFFFFF"/>
                    </a:gs>
                    <a:gs pos="100000">
                      <a:srgbClr val="FFFFFF"/>
                    </a:gs>
                  </a:gsLst>
                  <a:lin ang="5400000" scaled="0"/>
                </a:gradFill>
              </a:endParaRPr>
            </a:p>
          </p:txBody>
        </p:sp>
        <p:pic>
          <p:nvPicPr>
            <p:cNvPr id="7" name="Picture 2" descr="C:\Users\Jonahs\Dropbox\Projects SCOTT\MEET Windows Azure\source\Background\tile-icon-stor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8309" y="2751666"/>
              <a:ext cx="851488" cy="851488"/>
            </a:xfrm>
            <a:prstGeom prst="rect">
              <a:avLst/>
            </a:prstGeom>
            <a:grpFill/>
            <a:ln>
              <a:solidFill>
                <a:schemeClr val="accent2">
                  <a:lumMod val="75000"/>
                </a:schemeClr>
              </a:solidFill>
            </a:ln>
            <a:extLst/>
          </p:spPr>
        </p:pic>
      </p:grpSp>
      <p:grpSp>
        <p:nvGrpSpPr>
          <p:cNvPr id="8" name="Group 7"/>
          <p:cNvGrpSpPr/>
          <p:nvPr/>
        </p:nvGrpSpPr>
        <p:grpSpPr>
          <a:xfrm>
            <a:off x="1646086" y="767577"/>
            <a:ext cx="1900671" cy="1768432"/>
            <a:chOff x="1685919" y="596839"/>
            <a:chExt cx="1896557" cy="1772642"/>
          </a:xfrm>
          <a:solidFill>
            <a:schemeClr val="accent2">
              <a:lumMod val="75000"/>
            </a:schemeClr>
          </a:solidFill>
        </p:grpSpPr>
        <p:sp>
          <p:nvSpPr>
            <p:cNvPr id="9" name="Rectangle 8"/>
            <p:cNvSpPr/>
            <p:nvPr/>
          </p:nvSpPr>
          <p:spPr bwMode="auto">
            <a:xfrm>
              <a:off x="1685919" y="59683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Big Data</a:t>
              </a:r>
              <a:endParaRPr lang="en-US" sz="2400" dirty="0">
                <a:gradFill>
                  <a:gsLst>
                    <a:gs pos="0">
                      <a:srgbClr val="FFFFFF"/>
                    </a:gs>
                    <a:gs pos="100000">
                      <a:srgbClr val="FFFFFF"/>
                    </a:gs>
                  </a:gsLst>
                  <a:lin ang="5400000" scaled="0"/>
                </a:gradFill>
              </a:endParaRPr>
            </a:p>
          </p:txBody>
        </p:sp>
        <p:pic>
          <p:nvPicPr>
            <p:cNvPr id="10" name="Picture 3" descr="C:\Users\Jonahs\Dropbox\Projects SCOTT\MEET Windows Azure\source\Background\tile-icon-bigdat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2075" y="926787"/>
              <a:ext cx="851488" cy="851488"/>
            </a:xfrm>
            <a:prstGeom prst="rect">
              <a:avLst/>
            </a:prstGeom>
            <a:grpFill/>
            <a:ln>
              <a:solidFill>
                <a:schemeClr val="accent2">
                  <a:lumMod val="75000"/>
                </a:schemeClr>
              </a:solidFill>
            </a:ln>
            <a:extLst/>
          </p:spPr>
        </p:pic>
      </p:grpSp>
      <p:grpSp>
        <p:nvGrpSpPr>
          <p:cNvPr id="11" name="Group 10"/>
          <p:cNvGrpSpPr/>
          <p:nvPr/>
        </p:nvGrpSpPr>
        <p:grpSpPr>
          <a:xfrm>
            <a:off x="5680055" y="2657422"/>
            <a:ext cx="1900671" cy="1768432"/>
            <a:chOff x="3671322" y="4341709"/>
            <a:chExt cx="1896557" cy="1772642"/>
          </a:xfrm>
          <a:solidFill>
            <a:schemeClr val="accent2">
              <a:lumMod val="75000"/>
            </a:schemeClr>
          </a:solidFill>
        </p:grpSpPr>
        <p:sp>
          <p:nvSpPr>
            <p:cNvPr id="12" name="Rectangle 11"/>
            <p:cNvSpPr/>
            <p:nvPr/>
          </p:nvSpPr>
          <p:spPr bwMode="auto">
            <a:xfrm>
              <a:off x="3671322" y="434170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Cache</a:t>
              </a:r>
              <a:endParaRPr lang="en-US" sz="2400" dirty="0">
                <a:gradFill>
                  <a:gsLst>
                    <a:gs pos="0">
                      <a:srgbClr val="FFFFFF"/>
                    </a:gs>
                    <a:gs pos="100000">
                      <a:srgbClr val="FFFFFF"/>
                    </a:gs>
                  </a:gsLst>
                  <a:lin ang="5400000" scaled="0"/>
                </a:gradFill>
              </a:endParaRPr>
            </a:p>
          </p:txBody>
        </p:sp>
        <p:pic>
          <p:nvPicPr>
            <p:cNvPr id="13" name="Picture 4" descr="C:\Users\Jonahs\Dropbox\Projects SCOTT\MEET Windows Azure\source\Background\tile-icon-cach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grpFill/>
            <a:ln>
              <a:solidFill>
                <a:schemeClr val="accent2">
                  <a:lumMod val="75000"/>
                </a:schemeClr>
              </a:solidFill>
            </a:ln>
            <a:extLst/>
          </p:spPr>
        </p:pic>
      </p:grpSp>
      <p:grpSp>
        <p:nvGrpSpPr>
          <p:cNvPr id="14" name="Group 13"/>
          <p:cNvGrpSpPr/>
          <p:nvPr/>
        </p:nvGrpSpPr>
        <p:grpSpPr>
          <a:xfrm>
            <a:off x="5680053" y="4547267"/>
            <a:ext cx="1900671" cy="1768432"/>
            <a:chOff x="5656726" y="4341709"/>
            <a:chExt cx="1896557" cy="1772642"/>
          </a:xfrm>
          <a:solidFill>
            <a:schemeClr val="accent2">
              <a:lumMod val="75000"/>
            </a:schemeClr>
          </a:solidFill>
        </p:grpSpPr>
        <p:sp>
          <p:nvSpPr>
            <p:cNvPr id="15" name="Rectangle 14"/>
            <p:cNvSpPr/>
            <p:nvPr/>
          </p:nvSpPr>
          <p:spPr bwMode="auto">
            <a:xfrm>
              <a:off x="5656726" y="434170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CDN</a:t>
              </a:r>
              <a:endParaRPr lang="en-US" sz="2400" dirty="0">
                <a:gradFill>
                  <a:gsLst>
                    <a:gs pos="0">
                      <a:srgbClr val="FFFFFF"/>
                    </a:gs>
                    <a:gs pos="100000">
                      <a:srgbClr val="FFFFFF"/>
                    </a:gs>
                  </a:gsLst>
                  <a:lin ang="5400000" scaled="0"/>
                </a:gradFill>
              </a:endParaRPr>
            </a:p>
          </p:txBody>
        </p:sp>
        <p:pic>
          <p:nvPicPr>
            <p:cNvPr id="16" name="Picture 5" descr="C:\Users\Jonahs\Dropbox\Projects SCOTT\MEET Windows Azure\source\Background\tile-icon-CD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9260" y="4671657"/>
              <a:ext cx="851488" cy="851488"/>
            </a:xfrm>
            <a:prstGeom prst="rect">
              <a:avLst/>
            </a:prstGeom>
            <a:grpFill/>
            <a:ln>
              <a:solidFill>
                <a:schemeClr val="accent2">
                  <a:lumMod val="75000"/>
                </a:schemeClr>
              </a:solidFill>
            </a:ln>
            <a:extLst/>
          </p:spPr>
        </p:pic>
      </p:grpSp>
      <p:grpSp>
        <p:nvGrpSpPr>
          <p:cNvPr id="17" name="Group 16"/>
          <p:cNvGrpSpPr/>
          <p:nvPr/>
        </p:nvGrpSpPr>
        <p:grpSpPr>
          <a:xfrm>
            <a:off x="3663070" y="767575"/>
            <a:ext cx="1900671" cy="1768432"/>
            <a:chOff x="3671323" y="596839"/>
            <a:chExt cx="1896557" cy="1772642"/>
          </a:xfrm>
          <a:solidFill>
            <a:schemeClr val="accent2">
              <a:lumMod val="75000"/>
            </a:schemeClr>
          </a:solidFill>
        </p:grpSpPr>
        <p:sp>
          <p:nvSpPr>
            <p:cNvPr id="18" name="Rectangle 17"/>
            <p:cNvSpPr/>
            <p:nvPr/>
          </p:nvSpPr>
          <p:spPr bwMode="auto">
            <a:xfrm>
              <a:off x="3671323" y="59683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Database</a:t>
              </a:r>
              <a:endParaRPr lang="en-US" sz="2400" dirty="0">
                <a:gradFill>
                  <a:gsLst>
                    <a:gs pos="0">
                      <a:srgbClr val="FFFFFF"/>
                    </a:gs>
                    <a:gs pos="100000">
                      <a:srgbClr val="FFFFFF"/>
                    </a:gs>
                  </a:gsLst>
                  <a:lin ang="5400000" scaled="0"/>
                </a:gradFill>
              </a:endParaRPr>
            </a:p>
          </p:txBody>
        </p:sp>
        <p:pic>
          <p:nvPicPr>
            <p:cNvPr id="19" name="Picture 6" descr="C:\Users\Jonahs\Dropbox\Projects SCOTT\MEET Windows Azure\source\Background\tile-icon-databas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3856" y="926787"/>
              <a:ext cx="851488" cy="851488"/>
            </a:xfrm>
            <a:prstGeom prst="rect">
              <a:avLst/>
            </a:prstGeom>
            <a:grpFill/>
            <a:ln>
              <a:solidFill>
                <a:schemeClr val="accent2">
                  <a:lumMod val="75000"/>
                </a:schemeClr>
              </a:solidFill>
            </a:ln>
            <a:extLst/>
          </p:spPr>
        </p:pic>
      </p:grpSp>
      <p:grpSp>
        <p:nvGrpSpPr>
          <p:cNvPr id="20" name="Group 19"/>
          <p:cNvGrpSpPr/>
          <p:nvPr/>
        </p:nvGrpSpPr>
        <p:grpSpPr>
          <a:xfrm>
            <a:off x="9738656" y="2657422"/>
            <a:ext cx="1900671" cy="1768432"/>
            <a:chOff x="9645631" y="2476591"/>
            <a:chExt cx="1896557" cy="1772642"/>
          </a:xfrm>
          <a:solidFill>
            <a:schemeClr val="accent2">
              <a:lumMod val="75000"/>
            </a:schemeClr>
          </a:solidFill>
        </p:grpSpPr>
        <p:sp>
          <p:nvSpPr>
            <p:cNvPr id="21" name="Rectangle 20"/>
            <p:cNvSpPr/>
            <p:nvPr/>
          </p:nvSpPr>
          <p:spPr bwMode="auto">
            <a:xfrm>
              <a:off x="9645631" y="2476591"/>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Identity</a:t>
              </a:r>
              <a:endParaRPr lang="en-US" sz="2400" dirty="0">
                <a:gradFill>
                  <a:gsLst>
                    <a:gs pos="0">
                      <a:srgbClr val="FFFFFF"/>
                    </a:gs>
                    <a:gs pos="100000">
                      <a:srgbClr val="FFFFFF"/>
                    </a:gs>
                  </a:gsLst>
                  <a:lin ang="5400000" scaled="0"/>
                </a:gradFill>
              </a:endParaRPr>
            </a:p>
          </p:txBody>
        </p:sp>
        <p:pic>
          <p:nvPicPr>
            <p:cNvPr id="22" name="Picture 7" descr="C:\Users\Jonahs\Dropbox\Projects SCOTT\MEET Windows Azure\source\Background\tile-icon-identity.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68165" y="2705562"/>
              <a:ext cx="851488" cy="851488"/>
            </a:xfrm>
            <a:prstGeom prst="rect">
              <a:avLst/>
            </a:prstGeom>
            <a:grpFill/>
            <a:ln>
              <a:solidFill>
                <a:schemeClr val="accent2">
                  <a:lumMod val="75000"/>
                </a:schemeClr>
              </a:solidFill>
            </a:ln>
            <a:extLst/>
          </p:spPr>
        </p:pic>
      </p:grpSp>
      <p:grpSp>
        <p:nvGrpSpPr>
          <p:cNvPr id="23" name="Group 22"/>
          <p:cNvGrpSpPr/>
          <p:nvPr/>
        </p:nvGrpSpPr>
        <p:grpSpPr>
          <a:xfrm>
            <a:off x="3663070" y="4547266"/>
            <a:ext cx="1900671" cy="1768432"/>
            <a:chOff x="5665775" y="596839"/>
            <a:chExt cx="1896557" cy="1772642"/>
          </a:xfrm>
          <a:solidFill>
            <a:schemeClr val="accent2">
              <a:lumMod val="75000"/>
            </a:schemeClr>
          </a:solidFill>
        </p:grpSpPr>
        <p:sp>
          <p:nvSpPr>
            <p:cNvPr id="24" name="Rectangle 23"/>
            <p:cNvSpPr/>
            <p:nvPr/>
          </p:nvSpPr>
          <p:spPr bwMode="auto">
            <a:xfrm>
              <a:off x="5665775" y="59683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Media</a:t>
              </a:r>
              <a:endParaRPr lang="en-US" sz="2400" dirty="0">
                <a:gradFill>
                  <a:gsLst>
                    <a:gs pos="0">
                      <a:srgbClr val="FFFFFF"/>
                    </a:gs>
                    <a:gs pos="100000">
                      <a:srgbClr val="FFFFFF"/>
                    </a:gs>
                  </a:gsLst>
                  <a:lin ang="5400000" scaled="0"/>
                </a:gradFill>
              </a:endParaRPr>
            </a:p>
          </p:txBody>
        </p:sp>
        <p:pic>
          <p:nvPicPr>
            <p:cNvPr id="25" name="Picture 8" descr="C:\Users\Jonahs\Dropbox\Projects SCOTT\MEET Windows Azure\source\Background\tile-icon-media.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88309" y="898212"/>
              <a:ext cx="851488" cy="851488"/>
            </a:xfrm>
            <a:prstGeom prst="rect">
              <a:avLst/>
            </a:prstGeom>
            <a:grpFill/>
            <a:ln>
              <a:solidFill>
                <a:schemeClr val="accent2">
                  <a:lumMod val="75000"/>
                </a:schemeClr>
              </a:solidFill>
            </a:ln>
            <a:extLst/>
          </p:spPr>
        </p:pic>
      </p:grpSp>
      <p:grpSp>
        <p:nvGrpSpPr>
          <p:cNvPr id="26" name="Group 25"/>
          <p:cNvGrpSpPr/>
          <p:nvPr/>
        </p:nvGrpSpPr>
        <p:grpSpPr>
          <a:xfrm>
            <a:off x="7709352" y="4547267"/>
            <a:ext cx="1900671" cy="1768432"/>
            <a:chOff x="7651178" y="4341709"/>
            <a:chExt cx="1896557" cy="1772642"/>
          </a:xfrm>
          <a:solidFill>
            <a:schemeClr val="accent2">
              <a:lumMod val="75000"/>
            </a:schemeClr>
          </a:solidFill>
        </p:grpSpPr>
        <p:sp>
          <p:nvSpPr>
            <p:cNvPr id="27" name="Rectangle 26"/>
            <p:cNvSpPr/>
            <p:nvPr/>
          </p:nvSpPr>
          <p:spPr bwMode="auto">
            <a:xfrm>
              <a:off x="7651178" y="434170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Networking</a:t>
              </a:r>
              <a:endParaRPr lang="en-US" sz="2400" dirty="0">
                <a:gradFill>
                  <a:gsLst>
                    <a:gs pos="0">
                      <a:srgbClr val="FFFFFF"/>
                    </a:gs>
                    <a:gs pos="100000">
                      <a:srgbClr val="FFFFFF"/>
                    </a:gs>
                  </a:gsLst>
                  <a:lin ang="5400000" scaled="0"/>
                </a:gradFill>
              </a:endParaRPr>
            </a:p>
          </p:txBody>
        </p:sp>
        <p:pic>
          <p:nvPicPr>
            <p:cNvPr id="28" name="Picture 10" descr="C:\Users\Jonahs\Dropbox\Projects SCOTT\MEET Windows Azure\source\Background\tile-icon-network.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73712" y="4671657"/>
              <a:ext cx="851488" cy="851488"/>
            </a:xfrm>
            <a:prstGeom prst="rect">
              <a:avLst/>
            </a:prstGeom>
            <a:grpFill/>
            <a:ln>
              <a:solidFill>
                <a:schemeClr val="accent2">
                  <a:lumMod val="75000"/>
                </a:schemeClr>
              </a:solidFill>
            </a:ln>
            <a:extLst/>
          </p:spPr>
        </p:pic>
      </p:grpSp>
      <p:grpSp>
        <p:nvGrpSpPr>
          <p:cNvPr id="29" name="Group 28"/>
          <p:cNvGrpSpPr/>
          <p:nvPr/>
        </p:nvGrpSpPr>
        <p:grpSpPr>
          <a:xfrm>
            <a:off x="7709356" y="767577"/>
            <a:ext cx="1900671" cy="1768432"/>
            <a:chOff x="5665775" y="2466267"/>
            <a:chExt cx="1896557" cy="1772642"/>
          </a:xfrm>
          <a:solidFill>
            <a:schemeClr val="accent2">
              <a:lumMod val="75000"/>
            </a:schemeClr>
          </a:solidFill>
        </p:grpSpPr>
        <p:sp>
          <p:nvSpPr>
            <p:cNvPr id="30" name="Rectangle 29"/>
            <p:cNvSpPr/>
            <p:nvPr/>
          </p:nvSpPr>
          <p:spPr bwMode="auto">
            <a:xfrm>
              <a:off x="5665775" y="2466267"/>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Traffic</a:t>
              </a:r>
              <a:endParaRPr lang="en-US" sz="2400" dirty="0">
                <a:gradFill>
                  <a:gsLst>
                    <a:gs pos="0">
                      <a:srgbClr val="FFFFFF"/>
                    </a:gs>
                    <a:gs pos="100000">
                      <a:srgbClr val="FFFFFF"/>
                    </a:gs>
                  </a:gsLst>
                  <a:lin ang="5400000" scaled="0"/>
                </a:gradFill>
              </a:endParaRPr>
            </a:p>
          </p:txBody>
        </p:sp>
        <p:pic>
          <p:nvPicPr>
            <p:cNvPr id="31" name="Picture 2"/>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6188309" y="2751666"/>
              <a:ext cx="851488" cy="851488"/>
            </a:xfrm>
            <a:prstGeom prst="rect">
              <a:avLst/>
            </a:prstGeom>
            <a:grpFill/>
            <a:ln>
              <a:solidFill>
                <a:schemeClr val="accent2">
                  <a:lumMod val="75000"/>
                </a:schemeClr>
              </a:solidFill>
            </a:ln>
            <a:extLst/>
          </p:spPr>
        </p:pic>
      </p:grpSp>
      <p:grpSp>
        <p:nvGrpSpPr>
          <p:cNvPr id="32" name="Group 31"/>
          <p:cNvGrpSpPr/>
          <p:nvPr/>
        </p:nvGrpSpPr>
        <p:grpSpPr>
          <a:xfrm>
            <a:off x="9721146" y="750719"/>
            <a:ext cx="1935690" cy="1802143"/>
            <a:chOff x="10197893" y="3549247"/>
            <a:chExt cx="1555355" cy="1453733"/>
          </a:xfrm>
          <a:solidFill>
            <a:schemeClr val="accent2">
              <a:lumMod val="75000"/>
            </a:schemeClr>
          </a:solidFill>
        </p:grpSpPr>
        <p:sp>
          <p:nvSpPr>
            <p:cNvPr id="33" name="Rectangle 32"/>
            <p:cNvSpPr/>
            <p:nvPr/>
          </p:nvSpPr>
          <p:spPr bwMode="auto">
            <a:xfrm>
              <a:off x="10197893" y="3549247"/>
              <a:ext cx="1555355" cy="1453733"/>
            </a:xfrm>
            <a:prstGeom prst="rect">
              <a:avLst/>
            </a:prstGeom>
            <a:grpFill/>
            <a:ln>
              <a:solidFill>
                <a:schemeClr val="accent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60" tIns="93260" rIns="91399" bIns="137160" numCol="1" rtlCol="0" anchor="b" anchorCtr="0" compatLnSpc="1">
              <a:prstTxWarp prst="textNoShape">
                <a:avLst/>
              </a:prstTxWarp>
            </a:bodyPr>
            <a:lstStyle/>
            <a:p>
              <a:pPr defTabSz="932012" fontAlgn="base">
                <a:lnSpc>
                  <a:spcPts val="1200"/>
                </a:lnSpc>
                <a:spcBef>
                  <a:spcPct val="0"/>
                </a:spcBef>
                <a:spcAft>
                  <a:spcPct val="0"/>
                </a:spcAft>
              </a:pPr>
              <a:r>
                <a:rPr lang="en-US" altLang="zh-CN" sz="2400" dirty="0" smtClean="0">
                  <a:gradFill>
                    <a:gsLst>
                      <a:gs pos="0">
                        <a:srgbClr val="FFFFFF"/>
                      </a:gs>
                      <a:gs pos="100000">
                        <a:srgbClr val="FFFFFF"/>
                      </a:gs>
                    </a:gsLst>
                    <a:lin ang="5400000" scaled="0"/>
                  </a:gradFill>
                </a:rPr>
                <a:t>Mobile</a:t>
              </a:r>
              <a:endParaRPr lang="en-US" sz="2400" dirty="0">
                <a:gradFill>
                  <a:gsLst>
                    <a:gs pos="0">
                      <a:srgbClr val="FFFFFF"/>
                    </a:gs>
                    <a:gs pos="100000">
                      <a:srgbClr val="FFFFFF"/>
                    </a:gs>
                  </a:gsLst>
                  <a:lin ang="5400000" scaled="0"/>
                </a:gradFill>
              </a:endParaRPr>
            </a:p>
          </p:txBody>
        </p:sp>
        <p:pic>
          <p:nvPicPr>
            <p:cNvPr id="34" name="Picture 33"/>
            <p:cNvPicPr>
              <a:picLocks noChangeAspect="1"/>
            </p:cNvPicPr>
            <p:nvPr/>
          </p:nvPicPr>
          <p:blipFill>
            <a:blip r:embed="rId11" cstate="print">
              <a:extLst>
                <a:ext uri="{BEBA8EAE-BF5A-486C-A8C5-ECC9F3942E4B}">
                  <a14:imgProps xmlns:a14="http://schemas.microsoft.com/office/drawing/2010/main">
                    <a14:imgLayer r:embed="rId12">
                      <a14:imgEffect>
                        <a14:brightnessContrast bright="100000"/>
                      </a14:imgEffect>
                    </a14:imgLayer>
                  </a14:imgProps>
                </a:ext>
                <a:ext uri="{28A0092B-C50C-407E-A947-70E740481C1C}">
                  <a14:useLocalDpi xmlns:a14="http://schemas.microsoft.com/office/drawing/2010/main"/>
                </a:ext>
              </a:extLst>
            </a:blip>
            <a:stretch>
              <a:fillRect/>
            </a:stretch>
          </p:blipFill>
          <p:spPr>
            <a:xfrm>
              <a:off x="10777075" y="3788257"/>
              <a:ext cx="406201" cy="689406"/>
            </a:xfrm>
            <a:prstGeom prst="rect">
              <a:avLst/>
            </a:prstGeom>
            <a:grpFill/>
            <a:ln>
              <a:solidFill>
                <a:schemeClr val="accent2">
                  <a:lumMod val="75000"/>
                </a:schemeClr>
              </a:solidFill>
            </a:ln>
          </p:spPr>
        </p:pic>
      </p:grpSp>
      <p:grpSp>
        <p:nvGrpSpPr>
          <p:cNvPr id="35" name="Group 34"/>
          <p:cNvGrpSpPr/>
          <p:nvPr/>
        </p:nvGrpSpPr>
        <p:grpSpPr>
          <a:xfrm>
            <a:off x="7709356" y="2657422"/>
            <a:ext cx="1900671" cy="1768432"/>
            <a:chOff x="5733802" y="2427734"/>
            <a:chExt cx="1492821" cy="1280255"/>
          </a:xfrm>
          <a:solidFill>
            <a:schemeClr val="accent2">
              <a:lumMod val="75000"/>
            </a:schemeClr>
          </a:solidFill>
        </p:grpSpPr>
        <p:sp>
          <p:nvSpPr>
            <p:cNvPr id="36" name="Rectangle 35"/>
            <p:cNvSpPr/>
            <p:nvPr/>
          </p:nvSpPr>
          <p:spPr bwMode="auto">
            <a:xfrm>
              <a:off x="5733802" y="2427734"/>
              <a:ext cx="1492821" cy="1280255"/>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Service Bus</a:t>
              </a:r>
              <a:endParaRPr lang="en-US" sz="2400" dirty="0">
                <a:gradFill>
                  <a:gsLst>
                    <a:gs pos="0">
                      <a:srgbClr val="FFFFFF"/>
                    </a:gs>
                    <a:gs pos="100000">
                      <a:srgbClr val="FFFFFF"/>
                    </a:gs>
                  </a:gsLst>
                  <a:lin ang="5400000" scaled="0"/>
                </a:gradFill>
              </a:endParaRPr>
            </a:p>
          </p:txBody>
        </p:sp>
        <p:pic>
          <p:nvPicPr>
            <p:cNvPr id="37" name="Picture 36"/>
            <p:cNvPicPr>
              <a:picLocks noChangeAspect="1"/>
            </p:cNvPicPr>
            <p:nvPr/>
          </p:nvPicPr>
          <p:blipFill>
            <a:blip r:embed="rId13"/>
            <a:stretch>
              <a:fillRect/>
            </a:stretch>
          </p:blipFill>
          <p:spPr>
            <a:xfrm>
              <a:off x="6186090" y="2645395"/>
              <a:ext cx="546150" cy="617924"/>
            </a:xfrm>
            <a:prstGeom prst="rect">
              <a:avLst/>
            </a:prstGeom>
            <a:grpFill/>
            <a:ln>
              <a:solidFill>
                <a:schemeClr val="accent2">
                  <a:lumMod val="75000"/>
                </a:schemeClr>
              </a:solidFill>
            </a:ln>
          </p:spPr>
        </p:pic>
      </p:grpSp>
      <p:grpSp>
        <p:nvGrpSpPr>
          <p:cNvPr id="38" name="Group 37"/>
          <p:cNvGrpSpPr/>
          <p:nvPr/>
        </p:nvGrpSpPr>
        <p:grpSpPr>
          <a:xfrm>
            <a:off x="5680051" y="2664608"/>
            <a:ext cx="1900671" cy="1768433"/>
            <a:chOff x="3671322" y="4341710"/>
            <a:chExt cx="1896557" cy="1772642"/>
          </a:xfrm>
          <a:solidFill>
            <a:schemeClr val="accent2">
              <a:lumMod val="75000"/>
            </a:schemeClr>
          </a:solidFill>
        </p:grpSpPr>
        <p:sp>
          <p:nvSpPr>
            <p:cNvPr id="39" name="Rectangle 38"/>
            <p:cNvSpPr/>
            <p:nvPr/>
          </p:nvSpPr>
          <p:spPr bwMode="auto">
            <a:xfrm>
              <a:off x="3671322" y="4341710"/>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Caching</a:t>
              </a:r>
              <a:endParaRPr lang="en-US" sz="2400" dirty="0">
                <a:gradFill>
                  <a:gsLst>
                    <a:gs pos="0">
                      <a:srgbClr val="FFFFFF"/>
                    </a:gs>
                    <a:gs pos="100000">
                      <a:srgbClr val="FFFFFF"/>
                    </a:gs>
                  </a:gsLst>
                  <a:lin ang="5400000" scaled="0"/>
                </a:gradFill>
              </a:endParaRPr>
            </a:p>
          </p:txBody>
        </p:sp>
        <p:pic>
          <p:nvPicPr>
            <p:cNvPr id="40" name="Picture 4" descr="C:\Users\Jonahs\Dropbox\Projects SCOTT\MEET Windows Azure\source\Background\tile-icon-cach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3856" y="4643085"/>
              <a:ext cx="851488" cy="851488"/>
            </a:xfrm>
            <a:prstGeom prst="rect">
              <a:avLst/>
            </a:prstGeom>
            <a:grpFill/>
            <a:ln>
              <a:solidFill>
                <a:schemeClr val="accent2">
                  <a:lumMod val="75000"/>
                </a:schemeClr>
              </a:solidFill>
            </a:ln>
            <a:extLst/>
          </p:spPr>
        </p:pic>
      </p:grpSp>
      <p:grpSp>
        <p:nvGrpSpPr>
          <p:cNvPr id="41" name="Group 40"/>
          <p:cNvGrpSpPr/>
          <p:nvPr/>
        </p:nvGrpSpPr>
        <p:grpSpPr>
          <a:xfrm>
            <a:off x="5680051" y="2650235"/>
            <a:ext cx="1900671" cy="1782806"/>
            <a:chOff x="3671322" y="4341710"/>
            <a:chExt cx="1896557" cy="1772642"/>
          </a:xfrm>
          <a:solidFill>
            <a:schemeClr val="accent2">
              <a:lumMod val="75000"/>
            </a:schemeClr>
          </a:solidFill>
        </p:grpSpPr>
        <p:sp>
          <p:nvSpPr>
            <p:cNvPr id="42" name="Rectangle 41"/>
            <p:cNvSpPr/>
            <p:nvPr/>
          </p:nvSpPr>
          <p:spPr bwMode="auto">
            <a:xfrm>
              <a:off x="3671322" y="4341710"/>
              <a:ext cx="1896557" cy="1772642"/>
            </a:xfrm>
            <a:prstGeom prst="rect">
              <a:avLst/>
            </a:prstGeom>
            <a:solidFill>
              <a:schemeClr val="accent1"/>
            </a:solidFill>
            <a:ln>
              <a:solidFill>
                <a:schemeClr val="accent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Caching</a:t>
              </a:r>
              <a:endParaRPr lang="en-US" sz="2400" dirty="0">
                <a:gradFill>
                  <a:gsLst>
                    <a:gs pos="0">
                      <a:srgbClr val="FFFFFF"/>
                    </a:gs>
                    <a:gs pos="100000">
                      <a:srgbClr val="FFFFFF"/>
                    </a:gs>
                  </a:gsLst>
                  <a:lin ang="5400000" scaled="0"/>
                </a:gradFill>
              </a:endParaRPr>
            </a:p>
          </p:txBody>
        </p:sp>
        <p:pic>
          <p:nvPicPr>
            <p:cNvPr id="43" name="Picture 4" descr="C:\Users\Jonahs\Dropbox\Projects SCOTT\MEET Windows Azure\source\Background\tile-icon-cach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3856" y="4643085"/>
              <a:ext cx="851488" cy="851488"/>
            </a:xfrm>
            <a:prstGeom prst="rect">
              <a:avLst/>
            </a:prstGeom>
            <a:solidFill>
              <a:schemeClr val="accent1"/>
            </a:solidFill>
            <a:ln>
              <a:solidFill>
                <a:schemeClr val="accent1"/>
              </a:solidFill>
            </a:ln>
            <a:extLst/>
          </p:spPr>
        </p:pic>
      </p:grpSp>
    </p:spTree>
    <p:extLst>
      <p:ext uri="{BB962C8B-B14F-4D97-AF65-F5344CB8AC3E}">
        <p14:creationId xmlns:p14="http://schemas.microsoft.com/office/powerpoint/2010/main" val="18308461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Caching</a:t>
            </a:r>
            <a:endParaRPr lang="en-US" dirty="0"/>
          </a:p>
        </p:txBody>
      </p:sp>
      <p:sp>
        <p:nvSpPr>
          <p:cNvPr id="3" name="Subtitle 2"/>
          <p:cNvSpPr>
            <a:spLocks noGrp="1"/>
          </p:cNvSpPr>
          <p:nvPr>
            <p:ph type="subTitle" idx="1"/>
          </p:nvPr>
        </p:nvSpPr>
        <p:spPr>
          <a:xfrm>
            <a:off x="1889124" y="5630472"/>
            <a:ext cx="5392209" cy="461665"/>
          </a:xfrm>
        </p:spPr>
        <p:txBody>
          <a:bodyPr/>
          <a:lstStyle/>
          <a:p>
            <a:r>
              <a:rPr lang="en-US" dirty="0" smtClean="0"/>
              <a:t>Use Caching to improve performance</a:t>
            </a:r>
            <a:endParaRPr lang="en-US" dirty="0"/>
          </a:p>
        </p:txBody>
      </p:sp>
      <p:sp>
        <p:nvSpPr>
          <p:cNvPr id="4" name="Text Placeholder 3"/>
          <p:cNvSpPr>
            <a:spLocks noGrp="1"/>
          </p:cNvSpPr>
          <p:nvPr>
            <p:ph type="body" sz="quarter" idx="10"/>
          </p:nvPr>
        </p:nvSpPr>
        <p:spPr/>
        <p:txBody>
          <a:bodyPr/>
          <a:lstStyle/>
          <a:p>
            <a:r>
              <a:rPr lang="en-US" dirty="0" smtClean="0"/>
              <a:t>Twitter Reader</a:t>
            </a:r>
            <a:endParaRPr lang="en-US" dirty="0"/>
          </a:p>
        </p:txBody>
      </p:sp>
    </p:spTree>
    <p:extLst>
      <p:ext uri="{BB962C8B-B14F-4D97-AF65-F5344CB8AC3E}">
        <p14:creationId xmlns:p14="http://schemas.microsoft.com/office/powerpoint/2010/main" val="76492846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txBox="1">
            <a:spLocks/>
          </p:cNvSpPr>
          <p:nvPr/>
        </p:nvSpPr>
        <p:spPr>
          <a:xfrm>
            <a:off x="484560" y="2832400"/>
            <a:ext cx="4773654" cy="149224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bg1"/>
                </a:solidFill>
                <a:latin typeface="微软雅黑" pitchFamily="34" charset="-122"/>
                <a:ea typeface="微软雅黑" pitchFamily="34" charset="-122"/>
                <a:cs typeface="+mj-cs"/>
              </a:defRPr>
            </a:lvl1pPr>
          </a:lstStyle>
          <a:p>
            <a:r>
              <a:rPr lang="en-US" altLang="zh-CN" dirty="0" smtClean="0">
                <a:solidFill>
                  <a:schemeClr val="tx1">
                    <a:lumMod val="65000"/>
                    <a:lumOff val="35000"/>
                  </a:schemeClr>
                </a:solidFill>
              </a:rPr>
              <a:t>Storage</a:t>
            </a:r>
            <a:endParaRPr lang="en-US" dirty="0">
              <a:solidFill>
                <a:schemeClr val="tx1">
                  <a:lumMod val="65000"/>
                  <a:lumOff val="35000"/>
                </a:schemeClr>
              </a:solidFill>
            </a:endParaRPr>
          </a:p>
        </p:txBody>
      </p:sp>
      <p:grpSp>
        <p:nvGrpSpPr>
          <p:cNvPr id="5" name="Group 4"/>
          <p:cNvGrpSpPr/>
          <p:nvPr/>
        </p:nvGrpSpPr>
        <p:grpSpPr>
          <a:xfrm>
            <a:off x="5674860" y="767575"/>
            <a:ext cx="1900671" cy="1768432"/>
            <a:chOff x="5665775" y="2466267"/>
            <a:chExt cx="1896557" cy="1772642"/>
          </a:xfrm>
          <a:solidFill>
            <a:schemeClr val="accent2">
              <a:lumMod val="75000"/>
            </a:schemeClr>
          </a:solidFill>
        </p:grpSpPr>
        <p:sp>
          <p:nvSpPr>
            <p:cNvPr id="6" name="Rectangle 5"/>
            <p:cNvSpPr/>
            <p:nvPr/>
          </p:nvSpPr>
          <p:spPr bwMode="auto">
            <a:xfrm>
              <a:off x="5665775" y="2466267"/>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Storage</a:t>
              </a:r>
              <a:endParaRPr lang="en-US" sz="2400" dirty="0">
                <a:gradFill>
                  <a:gsLst>
                    <a:gs pos="0">
                      <a:srgbClr val="FFFFFF"/>
                    </a:gs>
                    <a:gs pos="100000">
                      <a:srgbClr val="FFFFFF"/>
                    </a:gs>
                  </a:gsLst>
                  <a:lin ang="5400000" scaled="0"/>
                </a:gradFill>
              </a:endParaRPr>
            </a:p>
          </p:txBody>
        </p:sp>
        <p:pic>
          <p:nvPicPr>
            <p:cNvPr id="7" name="Picture 2" descr="C:\Users\Jonahs\Dropbox\Projects SCOTT\MEET Windows Azure\source\Background\tile-icon-stor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8309" y="2751666"/>
              <a:ext cx="851488" cy="851488"/>
            </a:xfrm>
            <a:prstGeom prst="rect">
              <a:avLst/>
            </a:prstGeom>
            <a:grpFill/>
            <a:ln>
              <a:solidFill>
                <a:schemeClr val="accent2">
                  <a:lumMod val="75000"/>
                </a:schemeClr>
              </a:solidFill>
            </a:ln>
            <a:extLst/>
          </p:spPr>
        </p:pic>
      </p:grpSp>
      <p:grpSp>
        <p:nvGrpSpPr>
          <p:cNvPr id="8" name="Group 7"/>
          <p:cNvGrpSpPr/>
          <p:nvPr/>
        </p:nvGrpSpPr>
        <p:grpSpPr>
          <a:xfrm>
            <a:off x="1646086" y="767577"/>
            <a:ext cx="1900671" cy="1768432"/>
            <a:chOff x="1685919" y="596839"/>
            <a:chExt cx="1896557" cy="1772642"/>
          </a:xfrm>
          <a:solidFill>
            <a:schemeClr val="accent2">
              <a:lumMod val="75000"/>
            </a:schemeClr>
          </a:solidFill>
        </p:grpSpPr>
        <p:sp>
          <p:nvSpPr>
            <p:cNvPr id="9" name="Rectangle 8"/>
            <p:cNvSpPr/>
            <p:nvPr/>
          </p:nvSpPr>
          <p:spPr bwMode="auto">
            <a:xfrm>
              <a:off x="1685919" y="59683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Big Data</a:t>
              </a:r>
              <a:endParaRPr lang="en-US" sz="2400" dirty="0">
                <a:gradFill>
                  <a:gsLst>
                    <a:gs pos="0">
                      <a:srgbClr val="FFFFFF"/>
                    </a:gs>
                    <a:gs pos="100000">
                      <a:srgbClr val="FFFFFF"/>
                    </a:gs>
                  </a:gsLst>
                  <a:lin ang="5400000" scaled="0"/>
                </a:gradFill>
              </a:endParaRPr>
            </a:p>
          </p:txBody>
        </p:sp>
        <p:pic>
          <p:nvPicPr>
            <p:cNvPr id="10" name="Picture 3" descr="C:\Users\Jonahs\Dropbox\Projects SCOTT\MEET Windows Azure\source\Background\tile-icon-bigdat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2075" y="926787"/>
              <a:ext cx="851488" cy="851488"/>
            </a:xfrm>
            <a:prstGeom prst="rect">
              <a:avLst/>
            </a:prstGeom>
            <a:grpFill/>
            <a:ln>
              <a:solidFill>
                <a:schemeClr val="accent2">
                  <a:lumMod val="75000"/>
                </a:schemeClr>
              </a:solidFill>
            </a:ln>
            <a:extLst/>
          </p:spPr>
        </p:pic>
      </p:grpSp>
      <p:grpSp>
        <p:nvGrpSpPr>
          <p:cNvPr id="11" name="Group 10"/>
          <p:cNvGrpSpPr/>
          <p:nvPr/>
        </p:nvGrpSpPr>
        <p:grpSpPr>
          <a:xfrm>
            <a:off x="5680055" y="2657422"/>
            <a:ext cx="1900671" cy="1768432"/>
            <a:chOff x="3671322" y="4341709"/>
            <a:chExt cx="1896557" cy="1772642"/>
          </a:xfrm>
          <a:solidFill>
            <a:schemeClr val="accent2">
              <a:lumMod val="75000"/>
            </a:schemeClr>
          </a:solidFill>
        </p:grpSpPr>
        <p:sp>
          <p:nvSpPr>
            <p:cNvPr id="12" name="Rectangle 11"/>
            <p:cNvSpPr/>
            <p:nvPr/>
          </p:nvSpPr>
          <p:spPr bwMode="auto">
            <a:xfrm>
              <a:off x="3671322" y="434170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Cache</a:t>
              </a:r>
              <a:endParaRPr lang="en-US" sz="2400" dirty="0">
                <a:gradFill>
                  <a:gsLst>
                    <a:gs pos="0">
                      <a:srgbClr val="FFFFFF"/>
                    </a:gs>
                    <a:gs pos="100000">
                      <a:srgbClr val="FFFFFF"/>
                    </a:gs>
                  </a:gsLst>
                  <a:lin ang="5400000" scaled="0"/>
                </a:gradFill>
              </a:endParaRPr>
            </a:p>
          </p:txBody>
        </p:sp>
        <p:pic>
          <p:nvPicPr>
            <p:cNvPr id="13" name="Picture 4" descr="C:\Users\Jonahs\Dropbox\Projects SCOTT\MEET Windows Azure\source\Background\tile-icon-cach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grpFill/>
            <a:ln>
              <a:solidFill>
                <a:schemeClr val="accent2">
                  <a:lumMod val="75000"/>
                </a:schemeClr>
              </a:solidFill>
            </a:ln>
            <a:extLst/>
          </p:spPr>
        </p:pic>
      </p:grpSp>
      <p:grpSp>
        <p:nvGrpSpPr>
          <p:cNvPr id="14" name="Group 13"/>
          <p:cNvGrpSpPr/>
          <p:nvPr/>
        </p:nvGrpSpPr>
        <p:grpSpPr>
          <a:xfrm>
            <a:off x="5680053" y="4547267"/>
            <a:ext cx="1900671" cy="1768432"/>
            <a:chOff x="5656726" y="4341709"/>
            <a:chExt cx="1896557" cy="1772642"/>
          </a:xfrm>
          <a:solidFill>
            <a:schemeClr val="accent2">
              <a:lumMod val="75000"/>
            </a:schemeClr>
          </a:solidFill>
        </p:grpSpPr>
        <p:sp>
          <p:nvSpPr>
            <p:cNvPr id="15" name="Rectangle 14"/>
            <p:cNvSpPr/>
            <p:nvPr/>
          </p:nvSpPr>
          <p:spPr bwMode="auto">
            <a:xfrm>
              <a:off x="5656726" y="434170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CDN</a:t>
              </a:r>
              <a:endParaRPr lang="en-US" sz="2400" dirty="0">
                <a:gradFill>
                  <a:gsLst>
                    <a:gs pos="0">
                      <a:srgbClr val="FFFFFF"/>
                    </a:gs>
                    <a:gs pos="100000">
                      <a:srgbClr val="FFFFFF"/>
                    </a:gs>
                  </a:gsLst>
                  <a:lin ang="5400000" scaled="0"/>
                </a:gradFill>
              </a:endParaRPr>
            </a:p>
          </p:txBody>
        </p:sp>
        <p:pic>
          <p:nvPicPr>
            <p:cNvPr id="16" name="Picture 5" descr="C:\Users\Jonahs\Dropbox\Projects SCOTT\MEET Windows Azure\source\Background\tile-icon-CD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9260" y="4671657"/>
              <a:ext cx="851488" cy="851488"/>
            </a:xfrm>
            <a:prstGeom prst="rect">
              <a:avLst/>
            </a:prstGeom>
            <a:grpFill/>
            <a:ln>
              <a:solidFill>
                <a:schemeClr val="accent2">
                  <a:lumMod val="75000"/>
                </a:schemeClr>
              </a:solidFill>
            </a:ln>
            <a:extLst/>
          </p:spPr>
        </p:pic>
      </p:grpSp>
      <p:grpSp>
        <p:nvGrpSpPr>
          <p:cNvPr id="17" name="Group 16"/>
          <p:cNvGrpSpPr/>
          <p:nvPr/>
        </p:nvGrpSpPr>
        <p:grpSpPr>
          <a:xfrm>
            <a:off x="3663070" y="767575"/>
            <a:ext cx="1900671" cy="1768432"/>
            <a:chOff x="3671323" y="596839"/>
            <a:chExt cx="1896557" cy="1772642"/>
          </a:xfrm>
          <a:solidFill>
            <a:schemeClr val="accent2">
              <a:lumMod val="75000"/>
            </a:schemeClr>
          </a:solidFill>
        </p:grpSpPr>
        <p:sp>
          <p:nvSpPr>
            <p:cNvPr id="18" name="Rectangle 17"/>
            <p:cNvSpPr/>
            <p:nvPr/>
          </p:nvSpPr>
          <p:spPr bwMode="auto">
            <a:xfrm>
              <a:off x="3671323" y="59683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Database</a:t>
              </a:r>
              <a:endParaRPr lang="en-US" sz="2400" dirty="0">
                <a:gradFill>
                  <a:gsLst>
                    <a:gs pos="0">
                      <a:srgbClr val="FFFFFF"/>
                    </a:gs>
                    <a:gs pos="100000">
                      <a:srgbClr val="FFFFFF"/>
                    </a:gs>
                  </a:gsLst>
                  <a:lin ang="5400000" scaled="0"/>
                </a:gradFill>
              </a:endParaRPr>
            </a:p>
          </p:txBody>
        </p:sp>
        <p:pic>
          <p:nvPicPr>
            <p:cNvPr id="19" name="Picture 6" descr="C:\Users\Jonahs\Dropbox\Projects SCOTT\MEET Windows Azure\source\Background\tile-icon-databas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3856" y="926787"/>
              <a:ext cx="851488" cy="851488"/>
            </a:xfrm>
            <a:prstGeom prst="rect">
              <a:avLst/>
            </a:prstGeom>
            <a:grpFill/>
            <a:ln>
              <a:solidFill>
                <a:schemeClr val="accent2">
                  <a:lumMod val="75000"/>
                </a:schemeClr>
              </a:solidFill>
            </a:ln>
            <a:extLst/>
          </p:spPr>
        </p:pic>
      </p:grpSp>
      <p:grpSp>
        <p:nvGrpSpPr>
          <p:cNvPr id="20" name="Group 19"/>
          <p:cNvGrpSpPr/>
          <p:nvPr/>
        </p:nvGrpSpPr>
        <p:grpSpPr>
          <a:xfrm>
            <a:off x="9738656" y="2657422"/>
            <a:ext cx="1900671" cy="1768432"/>
            <a:chOff x="9645631" y="2476591"/>
            <a:chExt cx="1896557" cy="1772642"/>
          </a:xfrm>
          <a:solidFill>
            <a:schemeClr val="accent2">
              <a:lumMod val="75000"/>
            </a:schemeClr>
          </a:solidFill>
        </p:grpSpPr>
        <p:sp>
          <p:nvSpPr>
            <p:cNvPr id="21" name="Rectangle 20"/>
            <p:cNvSpPr/>
            <p:nvPr/>
          </p:nvSpPr>
          <p:spPr bwMode="auto">
            <a:xfrm>
              <a:off x="9645631" y="2476591"/>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Identity</a:t>
              </a:r>
              <a:endParaRPr lang="en-US" sz="2400" dirty="0">
                <a:gradFill>
                  <a:gsLst>
                    <a:gs pos="0">
                      <a:srgbClr val="FFFFFF"/>
                    </a:gs>
                    <a:gs pos="100000">
                      <a:srgbClr val="FFFFFF"/>
                    </a:gs>
                  </a:gsLst>
                  <a:lin ang="5400000" scaled="0"/>
                </a:gradFill>
              </a:endParaRPr>
            </a:p>
          </p:txBody>
        </p:sp>
        <p:pic>
          <p:nvPicPr>
            <p:cNvPr id="22" name="Picture 7" descr="C:\Users\Jonahs\Dropbox\Projects SCOTT\MEET Windows Azure\source\Background\tile-icon-identity.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68165" y="2705562"/>
              <a:ext cx="851488" cy="851488"/>
            </a:xfrm>
            <a:prstGeom prst="rect">
              <a:avLst/>
            </a:prstGeom>
            <a:grpFill/>
            <a:ln>
              <a:solidFill>
                <a:schemeClr val="accent2">
                  <a:lumMod val="75000"/>
                </a:schemeClr>
              </a:solidFill>
            </a:ln>
            <a:extLst/>
          </p:spPr>
        </p:pic>
      </p:grpSp>
      <p:grpSp>
        <p:nvGrpSpPr>
          <p:cNvPr id="23" name="Group 22"/>
          <p:cNvGrpSpPr/>
          <p:nvPr/>
        </p:nvGrpSpPr>
        <p:grpSpPr>
          <a:xfrm>
            <a:off x="3663070" y="4547266"/>
            <a:ext cx="1900671" cy="1768432"/>
            <a:chOff x="5665775" y="596839"/>
            <a:chExt cx="1896557" cy="1772642"/>
          </a:xfrm>
          <a:solidFill>
            <a:schemeClr val="accent2">
              <a:lumMod val="75000"/>
            </a:schemeClr>
          </a:solidFill>
        </p:grpSpPr>
        <p:sp>
          <p:nvSpPr>
            <p:cNvPr id="24" name="Rectangle 23"/>
            <p:cNvSpPr/>
            <p:nvPr/>
          </p:nvSpPr>
          <p:spPr bwMode="auto">
            <a:xfrm>
              <a:off x="5665775" y="59683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Media</a:t>
              </a:r>
              <a:endParaRPr lang="en-US" sz="2400" dirty="0">
                <a:gradFill>
                  <a:gsLst>
                    <a:gs pos="0">
                      <a:srgbClr val="FFFFFF"/>
                    </a:gs>
                    <a:gs pos="100000">
                      <a:srgbClr val="FFFFFF"/>
                    </a:gs>
                  </a:gsLst>
                  <a:lin ang="5400000" scaled="0"/>
                </a:gradFill>
              </a:endParaRPr>
            </a:p>
          </p:txBody>
        </p:sp>
        <p:pic>
          <p:nvPicPr>
            <p:cNvPr id="25" name="Picture 8" descr="C:\Users\Jonahs\Dropbox\Projects SCOTT\MEET Windows Azure\source\Background\tile-icon-media.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88309" y="898212"/>
              <a:ext cx="851488" cy="851488"/>
            </a:xfrm>
            <a:prstGeom prst="rect">
              <a:avLst/>
            </a:prstGeom>
            <a:grpFill/>
            <a:ln>
              <a:solidFill>
                <a:schemeClr val="accent2">
                  <a:lumMod val="75000"/>
                </a:schemeClr>
              </a:solidFill>
            </a:ln>
            <a:extLst/>
          </p:spPr>
        </p:pic>
      </p:grpSp>
      <p:grpSp>
        <p:nvGrpSpPr>
          <p:cNvPr id="26" name="Group 25"/>
          <p:cNvGrpSpPr/>
          <p:nvPr/>
        </p:nvGrpSpPr>
        <p:grpSpPr>
          <a:xfrm>
            <a:off x="7709352" y="4547267"/>
            <a:ext cx="1900671" cy="1768432"/>
            <a:chOff x="7651178" y="4341709"/>
            <a:chExt cx="1896557" cy="1772642"/>
          </a:xfrm>
          <a:solidFill>
            <a:schemeClr val="accent2">
              <a:lumMod val="75000"/>
            </a:schemeClr>
          </a:solidFill>
        </p:grpSpPr>
        <p:sp>
          <p:nvSpPr>
            <p:cNvPr id="27" name="Rectangle 26"/>
            <p:cNvSpPr/>
            <p:nvPr/>
          </p:nvSpPr>
          <p:spPr bwMode="auto">
            <a:xfrm>
              <a:off x="7651178" y="434170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Networking</a:t>
              </a:r>
              <a:endParaRPr lang="en-US" sz="2400" dirty="0">
                <a:gradFill>
                  <a:gsLst>
                    <a:gs pos="0">
                      <a:srgbClr val="FFFFFF"/>
                    </a:gs>
                    <a:gs pos="100000">
                      <a:srgbClr val="FFFFFF"/>
                    </a:gs>
                  </a:gsLst>
                  <a:lin ang="5400000" scaled="0"/>
                </a:gradFill>
              </a:endParaRPr>
            </a:p>
          </p:txBody>
        </p:sp>
        <p:pic>
          <p:nvPicPr>
            <p:cNvPr id="28" name="Picture 10" descr="C:\Users\Jonahs\Dropbox\Projects SCOTT\MEET Windows Azure\source\Background\tile-icon-network.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73712" y="4671657"/>
              <a:ext cx="851488" cy="851488"/>
            </a:xfrm>
            <a:prstGeom prst="rect">
              <a:avLst/>
            </a:prstGeom>
            <a:grpFill/>
            <a:ln>
              <a:solidFill>
                <a:schemeClr val="accent2">
                  <a:lumMod val="75000"/>
                </a:schemeClr>
              </a:solidFill>
            </a:ln>
            <a:extLst/>
          </p:spPr>
        </p:pic>
      </p:grpSp>
      <p:grpSp>
        <p:nvGrpSpPr>
          <p:cNvPr id="29" name="Group 28"/>
          <p:cNvGrpSpPr/>
          <p:nvPr/>
        </p:nvGrpSpPr>
        <p:grpSpPr>
          <a:xfrm>
            <a:off x="7709356" y="767577"/>
            <a:ext cx="1900671" cy="1768432"/>
            <a:chOff x="5665775" y="2466267"/>
            <a:chExt cx="1896557" cy="1772642"/>
          </a:xfrm>
          <a:solidFill>
            <a:schemeClr val="accent2">
              <a:lumMod val="75000"/>
            </a:schemeClr>
          </a:solidFill>
        </p:grpSpPr>
        <p:sp>
          <p:nvSpPr>
            <p:cNvPr id="30" name="Rectangle 29"/>
            <p:cNvSpPr/>
            <p:nvPr/>
          </p:nvSpPr>
          <p:spPr bwMode="auto">
            <a:xfrm>
              <a:off x="5665775" y="2466267"/>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Traffic</a:t>
              </a:r>
              <a:endParaRPr lang="en-US" sz="2400" dirty="0">
                <a:gradFill>
                  <a:gsLst>
                    <a:gs pos="0">
                      <a:srgbClr val="FFFFFF"/>
                    </a:gs>
                    <a:gs pos="100000">
                      <a:srgbClr val="FFFFFF"/>
                    </a:gs>
                  </a:gsLst>
                  <a:lin ang="5400000" scaled="0"/>
                </a:gradFill>
              </a:endParaRPr>
            </a:p>
          </p:txBody>
        </p:sp>
        <p:pic>
          <p:nvPicPr>
            <p:cNvPr id="31" name="Picture 2"/>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6188309" y="2751666"/>
              <a:ext cx="851488" cy="851488"/>
            </a:xfrm>
            <a:prstGeom prst="rect">
              <a:avLst/>
            </a:prstGeom>
            <a:grpFill/>
            <a:ln>
              <a:solidFill>
                <a:schemeClr val="accent2">
                  <a:lumMod val="75000"/>
                </a:schemeClr>
              </a:solidFill>
            </a:ln>
            <a:extLst/>
          </p:spPr>
        </p:pic>
      </p:grpSp>
      <p:grpSp>
        <p:nvGrpSpPr>
          <p:cNvPr id="32" name="Group 31"/>
          <p:cNvGrpSpPr/>
          <p:nvPr/>
        </p:nvGrpSpPr>
        <p:grpSpPr>
          <a:xfrm>
            <a:off x="9721146" y="750719"/>
            <a:ext cx="1935690" cy="1802143"/>
            <a:chOff x="10197893" y="3549247"/>
            <a:chExt cx="1555355" cy="1453733"/>
          </a:xfrm>
          <a:solidFill>
            <a:schemeClr val="accent2">
              <a:lumMod val="75000"/>
            </a:schemeClr>
          </a:solidFill>
        </p:grpSpPr>
        <p:sp>
          <p:nvSpPr>
            <p:cNvPr id="33" name="Rectangle 32"/>
            <p:cNvSpPr/>
            <p:nvPr/>
          </p:nvSpPr>
          <p:spPr bwMode="auto">
            <a:xfrm>
              <a:off x="10197893" y="3549247"/>
              <a:ext cx="1555355" cy="1453733"/>
            </a:xfrm>
            <a:prstGeom prst="rect">
              <a:avLst/>
            </a:prstGeom>
            <a:grpFill/>
            <a:ln>
              <a:solidFill>
                <a:schemeClr val="accent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60" tIns="93260" rIns="91399" bIns="137160" numCol="1" rtlCol="0" anchor="b" anchorCtr="0" compatLnSpc="1">
              <a:prstTxWarp prst="textNoShape">
                <a:avLst/>
              </a:prstTxWarp>
            </a:bodyPr>
            <a:lstStyle/>
            <a:p>
              <a:pPr defTabSz="932012" fontAlgn="base">
                <a:lnSpc>
                  <a:spcPts val="1200"/>
                </a:lnSpc>
                <a:spcBef>
                  <a:spcPct val="0"/>
                </a:spcBef>
                <a:spcAft>
                  <a:spcPct val="0"/>
                </a:spcAft>
              </a:pPr>
              <a:r>
                <a:rPr lang="en-US" altLang="zh-CN" sz="2400" dirty="0" smtClean="0">
                  <a:gradFill>
                    <a:gsLst>
                      <a:gs pos="0">
                        <a:srgbClr val="FFFFFF"/>
                      </a:gs>
                      <a:gs pos="100000">
                        <a:srgbClr val="FFFFFF"/>
                      </a:gs>
                    </a:gsLst>
                    <a:lin ang="5400000" scaled="0"/>
                  </a:gradFill>
                </a:rPr>
                <a:t>Mobile</a:t>
              </a:r>
              <a:endParaRPr lang="en-US" sz="2400" dirty="0">
                <a:gradFill>
                  <a:gsLst>
                    <a:gs pos="0">
                      <a:srgbClr val="FFFFFF"/>
                    </a:gs>
                    <a:gs pos="100000">
                      <a:srgbClr val="FFFFFF"/>
                    </a:gs>
                  </a:gsLst>
                  <a:lin ang="5400000" scaled="0"/>
                </a:gradFill>
              </a:endParaRPr>
            </a:p>
          </p:txBody>
        </p:sp>
        <p:pic>
          <p:nvPicPr>
            <p:cNvPr id="34" name="Picture 33"/>
            <p:cNvPicPr>
              <a:picLocks noChangeAspect="1"/>
            </p:cNvPicPr>
            <p:nvPr/>
          </p:nvPicPr>
          <p:blipFill>
            <a:blip r:embed="rId11" cstate="print">
              <a:extLst>
                <a:ext uri="{BEBA8EAE-BF5A-486C-A8C5-ECC9F3942E4B}">
                  <a14:imgProps xmlns:a14="http://schemas.microsoft.com/office/drawing/2010/main">
                    <a14:imgLayer r:embed="rId12">
                      <a14:imgEffect>
                        <a14:brightnessContrast bright="100000"/>
                      </a14:imgEffect>
                    </a14:imgLayer>
                  </a14:imgProps>
                </a:ext>
                <a:ext uri="{28A0092B-C50C-407E-A947-70E740481C1C}">
                  <a14:useLocalDpi xmlns:a14="http://schemas.microsoft.com/office/drawing/2010/main"/>
                </a:ext>
              </a:extLst>
            </a:blip>
            <a:stretch>
              <a:fillRect/>
            </a:stretch>
          </p:blipFill>
          <p:spPr>
            <a:xfrm>
              <a:off x="10777075" y="3788257"/>
              <a:ext cx="406201" cy="689406"/>
            </a:xfrm>
            <a:prstGeom prst="rect">
              <a:avLst/>
            </a:prstGeom>
            <a:grpFill/>
            <a:ln>
              <a:solidFill>
                <a:schemeClr val="accent2">
                  <a:lumMod val="75000"/>
                </a:schemeClr>
              </a:solidFill>
            </a:ln>
          </p:spPr>
        </p:pic>
      </p:grpSp>
      <p:grpSp>
        <p:nvGrpSpPr>
          <p:cNvPr id="35" name="Group 34"/>
          <p:cNvGrpSpPr/>
          <p:nvPr/>
        </p:nvGrpSpPr>
        <p:grpSpPr>
          <a:xfrm>
            <a:off x="7709356" y="2657422"/>
            <a:ext cx="1900671" cy="1768432"/>
            <a:chOff x="5733802" y="2427734"/>
            <a:chExt cx="1492821" cy="1280255"/>
          </a:xfrm>
          <a:solidFill>
            <a:schemeClr val="accent2">
              <a:lumMod val="75000"/>
            </a:schemeClr>
          </a:solidFill>
        </p:grpSpPr>
        <p:sp>
          <p:nvSpPr>
            <p:cNvPr id="36" name="Rectangle 35"/>
            <p:cNvSpPr/>
            <p:nvPr/>
          </p:nvSpPr>
          <p:spPr bwMode="auto">
            <a:xfrm>
              <a:off x="5733802" y="2427734"/>
              <a:ext cx="1492821" cy="1280255"/>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Service Bus</a:t>
              </a:r>
              <a:endParaRPr lang="en-US" sz="2400" dirty="0">
                <a:gradFill>
                  <a:gsLst>
                    <a:gs pos="0">
                      <a:srgbClr val="FFFFFF"/>
                    </a:gs>
                    <a:gs pos="100000">
                      <a:srgbClr val="FFFFFF"/>
                    </a:gs>
                  </a:gsLst>
                  <a:lin ang="5400000" scaled="0"/>
                </a:gradFill>
              </a:endParaRPr>
            </a:p>
          </p:txBody>
        </p:sp>
        <p:pic>
          <p:nvPicPr>
            <p:cNvPr id="37" name="Picture 36"/>
            <p:cNvPicPr>
              <a:picLocks noChangeAspect="1"/>
            </p:cNvPicPr>
            <p:nvPr/>
          </p:nvPicPr>
          <p:blipFill>
            <a:blip r:embed="rId13"/>
            <a:stretch>
              <a:fillRect/>
            </a:stretch>
          </p:blipFill>
          <p:spPr>
            <a:xfrm>
              <a:off x="6186090" y="2645395"/>
              <a:ext cx="546150" cy="617924"/>
            </a:xfrm>
            <a:prstGeom prst="rect">
              <a:avLst/>
            </a:prstGeom>
            <a:grpFill/>
            <a:ln>
              <a:solidFill>
                <a:schemeClr val="accent2">
                  <a:lumMod val="75000"/>
                </a:schemeClr>
              </a:solidFill>
            </a:ln>
          </p:spPr>
        </p:pic>
      </p:grpSp>
      <p:grpSp>
        <p:nvGrpSpPr>
          <p:cNvPr id="38" name="Group 37"/>
          <p:cNvGrpSpPr/>
          <p:nvPr/>
        </p:nvGrpSpPr>
        <p:grpSpPr>
          <a:xfrm>
            <a:off x="5680051" y="2664608"/>
            <a:ext cx="1900671" cy="1768433"/>
            <a:chOff x="3671322" y="4341710"/>
            <a:chExt cx="1896557" cy="1772642"/>
          </a:xfrm>
          <a:solidFill>
            <a:schemeClr val="accent2">
              <a:lumMod val="75000"/>
            </a:schemeClr>
          </a:solidFill>
        </p:grpSpPr>
        <p:sp>
          <p:nvSpPr>
            <p:cNvPr id="39" name="Rectangle 38"/>
            <p:cNvSpPr/>
            <p:nvPr/>
          </p:nvSpPr>
          <p:spPr bwMode="auto">
            <a:xfrm>
              <a:off x="3671322" y="4341710"/>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Caching</a:t>
              </a:r>
              <a:endParaRPr lang="en-US" sz="2400" dirty="0">
                <a:gradFill>
                  <a:gsLst>
                    <a:gs pos="0">
                      <a:srgbClr val="FFFFFF"/>
                    </a:gs>
                    <a:gs pos="100000">
                      <a:srgbClr val="FFFFFF"/>
                    </a:gs>
                  </a:gsLst>
                  <a:lin ang="5400000" scaled="0"/>
                </a:gradFill>
              </a:endParaRPr>
            </a:p>
          </p:txBody>
        </p:sp>
        <p:pic>
          <p:nvPicPr>
            <p:cNvPr id="40" name="Picture 4" descr="C:\Users\Jonahs\Dropbox\Projects SCOTT\MEET Windows Azure\source\Background\tile-icon-cach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3856" y="4643085"/>
              <a:ext cx="851488" cy="851488"/>
            </a:xfrm>
            <a:prstGeom prst="rect">
              <a:avLst/>
            </a:prstGeom>
            <a:grpFill/>
            <a:ln>
              <a:solidFill>
                <a:schemeClr val="accent2">
                  <a:lumMod val="75000"/>
                </a:schemeClr>
              </a:solidFill>
            </a:ln>
            <a:extLst/>
          </p:spPr>
        </p:pic>
      </p:grpSp>
      <p:grpSp>
        <p:nvGrpSpPr>
          <p:cNvPr id="44" name="Group 43"/>
          <p:cNvGrpSpPr/>
          <p:nvPr/>
        </p:nvGrpSpPr>
        <p:grpSpPr>
          <a:xfrm>
            <a:off x="5674858" y="767575"/>
            <a:ext cx="1900671" cy="1768432"/>
            <a:chOff x="5665775" y="2466267"/>
            <a:chExt cx="1896557" cy="1772642"/>
          </a:xfrm>
          <a:solidFill>
            <a:schemeClr val="accent1"/>
          </a:solidFill>
        </p:grpSpPr>
        <p:sp>
          <p:nvSpPr>
            <p:cNvPr id="45" name="Rectangle 44"/>
            <p:cNvSpPr/>
            <p:nvPr/>
          </p:nvSpPr>
          <p:spPr bwMode="auto">
            <a:xfrm>
              <a:off x="5665775" y="2466267"/>
              <a:ext cx="1896557" cy="1772642"/>
            </a:xfrm>
            <a:prstGeom prst="rect">
              <a:avLst/>
            </a:prstGeom>
            <a:grpFill/>
            <a:ln>
              <a:solidFill>
                <a:schemeClr val="accent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Storage</a:t>
              </a:r>
              <a:endParaRPr lang="en-US" sz="2400" dirty="0">
                <a:gradFill>
                  <a:gsLst>
                    <a:gs pos="0">
                      <a:srgbClr val="FFFFFF"/>
                    </a:gs>
                    <a:gs pos="100000">
                      <a:srgbClr val="FFFFFF"/>
                    </a:gs>
                  </a:gsLst>
                  <a:lin ang="5400000" scaled="0"/>
                </a:gradFill>
              </a:endParaRPr>
            </a:p>
          </p:txBody>
        </p:sp>
        <p:pic>
          <p:nvPicPr>
            <p:cNvPr id="46" name="Picture 2" descr="C:\Users\Jonahs\Dropbox\Projects SCOTT\MEET Windows Azure\source\Background\tile-icon-stor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8309" y="2751666"/>
              <a:ext cx="851488" cy="851488"/>
            </a:xfrm>
            <a:prstGeom prst="rect">
              <a:avLst/>
            </a:prstGeom>
            <a:grpFill/>
            <a:ln>
              <a:solidFill>
                <a:schemeClr val="accent1"/>
              </a:solidFill>
            </a:ln>
            <a:extLst/>
          </p:spPr>
        </p:pic>
      </p:grpSp>
    </p:spTree>
    <p:extLst>
      <p:ext uri="{BB962C8B-B14F-4D97-AF65-F5344CB8AC3E}">
        <p14:creationId xmlns:p14="http://schemas.microsoft.com/office/powerpoint/2010/main" val="7134367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B2F97D-0457-4986-9734-D03EB073C5EA}">
  <ds:schemaRefs>
    <ds:schemaRef ds:uri="http://schemas.microsoft.com/office/infopath/2007/PartnerControls"/>
    <ds:schemaRef ds:uri="http://purl.org/dc/terms/"/>
    <ds:schemaRef ds:uri="http://schemas.microsoft.com/office/2006/documentManagement/types"/>
    <ds:schemaRef ds:uri="http://purl.org/dc/elements/1.1/"/>
    <ds:schemaRef ds:uri="http://schemas.openxmlformats.org/package/2006/metadata/core-properties"/>
    <ds:schemaRef ds:uri="230e9df3-be65-4c73-a93b-d1236ebd677e"/>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3.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3333</TotalTime>
  <Words>145</Words>
  <Application>Microsoft Office PowerPoint</Application>
  <PresentationFormat>Custom</PresentationFormat>
  <Paragraphs>80</Paragraphs>
  <Slides>12</Slides>
  <Notes>0</Notes>
  <HiddenSlides>1</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12</vt:i4>
      </vt:variant>
    </vt:vector>
  </HeadingPairs>
  <TitlesOfParts>
    <vt:vector size="21" baseType="lpstr">
      <vt:lpstr>微软雅黑</vt:lpstr>
      <vt:lpstr>Arial</vt:lpstr>
      <vt:lpstr>Consolas</vt:lpstr>
      <vt:lpstr>Segoe Light</vt:lpstr>
      <vt:lpstr>Segoe UI</vt:lpstr>
      <vt:lpstr>Segoe UI Light</vt:lpstr>
      <vt:lpstr>MS1444_Windows Azure Template 16x9_r08b</vt:lpstr>
      <vt:lpstr>White with Consolas font for code slides</vt:lpstr>
      <vt:lpstr>think-cell Slide</vt:lpstr>
      <vt:lpstr>WebCamps Online</vt:lpstr>
      <vt:lpstr>Going further  with Windows Azure</vt:lpstr>
      <vt:lpstr>Agenda </vt:lpstr>
      <vt:lpstr>Scale</vt:lpstr>
      <vt:lpstr>PowerPoint Presentation</vt:lpstr>
      <vt:lpstr>PowerPoint Presentation</vt:lpstr>
      <vt:lpstr>PowerPoint Presentation</vt:lpstr>
      <vt:lpstr>Caching</vt:lpstr>
      <vt:lpstr>PowerPoint Presentation</vt:lpstr>
      <vt:lpstr>Windows Azure Store</vt:lpstr>
      <vt:lpstr>New Relic</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Cloud Application Services</dc:title>
  <dc:subject>Windows Azure</dc:subject>
  <dc:creator>Haishi Bai</dc:creator>
  <dc:description>
    Learn how to take advantage the rich array of services Windows Azure offers to scale your site. We'll see how to start with a standard ASP.NET site hosted on Windows Azure Web Sites and take advantage of Service Bus Integration, Storage, and Caching in Web Role.
by Haishi Baihbai@microsoft.com
http://haishibai.blogspot.com/
</dc:description>
  <cp:lastModifiedBy>Jon Galloway</cp:lastModifiedBy>
  <cp:revision>343</cp:revision>
  <cp:lastPrinted>2011-10-11T14:25:22Z</cp:lastPrinted>
  <dcterms:created xsi:type="dcterms:W3CDTF">2011-03-29T16:07:22Z</dcterms:created>
  <dcterms:modified xsi:type="dcterms:W3CDTF">2012-12-21T08:15:37Z</dcterms:modified>
  <cp:version>1.0.0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