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304" r:id="rId9"/>
    <p:sldId id="305" r:id="rId10"/>
    <p:sldId id="306" r:id="rId11"/>
    <p:sldId id="302" r:id="rId12"/>
    <p:sldId id="307" r:id="rId13"/>
    <p:sldId id="298" r:id="rId14"/>
    <p:sldId id="308" r:id="rId15"/>
    <p:sldId id="309" r:id="rId16"/>
    <p:sldId id="299" r:id="rId17"/>
    <p:sldId id="303"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7864" autoAdjust="0"/>
  </p:normalViewPr>
  <p:slideViewPr>
    <p:cSldViewPr snapToGrid="0">
      <p:cViewPr varScale="1">
        <p:scale>
          <a:sx n="63" d="100"/>
          <a:sy n="63" d="100"/>
        </p:scale>
        <p:origin x="84" y="40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25DCC-A7EC-4ADD-A44B-93147C6EDE35}"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E5C8380-D856-41AF-BE8A-22DDDC2E60CD}">
      <dgm:prSet/>
      <dgm:spPr/>
      <dgm:t>
        <a:bodyPr/>
        <a:lstStyle/>
        <a:p>
          <a:pPr rtl="0"/>
          <a:r>
            <a:rPr lang="en-US" baseline="0" smtClean="0"/>
            <a:t>Page Inspector</a:t>
          </a:r>
          <a:endParaRPr lang="en-US"/>
        </a:p>
      </dgm:t>
    </dgm:pt>
    <dgm:pt modelId="{E2F759E8-4CDC-46BC-97B0-5D0E9282499C}" type="parTrans" cxnId="{B718B0A8-FB1C-40C2-9E3E-5458CDC234D1}">
      <dgm:prSet/>
      <dgm:spPr/>
      <dgm:t>
        <a:bodyPr/>
        <a:lstStyle/>
        <a:p>
          <a:endParaRPr lang="en-US"/>
        </a:p>
      </dgm:t>
    </dgm:pt>
    <dgm:pt modelId="{F22CB3D8-761E-4E0E-B4BE-AD53D190E50B}" type="sibTrans" cxnId="{B718B0A8-FB1C-40C2-9E3E-5458CDC234D1}">
      <dgm:prSet/>
      <dgm:spPr/>
      <dgm:t>
        <a:bodyPr/>
        <a:lstStyle/>
        <a:p>
          <a:endParaRPr lang="en-US"/>
        </a:p>
      </dgm:t>
    </dgm:pt>
    <dgm:pt modelId="{34AC925F-1D6E-4543-AFB2-EA4F959D6A65}">
      <dgm:prSet/>
      <dgm:spPr/>
      <dgm:t>
        <a:bodyPr/>
        <a:lstStyle/>
        <a:p>
          <a:pPr rtl="0"/>
          <a:r>
            <a:rPr lang="en-US" baseline="0" smtClean="0"/>
            <a:t>CSS and HTML editor</a:t>
          </a:r>
          <a:endParaRPr lang="en-US"/>
        </a:p>
      </dgm:t>
    </dgm:pt>
    <dgm:pt modelId="{C96C97F8-303B-4790-9267-99E78DE1027C}" type="parTrans" cxnId="{275E89B0-A86A-49B8-909D-5B7C189D0003}">
      <dgm:prSet/>
      <dgm:spPr/>
      <dgm:t>
        <a:bodyPr/>
        <a:lstStyle/>
        <a:p>
          <a:endParaRPr lang="en-US"/>
        </a:p>
      </dgm:t>
    </dgm:pt>
    <dgm:pt modelId="{6CB0C62F-01F5-432C-AD93-2F234BEBF8E5}" type="sibTrans" cxnId="{275E89B0-A86A-49B8-909D-5B7C189D0003}">
      <dgm:prSet/>
      <dgm:spPr/>
      <dgm:t>
        <a:bodyPr/>
        <a:lstStyle/>
        <a:p>
          <a:endParaRPr lang="en-US"/>
        </a:p>
      </dgm:t>
    </dgm:pt>
    <dgm:pt modelId="{506CD2EB-4A1B-46BD-BEE0-7D3B932E38BA}">
      <dgm:prSet/>
      <dgm:spPr/>
      <dgm:t>
        <a:bodyPr/>
        <a:lstStyle/>
        <a:p>
          <a:pPr rtl="0"/>
          <a:r>
            <a:rPr lang="en-US" baseline="0" smtClean="0"/>
            <a:t>JavaScript editor</a:t>
          </a:r>
          <a:endParaRPr lang="en-US"/>
        </a:p>
      </dgm:t>
    </dgm:pt>
    <dgm:pt modelId="{FC02A905-9EEB-4262-9F78-A204EE5DC782}" type="parTrans" cxnId="{E15F1C8D-E3EC-4853-A82E-61E1B70A49AB}">
      <dgm:prSet/>
      <dgm:spPr/>
      <dgm:t>
        <a:bodyPr/>
        <a:lstStyle/>
        <a:p>
          <a:endParaRPr lang="en-US"/>
        </a:p>
      </dgm:t>
    </dgm:pt>
    <dgm:pt modelId="{223A6FA0-E002-4168-BF56-249BF17895F7}" type="sibTrans" cxnId="{E15F1C8D-E3EC-4853-A82E-61E1B70A49AB}">
      <dgm:prSet/>
      <dgm:spPr/>
      <dgm:t>
        <a:bodyPr/>
        <a:lstStyle/>
        <a:p>
          <a:endParaRPr lang="en-US"/>
        </a:p>
      </dgm:t>
    </dgm:pt>
    <dgm:pt modelId="{D16C91B0-D3E5-4820-8F53-E60967A8BF35}">
      <dgm:prSet/>
      <dgm:spPr/>
      <dgm:t>
        <a:bodyPr/>
        <a:lstStyle/>
        <a:p>
          <a:pPr rtl="0"/>
          <a:r>
            <a:rPr lang="en-US" baseline="0" smtClean="0"/>
            <a:t>Web Essentials</a:t>
          </a:r>
          <a:endParaRPr lang="en-US"/>
        </a:p>
      </dgm:t>
    </dgm:pt>
    <dgm:pt modelId="{D3904FA1-B312-4835-8A67-B9C1805817E9}" type="parTrans" cxnId="{9BC98921-2966-4DF1-86FC-DB5596913536}">
      <dgm:prSet/>
      <dgm:spPr/>
      <dgm:t>
        <a:bodyPr/>
        <a:lstStyle/>
        <a:p>
          <a:endParaRPr lang="en-US"/>
        </a:p>
      </dgm:t>
    </dgm:pt>
    <dgm:pt modelId="{1883E58C-7EB7-4079-8913-61AB20C99F2E}" type="sibTrans" cxnId="{9BC98921-2966-4DF1-86FC-DB5596913536}">
      <dgm:prSet/>
      <dgm:spPr/>
      <dgm:t>
        <a:bodyPr/>
        <a:lstStyle/>
        <a:p>
          <a:endParaRPr lang="en-US"/>
        </a:p>
      </dgm:t>
    </dgm:pt>
    <dgm:pt modelId="{9F061ED2-4327-45B8-AEEE-002FEE24C26D}" type="pres">
      <dgm:prSet presAssocID="{67C25DCC-A7EC-4ADD-A44B-93147C6EDE35}" presName="diagram" presStyleCnt="0">
        <dgm:presLayoutVars>
          <dgm:dir/>
          <dgm:resizeHandles val="exact"/>
        </dgm:presLayoutVars>
      </dgm:prSet>
      <dgm:spPr/>
      <dgm:t>
        <a:bodyPr/>
        <a:lstStyle/>
        <a:p>
          <a:endParaRPr lang="en-US"/>
        </a:p>
      </dgm:t>
    </dgm:pt>
    <dgm:pt modelId="{DF0449B5-FF59-4BCF-836A-626BACA7A9DD}" type="pres">
      <dgm:prSet presAssocID="{DE5C8380-D856-41AF-BE8A-22DDDC2E60CD}" presName="node" presStyleLbl="node1" presStyleIdx="0" presStyleCnt="4">
        <dgm:presLayoutVars>
          <dgm:bulletEnabled val="1"/>
        </dgm:presLayoutVars>
      </dgm:prSet>
      <dgm:spPr/>
      <dgm:t>
        <a:bodyPr/>
        <a:lstStyle/>
        <a:p>
          <a:endParaRPr lang="en-US"/>
        </a:p>
      </dgm:t>
    </dgm:pt>
    <dgm:pt modelId="{C5A61973-D579-4BB1-BAC6-B48A66B39627}" type="pres">
      <dgm:prSet presAssocID="{F22CB3D8-761E-4E0E-B4BE-AD53D190E50B}" presName="sibTrans" presStyleCnt="0"/>
      <dgm:spPr/>
    </dgm:pt>
    <dgm:pt modelId="{2E613A4B-4AEC-43D1-B2CD-91759A8A8A43}" type="pres">
      <dgm:prSet presAssocID="{34AC925F-1D6E-4543-AFB2-EA4F959D6A65}" presName="node" presStyleLbl="node1" presStyleIdx="1" presStyleCnt="4">
        <dgm:presLayoutVars>
          <dgm:bulletEnabled val="1"/>
        </dgm:presLayoutVars>
      </dgm:prSet>
      <dgm:spPr/>
      <dgm:t>
        <a:bodyPr/>
        <a:lstStyle/>
        <a:p>
          <a:endParaRPr lang="en-US"/>
        </a:p>
      </dgm:t>
    </dgm:pt>
    <dgm:pt modelId="{24B66693-2C85-4808-8F25-FA83EE61FE55}" type="pres">
      <dgm:prSet presAssocID="{6CB0C62F-01F5-432C-AD93-2F234BEBF8E5}" presName="sibTrans" presStyleCnt="0"/>
      <dgm:spPr/>
    </dgm:pt>
    <dgm:pt modelId="{500A1CB0-53AC-479C-975D-29358BF3A54E}" type="pres">
      <dgm:prSet presAssocID="{506CD2EB-4A1B-46BD-BEE0-7D3B932E38BA}" presName="node" presStyleLbl="node1" presStyleIdx="2" presStyleCnt="4">
        <dgm:presLayoutVars>
          <dgm:bulletEnabled val="1"/>
        </dgm:presLayoutVars>
      </dgm:prSet>
      <dgm:spPr/>
      <dgm:t>
        <a:bodyPr/>
        <a:lstStyle/>
        <a:p>
          <a:endParaRPr lang="en-US"/>
        </a:p>
      </dgm:t>
    </dgm:pt>
    <dgm:pt modelId="{1A6A4B05-01BC-4325-80D1-D85805E27964}" type="pres">
      <dgm:prSet presAssocID="{223A6FA0-E002-4168-BF56-249BF17895F7}" presName="sibTrans" presStyleCnt="0"/>
      <dgm:spPr/>
    </dgm:pt>
    <dgm:pt modelId="{301A6D02-1F2B-4599-9D6B-3F92086250EC}" type="pres">
      <dgm:prSet presAssocID="{D16C91B0-D3E5-4820-8F53-E60967A8BF35}" presName="node" presStyleLbl="node1" presStyleIdx="3" presStyleCnt="4">
        <dgm:presLayoutVars>
          <dgm:bulletEnabled val="1"/>
        </dgm:presLayoutVars>
      </dgm:prSet>
      <dgm:spPr/>
      <dgm:t>
        <a:bodyPr/>
        <a:lstStyle/>
        <a:p>
          <a:endParaRPr lang="en-US"/>
        </a:p>
      </dgm:t>
    </dgm:pt>
  </dgm:ptLst>
  <dgm:cxnLst>
    <dgm:cxn modelId="{604EFCE5-FB1E-40FA-BF06-300F593FD07B}" type="presOf" srcId="{34AC925F-1D6E-4543-AFB2-EA4F959D6A65}" destId="{2E613A4B-4AEC-43D1-B2CD-91759A8A8A43}" srcOrd="0" destOrd="0" presId="urn:microsoft.com/office/officeart/2005/8/layout/default"/>
    <dgm:cxn modelId="{F39147B0-2EC7-4F9A-9F56-EBDC0C77FB58}" type="presOf" srcId="{DE5C8380-D856-41AF-BE8A-22DDDC2E60CD}" destId="{DF0449B5-FF59-4BCF-836A-626BACA7A9DD}" srcOrd="0" destOrd="0" presId="urn:microsoft.com/office/officeart/2005/8/layout/default"/>
    <dgm:cxn modelId="{57C1FE8B-9D43-4A84-9967-ED3EFA4EADAE}" type="presOf" srcId="{67C25DCC-A7EC-4ADD-A44B-93147C6EDE35}" destId="{9F061ED2-4327-45B8-AEEE-002FEE24C26D}" srcOrd="0" destOrd="0" presId="urn:microsoft.com/office/officeart/2005/8/layout/default"/>
    <dgm:cxn modelId="{275E89B0-A86A-49B8-909D-5B7C189D0003}" srcId="{67C25DCC-A7EC-4ADD-A44B-93147C6EDE35}" destId="{34AC925F-1D6E-4543-AFB2-EA4F959D6A65}" srcOrd="1" destOrd="0" parTransId="{C96C97F8-303B-4790-9267-99E78DE1027C}" sibTransId="{6CB0C62F-01F5-432C-AD93-2F234BEBF8E5}"/>
    <dgm:cxn modelId="{87ACA2FD-F74D-4834-9F06-DF7F7051E395}" type="presOf" srcId="{D16C91B0-D3E5-4820-8F53-E60967A8BF35}" destId="{301A6D02-1F2B-4599-9D6B-3F92086250EC}" srcOrd="0" destOrd="0" presId="urn:microsoft.com/office/officeart/2005/8/layout/default"/>
    <dgm:cxn modelId="{9BC98921-2966-4DF1-86FC-DB5596913536}" srcId="{67C25DCC-A7EC-4ADD-A44B-93147C6EDE35}" destId="{D16C91B0-D3E5-4820-8F53-E60967A8BF35}" srcOrd="3" destOrd="0" parTransId="{D3904FA1-B312-4835-8A67-B9C1805817E9}" sibTransId="{1883E58C-7EB7-4079-8913-61AB20C99F2E}"/>
    <dgm:cxn modelId="{B718B0A8-FB1C-40C2-9E3E-5458CDC234D1}" srcId="{67C25DCC-A7EC-4ADD-A44B-93147C6EDE35}" destId="{DE5C8380-D856-41AF-BE8A-22DDDC2E60CD}" srcOrd="0" destOrd="0" parTransId="{E2F759E8-4CDC-46BC-97B0-5D0E9282499C}" sibTransId="{F22CB3D8-761E-4E0E-B4BE-AD53D190E50B}"/>
    <dgm:cxn modelId="{E15F1C8D-E3EC-4853-A82E-61E1B70A49AB}" srcId="{67C25DCC-A7EC-4ADD-A44B-93147C6EDE35}" destId="{506CD2EB-4A1B-46BD-BEE0-7D3B932E38BA}" srcOrd="2" destOrd="0" parTransId="{FC02A905-9EEB-4262-9F78-A204EE5DC782}" sibTransId="{223A6FA0-E002-4168-BF56-249BF17895F7}"/>
    <dgm:cxn modelId="{F06D920B-B9C4-4DC1-BE83-B2AD6B2D5CAE}" type="presOf" srcId="{506CD2EB-4A1B-46BD-BEE0-7D3B932E38BA}" destId="{500A1CB0-53AC-479C-975D-29358BF3A54E}" srcOrd="0" destOrd="0" presId="urn:microsoft.com/office/officeart/2005/8/layout/default"/>
    <dgm:cxn modelId="{F69162F6-D958-46C0-B2D1-7338EE72B9F7}" type="presParOf" srcId="{9F061ED2-4327-45B8-AEEE-002FEE24C26D}" destId="{DF0449B5-FF59-4BCF-836A-626BACA7A9DD}" srcOrd="0" destOrd="0" presId="urn:microsoft.com/office/officeart/2005/8/layout/default"/>
    <dgm:cxn modelId="{FE55CA9F-FC1C-46AE-968A-9F3B6BCF2E81}" type="presParOf" srcId="{9F061ED2-4327-45B8-AEEE-002FEE24C26D}" destId="{C5A61973-D579-4BB1-BAC6-B48A66B39627}" srcOrd="1" destOrd="0" presId="urn:microsoft.com/office/officeart/2005/8/layout/default"/>
    <dgm:cxn modelId="{43331EBA-3AC7-479C-B730-5BA9B92353D4}" type="presParOf" srcId="{9F061ED2-4327-45B8-AEEE-002FEE24C26D}" destId="{2E613A4B-4AEC-43D1-B2CD-91759A8A8A43}" srcOrd="2" destOrd="0" presId="urn:microsoft.com/office/officeart/2005/8/layout/default"/>
    <dgm:cxn modelId="{EBD2CDC4-0A41-4FBA-B0C5-3AA22C7E8E55}" type="presParOf" srcId="{9F061ED2-4327-45B8-AEEE-002FEE24C26D}" destId="{24B66693-2C85-4808-8F25-FA83EE61FE55}" srcOrd="3" destOrd="0" presId="urn:microsoft.com/office/officeart/2005/8/layout/default"/>
    <dgm:cxn modelId="{BB0FCB54-7FF0-42A9-A1B0-B127942427A2}" type="presParOf" srcId="{9F061ED2-4327-45B8-AEEE-002FEE24C26D}" destId="{500A1CB0-53AC-479C-975D-29358BF3A54E}" srcOrd="4" destOrd="0" presId="urn:microsoft.com/office/officeart/2005/8/layout/default"/>
    <dgm:cxn modelId="{5E0752B7-978C-4D44-885C-2BDAFA11E188}" type="presParOf" srcId="{9F061ED2-4327-45B8-AEEE-002FEE24C26D}" destId="{1A6A4B05-01BC-4325-80D1-D85805E27964}" srcOrd="5" destOrd="0" presId="urn:microsoft.com/office/officeart/2005/8/layout/default"/>
    <dgm:cxn modelId="{8AB94583-4E17-4227-88F4-BE01AD57A653}" type="presParOf" srcId="{9F061ED2-4327-45B8-AEEE-002FEE24C26D}" destId="{301A6D02-1F2B-4599-9D6B-3F92086250E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7.png" Id="rId3" /><Relationship Type="http://schemas.openxmlformats.org/officeDocument/2006/relationships/slideLayout" Target="../slideLayouts/slideLayout6.xml" Id="rId1" /><Relationship Type="http://schemas.openxmlformats.org/officeDocument/2006/relationships/image" Target="../media/image8.png" Id="rId4" /></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&#65279;<?xml version="1.0" encoding="utf-8"?><Relationships xmlns="http://schemas.openxmlformats.org/package/2006/relationships"><Relationship Type="http://schemas.openxmlformats.org/officeDocument/2006/relationships/diagramData" Target="../diagrams/data1.xml" Id="rId3" /><Relationship Type="http://schemas.microsoft.com/office/2007/relationships/diagramDrawing" Target="../diagrams/drawing1.xml" Id="rId7" /><Relationship Type="http://schemas.openxmlformats.org/officeDocument/2006/relationships/slideLayout" Target="../slideLayouts/slideLayout2.xml" Id="rId1" /><Relationship Type="http://schemas.openxmlformats.org/officeDocument/2006/relationships/diagramColors" Target="../diagrams/colors1.xml" Id="rId6" /><Relationship Type="http://schemas.openxmlformats.org/officeDocument/2006/relationships/diagramQuickStyle" Target="../diagrams/quickStyle1.xml" Id="rId5" /><Relationship Type="http://schemas.openxmlformats.org/officeDocument/2006/relationships/diagramLayout" Target="../diagrams/layout1.xml" Id="rId4" /></Relationships>
</file>

<file path=ppt/slides/_rels/slide13.xml.rels>&#65279;<?xml version="1.0" encoding="utf-8"?><Relationships xmlns="http://schemas.openxmlformats.org/package/2006/relationships"><Relationship Type="http://schemas.openxmlformats.org/officeDocument/2006/relationships/slideLayout" Target="../slideLayouts/slideLayout9.xml" Id="rId1" /></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&#65279;<?xml version="1.0" encoding="utf-8"?><Relationships xmlns="http://schemas.openxmlformats.org/package/2006/relationships"><Relationship Type="http://schemas.openxmlformats.org/officeDocument/2006/relationships/slideLayout" Target="../slideLayouts/slideLayout10.xml" Id="rId1" /></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Bundling</a:t>
            </a:r>
            <a:r>
              <a:rPr lang="en-US" dirty="0" smtClean="0"/>
              <a:t> combines CSS and  JavaScript requests</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590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Minification</a:t>
            </a:r>
            <a:r>
              <a:rPr lang="en-US" dirty="0" smtClean="0"/>
              <a:t> compresses the files before sending</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2" descr="http://weblogs.asp.net/blogs/scottgu/image_20871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37"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8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2000"/>
                                  </p:stCondLst>
                                  <p:endCondLst>
                                    <p:cond evt="onNext" delay="0">
                                      <p:tgtEl>
                                        <p:sldTgt/>
                                      </p:tgtEl>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graphicFrame>
        <p:nvGraphicFramePr>
          <p:cNvPr id="2" name="Diagram 1"/>
          <p:cNvGraphicFramePr/>
          <p:nvPr>
            <p:extLst>
              <p:ext uri="{D42A27DB-BD31-4B8C-83A1-F6EECF244321}">
                <p14:modId xmlns:p14="http://schemas.microsoft.com/office/powerpoint/2010/main" val="3526968004"/>
              </p:ext>
            </p:extLst>
          </p:nvPr>
        </p:nvGraphicFramePr>
        <p:xfrm>
          <a:off x="519112" y="2461787"/>
          <a:ext cx="11149013" cy="256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0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2" y="2234114"/>
            <a:ext cx="11319961" cy="1359196"/>
          </a:xfrm>
        </p:spPr>
        <p:txBody>
          <a:bodyPr/>
          <a:lstStyle/>
          <a:p>
            <a:r>
              <a:rPr lang="en-US" dirty="0" smtClean="0"/>
              <a:t>What’s New In ASP.NET 4.5 and Visual Studio 2012 for Web</a:t>
            </a:r>
            <a:endParaRPr lang="en-US" dirty="0"/>
          </a:p>
        </p:txBody>
      </p:sp>
      <p:sp>
        <p:nvSpPr>
          <p:cNvPr id="7" name="Text Placeholder 6"/>
          <p:cNvSpPr>
            <a:spLocks noGrp="1"/>
          </p:cNvSpPr>
          <p:nvPr>
            <p:ph type="body" sz="quarter" idx="11"/>
          </p:nvPr>
        </p:nvSpPr>
        <p:spPr>
          <a:xfrm>
            <a:off x="519112" y="526766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52801" y="1407112"/>
            <a:ext cx="8315324" cy="5262979"/>
          </a:xfrm>
        </p:spPr>
        <p:txBody>
          <a:bodyPr/>
          <a:lstStyle/>
          <a:p>
            <a:r>
              <a:rPr lang="en-US" sz="3600" dirty="0" smtClean="0"/>
              <a:t>Web Forms: Strongly Typed Data Controls</a:t>
            </a:r>
          </a:p>
          <a:p>
            <a:r>
              <a:rPr lang="en-US" sz="3600" dirty="0" smtClean="0"/>
              <a:t>Web Forms: Model Binding</a:t>
            </a:r>
          </a:p>
          <a:p>
            <a:r>
              <a:rPr lang="en-US" sz="3600" dirty="0" smtClean="0"/>
              <a:t>Friendly URLs</a:t>
            </a:r>
          </a:p>
          <a:p>
            <a:r>
              <a:rPr lang="en-US" sz="3600" dirty="0" smtClean="0"/>
              <a:t>Page Inspector</a:t>
            </a:r>
          </a:p>
          <a:p>
            <a:r>
              <a:rPr lang="en-US" sz="3600" dirty="0" smtClean="0"/>
              <a:t>Visual Studio web editor features</a:t>
            </a:r>
          </a:p>
          <a:p>
            <a:r>
              <a:rPr lang="en-US" sz="3600" dirty="0" smtClean="0"/>
              <a:t>Web Essentials</a:t>
            </a:r>
          </a:p>
          <a:p>
            <a:r>
              <a:rPr lang="en-US" sz="3600" dirty="0" smtClean="0"/>
              <a:t>Bundling &amp; Optimization</a:t>
            </a:r>
            <a:endParaRPr lang="en-US" sz="36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smtClean="0"/>
              <a:t>Model Binding with ASP.NET Web Forms:</a:t>
            </a:r>
            <a:br>
              <a:rPr lang="en-US" sz="4800" dirty="0" smtClean="0"/>
            </a:br>
            <a:r>
              <a:rPr lang="en-US" sz="4800" dirty="0" smtClean="0"/>
              <a:t>Strongly Typed Data Controls</a:t>
            </a:r>
            <a:endParaRPr lang="en-US" sz="4800" dirty="0"/>
          </a:p>
        </p:txBody>
      </p:sp>
      <p:sp>
        <p:nvSpPr>
          <p:cNvPr id="5" name="TextBox 4"/>
          <p:cNvSpPr txBox="1"/>
          <p:nvPr/>
        </p:nvSpPr>
        <p:spPr>
          <a:xfrm>
            <a:off x="2948996" y="1698670"/>
            <a:ext cx="8599876"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519112" y="1678268"/>
            <a:ext cx="2334101"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the </a:t>
            </a:r>
            <a:r>
              <a:rPr lang="en-US" dirty="0" err="1" smtClean="0">
                <a:solidFill>
                  <a:schemeClr val="tx2">
                    <a:alpha val="99000"/>
                  </a:schemeClr>
                </a:solidFill>
                <a:latin typeface="Segoe UI Light" pitchFamily="34" charset="0"/>
              </a:rPr>
              <a:t>ItemType</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893100"/>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 ID="</a:t>
            </a:r>
            <a:r>
              <a:rPr lang="en-US" sz="1400" dirty="0" err="1" smtClean="0">
                <a:solidFill>
                  <a:schemeClr val="lt1">
                    <a:alpha val="99000"/>
                  </a:schemeClr>
                </a:solidFill>
                <a:latin typeface="Consolas" pitchFamily="49" charset="0"/>
                <a:cs typeface="Consolas" pitchFamily="49" charset="0"/>
              </a:rPr>
              <a:t>customersRepeater</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smtClean="0">
                <a:solidFill>
                  <a:schemeClr val="lt1">
                    <a:alpha val="99000"/>
                  </a:schemeClr>
                </a:solidFill>
                <a:latin typeface="Consolas" pitchFamily="49" charset="0"/>
                <a:cs typeface="Consolas" pitchFamily="49" charset="0"/>
              </a:rPr>
              <a:t>="server“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ItemType</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 </a:t>
            </a:r>
            <a:r>
              <a:rPr lang="en-US" sz="1400" dirty="0" err="1" smtClean="0">
                <a:solidFill>
                  <a:schemeClr val="lt1">
                    <a:alpha val="99000"/>
                  </a:schemeClr>
                </a:solidFill>
                <a:latin typeface="Consolas" pitchFamily="49" charset="0"/>
                <a:cs typeface="Consolas" pitchFamily="49" charset="0"/>
              </a:rPr>
              <a:t>href</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CustomerDetails.aspx?id</a:t>
            </a:r>
            <a:r>
              <a:rPr lang="en-US" sz="1400" dirty="0" smtClean="0">
                <a:solidFill>
                  <a:schemeClr val="lt1">
                    <a:alpha val="99000"/>
                  </a:schemeClr>
                </a:solidFill>
                <a:latin typeface="Consolas" pitchFamily="49" charset="0"/>
                <a:cs typeface="Consolas" pitchFamily="49" charset="0"/>
              </a:rPr>
              <a:t>=&lt;%#: </a:t>
            </a:r>
            <a:r>
              <a:rPr lang="en-US" sz="1400" b="1" dirty="0" err="1" smtClean="0">
                <a:solidFill>
                  <a:schemeClr val="accent4">
                    <a:lumMod val="20000"/>
                    <a:lumOff val="80000"/>
                    <a:alpha val="99000"/>
                  </a:schemeClr>
                </a:solidFill>
                <a:latin typeface="Consolas" pitchFamily="49" charset="0"/>
                <a:cs typeface="Consolas" pitchFamily="49" charset="0"/>
              </a:rPr>
              <a:t>Item.Id</a:t>
            </a:r>
            <a:r>
              <a:rPr lang="en-US" sz="1400" dirty="0" smtClean="0">
                <a:solidFill>
                  <a:schemeClr val="lt1">
                    <a:alpha val="99000"/>
                  </a:schemeClr>
                </a:solidFill>
                <a:latin typeface="Consolas" pitchFamily="49" charset="0"/>
                <a:cs typeface="Consolas" pitchFamily="49" charset="0"/>
              </a:rPr>
              <a:t> %&gt;"&gt;</a:t>
            </a:r>
          </a:p>
          <a:p>
            <a:r>
              <a:rPr lang="en-US" sz="1400" dirty="0" smtClean="0">
                <a:solidFill>
                  <a:schemeClr val="lt1">
                    <a:alpha val="99000"/>
                  </a:schemeClr>
                </a:solidFill>
                <a:latin typeface="Consolas" pitchFamily="49" charset="0"/>
                <a:cs typeface="Consolas" pitchFamily="49" charset="0"/>
              </a:rPr>
              <a:t>          &lt;%#: </a:t>
            </a:r>
            <a:r>
              <a:rPr lang="en-US" sz="1400" b="1" dirty="0" err="1" smtClean="0">
                <a:solidFill>
                  <a:schemeClr val="accent4">
                    <a:lumMod val="20000"/>
                    <a:lumOff val="80000"/>
                    <a:alpha val="99000"/>
                  </a:schemeClr>
                </a:solidFill>
                <a:latin typeface="Consolas" pitchFamily="49" charset="0"/>
                <a:cs typeface="Consolas" pitchFamily="49" charset="0"/>
              </a:rPr>
              <a:t>Item.FirstName</a:t>
            </a:r>
            <a:r>
              <a:rPr lang="en-US" sz="1400" dirty="0" smtClean="0">
                <a:solidFill>
                  <a:schemeClr val="lt1">
                    <a:alpha val="99000"/>
                  </a:schemeClr>
                </a:solidFill>
                <a:latin typeface="Consolas" pitchFamily="49" charset="0"/>
                <a:cs typeface="Consolas" pitchFamily="49" charset="0"/>
              </a:rPr>
              <a:t> %&gt; &lt;%#: </a:t>
            </a:r>
            <a:r>
              <a:rPr lang="en-US" sz="1400" b="1" dirty="0" err="1" smtClean="0">
                <a:solidFill>
                  <a:schemeClr val="accent4">
                    <a:lumMod val="20000"/>
                    <a:lumOff val="80000"/>
                    <a:alpha val="99000"/>
                  </a:schemeClr>
                </a:solidFill>
                <a:latin typeface="Consolas" pitchFamily="49" charset="0"/>
                <a:cs typeface="Consolas" pitchFamily="49" charset="0"/>
              </a:rPr>
              <a:t>Item.LastName</a:t>
            </a:r>
            <a:r>
              <a:rPr lang="en-US" sz="1400" dirty="0" smtClean="0">
                <a:solidFill>
                  <a:schemeClr val="lt1">
                    <a:alpha val="99000"/>
                  </a:schemeClr>
                </a:solidFill>
                <a:latin typeface="Consolas" pitchFamily="49" charset="0"/>
                <a:cs typeface="Consolas" pitchFamily="49" charset="0"/>
              </a:rPr>
              <a:t> %&gt;</a:t>
            </a:r>
          </a:p>
          <a:p>
            <a:r>
              <a:rPr lang="en-US" sz="1400" dirty="0" smtClean="0">
                <a:solidFill>
                  <a:schemeClr val="lt1">
                    <a:alpha val="99000"/>
                  </a:schemeClr>
                </a:solidFill>
                <a:latin typeface="Consolas" pitchFamily="49" charset="0"/>
                <a:cs typeface="Consolas" pitchFamily="49" charset="0"/>
              </a:rPr>
              <a:t>        &lt;/a&gt;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614894" y="3379549"/>
            <a:ext cx="2334101" cy="2554545"/>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Reference the properties as needed using the Item keyword</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84757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Getting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WebFormsLab.Model.Customer</a:t>
            </a:r>
            <a:r>
              <a:rPr lang="en-US" sz="1400" dirty="0">
                <a:solidFill>
                  <a:schemeClr val="lt1">
                    <a:alpha val="99000"/>
                  </a:schemeClr>
                </a:solidFill>
                <a:latin typeface="Consolas" pitchFamily="49" charset="0"/>
                <a:cs typeface="Consolas" pitchFamily="49" charset="0"/>
              </a:rPr>
              <a:t>"</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b="1" dirty="0" smtClean="0">
                <a:solidFill>
                  <a:srgbClr val="FFFF00">
                    <a:alpha val="99000"/>
                  </a:srgbClr>
                </a:solidFill>
                <a:latin typeface="Consolas" pitchFamily="49" charset="0"/>
                <a:cs typeface="Consolas" pitchFamily="49" charset="0"/>
              </a:rPr>
              <a:t>SelectMethod=</a:t>
            </a:r>
            <a:r>
              <a:rPr lang="en-US" sz="1400" b="1" dirty="0">
                <a:solidFill>
                  <a:srgbClr val="FFFF00">
                    <a:alpha val="99000"/>
                  </a:srgbClr>
                </a:solidFill>
                <a:latin typeface="Consolas" pitchFamily="49" charset="0"/>
                <a:cs typeface="Consolas" pitchFamily="49" charset="0"/>
              </a:rPr>
              <a:t>"</a:t>
            </a:r>
            <a:r>
              <a:rPr lang="en-US" sz="1400" b="1" dirty="0" err="1" smtClean="0">
                <a:solidFill>
                  <a:srgbClr val="FFFF00">
                    <a:alpha val="99000"/>
                  </a:srgbClr>
                </a:solidFill>
                <a:latin typeface="Consolas" pitchFamily="49" charset="0"/>
                <a:cs typeface="Consolas" pitchFamily="49" charset="0"/>
              </a:rPr>
              <a:t>GetCustomers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272556" y="1708262"/>
            <a:ext cx="252184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Select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a:t>
            </a:r>
            <a:r>
              <a:rPr lang="en-US" sz="1400" b="1" dirty="0" err="1">
                <a:solidFill>
                  <a:srgbClr val="FFFF00">
                    <a:alpha val="99000"/>
                  </a:srgbClr>
                </a:solidFill>
                <a:latin typeface="Consolas" pitchFamily="49" charset="0"/>
                <a:cs typeface="Consolas" pitchFamily="49" charset="0"/>
              </a:rPr>
              <a:t>GetCustomers</a:t>
            </a:r>
            <a:r>
              <a:rPr lang="en-US" sz="1400" dirty="0">
                <a:solidFill>
                  <a:schemeClr val="lt1">
                    <a:alpha val="99000"/>
                  </a:schemeClr>
                </a:solidFill>
                <a:latin typeface="Consolas" pitchFamily="49" charset="0"/>
                <a:cs typeface="Consolas" pitchFamily="49" charset="0"/>
              </a:rPr>
              <a:t>([Control]</a:t>
            </a:r>
            <a:r>
              <a:rPr lang="en-US" sz="1400" dirty="0" err="1">
                <a:solidFill>
                  <a:schemeClr val="lt1">
                    <a:alpha val="99000"/>
                  </a:schemeClr>
                </a:solidFill>
                <a:latin typeface="Consolas" pitchFamily="49" charset="0"/>
                <a:cs typeface="Consolas" pitchFamily="49" charset="0"/>
              </a:rPr>
              <a:t>DateTime</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createdSince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query = _</a:t>
            </a:r>
            <a:r>
              <a:rPr lang="en-US" sz="1400" dirty="0" err="1">
                <a:solidFill>
                  <a:schemeClr val="lt1">
                    <a:alpha val="99000"/>
                  </a:schemeClr>
                </a:solidFill>
                <a:latin typeface="Consolas" pitchFamily="49" charset="0"/>
                <a:cs typeface="Consolas" pitchFamily="49" charset="0"/>
              </a:rPr>
              <a:t>db.Customers</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createdSince.HasValue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query = </a:t>
            </a:r>
            <a:r>
              <a:rPr lang="en-US" sz="1400" dirty="0" err="1">
                <a:solidFill>
                  <a:schemeClr val="lt1">
                    <a:alpha val="99000"/>
                  </a:schemeClr>
                </a:solidFill>
                <a:latin typeface="Consolas" pitchFamily="49" charset="0"/>
                <a:cs typeface="Consolas" pitchFamily="49" charset="0"/>
              </a:rPr>
              <a:t>query.Where</a:t>
            </a:r>
            <a:r>
              <a:rPr lang="en-US" sz="1400" dirty="0">
                <a:solidFill>
                  <a:schemeClr val="lt1">
                    <a:alpha val="99000"/>
                  </a:schemeClr>
                </a:solidFill>
                <a:latin typeface="Consolas" pitchFamily="49" charset="0"/>
                <a:cs typeface="Consolas" pitchFamily="49" charset="0"/>
              </a:rPr>
              <a:t>(</a:t>
            </a:r>
          </a:p>
          <a:p>
            <a:pPr lvl="2"/>
            <a:r>
              <a:rPr lang="en-US" sz="1400" dirty="0" err="1">
                <a:solidFill>
                  <a:schemeClr val="lt1">
                    <a:alpha val="99000"/>
                  </a:schemeClr>
                </a:solidFill>
                <a:latin typeface="Consolas" pitchFamily="49" charset="0"/>
                <a:cs typeface="Consolas" pitchFamily="49" charset="0"/>
              </a:rPr>
              <a:t>i</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i.CreatedOn</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createdSince.Value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query;</a:t>
            </a:r>
          </a:p>
          <a:p>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272556" y="3416624"/>
            <a:ext cx="2334101" cy="2185214"/>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Get method returns </a:t>
            </a:r>
            <a:r>
              <a:rPr lang="en-US" dirty="0" err="1" smtClean="0">
                <a:solidFill>
                  <a:schemeClr val="tx2">
                    <a:alpha val="99000"/>
                  </a:schemeClr>
                </a:solidFill>
                <a:latin typeface="Segoe UI Light" pitchFamily="34" charset="0"/>
              </a:rPr>
              <a:t>IEnumerable</a:t>
            </a:r>
            <a:r>
              <a:rPr lang="en-US" dirty="0" smtClean="0">
                <a:solidFill>
                  <a:schemeClr val="tx2">
                    <a:alpha val="99000"/>
                  </a:schemeClr>
                </a:solidFill>
                <a:latin typeface="Segoe UI Light" pitchFamily="34" charset="0"/>
              </a:rPr>
              <a:t> or </a:t>
            </a:r>
            <a:r>
              <a:rPr lang="en-US" dirty="0" err="1" smtClean="0">
                <a:solidFill>
                  <a:schemeClr val="tx2">
                    <a:alpha val="99000"/>
                  </a:schemeClr>
                </a:solidFill>
                <a:latin typeface="Segoe UI Light" pitchFamily="34" charset="0"/>
              </a:rPr>
              <a:t>IQueryable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9964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3697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Inserting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asp:FormView</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a:t>
            </a:r>
            <a:r>
              <a:rPr lang="en-US" sz="1400" dirty="0" err="1">
                <a:solidFill>
                  <a:schemeClr val="lt1">
                    <a:alpha val="99000"/>
                  </a:schemeClr>
                </a:solidFill>
                <a:latin typeface="Consolas" pitchFamily="49" charset="0"/>
                <a:cs typeface="Consolas" pitchFamily="49" charset="0"/>
              </a:rPr>
              <a:t>customerForm</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InsertMethod</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InsertCustomer</a:t>
            </a:r>
            <a:r>
              <a:rPr lang="en-US" sz="1400" b="1" dirty="0">
                <a:solidFill>
                  <a:srgbClr val="FFFF00">
                    <a:alpha val="99000"/>
                  </a:srgbClr>
                </a:solidFill>
                <a:latin typeface="Consolas" pitchFamily="49" charset="0"/>
                <a:cs typeface="Consolas" pitchFamily="49" charset="0"/>
              </a:rPr>
              <a:t>"</a:t>
            </a:r>
            <a:r>
              <a:rPr lang="en-US" sz="1400" dirty="0">
                <a:solidFill>
                  <a:schemeClr val="bg1">
                    <a:alpha val="99000"/>
                  </a:schemeClr>
                </a:solidFill>
                <a:latin typeface="Consolas" pitchFamily="49" charset="0"/>
                <a:cs typeface="Consolas" pitchFamily="49" charset="0"/>
              </a:rPr>
              <a:t> </a:t>
            </a:r>
            <a:r>
              <a:rPr lang="en-US" sz="1400" dirty="0" err="1">
                <a:solidFill>
                  <a:schemeClr val="bg1">
                    <a:alpha val="99000"/>
                  </a:schemeClr>
                </a:solidFill>
                <a:latin typeface="Consolas" pitchFamily="49" charset="0"/>
                <a:cs typeface="Consolas" pitchFamily="49" charset="0"/>
              </a:rPr>
              <a:t>UpdateMethod</a:t>
            </a:r>
            <a:r>
              <a:rPr lang="en-US" sz="1400" dirty="0">
                <a:solidFill>
                  <a:schemeClr val="bg1">
                    <a:alpha val="99000"/>
                  </a:schemeClr>
                </a:solidFill>
                <a:latin typeface="Consolas" pitchFamily="49" charset="0"/>
                <a:cs typeface="Consolas" pitchFamily="49" charset="0"/>
              </a:rPr>
              <a:t>="</a:t>
            </a:r>
            <a:r>
              <a:rPr lang="en-US" sz="1400" dirty="0" err="1">
                <a:solidFill>
                  <a:schemeClr val="bg1">
                    <a:alpha val="99000"/>
                  </a:schemeClr>
                </a:solidFill>
                <a:latin typeface="Consolas" pitchFamily="49" charset="0"/>
                <a:cs typeface="Consolas" pitchFamily="49" charset="0"/>
              </a:rPr>
              <a:t>UpdateCustomer</a:t>
            </a:r>
            <a:r>
              <a:rPr lang="en-US" sz="1400" dirty="0">
                <a:solidFill>
                  <a:schemeClr val="bg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EditItemTemplate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asp:Label</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Text="Name:" </a:t>
            </a:r>
            <a:r>
              <a:rPr lang="en-US" sz="1400" dirty="0" err="1">
                <a:solidFill>
                  <a:schemeClr val="lt1">
                    <a:alpha val="99000"/>
                  </a:schemeClr>
                </a:solidFill>
                <a:latin typeface="Consolas" pitchFamily="49" charset="0"/>
                <a:cs typeface="Consolas" pitchFamily="49" charset="0"/>
              </a:rPr>
              <a:t>AssociatedControlID</a:t>
            </a:r>
            <a:r>
              <a:rPr lang="en-US" sz="1400" dirty="0">
                <a:solidFill>
                  <a:schemeClr val="lt1">
                    <a:alpha val="99000"/>
                  </a:schemeClr>
                </a:solidFill>
                <a:latin typeface="Consolas" pitchFamily="49" charset="0"/>
                <a:cs typeface="Consolas" pitchFamily="49" charset="0"/>
              </a:rPr>
              <a:t>="Name"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asp:TextBox</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ID="Name" Text="&lt;%# </a:t>
            </a:r>
            <a:r>
              <a:rPr lang="en-US" sz="1400" dirty="0" err="1">
                <a:solidFill>
                  <a:schemeClr val="lt1">
                    <a:alpha val="99000"/>
                  </a:schemeClr>
                </a:solidFill>
                <a:latin typeface="Consolas" pitchFamily="49" charset="0"/>
                <a:cs typeface="Consolas" pitchFamily="49" charset="0"/>
              </a:rPr>
              <a:t>BindItem.Name</a:t>
            </a:r>
            <a:r>
              <a:rPr lang="en-US" sz="1400" dirty="0">
                <a:solidFill>
                  <a:schemeClr val="lt1">
                    <a:alpha val="99000"/>
                  </a:schemeClr>
                </a:solidFill>
                <a:latin typeface="Consolas" pitchFamily="49" charset="0"/>
                <a:cs typeface="Consolas" pitchFamily="49" charset="0"/>
              </a:rPr>
              <a:t> %&gt;" /&gt;</a:t>
            </a:r>
          </a:p>
          <a:p>
            <a:r>
              <a:rPr lang="en-US" sz="1400" dirty="0">
                <a:solidFill>
                  <a:schemeClr val="lt1">
                    <a:alpha val="99000"/>
                  </a:schemeClr>
                </a:solidFill>
                <a:latin typeface="Consolas" pitchFamily="49" charset="0"/>
                <a:cs typeface="Consolas" pitchFamily="49" charset="0"/>
              </a:rPr>
              <a:t>    &lt;!-- etc. </a:t>
            </a:r>
            <a:r>
              <a:rPr lang="en-US" sz="1400" dirty="0">
                <a:solidFill>
                  <a:schemeClr val="lt1">
                    <a:alpha val="99000"/>
                  </a:schemeClr>
                </a:solidFill>
                <a:latin typeface="Consolas" pitchFamily="49" charset="0"/>
                <a:cs typeface="Consolas" pitchFamily="49" charset="0"/>
                <a:sym typeface="Wingdings" panose="05000000000000000000" pitchFamily="2" charset="2"/>
              </a:rPr>
              <a:t>--&gt;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81481" y="1708262"/>
            <a:ext cx="2676755" cy="1077218"/>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Insert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2948996" y="3399952"/>
            <a:ext cx="8695659"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void </a:t>
            </a:r>
            <a:r>
              <a:rPr lang="en-US" sz="1400" dirty="0" err="1">
                <a:solidFill>
                  <a:schemeClr val="lt1">
                    <a:alpha val="99000"/>
                  </a:schemeClr>
                </a:solidFill>
                <a:latin typeface="Consolas" pitchFamily="49" charset="0"/>
                <a:cs typeface="Consolas" pitchFamily="49" charset="0"/>
              </a:rPr>
              <a:t>InsertCustomer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customer = new 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TryUpdateModel</a:t>
            </a:r>
            <a:r>
              <a:rPr lang="en-US" sz="1400" dirty="0">
                <a:solidFill>
                  <a:schemeClr val="lt1">
                    <a:alpha val="99000"/>
                  </a:schemeClr>
                </a:solidFill>
                <a:latin typeface="Consolas" pitchFamily="49" charset="0"/>
                <a:cs typeface="Consolas" pitchFamily="49" charset="0"/>
              </a:rPr>
              <a:t>(customer);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ModelState.IsValid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db.Customers.Add</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SaveChanges</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7" name="Rectangle 16"/>
          <p:cNvSpPr/>
          <p:nvPr/>
        </p:nvSpPr>
        <p:spPr>
          <a:xfrm>
            <a:off x="81481" y="3416624"/>
            <a:ext cx="2867515" cy="1815882"/>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Use </a:t>
            </a:r>
            <a:r>
              <a:rPr lang="en-US" dirty="0" err="1" smtClean="0">
                <a:solidFill>
                  <a:schemeClr val="tx2">
                    <a:alpha val="99000"/>
                  </a:schemeClr>
                </a:solidFill>
                <a:latin typeface="Segoe UI Light" pitchFamily="34" charset="0"/>
              </a:rPr>
              <a:t>TryUpdateModel</a:t>
            </a:r>
            <a:r>
              <a:rPr lang="en-US" dirty="0" smtClean="0">
                <a:solidFill>
                  <a:schemeClr val="tx2">
                    <a:alpha val="99000"/>
                  </a:schemeClr>
                </a:solidFill>
                <a:latin typeface="Segoe UI Light" pitchFamily="34" charset="0"/>
              </a:rPr>
              <a:t> to validate, then save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95848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p:cNvSpPr/>
          <p:nvPr/>
        </p:nvSpPr>
        <p:spPr bwMode="auto">
          <a:xfrm>
            <a:off x="-796" y="4455561"/>
            <a:ext cx="12188825" cy="112585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0" y="1075427"/>
            <a:ext cx="12188825" cy="309562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Web Forms: Friendly URLs</a:t>
            </a:r>
            <a:endParaRPr lang="en-US" dirty="0"/>
          </a:p>
        </p:txBody>
      </p:sp>
      <p:sp>
        <p:nvSpPr>
          <p:cNvPr id="2" name="Rectangle 3"/>
          <p:cNvSpPr>
            <a:spLocks noGrp="1" noChangeArrowheads="1"/>
          </p:cNvSpPr>
          <p:nvPr>
            <p:ph type="body" sz="quarter" idx="10"/>
          </p:nvPr>
        </p:nvSpPr>
        <p:spPr bwMode="auto">
          <a:xfrm>
            <a:off x="5407559" y="4447762"/>
            <a:ext cx="6381750" cy="112184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defTabSz="1218987"/>
            <a:r>
              <a:rPr lang="en-US" sz="1400" dirty="0">
                <a:solidFill>
                  <a:schemeClr val="lt1">
                    <a:alpha val="99000"/>
                  </a:schemeClr>
                </a:solidFill>
                <a:latin typeface="Consolas" pitchFamily="49" charset="0"/>
                <a:cs typeface="Consolas" pitchFamily="49" charset="0"/>
              </a:rPr>
              <a:t>public Album </a:t>
            </a:r>
            <a:r>
              <a:rPr lang="en-US" sz="1400" dirty="0" err="1">
                <a:solidFill>
                  <a:schemeClr val="lt1">
                    <a:alpha val="99000"/>
                  </a:schemeClr>
                </a:solidFill>
                <a:latin typeface="Consolas" pitchFamily="49" charset="0"/>
                <a:cs typeface="Consolas" pitchFamily="49" charset="0"/>
              </a:rPr>
              <a:t>EditAlbum_GetItem</a:t>
            </a:r>
            <a:r>
              <a:rPr lang="en-US" sz="1400" dirty="0">
                <a:solidFill>
                  <a:schemeClr val="lt1">
                    <a:alpha val="99000"/>
                  </a:scheme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FriendlyUrlSegments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pPr marL="0" defTabSz="1218987"/>
            <a:r>
              <a:rPr lang="en-US" sz="1400" dirty="0">
                <a:solidFill>
                  <a:schemeClr val="lt1">
                    <a:alpha val="99000"/>
                  </a:schemeClr>
                </a:solidFill>
                <a:latin typeface="Consolas" pitchFamily="49" charset="0"/>
                <a:cs typeface="Consolas" pitchFamily="49" charset="0"/>
              </a:rPr>
              <a:t>{</a:t>
            </a:r>
          </a:p>
          <a:p>
            <a:pPr marL="0" defTabSz="1218987"/>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db.Albums.Find</a:t>
            </a:r>
            <a:r>
              <a:rPr lang="en-US" sz="1400" dirty="0">
                <a:solidFill>
                  <a:schemeClr val="lt1">
                    <a:alpha val="99000"/>
                  </a:schemeClr>
                </a:solidFill>
                <a:latin typeface="Consolas" pitchFamily="49" charset="0"/>
                <a:cs typeface="Consolas" pitchFamily="49" charset="0"/>
              </a:rPr>
              <a:t>(id);</a:t>
            </a:r>
          </a:p>
          <a:p>
            <a:pPr marL="0" defTabSz="1218987"/>
            <a:r>
              <a:rPr lang="en-US" sz="1400" dirty="0">
                <a:solidFill>
                  <a:schemeClr val="lt1">
                    <a:alpha val="99000"/>
                  </a:schemeClr>
                </a:solidFill>
                <a:latin typeface="Consolas" pitchFamily="49" charset="0"/>
                <a:cs typeface="Consolas"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59" y="1084953"/>
            <a:ext cx="6381750" cy="3086100"/>
          </a:xfrm>
          <a:prstGeom prst="rect">
            <a:avLst/>
          </a:prstGeom>
        </p:spPr>
      </p:pic>
      <p:sp>
        <p:nvSpPr>
          <p:cNvPr id="10" name="TextBox 9"/>
          <p:cNvSpPr txBox="1"/>
          <p:nvPr/>
        </p:nvSpPr>
        <p:spPr>
          <a:xfrm>
            <a:off x="587752" y="1448554"/>
            <a:ext cx="25840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2" name="TextBox 11"/>
          <p:cNvSpPr txBox="1"/>
          <p:nvPr/>
        </p:nvSpPr>
        <p:spPr>
          <a:xfrm>
            <a:off x="587752" y="2835979"/>
            <a:ext cx="38155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\Album\Edit.aspx</a:t>
            </a:r>
            <a:endParaRPr lang="en-US" sz="3200"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ID passed to controls</a:t>
            </a:r>
          </a:p>
        </p:txBody>
      </p:sp>
      <p:sp>
        <p:nvSpPr>
          <p:cNvPr id="11" name="Down Arrow 10"/>
          <p:cNvSpPr/>
          <p:nvPr/>
        </p:nvSpPr>
        <p:spPr bwMode="auto">
          <a:xfrm>
            <a:off x="1535740" y="1970756"/>
            <a:ext cx="688063" cy="815758"/>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165814" y="4529087"/>
            <a:ext cx="5112355"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Segments can be bound or accessed programmatically</a:t>
            </a:r>
          </a:p>
        </p:txBody>
      </p:sp>
    </p:spTree>
    <p:extLst>
      <p:ext uri="{BB962C8B-B14F-4D97-AF65-F5344CB8AC3E}">
        <p14:creationId xmlns:p14="http://schemas.microsoft.com/office/powerpoint/2010/main" val="23674417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Forms</a:t>
            </a:r>
            <a:br>
              <a:rPr lang="en-US" dirty="0" smtClean="0"/>
            </a:br>
            <a:r>
              <a:rPr lang="en-US" dirty="0" smtClean="0"/>
              <a:t>Model Binding &amp; Friendly URLs,</a:t>
            </a:r>
            <a:br>
              <a:rPr lang="en-US" dirty="0" smtClean="0"/>
            </a:br>
            <a:r>
              <a:rPr lang="en-US" smtClean="0"/>
              <a:t>Mobile Support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049453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2" y="1447799"/>
            <a:ext cx="11149013" cy="1223412"/>
          </a:xfrm>
        </p:spPr>
        <p:txBody>
          <a:bodyPr/>
          <a:lstStyle/>
          <a:p>
            <a:r>
              <a:rPr lang="en-US" dirty="0" smtClean="0"/>
              <a:t>Web pages have many external references:</a:t>
            </a:r>
            <a:endParaRPr lang="en-US" dirty="0"/>
          </a:p>
          <a:p>
            <a:r>
              <a:rPr lang="en-US" dirty="0"/>
              <a:t>	</a:t>
            </a:r>
            <a:r>
              <a:rPr lang="en-US" dirty="0" smtClean="0"/>
              <a:t>CSS, Images, JavaScript</a:t>
            </a:r>
          </a:p>
        </p:txBody>
      </p:sp>
      <p:pic>
        <p:nvPicPr>
          <p:cNvPr id="61442" name="Picture 2" descr="http://weblogs.asp.net/blogs/scottgu/image_432B51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16" y="3421455"/>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59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3803</TotalTime>
  <Words>1178</Words>
  <Application>Microsoft Office PowerPoint</Application>
  <PresentationFormat>Custom</PresentationFormat>
  <Paragraphs>183</Paragraphs>
  <Slides>14</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Consolas</vt:lpstr>
      <vt:lpstr>Segoe Light</vt:lpstr>
      <vt:lpstr>Segoe UI</vt:lpstr>
      <vt:lpstr>Segoe UI Light</vt:lpstr>
      <vt:lpstr>Wingdings</vt:lpstr>
      <vt:lpstr>MS1444_Windows Azure Template 16x9_r08b</vt:lpstr>
      <vt:lpstr>White with Consolas font for code slides</vt:lpstr>
      <vt:lpstr>think-cell Slide</vt:lpstr>
      <vt:lpstr>WebCamps Online</vt:lpstr>
      <vt:lpstr>What’s New In ASP.NET 4.5 and Visual Studio 2012 for Web</vt:lpstr>
      <vt:lpstr>Agenda </vt:lpstr>
      <vt:lpstr>Model Binding with ASP.NET Web Forms: Strongly Typed Data Controls</vt:lpstr>
      <vt:lpstr>Web Forms: Model Binding Getting Data</vt:lpstr>
      <vt:lpstr>Web Forms: Model Binding Inserting Data</vt:lpstr>
      <vt:lpstr>Web Forms: Friendly URLs</vt:lpstr>
      <vt:lpstr>Web Forms Model Binding &amp; Friendly URLs, Mobile Support</vt:lpstr>
      <vt:lpstr>Bundling and Optimization</vt:lpstr>
      <vt:lpstr>Bundling and Optimization</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ASP.NET 4.5 and Visual Studio 2012 for Web</dc:title>
  <dc:subject>Windows Azure</dc:subject>
  <dc:creator>Jon Galloway</dc:creator>
  <dc:description>
    In this session, we'll show you how easy it is to take advantage of some seriously powerful features in ASP.NET 4.5 and Visual Studio 2012. We'll overview top new features in our latest releases and show how they all fit together into a cohesive, comprehensive web development toolkit that provides you with both ease of use and extreme flexibility.
by Jon Gallowayjon.galloway@microsoft.com
http://weblogs.asp.net/jgalloway
</dc:description>
  <cp:lastModifiedBy>Jon Galloway</cp:lastModifiedBy>
  <cp:revision>356</cp:revision>
  <cp:lastPrinted>2011-10-11T14:25:22Z</cp:lastPrinted>
  <dcterms:created xsi:type="dcterms:W3CDTF">2011-03-29T16:07:22Z</dcterms:created>
  <dcterms:modified xsi:type="dcterms:W3CDTF">2012-12-21T07:40:30Z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