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8.xml" ContentType="application/vnd.openxmlformats-officedocument.theme+xml"/>
  <Override PartName="/ppt/slideLayouts/slideLayout1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1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9.xml" ContentType="application/vnd.openxmlformats-officedocument.theme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Masters/slideMaster23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6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theme/theme11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slideLayouts/slideLayout111.xml" ContentType="application/vnd.openxmlformats-officedocument.presentationml.slideLayout+xml"/>
  <Override PartName="/ppt/theme/theme27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theme/theme23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21.xml" ContentType="application/vnd.openxmlformats-officedocument.presentationml.slideMaster+xml"/>
  <Override PartName="/ppt/theme/theme24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95" r:id="rId3"/>
    <p:sldMasterId id="2147483715" r:id="rId4"/>
    <p:sldMasterId id="2147483722" r:id="rId5"/>
    <p:sldMasterId id="2147483729" r:id="rId6"/>
    <p:sldMasterId id="2147483736" r:id="rId7"/>
    <p:sldMasterId id="2147483742" r:id="rId8"/>
    <p:sldMasterId id="2147483748" r:id="rId9"/>
    <p:sldMasterId id="2147483753" r:id="rId10"/>
    <p:sldMasterId id="2147483758" r:id="rId11"/>
    <p:sldMasterId id="2147483764" r:id="rId12"/>
    <p:sldMasterId id="2147483770" r:id="rId13"/>
    <p:sldMasterId id="2147483775" r:id="rId14"/>
    <p:sldMasterId id="2147483780" r:id="rId15"/>
    <p:sldMasterId id="2147483786" r:id="rId16"/>
    <p:sldMasterId id="2147483792" r:id="rId17"/>
    <p:sldMasterId id="2147483797" r:id="rId18"/>
    <p:sldMasterId id="2147483802" r:id="rId19"/>
    <p:sldMasterId id="2147483808" r:id="rId20"/>
    <p:sldMasterId id="2147483814" r:id="rId21"/>
    <p:sldMasterId id="2147483819" r:id="rId22"/>
    <p:sldMasterId id="2147483824" r:id="rId23"/>
    <p:sldMasterId id="2147483830" r:id="rId24"/>
    <p:sldMasterId id="2147483836" r:id="rId25"/>
    <p:sldMasterId id="2147483841" r:id="rId26"/>
  </p:sldMasterIdLst>
  <p:notesMasterIdLst>
    <p:notesMasterId r:id="rId42"/>
  </p:notesMasterIdLst>
  <p:sldIdLst>
    <p:sldId id="271" r:id="rId27"/>
    <p:sldId id="270" r:id="rId28"/>
    <p:sldId id="279" r:id="rId29"/>
    <p:sldId id="272" r:id="rId30"/>
    <p:sldId id="278" r:id="rId31"/>
    <p:sldId id="280" r:id="rId32"/>
    <p:sldId id="288" r:id="rId33"/>
    <p:sldId id="273" r:id="rId34"/>
    <p:sldId id="281" r:id="rId35"/>
    <p:sldId id="283" r:id="rId36"/>
    <p:sldId id="285" r:id="rId37"/>
    <p:sldId id="286" r:id="rId38"/>
    <p:sldId id="289" r:id="rId39"/>
    <p:sldId id="284" r:id="rId40"/>
    <p:sldId id="277" r:id="rId41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2797" autoAdjust="0"/>
  </p:normalViewPr>
  <p:slideViewPr>
    <p:cSldViewPr snapToGrid="0" snapToObjects="1">
      <p:cViewPr>
        <p:scale>
          <a:sx n="50" d="100"/>
          <a:sy n="50" d="100"/>
        </p:scale>
        <p:origin x="-119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41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05C50F3-12D6-484E-8643-FDAAEEE6F18D}" type="datetimeFigureOut">
              <a:rPr lang="es-CO"/>
              <a:pPr>
                <a:defRPr/>
              </a:pPr>
              <a:t>20/04/2015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3DF7-0EA3-4210-A882-44F6A484D8A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B3348-9BC1-4FEC-AC98-19CC29080595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D92FA-77A3-4500-91FD-A3305FF77F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3CD3D-E66B-40AC-ADBE-88C3BD8A618F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80EA3-C9C9-41ED-B8A1-AD513DC25B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703779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44DBB-FD72-4E4F-A93A-0085D6565436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14203-12BE-A640-B99A-B9F8476BCA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07731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188" y="191864"/>
            <a:ext cx="7090427" cy="666956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2188" y="1014140"/>
            <a:ext cx="8074611" cy="5112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B749C-DBA5-4099-A36D-4B3E43A6F5E8}" type="datetimeFigureOut">
              <a:rPr lang="es-ES" smtClean="0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CF012-BA43-4470-948A-9B1CE805AA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05771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168" y="274638"/>
            <a:ext cx="7012858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17168" y="1600200"/>
            <a:ext cx="37786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84910" y="1600200"/>
            <a:ext cx="39018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4E90E-8D67-3D4F-ADBE-4BBB959726D3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8E56B-4B2E-EB45-9DC2-7D75999F424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8778337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50C82-A8CF-3942-A08B-E61B2789068B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2635-D3F8-1643-A2B3-029BB78DD28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411498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629" y="218921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3479" y="21892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629" y="138097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685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D200-725A-BC48-82D9-99CC6E657EFC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52629" y="630222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781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DC48-D73F-4749-B682-24F6F7CAA88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1769251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77219-03CA-9B4F-91A1-3C2084D4E589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15E35-8E3A-C74B-9423-FF9E17BE888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546209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DB1A0-F2EA-BD48-A244-54A3BDCF817E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F3B2C-9AEF-2245-8536-80CC28AC88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7366449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C7B4-F6E7-164F-9EE7-FA746B479687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4A1E-DA07-2D45-82A2-B50544B2259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6537006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325" y="173592"/>
            <a:ext cx="8026533" cy="65782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8197-9A5C-0441-AF6E-A8D1174AC3D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03155-7D0C-774F-B0DF-27A899B9260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4820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CF8D-066F-4BC8-AAFE-2E09F2FFBAB4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CC843-7190-487E-BE43-4CB4015ED0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B24D-F206-9247-8F42-58FCC093E7C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5641-8CA9-C842-B5A4-814C1781DEE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1444243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2069690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0239709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73056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897" y="0"/>
            <a:ext cx="7260441" cy="1146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473300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81066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678411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5248052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7037790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77219-03CA-9B4F-91A1-3C2084D4E589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15E35-8E3A-C74B-9423-FF9E17BE888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07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6" y="2130437"/>
            <a:ext cx="5431079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6" y="3886200"/>
            <a:ext cx="5431079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C1EC4-2E37-4DA4-B8F0-A626F9D86AC3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660FE-8A30-45D7-B17B-C25F23A1B9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188" y="191864"/>
            <a:ext cx="7090427" cy="666956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2188" y="1014140"/>
            <a:ext cx="8074611" cy="5112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DB1A0-F2EA-BD48-A244-54A3BDCF817E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F3B2C-9AEF-2245-8536-80CC28AC882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3057716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168" y="274638"/>
            <a:ext cx="7012858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17168" y="1600200"/>
            <a:ext cx="37786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84910" y="1600200"/>
            <a:ext cx="39018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C7B4-F6E7-164F-9EE7-FA746B479687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4A1E-DA07-2D45-82A2-B50544B2259B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877833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50C82-A8CF-3942-A08B-E61B2789068B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2635-D3F8-1643-A2B3-029BB78DD283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4114986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629" y="218921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3479" y="21892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629" y="138097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685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B24D-F206-9247-8F42-58FCC093E7C4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52629" y="630222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781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5641-8CA9-C842-B5A4-814C1781DEE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1769251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77219-03CA-9B4F-91A1-3C2084D4E589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15E35-8E3A-C74B-9423-FF9E17BE888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546209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DB1A0-F2EA-BD48-A244-54A3BDCF817E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F3B2C-9AEF-2245-8536-80CC28AC88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7366449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C7B4-F6E7-164F-9EE7-FA746B479687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4A1E-DA07-2D45-82A2-B50544B2259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6537006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325" y="173592"/>
            <a:ext cx="8026533" cy="65782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8197-9A5C-0441-AF6E-A8D1174AC3D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03155-7D0C-774F-B0DF-27A899B9260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4820471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B24D-F206-9247-8F42-58FCC093E7C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5641-8CA9-C842-B5A4-814C1781DEE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1444243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20696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5EE5E-CFF5-4D45-9D88-C7AFAC2B13EE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F90E0-D9AE-4CC2-AE8B-7770CEE318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0239709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7305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897" y="0"/>
            <a:ext cx="7260441" cy="1146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4733009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810667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6784111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5248052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7037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6561E-E50B-49FB-8C7C-B47AD1F48A7A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4618A-0C3F-44EA-9DA8-DD6180042B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5CBF6-0C88-4D2A-AC93-7BB3493EAC14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9FB7-F00A-4AD3-84FA-FE281A932D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3D9D6-585B-4B24-A24C-FEA7AABF51F7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B24CA-AB09-452A-98CB-CEAD7CD59E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BD556-9A18-4341-A57E-0BE154F90D8A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111AA-E619-4C72-8BDE-EB915CBD2F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7429-9C49-47E4-BDC6-3BF8CDF541DF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8AC1C-354B-41CF-87D4-457898393F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74A6-6DD9-4973-85B0-EAE7BC27CE08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4D37F-44D6-4528-8C28-2AEA3ACA2B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B749C-DBA5-4099-A36D-4B3E43A6F5E8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CF012-BA43-4470-948A-9B1CE805AAC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1F2E-0415-4D57-BB44-FED9DB650D78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2CA38-10BD-4F0C-9105-5A4A6FF985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40BEC-137D-449B-A5FB-11E5D1F24AC8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4B0D8-763E-498E-9434-76EAC8754E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32990-31A6-43AB-B9C9-B0F356DA1343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9831-E472-4402-8DFA-A75D4BD40C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2" descr="logo TU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4126" y="420195"/>
            <a:ext cx="2022764" cy="719051"/>
          </a:xfrm>
          <a:prstGeom prst="rect">
            <a:avLst/>
          </a:prstGeom>
        </p:spPr>
      </p:pic>
      <p:pic>
        <p:nvPicPr>
          <p:cNvPr id="6" name="Imagen 3" descr="logo TU-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08" y="5853646"/>
            <a:ext cx="2136987" cy="78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031" y="1508400"/>
            <a:ext cx="8301046" cy="4590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031" y="1508400"/>
            <a:ext cx="8301046" cy="4590000"/>
          </a:xfrm>
        </p:spPr>
        <p:txBody>
          <a:bodyPr/>
          <a:lstStyle>
            <a:lvl1pPr indent="-172800">
              <a:buClr>
                <a:schemeClr val="accent4"/>
              </a:buClr>
              <a:buFont typeface="Arial" pitchFamily="34" charset="0"/>
              <a:buChar char="•"/>
              <a:defRPr b="0"/>
            </a:lvl1pPr>
            <a:lvl2pPr marL="630000">
              <a:buFont typeface="Arial" pitchFamily="34" charset="0"/>
              <a:buChar char="–"/>
              <a:defRPr b="0"/>
            </a:lvl2pPr>
            <a:lvl3pPr marL="1076400">
              <a:defRPr b="0"/>
            </a:lvl3pPr>
            <a:lvl4pPr marL="1544400" indent="-230400">
              <a:defRPr b="0"/>
            </a:lvl4pPr>
            <a:lvl5pPr>
              <a:defRPr b="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B749C-DBA5-4099-A36D-4B3E43A6F5E8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CF012-BA43-4470-948A-9B1CE805AAC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2" descr="logo TU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4126" y="420193"/>
            <a:ext cx="2022764" cy="719051"/>
          </a:xfrm>
          <a:prstGeom prst="rect">
            <a:avLst/>
          </a:prstGeom>
        </p:spPr>
      </p:pic>
      <p:pic>
        <p:nvPicPr>
          <p:cNvPr id="6" name="Imagen 3" descr="logo TU-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08" y="5853646"/>
            <a:ext cx="2136987" cy="78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A71A8-D869-4C18-865B-B1A939573B61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C8F3-7152-43CB-85BF-A8117777A7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031" y="1508400"/>
            <a:ext cx="8301046" cy="4590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031" y="1508400"/>
            <a:ext cx="8301046" cy="4590000"/>
          </a:xfrm>
        </p:spPr>
        <p:txBody>
          <a:bodyPr/>
          <a:lstStyle>
            <a:lvl1pPr indent="-172800">
              <a:buClr>
                <a:schemeClr val="accent4"/>
              </a:buClr>
              <a:buFont typeface="Arial" pitchFamily="34" charset="0"/>
              <a:buChar char="•"/>
              <a:defRPr b="0"/>
            </a:lvl1pPr>
            <a:lvl2pPr marL="630000">
              <a:buFont typeface="Arial" pitchFamily="34" charset="0"/>
              <a:buChar char="–"/>
              <a:defRPr b="0"/>
            </a:lvl2pPr>
            <a:lvl3pPr marL="1076400">
              <a:defRPr b="0"/>
            </a:lvl3pPr>
            <a:lvl4pPr marL="1544400" indent="-230400">
              <a:defRPr b="0"/>
            </a:lvl4pPr>
            <a:lvl5pPr>
              <a:defRPr b="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6" y="2130437"/>
            <a:ext cx="5431079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6" y="3886200"/>
            <a:ext cx="5431079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1EC4-2E37-4DA4-B8F0-A626F9D86AC3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660FE-8A30-45D7-B17B-C25F23A1B9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2" descr="logo TU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4126" y="420189"/>
            <a:ext cx="2022764" cy="719051"/>
          </a:xfrm>
          <a:prstGeom prst="rect">
            <a:avLst/>
          </a:prstGeom>
        </p:spPr>
      </p:pic>
      <p:pic>
        <p:nvPicPr>
          <p:cNvPr id="6" name="Imagen 3" descr="logo TU-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08" y="5853646"/>
            <a:ext cx="2136987" cy="78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031" y="1508400"/>
            <a:ext cx="8301046" cy="4590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031" y="1508400"/>
            <a:ext cx="8301046" cy="4590000"/>
          </a:xfrm>
        </p:spPr>
        <p:txBody>
          <a:bodyPr/>
          <a:lstStyle>
            <a:lvl1pPr indent="-172800">
              <a:buClr>
                <a:schemeClr val="accent4"/>
              </a:buClr>
              <a:buFont typeface="Arial" pitchFamily="34" charset="0"/>
              <a:buChar char="•"/>
              <a:defRPr b="0"/>
            </a:lvl1pPr>
            <a:lvl2pPr marL="630000">
              <a:buFont typeface="Arial" pitchFamily="34" charset="0"/>
              <a:buChar char="–"/>
              <a:defRPr b="0"/>
            </a:lvl2pPr>
            <a:lvl3pPr marL="1076400">
              <a:defRPr b="0"/>
            </a:lvl3pPr>
            <a:lvl4pPr marL="1544400" indent="-230400">
              <a:defRPr b="0"/>
            </a:lvl4pPr>
            <a:lvl5pPr>
              <a:defRPr b="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DFD4F-EAE6-404A-B92C-B0435EFED511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0E865-C594-446F-8B8A-07A229494A0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B749C-DBA5-4099-A36D-4B3E43A6F5E8}" type="datetimeFigureOut">
              <a:rPr lang="es-ES" smtClean="0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CF012-BA43-4470-948A-9B1CE805AA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2" descr="logo TU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4126" y="420183"/>
            <a:ext cx="2022764" cy="719051"/>
          </a:xfrm>
          <a:prstGeom prst="rect">
            <a:avLst/>
          </a:prstGeom>
        </p:spPr>
      </p:pic>
      <p:pic>
        <p:nvPicPr>
          <p:cNvPr id="6" name="Imagen 3" descr="logo TU-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08" y="5853646"/>
            <a:ext cx="2136987" cy="78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031" y="1508400"/>
            <a:ext cx="8301046" cy="4590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031" y="1508400"/>
            <a:ext cx="8301046" cy="4590000"/>
          </a:xfrm>
        </p:spPr>
        <p:txBody>
          <a:bodyPr/>
          <a:lstStyle>
            <a:lvl1pPr indent="-172800">
              <a:buClr>
                <a:schemeClr val="accent4"/>
              </a:buClr>
              <a:buFont typeface="Arial" pitchFamily="34" charset="0"/>
              <a:buChar char="•"/>
              <a:defRPr b="0"/>
            </a:lvl1pPr>
            <a:lvl2pPr marL="630000">
              <a:buFont typeface="Arial" pitchFamily="34" charset="0"/>
              <a:buChar char="–"/>
              <a:defRPr b="0"/>
            </a:lvl2pPr>
            <a:lvl3pPr marL="1076400">
              <a:defRPr b="0"/>
            </a:lvl3pPr>
            <a:lvl4pPr marL="1544400" indent="-230400">
              <a:defRPr b="0"/>
            </a:lvl4pPr>
            <a:lvl5pPr>
              <a:defRPr b="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6" y="2130437"/>
            <a:ext cx="5431079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6" y="3886200"/>
            <a:ext cx="5431079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1EC4-2E37-4DA4-B8F0-A626F9D86AC3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660FE-8A30-45D7-B17B-C25F23A1B9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44DBB-FD72-4E4F-A93A-0085D6565436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14203-12BE-A640-B99A-B9F8476BCA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0773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188" y="191864"/>
            <a:ext cx="7090427" cy="666956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2188" y="1014140"/>
            <a:ext cx="8074611" cy="5112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10130-80AE-D644-91D4-D5871B5A2AF2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8C64C-146F-B046-B32C-737DFF6FFF8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305771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168" y="274638"/>
            <a:ext cx="7012858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17168" y="1600200"/>
            <a:ext cx="37786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84910" y="1600200"/>
            <a:ext cx="39018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4E90E-8D67-3D4F-ADBE-4BBB959726D3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8E56B-4B2E-EB45-9DC2-7D75999F424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877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7223E-6BB3-4597-85BB-3A27CF25FB7F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22E6-2613-42DA-8E52-6A92FD151E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50C82-A8CF-3942-A08B-E61B2789068B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2635-D3F8-1643-A2B3-029BB78DD28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411498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629" y="218921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3479" y="21892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629" y="138097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685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D200-725A-BC48-82D9-99CC6E657EFC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52629" y="630222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781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DC48-D73F-4749-B682-24F6F7CAA88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176925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77219-03CA-9B4F-91A1-3C2084D4E589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15E35-8E3A-C74B-9423-FF9E17BE888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546209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DB1A0-F2EA-BD48-A244-54A3BDCF817E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F3B2C-9AEF-2245-8536-80CC28AC88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736644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C7B4-F6E7-164F-9EE7-FA746B479687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4A1E-DA07-2D45-82A2-B50544B2259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65370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325" y="173592"/>
            <a:ext cx="8026533" cy="65782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8197-9A5C-0441-AF6E-A8D1174AC3D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03155-7D0C-774F-B0DF-27A899B9260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482047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B24D-F206-9247-8F42-58FCC093E7C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5641-8CA9-C842-B5A4-814C1781DEE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144424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20696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023970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186ED-E0A7-422E-8903-E64C0C235A5E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61271-51F5-44A0-BBEA-BADFA79CEE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897" y="0"/>
            <a:ext cx="7260441" cy="1146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473300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81066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678411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524805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70377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44DBB-FD72-4E4F-A93A-0085D6565436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14203-12BE-A640-B99A-B9F8476BCA1C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07731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188" y="191864"/>
            <a:ext cx="7090427" cy="666956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2188" y="1014140"/>
            <a:ext cx="8074611" cy="5112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10130-80AE-D644-91D4-D5871B5A2AF2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8C64C-146F-B046-B32C-737DFF6FFF89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305771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168" y="274638"/>
            <a:ext cx="7012858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17168" y="1600200"/>
            <a:ext cx="37786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84910" y="1600200"/>
            <a:ext cx="39018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4E90E-8D67-3D4F-ADBE-4BBB959726D3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8E56B-4B2E-EB45-9DC2-7D75999F424C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877833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50C82-A8CF-3942-A08B-E61B2789068B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2635-D3F8-1643-A2B3-029BB78DD283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411498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629" y="218921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3479" y="21892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629" y="138097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685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D200-725A-BC48-82D9-99CC6E657EFC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52629" y="630222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781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DC48-D73F-4749-B682-24F6F7CAA88B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1769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36D1E-F78C-4C13-B601-788D470464C8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B0878-C31E-4C01-B5A6-4CBE57378C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77219-03CA-9B4F-91A1-3C2084D4E589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15E35-8E3A-C74B-9423-FF9E17BE888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546209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DB1A0-F2EA-BD48-A244-54A3BDCF817E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F3B2C-9AEF-2245-8536-80CC28AC88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736644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C7B4-F6E7-164F-9EE7-FA746B479687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4A1E-DA07-2D45-82A2-B50544B2259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653700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325" y="173592"/>
            <a:ext cx="8026533" cy="65782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8197-9A5C-0441-AF6E-A8D1174AC3D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03155-7D0C-774F-B0DF-27A899B9260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482047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B24D-F206-9247-8F42-58FCC093E7C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5641-8CA9-C842-B5A4-814C1781DEE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144424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206969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023970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7305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897" y="0"/>
            <a:ext cx="7260441" cy="1146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47330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81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BAC4D-A97E-498F-948B-54E426215509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0CD31-1EF0-4D0B-A702-8914A3E426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678411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5248052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703779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44DBB-FD72-4E4F-A93A-0085D6565436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14203-12BE-A640-B99A-B9F8476BCA1C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07731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188" y="191864"/>
            <a:ext cx="7090427" cy="666956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2188" y="1014140"/>
            <a:ext cx="8074611" cy="5112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10130-80AE-D644-91D4-D5871B5A2AF2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8C64C-146F-B046-B32C-737DFF6FFF89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305771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168" y="274638"/>
            <a:ext cx="7012858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17168" y="1600200"/>
            <a:ext cx="37786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84910" y="1600200"/>
            <a:ext cx="39018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4E90E-8D67-3D4F-ADBE-4BBB959726D3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8E56B-4B2E-EB45-9DC2-7D75999F424C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877833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50C82-A8CF-3942-A08B-E61B2789068B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2635-D3F8-1643-A2B3-029BB78DD283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4114986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629" y="218921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03479" y="21892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629" y="138097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685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D200-725A-BC48-82D9-99CC6E657EFC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52629" y="630222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781629" y="63022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DC48-D73F-4749-B682-24F6F7CAA88B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176925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77219-03CA-9B4F-91A1-3C2084D4E589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15E35-8E3A-C74B-9423-FF9E17BE888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5462090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DB1A0-F2EA-BD48-A244-54A3BDCF817E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F3B2C-9AEF-2245-8536-80CC28AC88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736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DACA6-C183-4CE9-868C-AAF01DD3A881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0BC1C-D85D-421F-A260-FD9DE6A5D3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25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C7B4-F6E7-164F-9EE7-FA746B479687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4A1E-DA07-2D45-82A2-B50544B2259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653700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325" y="173592"/>
            <a:ext cx="8026533" cy="65782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8197-9A5C-0441-AF6E-A8D1174AC3D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03155-7D0C-774F-B0DF-27A899B9260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482047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8B24D-F206-9247-8F42-58FCC093E7C4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987142" y="634721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16142" y="634721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5641-8CA9-C842-B5A4-814C1781DEE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144424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206969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023970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73056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897" y="0"/>
            <a:ext cx="7260441" cy="1146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473300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381066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678411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524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0.pn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9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9.pn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7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0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8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9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image" Target="../media/image9.png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9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image" Target="../media/image10.png"/><Relationship Id="rId5" Type="http://schemas.openxmlformats.org/officeDocument/2006/relationships/theme" Target="../theme/theme18.xml"/><Relationship Id="rId4" Type="http://schemas.openxmlformats.org/officeDocument/2006/relationships/slideLayout" Target="../slideLayouts/slideLayout1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9.png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11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image" Target="../media/image10.png"/><Relationship Id="rId5" Type="http://schemas.openxmlformats.org/officeDocument/2006/relationships/theme" Target="../theme/theme22.xml"/><Relationship Id="rId4" Type="http://schemas.openxmlformats.org/officeDocument/2006/relationships/slideLayout" Target="../slideLayouts/slideLayout11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2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7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image" Target="../media/image9.png"/><Relationship Id="rId5" Type="http://schemas.openxmlformats.org/officeDocument/2006/relationships/theme" Target="../theme/theme25.xml"/><Relationship Id="rId4" Type="http://schemas.openxmlformats.org/officeDocument/2006/relationships/slideLayout" Target="../slideLayouts/slideLayout132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image" Target="../media/image10.png"/><Relationship Id="rId5" Type="http://schemas.openxmlformats.org/officeDocument/2006/relationships/theme" Target="../theme/theme26.xml"/><Relationship Id="rId4" Type="http://schemas.openxmlformats.org/officeDocument/2006/relationships/slideLayout" Target="../slideLayouts/slideLayout1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6.xml"/><Relationship Id="rId9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32.xml"/><Relationship Id="rId9" Type="http://schemas.openxmlformats.org/officeDocument/2006/relationships/oleObject" Target="../embeddings/oleObject2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38.xml"/><Relationship Id="rId9" Type="http://schemas.openxmlformats.org/officeDocument/2006/relationships/oleObject" Target="../embeddings/oleObject3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4.xml"/><Relationship Id="rId9" Type="http://schemas.openxmlformats.org/officeDocument/2006/relationships/oleObject" Target="../embeddings/oleObject4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9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presentacion UNE 2013-03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8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1919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ECB1C2C-5D70-4105-A8F2-5BBB0F66F5B5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1919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B879A04-023C-4BA1-B88F-04BD123D069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2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 Black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 Black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 Black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 Black" charset="0"/>
          <a:ea typeface="MS PGothic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slides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5890435"/>
            <a:ext cx="91440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 descr="TigoUNE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4013" y="446088"/>
            <a:ext cx="306863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071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76586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CB1C2C-5D70-4105-A8F2-5BBB0F66F5B5}" type="datetimeFigureOut">
              <a:rPr lang="es-ES" smtClean="0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879A04-023C-4BA1-B88F-04BD123D069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1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0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3" name="Rectángulo 12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15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16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pic>
        <p:nvPicPr>
          <p:cNvPr id="14" name="Imagen 6" descr="presentacion UNE 2013-01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A6AD4E9-C871-5849-B453-289144170EBF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0" name="Marcador de número de diapositiva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CF0590B-D1D7-E44F-9AEC-4D4027EE7FB8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11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67450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2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4" name="Rectángulo 13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8" name="Rectángulo 7"/>
          <p:cNvSpPr/>
          <p:nvPr/>
        </p:nvSpPr>
        <p:spPr>
          <a:xfrm>
            <a:off x="0" y="1154113"/>
            <a:ext cx="109538" cy="4424362"/>
          </a:xfrm>
          <a:prstGeom prst="rect">
            <a:avLst/>
          </a:prstGeom>
          <a:solidFill>
            <a:srgbClr val="0822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A6AD4E9-C871-5849-B453-289144170EBF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F0590B-D1D7-E44F-9AEC-4D4027EE7FB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9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20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0509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525" y="1146175"/>
            <a:ext cx="414338" cy="1863725"/>
          </a:xfrm>
          <a:prstGeom prst="rect">
            <a:avLst/>
          </a:prstGeom>
          <a:solidFill>
            <a:srgbClr val="CA19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8" name="Imagen 8" descr="slides-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53338" y="0"/>
            <a:ext cx="1487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23825" y="1146175"/>
            <a:ext cx="9028113" cy="1863725"/>
          </a:xfrm>
          <a:prstGeom prst="rect">
            <a:avLst/>
          </a:prstGeom>
          <a:solidFill>
            <a:srgbClr val="0424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196138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9594"/>
            <a:ext cx="8229600" cy="474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14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slides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5890435"/>
            <a:ext cx="91440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 descr="TigoUNE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4013" y="446088"/>
            <a:ext cx="306863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071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76586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CB1C2C-5D70-4105-A8F2-5BBB0F66F5B5}" type="datetimeFigureOut">
              <a:rPr lang="es-ES" smtClean="0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879A04-023C-4BA1-B88F-04BD123D069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1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0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3" name="Rectángulo 12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15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16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pic>
        <p:nvPicPr>
          <p:cNvPr id="14" name="Imagen 6" descr="presentacion UNE 2013-01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A6AD4E9-C871-5849-B453-289144170EBF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0" name="Marcador de número de diapositiva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CF0590B-D1D7-E44F-9AEC-4D4027EE7FB8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11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67450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2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4" name="Rectángulo 13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8" name="Rectángulo 7"/>
          <p:cNvSpPr/>
          <p:nvPr/>
        </p:nvSpPr>
        <p:spPr>
          <a:xfrm>
            <a:off x="0" y="1154113"/>
            <a:ext cx="109538" cy="4424362"/>
          </a:xfrm>
          <a:prstGeom prst="rect">
            <a:avLst/>
          </a:prstGeom>
          <a:solidFill>
            <a:srgbClr val="0822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A6AD4E9-C871-5849-B453-289144170EBF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F0590B-D1D7-E44F-9AEC-4D4027EE7FB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9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20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0509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525" y="1146175"/>
            <a:ext cx="414338" cy="1863725"/>
          </a:xfrm>
          <a:prstGeom prst="rect">
            <a:avLst/>
          </a:prstGeom>
          <a:solidFill>
            <a:srgbClr val="CA19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8" name="Imagen 8" descr="slides-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53338" y="0"/>
            <a:ext cx="1487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23825" y="1146175"/>
            <a:ext cx="9028113" cy="1863725"/>
          </a:xfrm>
          <a:prstGeom prst="rect">
            <a:avLst/>
          </a:prstGeom>
          <a:solidFill>
            <a:srgbClr val="0424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196138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9594"/>
            <a:ext cx="8229600" cy="474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14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slides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5890435"/>
            <a:ext cx="91440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 descr="TigoUNE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4013" y="446088"/>
            <a:ext cx="306863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071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76586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CB1C2C-5D70-4105-A8F2-5BBB0F66F5B5}" type="datetimeFigureOut">
              <a:rPr lang="es-ES" smtClean="0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879A04-023C-4BA1-B88F-04BD123D069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1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0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3" name="Rectángulo 12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15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16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pic>
        <p:nvPicPr>
          <p:cNvPr id="14" name="Imagen 6" descr="presentacion UNE 2013-03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6" descr="presentacion UNE 2013-01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2052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A6446933-3381-4E33-8CFC-92E625CF7546}" type="datetimeFigureOut">
              <a:rPr lang="es-ES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8303C39-8663-4793-BA0D-4D08DB6D02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charset="0"/>
          <a:ea typeface="MS PGothic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bg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 kern="1200">
          <a:solidFill>
            <a:schemeClr val="bg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A6AD4E9-C871-5849-B453-289144170EBF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0" name="Marcador de número de diapositiva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CF0590B-D1D7-E44F-9AEC-4D4027EE7FB8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11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67450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2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4" name="Rectángulo 13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8" name="Rectángulo 7"/>
          <p:cNvSpPr/>
          <p:nvPr/>
        </p:nvSpPr>
        <p:spPr>
          <a:xfrm>
            <a:off x="0" y="1154113"/>
            <a:ext cx="109538" cy="4424362"/>
          </a:xfrm>
          <a:prstGeom prst="rect">
            <a:avLst/>
          </a:prstGeom>
          <a:solidFill>
            <a:srgbClr val="0822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A6AD4E9-C871-5849-B453-289144170EBF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F0590B-D1D7-E44F-9AEC-4D4027EE7FB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9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20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0509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525" y="1146175"/>
            <a:ext cx="414338" cy="1863725"/>
          </a:xfrm>
          <a:prstGeom prst="rect">
            <a:avLst/>
          </a:prstGeom>
          <a:solidFill>
            <a:srgbClr val="CA19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8" name="Imagen 8" descr="slides-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53338" y="0"/>
            <a:ext cx="1487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23825" y="1146175"/>
            <a:ext cx="9028113" cy="1863725"/>
          </a:xfrm>
          <a:prstGeom prst="rect">
            <a:avLst/>
          </a:prstGeom>
          <a:solidFill>
            <a:srgbClr val="0424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196138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9594"/>
            <a:ext cx="8229600" cy="474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14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slides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5890435"/>
            <a:ext cx="91440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 descr="TigoUNE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4013" y="446088"/>
            <a:ext cx="306863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071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76586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CB1C2C-5D70-4105-A8F2-5BBB0F66F5B5}" type="datetimeFigureOut">
              <a:rPr lang="es-ES" smtClean="0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879A04-023C-4BA1-B88F-04BD123D069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1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0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3" name="Rectángulo 12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15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16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A6AD4E9-C871-5849-B453-289144170EBF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0" name="Marcador de número de diapositiva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CF0590B-D1D7-E44F-9AEC-4D4027EE7FB8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11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67450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2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4" name="Rectángulo 13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8" name="Rectángulo 7"/>
          <p:cNvSpPr/>
          <p:nvPr/>
        </p:nvSpPr>
        <p:spPr>
          <a:xfrm>
            <a:off x="0" y="1154113"/>
            <a:ext cx="109538" cy="4424362"/>
          </a:xfrm>
          <a:prstGeom prst="rect">
            <a:avLst/>
          </a:prstGeom>
          <a:solidFill>
            <a:srgbClr val="0822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A6AD4E9-C871-5849-B453-289144170EBF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F0590B-D1D7-E44F-9AEC-4D4027EE7FB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9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20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0509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525" y="1146175"/>
            <a:ext cx="414338" cy="1863725"/>
          </a:xfrm>
          <a:prstGeom prst="rect">
            <a:avLst/>
          </a:prstGeom>
          <a:solidFill>
            <a:srgbClr val="CA19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8" name="Imagen 8" descr="slides-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53338" y="0"/>
            <a:ext cx="1487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23825" y="1146175"/>
            <a:ext cx="9028113" cy="1863725"/>
          </a:xfrm>
          <a:prstGeom prst="rect">
            <a:avLst/>
          </a:prstGeom>
          <a:solidFill>
            <a:srgbClr val="0424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196138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9594"/>
            <a:ext cx="8229600" cy="474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14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slides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5890435"/>
            <a:ext cx="91440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 descr="TigoUNE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4013" y="446088"/>
            <a:ext cx="306863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E614-8EE5-9149-9785-DF5E06A31DCA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8CDB-3CBC-7441-B83D-F0A9231CD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071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1518" y="1601"/>
          <a:ext cx="1511" cy="1587"/>
        </p:xfrm>
        <a:graphic>
          <a:graphicData uri="http://schemas.openxmlformats.org/presentationml/2006/ole">
            <p:oleObj spid="_x0000_s1026" name="think-cell Slide" r:id="rId9" imgW="360" imgH="360" progId="">
              <p:embed/>
            </p:oleObj>
          </a:graphicData>
        </a:graphic>
      </p:graphicFrame>
      <p:pic>
        <p:nvPicPr>
          <p:cNvPr id="17" name="Imagen 2" descr="logo TU-01.jpg"/>
          <p:cNvPicPr>
            <a:picLocks noChangeAspect="1"/>
          </p:cNvPicPr>
          <p:nvPr/>
        </p:nvPicPr>
        <p:blipFill>
          <a:blip r:embed="rId10" cstate="print"/>
          <a:srcRect t="10408" b="11075"/>
          <a:stretch>
            <a:fillRect/>
          </a:stretch>
        </p:blipFill>
        <p:spPr>
          <a:xfrm>
            <a:off x="4164340" y="8909"/>
            <a:ext cx="772093" cy="216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s-ES" noProof="0" smtClean="0"/>
              <a:t>Haga clic para modificar el estilo de título del patrón</a:t>
            </a:r>
            <a:endParaRPr lang="es-C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31" y="1508400"/>
            <a:ext cx="8301046" cy="45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dirty="0"/>
          </a:p>
        </p:txBody>
      </p:sp>
      <p:sp>
        <p:nvSpPr>
          <p:cNvPr id="7" name="FooterSimple"/>
          <p:cNvSpPr/>
          <p:nvPr/>
        </p:nvSpPr>
        <p:spPr>
          <a:xfrm>
            <a:off x="8128253" y="6718878"/>
            <a:ext cx="594831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r"/>
            <a:r>
              <a:rPr lang="es-CO" sz="700" smtClean="0">
                <a:solidFill>
                  <a:srgbClr val="808080"/>
                </a:solidFill>
              </a:rPr>
              <a:t>Une Tigo template VF.pptx</a:t>
            </a:r>
            <a:endParaRPr lang="es-CO" sz="700" noProof="0" dirty="0">
              <a:solidFill>
                <a:srgbClr val="8080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31" y="6699600"/>
            <a:ext cx="175846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/>
            <a:endParaRPr lang="es-CO" sz="900" baseline="0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Line 115"/>
          <p:cNvSpPr>
            <a:spLocks noChangeShapeType="1"/>
          </p:cNvSpPr>
          <p:nvPr/>
        </p:nvSpPr>
        <p:spPr bwMode="auto">
          <a:xfrm flipH="1">
            <a:off x="422030" y="1003300"/>
            <a:ext cx="8301046" cy="0"/>
          </a:xfrm>
          <a:prstGeom prst="line">
            <a:avLst/>
          </a:prstGeom>
          <a:noFill/>
          <a:ln w="28575">
            <a:solidFill>
              <a:srgbClr val="E41A2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330" y="6640592"/>
            <a:ext cx="3455377" cy="0"/>
          </a:xfrm>
          <a:prstGeom prst="line">
            <a:avLst/>
          </a:prstGeom>
          <a:ln w="38100">
            <a:solidFill>
              <a:schemeClr val="folHlink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7308" y="6640592"/>
            <a:ext cx="3455377" cy="0"/>
          </a:xfrm>
          <a:prstGeom prst="line">
            <a:avLst/>
          </a:prstGeom>
          <a:ln w="38100">
            <a:solidFill>
              <a:srgbClr val="00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3" descr="logo TU-02.jpg"/>
          <p:cNvPicPr>
            <a:picLocks noChangeAspect="1"/>
          </p:cNvPicPr>
          <p:nvPr/>
        </p:nvPicPr>
        <p:blipFill>
          <a:blip r:embed="rId11" cstate="print"/>
          <a:srcRect t="14552" b="12465"/>
          <a:stretch>
            <a:fillRect/>
          </a:stretch>
        </p:blipFill>
        <p:spPr>
          <a:xfrm>
            <a:off x="4164340" y="6532257"/>
            <a:ext cx="815320" cy="21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6" descr="presentacion UNE 2013-03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txStyles>
    <p:titleStyle>
      <a:lvl1pPr algn="l" defTabSz="914400" rtl="0" eaLnBrk="1" latinLnBrk="0" hangingPunct="1">
        <a:spcBef>
          <a:spcPct val="0"/>
        </a:spcBef>
        <a:buNone/>
        <a:defRPr lang="nl-NL" sz="2400" b="1" kern="1200" noProof="0" dirty="0">
          <a:solidFill>
            <a:srgbClr val="00569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1517" y="1599"/>
          <a:ext cx="1511" cy="1587"/>
        </p:xfrm>
        <a:graphic>
          <a:graphicData uri="http://schemas.openxmlformats.org/presentationml/2006/ole">
            <p:oleObj spid="_x0000_s4098" name="think-cell Slide" r:id="rId9" imgW="360" imgH="360" progId="">
              <p:embed/>
            </p:oleObj>
          </a:graphicData>
        </a:graphic>
      </p:graphicFrame>
      <p:pic>
        <p:nvPicPr>
          <p:cNvPr id="17" name="Imagen 2" descr="logo TU-01.jpg"/>
          <p:cNvPicPr>
            <a:picLocks noChangeAspect="1"/>
          </p:cNvPicPr>
          <p:nvPr/>
        </p:nvPicPr>
        <p:blipFill>
          <a:blip r:embed="rId10" cstate="print"/>
          <a:srcRect t="10408" b="11075"/>
          <a:stretch>
            <a:fillRect/>
          </a:stretch>
        </p:blipFill>
        <p:spPr>
          <a:xfrm>
            <a:off x="4164340" y="8909"/>
            <a:ext cx="772093" cy="216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s-ES" noProof="0" smtClean="0"/>
              <a:t>Haga clic para modificar el estilo de título del patrón</a:t>
            </a:r>
            <a:endParaRPr lang="es-C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31" y="1508400"/>
            <a:ext cx="8301046" cy="45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dirty="0"/>
          </a:p>
        </p:txBody>
      </p:sp>
      <p:sp>
        <p:nvSpPr>
          <p:cNvPr id="7" name="FooterSimple"/>
          <p:cNvSpPr/>
          <p:nvPr/>
        </p:nvSpPr>
        <p:spPr>
          <a:xfrm>
            <a:off x="8128252" y="6718878"/>
            <a:ext cx="594831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r"/>
            <a:r>
              <a:rPr lang="es-CO" sz="700" smtClean="0">
                <a:solidFill>
                  <a:srgbClr val="808080"/>
                </a:solidFill>
              </a:rPr>
              <a:t>Une Tigo template VF.pptx</a:t>
            </a:r>
            <a:endParaRPr lang="es-CO" sz="700" noProof="0" dirty="0">
              <a:solidFill>
                <a:srgbClr val="8080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31" y="6699600"/>
            <a:ext cx="175846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/>
            <a:endParaRPr lang="es-CO" sz="900" baseline="0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Line 115"/>
          <p:cNvSpPr>
            <a:spLocks noChangeShapeType="1"/>
          </p:cNvSpPr>
          <p:nvPr/>
        </p:nvSpPr>
        <p:spPr bwMode="auto">
          <a:xfrm flipH="1">
            <a:off x="422030" y="1003300"/>
            <a:ext cx="8301046" cy="0"/>
          </a:xfrm>
          <a:prstGeom prst="line">
            <a:avLst/>
          </a:prstGeom>
          <a:noFill/>
          <a:ln w="28575">
            <a:solidFill>
              <a:srgbClr val="E41A2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329" y="6640592"/>
            <a:ext cx="3455377" cy="0"/>
          </a:xfrm>
          <a:prstGeom prst="line">
            <a:avLst/>
          </a:prstGeom>
          <a:ln w="38100">
            <a:solidFill>
              <a:schemeClr val="folHlink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7307" y="6640592"/>
            <a:ext cx="3455377" cy="0"/>
          </a:xfrm>
          <a:prstGeom prst="line">
            <a:avLst/>
          </a:prstGeom>
          <a:ln w="38100">
            <a:solidFill>
              <a:srgbClr val="00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3" descr="logo TU-02.jpg"/>
          <p:cNvPicPr>
            <a:picLocks noChangeAspect="1"/>
          </p:cNvPicPr>
          <p:nvPr/>
        </p:nvPicPr>
        <p:blipFill>
          <a:blip r:embed="rId11" cstate="print"/>
          <a:srcRect t="14552" b="12465"/>
          <a:stretch>
            <a:fillRect/>
          </a:stretch>
        </p:blipFill>
        <p:spPr>
          <a:xfrm>
            <a:off x="4164340" y="6532255"/>
            <a:ext cx="815320" cy="21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6" descr="presentacion UNE 2013-01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</p:sldLayoutIdLst>
  <p:txStyles>
    <p:titleStyle>
      <a:lvl1pPr algn="l" defTabSz="914400" rtl="0" eaLnBrk="1" latinLnBrk="0" hangingPunct="1">
        <a:spcBef>
          <a:spcPct val="0"/>
        </a:spcBef>
        <a:buNone/>
        <a:defRPr lang="nl-NL" sz="2400" b="1" kern="1200" noProof="0" dirty="0">
          <a:solidFill>
            <a:srgbClr val="00569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1515" y="1595"/>
          <a:ext cx="1511" cy="1587"/>
        </p:xfrm>
        <a:graphic>
          <a:graphicData uri="http://schemas.openxmlformats.org/presentationml/2006/ole">
            <p:oleObj spid="_x0000_s5122" name="think-cell Slide" r:id="rId9" imgW="360" imgH="360" progId="">
              <p:embed/>
            </p:oleObj>
          </a:graphicData>
        </a:graphic>
      </p:graphicFrame>
      <p:pic>
        <p:nvPicPr>
          <p:cNvPr id="17" name="Imagen 2" descr="logo TU-01.jpg"/>
          <p:cNvPicPr>
            <a:picLocks noChangeAspect="1"/>
          </p:cNvPicPr>
          <p:nvPr/>
        </p:nvPicPr>
        <p:blipFill>
          <a:blip r:embed="rId10" cstate="print"/>
          <a:srcRect t="10408" b="11075"/>
          <a:stretch>
            <a:fillRect/>
          </a:stretch>
        </p:blipFill>
        <p:spPr>
          <a:xfrm>
            <a:off x="4164340" y="8909"/>
            <a:ext cx="772093" cy="216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s-ES" noProof="0" smtClean="0"/>
              <a:t>Haga clic para modificar el estilo de título del patrón</a:t>
            </a:r>
            <a:endParaRPr lang="es-C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31" y="1508400"/>
            <a:ext cx="8301046" cy="45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dirty="0"/>
          </a:p>
        </p:txBody>
      </p:sp>
      <p:sp>
        <p:nvSpPr>
          <p:cNvPr id="7" name="FooterSimple"/>
          <p:cNvSpPr/>
          <p:nvPr/>
        </p:nvSpPr>
        <p:spPr>
          <a:xfrm>
            <a:off x="8128250" y="6718878"/>
            <a:ext cx="594831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r"/>
            <a:r>
              <a:rPr lang="es-CO" sz="700" smtClean="0">
                <a:solidFill>
                  <a:srgbClr val="808080"/>
                </a:solidFill>
              </a:rPr>
              <a:t>Une Tigo template VF.pptx</a:t>
            </a:r>
            <a:endParaRPr lang="es-CO" sz="700" noProof="0" dirty="0">
              <a:solidFill>
                <a:srgbClr val="8080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31" y="6699600"/>
            <a:ext cx="175846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/>
            <a:endParaRPr lang="es-CO" sz="900" baseline="0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Line 115"/>
          <p:cNvSpPr>
            <a:spLocks noChangeShapeType="1"/>
          </p:cNvSpPr>
          <p:nvPr/>
        </p:nvSpPr>
        <p:spPr bwMode="auto">
          <a:xfrm flipH="1">
            <a:off x="422030" y="1003300"/>
            <a:ext cx="8301046" cy="0"/>
          </a:xfrm>
          <a:prstGeom prst="line">
            <a:avLst/>
          </a:prstGeom>
          <a:noFill/>
          <a:ln w="28575">
            <a:solidFill>
              <a:srgbClr val="E41A2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327" y="6640592"/>
            <a:ext cx="3455377" cy="0"/>
          </a:xfrm>
          <a:prstGeom prst="line">
            <a:avLst/>
          </a:prstGeom>
          <a:ln w="38100">
            <a:solidFill>
              <a:schemeClr val="folHlink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7305" y="6640592"/>
            <a:ext cx="3455377" cy="0"/>
          </a:xfrm>
          <a:prstGeom prst="line">
            <a:avLst/>
          </a:prstGeom>
          <a:ln w="38100">
            <a:solidFill>
              <a:srgbClr val="00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3" descr="logo TU-02.jpg"/>
          <p:cNvPicPr>
            <a:picLocks noChangeAspect="1"/>
          </p:cNvPicPr>
          <p:nvPr/>
        </p:nvPicPr>
        <p:blipFill>
          <a:blip r:embed="rId11" cstate="print"/>
          <a:srcRect t="14552" b="12465"/>
          <a:stretch>
            <a:fillRect/>
          </a:stretch>
        </p:blipFill>
        <p:spPr>
          <a:xfrm>
            <a:off x="4164340" y="6532251"/>
            <a:ext cx="815320" cy="21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6" descr="presentacion UNE 2013-03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txStyles>
    <p:titleStyle>
      <a:lvl1pPr algn="l" defTabSz="914400" rtl="0" eaLnBrk="1" latinLnBrk="0" hangingPunct="1">
        <a:spcBef>
          <a:spcPct val="0"/>
        </a:spcBef>
        <a:buNone/>
        <a:defRPr lang="nl-NL" sz="2400" b="1" kern="1200" noProof="0" dirty="0">
          <a:solidFill>
            <a:srgbClr val="00569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1512" y="1589"/>
          <a:ext cx="1511" cy="1587"/>
        </p:xfrm>
        <a:graphic>
          <a:graphicData uri="http://schemas.openxmlformats.org/presentationml/2006/ole">
            <p:oleObj spid="_x0000_s6146" name="think-cell Slide" r:id="rId9" imgW="360" imgH="360" progId="">
              <p:embed/>
            </p:oleObj>
          </a:graphicData>
        </a:graphic>
      </p:graphicFrame>
      <p:pic>
        <p:nvPicPr>
          <p:cNvPr id="17" name="Imagen 2" descr="logo TU-01.jpg"/>
          <p:cNvPicPr>
            <a:picLocks noChangeAspect="1"/>
          </p:cNvPicPr>
          <p:nvPr/>
        </p:nvPicPr>
        <p:blipFill>
          <a:blip r:embed="rId10" cstate="print"/>
          <a:srcRect t="10408" b="11075"/>
          <a:stretch>
            <a:fillRect/>
          </a:stretch>
        </p:blipFill>
        <p:spPr>
          <a:xfrm>
            <a:off x="4164340" y="8909"/>
            <a:ext cx="772093" cy="216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031" y="162000"/>
            <a:ext cx="8301046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s-ES" noProof="0" smtClean="0"/>
              <a:t>Haga clic para modificar el estilo de título del patrón</a:t>
            </a:r>
            <a:endParaRPr lang="es-C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31" y="1508400"/>
            <a:ext cx="8301046" cy="45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dirty="0"/>
          </a:p>
        </p:txBody>
      </p:sp>
      <p:sp>
        <p:nvSpPr>
          <p:cNvPr id="7" name="FooterSimple"/>
          <p:cNvSpPr/>
          <p:nvPr/>
        </p:nvSpPr>
        <p:spPr>
          <a:xfrm>
            <a:off x="8128247" y="6718878"/>
            <a:ext cx="594831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r"/>
            <a:r>
              <a:rPr lang="es-CO" sz="700" smtClean="0">
                <a:solidFill>
                  <a:srgbClr val="808080"/>
                </a:solidFill>
              </a:rPr>
              <a:t>Une Tigo template VF.pptx</a:t>
            </a:r>
            <a:endParaRPr lang="es-CO" sz="700" noProof="0" dirty="0">
              <a:solidFill>
                <a:srgbClr val="8080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031" y="6699600"/>
            <a:ext cx="175846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/>
            <a:endParaRPr lang="es-CO" sz="900" baseline="0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Line 115"/>
          <p:cNvSpPr>
            <a:spLocks noChangeShapeType="1"/>
          </p:cNvSpPr>
          <p:nvPr/>
        </p:nvSpPr>
        <p:spPr bwMode="auto">
          <a:xfrm flipH="1">
            <a:off x="422030" y="1003300"/>
            <a:ext cx="8301046" cy="0"/>
          </a:xfrm>
          <a:prstGeom prst="line">
            <a:avLst/>
          </a:prstGeom>
          <a:noFill/>
          <a:ln w="28575">
            <a:solidFill>
              <a:srgbClr val="E41A2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CO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1324" y="6640592"/>
            <a:ext cx="3455377" cy="0"/>
          </a:xfrm>
          <a:prstGeom prst="line">
            <a:avLst/>
          </a:prstGeom>
          <a:ln w="38100">
            <a:solidFill>
              <a:schemeClr val="folHlink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67302" y="6640592"/>
            <a:ext cx="3455377" cy="0"/>
          </a:xfrm>
          <a:prstGeom prst="line">
            <a:avLst/>
          </a:prstGeom>
          <a:ln w="38100">
            <a:solidFill>
              <a:srgbClr val="00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3" descr="logo TU-02.jpg"/>
          <p:cNvPicPr>
            <a:picLocks noChangeAspect="1"/>
          </p:cNvPicPr>
          <p:nvPr/>
        </p:nvPicPr>
        <p:blipFill>
          <a:blip r:embed="rId11" cstate="print"/>
          <a:srcRect t="14552" b="12465"/>
          <a:stretch>
            <a:fillRect/>
          </a:stretch>
        </p:blipFill>
        <p:spPr>
          <a:xfrm>
            <a:off x="4164340" y="6532245"/>
            <a:ext cx="815320" cy="21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6" descr="presentacion UNE 2013-01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xStyles>
    <p:titleStyle>
      <a:lvl1pPr algn="l" defTabSz="914400" rtl="0" eaLnBrk="1" latinLnBrk="0" hangingPunct="1">
        <a:spcBef>
          <a:spcPct val="0"/>
        </a:spcBef>
        <a:buNone/>
        <a:defRPr lang="nl-NL" sz="2400" b="1" kern="1200" noProof="0" dirty="0">
          <a:solidFill>
            <a:srgbClr val="00569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76586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CB1C2C-5D70-4105-A8F2-5BBB0F66F5B5}" type="datetimeFigureOut">
              <a:rPr lang="es-ES" smtClean="0"/>
              <a:pPr>
                <a:defRPr/>
              </a:pPr>
              <a:t>20/04/2015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879A04-023C-4BA1-B88F-04BD123D069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1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0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3" name="Rectángulo 12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15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16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pic>
        <p:nvPicPr>
          <p:cNvPr id="14" name="Imagen 6" descr="presentacion UNE 2013-01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A6AD4E9-C871-5849-B453-289144170EBF}" type="datetimeFigureOut">
              <a:rPr lang="es-ES" smtClean="0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0" name="Marcador de número de diapositiva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0CF0590B-D1D7-E44F-9AEC-4D4027EE7FB8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11" name="Imagen 8" descr="slides-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7" y="6267450"/>
            <a:ext cx="9140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8" descr="slides-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400" y="0"/>
            <a:ext cx="14954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Agrupar 12"/>
          <p:cNvGrpSpPr/>
          <p:nvPr/>
        </p:nvGrpSpPr>
        <p:grpSpPr>
          <a:xfrm>
            <a:off x="0" y="177721"/>
            <a:ext cx="612577" cy="661226"/>
            <a:chOff x="-9525" y="1146175"/>
            <a:chExt cx="714990" cy="1863725"/>
          </a:xfrm>
        </p:grpSpPr>
        <p:sp>
          <p:nvSpPr>
            <p:cNvPr id="14" name="Rectángulo 13"/>
            <p:cNvSpPr/>
            <p:nvPr userDrawn="1"/>
          </p:nvSpPr>
          <p:spPr>
            <a:xfrm>
              <a:off x="-9525" y="1146175"/>
              <a:ext cx="414338" cy="1863725"/>
            </a:xfrm>
            <a:prstGeom prst="rect">
              <a:avLst/>
            </a:prstGeom>
            <a:solidFill>
              <a:srgbClr val="CA19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" name="Rectángulo 14"/>
            <p:cNvSpPr/>
            <p:nvPr userDrawn="1"/>
          </p:nvSpPr>
          <p:spPr>
            <a:xfrm>
              <a:off x="123825" y="1146175"/>
              <a:ext cx="581640" cy="1863725"/>
            </a:xfrm>
            <a:prstGeom prst="rect">
              <a:avLst/>
            </a:prstGeom>
            <a:solidFill>
              <a:srgbClr val="0424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8" name="Rectángulo 7"/>
          <p:cNvSpPr/>
          <p:nvPr/>
        </p:nvSpPr>
        <p:spPr>
          <a:xfrm>
            <a:off x="0" y="1154113"/>
            <a:ext cx="109538" cy="4424362"/>
          </a:xfrm>
          <a:prstGeom prst="rect">
            <a:avLst/>
          </a:prstGeom>
          <a:solidFill>
            <a:srgbClr val="0822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A6AD4E9-C871-5849-B453-289144170EBF}" type="datetimeFigureOut">
              <a:rPr lang="es-ES"/>
              <a:pPr>
                <a:defRPr/>
              </a:pPr>
              <a:t>21/04/2015</a:t>
            </a:fld>
            <a:endParaRPr lang="es-ES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F0590B-D1D7-E44F-9AEC-4D4027EE7FB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9" name="Marcador de título 1"/>
          <p:cNvSpPr>
            <a:spLocks noGrp="1"/>
          </p:cNvSpPr>
          <p:nvPr>
            <p:ph type="title"/>
          </p:nvPr>
        </p:nvSpPr>
        <p:spPr>
          <a:xfrm>
            <a:off x="609600" y="184485"/>
            <a:ext cx="7035800" cy="65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20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23276"/>
            <a:ext cx="8229600" cy="525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0509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525" y="1146175"/>
            <a:ext cx="414338" cy="1863725"/>
          </a:xfrm>
          <a:prstGeom prst="rect">
            <a:avLst/>
          </a:prstGeom>
          <a:solidFill>
            <a:srgbClr val="CA19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8" name="Imagen 8" descr="slides-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53338" y="0"/>
            <a:ext cx="1487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23825" y="1146175"/>
            <a:ext cx="9028113" cy="1863725"/>
          </a:xfrm>
          <a:prstGeom prst="rect">
            <a:avLst/>
          </a:prstGeom>
          <a:solidFill>
            <a:srgbClr val="0424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196138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9594"/>
            <a:ext cx="8229600" cy="474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BACE-364B-014B-8C2C-43163C8316D5}" type="datetimeFigureOut">
              <a:rPr lang="es-ES" smtClean="0"/>
              <a:pPr/>
              <a:t>21/04/2015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29CF-822B-AC4E-BE28-A645A05E6E0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14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005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0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0.xml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6" y="1219201"/>
            <a:ext cx="7772394" cy="2667000"/>
          </a:xfrm>
        </p:spPr>
        <p:txBody>
          <a:bodyPr>
            <a:noAutofit/>
          </a:bodyPr>
          <a:lstStyle/>
          <a:p>
            <a:r>
              <a:rPr lang="es-CO" sz="6000" dirty="0" smtClean="0">
                <a:solidFill>
                  <a:schemeClr val="accent3">
                    <a:lumMod val="75000"/>
                  </a:schemeClr>
                </a:solidFill>
              </a:rPr>
              <a:t>Proyecto: </a:t>
            </a:r>
            <a:r>
              <a:rPr lang="es-CO" sz="6000" dirty="0" smtClean="0">
                <a:solidFill>
                  <a:schemeClr val="accent3">
                    <a:lumMod val="75000"/>
                  </a:schemeClr>
                </a:solidFill>
              </a:rPr>
              <a:t>SARLAFT</a:t>
            </a:r>
            <a:r>
              <a:rPr lang="es-CO" sz="48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s-CO" sz="4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s-CO" sz="48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s-CO" sz="4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s-CO" sz="4800" dirty="0" smtClean="0">
                <a:solidFill>
                  <a:schemeClr val="accent3">
                    <a:lumMod val="75000"/>
                  </a:schemeClr>
                </a:solidFill>
              </a:rPr>
              <a:t>SARLAFT.UNE.COM.CO</a:t>
            </a:r>
            <a:endParaRPr lang="es-CO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Nombre : Alberto Iral</a:t>
            </a:r>
          </a:p>
          <a:p>
            <a:r>
              <a:rPr lang="es-CO" dirty="0" smtClean="0"/>
              <a:t>Fecha: </a:t>
            </a:r>
            <a:r>
              <a:rPr lang="es-CO" dirty="0" smtClean="0"/>
              <a:t>Abril </a:t>
            </a:r>
            <a:r>
              <a:rPr lang="es-CO" dirty="0" smtClean="0"/>
              <a:t>de 2015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425" y="1743075"/>
            <a:ext cx="7421563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894471" y="0"/>
            <a:ext cx="6329289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69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Portal de consultas manuales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00569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60425" y="1373743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SARLAFT</a:t>
            </a:r>
            <a:endParaRPr lang="es-CO" sz="2000" b="1" dirty="0">
              <a:latin typeface="Arial Black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41053" y="191864"/>
            <a:ext cx="7090427" cy="666956"/>
          </a:xfrm>
        </p:spPr>
        <p:txBody>
          <a:bodyPr/>
          <a:lstStyle/>
          <a:p>
            <a:r>
              <a:rPr lang="es-CO" sz="3200" dirty="0" smtClean="0"/>
              <a:t>Portal de consultas manuales</a:t>
            </a:r>
            <a:endParaRPr lang="es-CO" sz="3200" dirty="0"/>
          </a:p>
        </p:txBody>
      </p:sp>
      <p:grpSp>
        <p:nvGrpSpPr>
          <p:cNvPr id="6" name="5 Grupo"/>
          <p:cNvGrpSpPr/>
          <p:nvPr/>
        </p:nvGrpSpPr>
        <p:grpSpPr>
          <a:xfrm>
            <a:off x="350520" y="1444406"/>
            <a:ext cx="7680960" cy="3481508"/>
            <a:chOff x="350520" y="2118360"/>
            <a:chExt cx="7680960" cy="3481508"/>
          </a:xfrm>
        </p:grpSpPr>
        <p:sp>
          <p:nvSpPr>
            <p:cNvPr id="7" name="6 Rectángulo redondeado"/>
            <p:cNvSpPr/>
            <p:nvPr/>
          </p:nvSpPr>
          <p:spPr>
            <a:xfrm>
              <a:off x="350520" y="2118360"/>
              <a:ext cx="7680960" cy="34815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097280" y="3276600"/>
              <a:ext cx="6285295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Ingrese los datos solicitados por favor:</a:t>
              </a:r>
              <a:endParaRPr kumimoji="0" lang="es-CO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O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Nombre: </a:t>
              </a:r>
              <a:r>
                <a:rPr kumimoji="0" lang="es-CO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XXXX YYYYY</a:t>
              </a:r>
              <a:r>
                <a:rPr kumimoji="0" lang="es-CO" b="1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 ZZZZZZ</a:t>
              </a:r>
              <a:endParaRPr kumimoji="0" lang="es-CO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O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Documento: </a:t>
              </a:r>
              <a:r>
                <a:rPr kumimoji="0" lang="es-CO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Tahoma" pitchFamily="34" charset="0"/>
                  <a:ea typeface="Times New Roman" pitchFamily="18" charset="0"/>
                  <a:cs typeface="Tahoma" pitchFamily="34" charset="0"/>
                </a:rPr>
                <a:t>12345678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O" sz="2000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CO" sz="2000" b="1" u="sng" dirty="0" smtClean="0">
                  <a:solidFill>
                    <a:schemeClr val="tx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Enviar</a:t>
              </a:r>
              <a:endParaRPr kumimoji="0" lang="es-CO" sz="1400" b="1" i="0" u="sng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417320" y="2320052"/>
              <a:ext cx="39244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es-CO" sz="2800" b="1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Modulo de Consultas</a:t>
              </a:r>
              <a:endParaRPr lang="es-CO" sz="28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endParaRPr>
            </a:p>
          </p:txBody>
        </p:sp>
      </p:grpSp>
      <p:sp>
        <p:nvSpPr>
          <p:cNvPr id="10" name="9 Rectángulo"/>
          <p:cNvSpPr/>
          <p:nvPr/>
        </p:nvSpPr>
        <p:spPr>
          <a:xfrm>
            <a:off x="612188" y="5520005"/>
            <a:ext cx="7724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s-CO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También existirá la opción de cargar archivos para ejecutar un máximo de 20 consultas de un mismo grupo de clientes o empresa Pymes.</a:t>
            </a:r>
            <a:endParaRPr lang="es-CO" sz="1400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860425" y="1158448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SARLAFT</a:t>
            </a:r>
            <a:endParaRPr lang="es-CO" sz="2000" b="1" dirty="0">
              <a:latin typeface="Arial Black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428" y="191864"/>
            <a:ext cx="7090427" cy="666956"/>
          </a:xfrm>
        </p:spPr>
        <p:txBody>
          <a:bodyPr/>
          <a:lstStyle/>
          <a:p>
            <a:r>
              <a:rPr lang="es-CO" sz="3600" dirty="0" smtClean="0"/>
              <a:t>Página </a:t>
            </a:r>
            <a:r>
              <a:rPr lang="es-CO" sz="3600" dirty="0" smtClean="0"/>
              <a:t>de resultado individual</a:t>
            </a:r>
            <a:endParaRPr lang="es-CO" sz="3600" dirty="0"/>
          </a:p>
        </p:txBody>
      </p:sp>
      <p:sp>
        <p:nvSpPr>
          <p:cNvPr id="4" name="3 Rectángulo redondeado"/>
          <p:cNvSpPr/>
          <p:nvPr/>
        </p:nvSpPr>
        <p:spPr>
          <a:xfrm>
            <a:off x="612188" y="1600200"/>
            <a:ext cx="7680960" cy="361188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841" name="Rectangle 1"/>
          <p:cNvSpPr>
            <a:spLocks noChangeArrowheads="1"/>
          </p:cNvSpPr>
          <p:nvPr/>
        </p:nvSpPr>
        <p:spPr bwMode="auto">
          <a:xfrm>
            <a:off x="1417320" y="2581662"/>
            <a:ext cx="6285295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Fecha:  </a:t>
            </a: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MM/DD/AAAA :</a:t>
            </a:r>
            <a:r>
              <a:rPr kumimoji="0" lang="es-CO" b="1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HH:MM.SS</a:t>
            </a:r>
            <a:endParaRPr kumimoji="0" lang="es-CO" b="1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Nombre: </a:t>
            </a: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XXXX YYYYY</a:t>
            </a:r>
            <a:r>
              <a:rPr kumimoji="0" lang="es-CO" b="1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ZZZZZZ</a:t>
            </a: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Documento: </a:t>
            </a: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12345678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Score: </a:t>
            </a: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Porcentaje: </a:t>
            </a: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89</a:t>
            </a:r>
            <a:endParaRPr kumimoji="0" lang="es-CO" sz="4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087880" y="1875562"/>
            <a:ext cx="4823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s-CO" sz="28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Resultado de la búsqueda</a:t>
            </a:r>
            <a:endParaRPr lang="es-CO" sz="2800" b="1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2188" y="5471160"/>
            <a:ext cx="768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El resultado para las búsquedas de varios usuarios será retornado a la interface web, así mismo podrá ser descargado como un archivo para la siguiente gestión dentro del proceso.</a:t>
            </a:r>
            <a:endParaRPr lang="es-CO" dirty="0"/>
          </a:p>
        </p:txBody>
      </p:sp>
      <p:sp>
        <p:nvSpPr>
          <p:cNvPr id="8" name="7 Rectángulo"/>
          <p:cNvSpPr/>
          <p:nvPr/>
        </p:nvSpPr>
        <p:spPr>
          <a:xfrm>
            <a:off x="1073785" y="1328023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SARLAFT</a:t>
            </a:r>
            <a:endParaRPr lang="es-CO" sz="2000" b="1" dirty="0">
              <a:latin typeface="Arial Black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08428" y="191864"/>
            <a:ext cx="7090427" cy="666956"/>
          </a:xfrm>
        </p:spPr>
        <p:txBody>
          <a:bodyPr>
            <a:normAutofit/>
          </a:bodyPr>
          <a:lstStyle/>
          <a:p>
            <a:r>
              <a:rPr lang="es-CO" sz="3600" dirty="0" smtClean="0"/>
              <a:t>Página </a:t>
            </a:r>
            <a:r>
              <a:rPr lang="es-CO" sz="3600" dirty="0" smtClean="0"/>
              <a:t>de resultado </a:t>
            </a:r>
            <a:r>
              <a:rPr lang="es-CO" sz="3600" dirty="0" smtClean="0"/>
              <a:t>grupal</a:t>
            </a:r>
            <a:endParaRPr lang="es-CO" sz="36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612188" y="1600200"/>
            <a:ext cx="7680960" cy="361188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481" y="2499360"/>
            <a:ext cx="74866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Fecha:        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Nombre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: 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Documento:      Score:        Porcentaje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: </a:t>
            </a:r>
            <a:r>
              <a:rPr lang="es-CO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      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087880" y="1722120"/>
            <a:ext cx="4823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s-CO" sz="2800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Resultado de la búsqueda</a:t>
            </a:r>
            <a:endParaRPr lang="es-CO" sz="2800" b="1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2188" y="5471160"/>
            <a:ext cx="768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El resultado para las búsquedas de varios usuarios será retornado a la interface web, así mismo podrá ser descargado como un archivo para la siguiente gestión dentro del proceso.</a:t>
            </a:r>
            <a:endParaRPr lang="es-CO" dirty="0"/>
          </a:p>
        </p:txBody>
      </p:sp>
      <p:grpSp>
        <p:nvGrpSpPr>
          <p:cNvPr id="14" name="13 Grupo"/>
          <p:cNvGrpSpPr/>
          <p:nvPr/>
        </p:nvGrpSpPr>
        <p:grpSpPr>
          <a:xfrm>
            <a:off x="806481" y="2868692"/>
            <a:ext cx="7292373" cy="2069068"/>
            <a:chOff x="806481" y="2868692"/>
            <a:chExt cx="7292373" cy="2069068"/>
          </a:xfrm>
        </p:grpSpPr>
        <p:sp>
          <p:nvSpPr>
            <p:cNvPr id="9" name="8 Rectángulo"/>
            <p:cNvSpPr/>
            <p:nvPr/>
          </p:nvSpPr>
          <p:spPr>
            <a:xfrm>
              <a:off x="806481" y="2868692"/>
              <a:ext cx="1007079" cy="206906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813560" y="2868692"/>
              <a:ext cx="1539240" cy="206906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352800" y="2868692"/>
              <a:ext cx="1706880" cy="206906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059680" y="2868692"/>
              <a:ext cx="1310640" cy="206906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6370319" y="2868692"/>
              <a:ext cx="1728535" cy="206906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16" name="15 Conector recto"/>
          <p:cNvCxnSpPr/>
          <p:nvPr/>
        </p:nvCxnSpPr>
        <p:spPr>
          <a:xfrm flipV="1">
            <a:off x="806481" y="3307080"/>
            <a:ext cx="7292374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821721" y="3749040"/>
            <a:ext cx="7292374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821721" y="4191000"/>
            <a:ext cx="7292374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806481" y="4632960"/>
            <a:ext cx="7292374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1134745" y="1328023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SARLAFT</a:t>
            </a:r>
            <a:endParaRPr lang="es-CO" sz="2000" b="1" dirty="0">
              <a:latin typeface="Arial Black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9828" y="191864"/>
            <a:ext cx="7090427" cy="666956"/>
          </a:xfrm>
        </p:spPr>
        <p:txBody>
          <a:bodyPr/>
          <a:lstStyle/>
          <a:p>
            <a:r>
              <a:rPr lang="es-CO" sz="3200" dirty="0" smtClean="0"/>
              <a:t>Portal de Administracion </a:t>
            </a:r>
            <a:r>
              <a:rPr lang="es-CO" sz="3200" dirty="0" err="1" smtClean="0"/>
              <a:t>Sarlaft</a:t>
            </a:r>
            <a:endParaRPr lang="es-CO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7645"/>
            <a:ext cx="8229600" cy="341343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s-CO" dirty="0" smtClean="0"/>
              <a:t>El portal de administración de SARLAFT.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s-CO" dirty="0" smtClean="0"/>
              <a:t>Permite la gestión de los </a:t>
            </a:r>
            <a:r>
              <a:rPr lang="es-CO" dirty="0" err="1" smtClean="0"/>
              <a:t>Logs</a:t>
            </a:r>
            <a:r>
              <a:rPr lang="es-CO" dirty="0" smtClean="0"/>
              <a:t>.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s-CO" dirty="0" smtClean="0"/>
              <a:t>Gestión de reportes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s-CO" dirty="0" smtClean="0"/>
              <a:t>Gestión de usuarios.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s-CO" dirty="0" smtClean="0"/>
              <a:t>Gestión del proceso interno de auditoria de la compañía. </a:t>
            </a:r>
            <a:endParaRPr lang="es-CO" dirty="0" smtClean="0"/>
          </a:p>
          <a:p>
            <a:pPr>
              <a:lnSpc>
                <a:spcPct val="80000"/>
              </a:lnSpc>
              <a:defRPr/>
            </a:pPr>
            <a:endParaRPr lang="es-C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slides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73463" y="5260975"/>
            <a:ext cx="1944687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4" descr="slides-04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30396" b="37421"/>
          <a:stretch>
            <a:fillRect/>
          </a:stretch>
        </p:blipFill>
        <p:spPr bwMode="auto">
          <a:xfrm>
            <a:off x="0" y="1960563"/>
            <a:ext cx="9142413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 smtClean="0"/>
              <a:t>Descripción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3960"/>
            <a:ext cx="8229600" cy="5257800"/>
          </a:xfrm>
        </p:spPr>
        <p:txBody>
          <a:bodyPr/>
          <a:lstStyle/>
          <a:p>
            <a:r>
              <a:rPr lang="es-CO" sz="2400" b="1" dirty="0" smtClean="0"/>
              <a:t>Portal SARLAFT</a:t>
            </a:r>
            <a:r>
              <a:rPr lang="es-CO" sz="2400" dirty="0" smtClean="0"/>
              <a:t>: Es </a:t>
            </a:r>
            <a:r>
              <a:rPr lang="es-ES" sz="2400" dirty="0" smtClean="0"/>
              <a:t>un portal con sistema de gestión, seguimiento y control de información con los datos de las listas de Lavado de Activos y Financiación del Terrorismo, </a:t>
            </a:r>
            <a:r>
              <a:rPr lang="es-ES" sz="2400" dirty="0" smtClean="0"/>
              <a:t>el cual integra los diferentes sistemas de información de la compañía, tales como: Los </a:t>
            </a:r>
            <a:r>
              <a:rPr lang="es-ES" sz="2400" dirty="0" err="1" smtClean="0"/>
              <a:t>CRMs</a:t>
            </a:r>
            <a:r>
              <a:rPr lang="es-ES" sz="2400" dirty="0" smtClean="0"/>
              <a:t>, SAP y Conexión Humana, tanto de </a:t>
            </a:r>
            <a:r>
              <a:rPr lang="es-ES" sz="2400" dirty="0" smtClean="0"/>
              <a:t>TIGO-UNE </a:t>
            </a:r>
            <a:r>
              <a:rPr lang="es-ES" sz="2400" dirty="0" smtClean="0"/>
              <a:t>como de </a:t>
            </a:r>
            <a:r>
              <a:rPr lang="es-ES" sz="2400" dirty="0" smtClean="0"/>
              <a:t>las </a:t>
            </a:r>
            <a:r>
              <a:rPr lang="es-ES" sz="2400" dirty="0" smtClean="0"/>
              <a:t>Filiales (ETP, </a:t>
            </a:r>
            <a:r>
              <a:rPr lang="es-ES" sz="2400" dirty="0" err="1" smtClean="0"/>
              <a:t>Orbitel</a:t>
            </a:r>
            <a:r>
              <a:rPr lang="es-ES" sz="2400" dirty="0" smtClean="0"/>
              <a:t>, </a:t>
            </a:r>
            <a:r>
              <a:rPr lang="es-ES" sz="2400" dirty="0" err="1" smtClean="0"/>
              <a:t>Edatel</a:t>
            </a:r>
            <a:r>
              <a:rPr lang="es-ES" sz="2400" dirty="0" smtClean="0"/>
              <a:t>, </a:t>
            </a:r>
            <a:r>
              <a:rPr lang="es-ES" sz="2400" dirty="0" err="1" smtClean="0"/>
              <a:t>Emtelco</a:t>
            </a:r>
            <a:r>
              <a:rPr lang="es-ES" sz="2400" dirty="0" smtClean="0"/>
              <a:t>).</a:t>
            </a:r>
            <a:endParaRPr lang="es-CO" sz="2400" dirty="0" smtClean="0"/>
          </a:p>
          <a:p>
            <a:pPr marL="457200" indent="-457200" algn="just">
              <a:buNone/>
            </a:pPr>
            <a:endParaRPr lang="es-CO" sz="2400" dirty="0" smtClean="0"/>
          </a:p>
          <a:p>
            <a:pPr algn="just"/>
            <a:r>
              <a:rPr lang="es-CO" sz="2800" dirty="0" smtClean="0"/>
              <a:t>Vicepresidencia Auditoria</a:t>
            </a:r>
          </a:p>
          <a:p>
            <a:pPr algn="just"/>
            <a:r>
              <a:rPr lang="es-CO" sz="2400" dirty="0" smtClean="0"/>
              <a:t>Analista: Paula Andrea Suaza</a:t>
            </a:r>
          </a:p>
          <a:p>
            <a:pPr algn="just"/>
            <a:r>
              <a:rPr lang="es-CO" sz="2400" dirty="0" smtClean="0"/>
              <a:t>RT : Alberto Iral </a:t>
            </a:r>
          </a:p>
          <a:p>
            <a:pPr algn="just"/>
            <a:r>
              <a:rPr lang="es-CO" sz="2400" dirty="0" smtClean="0"/>
              <a:t>Desarrollador: </a:t>
            </a:r>
            <a:r>
              <a:rPr lang="es-CO" sz="2400" dirty="0" smtClean="0"/>
              <a:t> </a:t>
            </a:r>
            <a:r>
              <a:rPr lang="es-CO" sz="2400" dirty="0" err="1" smtClean="0"/>
              <a:t>Intergrupo</a:t>
            </a:r>
            <a:endParaRPr lang="en-US" sz="2400" dirty="0" smtClean="0"/>
          </a:p>
          <a:p>
            <a:pPr>
              <a:buNone/>
            </a:pPr>
            <a:endParaRPr lang="es-CO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 smtClean="0"/>
              <a:t>Implementación.</a:t>
            </a:r>
            <a:endParaRPr lang="es-CO" sz="3600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203960"/>
            <a:ext cx="8229600" cy="5257800"/>
          </a:xfrm>
        </p:spPr>
        <p:txBody>
          <a:bodyPr/>
          <a:lstStyle/>
          <a:p>
            <a:pPr marL="457200" indent="-457200"/>
            <a:r>
              <a:rPr lang="es-ES" sz="2000" b="1" dirty="0" smtClean="0"/>
              <a:t>Implementación automática de consultas a listas ONU y  OFAC. </a:t>
            </a:r>
            <a:r>
              <a:rPr lang="es-ES" sz="2000" dirty="0" smtClean="0"/>
              <a:t>Para ser ejecutadas por </a:t>
            </a:r>
            <a:r>
              <a:rPr lang="es-ES" sz="2000" dirty="0" err="1" smtClean="0"/>
              <a:t>Tigo</a:t>
            </a:r>
            <a:r>
              <a:rPr lang="es-ES" sz="2000" dirty="0" smtClean="0"/>
              <a:t>-Une y Filiales. </a:t>
            </a:r>
            <a:endParaRPr lang="es-CO" sz="2000" dirty="0" smtClean="0"/>
          </a:p>
          <a:p>
            <a:pPr marL="457200" indent="-457200"/>
            <a:r>
              <a:rPr lang="es-ES" sz="2000" b="1" dirty="0" smtClean="0"/>
              <a:t>Servicio de Consulta </a:t>
            </a:r>
            <a:r>
              <a:rPr lang="es-ES" sz="2000" b="1" dirty="0" smtClean="0"/>
              <a:t>en </a:t>
            </a:r>
            <a:r>
              <a:rPr lang="es-ES" sz="2000" b="1" dirty="0" err="1" smtClean="0"/>
              <a:t>linea</a:t>
            </a:r>
            <a:r>
              <a:rPr lang="es-ES" sz="2000" dirty="0" smtClean="0"/>
              <a:t>(WS</a:t>
            </a:r>
            <a:r>
              <a:rPr lang="es-ES" sz="2000" dirty="0" smtClean="0"/>
              <a:t>): Expone y permite validar el servicio de consulta a listas ONU y OFAC.</a:t>
            </a:r>
          </a:p>
          <a:p>
            <a:pPr marL="457200" indent="-457200"/>
            <a:r>
              <a:rPr lang="es-ES" sz="2000" b="1" dirty="0" smtClean="0"/>
              <a:t>Generación de </a:t>
            </a:r>
            <a:r>
              <a:rPr lang="es-ES" sz="2000" b="1" dirty="0" err="1" smtClean="0"/>
              <a:t>Logs</a:t>
            </a:r>
            <a:r>
              <a:rPr lang="es-ES" sz="2000" dirty="0" smtClean="0"/>
              <a:t>: Cada que se genere una consulta a las listas expuestas en el portal se debe generar un log de trazabilidad.</a:t>
            </a:r>
          </a:p>
          <a:p>
            <a:pPr marL="457200" indent="-457200"/>
            <a:r>
              <a:rPr lang="es-ES" sz="2000" b="1" dirty="0" smtClean="0"/>
              <a:t>Ejemplo:</a:t>
            </a:r>
          </a:p>
          <a:p>
            <a:pPr marL="457200" indent="-457200"/>
            <a:r>
              <a:rPr lang="es-CO" sz="2000" dirty="0" err="1" smtClean="0">
                <a:solidFill>
                  <a:srgbClr val="FF0000"/>
                </a:solidFill>
              </a:rPr>
              <a:t>Fecha|hora|filial|listaConsulta</a:t>
            </a:r>
            <a:r>
              <a:rPr lang="es-CO" sz="2000" dirty="0" smtClean="0">
                <a:solidFill>
                  <a:srgbClr val="FF0000"/>
                </a:solidFill>
              </a:rPr>
              <a:t>(OFAC:ONU</a:t>
            </a:r>
            <a:r>
              <a:rPr lang="es-CO" sz="2000" dirty="0" smtClean="0">
                <a:solidFill>
                  <a:srgbClr val="FF0000"/>
                </a:solidFill>
              </a:rPr>
              <a:t>)|</a:t>
            </a:r>
            <a:r>
              <a:rPr lang="es-CO" sz="2000" dirty="0" err="1" smtClean="0">
                <a:solidFill>
                  <a:srgbClr val="FF0000"/>
                </a:solidFill>
              </a:rPr>
              <a:t>coincidencia|score|documento|nombre|ciudad|direccion|Porcentaje</a:t>
            </a:r>
            <a:r>
              <a:rPr lang="es-CO" sz="2000" dirty="0" smtClean="0">
                <a:solidFill>
                  <a:srgbClr val="FF0000"/>
                </a:solidFill>
              </a:rPr>
              <a:t>|</a:t>
            </a:r>
          </a:p>
          <a:p>
            <a:pPr marL="457200" indent="-457200"/>
            <a:endParaRPr lang="es-ES" sz="2000" dirty="0" smtClean="0"/>
          </a:p>
          <a:p>
            <a:pPr marL="457200" indent="-457200"/>
            <a:r>
              <a:rPr lang="es-CO" sz="2000" dirty="0" smtClean="0"/>
              <a:t> </a:t>
            </a:r>
            <a:r>
              <a:rPr lang="es-CO" sz="2000" b="1" dirty="0" smtClean="0"/>
              <a:t>Consulta en </a:t>
            </a:r>
            <a:r>
              <a:rPr lang="es-CO" sz="2000" b="1" dirty="0" err="1" smtClean="0"/>
              <a:t>Batch</a:t>
            </a:r>
            <a:r>
              <a:rPr lang="es-CO" sz="2000" dirty="0" smtClean="0"/>
              <a:t>: esta se realizara cada 3 meses, a todo el set de datos coleccionados entre TIGO-UNE y las filiales, durante este proceso se genera la lista de resultados, la cual será consultada en línea por los diferentes usuarios del sistema. </a:t>
            </a:r>
            <a:endParaRPr lang="es-C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54 Rectángulo"/>
          <p:cNvSpPr>
            <a:spLocks noChangeArrowheads="1"/>
          </p:cNvSpPr>
          <p:nvPr/>
        </p:nvSpPr>
        <p:spPr bwMode="auto">
          <a:xfrm>
            <a:off x="1093479" y="2453477"/>
            <a:ext cx="9380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 dirty="0" smtClean="0"/>
              <a:t>TIGO</a:t>
            </a:r>
          </a:p>
          <a:p>
            <a:pPr algn="r"/>
            <a:r>
              <a:rPr lang="es-ES" sz="1200" b="1" dirty="0" smtClean="0"/>
              <a:t>EMTELCO</a:t>
            </a:r>
          </a:p>
          <a:p>
            <a:pPr algn="r"/>
            <a:r>
              <a:rPr lang="es-ES" sz="1200" b="1" dirty="0" smtClean="0"/>
              <a:t>EDATEL</a:t>
            </a:r>
          </a:p>
          <a:p>
            <a:pPr algn="r"/>
            <a:r>
              <a:rPr lang="es-ES" sz="1200" b="1" dirty="0" smtClean="0"/>
              <a:t>ORBITEL</a:t>
            </a:r>
            <a:endParaRPr lang="es-CO" sz="1200" b="1" dirty="0"/>
          </a:p>
        </p:txBody>
      </p:sp>
      <p:grpSp>
        <p:nvGrpSpPr>
          <p:cNvPr id="53" name="29 Grupo"/>
          <p:cNvGrpSpPr>
            <a:grpSpLocks/>
          </p:cNvGrpSpPr>
          <p:nvPr/>
        </p:nvGrpSpPr>
        <p:grpSpPr bwMode="auto">
          <a:xfrm>
            <a:off x="174797" y="2453471"/>
            <a:ext cx="781252" cy="761994"/>
            <a:chOff x="733764" y="716471"/>
            <a:chExt cx="1277599" cy="1260068"/>
          </a:xfrm>
        </p:grpSpPr>
        <p:pic>
          <p:nvPicPr>
            <p:cNvPr id="54" name="Picture 2" descr="People Icons: Boss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3764" y="716471"/>
              <a:ext cx="785663" cy="7237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5" name="Picture 4" descr="People Icons: User group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0924" y="820147"/>
              <a:ext cx="933723" cy="990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39700" dir="2700000" algn="tl" rotWithShape="0">
                <a:srgbClr val="333333">
                  <a:alpha val="64999"/>
                </a:srgbClr>
              </a:outerShdw>
            </a:effectLst>
          </p:spPr>
        </p:pic>
        <p:pic>
          <p:nvPicPr>
            <p:cNvPr id="56" name="Picture 6" descr="People Icons: Engineer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9427" y="1440213"/>
              <a:ext cx="491936" cy="5363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cxnSp>
        <p:nvCxnSpPr>
          <p:cNvPr id="57" name="56 Conector recto"/>
          <p:cNvCxnSpPr/>
          <p:nvPr/>
        </p:nvCxnSpPr>
        <p:spPr>
          <a:xfrm>
            <a:off x="4837113" y="1233489"/>
            <a:ext cx="4762" cy="5589587"/>
          </a:xfrm>
          <a:prstGeom prst="line">
            <a:avLst/>
          </a:prstGeom>
          <a:ln>
            <a:solidFill>
              <a:srgbClr val="FF0000">
                <a:alpha val="4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53 CuadroTexto"/>
          <p:cNvSpPr txBox="1">
            <a:spLocks noChangeArrowheads="1"/>
          </p:cNvSpPr>
          <p:nvPr/>
        </p:nvSpPr>
        <p:spPr bwMode="auto">
          <a:xfrm>
            <a:off x="4870454" y="4008446"/>
            <a:ext cx="3960813" cy="307975"/>
          </a:xfrm>
          <a:prstGeom prst="rect">
            <a:avLst/>
          </a:prstGeom>
          <a:solidFill>
            <a:srgbClr val="7030A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400"/>
              <a:t>Med</a:t>
            </a:r>
            <a:endParaRPr lang="es-CO" sz="1400"/>
          </a:p>
        </p:txBody>
      </p:sp>
      <p:sp>
        <p:nvSpPr>
          <p:cNvPr id="59" name="135 CuadroTexto"/>
          <p:cNvSpPr txBox="1">
            <a:spLocks noChangeArrowheads="1"/>
          </p:cNvSpPr>
          <p:nvPr/>
        </p:nvSpPr>
        <p:spPr bwMode="auto">
          <a:xfrm>
            <a:off x="4869450" y="1306525"/>
            <a:ext cx="62869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002060"/>
                </a:solidFill>
              </a:rPr>
              <a:t>CORP</a:t>
            </a:r>
            <a:endParaRPr lang="es-CO" sz="1200" b="1" dirty="0">
              <a:solidFill>
                <a:srgbClr val="002060"/>
              </a:solidFill>
            </a:endParaRPr>
          </a:p>
        </p:txBody>
      </p:sp>
      <p:sp>
        <p:nvSpPr>
          <p:cNvPr id="60" name="53 CuadroTexto"/>
          <p:cNvSpPr txBox="1">
            <a:spLocks noChangeArrowheads="1"/>
          </p:cNvSpPr>
          <p:nvPr/>
        </p:nvSpPr>
        <p:spPr bwMode="auto">
          <a:xfrm>
            <a:off x="4832356" y="2303475"/>
            <a:ext cx="3997325" cy="307975"/>
          </a:xfrm>
          <a:prstGeom prst="rect">
            <a:avLst/>
          </a:prstGeom>
          <a:solidFill>
            <a:srgbClr val="FFC00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400" dirty="0" err="1"/>
              <a:t>App</a:t>
            </a:r>
            <a:endParaRPr lang="es-CO" sz="1400" dirty="0"/>
          </a:p>
        </p:txBody>
      </p:sp>
      <p:sp>
        <p:nvSpPr>
          <p:cNvPr id="61" name="54 CuadroTexto"/>
          <p:cNvSpPr txBox="1">
            <a:spLocks noChangeArrowheads="1"/>
          </p:cNvSpPr>
          <p:nvPr/>
        </p:nvSpPr>
        <p:spPr bwMode="auto">
          <a:xfrm>
            <a:off x="4845050" y="5253050"/>
            <a:ext cx="3984625" cy="307975"/>
          </a:xfrm>
          <a:prstGeom prst="rect">
            <a:avLst/>
          </a:prstGeom>
          <a:solidFill>
            <a:srgbClr val="92D05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400" dirty="0"/>
              <a:t>BD</a:t>
            </a:r>
            <a:endParaRPr lang="es-CO" sz="1400" dirty="0"/>
          </a:p>
        </p:txBody>
      </p:sp>
      <p:sp>
        <p:nvSpPr>
          <p:cNvPr id="62" name="57 Rectángulo"/>
          <p:cNvSpPr>
            <a:spLocks noChangeArrowheads="1"/>
          </p:cNvSpPr>
          <p:nvPr/>
        </p:nvSpPr>
        <p:spPr bwMode="auto">
          <a:xfrm>
            <a:off x="3" y="94160"/>
            <a:ext cx="6334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Trebuchet MS" pitchFamily="34" charset="0"/>
              </a:rPr>
              <a:t>Arquitectura </a:t>
            </a:r>
            <a:r>
              <a:rPr lang="es-ES" b="1" dirty="0" smtClean="0">
                <a:solidFill>
                  <a:srgbClr val="FF0000"/>
                </a:solidFill>
                <a:latin typeface="Trebuchet MS" pitchFamily="34" charset="0"/>
              </a:rPr>
              <a:t>SARLAFT UNE (1) 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3" name="62 Nube"/>
          <p:cNvSpPr/>
          <p:nvPr/>
        </p:nvSpPr>
        <p:spPr>
          <a:xfrm>
            <a:off x="3579813" y="873125"/>
            <a:ext cx="1090612" cy="43338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800" b="1" dirty="0"/>
              <a:t>INTERNET</a:t>
            </a:r>
            <a:endParaRPr lang="es-CO" sz="800" b="1" dirty="0"/>
          </a:p>
        </p:txBody>
      </p:sp>
      <p:sp>
        <p:nvSpPr>
          <p:cNvPr id="64" name="54 CuadroTexto"/>
          <p:cNvSpPr txBox="1">
            <a:spLocks noChangeArrowheads="1"/>
          </p:cNvSpPr>
          <p:nvPr/>
        </p:nvSpPr>
        <p:spPr bwMode="auto">
          <a:xfrm>
            <a:off x="4837113" y="6335713"/>
            <a:ext cx="3965575" cy="246062"/>
          </a:xfrm>
          <a:prstGeom prst="rect">
            <a:avLst/>
          </a:prstGeom>
          <a:solidFill>
            <a:srgbClr val="7030A0">
              <a:alpha val="1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000" b="1"/>
              <a:t>Svs DC</a:t>
            </a:r>
            <a:endParaRPr lang="es-CO" sz="1000" b="1"/>
          </a:p>
        </p:txBody>
      </p:sp>
      <p:sp>
        <p:nvSpPr>
          <p:cNvPr id="65" name="64 Nube"/>
          <p:cNvSpPr/>
          <p:nvPr/>
        </p:nvSpPr>
        <p:spPr>
          <a:xfrm>
            <a:off x="5589588" y="1450975"/>
            <a:ext cx="1090612" cy="43338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800" b="1" dirty="0"/>
              <a:t>INTRANET</a:t>
            </a:r>
            <a:endParaRPr lang="es-CO" sz="800" b="1" dirty="0"/>
          </a:p>
        </p:txBody>
      </p:sp>
      <p:grpSp>
        <p:nvGrpSpPr>
          <p:cNvPr id="66" name="159 Grupo"/>
          <p:cNvGrpSpPr>
            <a:grpSpLocks/>
          </p:cNvGrpSpPr>
          <p:nvPr/>
        </p:nvGrpSpPr>
        <p:grpSpPr bwMode="auto">
          <a:xfrm>
            <a:off x="7821631" y="3778387"/>
            <a:ext cx="388248" cy="657000"/>
            <a:chOff x="6516216" y="3284984"/>
            <a:chExt cx="389617" cy="656261"/>
          </a:xfrm>
        </p:grpSpPr>
        <p:pic>
          <p:nvPicPr>
            <p:cNvPr id="67" name="Picture 53" descr="D:\Mis Documentos\Mis imágenes\sFW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16216" y="3284984"/>
              <a:ext cx="36004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72 CuadroTexto"/>
            <p:cNvSpPr txBox="1">
              <a:spLocks noChangeArrowheads="1"/>
            </p:cNvSpPr>
            <p:nvPr/>
          </p:nvSpPr>
          <p:spPr bwMode="auto">
            <a:xfrm>
              <a:off x="6516216" y="3741415"/>
              <a:ext cx="389617" cy="199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700" b="1" dirty="0" smtClean="0">
                  <a:solidFill>
                    <a:srgbClr val="C00000"/>
                  </a:solidFill>
                  <a:cs typeface="Arial" charset="0"/>
                </a:rPr>
                <a:t>PINT</a:t>
              </a:r>
              <a:endParaRPr lang="es-CO" sz="700" b="1" dirty="0">
                <a:solidFill>
                  <a:srgbClr val="C00000"/>
                </a:solidFill>
                <a:cs typeface="Arial" charset="0"/>
              </a:endParaRPr>
            </a:p>
          </p:txBody>
        </p:sp>
      </p:grpSp>
      <p:pic>
        <p:nvPicPr>
          <p:cNvPr id="69" name="Picture 137" descr="D:\Mis Documentos\Mis imágenes\cliente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21613" y="1306513"/>
            <a:ext cx="360362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137 Conector angular"/>
          <p:cNvCxnSpPr>
            <a:stCxn id="65" idx="0"/>
          </p:cNvCxnSpPr>
          <p:nvPr/>
        </p:nvCxnSpPr>
        <p:spPr>
          <a:xfrm flipV="1">
            <a:off x="6680200" y="1503363"/>
            <a:ext cx="1141413" cy="163512"/>
          </a:xfrm>
          <a:prstGeom prst="bentConnector3">
            <a:avLst>
              <a:gd name="adj1" fmla="val 50000"/>
            </a:avLst>
          </a:prstGeom>
          <a:ln>
            <a:solidFill>
              <a:srgbClr val="FF0000">
                <a:alpha val="81000"/>
              </a:srgb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137 Conector angular"/>
          <p:cNvCxnSpPr/>
          <p:nvPr/>
        </p:nvCxnSpPr>
        <p:spPr>
          <a:xfrm rot="16200000" flipH="1">
            <a:off x="6202366" y="2062169"/>
            <a:ext cx="2160586" cy="1512890"/>
          </a:xfrm>
          <a:prstGeom prst="bentConnector3">
            <a:avLst>
              <a:gd name="adj1" fmla="val 18964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202 Grupo"/>
          <p:cNvGrpSpPr>
            <a:grpSpLocks/>
          </p:cNvGrpSpPr>
          <p:nvPr/>
        </p:nvGrpSpPr>
        <p:grpSpPr bwMode="auto">
          <a:xfrm>
            <a:off x="4748192" y="3898902"/>
            <a:ext cx="447244" cy="657000"/>
            <a:chOff x="6516216" y="3284984"/>
            <a:chExt cx="446657" cy="656261"/>
          </a:xfrm>
        </p:grpSpPr>
        <p:pic>
          <p:nvPicPr>
            <p:cNvPr id="73" name="Picture 53" descr="D:\Mis Documentos\Mis imágenes\sFW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16216" y="3284984"/>
              <a:ext cx="36004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72 CuadroTexto"/>
            <p:cNvSpPr txBox="1">
              <a:spLocks noChangeArrowheads="1"/>
            </p:cNvSpPr>
            <p:nvPr/>
          </p:nvSpPr>
          <p:spPr bwMode="auto">
            <a:xfrm>
              <a:off x="6639171" y="3741415"/>
              <a:ext cx="323702" cy="199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700" b="1">
                  <a:solidFill>
                    <a:srgbClr val="C00000"/>
                  </a:solidFill>
                  <a:cs typeface="Arial" charset="0"/>
                </a:rPr>
                <a:t>FW</a:t>
              </a:r>
              <a:endParaRPr lang="es-CO" sz="700" b="1">
                <a:solidFill>
                  <a:srgbClr val="C00000"/>
                </a:solidFill>
                <a:cs typeface="Arial" charset="0"/>
              </a:endParaRPr>
            </a:p>
          </p:txBody>
        </p:sp>
      </p:grpSp>
      <p:sp>
        <p:nvSpPr>
          <p:cNvPr id="75" name="135 CuadroTexto"/>
          <p:cNvSpPr txBox="1">
            <a:spLocks noChangeArrowheads="1"/>
          </p:cNvSpPr>
          <p:nvPr/>
        </p:nvSpPr>
        <p:spPr bwMode="auto">
          <a:xfrm>
            <a:off x="4336728" y="1306525"/>
            <a:ext cx="433132" cy="276999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ISP</a:t>
            </a:r>
            <a:endParaRPr lang="es-C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53 CuadroTexto"/>
          <p:cNvSpPr txBox="1">
            <a:spLocks noChangeArrowheads="1"/>
          </p:cNvSpPr>
          <p:nvPr/>
        </p:nvSpPr>
        <p:spPr bwMode="auto">
          <a:xfrm>
            <a:off x="2166944" y="4008446"/>
            <a:ext cx="2665412" cy="307975"/>
          </a:xfrm>
          <a:prstGeom prst="rect">
            <a:avLst/>
          </a:prstGeom>
          <a:solidFill>
            <a:srgbClr val="7030A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dirty="0" err="1" smtClean="0"/>
              <a:t>Med</a:t>
            </a:r>
            <a:endParaRPr lang="es-CO" sz="1400" dirty="0"/>
          </a:p>
        </p:txBody>
      </p:sp>
      <p:sp>
        <p:nvSpPr>
          <p:cNvPr id="77" name="53 CuadroTexto"/>
          <p:cNvSpPr txBox="1">
            <a:spLocks noChangeArrowheads="1"/>
          </p:cNvSpPr>
          <p:nvPr/>
        </p:nvSpPr>
        <p:spPr bwMode="auto">
          <a:xfrm>
            <a:off x="2181228" y="2303475"/>
            <a:ext cx="2689225" cy="307975"/>
          </a:xfrm>
          <a:prstGeom prst="rect">
            <a:avLst/>
          </a:prstGeom>
          <a:solidFill>
            <a:srgbClr val="FFC00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CO" sz="1400" dirty="0"/>
          </a:p>
        </p:txBody>
      </p:sp>
      <p:sp>
        <p:nvSpPr>
          <p:cNvPr id="78" name="54 CuadroTexto"/>
          <p:cNvSpPr txBox="1">
            <a:spLocks noChangeArrowheads="1"/>
          </p:cNvSpPr>
          <p:nvPr/>
        </p:nvSpPr>
        <p:spPr bwMode="auto">
          <a:xfrm>
            <a:off x="2193925" y="5253050"/>
            <a:ext cx="2681288" cy="307975"/>
          </a:xfrm>
          <a:prstGeom prst="rect">
            <a:avLst/>
          </a:prstGeom>
          <a:solidFill>
            <a:srgbClr val="92D05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400"/>
              <a:t>BD</a:t>
            </a:r>
            <a:endParaRPr lang="es-CO" sz="1400"/>
          </a:p>
        </p:txBody>
      </p:sp>
      <p:sp>
        <p:nvSpPr>
          <p:cNvPr id="79" name="54 CuadroTexto"/>
          <p:cNvSpPr txBox="1">
            <a:spLocks noChangeArrowheads="1"/>
          </p:cNvSpPr>
          <p:nvPr/>
        </p:nvSpPr>
        <p:spPr bwMode="auto">
          <a:xfrm>
            <a:off x="2187576" y="6350012"/>
            <a:ext cx="2668588" cy="246063"/>
          </a:xfrm>
          <a:prstGeom prst="rect">
            <a:avLst/>
          </a:prstGeom>
          <a:solidFill>
            <a:srgbClr val="7030A0">
              <a:alpha val="1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000" b="1"/>
              <a:t>Svs DC</a:t>
            </a:r>
            <a:endParaRPr lang="es-CO" sz="1000" b="1"/>
          </a:p>
        </p:txBody>
      </p:sp>
      <p:pic>
        <p:nvPicPr>
          <p:cNvPr id="80" name="Picture 137" descr="D:\Mis Documentos\Mis imágenes\cliente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643" y="2178875"/>
            <a:ext cx="360362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" name="137 Conector angular"/>
          <p:cNvCxnSpPr/>
          <p:nvPr/>
        </p:nvCxnSpPr>
        <p:spPr>
          <a:xfrm rot="10800000" flipV="1">
            <a:off x="945827" y="1264757"/>
            <a:ext cx="2967557" cy="1068413"/>
          </a:xfrm>
          <a:prstGeom prst="bentConnector3">
            <a:avLst>
              <a:gd name="adj1" fmla="val 32026"/>
            </a:avLst>
          </a:prstGeom>
          <a:ln>
            <a:solidFill>
              <a:srgbClr val="FF0000">
                <a:alpha val="81000"/>
              </a:srgb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37 Conector angular"/>
          <p:cNvCxnSpPr>
            <a:endCxn id="67" idx="1"/>
          </p:cNvCxnSpPr>
          <p:nvPr/>
        </p:nvCxnSpPr>
        <p:spPr>
          <a:xfrm flipV="1">
            <a:off x="5108581" y="4030699"/>
            <a:ext cx="2713035" cy="12061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192"/>
          <p:cNvSpPr txBox="1">
            <a:spLocks noChangeArrowheads="1"/>
          </p:cNvSpPr>
          <p:nvPr/>
        </p:nvSpPr>
        <p:spPr bwMode="auto">
          <a:xfrm>
            <a:off x="3048196" y="3762377"/>
            <a:ext cx="865188" cy="246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000" b="1" dirty="0"/>
              <a:t>DELPHOS</a:t>
            </a:r>
          </a:p>
        </p:txBody>
      </p:sp>
      <p:pic>
        <p:nvPicPr>
          <p:cNvPr id="87" name="Picture 193" descr="cm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35694" y="2144725"/>
            <a:ext cx="4460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8" name="Picture 193" descr="cm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12647" y="6091250"/>
            <a:ext cx="4460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9" name="80 Rectángulo"/>
          <p:cNvSpPr>
            <a:spLocks noChangeArrowheads="1"/>
          </p:cNvSpPr>
          <p:nvPr/>
        </p:nvSpPr>
        <p:spPr bwMode="auto">
          <a:xfrm>
            <a:off x="5019011" y="6035631"/>
            <a:ext cx="87716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CC3300"/>
                </a:solidFill>
              </a:rPr>
              <a:t>NETDC-05</a:t>
            </a:r>
          </a:p>
          <a:p>
            <a:r>
              <a:rPr lang="es-ES" sz="1100" b="1" dirty="0">
                <a:solidFill>
                  <a:srgbClr val="CC3300"/>
                </a:solidFill>
              </a:rPr>
              <a:t>Active </a:t>
            </a:r>
          </a:p>
          <a:p>
            <a:r>
              <a:rPr lang="es-ES" sz="1100" b="1" dirty="0" err="1">
                <a:solidFill>
                  <a:srgbClr val="CC3300"/>
                </a:solidFill>
              </a:rPr>
              <a:t>Directory</a:t>
            </a:r>
            <a:endParaRPr lang="es-ES" sz="1100" b="1" dirty="0">
              <a:solidFill>
                <a:srgbClr val="CC3300"/>
              </a:solidFill>
            </a:endParaRPr>
          </a:p>
        </p:txBody>
      </p:sp>
      <p:cxnSp>
        <p:nvCxnSpPr>
          <p:cNvPr id="91" name="137 Conector angular"/>
          <p:cNvCxnSpPr/>
          <p:nvPr/>
        </p:nvCxnSpPr>
        <p:spPr>
          <a:xfrm>
            <a:off x="6461131" y="2557469"/>
            <a:ext cx="1539873" cy="145097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37 Conector angular"/>
          <p:cNvCxnSpPr/>
          <p:nvPr/>
        </p:nvCxnSpPr>
        <p:spPr>
          <a:xfrm rot="5400000" flipH="1" flipV="1">
            <a:off x="5826149" y="4340254"/>
            <a:ext cx="2305013" cy="1685919"/>
          </a:xfrm>
          <a:prstGeom prst="bentConnector3">
            <a:avLst>
              <a:gd name="adj1" fmla="val 2157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54 Rectángulo"/>
          <p:cNvSpPr>
            <a:spLocks noChangeArrowheads="1"/>
          </p:cNvSpPr>
          <p:nvPr/>
        </p:nvSpPr>
        <p:spPr bwMode="auto">
          <a:xfrm>
            <a:off x="8090538" y="1352691"/>
            <a:ext cx="841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 dirty="0" smtClean="0"/>
              <a:t>Usuarios</a:t>
            </a:r>
          </a:p>
          <a:p>
            <a:pPr algn="ctr"/>
            <a:r>
              <a:rPr lang="es-ES" sz="1200" b="1" dirty="0" smtClean="0"/>
              <a:t>UNE</a:t>
            </a:r>
            <a:endParaRPr lang="es-ES" sz="1200" b="1" dirty="0"/>
          </a:p>
          <a:p>
            <a:pPr algn="r"/>
            <a:endParaRPr lang="es-CO" sz="1200" b="1" dirty="0"/>
          </a:p>
        </p:txBody>
      </p:sp>
      <p:grpSp>
        <p:nvGrpSpPr>
          <p:cNvPr id="94" name="161 Grupo"/>
          <p:cNvGrpSpPr>
            <a:grpSpLocks/>
          </p:cNvGrpSpPr>
          <p:nvPr/>
        </p:nvGrpSpPr>
        <p:grpSpPr bwMode="auto">
          <a:xfrm>
            <a:off x="5351666" y="4873088"/>
            <a:ext cx="692590" cy="706466"/>
            <a:chOff x="6199610" y="5085184"/>
            <a:chExt cx="693148" cy="707041"/>
          </a:xfrm>
        </p:grpSpPr>
        <p:pic>
          <p:nvPicPr>
            <p:cNvPr id="95" name="Picture 136" descr="D:\Mis Documentos\Mis imágenes\sB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16216" y="5085184"/>
              <a:ext cx="376542" cy="48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72 CuadroTexto"/>
            <p:cNvSpPr txBox="1">
              <a:spLocks noChangeArrowheads="1"/>
            </p:cNvSpPr>
            <p:nvPr/>
          </p:nvSpPr>
          <p:spPr bwMode="auto">
            <a:xfrm>
              <a:off x="6199610" y="5545803"/>
              <a:ext cx="184880" cy="246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1000" b="1" dirty="0">
                <a:solidFill>
                  <a:srgbClr val="C00000"/>
                </a:solidFill>
                <a:cs typeface="Arial" charset="0"/>
              </a:endParaRPr>
            </a:p>
          </p:txBody>
        </p:sp>
      </p:grpSp>
      <p:cxnSp>
        <p:nvCxnSpPr>
          <p:cNvPr id="97" name="137 Conector angular"/>
          <p:cNvCxnSpPr>
            <a:endCxn id="99" idx="1"/>
          </p:cNvCxnSpPr>
          <p:nvPr/>
        </p:nvCxnSpPr>
        <p:spPr>
          <a:xfrm rot="16200000" flipH="1">
            <a:off x="4902615" y="4351727"/>
            <a:ext cx="881798" cy="649007"/>
          </a:xfrm>
          <a:prstGeom prst="bentConnector2">
            <a:avLst/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Rectángulo"/>
          <p:cNvSpPr/>
          <p:nvPr/>
        </p:nvSpPr>
        <p:spPr>
          <a:xfrm>
            <a:off x="4010588" y="0"/>
            <a:ext cx="3044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 smtClean="0"/>
              <a:t>Url</a:t>
            </a:r>
            <a:r>
              <a:rPr lang="es-CO" sz="2000" b="1" dirty="0" smtClean="0"/>
              <a:t>: </a:t>
            </a:r>
            <a:r>
              <a:rPr lang="es-CO" sz="2000" b="1" dirty="0" smtClean="0">
                <a:solidFill>
                  <a:srgbClr val="0070C0"/>
                </a:solidFill>
              </a:rPr>
              <a:t>sarlaft.une.com.co</a:t>
            </a:r>
            <a:endParaRPr lang="es-CO" sz="2000" b="1" dirty="0">
              <a:solidFill>
                <a:srgbClr val="0070C0"/>
              </a:solidFill>
            </a:endParaRPr>
          </a:p>
        </p:txBody>
      </p:sp>
      <p:cxnSp>
        <p:nvCxnSpPr>
          <p:cNvPr id="102" name="137 Conector angular"/>
          <p:cNvCxnSpPr>
            <a:stCxn id="63" idx="3"/>
          </p:cNvCxnSpPr>
          <p:nvPr/>
        </p:nvCxnSpPr>
        <p:spPr>
          <a:xfrm rot="16200000" flipV="1">
            <a:off x="2573650" y="-653566"/>
            <a:ext cx="24779" cy="3078163"/>
          </a:xfrm>
          <a:prstGeom prst="bentConnector4">
            <a:avLst>
              <a:gd name="adj1" fmla="val 922555"/>
              <a:gd name="adj2" fmla="val 58858"/>
            </a:avLst>
          </a:prstGeom>
          <a:ln>
            <a:solidFill>
              <a:srgbClr val="FF0000">
                <a:alpha val="81000"/>
              </a:srgb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"/>
          <p:cNvSpPr/>
          <p:nvPr/>
        </p:nvSpPr>
        <p:spPr>
          <a:xfrm>
            <a:off x="396387" y="720487"/>
            <a:ext cx="69762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es-ES" b="1" dirty="0" smtClean="0">
                <a:solidFill>
                  <a:schemeClr val="bg1"/>
                </a:solidFill>
              </a:rPr>
              <a:t>ONU</a:t>
            </a:r>
            <a:endParaRPr lang="es-CO" b="1" dirty="0">
              <a:solidFill>
                <a:schemeClr val="bg1"/>
              </a:solidFill>
            </a:endParaRPr>
          </a:p>
        </p:txBody>
      </p:sp>
      <p:cxnSp>
        <p:nvCxnSpPr>
          <p:cNvPr id="107" name="137 Conector angular"/>
          <p:cNvCxnSpPr/>
          <p:nvPr/>
        </p:nvCxnSpPr>
        <p:spPr>
          <a:xfrm rot="10800000" flipV="1">
            <a:off x="1093479" y="1105059"/>
            <a:ext cx="2535441" cy="204310"/>
          </a:xfrm>
          <a:prstGeom prst="bentConnector3">
            <a:avLst>
              <a:gd name="adj1" fmla="val 50000"/>
            </a:avLst>
          </a:prstGeom>
          <a:ln>
            <a:solidFill>
              <a:srgbClr val="FF0000">
                <a:alpha val="81000"/>
              </a:srgb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07 Rectángulo"/>
          <p:cNvSpPr/>
          <p:nvPr/>
        </p:nvSpPr>
        <p:spPr>
          <a:xfrm>
            <a:off x="268877" y="1141491"/>
            <a:ext cx="82593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es-ES" b="1" dirty="0" smtClean="0">
                <a:solidFill>
                  <a:schemeClr val="bg1"/>
                </a:solidFill>
              </a:rPr>
              <a:t>OFAC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15" name="114 Rectángulo"/>
          <p:cNvSpPr/>
          <p:nvPr/>
        </p:nvSpPr>
        <p:spPr>
          <a:xfrm>
            <a:off x="5896174" y="2557475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err="1" smtClean="0">
                <a:solidFill>
                  <a:srgbClr val="C00000"/>
                </a:solidFill>
                <a:cs typeface="Arial" charset="0"/>
              </a:rPr>
              <a:t>Saralaft</a:t>
            </a:r>
            <a:r>
              <a:rPr lang="es-ES" sz="1200" b="1" dirty="0" smtClean="0">
                <a:solidFill>
                  <a:srgbClr val="C00000"/>
                </a:solidFill>
                <a:cs typeface="Arial" charset="0"/>
              </a:rPr>
              <a:t>: Modulo </a:t>
            </a:r>
          </a:p>
          <a:p>
            <a:r>
              <a:rPr lang="es-ES" sz="1200" b="1" dirty="0" smtClean="0">
                <a:solidFill>
                  <a:srgbClr val="C00000"/>
                </a:solidFill>
                <a:cs typeface="Arial" charset="0"/>
              </a:rPr>
              <a:t>Administrativo</a:t>
            </a:r>
          </a:p>
        </p:txBody>
      </p:sp>
      <p:grpSp>
        <p:nvGrpSpPr>
          <p:cNvPr id="178" name="161 Grupo"/>
          <p:cNvGrpSpPr>
            <a:grpSpLocks/>
          </p:cNvGrpSpPr>
          <p:nvPr/>
        </p:nvGrpSpPr>
        <p:grpSpPr bwMode="auto">
          <a:xfrm>
            <a:off x="2414802" y="5143350"/>
            <a:ext cx="992116" cy="526348"/>
            <a:chOff x="6516216" y="5085184"/>
            <a:chExt cx="992917" cy="526776"/>
          </a:xfrm>
        </p:grpSpPr>
        <p:pic>
          <p:nvPicPr>
            <p:cNvPr id="179" name="Picture 136" descr="D:\Mis Documentos\Mis imágenes\sB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16216" y="5085184"/>
              <a:ext cx="376542" cy="48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0" name="72 CuadroTexto"/>
            <p:cNvSpPr txBox="1">
              <a:spLocks noChangeArrowheads="1"/>
            </p:cNvSpPr>
            <p:nvPr/>
          </p:nvSpPr>
          <p:spPr bwMode="auto">
            <a:xfrm>
              <a:off x="6892762" y="5273131"/>
              <a:ext cx="616371" cy="338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solidFill>
                    <a:srgbClr val="C00000"/>
                  </a:solidFill>
                  <a:cs typeface="Arial" charset="0"/>
                </a:rPr>
                <a:t>NAS</a:t>
              </a:r>
              <a:endParaRPr lang="es-ES" sz="1600" b="1" dirty="0">
                <a:solidFill>
                  <a:srgbClr val="C00000"/>
                </a:solidFill>
                <a:cs typeface="Arial" charset="0"/>
              </a:endParaRPr>
            </a:p>
          </p:txBody>
        </p:sp>
      </p:grpSp>
      <p:sp>
        <p:nvSpPr>
          <p:cNvPr id="181" name="180 Rectángulo"/>
          <p:cNvSpPr/>
          <p:nvPr/>
        </p:nvSpPr>
        <p:spPr>
          <a:xfrm>
            <a:off x="1265469" y="2056174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C00000"/>
                </a:solidFill>
                <a:cs typeface="Arial" charset="0"/>
              </a:rPr>
              <a:t>Consultas</a:t>
            </a:r>
          </a:p>
        </p:txBody>
      </p:sp>
      <p:sp>
        <p:nvSpPr>
          <p:cNvPr id="182" name="181 Rectángulo"/>
          <p:cNvSpPr/>
          <p:nvPr/>
        </p:nvSpPr>
        <p:spPr>
          <a:xfrm>
            <a:off x="1548732" y="1047760"/>
            <a:ext cx="4828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XML</a:t>
            </a:r>
          </a:p>
        </p:txBody>
      </p:sp>
      <p:sp>
        <p:nvSpPr>
          <p:cNvPr id="183" name="182 Rectángulo"/>
          <p:cNvSpPr/>
          <p:nvPr/>
        </p:nvSpPr>
        <p:spPr>
          <a:xfrm>
            <a:off x="1365852" y="589682"/>
            <a:ext cx="4828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XML</a:t>
            </a:r>
          </a:p>
        </p:txBody>
      </p:sp>
      <p:sp>
        <p:nvSpPr>
          <p:cNvPr id="184" name="183 Rectángulo"/>
          <p:cNvSpPr/>
          <p:nvPr/>
        </p:nvSpPr>
        <p:spPr>
          <a:xfrm>
            <a:off x="6805583" y="3362888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3306</a:t>
            </a:r>
          </a:p>
        </p:txBody>
      </p:sp>
      <p:sp>
        <p:nvSpPr>
          <p:cNvPr id="185" name="184 Rectángulo"/>
          <p:cNvSpPr/>
          <p:nvPr/>
        </p:nvSpPr>
        <p:spPr>
          <a:xfrm>
            <a:off x="5545401" y="4611475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3306</a:t>
            </a:r>
          </a:p>
        </p:txBody>
      </p:sp>
      <p:sp>
        <p:nvSpPr>
          <p:cNvPr id="186" name="185 Rectángulo"/>
          <p:cNvSpPr/>
          <p:nvPr/>
        </p:nvSpPr>
        <p:spPr>
          <a:xfrm>
            <a:off x="6581781" y="6064430"/>
            <a:ext cx="4523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FTP</a:t>
            </a:r>
          </a:p>
        </p:txBody>
      </p:sp>
      <p:cxnSp>
        <p:nvCxnSpPr>
          <p:cNvPr id="187" name="137 Conector angular"/>
          <p:cNvCxnSpPr>
            <a:stCxn id="179" idx="3"/>
          </p:cNvCxnSpPr>
          <p:nvPr/>
        </p:nvCxnSpPr>
        <p:spPr>
          <a:xfrm flipV="1">
            <a:off x="2791040" y="4235335"/>
            <a:ext cx="1879385" cy="11520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37 Conector angular"/>
          <p:cNvCxnSpPr>
            <a:endCxn id="87" idx="1"/>
          </p:cNvCxnSpPr>
          <p:nvPr/>
        </p:nvCxnSpPr>
        <p:spPr>
          <a:xfrm rot="16200000" flipH="1">
            <a:off x="5729604" y="1997398"/>
            <a:ext cx="589132" cy="223047"/>
          </a:xfrm>
          <a:prstGeom prst="bentConnector2">
            <a:avLst/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37 Conector angular"/>
          <p:cNvCxnSpPr>
            <a:endCxn id="104" idx="0"/>
          </p:cNvCxnSpPr>
          <p:nvPr/>
        </p:nvCxnSpPr>
        <p:spPr>
          <a:xfrm rot="5400000">
            <a:off x="2120645" y="2099587"/>
            <a:ext cx="2582955" cy="10025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37 Conector angular"/>
          <p:cNvCxnSpPr/>
          <p:nvPr/>
        </p:nvCxnSpPr>
        <p:spPr>
          <a:xfrm rot="5400000" flipH="1" flipV="1">
            <a:off x="5826149" y="4340254"/>
            <a:ext cx="2305013" cy="1685919"/>
          </a:xfrm>
          <a:prstGeom prst="bentConnector3">
            <a:avLst>
              <a:gd name="adj1" fmla="val 2157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136" descr="D:\Mis Documentos\Mis imágenes\sB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68018" y="4873085"/>
            <a:ext cx="376239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137 Conector angular"/>
          <p:cNvCxnSpPr/>
          <p:nvPr/>
        </p:nvCxnSpPr>
        <p:spPr>
          <a:xfrm rot="10800000" flipV="1">
            <a:off x="6044257" y="4335358"/>
            <a:ext cx="1777376" cy="56394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15"/>
          <p:cNvGrpSpPr>
            <a:grpSpLocks/>
          </p:cNvGrpSpPr>
          <p:nvPr/>
        </p:nvGrpSpPr>
        <p:grpSpPr bwMode="auto">
          <a:xfrm>
            <a:off x="2559053" y="3892329"/>
            <a:ext cx="1344965" cy="832352"/>
            <a:chOff x="3780" y="2568"/>
            <a:chExt cx="1145" cy="794"/>
          </a:xfrm>
        </p:grpSpPr>
        <p:pic>
          <p:nvPicPr>
            <p:cNvPr id="104" name="Picture 34" descr="webServiceserver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78" y="2568"/>
              <a:ext cx="403" cy="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Text Box 35"/>
            <p:cNvSpPr txBox="1">
              <a:spLocks noChangeArrowheads="1"/>
            </p:cNvSpPr>
            <p:nvPr/>
          </p:nvSpPr>
          <p:spPr bwMode="auto">
            <a:xfrm>
              <a:off x="3780" y="3010"/>
              <a:ext cx="1145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900" b="1" dirty="0" smtClean="0">
                  <a:solidFill>
                    <a:srgbClr val="CC3300"/>
                  </a:solidFill>
                </a:rPr>
                <a:t>UNEVM-PMAP[01-09]</a:t>
              </a:r>
            </a:p>
            <a:p>
              <a:r>
                <a:rPr lang="es-ES" sz="900" b="1" dirty="0" smtClean="0">
                  <a:solidFill>
                    <a:srgbClr val="CC3300"/>
                  </a:solidFill>
                </a:rPr>
                <a:t>UNEVM-PMAPCRON</a:t>
              </a:r>
              <a:endParaRPr lang="es-ES" sz="900" b="1" dirty="0">
                <a:solidFill>
                  <a:srgbClr val="CC3300"/>
                </a:solidFill>
              </a:endParaRPr>
            </a:p>
          </p:txBody>
        </p:sp>
      </p:grpSp>
      <p:cxnSp>
        <p:nvCxnSpPr>
          <p:cNvPr id="109" name="108 Conector recto de flecha"/>
          <p:cNvCxnSpPr>
            <a:stCxn id="104" idx="3"/>
          </p:cNvCxnSpPr>
          <p:nvPr/>
        </p:nvCxnSpPr>
        <p:spPr>
          <a:xfrm>
            <a:off x="3147545" y="4158072"/>
            <a:ext cx="1684811" cy="436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161 Grupo"/>
          <p:cNvGrpSpPr>
            <a:grpSpLocks/>
          </p:cNvGrpSpPr>
          <p:nvPr/>
        </p:nvGrpSpPr>
        <p:grpSpPr bwMode="auto">
          <a:xfrm>
            <a:off x="6749043" y="4899305"/>
            <a:ext cx="2145139" cy="868048"/>
            <a:chOff x="6199613" y="5085184"/>
            <a:chExt cx="2146867" cy="868755"/>
          </a:xfrm>
        </p:grpSpPr>
        <p:pic>
          <p:nvPicPr>
            <p:cNvPr id="111" name="Picture 136" descr="D:\Mis Documentos\Mis imágenes\sB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16216" y="5085184"/>
              <a:ext cx="376542" cy="48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72 CuadroTexto"/>
            <p:cNvSpPr txBox="1">
              <a:spLocks noChangeArrowheads="1"/>
            </p:cNvSpPr>
            <p:nvPr/>
          </p:nvSpPr>
          <p:spPr bwMode="auto">
            <a:xfrm>
              <a:off x="6199613" y="5545803"/>
              <a:ext cx="2146867" cy="408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000" b="1" dirty="0" smtClean="0">
                  <a:solidFill>
                    <a:srgbClr val="C00000"/>
                  </a:solidFill>
                  <a:cs typeface="Arial" charset="0"/>
                </a:rPr>
                <a:t>DB:MS SQL </a:t>
              </a:r>
              <a:r>
                <a:rPr lang="es-ES" sz="1000" b="1" dirty="0" err="1" smtClean="0">
                  <a:solidFill>
                    <a:srgbClr val="C00000"/>
                  </a:solidFill>
                  <a:cs typeface="Arial" charset="0"/>
                </a:rPr>
                <a:t>Integration</a:t>
              </a:r>
              <a:r>
                <a:rPr lang="es-ES" sz="1000" b="1" dirty="0" smtClean="0">
                  <a:solidFill>
                    <a:srgbClr val="C00000"/>
                  </a:solidFill>
                  <a:cs typeface="Arial" charset="0"/>
                </a:rPr>
                <a:t> </a:t>
              </a:r>
              <a:r>
                <a:rPr lang="es-ES" sz="1000" b="1" dirty="0" err="1" smtClean="0">
                  <a:solidFill>
                    <a:srgbClr val="C00000"/>
                  </a:solidFill>
                  <a:cs typeface="Arial" charset="0"/>
                </a:rPr>
                <a:t>services</a:t>
              </a:r>
              <a:endParaRPr lang="es-ES" sz="1000" b="1" dirty="0" smtClean="0">
                <a:solidFill>
                  <a:srgbClr val="C00000"/>
                </a:solidFill>
                <a:cs typeface="Arial" charset="0"/>
              </a:endParaRPr>
            </a:p>
            <a:p>
              <a:r>
                <a:rPr lang="es-ES" sz="1050" b="1" dirty="0" smtClean="0">
                  <a:solidFill>
                    <a:srgbClr val="C00000"/>
                  </a:solidFill>
                  <a:cs typeface="Arial" charset="0"/>
                </a:rPr>
                <a:t>Nombre: </a:t>
              </a:r>
              <a:r>
                <a:rPr lang="es-ES" sz="1050" b="1" dirty="0" err="1" smtClean="0">
                  <a:solidFill>
                    <a:srgbClr val="C00000"/>
                  </a:solidFill>
                  <a:cs typeface="Arial" charset="0"/>
                </a:rPr>
                <a:t>dbSARLAFT</a:t>
              </a:r>
              <a:endParaRPr lang="es-ES" sz="1000" b="1" dirty="0">
                <a:solidFill>
                  <a:srgbClr val="C00000"/>
                </a:solidFill>
                <a:cs typeface="Arial" charset="0"/>
              </a:endParaRPr>
            </a:p>
          </p:txBody>
        </p:sp>
      </p:grpSp>
      <p:sp>
        <p:nvSpPr>
          <p:cNvPr id="113" name="112 Rectángulo"/>
          <p:cNvSpPr/>
          <p:nvPr/>
        </p:nvSpPr>
        <p:spPr>
          <a:xfrm>
            <a:off x="5086670" y="5278450"/>
            <a:ext cx="1787211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 smtClean="0">
                <a:solidFill>
                  <a:srgbClr val="C00000"/>
                </a:solidFill>
                <a:cs typeface="Arial" charset="0"/>
              </a:rPr>
              <a:t>DB: </a:t>
            </a:r>
            <a:r>
              <a:rPr lang="es-ES" sz="900" b="1" dirty="0" err="1" smtClean="0">
                <a:solidFill>
                  <a:srgbClr val="C00000"/>
                </a:solidFill>
                <a:cs typeface="Arial" charset="0"/>
              </a:rPr>
              <a:t>MySQL</a:t>
            </a:r>
            <a:r>
              <a:rPr lang="es-ES" sz="900" b="1" dirty="0" smtClean="0">
                <a:solidFill>
                  <a:srgbClr val="C00000"/>
                </a:solidFill>
                <a:cs typeface="Arial" charset="0"/>
              </a:rPr>
              <a:t> </a:t>
            </a:r>
          </a:p>
          <a:p>
            <a:r>
              <a:rPr lang="es-ES" sz="1000" b="1" dirty="0" smtClean="0">
                <a:solidFill>
                  <a:srgbClr val="C00000"/>
                </a:solidFill>
                <a:cs typeface="Arial" charset="0"/>
              </a:rPr>
              <a:t>Nombre: </a:t>
            </a:r>
            <a:r>
              <a:rPr lang="es-ES" sz="1000" b="1" dirty="0" err="1" smtClean="0">
                <a:solidFill>
                  <a:srgbClr val="C00000"/>
                </a:solidFill>
                <a:cs typeface="Arial" charset="0"/>
              </a:rPr>
              <a:t>dbCons_SARLAFT</a:t>
            </a:r>
            <a:endParaRPr lang="es-ES" sz="900" b="1" dirty="0">
              <a:solidFill>
                <a:srgbClr val="C00000"/>
              </a:solidFill>
              <a:cs typeface="Arial" charset="0"/>
            </a:endParaRPr>
          </a:p>
        </p:txBody>
      </p:sp>
      <p:cxnSp>
        <p:nvCxnSpPr>
          <p:cNvPr id="116" name="115 Conector recto de flecha"/>
          <p:cNvCxnSpPr/>
          <p:nvPr/>
        </p:nvCxnSpPr>
        <p:spPr>
          <a:xfrm>
            <a:off x="6044257" y="5117130"/>
            <a:ext cx="1021134" cy="262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Forma"/>
          <p:cNvCxnSpPr/>
          <p:nvPr/>
        </p:nvCxnSpPr>
        <p:spPr>
          <a:xfrm rot="10800000" flipV="1">
            <a:off x="7253512" y="4085271"/>
            <a:ext cx="533197" cy="814033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Rectángulo"/>
          <p:cNvSpPr/>
          <p:nvPr/>
        </p:nvSpPr>
        <p:spPr>
          <a:xfrm>
            <a:off x="2910860" y="2675692"/>
            <a:ext cx="5854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HTTP</a:t>
            </a:r>
          </a:p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SOAP</a:t>
            </a:r>
          </a:p>
        </p:txBody>
      </p:sp>
      <p:pic>
        <p:nvPicPr>
          <p:cNvPr id="82" name="Picture 193" descr="cm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9034" y="2178875"/>
            <a:ext cx="4460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2" name="121 Rectángulo"/>
          <p:cNvSpPr/>
          <p:nvPr/>
        </p:nvSpPr>
        <p:spPr>
          <a:xfrm>
            <a:off x="3579813" y="2662250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C00000"/>
                </a:solidFill>
                <a:cs typeface="Arial" charset="0"/>
              </a:rPr>
              <a:t>Portal: ROI</a:t>
            </a:r>
          </a:p>
          <a:p>
            <a:r>
              <a:rPr lang="es-ES" sz="1200" b="1" dirty="0" err="1" smtClean="0">
                <a:solidFill>
                  <a:srgbClr val="C00000"/>
                </a:solidFill>
                <a:cs typeface="Arial" charset="0"/>
              </a:rPr>
              <a:t>Sarlaft</a:t>
            </a:r>
            <a:endParaRPr lang="es-ES" sz="1200" b="1" dirty="0" smtClean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124" name="123 Rectángulo"/>
          <p:cNvSpPr/>
          <p:nvPr/>
        </p:nvSpPr>
        <p:spPr>
          <a:xfrm>
            <a:off x="1483970" y="4335358"/>
            <a:ext cx="1017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err="1" smtClean="0">
                <a:solidFill>
                  <a:srgbClr val="002060"/>
                </a:solidFill>
              </a:rPr>
              <a:t>CRONTab</a:t>
            </a:r>
            <a:endParaRPr lang="es-CO" sz="1400" b="1" dirty="0">
              <a:solidFill>
                <a:srgbClr val="002060"/>
              </a:solidFill>
            </a:endParaRPr>
          </a:p>
        </p:txBody>
      </p:sp>
      <p:sp>
        <p:nvSpPr>
          <p:cNvPr id="125" name="124 Rectángulo"/>
          <p:cNvSpPr/>
          <p:nvPr/>
        </p:nvSpPr>
        <p:spPr>
          <a:xfrm>
            <a:off x="1898474" y="3624498"/>
            <a:ext cx="1032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2060"/>
                </a:solidFill>
              </a:rPr>
              <a:t>WS-Proxy</a:t>
            </a:r>
            <a:endParaRPr lang="es-CO" sz="1400" b="1" dirty="0">
              <a:solidFill>
                <a:srgbClr val="002060"/>
              </a:solidFill>
            </a:endParaRPr>
          </a:p>
        </p:txBody>
      </p:sp>
      <p:sp>
        <p:nvSpPr>
          <p:cNvPr id="126" name="125 Rectángulo"/>
          <p:cNvSpPr/>
          <p:nvPr/>
        </p:nvSpPr>
        <p:spPr>
          <a:xfrm>
            <a:off x="8031484" y="3624498"/>
            <a:ext cx="474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002060"/>
                </a:solidFill>
              </a:rPr>
              <a:t>WS</a:t>
            </a:r>
            <a:endParaRPr lang="es-CO" sz="1400" b="1" dirty="0">
              <a:solidFill>
                <a:srgbClr val="00206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106573" y="5758632"/>
            <a:ext cx="3904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OFAC: </a:t>
            </a:r>
            <a:r>
              <a:rPr lang="es-ES" sz="1200" dirty="0" smtClean="0"/>
              <a:t>Oficina de Control de Activos Extranjeros</a:t>
            </a:r>
            <a:endParaRPr lang="es-CO" sz="1200" dirty="0"/>
          </a:p>
        </p:txBody>
      </p:sp>
      <p:sp>
        <p:nvSpPr>
          <p:cNvPr id="114" name="113 Rectángulo"/>
          <p:cNvSpPr/>
          <p:nvPr/>
        </p:nvSpPr>
        <p:spPr>
          <a:xfrm>
            <a:off x="106573" y="598946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 smtClean="0"/>
              <a:t>ONU: </a:t>
            </a:r>
            <a:r>
              <a:rPr lang="es-ES" sz="1200" dirty="0" smtClean="0"/>
              <a:t>Organización de las Naciones Unidas</a:t>
            </a:r>
            <a:endParaRPr lang="es-C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54 Rectángulo"/>
          <p:cNvSpPr>
            <a:spLocks noChangeArrowheads="1"/>
          </p:cNvSpPr>
          <p:nvPr/>
        </p:nvSpPr>
        <p:spPr bwMode="auto">
          <a:xfrm>
            <a:off x="1093414" y="2453477"/>
            <a:ext cx="93814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 dirty="0" smtClean="0"/>
              <a:t>ETP</a:t>
            </a:r>
          </a:p>
          <a:p>
            <a:pPr algn="r"/>
            <a:r>
              <a:rPr lang="es-ES" sz="1200" b="1" dirty="0" smtClean="0"/>
              <a:t>TIGO</a:t>
            </a:r>
          </a:p>
          <a:p>
            <a:pPr algn="r"/>
            <a:r>
              <a:rPr lang="es-ES" sz="1200" b="1" dirty="0" smtClean="0"/>
              <a:t>EMTELCO</a:t>
            </a:r>
          </a:p>
          <a:p>
            <a:pPr algn="r"/>
            <a:r>
              <a:rPr lang="es-ES" sz="1200" b="1" dirty="0" smtClean="0"/>
              <a:t>EDATEL</a:t>
            </a:r>
          </a:p>
          <a:p>
            <a:pPr algn="r"/>
            <a:r>
              <a:rPr lang="es-ES" sz="1200" b="1" dirty="0" smtClean="0"/>
              <a:t>ORBITEL</a:t>
            </a:r>
            <a:endParaRPr lang="es-CO" sz="1200" b="1" dirty="0"/>
          </a:p>
        </p:txBody>
      </p:sp>
      <p:grpSp>
        <p:nvGrpSpPr>
          <p:cNvPr id="64" name="29 Grupo"/>
          <p:cNvGrpSpPr>
            <a:grpSpLocks/>
          </p:cNvGrpSpPr>
          <p:nvPr/>
        </p:nvGrpSpPr>
        <p:grpSpPr bwMode="auto">
          <a:xfrm>
            <a:off x="174797" y="2453471"/>
            <a:ext cx="781252" cy="761994"/>
            <a:chOff x="733764" y="716471"/>
            <a:chExt cx="1277599" cy="1260068"/>
          </a:xfrm>
        </p:grpSpPr>
        <p:pic>
          <p:nvPicPr>
            <p:cNvPr id="65" name="Picture 2" descr="People Icons: Boss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3764" y="716471"/>
              <a:ext cx="785663" cy="7237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6" name="Picture 4" descr="People Icons: User group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0924" y="820147"/>
              <a:ext cx="933723" cy="990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39700" dir="2700000" algn="tl" rotWithShape="0">
                <a:srgbClr val="333333">
                  <a:alpha val="64999"/>
                </a:srgbClr>
              </a:outerShdw>
            </a:effectLst>
          </p:spPr>
        </p:pic>
        <p:pic>
          <p:nvPicPr>
            <p:cNvPr id="67" name="Picture 6" descr="People Icons: Engineer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9427" y="1440213"/>
              <a:ext cx="491936" cy="5363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cxnSp>
        <p:nvCxnSpPr>
          <p:cNvPr id="68" name="67 Conector recto"/>
          <p:cNvCxnSpPr/>
          <p:nvPr/>
        </p:nvCxnSpPr>
        <p:spPr>
          <a:xfrm>
            <a:off x="4837113" y="1233489"/>
            <a:ext cx="4762" cy="5589587"/>
          </a:xfrm>
          <a:prstGeom prst="line">
            <a:avLst/>
          </a:prstGeom>
          <a:ln>
            <a:solidFill>
              <a:srgbClr val="FF0000">
                <a:alpha val="4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53 CuadroTexto"/>
          <p:cNvSpPr txBox="1">
            <a:spLocks noChangeArrowheads="1"/>
          </p:cNvSpPr>
          <p:nvPr/>
        </p:nvSpPr>
        <p:spPr bwMode="auto">
          <a:xfrm>
            <a:off x="4870454" y="4008446"/>
            <a:ext cx="3960813" cy="307975"/>
          </a:xfrm>
          <a:prstGeom prst="rect">
            <a:avLst/>
          </a:prstGeom>
          <a:solidFill>
            <a:srgbClr val="7030A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400"/>
              <a:t>Med</a:t>
            </a:r>
            <a:endParaRPr lang="es-CO" sz="1400"/>
          </a:p>
        </p:txBody>
      </p:sp>
      <p:sp>
        <p:nvSpPr>
          <p:cNvPr id="70" name="135 CuadroTexto"/>
          <p:cNvSpPr txBox="1">
            <a:spLocks noChangeArrowheads="1"/>
          </p:cNvSpPr>
          <p:nvPr/>
        </p:nvSpPr>
        <p:spPr bwMode="auto">
          <a:xfrm>
            <a:off x="4869450" y="1306525"/>
            <a:ext cx="62869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rgbClr val="002060"/>
                </a:solidFill>
              </a:rPr>
              <a:t>CORP</a:t>
            </a:r>
            <a:endParaRPr lang="es-CO" sz="1200" b="1" dirty="0">
              <a:solidFill>
                <a:srgbClr val="002060"/>
              </a:solidFill>
            </a:endParaRPr>
          </a:p>
        </p:txBody>
      </p:sp>
      <p:sp>
        <p:nvSpPr>
          <p:cNvPr id="71" name="53 CuadroTexto"/>
          <p:cNvSpPr txBox="1">
            <a:spLocks noChangeArrowheads="1"/>
          </p:cNvSpPr>
          <p:nvPr/>
        </p:nvSpPr>
        <p:spPr bwMode="auto">
          <a:xfrm>
            <a:off x="4832356" y="2303475"/>
            <a:ext cx="3997325" cy="307975"/>
          </a:xfrm>
          <a:prstGeom prst="rect">
            <a:avLst/>
          </a:prstGeom>
          <a:solidFill>
            <a:srgbClr val="FFC00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400" dirty="0" err="1"/>
              <a:t>App</a:t>
            </a:r>
            <a:endParaRPr lang="es-CO" sz="1400" dirty="0"/>
          </a:p>
        </p:txBody>
      </p:sp>
      <p:sp>
        <p:nvSpPr>
          <p:cNvPr id="72" name="54 CuadroTexto"/>
          <p:cNvSpPr txBox="1">
            <a:spLocks noChangeArrowheads="1"/>
          </p:cNvSpPr>
          <p:nvPr/>
        </p:nvSpPr>
        <p:spPr bwMode="auto">
          <a:xfrm>
            <a:off x="4845050" y="5253050"/>
            <a:ext cx="3984625" cy="307975"/>
          </a:xfrm>
          <a:prstGeom prst="rect">
            <a:avLst/>
          </a:prstGeom>
          <a:solidFill>
            <a:srgbClr val="92D05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400" dirty="0"/>
              <a:t>BD</a:t>
            </a:r>
            <a:endParaRPr lang="es-CO" sz="1400" dirty="0"/>
          </a:p>
        </p:txBody>
      </p:sp>
      <p:sp>
        <p:nvSpPr>
          <p:cNvPr id="73" name="57 Rectángulo"/>
          <p:cNvSpPr>
            <a:spLocks noChangeArrowheads="1"/>
          </p:cNvSpPr>
          <p:nvPr/>
        </p:nvSpPr>
        <p:spPr bwMode="auto">
          <a:xfrm>
            <a:off x="3" y="94160"/>
            <a:ext cx="6334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Trebuchet MS" pitchFamily="34" charset="0"/>
              </a:rPr>
              <a:t>Arquitectura </a:t>
            </a:r>
            <a:r>
              <a:rPr lang="es-ES" b="1" dirty="0" smtClean="0">
                <a:solidFill>
                  <a:srgbClr val="FF0000"/>
                </a:solidFill>
                <a:latin typeface="Trebuchet MS" pitchFamily="34" charset="0"/>
              </a:rPr>
              <a:t>SARLAFT UNE (2)</a:t>
            </a:r>
          </a:p>
          <a:p>
            <a:r>
              <a:rPr lang="es-ES" b="1" dirty="0" smtClean="0">
                <a:solidFill>
                  <a:srgbClr val="FF0000"/>
                </a:solidFill>
                <a:latin typeface="Trebuchet MS" pitchFamily="34" charset="0"/>
              </a:rPr>
              <a:t>Carga de archivos desde las Filiales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4" name="73 Nube"/>
          <p:cNvSpPr/>
          <p:nvPr/>
        </p:nvSpPr>
        <p:spPr>
          <a:xfrm>
            <a:off x="3579813" y="873125"/>
            <a:ext cx="1090612" cy="43338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800" b="1" dirty="0"/>
              <a:t>INTERNET</a:t>
            </a:r>
            <a:endParaRPr lang="es-CO" sz="800" b="1" dirty="0"/>
          </a:p>
        </p:txBody>
      </p:sp>
      <p:sp>
        <p:nvSpPr>
          <p:cNvPr id="75" name="54 CuadroTexto"/>
          <p:cNvSpPr txBox="1">
            <a:spLocks noChangeArrowheads="1"/>
          </p:cNvSpPr>
          <p:nvPr/>
        </p:nvSpPr>
        <p:spPr bwMode="auto">
          <a:xfrm>
            <a:off x="4837113" y="6335713"/>
            <a:ext cx="3965575" cy="246062"/>
          </a:xfrm>
          <a:prstGeom prst="rect">
            <a:avLst/>
          </a:prstGeom>
          <a:solidFill>
            <a:srgbClr val="7030A0">
              <a:alpha val="1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000" b="1" dirty="0" err="1"/>
              <a:t>Svs</a:t>
            </a:r>
            <a:r>
              <a:rPr lang="es-ES" sz="1000" b="1" dirty="0"/>
              <a:t> DC</a:t>
            </a:r>
            <a:endParaRPr lang="es-CO" sz="1000" b="1" dirty="0"/>
          </a:p>
        </p:txBody>
      </p:sp>
      <p:sp>
        <p:nvSpPr>
          <p:cNvPr id="76" name="75 Nube"/>
          <p:cNvSpPr/>
          <p:nvPr/>
        </p:nvSpPr>
        <p:spPr>
          <a:xfrm>
            <a:off x="5589588" y="1450975"/>
            <a:ext cx="1090612" cy="43338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800" b="1" dirty="0"/>
              <a:t>INTRANET</a:t>
            </a:r>
            <a:endParaRPr lang="es-CO" sz="800" b="1" dirty="0"/>
          </a:p>
        </p:txBody>
      </p:sp>
      <p:pic>
        <p:nvPicPr>
          <p:cNvPr id="80" name="Picture 137" descr="D:\Mis Documentos\Mis imágenes\cliente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21613" y="1306513"/>
            <a:ext cx="360362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" name="137 Conector angular"/>
          <p:cNvCxnSpPr>
            <a:stCxn id="76" idx="0"/>
          </p:cNvCxnSpPr>
          <p:nvPr/>
        </p:nvCxnSpPr>
        <p:spPr>
          <a:xfrm flipV="1">
            <a:off x="6680200" y="1503363"/>
            <a:ext cx="1141413" cy="163512"/>
          </a:xfrm>
          <a:prstGeom prst="bentConnector3">
            <a:avLst>
              <a:gd name="adj1" fmla="val 50000"/>
            </a:avLst>
          </a:prstGeom>
          <a:ln>
            <a:solidFill>
              <a:srgbClr val="FF0000">
                <a:alpha val="81000"/>
              </a:srgb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37 Conector angular"/>
          <p:cNvCxnSpPr/>
          <p:nvPr/>
        </p:nvCxnSpPr>
        <p:spPr>
          <a:xfrm rot="16200000" flipH="1">
            <a:off x="6202366" y="2062169"/>
            <a:ext cx="2160586" cy="1512890"/>
          </a:xfrm>
          <a:prstGeom prst="bentConnector3">
            <a:avLst>
              <a:gd name="adj1" fmla="val 18964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202 Grupo"/>
          <p:cNvGrpSpPr>
            <a:grpSpLocks/>
          </p:cNvGrpSpPr>
          <p:nvPr/>
        </p:nvGrpSpPr>
        <p:grpSpPr bwMode="auto">
          <a:xfrm>
            <a:off x="4748192" y="3898902"/>
            <a:ext cx="447244" cy="657000"/>
            <a:chOff x="6516216" y="3284984"/>
            <a:chExt cx="446657" cy="656261"/>
          </a:xfrm>
        </p:grpSpPr>
        <p:pic>
          <p:nvPicPr>
            <p:cNvPr id="84" name="Picture 53" descr="D:\Mis Documentos\Mis imágenes\sFW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16216" y="3284984"/>
              <a:ext cx="36004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72 CuadroTexto"/>
            <p:cNvSpPr txBox="1">
              <a:spLocks noChangeArrowheads="1"/>
            </p:cNvSpPr>
            <p:nvPr/>
          </p:nvSpPr>
          <p:spPr bwMode="auto">
            <a:xfrm>
              <a:off x="6639171" y="3741415"/>
              <a:ext cx="323702" cy="199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700" b="1">
                  <a:solidFill>
                    <a:srgbClr val="C00000"/>
                  </a:solidFill>
                  <a:cs typeface="Arial" charset="0"/>
                </a:rPr>
                <a:t>FW</a:t>
              </a:r>
              <a:endParaRPr lang="es-CO" sz="700" b="1">
                <a:solidFill>
                  <a:srgbClr val="C00000"/>
                </a:solidFill>
                <a:cs typeface="Arial" charset="0"/>
              </a:endParaRPr>
            </a:p>
          </p:txBody>
        </p:sp>
      </p:grpSp>
      <p:sp>
        <p:nvSpPr>
          <p:cNvPr id="86" name="135 CuadroTexto"/>
          <p:cNvSpPr txBox="1">
            <a:spLocks noChangeArrowheads="1"/>
          </p:cNvSpPr>
          <p:nvPr/>
        </p:nvSpPr>
        <p:spPr bwMode="auto">
          <a:xfrm>
            <a:off x="4336728" y="1306525"/>
            <a:ext cx="433132" cy="276999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</a:rPr>
              <a:t>ISP</a:t>
            </a:r>
            <a:endParaRPr lang="es-C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53 CuadroTexto"/>
          <p:cNvSpPr txBox="1">
            <a:spLocks noChangeArrowheads="1"/>
          </p:cNvSpPr>
          <p:nvPr/>
        </p:nvSpPr>
        <p:spPr bwMode="auto">
          <a:xfrm>
            <a:off x="2166944" y="4008446"/>
            <a:ext cx="2665412" cy="307975"/>
          </a:xfrm>
          <a:prstGeom prst="rect">
            <a:avLst/>
          </a:prstGeom>
          <a:solidFill>
            <a:srgbClr val="7030A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CO" sz="1400" dirty="0"/>
          </a:p>
        </p:txBody>
      </p:sp>
      <p:sp>
        <p:nvSpPr>
          <p:cNvPr id="88" name="53 CuadroTexto"/>
          <p:cNvSpPr txBox="1">
            <a:spLocks noChangeArrowheads="1"/>
          </p:cNvSpPr>
          <p:nvPr/>
        </p:nvSpPr>
        <p:spPr bwMode="auto">
          <a:xfrm>
            <a:off x="2181228" y="2303475"/>
            <a:ext cx="2689225" cy="307975"/>
          </a:xfrm>
          <a:prstGeom prst="rect">
            <a:avLst/>
          </a:prstGeom>
          <a:solidFill>
            <a:srgbClr val="FFC00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CO" sz="1400" dirty="0"/>
          </a:p>
        </p:txBody>
      </p:sp>
      <p:sp>
        <p:nvSpPr>
          <p:cNvPr id="89" name="54 CuadroTexto"/>
          <p:cNvSpPr txBox="1">
            <a:spLocks noChangeArrowheads="1"/>
          </p:cNvSpPr>
          <p:nvPr/>
        </p:nvSpPr>
        <p:spPr bwMode="auto">
          <a:xfrm>
            <a:off x="2193925" y="5253050"/>
            <a:ext cx="2681288" cy="307975"/>
          </a:xfrm>
          <a:prstGeom prst="rect">
            <a:avLst/>
          </a:prstGeom>
          <a:solidFill>
            <a:srgbClr val="92D05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400"/>
              <a:t>BD</a:t>
            </a:r>
            <a:endParaRPr lang="es-CO" sz="1400"/>
          </a:p>
        </p:txBody>
      </p:sp>
      <p:sp>
        <p:nvSpPr>
          <p:cNvPr id="90" name="54 CuadroTexto"/>
          <p:cNvSpPr txBox="1">
            <a:spLocks noChangeArrowheads="1"/>
          </p:cNvSpPr>
          <p:nvPr/>
        </p:nvSpPr>
        <p:spPr bwMode="auto">
          <a:xfrm>
            <a:off x="2187576" y="6350012"/>
            <a:ext cx="2668588" cy="246063"/>
          </a:xfrm>
          <a:prstGeom prst="rect">
            <a:avLst/>
          </a:prstGeom>
          <a:solidFill>
            <a:srgbClr val="7030A0">
              <a:alpha val="1019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1000" b="1"/>
              <a:t>Svs DC</a:t>
            </a:r>
            <a:endParaRPr lang="es-CO" sz="1000" b="1"/>
          </a:p>
        </p:txBody>
      </p:sp>
      <p:pic>
        <p:nvPicPr>
          <p:cNvPr id="91" name="Picture 137" descr="D:\Mis Documentos\Mis imágenes\cliente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643" y="2178875"/>
            <a:ext cx="360362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" name="137 Conector angular"/>
          <p:cNvCxnSpPr/>
          <p:nvPr/>
        </p:nvCxnSpPr>
        <p:spPr>
          <a:xfrm rot="10800000" flipV="1">
            <a:off x="945827" y="1264757"/>
            <a:ext cx="2967557" cy="1068413"/>
          </a:xfrm>
          <a:prstGeom prst="bentConnector3">
            <a:avLst>
              <a:gd name="adj1" fmla="val 32026"/>
            </a:avLst>
          </a:prstGeom>
          <a:ln>
            <a:solidFill>
              <a:srgbClr val="FF0000">
                <a:alpha val="81000"/>
              </a:srgb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37 Conector angular"/>
          <p:cNvCxnSpPr>
            <a:stCxn id="74" idx="1"/>
            <a:endCxn id="62" idx="0"/>
          </p:cNvCxnSpPr>
          <p:nvPr/>
        </p:nvCxnSpPr>
        <p:spPr>
          <a:xfrm rot="5400000">
            <a:off x="2224850" y="1992057"/>
            <a:ext cx="2586275" cy="12142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37 Conector angular"/>
          <p:cNvCxnSpPr>
            <a:endCxn id="78" idx="1"/>
          </p:cNvCxnSpPr>
          <p:nvPr/>
        </p:nvCxnSpPr>
        <p:spPr>
          <a:xfrm flipV="1">
            <a:off x="5108581" y="4030699"/>
            <a:ext cx="2713035" cy="12061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192"/>
          <p:cNvSpPr txBox="1">
            <a:spLocks noChangeArrowheads="1"/>
          </p:cNvSpPr>
          <p:nvPr/>
        </p:nvSpPr>
        <p:spPr bwMode="auto">
          <a:xfrm>
            <a:off x="3091193" y="3696496"/>
            <a:ext cx="865188" cy="2460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000" b="1" dirty="0"/>
              <a:t>DELPHOS</a:t>
            </a:r>
          </a:p>
        </p:txBody>
      </p:sp>
      <p:pic>
        <p:nvPicPr>
          <p:cNvPr id="96" name="Picture 193" descr="cm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35694" y="2144725"/>
            <a:ext cx="4460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7" name="Picture 193" descr="cm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12647" y="6091250"/>
            <a:ext cx="4460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8" name="80 Rectángulo"/>
          <p:cNvSpPr>
            <a:spLocks noChangeArrowheads="1"/>
          </p:cNvSpPr>
          <p:nvPr/>
        </p:nvSpPr>
        <p:spPr bwMode="auto">
          <a:xfrm>
            <a:off x="5019011" y="6035631"/>
            <a:ext cx="877163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100" b="1" dirty="0">
                <a:solidFill>
                  <a:srgbClr val="CC3300"/>
                </a:solidFill>
              </a:rPr>
              <a:t>NETDC-05</a:t>
            </a:r>
          </a:p>
          <a:p>
            <a:r>
              <a:rPr lang="es-ES" sz="1100" b="1" dirty="0">
                <a:solidFill>
                  <a:srgbClr val="CC3300"/>
                </a:solidFill>
              </a:rPr>
              <a:t>Active </a:t>
            </a:r>
          </a:p>
          <a:p>
            <a:r>
              <a:rPr lang="es-ES" sz="1100" b="1" dirty="0" err="1">
                <a:solidFill>
                  <a:srgbClr val="CC3300"/>
                </a:solidFill>
              </a:rPr>
              <a:t>Directory</a:t>
            </a:r>
            <a:endParaRPr lang="es-ES" sz="1100" b="1" dirty="0">
              <a:solidFill>
                <a:srgbClr val="CC3300"/>
              </a:solidFill>
            </a:endParaRPr>
          </a:p>
        </p:txBody>
      </p:sp>
      <p:cxnSp>
        <p:nvCxnSpPr>
          <p:cNvPr id="99" name="137 Conector angular"/>
          <p:cNvCxnSpPr/>
          <p:nvPr/>
        </p:nvCxnSpPr>
        <p:spPr>
          <a:xfrm>
            <a:off x="6461131" y="2557469"/>
            <a:ext cx="1539873" cy="145097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37 Conector angular"/>
          <p:cNvCxnSpPr/>
          <p:nvPr/>
        </p:nvCxnSpPr>
        <p:spPr>
          <a:xfrm rot="5400000" flipH="1" flipV="1">
            <a:off x="5826149" y="4340254"/>
            <a:ext cx="2305013" cy="1685919"/>
          </a:xfrm>
          <a:prstGeom prst="bentConnector3">
            <a:avLst>
              <a:gd name="adj1" fmla="val 2157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54 Rectángulo"/>
          <p:cNvSpPr>
            <a:spLocks noChangeArrowheads="1"/>
          </p:cNvSpPr>
          <p:nvPr/>
        </p:nvSpPr>
        <p:spPr bwMode="auto">
          <a:xfrm>
            <a:off x="8090538" y="1352691"/>
            <a:ext cx="841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ES" sz="1200" b="1" dirty="0" smtClean="0"/>
              <a:t>Usuarios</a:t>
            </a:r>
          </a:p>
          <a:p>
            <a:pPr algn="ctr"/>
            <a:r>
              <a:rPr lang="es-ES" sz="1200" b="1" dirty="0" smtClean="0"/>
              <a:t>UNE</a:t>
            </a:r>
            <a:endParaRPr lang="es-ES" sz="1200" b="1" dirty="0"/>
          </a:p>
          <a:p>
            <a:pPr algn="r"/>
            <a:endParaRPr lang="es-CO" sz="1200" b="1" dirty="0"/>
          </a:p>
        </p:txBody>
      </p:sp>
      <p:grpSp>
        <p:nvGrpSpPr>
          <p:cNvPr id="102" name="161 Grupo"/>
          <p:cNvGrpSpPr>
            <a:grpSpLocks/>
          </p:cNvGrpSpPr>
          <p:nvPr/>
        </p:nvGrpSpPr>
        <p:grpSpPr bwMode="auto">
          <a:xfrm>
            <a:off x="5108581" y="4873086"/>
            <a:ext cx="1568058" cy="857286"/>
            <a:chOff x="5956328" y="5085184"/>
            <a:chExt cx="1569321" cy="857984"/>
          </a:xfrm>
        </p:grpSpPr>
        <p:pic>
          <p:nvPicPr>
            <p:cNvPr id="103" name="Picture 136" descr="D:\Mis Documentos\Mis imágenes\sB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16216" y="5085184"/>
              <a:ext cx="376542" cy="48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72 CuadroTexto"/>
            <p:cNvSpPr txBox="1">
              <a:spLocks noChangeArrowheads="1"/>
            </p:cNvSpPr>
            <p:nvPr/>
          </p:nvSpPr>
          <p:spPr bwMode="auto">
            <a:xfrm>
              <a:off x="5956328" y="5535032"/>
              <a:ext cx="1569321" cy="408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000" b="1" dirty="0" smtClean="0">
                  <a:solidFill>
                    <a:srgbClr val="C00000"/>
                  </a:solidFill>
                  <a:cs typeface="Arial" charset="0"/>
                </a:rPr>
                <a:t>DB: </a:t>
              </a:r>
              <a:r>
                <a:rPr lang="es-ES" sz="1000" b="1" dirty="0" err="1" smtClean="0">
                  <a:solidFill>
                    <a:srgbClr val="C00000"/>
                  </a:solidFill>
                  <a:cs typeface="Arial" charset="0"/>
                </a:rPr>
                <a:t>MySQL</a:t>
              </a:r>
              <a:endParaRPr lang="es-ES" sz="1000" b="1" dirty="0" smtClean="0">
                <a:solidFill>
                  <a:srgbClr val="C00000"/>
                </a:solidFill>
                <a:cs typeface="Arial" charset="0"/>
              </a:endParaRPr>
            </a:p>
            <a:p>
              <a:r>
                <a:rPr lang="es-ES" sz="1050" b="1" dirty="0" smtClean="0">
                  <a:solidFill>
                    <a:srgbClr val="C00000"/>
                  </a:solidFill>
                  <a:cs typeface="Arial" charset="0"/>
                </a:rPr>
                <a:t>Nombre: </a:t>
              </a:r>
              <a:r>
                <a:rPr lang="es-ES" sz="1050" b="1" dirty="0" err="1" smtClean="0">
                  <a:solidFill>
                    <a:srgbClr val="C00000"/>
                  </a:solidFill>
                  <a:cs typeface="Arial" charset="0"/>
                </a:rPr>
                <a:t>dbSARLAFT</a:t>
              </a:r>
              <a:endParaRPr lang="es-ES" sz="1000" b="1" dirty="0">
                <a:solidFill>
                  <a:srgbClr val="C00000"/>
                </a:solidFill>
                <a:cs typeface="Arial" charset="0"/>
              </a:endParaRPr>
            </a:p>
          </p:txBody>
        </p:sp>
      </p:grpSp>
      <p:cxnSp>
        <p:nvCxnSpPr>
          <p:cNvPr id="105" name="137 Conector angular"/>
          <p:cNvCxnSpPr/>
          <p:nvPr/>
        </p:nvCxnSpPr>
        <p:spPr>
          <a:xfrm rot="10800000" flipV="1">
            <a:off x="6044257" y="4335359"/>
            <a:ext cx="1777375" cy="5639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"/>
          <p:cNvSpPr/>
          <p:nvPr/>
        </p:nvSpPr>
        <p:spPr>
          <a:xfrm>
            <a:off x="4010588" y="0"/>
            <a:ext cx="2959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 smtClean="0"/>
              <a:t>Url</a:t>
            </a:r>
            <a:r>
              <a:rPr lang="es-CO" sz="2000" b="1" dirty="0" smtClean="0"/>
              <a:t>: </a:t>
            </a:r>
            <a:r>
              <a:rPr lang="es-CO" sz="2000" b="1" dirty="0" smtClean="0">
                <a:solidFill>
                  <a:srgbClr val="0070C0"/>
                </a:solidFill>
              </a:rPr>
              <a:t>sarlaft.une.com.co</a:t>
            </a:r>
            <a:endParaRPr lang="es-CO" sz="2000" b="1" dirty="0">
              <a:solidFill>
                <a:srgbClr val="0070C0"/>
              </a:solidFill>
            </a:endParaRPr>
          </a:p>
        </p:txBody>
      </p:sp>
      <p:grpSp>
        <p:nvGrpSpPr>
          <p:cNvPr id="112" name="161 Grupo"/>
          <p:cNvGrpSpPr>
            <a:grpSpLocks/>
          </p:cNvGrpSpPr>
          <p:nvPr/>
        </p:nvGrpSpPr>
        <p:grpSpPr bwMode="auto">
          <a:xfrm>
            <a:off x="3147545" y="5098002"/>
            <a:ext cx="992116" cy="526348"/>
            <a:chOff x="6516216" y="5085184"/>
            <a:chExt cx="992917" cy="526776"/>
          </a:xfrm>
        </p:grpSpPr>
        <p:pic>
          <p:nvPicPr>
            <p:cNvPr id="113" name="Picture 136" descr="D:\Mis Documentos\Mis imágenes\sB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16216" y="5085184"/>
              <a:ext cx="376542" cy="48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" name="72 CuadroTexto"/>
            <p:cNvSpPr txBox="1">
              <a:spLocks noChangeArrowheads="1"/>
            </p:cNvSpPr>
            <p:nvPr/>
          </p:nvSpPr>
          <p:spPr bwMode="auto">
            <a:xfrm>
              <a:off x="6892762" y="5273131"/>
              <a:ext cx="616371" cy="338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cs typeface="Arial" charset="0"/>
                </a:rPr>
                <a:t>NAS</a:t>
              </a:r>
              <a:endParaRPr lang="es-ES" sz="1600" b="1" dirty="0">
                <a:cs typeface="Arial" charset="0"/>
              </a:endParaRPr>
            </a:p>
          </p:txBody>
        </p:sp>
      </p:grpSp>
      <p:sp>
        <p:nvSpPr>
          <p:cNvPr id="115" name="114 Rectángulo"/>
          <p:cNvSpPr/>
          <p:nvPr/>
        </p:nvSpPr>
        <p:spPr>
          <a:xfrm>
            <a:off x="1265469" y="2056174"/>
            <a:ext cx="1277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C00000"/>
                </a:solidFill>
                <a:cs typeface="Arial" charset="0"/>
              </a:rPr>
              <a:t>Cuenta </a:t>
            </a:r>
            <a:r>
              <a:rPr lang="es-ES" sz="1200" b="1" dirty="0" err="1" smtClean="0">
                <a:solidFill>
                  <a:srgbClr val="C00000"/>
                </a:solidFill>
                <a:cs typeface="Arial" charset="0"/>
              </a:rPr>
              <a:t>tecnica</a:t>
            </a:r>
            <a:endParaRPr lang="es-ES" sz="1200" b="1" dirty="0" smtClean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118" name="117 Rectángulo"/>
          <p:cNvSpPr/>
          <p:nvPr/>
        </p:nvSpPr>
        <p:spPr>
          <a:xfrm>
            <a:off x="6765929" y="3153669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3306</a:t>
            </a:r>
          </a:p>
        </p:txBody>
      </p:sp>
      <p:sp>
        <p:nvSpPr>
          <p:cNvPr id="119" name="118 Rectángulo"/>
          <p:cNvSpPr/>
          <p:nvPr/>
        </p:nvSpPr>
        <p:spPr>
          <a:xfrm>
            <a:off x="5545401" y="4611475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3306</a:t>
            </a:r>
          </a:p>
        </p:txBody>
      </p:sp>
      <p:sp>
        <p:nvSpPr>
          <p:cNvPr id="120" name="119 Rectángulo"/>
          <p:cNvSpPr/>
          <p:nvPr/>
        </p:nvSpPr>
        <p:spPr>
          <a:xfrm>
            <a:off x="3071419" y="4899306"/>
            <a:ext cx="9781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FTP Seguro</a:t>
            </a:r>
          </a:p>
        </p:txBody>
      </p:sp>
      <p:cxnSp>
        <p:nvCxnSpPr>
          <p:cNvPr id="121" name="137 Conector angular"/>
          <p:cNvCxnSpPr/>
          <p:nvPr/>
        </p:nvCxnSpPr>
        <p:spPr>
          <a:xfrm flipV="1">
            <a:off x="3523783" y="4282878"/>
            <a:ext cx="1224409" cy="99087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37 Conector angular"/>
          <p:cNvCxnSpPr>
            <a:endCxn id="96" idx="1"/>
          </p:cNvCxnSpPr>
          <p:nvPr/>
        </p:nvCxnSpPr>
        <p:spPr>
          <a:xfrm rot="16200000" flipH="1">
            <a:off x="5729604" y="1997398"/>
            <a:ext cx="589132" cy="223047"/>
          </a:xfrm>
          <a:prstGeom prst="bentConnector2">
            <a:avLst/>
          </a:prstGeom>
          <a:ln w="12700">
            <a:solidFill>
              <a:schemeClr val="accent1">
                <a:lumMod val="75000"/>
                <a:alpha val="5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115"/>
          <p:cNvGrpSpPr>
            <a:grpSpLocks/>
          </p:cNvGrpSpPr>
          <p:nvPr/>
        </p:nvGrpSpPr>
        <p:grpSpPr bwMode="auto">
          <a:xfrm>
            <a:off x="2559057" y="3892327"/>
            <a:ext cx="1216930" cy="801951"/>
            <a:chOff x="3780" y="2568"/>
            <a:chExt cx="1036" cy="765"/>
          </a:xfrm>
        </p:grpSpPr>
        <p:pic>
          <p:nvPicPr>
            <p:cNvPr id="62" name="Picture 34" descr="webServiceserver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78" y="2568"/>
              <a:ext cx="403" cy="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 Box 35"/>
            <p:cNvSpPr txBox="1">
              <a:spLocks noChangeArrowheads="1"/>
            </p:cNvSpPr>
            <p:nvPr/>
          </p:nvSpPr>
          <p:spPr bwMode="auto">
            <a:xfrm>
              <a:off x="3780" y="3010"/>
              <a:ext cx="1036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800" b="1" dirty="0" smtClean="0">
                  <a:solidFill>
                    <a:srgbClr val="CC3300"/>
                  </a:solidFill>
                </a:rPr>
                <a:t>UNEVM-PMAP[01-09]</a:t>
              </a:r>
            </a:p>
            <a:p>
              <a:r>
                <a:rPr lang="es-ES" sz="800" b="1" dirty="0" smtClean="0">
                  <a:solidFill>
                    <a:srgbClr val="CC3300"/>
                  </a:solidFill>
                </a:rPr>
                <a:t>UNEVM-PMAPCRON</a:t>
              </a:r>
            </a:p>
          </p:txBody>
        </p:sp>
      </p:grpSp>
      <p:grpSp>
        <p:nvGrpSpPr>
          <p:cNvPr id="108" name="Group 115"/>
          <p:cNvGrpSpPr>
            <a:grpSpLocks/>
          </p:cNvGrpSpPr>
          <p:nvPr/>
        </p:nvGrpSpPr>
        <p:grpSpPr bwMode="auto">
          <a:xfrm>
            <a:off x="7671593" y="3819527"/>
            <a:ext cx="1020763" cy="663575"/>
            <a:chOff x="3780" y="2568"/>
            <a:chExt cx="869" cy="633"/>
          </a:xfrm>
        </p:grpSpPr>
        <p:pic>
          <p:nvPicPr>
            <p:cNvPr id="109" name="Picture 34" descr="webServiceserver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78" y="2568"/>
              <a:ext cx="403" cy="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 Box 35"/>
            <p:cNvSpPr txBox="1">
              <a:spLocks noChangeArrowheads="1"/>
            </p:cNvSpPr>
            <p:nvPr/>
          </p:nvSpPr>
          <p:spPr bwMode="auto">
            <a:xfrm>
              <a:off x="3780" y="3010"/>
              <a:ext cx="86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700" b="1">
                  <a:solidFill>
                    <a:srgbClr val="CC3300"/>
                  </a:solidFill>
                </a:rPr>
                <a:t>NETVM-PINT[01-03]</a:t>
              </a:r>
            </a:p>
          </p:txBody>
        </p:sp>
      </p:grpSp>
      <p:cxnSp>
        <p:nvCxnSpPr>
          <p:cNvPr id="125" name="124 Conector recto de flecha"/>
          <p:cNvCxnSpPr>
            <a:stCxn id="62" idx="3"/>
            <a:endCxn id="87" idx="3"/>
          </p:cNvCxnSpPr>
          <p:nvPr/>
        </p:nvCxnSpPr>
        <p:spPr>
          <a:xfrm>
            <a:off x="3147545" y="4158072"/>
            <a:ext cx="1684811" cy="436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161 Grupo"/>
          <p:cNvGrpSpPr>
            <a:grpSpLocks/>
          </p:cNvGrpSpPr>
          <p:nvPr/>
        </p:nvGrpSpPr>
        <p:grpSpPr bwMode="auto">
          <a:xfrm>
            <a:off x="6749043" y="4899305"/>
            <a:ext cx="2145139" cy="868048"/>
            <a:chOff x="6199613" y="5085184"/>
            <a:chExt cx="2146867" cy="868755"/>
          </a:xfrm>
        </p:grpSpPr>
        <p:pic>
          <p:nvPicPr>
            <p:cNvPr id="129" name="Picture 136" descr="D:\Mis Documentos\Mis imágenes\sB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16216" y="5085184"/>
              <a:ext cx="376542" cy="48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0" name="72 CuadroTexto"/>
            <p:cNvSpPr txBox="1">
              <a:spLocks noChangeArrowheads="1"/>
            </p:cNvSpPr>
            <p:nvPr/>
          </p:nvSpPr>
          <p:spPr bwMode="auto">
            <a:xfrm>
              <a:off x="6199613" y="5545803"/>
              <a:ext cx="2146867" cy="408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000" b="1" dirty="0" smtClean="0">
                  <a:solidFill>
                    <a:srgbClr val="C00000"/>
                  </a:solidFill>
                  <a:cs typeface="Arial" charset="0"/>
                </a:rPr>
                <a:t>DB:MS SQL </a:t>
              </a:r>
              <a:r>
                <a:rPr lang="es-ES" sz="1000" b="1" dirty="0" err="1" smtClean="0">
                  <a:solidFill>
                    <a:srgbClr val="C00000"/>
                  </a:solidFill>
                  <a:cs typeface="Arial" charset="0"/>
                </a:rPr>
                <a:t>Integration</a:t>
              </a:r>
              <a:r>
                <a:rPr lang="es-ES" sz="1000" b="1" dirty="0" smtClean="0">
                  <a:solidFill>
                    <a:srgbClr val="C00000"/>
                  </a:solidFill>
                  <a:cs typeface="Arial" charset="0"/>
                </a:rPr>
                <a:t> </a:t>
              </a:r>
              <a:r>
                <a:rPr lang="es-ES" sz="1000" b="1" dirty="0" err="1" smtClean="0">
                  <a:solidFill>
                    <a:srgbClr val="C00000"/>
                  </a:solidFill>
                  <a:cs typeface="Arial" charset="0"/>
                </a:rPr>
                <a:t>services</a:t>
              </a:r>
              <a:endParaRPr lang="es-ES" sz="1000" b="1" dirty="0" smtClean="0">
                <a:solidFill>
                  <a:srgbClr val="C00000"/>
                </a:solidFill>
                <a:cs typeface="Arial" charset="0"/>
              </a:endParaRPr>
            </a:p>
            <a:p>
              <a:r>
                <a:rPr lang="es-ES" sz="1050" b="1" dirty="0" smtClean="0">
                  <a:solidFill>
                    <a:srgbClr val="C00000"/>
                  </a:solidFill>
                  <a:cs typeface="Arial" charset="0"/>
                </a:rPr>
                <a:t>Nombre: </a:t>
              </a:r>
              <a:r>
                <a:rPr lang="es-ES" sz="1050" b="1" dirty="0" err="1" smtClean="0">
                  <a:solidFill>
                    <a:srgbClr val="C00000"/>
                  </a:solidFill>
                  <a:cs typeface="Arial" charset="0"/>
                </a:rPr>
                <a:t>dbCons_SARLAFT</a:t>
              </a:r>
              <a:endParaRPr lang="es-ES" sz="1000" b="1" dirty="0">
                <a:solidFill>
                  <a:srgbClr val="C00000"/>
                </a:solidFill>
                <a:cs typeface="Arial" charset="0"/>
              </a:endParaRPr>
            </a:p>
          </p:txBody>
        </p:sp>
      </p:grpSp>
      <p:cxnSp>
        <p:nvCxnSpPr>
          <p:cNvPr id="136" name="135 Conector recto de flecha"/>
          <p:cNvCxnSpPr>
            <a:stCxn id="103" idx="3"/>
            <a:endCxn id="129" idx="1"/>
          </p:cNvCxnSpPr>
          <p:nvPr/>
        </p:nvCxnSpPr>
        <p:spPr>
          <a:xfrm>
            <a:off x="6044257" y="5117130"/>
            <a:ext cx="1021134" cy="262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Forma"/>
          <p:cNvCxnSpPr>
            <a:stCxn id="109" idx="1"/>
            <a:endCxn id="129" idx="0"/>
          </p:cNvCxnSpPr>
          <p:nvPr/>
        </p:nvCxnSpPr>
        <p:spPr>
          <a:xfrm rot="10800000" flipV="1">
            <a:off x="7253512" y="4085271"/>
            <a:ext cx="533197" cy="814033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116 Grupo"/>
          <p:cNvGrpSpPr/>
          <p:nvPr/>
        </p:nvGrpSpPr>
        <p:grpSpPr>
          <a:xfrm>
            <a:off x="92975" y="4622306"/>
            <a:ext cx="2587568" cy="1881996"/>
            <a:chOff x="267769" y="4254545"/>
            <a:chExt cx="2587568" cy="1881996"/>
          </a:xfrm>
        </p:grpSpPr>
        <p:sp>
          <p:nvSpPr>
            <p:cNvPr id="131" name="130 Rectángulo"/>
            <p:cNvSpPr/>
            <p:nvPr/>
          </p:nvSpPr>
          <p:spPr>
            <a:xfrm>
              <a:off x="267769" y="4505325"/>
              <a:ext cx="2587568" cy="1631216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/SARLAFT/TIGO</a:t>
              </a:r>
            </a:p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/SARLAFT/TIGO/PROCESADOS</a:t>
              </a:r>
            </a:p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Emtelco</a:t>
              </a:r>
              <a:endParaRPr lang="es-ES" sz="1000" b="1" dirty="0" smtClean="0">
                <a:solidFill>
                  <a:srgbClr val="FF0000"/>
                </a:solidFill>
                <a:latin typeface="Trebuchet MS" pitchFamily="34" charset="0"/>
              </a:endParaRPr>
            </a:p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Emtelco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/PROCESADOS</a:t>
              </a:r>
            </a:p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Edatel</a:t>
              </a:r>
              <a:endParaRPr lang="es-ES" sz="1000" b="1" dirty="0" smtClean="0">
                <a:solidFill>
                  <a:srgbClr val="FF0000"/>
                </a:solidFill>
                <a:latin typeface="Trebuchet MS" pitchFamily="34" charset="0"/>
              </a:endParaRPr>
            </a:p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Edatel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/PROCESADOS</a:t>
              </a:r>
            </a:p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Orbitel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 </a:t>
              </a:r>
            </a:p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Orbitel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 /PROCESADOS</a:t>
              </a:r>
            </a:p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/SARLAFT/UNE</a:t>
              </a:r>
            </a:p>
            <a:p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Net-</a:t>
              </a:r>
              <a:r>
                <a:rPr lang="es-ES" sz="1000" b="1" dirty="0" err="1" smtClean="0">
                  <a:solidFill>
                    <a:srgbClr val="FF0000"/>
                  </a:solidFill>
                  <a:latin typeface="Trebuchet MS" pitchFamily="34" charset="0"/>
                </a:rPr>
                <a:t>file</a:t>
              </a:r>
              <a:r>
                <a:rPr lang="es-ES" sz="1000" b="1" dirty="0" smtClean="0">
                  <a:solidFill>
                    <a:srgbClr val="FF0000"/>
                  </a:solidFill>
                  <a:latin typeface="Trebuchet MS" pitchFamily="34" charset="0"/>
                </a:rPr>
                <a:t>/SARLAFT/UNE/PROCESADOS</a:t>
              </a:r>
              <a:endParaRPr lang="es-CO" sz="1000" dirty="0"/>
            </a:p>
          </p:txBody>
        </p:sp>
        <p:sp>
          <p:nvSpPr>
            <p:cNvPr id="132" name="131 Rectángulo"/>
            <p:cNvSpPr/>
            <p:nvPr/>
          </p:nvSpPr>
          <p:spPr>
            <a:xfrm>
              <a:off x="277054" y="4254545"/>
              <a:ext cx="11929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200" b="1" dirty="0" smtClean="0">
                  <a:latin typeface="Trebuchet MS" pitchFamily="34" charset="0"/>
                </a:rPr>
                <a:t>Recursos NAS </a:t>
              </a:r>
              <a:endParaRPr lang="es-CO" sz="1200" dirty="0"/>
            </a:p>
          </p:txBody>
        </p:sp>
      </p:grpSp>
      <p:cxnSp>
        <p:nvCxnSpPr>
          <p:cNvPr id="139" name="138 Conector recto de flecha"/>
          <p:cNvCxnSpPr/>
          <p:nvPr/>
        </p:nvCxnSpPr>
        <p:spPr>
          <a:xfrm flipV="1">
            <a:off x="2559053" y="5561025"/>
            <a:ext cx="588496" cy="47460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39 Rectángulo"/>
          <p:cNvSpPr/>
          <p:nvPr/>
        </p:nvSpPr>
        <p:spPr>
          <a:xfrm>
            <a:off x="2910860" y="2675692"/>
            <a:ext cx="5854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HTTP</a:t>
            </a:r>
          </a:p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SOAP</a:t>
            </a:r>
          </a:p>
        </p:txBody>
      </p:sp>
      <p:pic>
        <p:nvPicPr>
          <p:cNvPr id="141" name="Picture 193" descr="cm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0641" y="2144725"/>
            <a:ext cx="4460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2" name="141 Rectángulo"/>
          <p:cNvSpPr/>
          <p:nvPr/>
        </p:nvSpPr>
        <p:spPr>
          <a:xfrm>
            <a:off x="3579813" y="2662250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>
                <a:solidFill>
                  <a:srgbClr val="C00000"/>
                </a:solidFill>
                <a:cs typeface="Arial" charset="0"/>
              </a:rPr>
              <a:t>Portal: ROI</a:t>
            </a:r>
          </a:p>
          <a:p>
            <a:r>
              <a:rPr lang="es-ES" sz="1200" b="1" dirty="0" err="1" smtClean="0">
                <a:solidFill>
                  <a:srgbClr val="C00000"/>
                </a:solidFill>
                <a:cs typeface="Arial" charset="0"/>
              </a:rPr>
              <a:t>Sarlaft</a:t>
            </a:r>
            <a:endParaRPr lang="es-ES" sz="1200" b="1" dirty="0" smtClean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143" name="142 Rectángulo"/>
          <p:cNvSpPr/>
          <p:nvPr/>
        </p:nvSpPr>
        <p:spPr>
          <a:xfrm>
            <a:off x="5668018" y="2570988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err="1" smtClean="0">
                <a:solidFill>
                  <a:srgbClr val="C00000"/>
                </a:solidFill>
                <a:cs typeface="Arial" charset="0"/>
              </a:rPr>
              <a:t>Saralaft</a:t>
            </a:r>
            <a:r>
              <a:rPr lang="es-ES" sz="1200" b="1" dirty="0" smtClean="0">
                <a:solidFill>
                  <a:srgbClr val="C00000"/>
                </a:solidFill>
                <a:cs typeface="Arial" charset="0"/>
              </a:rPr>
              <a:t>: Modulo </a:t>
            </a:r>
          </a:p>
          <a:p>
            <a:r>
              <a:rPr lang="es-ES" sz="1200" b="1" dirty="0" smtClean="0">
                <a:solidFill>
                  <a:srgbClr val="C00000"/>
                </a:solidFill>
                <a:cs typeface="Arial" charset="0"/>
              </a:rPr>
              <a:t>Administrativo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3511" y="55320"/>
            <a:ext cx="6786489" cy="831600"/>
          </a:xfrm>
        </p:spPr>
        <p:txBody>
          <a:bodyPr/>
          <a:lstStyle/>
          <a:p>
            <a:r>
              <a:rPr lang="es-CO" sz="2800" dirty="0" smtClean="0"/>
              <a:t>Modelo de integración son otros sistemas.</a:t>
            </a:r>
            <a:endParaRPr lang="es-CO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031" y="1050840"/>
            <a:ext cx="8301046" cy="457560"/>
          </a:xfrm>
        </p:spPr>
        <p:txBody>
          <a:bodyPr>
            <a:normAutofit fontScale="47500" lnSpcReduction="20000"/>
          </a:bodyPr>
          <a:lstStyle/>
          <a:p>
            <a:r>
              <a:rPr lang="es-CO" dirty="0" smtClean="0"/>
              <a:t>Se expondrá un servicio(WS) con diferentes métodos, el cual será consultado por los distintos USUARIOS.</a:t>
            </a:r>
            <a:endParaRPr lang="es-CO" dirty="0"/>
          </a:p>
        </p:txBody>
      </p:sp>
      <p:pic>
        <p:nvPicPr>
          <p:cNvPr id="12" name="Picture 106" descr="cod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5318125"/>
            <a:ext cx="755650" cy="771525"/>
          </a:xfrm>
          <a:prstGeom prst="rect">
            <a:avLst/>
          </a:prstGeom>
          <a:noFill/>
        </p:spPr>
      </p:pic>
      <p:sp>
        <p:nvSpPr>
          <p:cNvPr id="5" name="4 Rectángulo redondeado"/>
          <p:cNvSpPr/>
          <p:nvPr/>
        </p:nvSpPr>
        <p:spPr>
          <a:xfrm>
            <a:off x="206131" y="1719528"/>
            <a:ext cx="1244098" cy="148165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77" descr="sq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0528" y="4955183"/>
            <a:ext cx="696684" cy="91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8245930" y="1799161"/>
            <a:ext cx="89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OFAC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488329" y="5941760"/>
            <a:ext cx="1241044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b="1" dirty="0" smtClean="0">
                <a:solidFill>
                  <a:srgbClr val="FF0000"/>
                </a:solidFill>
                <a:latin typeface="Arial Black" pitchFamily="34" charset="0"/>
              </a:rPr>
              <a:t>DB_SARLAFT </a:t>
            </a:r>
          </a:p>
          <a:p>
            <a:pPr algn="ctr">
              <a:spcBef>
                <a:spcPct val="50000"/>
              </a:spcBef>
            </a:pPr>
            <a:r>
              <a:rPr lang="en-US" sz="1100" b="1" dirty="0" err="1" smtClean="0">
                <a:solidFill>
                  <a:srgbClr val="FF0000"/>
                </a:solidFill>
                <a:latin typeface="Arial Black" pitchFamily="34" charset="0"/>
              </a:rPr>
              <a:t>MySQL</a:t>
            </a:r>
            <a:endParaRPr lang="en-US" sz="1100" b="1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4300006" y="1988497"/>
            <a:ext cx="786669" cy="709047"/>
            <a:chOff x="5092945" y="2060848"/>
            <a:chExt cx="1351263" cy="1296144"/>
          </a:xfrm>
        </p:grpSpPr>
        <p:sp>
          <p:nvSpPr>
            <p:cNvPr id="23" name="22 Rectángulo redondeado"/>
            <p:cNvSpPr/>
            <p:nvPr/>
          </p:nvSpPr>
          <p:spPr>
            <a:xfrm>
              <a:off x="5148064" y="2060848"/>
              <a:ext cx="1296144" cy="12961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4000"/>
              </a:schemeClr>
            </a:solidFill>
            <a:ln>
              <a:solidFill>
                <a:srgbClr val="861D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5092945" y="2708920"/>
              <a:ext cx="1240419" cy="415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 err="1" smtClean="0">
                  <a:solidFill>
                    <a:srgbClr val="FF0000"/>
                  </a:solidFill>
                  <a:latin typeface="Arial Black" pitchFamily="34" charset="0"/>
                </a:rPr>
                <a:t>CronTab</a:t>
              </a:r>
              <a:endParaRPr lang="en-US" sz="1200" b="1" dirty="0" smtClean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pic>
          <p:nvPicPr>
            <p:cNvPr id="25" name="Picture 109" descr="generic-app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32082"/>
                </a:clrFrom>
                <a:clrTo>
                  <a:srgbClr val="032082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36096" y="2060848"/>
              <a:ext cx="648072" cy="695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25 Rectángulo"/>
          <p:cNvSpPr/>
          <p:nvPr/>
        </p:nvSpPr>
        <p:spPr>
          <a:xfrm>
            <a:off x="4471996" y="1672203"/>
            <a:ext cx="19548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rgbClr val="FF0000"/>
                </a:solidFill>
                <a:latin typeface="Arial Black" pitchFamily="34" charset="0"/>
              </a:rPr>
              <a:t>Proceso</a:t>
            </a:r>
            <a:r>
              <a:rPr lang="en-US" sz="105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050" b="1" dirty="0" err="1" smtClean="0">
                <a:solidFill>
                  <a:srgbClr val="FF0000"/>
                </a:solidFill>
                <a:latin typeface="Arial Black" pitchFamily="34" charset="0"/>
              </a:rPr>
              <a:t>cada</a:t>
            </a:r>
            <a:r>
              <a:rPr lang="en-US" sz="105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050" b="1" dirty="0" err="1" smtClean="0">
                <a:solidFill>
                  <a:srgbClr val="FF0000"/>
                </a:solidFill>
                <a:latin typeface="Arial Black" pitchFamily="34" charset="0"/>
              </a:rPr>
              <a:t>noche</a:t>
            </a:r>
            <a:r>
              <a:rPr lang="en-US" sz="1050" b="1" dirty="0" smtClean="0">
                <a:solidFill>
                  <a:srgbClr val="FF0000"/>
                </a:solidFill>
                <a:latin typeface="Arial Black" pitchFamily="34" charset="0"/>
              </a:rPr>
              <a:t>:</a:t>
            </a:r>
          </a:p>
        </p:txBody>
      </p:sp>
      <p:cxnSp>
        <p:nvCxnSpPr>
          <p:cNvPr id="28" name="27 Conector angular"/>
          <p:cNvCxnSpPr>
            <a:stCxn id="55" idx="1"/>
          </p:cNvCxnSpPr>
          <p:nvPr/>
        </p:nvCxnSpPr>
        <p:spPr>
          <a:xfrm rot="10800000" flipV="1">
            <a:off x="2141797" y="4826145"/>
            <a:ext cx="2989665" cy="244044"/>
          </a:xfrm>
          <a:prstGeom prst="bentConnector3">
            <a:avLst>
              <a:gd name="adj1" fmla="val 50000"/>
            </a:avLst>
          </a:prstGeom>
          <a:ln w="28575">
            <a:solidFill>
              <a:srgbClr val="861D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/>
          <p:nvPr/>
        </p:nvCxnSpPr>
        <p:spPr>
          <a:xfrm>
            <a:off x="7232057" y="2441532"/>
            <a:ext cx="1178972" cy="328618"/>
          </a:xfrm>
          <a:prstGeom prst="bentConnector3">
            <a:avLst>
              <a:gd name="adj1" fmla="val 50000"/>
            </a:avLst>
          </a:prstGeom>
          <a:ln w="28575">
            <a:solidFill>
              <a:srgbClr val="861D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8" descr="j04339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884" y="1895922"/>
            <a:ext cx="503429" cy="54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41 Rectángulo"/>
          <p:cNvSpPr/>
          <p:nvPr/>
        </p:nvSpPr>
        <p:spPr>
          <a:xfrm>
            <a:off x="1450229" y="2043733"/>
            <a:ext cx="174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  <a:latin typeface="Arial Black" pitchFamily="34" charset="0"/>
              </a:rPr>
              <a:t>Grupo</a:t>
            </a:r>
            <a:r>
              <a:rPr lang="en-US" sz="1200" b="1" dirty="0" smtClean="0">
                <a:solidFill>
                  <a:srgbClr val="FF0000"/>
                </a:solidFill>
                <a:latin typeface="Arial Black" pitchFamily="34" charset="0"/>
              </a:rPr>
              <a:t> de </a:t>
            </a:r>
            <a:r>
              <a:rPr lang="en-US" sz="1200" b="1" dirty="0" err="1" smtClean="0">
                <a:solidFill>
                  <a:srgbClr val="FF0000"/>
                </a:solidFill>
                <a:latin typeface="Arial Black" pitchFamily="34" charset="0"/>
              </a:rPr>
              <a:t>consulta</a:t>
            </a:r>
            <a:r>
              <a:rPr lang="en-US" sz="12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Arial Black" pitchFamily="34" charset="0"/>
              </a:rPr>
              <a:t>externa</a:t>
            </a:r>
            <a:r>
              <a:rPr lang="en-US" sz="1200" b="1" dirty="0" smtClean="0">
                <a:solidFill>
                  <a:srgbClr val="FF0000"/>
                </a:solidFill>
                <a:latin typeface="Arial Black" pitchFamily="34" charset="0"/>
              </a:rPr>
              <a:t> FILIALES</a:t>
            </a:r>
          </a:p>
        </p:txBody>
      </p:sp>
      <p:cxnSp>
        <p:nvCxnSpPr>
          <p:cNvPr id="44" name="43 Conector angular"/>
          <p:cNvCxnSpPr/>
          <p:nvPr/>
        </p:nvCxnSpPr>
        <p:spPr>
          <a:xfrm flipV="1">
            <a:off x="7214739" y="1971127"/>
            <a:ext cx="1196290" cy="303439"/>
          </a:xfrm>
          <a:prstGeom prst="bentConnector3">
            <a:avLst>
              <a:gd name="adj1" fmla="val 50000"/>
            </a:avLst>
          </a:prstGeom>
          <a:ln w="28575">
            <a:solidFill>
              <a:srgbClr val="861D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8195131" y="2578618"/>
            <a:ext cx="948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ONU</a:t>
            </a:r>
          </a:p>
        </p:txBody>
      </p:sp>
      <p:grpSp>
        <p:nvGrpSpPr>
          <p:cNvPr id="106" name="105 Grupo"/>
          <p:cNvGrpSpPr/>
          <p:nvPr/>
        </p:nvGrpSpPr>
        <p:grpSpPr>
          <a:xfrm>
            <a:off x="206130" y="4118973"/>
            <a:ext cx="1244098" cy="1508737"/>
            <a:chOff x="206130" y="3570333"/>
            <a:chExt cx="1244098" cy="1508737"/>
          </a:xfrm>
        </p:grpSpPr>
        <p:sp>
          <p:nvSpPr>
            <p:cNvPr id="88" name="87 Rectángulo redondeado"/>
            <p:cNvSpPr/>
            <p:nvPr/>
          </p:nvSpPr>
          <p:spPr>
            <a:xfrm>
              <a:off x="206130" y="3597419"/>
              <a:ext cx="1244098" cy="1481651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2" name="Picture 67" descr="j043394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3886" y="4297708"/>
              <a:ext cx="527427" cy="57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4" descr="People Icons: User group Icon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flipH="1">
              <a:off x="393739" y="3570333"/>
              <a:ext cx="870859" cy="68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39700" dir="2700000" algn="tl" rotWithShape="0">
                <a:srgbClr val="333333">
                  <a:alpha val="64999"/>
                </a:srgbClr>
              </a:outerShdw>
            </a:effectLst>
          </p:spPr>
        </p:pic>
      </p:grpSp>
      <p:pic>
        <p:nvPicPr>
          <p:cNvPr id="49" name="Picture 6" descr="People Icons: Engineer Ico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H="1">
            <a:off x="547144" y="2578618"/>
            <a:ext cx="434169" cy="463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0" name="161 Grupo"/>
          <p:cNvGrpSpPr>
            <a:grpSpLocks/>
          </p:cNvGrpSpPr>
          <p:nvPr/>
        </p:nvGrpSpPr>
        <p:grpSpPr bwMode="auto">
          <a:xfrm>
            <a:off x="2427212" y="3019722"/>
            <a:ext cx="992116" cy="526348"/>
            <a:chOff x="6516216" y="5085184"/>
            <a:chExt cx="992917" cy="526776"/>
          </a:xfrm>
        </p:grpSpPr>
        <p:pic>
          <p:nvPicPr>
            <p:cNvPr id="51" name="Picture 136" descr="D:\Mis Documentos\Mis imágenes\sB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516216" y="5085184"/>
              <a:ext cx="376542" cy="48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72 CuadroTexto"/>
            <p:cNvSpPr txBox="1">
              <a:spLocks noChangeArrowheads="1"/>
            </p:cNvSpPr>
            <p:nvPr/>
          </p:nvSpPr>
          <p:spPr bwMode="auto">
            <a:xfrm>
              <a:off x="6892762" y="5273131"/>
              <a:ext cx="616371" cy="338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600" b="1" dirty="0" smtClean="0">
                  <a:cs typeface="Arial" charset="0"/>
                </a:rPr>
                <a:t>NAS</a:t>
              </a:r>
              <a:endParaRPr lang="es-ES" sz="1600" b="1" dirty="0">
                <a:cs typeface="Arial" charset="0"/>
              </a:endParaRPr>
            </a:p>
          </p:txBody>
        </p:sp>
      </p:grpSp>
      <p:grpSp>
        <p:nvGrpSpPr>
          <p:cNvPr id="54" name="161 Grupo"/>
          <p:cNvGrpSpPr>
            <a:grpSpLocks/>
          </p:cNvGrpSpPr>
          <p:nvPr/>
        </p:nvGrpSpPr>
        <p:grpSpPr bwMode="auto">
          <a:xfrm>
            <a:off x="3742542" y="4582096"/>
            <a:ext cx="2145139" cy="939560"/>
            <a:chOff x="5126178" y="5085184"/>
            <a:chExt cx="2146867" cy="940326"/>
          </a:xfrm>
        </p:grpSpPr>
        <p:pic>
          <p:nvPicPr>
            <p:cNvPr id="55" name="Picture 136" descr="D:\Mis Documentos\Mis imágenes\sB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516216" y="5085184"/>
              <a:ext cx="376542" cy="48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72 CuadroTexto"/>
            <p:cNvSpPr txBox="1">
              <a:spLocks noChangeArrowheads="1"/>
            </p:cNvSpPr>
            <p:nvPr/>
          </p:nvSpPr>
          <p:spPr bwMode="auto">
            <a:xfrm>
              <a:off x="5126178" y="5617374"/>
              <a:ext cx="2146867" cy="408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000" b="1" dirty="0" smtClean="0">
                  <a:solidFill>
                    <a:srgbClr val="C00000"/>
                  </a:solidFill>
                  <a:cs typeface="Arial" charset="0"/>
                </a:rPr>
                <a:t>DB:MS SQL </a:t>
              </a:r>
              <a:r>
                <a:rPr lang="es-ES" sz="1000" b="1" dirty="0" err="1" smtClean="0">
                  <a:solidFill>
                    <a:srgbClr val="C00000"/>
                  </a:solidFill>
                  <a:cs typeface="Arial" charset="0"/>
                </a:rPr>
                <a:t>Integration</a:t>
              </a:r>
              <a:r>
                <a:rPr lang="es-ES" sz="1000" b="1" dirty="0" smtClean="0">
                  <a:solidFill>
                    <a:srgbClr val="C00000"/>
                  </a:solidFill>
                  <a:cs typeface="Arial" charset="0"/>
                </a:rPr>
                <a:t> </a:t>
              </a:r>
              <a:r>
                <a:rPr lang="es-ES" sz="1000" b="1" dirty="0" err="1" smtClean="0">
                  <a:solidFill>
                    <a:srgbClr val="C00000"/>
                  </a:solidFill>
                  <a:cs typeface="Arial" charset="0"/>
                </a:rPr>
                <a:t>services</a:t>
              </a:r>
              <a:endParaRPr lang="es-ES" sz="1000" b="1" dirty="0" smtClean="0">
                <a:solidFill>
                  <a:srgbClr val="C00000"/>
                </a:solidFill>
                <a:cs typeface="Arial" charset="0"/>
              </a:endParaRPr>
            </a:p>
            <a:p>
              <a:r>
                <a:rPr lang="es-ES" sz="1050" b="1" dirty="0" smtClean="0">
                  <a:solidFill>
                    <a:srgbClr val="C00000"/>
                  </a:solidFill>
                  <a:cs typeface="Arial" charset="0"/>
                </a:rPr>
                <a:t>Nombre: </a:t>
              </a:r>
              <a:r>
                <a:rPr lang="es-ES" sz="1050" b="1" dirty="0" err="1" smtClean="0">
                  <a:solidFill>
                    <a:srgbClr val="C00000"/>
                  </a:solidFill>
                  <a:cs typeface="Arial" charset="0"/>
                </a:rPr>
                <a:t>dbCons_SARLAFT</a:t>
              </a:r>
              <a:endParaRPr lang="es-ES" sz="1000" b="1" dirty="0">
                <a:solidFill>
                  <a:srgbClr val="C00000"/>
                </a:solidFill>
                <a:cs typeface="Arial" charset="0"/>
              </a:endParaRPr>
            </a:p>
          </p:txBody>
        </p:sp>
      </p:grpSp>
      <p:grpSp>
        <p:nvGrpSpPr>
          <p:cNvPr id="57" name="Group 115"/>
          <p:cNvGrpSpPr>
            <a:grpSpLocks/>
          </p:cNvGrpSpPr>
          <p:nvPr/>
        </p:nvGrpSpPr>
        <p:grpSpPr bwMode="auto">
          <a:xfrm>
            <a:off x="4009308" y="2539151"/>
            <a:ext cx="1440111" cy="689783"/>
            <a:chOff x="3055" y="2703"/>
            <a:chExt cx="1226" cy="658"/>
          </a:xfrm>
        </p:grpSpPr>
        <p:pic>
          <p:nvPicPr>
            <p:cNvPr id="58" name="Picture 34" descr="webServiceserver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41" y="2703"/>
              <a:ext cx="403" cy="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3055" y="3126"/>
              <a:ext cx="1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000" b="1" dirty="0" smtClean="0">
                  <a:solidFill>
                    <a:srgbClr val="CC3300"/>
                  </a:solidFill>
                </a:rPr>
                <a:t>UNEVM-PMAPCRON</a:t>
              </a:r>
              <a:endParaRPr lang="es-ES" sz="1000" b="1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60" name="Group 115"/>
          <p:cNvGrpSpPr>
            <a:grpSpLocks/>
          </p:cNvGrpSpPr>
          <p:nvPr/>
        </p:nvGrpSpPr>
        <p:grpSpPr bwMode="auto">
          <a:xfrm>
            <a:off x="7166439" y="4050610"/>
            <a:ext cx="1501192" cy="709701"/>
            <a:chOff x="3878" y="2568"/>
            <a:chExt cx="1278" cy="677"/>
          </a:xfrm>
        </p:grpSpPr>
        <p:pic>
          <p:nvPicPr>
            <p:cNvPr id="61" name="Picture 34" descr="webServiceserver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78" y="2568"/>
              <a:ext cx="403" cy="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3981" y="3010"/>
              <a:ext cx="1175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000" b="1" dirty="0">
                  <a:solidFill>
                    <a:srgbClr val="CC3300"/>
                  </a:solidFill>
                </a:rPr>
                <a:t>NETVM-PINT[01-03]</a:t>
              </a:r>
            </a:p>
          </p:txBody>
        </p:sp>
      </p:grpSp>
      <p:cxnSp>
        <p:nvCxnSpPr>
          <p:cNvPr id="63" name="62 Forma"/>
          <p:cNvCxnSpPr/>
          <p:nvPr/>
        </p:nvCxnSpPr>
        <p:spPr>
          <a:xfrm rot="10800000" flipV="1">
            <a:off x="2729373" y="2982581"/>
            <a:ext cx="2147696" cy="21859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Forma"/>
          <p:cNvCxnSpPr>
            <a:stCxn id="62" idx="1"/>
            <a:endCxn id="55" idx="3"/>
          </p:cNvCxnSpPr>
          <p:nvPr/>
        </p:nvCxnSpPr>
        <p:spPr>
          <a:xfrm rot="10800000" flipV="1">
            <a:off x="5507701" y="4637135"/>
            <a:ext cx="1779727" cy="18900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65 Forma"/>
          <p:cNvCxnSpPr>
            <a:endCxn id="61" idx="0"/>
          </p:cNvCxnSpPr>
          <p:nvPr/>
        </p:nvCxnSpPr>
        <p:spPr>
          <a:xfrm>
            <a:off x="5288493" y="2947950"/>
            <a:ext cx="2114637" cy="1102660"/>
          </a:xfrm>
          <a:prstGeom prst="bentConnector2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1" descr="folders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0528" y="2947950"/>
            <a:ext cx="768192" cy="69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85 Rectángulo"/>
          <p:cNvSpPr/>
          <p:nvPr/>
        </p:nvSpPr>
        <p:spPr>
          <a:xfrm>
            <a:off x="206131" y="3744777"/>
            <a:ext cx="174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  <a:latin typeface="Arial Black" pitchFamily="34" charset="0"/>
              </a:rPr>
              <a:t>Grupo</a:t>
            </a:r>
            <a:r>
              <a:rPr lang="en-US" sz="1200" b="1" dirty="0" smtClean="0">
                <a:solidFill>
                  <a:srgbClr val="FF0000"/>
                </a:solidFill>
                <a:latin typeface="Arial Black" pitchFamily="34" charset="0"/>
              </a:rPr>
              <a:t> de </a:t>
            </a:r>
            <a:r>
              <a:rPr lang="en-US" sz="1200" b="1" dirty="0" err="1" smtClean="0">
                <a:solidFill>
                  <a:srgbClr val="FF0000"/>
                </a:solidFill>
                <a:latin typeface="Arial Black" pitchFamily="34" charset="0"/>
              </a:rPr>
              <a:t>consulta</a:t>
            </a:r>
            <a:r>
              <a:rPr lang="en-US" sz="12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Arial Black" pitchFamily="34" charset="0"/>
              </a:rPr>
              <a:t>Interna</a:t>
            </a:r>
            <a:r>
              <a:rPr lang="en-US" sz="1200" b="1" dirty="0" smtClean="0">
                <a:solidFill>
                  <a:srgbClr val="FF0000"/>
                </a:solidFill>
                <a:latin typeface="Arial Black" pitchFamily="34" charset="0"/>
              </a:rPr>
              <a:t> UNE</a:t>
            </a:r>
          </a:p>
        </p:txBody>
      </p:sp>
      <p:cxnSp>
        <p:nvCxnSpPr>
          <p:cNvPr id="90" name="89 Conector recto"/>
          <p:cNvCxnSpPr/>
          <p:nvPr/>
        </p:nvCxnSpPr>
        <p:spPr>
          <a:xfrm>
            <a:off x="0" y="3682093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94 Rectángulo redondeado"/>
          <p:cNvSpPr/>
          <p:nvPr/>
        </p:nvSpPr>
        <p:spPr>
          <a:xfrm>
            <a:off x="8153400" y="3790641"/>
            <a:ext cx="990600" cy="450996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r>
              <a:rPr lang="es-CO" sz="2400" b="1" dirty="0" err="1" smtClean="0">
                <a:solidFill>
                  <a:srgbClr val="FF0000"/>
                </a:solidFill>
                <a:cs typeface="Arial" pitchFamily="34" charset="0"/>
              </a:rPr>
              <a:t>Corp</a:t>
            </a:r>
            <a:endParaRPr lang="es-CO" sz="2400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96" name="95 Rectángulo redondeado"/>
          <p:cNvSpPr/>
          <p:nvPr/>
        </p:nvSpPr>
        <p:spPr>
          <a:xfrm>
            <a:off x="8195131" y="3228934"/>
            <a:ext cx="908948" cy="317136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r>
              <a:rPr lang="es-CO" sz="2400" b="1" dirty="0" smtClean="0">
                <a:solidFill>
                  <a:schemeClr val="tx1"/>
                </a:solidFill>
                <a:cs typeface="Arial" pitchFamily="34" charset="0"/>
              </a:rPr>
              <a:t>ISP</a:t>
            </a:r>
          </a:p>
        </p:txBody>
      </p:sp>
      <p:sp>
        <p:nvSpPr>
          <p:cNvPr id="98" name="97 Nube"/>
          <p:cNvSpPr/>
          <p:nvPr/>
        </p:nvSpPr>
        <p:spPr>
          <a:xfrm>
            <a:off x="6415843" y="1971127"/>
            <a:ext cx="1331158" cy="726417"/>
          </a:xfrm>
          <a:prstGeom prst="cloud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r>
              <a:rPr lang="es-CO" sz="1400" dirty="0" smtClean="0">
                <a:solidFill>
                  <a:schemeClr val="tx1"/>
                </a:solidFill>
                <a:cs typeface="Arial" pitchFamily="34" charset="0"/>
              </a:rPr>
              <a:t>Internet</a:t>
            </a:r>
          </a:p>
        </p:txBody>
      </p:sp>
      <p:cxnSp>
        <p:nvCxnSpPr>
          <p:cNvPr id="107" name="65 Forma"/>
          <p:cNvCxnSpPr>
            <a:stCxn id="58" idx="3"/>
            <a:endCxn id="98" idx="2"/>
          </p:cNvCxnSpPr>
          <p:nvPr/>
        </p:nvCxnSpPr>
        <p:spPr>
          <a:xfrm flipV="1">
            <a:off x="5288493" y="2334336"/>
            <a:ext cx="1131479" cy="47056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93" descr="cms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3815" y="3830157"/>
            <a:ext cx="4460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9" name="Picture 193" descr="cms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8794" y="2084258"/>
            <a:ext cx="4460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70" name="65 Forma"/>
          <p:cNvCxnSpPr>
            <a:stCxn id="58" idx="1"/>
            <a:endCxn id="69" idx="3"/>
          </p:cNvCxnSpPr>
          <p:nvPr/>
        </p:nvCxnSpPr>
        <p:spPr>
          <a:xfrm rot="10800000">
            <a:off x="3754882" y="2343022"/>
            <a:ext cx="1060231" cy="461875"/>
          </a:xfrm>
          <a:prstGeom prst="bentConnector3">
            <a:avLst>
              <a:gd name="adj1" fmla="val 61499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65 Forma"/>
          <p:cNvCxnSpPr>
            <a:stCxn id="67" idx="3"/>
            <a:endCxn id="61" idx="1"/>
          </p:cNvCxnSpPr>
          <p:nvPr/>
        </p:nvCxnSpPr>
        <p:spPr>
          <a:xfrm>
            <a:off x="4639902" y="4088920"/>
            <a:ext cx="2526537" cy="22743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Rectángulo"/>
          <p:cNvSpPr/>
          <p:nvPr/>
        </p:nvSpPr>
        <p:spPr>
          <a:xfrm>
            <a:off x="3269425" y="4252162"/>
            <a:ext cx="181725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Portal Web </a:t>
            </a:r>
          </a:p>
          <a:p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Portal </a:t>
            </a:r>
            <a:r>
              <a:rPr lang="es-ES" sz="1100" b="1" dirty="0" err="1" smtClean="0">
                <a:solidFill>
                  <a:srgbClr val="C00000"/>
                </a:solidFill>
                <a:cs typeface="Arial" charset="0"/>
              </a:rPr>
              <a:t>Saralaft</a:t>
            </a:r>
            <a:r>
              <a:rPr lang="es-ES" sz="1100" b="1" dirty="0" smtClean="0">
                <a:solidFill>
                  <a:srgbClr val="C00000"/>
                </a:solidFill>
                <a:cs typeface="Arial" charset="0"/>
              </a:rPr>
              <a:t>: Modulo  Administrativo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3092903" y="1665089"/>
            <a:ext cx="1323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>
                <a:solidFill>
                  <a:srgbClr val="C00000"/>
                </a:solidFill>
                <a:cs typeface="Arial" charset="0"/>
              </a:rPr>
              <a:t>Portal Web ROI-Consultas</a:t>
            </a:r>
          </a:p>
        </p:txBody>
      </p:sp>
      <p:cxnSp>
        <p:nvCxnSpPr>
          <p:cNvPr id="81" name="80 Conector angular"/>
          <p:cNvCxnSpPr>
            <a:stCxn id="67" idx="1"/>
          </p:cNvCxnSpPr>
          <p:nvPr/>
        </p:nvCxnSpPr>
        <p:spPr>
          <a:xfrm rot="10800000" flipV="1">
            <a:off x="1450229" y="4088919"/>
            <a:ext cx="2743586" cy="671391"/>
          </a:xfrm>
          <a:prstGeom prst="bentConnector3">
            <a:avLst>
              <a:gd name="adj1" fmla="val 50000"/>
            </a:avLst>
          </a:prstGeom>
          <a:ln w="28575">
            <a:solidFill>
              <a:srgbClr val="861D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/>
          <p:nvPr/>
        </p:nvCxnSpPr>
        <p:spPr>
          <a:xfrm rot="10800000" flipV="1">
            <a:off x="1450230" y="2505398"/>
            <a:ext cx="1858564" cy="264754"/>
          </a:xfrm>
          <a:prstGeom prst="bentConnector3">
            <a:avLst>
              <a:gd name="adj1" fmla="val 50000"/>
            </a:avLst>
          </a:prstGeom>
          <a:ln w="28575">
            <a:solidFill>
              <a:srgbClr val="861D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111 Rectángulo"/>
          <p:cNvSpPr/>
          <p:nvPr/>
        </p:nvSpPr>
        <p:spPr>
          <a:xfrm>
            <a:off x="7541070" y="4270291"/>
            <a:ext cx="13081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Arial Black" pitchFamily="34" charset="0"/>
              </a:rPr>
              <a:t>WEBSERVICE</a:t>
            </a:r>
          </a:p>
        </p:txBody>
      </p:sp>
      <p:sp>
        <p:nvSpPr>
          <p:cNvPr id="114" name="113 Rectángulo"/>
          <p:cNvSpPr/>
          <p:nvPr/>
        </p:nvSpPr>
        <p:spPr>
          <a:xfrm>
            <a:off x="6563647" y="5739803"/>
            <a:ext cx="19548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  <a:latin typeface="Arial Black" pitchFamily="34" charset="0"/>
              </a:rPr>
              <a:t>CRMs TIGO-UNE</a:t>
            </a:r>
          </a:p>
        </p:txBody>
      </p:sp>
      <p:cxnSp>
        <p:nvCxnSpPr>
          <p:cNvPr id="115" name="65 Forma"/>
          <p:cNvCxnSpPr/>
          <p:nvPr/>
        </p:nvCxnSpPr>
        <p:spPr>
          <a:xfrm rot="5400000">
            <a:off x="6860809" y="5160783"/>
            <a:ext cx="950268" cy="2077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16 Rectángulo"/>
          <p:cNvSpPr/>
          <p:nvPr/>
        </p:nvSpPr>
        <p:spPr>
          <a:xfrm>
            <a:off x="7411834" y="4948425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b="1" dirty="0" smtClean="0">
                <a:solidFill>
                  <a:srgbClr val="C00000"/>
                </a:solidFill>
                <a:cs typeface="Arial" charset="0"/>
              </a:rPr>
              <a:t>SOAP</a:t>
            </a:r>
            <a:endParaRPr lang="es-CO" sz="1000" dirty="0"/>
          </a:p>
        </p:txBody>
      </p:sp>
      <p:sp>
        <p:nvSpPr>
          <p:cNvPr id="118" name="117 Rectángulo"/>
          <p:cNvSpPr/>
          <p:nvPr/>
        </p:nvSpPr>
        <p:spPr>
          <a:xfrm>
            <a:off x="6290174" y="2919500"/>
            <a:ext cx="987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b="1" dirty="0" smtClean="0">
                <a:solidFill>
                  <a:srgbClr val="C00000"/>
                </a:solidFill>
                <a:cs typeface="Arial" charset="0"/>
              </a:rPr>
              <a:t>SOAP, HTTP </a:t>
            </a:r>
            <a:endParaRPr lang="es-CO" sz="1000" dirty="0"/>
          </a:p>
        </p:txBody>
      </p:sp>
      <p:sp>
        <p:nvSpPr>
          <p:cNvPr id="119" name="118 Rectángulo"/>
          <p:cNvSpPr/>
          <p:nvPr/>
        </p:nvSpPr>
        <p:spPr>
          <a:xfrm>
            <a:off x="2427046" y="2505398"/>
            <a:ext cx="6046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b="1" dirty="0" smtClean="0">
                <a:solidFill>
                  <a:srgbClr val="FF0000"/>
                </a:solidFill>
              </a:rPr>
              <a:t>HTTPS</a:t>
            </a:r>
            <a:endParaRPr lang="es-CO" sz="1000" b="1" dirty="0">
              <a:solidFill>
                <a:srgbClr val="FF0000"/>
              </a:solidFill>
            </a:endParaRPr>
          </a:p>
        </p:txBody>
      </p:sp>
      <p:sp>
        <p:nvSpPr>
          <p:cNvPr id="120" name="119 Rectángulo"/>
          <p:cNvSpPr/>
          <p:nvPr/>
        </p:nvSpPr>
        <p:spPr>
          <a:xfrm>
            <a:off x="4579559" y="3145960"/>
            <a:ext cx="1308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Arial Black" pitchFamily="34" charset="0"/>
              </a:rPr>
              <a:t>WEBSERVICE-Proxy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749348" y="191864"/>
            <a:ext cx="7090427" cy="666956"/>
          </a:xfrm>
        </p:spPr>
        <p:txBody>
          <a:bodyPr/>
          <a:lstStyle/>
          <a:p>
            <a:r>
              <a:rPr lang="es-CO" sz="3200" dirty="0" smtClean="0"/>
              <a:t>SARLAFT: Bases de datos</a:t>
            </a:r>
            <a:endParaRPr lang="es-CO" sz="3200" dirty="0"/>
          </a:p>
        </p:txBody>
      </p:sp>
      <p:sp>
        <p:nvSpPr>
          <p:cNvPr id="5" name="4 Rectángulo"/>
          <p:cNvSpPr/>
          <p:nvPr/>
        </p:nvSpPr>
        <p:spPr>
          <a:xfrm>
            <a:off x="422031" y="1630680"/>
            <a:ext cx="730464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u="sng" dirty="0" err="1" smtClean="0">
                <a:solidFill>
                  <a:srgbClr val="C00000"/>
                </a:solidFill>
                <a:cs typeface="Arial" charset="0"/>
              </a:rPr>
              <a:t>dbSARLAFT</a:t>
            </a:r>
            <a:r>
              <a:rPr lang="es-ES" sz="2800" b="1" u="sng" dirty="0" smtClean="0">
                <a:solidFill>
                  <a:srgbClr val="C00000"/>
                </a:solidFill>
                <a:cs typeface="Arial" charset="0"/>
              </a:rPr>
              <a:t> – Motor </a:t>
            </a:r>
            <a:r>
              <a:rPr lang="es-ES" sz="2800" b="1" u="sng" dirty="0" err="1" smtClean="0">
                <a:solidFill>
                  <a:srgbClr val="C00000"/>
                </a:solidFill>
                <a:cs typeface="Arial" charset="0"/>
              </a:rPr>
              <a:t>MySQL</a:t>
            </a:r>
            <a:endParaRPr lang="es-ES" sz="2800" b="1" u="sng" dirty="0" smtClean="0">
              <a:solidFill>
                <a:srgbClr val="C00000"/>
              </a:solidFill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 smtClean="0">
                <a:solidFill>
                  <a:srgbClr val="C00000"/>
                </a:solidFill>
                <a:cs typeface="Arial" charset="0"/>
              </a:rPr>
              <a:t>En esta base de datos quedaran guardados los LOGS.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 smtClean="0">
                <a:solidFill>
                  <a:srgbClr val="C00000"/>
                </a:solidFill>
                <a:cs typeface="Arial" charset="0"/>
              </a:rPr>
              <a:t>La tabla de resultados con reporte positivo(</a:t>
            </a:r>
            <a:r>
              <a:rPr lang="es-ES" sz="2400" b="1" dirty="0" err="1" smtClean="0">
                <a:solidFill>
                  <a:srgbClr val="C00000"/>
                </a:solidFill>
                <a:cs typeface="Arial" charset="0"/>
              </a:rPr>
              <a:t>TBL_Reportados</a:t>
            </a:r>
            <a:r>
              <a:rPr lang="es-ES" sz="2400" b="1" dirty="0" smtClean="0">
                <a:solidFill>
                  <a:srgbClr val="C00000"/>
                </a:solidFill>
                <a:cs typeface="Arial" charset="0"/>
              </a:rPr>
              <a:t>). </a:t>
            </a:r>
            <a:endParaRPr lang="es-ES" sz="2400" b="1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74431" y="4156412"/>
            <a:ext cx="73046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C00000"/>
                </a:solidFill>
                <a:cs typeface="Arial" charset="0"/>
              </a:rPr>
              <a:t>MS SQL </a:t>
            </a:r>
            <a:r>
              <a:rPr lang="es-ES" sz="2800" b="1" dirty="0" err="1" smtClean="0">
                <a:solidFill>
                  <a:srgbClr val="C00000"/>
                </a:solidFill>
                <a:cs typeface="Arial" charset="0"/>
              </a:rPr>
              <a:t>Integration</a:t>
            </a:r>
            <a:r>
              <a:rPr lang="es-ES" sz="2800" b="1" dirty="0" smtClean="0">
                <a:solidFill>
                  <a:srgbClr val="C00000"/>
                </a:solidFill>
                <a:cs typeface="Arial" charset="0"/>
              </a:rPr>
              <a:t> </a:t>
            </a:r>
            <a:r>
              <a:rPr lang="es-ES" sz="2800" b="1" dirty="0" err="1" smtClean="0">
                <a:solidFill>
                  <a:srgbClr val="C00000"/>
                </a:solidFill>
                <a:cs typeface="Arial" charset="0"/>
              </a:rPr>
              <a:t>Services</a:t>
            </a:r>
            <a:r>
              <a:rPr lang="es-ES" sz="2800" b="1" dirty="0" smtClean="0">
                <a:solidFill>
                  <a:srgbClr val="C00000"/>
                </a:solidFill>
                <a:cs typeface="Arial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400" b="1" dirty="0" smtClean="0">
                <a:solidFill>
                  <a:srgbClr val="C00000"/>
                </a:solidFill>
                <a:cs typeface="Arial" charset="0"/>
              </a:rPr>
              <a:t>En esta base de datos quedaran guardados los </a:t>
            </a:r>
            <a:r>
              <a:rPr lang="es-ES" sz="2400" b="1" dirty="0" smtClean="0">
                <a:solidFill>
                  <a:srgbClr val="C00000"/>
                </a:solidFill>
                <a:cs typeface="Arial" charset="0"/>
              </a:rPr>
              <a:t>resultados</a:t>
            </a:r>
            <a:endParaRPr lang="es-ES" sz="2400" b="1" dirty="0">
              <a:solidFill>
                <a:srgbClr val="C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95511" y="283920"/>
            <a:ext cx="6466449" cy="831600"/>
          </a:xfrm>
        </p:spPr>
        <p:txBody>
          <a:bodyPr>
            <a:normAutofit fontScale="90000"/>
          </a:bodyPr>
          <a:lstStyle/>
          <a:p>
            <a:r>
              <a:rPr lang="es-CO" sz="3600" dirty="0" smtClean="0"/>
              <a:t>Arquitectura y/o topología </a:t>
            </a:r>
            <a:br>
              <a:rPr lang="es-CO" sz="3600" dirty="0" smtClean="0"/>
            </a:br>
            <a:r>
              <a:rPr lang="es-CO" sz="3600" dirty="0" smtClean="0"/>
              <a:t>de la solución</a:t>
            </a:r>
            <a:endParaRPr lang="es-C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8466" y="1447800"/>
            <a:ext cx="8074611" cy="511202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sz="2400" dirty="0" smtClean="0"/>
              <a:t>Se </a:t>
            </a:r>
            <a:r>
              <a:rPr lang="es-ES" sz="2400" dirty="0" smtClean="0"/>
              <a:t>plantea un desarrollo con las características siguientes:</a:t>
            </a:r>
            <a:endParaRPr lang="es-CO" sz="2400" dirty="0" smtClean="0"/>
          </a:p>
          <a:p>
            <a:endParaRPr lang="es-CO" sz="2400" dirty="0" smtClean="0"/>
          </a:p>
          <a:p>
            <a:r>
              <a:rPr lang="es-ES" sz="2400" dirty="0" smtClean="0"/>
              <a:t>Esta implementación se desarrollara en el </a:t>
            </a:r>
            <a:r>
              <a:rPr lang="es-ES" sz="2400" dirty="0" err="1" smtClean="0"/>
              <a:t>framework</a:t>
            </a:r>
            <a:r>
              <a:rPr lang="es-ES" sz="2400" dirty="0" smtClean="0"/>
              <a:t> YII, versión 1.1.14, PHP versión 5.3.x y base de datos </a:t>
            </a:r>
            <a:r>
              <a:rPr lang="es-ES" sz="2400" dirty="0" err="1" smtClean="0"/>
              <a:t>MySQL</a:t>
            </a:r>
            <a:r>
              <a:rPr lang="es-ES" sz="2400" dirty="0" smtClean="0"/>
              <a:t> 5.x, para los datos que se relacionan con las consultas unitarias. </a:t>
            </a:r>
            <a:endParaRPr lang="es-CO" sz="2400" dirty="0" smtClean="0"/>
          </a:p>
          <a:p>
            <a:pPr>
              <a:buNone/>
            </a:pPr>
            <a:r>
              <a:rPr lang="es-ES" sz="2400" dirty="0" smtClean="0"/>
              <a:t> </a:t>
            </a:r>
            <a:endParaRPr lang="es-CO" sz="2400" dirty="0" smtClean="0"/>
          </a:p>
          <a:p>
            <a:r>
              <a:rPr lang="es-ES" sz="2400" dirty="0" smtClean="0"/>
              <a:t>Para el módulo de consultas masivas a la base de datos, se usará MS SQL </a:t>
            </a:r>
            <a:r>
              <a:rPr lang="es-ES" sz="2400" dirty="0" err="1" smtClean="0"/>
              <a:t>Integration</a:t>
            </a:r>
            <a:r>
              <a:rPr lang="es-ES" sz="2400" dirty="0" smtClean="0"/>
              <a:t> </a:t>
            </a:r>
            <a:r>
              <a:rPr lang="es-ES" sz="2400" dirty="0" err="1" smtClean="0"/>
              <a:t>Services</a:t>
            </a:r>
            <a:r>
              <a:rPr lang="es-ES" sz="2400" dirty="0" smtClean="0"/>
              <a:t> (MSISS) de Microsoft, además se usará el módulo nativo de consulta “</a:t>
            </a:r>
            <a:r>
              <a:rPr lang="es-ES" sz="2400" dirty="0" err="1" smtClean="0"/>
              <a:t>Fuzzy</a:t>
            </a:r>
            <a:r>
              <a:rPr lang="es-ES" sz="2400" dirty="0" smtClean="0"/>
              <a:t> </a:t>
            </a:r>
            <a:r>
              <a:rPr lang="es-ES" sz="2400" dirty="0" err="1" smtClean="0"/>
              <a:t>Lookup</a:t>
            </a:r>
            <a:r>
              <a:rPr lang="es-ES" sz="2400" dirty="0" smtClean="0"/>
              <a:t>”.</a:t>
            </a:r>
          </a:p>
          <a:p>
            <a:r>
              <a:rPr lang="es-ES" sz="2400" dirty="0" smtClean="0"/>
              <a:t>Desarrollo de un </a:t>
            </a:r>
            <a:r>
              <a:rPr lang="es-ES" sz="2400" dirty="0" err="1" smtClean="0"/>
              <a:t>webservice</a:t>
            </a:r>
            <a:r>
              <a:rPr lang="es-ES" sz="2400" dirty="0" smtClean="0"/>
              <a:t> para consultas en el portal.</a:t>
            </a:r>
          </a:p>
          <a:p>
            <a:r>
              <a:rPr lang="es-ES" sz="2400" dirty="0" smtClean="0"/>
              <a:t>Desarrollo e implementación de un </a:t>
            </a:r>
            <a:r>
              <a:rPr lang="es-ES" sz="2400" dirty="0" err="1" smtClean="0"/>
              <a:t>crontab</a:t>
            </a:r>
            <a:r>
              <a:rPr lang="es-ES" sz="2400" dirty="0" smtClean="0"/>
              <a:t> para la colección de los datos de las fuentes externas.</a:t>
            </a:r>
          </a:p>
          <a:p>
            <a:r>
              <a:rPr lang="es-ES" sz="2400" dirty="0" smtClean="0"/>
              <a:t>Desarrollo e implementación de un </a:t>
            </a:r>
            <a:r>
              <a:rPr lang="es-ES" sz="2400" dirty="0" err="1" smtClean="0"/>
              <a:t>crontab</a:t>
            </a:r>
            <a:r>
              <a:rPr lang="es-ES" sz="2400" dirty="0" smtClean="0"/>
              <a:t> para la consulta masiva periódica(cada 3 meses.)</a:t>
            </a:r>
          </a:p>
          <a:p>
            <a:r>
              <a:rPr lang="es-ES" sz="2400" dirty="0" smtClean="0"/>
              <a:t>Implementar un modelo robusto de base de datos.</a:t>
            </a:r>
            <a:endParaRPr lang="es-CO" sz="2400" dirty="0" smtClean="0"/>
          </a:p>
          <a:p>
            <a:pPr marL="457200" indent="-457200">
              <a:buFont typeface="+mj-lt"/>
              <a:buAutoNum type="arabicPeriod"/>
            </a:pPr>
            <a:endParaRPr lang="es-CO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83 Rectángulo redondeado"/>
          <p:cNvSpPr/>
          <p:nvPr/>
        </p:nvSpPr>
        <p:spPr>
          <a:xfrm>
            <a:off x="501450" y="2988035"/>
            <a:ext cx="4699456" cy="2433971"/>
          </a:xfrm>
          <a:prstGeom prst="roundRect">
            <a:avLst/>
          </a:prstGeom>
          <a:solidFill>
            <a:schemeClr val="tx2">
              <a:lumMod val="20000"/>
              <a:lumOff val="80000"/>
              <a:alpha val="41000"/>
            </a:schemeClr>
          </a:solidFill>
          <a:ln w="952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endParaRPr lang="es-CO" sz="1400" dirty="0" err="1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1" name="80 Rectángulo redondeado"/>
          <p:cNvSpPr/>
          <p:nvPr/>
        </p:nvSpPr>
        <p:spPr>
          <a:xfrm>
            <a:off x="6927327" y="2621611"/>
            <a:ext cx="1630605" cy="1406313"/>
          </a:xfrm>
          <a:prstGeom prst="roundRect">
            <a:avLst/>
          </a:prstGeom>
          <a:solidFill>
            <a:schemeClr val="accent3">
              <a:alpha val="41000"/>
            </a:schemeClr>
          </a:solidFill>
          <a:ln w="952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endParaRPr lang="es-CO" sz="1400" dirty="0" err="1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1722120" y="1293513"/>
            <a:ext cx="4526279" cy="14573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endParaRPr lang="es-CO" sz="1400" dirty="0" err="1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3 Disco magnético"/>
          <p:cNvSpPr/>
          <p:nvPr/>
        </p:nvSpPr>
        <p:spPr>
          <a:xfrm>
            <a:off x="777240" y="2156460"/>
            <a:ext cx="487680" cy="594360"/>
          </a:xfrm>
          <a:prstGeom prst="flowChartMagneticDisk">
            <a:avLst/>
          </a:prstGeom>
          <a:solidFill>
            <a:schemeClr val="accent3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endParaRPr lang="es-CO" sz="1400" dirty="0" err="1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4 Disco magnético"/>
          <p:cNvSpPr/>
          <p:nvPr/>
        </p:nvSpPr>
        <p:spPr>
          <a:xfrm>
            <a:off x="777240" y="1447800"/>
            <a:ext cx="487680" cy="594360"/>
          </a:xfrm>
          <a:prstGeom prst="flowChartMagneticDisk">
            <a:avLst/>
          </a:prstGeom>
          <a:solidFill>
            <a:schemeClr val="accent3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endParaRPr lang="es-CO" sz="1400" dirty="0" err="1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5 Proceso predefinido"/>
          <p:cNvSpPr/>
          <p:nvPr/>
        </p:nvSpPr>
        <p:spPr>
          <a:xfrm>
            <a:off x="2087881" y="1844042"/>
            <a:ext cx="1310640" cy="411480"/>
          </a:xfrm>
          <a:prstGeom prst="flowChartPredefinedProcess">
            <a:avLst/>
          </a:prstGeom>
          <a:solidFill>
            <a:schemeClr val="accent3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r>
              <a:rPr lang="es-CO" sz="1000" b="1" dirty="0" smtClean="0">
                <a:solidFill>
                  <a:schemeClr val="tx1"/>
                </a:solidFill>
                <a:cs typeface="Arial" pitchFamily="34" charset="0"/>
              </a:rPr>
              <a:t>CRONTAB</a:t>
            </a:r>
          </a:p>
        </p:txBody>
      </p:sp>
      <p:sp>
        <p:nvSpPr>
          <p:cNvPr id="9" name="8 Documento"/>
          <p:cNvSpPr/>
          <p:nvPr/>
        </p:nvSpPr>
        <p:spPr>
          <a:xfrm>
            <a:off x="3985260" y="1958340"/>
            <a:ext cx="624840" cy="716278"/>
          </a:xfrm>
          <a:prstGeom prst="flowChartDocument">
            <a:avLst/>
          </a:prstGeom>
          <a:solidFill>
            <a:schemeClr val="accent3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endParaRPr lang="es-CO" sz="1400" dirty="0" err="1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642360" y="1308192"/>
            <a:ext cx="1371600" cy="735756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cs typeface="Arial" pitchFamily="34" charset="0"/>
              </a:rPr>
              <a:t>Listas descargadas consolidada</a:t>
            </a:r>
          </a:p>
        </p:txBody>
      </p:sp>
      <p:sp>
        <p:nvSpPr>
          <p:cNvPr id="11" name="10 Disco magnético"/>
          <p:cNvSpPr/>
          <p:nvPr/>
        </p:nvSpPr>
        <p:spPr>
          <a:xfrm>
            <a:off x="5273040" y="1744980"/>
            <a:ext cx="487680" cy="5943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endParaRPr lang="es-CO" sz="1400" dirty="0" err="1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371600" y="1844042"/>
            <a:ext cx="609601" cy="198118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1371600" y="2156460"/>
            <a:ext cx="609601" cy="182880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5721" y="1492858"/>
            <a:ext cx="731519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cs typeface="Arial" pitchFamily="34" charset="0"/>
              </a:rPr>
              <a:t>ONU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06681" y="2255187"/>
            <a:ext cx="731519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cs typeface="Arial" pitchFamily="34" charset="0"/>
              </a:rPr>
              <a:t>OFAC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558539" y="2042160"/>
            <a:ext cx="426721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4739639" y="2042160"/>
            <a:ext cx="426721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876799" y="1293513"/>
            <a:ext cx="1371600" cy="551090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cs typeface="Arial" pitchFamily="34" charset="0"/>
              </a:rPr>
              <a:t>DB SARLAFT UNE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350520" y="1110301"/>
            <a:ext cx="1371600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cs typeface="Arial" pitchFamily="34" charset="0"/>
              </a:rPr>
              <a:t>Listas Externas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1691641" y="927089"/>
            <a:ext cx="4375204" cy="551090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cs typeface="Arial" pitchFamily="34" charset="0"/>
              </a:rPr>
              <a:t>Proceso </a:t>
            </a:r>
            <a:r>
              <a:rPr lang="es-CO" sz="1200" b="1" dirty="0" smtClean="0">
                <a:cs typeface="Arial" pitchFamily="34" charset="0"/>
              </a:rPr>
              <a:t> diario de </a:t>
            </a:r>
            <a:r>
              <a:rPr lang="es-CO" sz="1200" b="1" dirty="0" smtClean="0">
                <a:cs typeface="Arial" pitchFamily="34" charset="0"/>
              </a:rPr>
              <a:t>colección y </a:t>
            </a:r>
            <a:r>
              <a:rPr lang="es-CO" sz="1200" b="1" dirty="0" smtClean="0">
                <a:cs typeface="Arial" pitchFamily="34" charset="0"/>
              </a:rPr>
              <a:t>transformación en TIGO-UNE</a:t>
            </a:r>
            <a:endParaRPr lang="es-CO" sz="1200" b="1" dirty="0" smtClean="0">
              <a:cs typeface="Arial" pitchFamily="34" charset="0"/>
            </a:endParaRPr>
          </a:p>
        </p:txBody>
      </p:sp>
      <p:pic>
        <p:nvPicPr>
          <p:cNvPr id="48130" name="Picture 2" descr="https://encrypted-tbn3.gstatic.com/images?q=tbn:ANd9GcQQ73DRoSly2F3XnciP4KN5k7IYGE5sow7_N_cRU9ZZS88xQrs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3914" y="3330375"/>
            <a:ext cx="670559" cy="670559"/>
          </a:xfrm>
          <a:prstGeom prst="rect">
            <a:avLst/>
          </a:prstGeom>
          <a:noFill/>
        </p:spPr>
      </p:pic>
      <p:sp>
        <p:nvSpPr>
          <p:cNvPr id="31" name="30 Disco magnético"/>
          <p:cNvSpPr/>
          <p:nvPr/>
        </p:nvSpPr>
        <p:spPr>
          <a:xfrm>
            <a:off x="2849194" y="3939656"/>
            <a:ext cx="487680" cy="594360"/>
          </a:xfrm>
          <a:prstGeom prst="flowChartMagneticDisk">
            <a:avLst/>
          </a:prstGeom>
          <a:solidFill>
            <a:srgbClr val="FFC000"/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endParaRPr lang="es-CO" sz="1400" dirty="0" err="1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2498673" y="2963951"/>
            <a:ext cx="1371600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cs typeface="Arial" pitchFamily="34" charset="0"/>
              </a:rPr>
              <a:t>FUZZY LOOKUP</a:t>
            </a:r>
          </a:p>
        </p:txBody>
      </p:sp>
      <p:grpSp>
        <p:nvGrpSpPr>
          <p:cNvPr id="46" name="45 Grupo"/>
          <p:cNvGrpSpPr/>
          <p:nvPr/>
        </p:nvGrpSpPr>
        <p:grpSpPr>
          <a:xfrm>
            <a:off x="3336874" y="3640045"/>
            <a:ext cx="1371600" cy="1204704"/>
            <a:chOff x="1036320" y="4050188"/>
            <a:chExt cx="1371600" cy="1204704"/>
          </a:xfrm>
        </p:grpSpPr>
        <p:sp>
          <p:nvSpPr>
            <p:cNvPr id="34" name="33 CuadroTexto"/>
            <p:cNvSpPr txBox="1"/>
            <p:nvPr/>
          </p:nvSpPr>
          <p:spPr>
            <a:xfrm>
              <a:off x="1036320" y="4050188"/>
              <a:ext cx="1371600" cy="551090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pPr algn="ctr">
                <a:buClr>
                  <a:schemeClr val="accent4"/>
                </a:buClr>
                <a:buSzPct val="100000"/>
              </a:pPr>
              <a:r>
                <a:rPr lang="es-CO" sz="1200" b="1" dirty="0" smtClean="0">
                  <a:solidFill>
                    <a:srgbClr val="FF0000"/>
                  </a:solidFill>
                  <a:cs typeface="Arial" pitchFamily="34" charset="0"/>
                </a:rPr>
                <a:t>LOGS con resultados</a:t>
              </a:r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1371600" y="4538614"/>
              <a:ext cx="624840" cy="716278"/>
              <a:chOff x="1371600" y="4538614"/>
              <a:chExt cx="624840" cy="716278"/>
            </a:xfrm>
          </p:grpSpPr>
          <p:sp>
            <p:nvSpPr>
              <p:cNvPr id="33" name="32 Documento"/>
              <p:cNvSpPr/>
              <p:nvPr/>
            </p:nvSpPr>
            <p:spPr>
              <a:xfrm>
                <a:off x="1371600" y="4538614"/>
                <a:ext cx="624840" cy="716278"/>
              </a:xfrm>
              <a:prstGeom prst="flowChartDocument">
                <a:avLst/>
              </a:prstGeom>
              <a:solidFill>
                <a:srgbClr val="FFC000"/>
              </a:solidFill>
              <a:ln w="95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 anchorCtr="0"/>
              <a:lstStyle/>
              <a:p>
                <a:pPr algn="ctr">
                  <a:buClr>
                    <a:schemeClr val="accent4"/>
                  </a:buClr>
                </a:pPr>
                <a:endParaRPr lang="es-CO" sz="1400" dirty="0" err="1" smtClean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cxnSp>
            <p:nvCxnSpPr>
              <p:cNvPr id="37" name="36 Conector recto"/>
              <p:cNvCxnSpPr/>
              <p:nvPr/>
            </p:nvCxnSpPr>
            <p:spPr>
              <a:xfrm>
                <a:off x="1438275" y="4638666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39 Conector recto"/>
              <p:cNvCxnSpPr/>
              <p:nvPr/>
            </p:nvCxnSpPr>
            <p:spPr>
              <a:xfrm>
                <a:off x="1432789" y="4711418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40 Conector recto"/>
              <p:cNvCxnSpPr/>
              <p:nvPr/>
            </p:nvCxnSpPr>
            <p:spPr>
              <a:xfrm>
                <a:off x="1438259" y="4781540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41 Conector recto"/>
              <p:cNvCxnSpPr/>
              <p:nvPr/>
            </p:nvCxnSpPr>
            <p:spPr>
              <a:xfrm>
                <a:off x="1432773" y="4854292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42 Conector recto"/>
              <p:cNvCxnSpPr/>
              <p:nvPr/>
            </p:nvCxnSpPr>
            <p:spPr>
              <a:xfrm>
                <a:off x="1433496" y="4929193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1428010" y="5001945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" name="47 Conector recto de flecha"/>
          <p:cNvCxnSpPr/>
          <p:nvPr/>
        </p:nvCxnSpPr>
        <p:spPr>
          <a:xfrm flipV="1">
            <a:off x="4444468" y="2339340"/>
            <a:ext cx="828572" cy="624612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3184473" y="4228523"/>
            <a:ext cx="487681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Intercalar"/>
          <p:cNvSpPr/>
          <p:nvPr/>
        </p:nvSpPr>
        <p:spPr>
          <a:xfrm>
            <a:off x="3642360" y="1795866"/>
            <a:ext cx="165924" cy="543474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buClr>
                <a:schemeClr val="accent4"/>
              </a:buClr>
            </a:pPr>
            <a:endParaRPr lang="es-CO" sz="1400" dirty="0" err="1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53" name="52 Grupo"/>
          <p:cNvGrpSpPr/>
          <p:nvPr/>
        </p:nvGrpSpPr>
        <p:grpSpPr>
          <a:xfrm>
            <a:off x="1005156" y="4027924"/>
            <a:ext cx="1371600" cy="1204704"/>
            <a:chOff x="1036320" y="4050188"/>
            <a:chExt cx="1371600" cy="1204704"/>
          </a:xfrm>
        </p:grpSpPr>
        <p:sp>
          <p:nvSpPr>
            <p:cNvPr id="54" name="53 CuadroTexto"/>
            <p:cNvSpPr txBox="1"/>
            <p:nvPr/>
          </p:nvSpPr>
          <p:spPr>
            <a:xfrm>
              <a:off x="1036320" y="4050188"/>
              <a:ext cx="1371600" cy="366424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pPr algn="ctr">
                <a:buClr>
                  <a:schemeClr val="accent4"/>
                </a:buClr>
                <a:buSzPct val="100000"/>
              </a:pPr>
              <a:r>
                <a:rPr lang="es-CO" sz="1200" b="1" dirty="0" err="1" smtClean="0">
                  <a:solidFill>
                    <a:srgbClr val="FF0000"/>
                  </a:solidFill>
                  <a:cs typeface="Arial" pitchFamily="34" charset="0"/>
                </a:rPr>
                <a:t>Tbl_Reportados</a:t>
              </a:r>
              <a:endParaRPr lang="es-CO" sz="1200" b="1" dirty="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55" name="44 Grupo"/>
            <p:cNvGrpSpPr/>
            <p:nvPr/>
          </p:nvGrpSpPr>
          <p:grpSpPr>
            <a:xfrm>
              <a:off x="1371600" y="4538614"/>
              <a:ext cx="624840" cy="716278"/>
              <a:chOff x="1371600" y="4538614"/>
              <a:chExt cx="624840" cy="716278"/>
            </a:xfrm>
          </p:grpSpPr>
          <p:sp>
            <p:nvSpPr>
              <p:cNvPr id="56" name="55 Documento"/>
              <p:cNvSpPr/>
              <p:nvPr/>
            </p:nvSpPr>
            <p:spPr>
              <a:xfrm>
                <a:off x="1371600" y="4538614"/>
                <a:ext cx="624840" cy="716278"/>
              </a:xfrm>
              <a:prstGeom prst="flowChartDocument">
                <a:avLst/>
              </a:prstGeom>
              <a:solidFill>
                <a:srgbClr val="FF0000">
                  <a:alpha val="74000"/>
                </a:srgbClr>
              </a:solidFill>
              <a:ln w="95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 anchorCtr="0"/>
              <a:lstStyle/>
              <a:p>
                <a:pPr algn="ctr">
                  <a:buClr>
                    <a:schemeClr val="accent4"/>
                  </a:buClr>
                </a:pPr>
                <a:endParaRPr lang="es-CO" sz="1400" dirty="0" err="1" smtClean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cxnSp>
            <p:nvCxnSpPr>
              <p:cNvPr id="57" name="56 Conector recto"/>
              <p:cNvCxnSpPr/>
              <p:nvPr/>
            </p:nvCxnSpPr>
            <p:spPr>
              <a:xfrm>
                <a:off x="1438275" y="4638666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57 Conector recto"/>
              <p:cNvCxnSpPr/>
              <p:nvPr/>
            </p:nvCxnSpPr>
            <p:spPr>
              <a:xfrm>
                <a:off x="1432789" y="4711418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1438259" y="4781540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1432773" y="4854292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433496" y="4929193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61 Conector recto"/>
              <p:cNvCxnSpPr/>
              <p:nvPr/>
            </p:nvCxnSpPr>
            <p:spPr>
              <a:xfrm>
                <a:off x="1428010" y="5001945"/>
                <a:ext cx="283845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62 Conector recto de flecha"/>
          <p:cNvCxnSpPr/>
          <p:nvPr/>
        </p:nvCxnSpPr>
        <p:spPr>
          <a:xfrm flipH="1">
            <a:off x="2178635" y="4224579"/>
            <a:ext cx="843881" cy="534697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6927328" y="2834568"/>
            <a:ext cx="1036320" cy="1105088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solidFill>
                  <a:srgbClr val="C00000"/>
                </a:solidFill>
                <a:cs typeface="Arial" pitchFamily="34" charset="0"/>
              </a:rPr>
              <a:t>FILIALES</a:t>
            </a:r>
          </a:p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err="1" smtClean="0">
                <a:cs typeface="Arial" pitchFamily="34" charset="0"/>
              </a:rPr>
              <a:t>Emtelco</a:t>
            </a:r>
            <a:endParaRPr lang="es-CO" sz="1200" b="1" dirty="0" smtClean="0">
              <a:cs typeface="Arial" pitchFamily="34" charset="0"/>
            </a:endParaRPr>
          </a:p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err="1" smtClean="0">
                <a:cs typeface="Arial" pitchFamily="34" charset="0"/>
              </a:rPr>
              <a:t>Orbitel</a:t>
            </a:r>
            <a:endParaRPr lang="es-CO" sz="1200" b="1" dirty="0" smtClean="0">
              <a:cs typeface="Arial" pitchFamily="34" charset="0"/>
            </a:endParaRPr>
          </a:p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err="1" smtClean="0">
                <a:cs typeface="Arial" pitchFamily="34" charset="0"/>
              </a:rPr>
              <a:t>Edatel</a:t>
            </a:r>
            <a:endParaRPr lang="es-CO" sz="1200" b="1" dirty="0" smtClean="0">
              <a:cs typeface="Arial" pitchFamily="34" charset="0"/>
            </a:endParaRPr>
          </a:p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err="1" smtClean="0">
                <a:cs typeface="Arial" pitchFamily="34" charset="0"/>
              </a:rPr>
              <a:t>Tigo</a:t>
            </a:r>
            <a:endParaRPr lang="es-CO" sz="1200" b="1" dirty="0" smtClean="0">
              <a:cs typeface="Arial" pitchFamily="34" charset="0"/>
            </a:endParaRPr>
          </a:p>
        </p:txBody>
      </p:sp>
      <p:cxnSp>
        <p:nvCxnSpPr>
          <p:cNvPr id="69" name="68 Conector recto de flecha"/>
          <p:cNvCxnSpPr/>
          <p:nvPr/>
        </p:nvCxnSpPr>
        <p:spPr>
          <a:xfrm>
            <a:off x="3184473" y="3539304"/>
            <a:ext cx="3911786" cy="1"/>
          </a:xfrm>
          <a:prstGeom prst="straightConnector1">
            <a:avLst/>
          </a:prstGeom>
          <a:ln w="571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5504862" y="2963951"/>
            <a:ext cx="1371600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cs typeface="Arial" pitchFamily="34" charset="0"/>
              </a:rPr>
              <a:t>Consulta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434220" y="3198679"/>
            <a:ext cx="1854342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ctr">
              <a:buClr>
                <a:schemeClr val="accent4"/>
              </a:buClr>
              <a:buSzPct val="100000"/>
            </a:pPr>
            <a:r>
              <a:rPr lang="es-CO" sz="1200" b="1" dirty="0" smtClean="0">
                <a:cs typeface="Arial" pitchFamily="34" charset="0"/>
              </a:rPr>
              <a:t>Proceso de Consultas</a:t>
            </a:r>
          </a:p>
        </p:txBody>
      </p:sp>
      <p:pic>
        <p:nvPicPr>
          <p:cNvPr id="87" name="Picture 69" descr="j04243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0951" y="3259837"/>
            <a:ext cx="893689" cy="558933"/>
          </a:xfrm>
          <a:prstGeom prst="rect">
            <a:avLst/>
          </a:prstGeom>
          <a:noFill/>
        </p:spPr>
      </p:pic>
      <p:grpSp>
        <p:nvGrpSpPr>
          <p:cNvPr id="90" name="89 Grupo"/>
          <p:cNvGrpSpPr/>
          <p:nvPr/>
        </p:nvGrpSpPr>
        <p:grpSpPr>
          <a:xfrm>
            <a:off x="4652700" y="4790619"/>
            <a:ext cx="1991940" cy="1040413"/>
            <a:chOff x="4511031" y="4790622"/>
            <a:chExt cx="1371600" cy="471999"/>
          </a:xfrm>
        </p:grpSpPr>
        <p:sp>
          <p:nvSpPr>
            <p:cNvPr id="88" name="87 CuadroTexto"/>
            <p:cNvSpPr txBox="1"/>
            <p:nvPr/>
          </p:nvSpPr>
          <p:spPr>
            <a:xfrm>
              <a:off x="4511031" y="4790622"/>
              <a:ext cx="1371600" cy="456295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pPr algn="ctr">
                <a:buClr>
                  <a:schemeClr val="accent4"/>
                </a:buClr>
                <a:buSzPct val="100000"/>
              </a:pPr>
              <a:r>
                <a:rPr lang="es-CO" sz="1200" b="1" dirty="0" smtClean="0">
                  <a:cs typeface="Arial" pitchFamily="34" charset="0"/>
                </a:rPr>
                <a:t>Modulo  Interno Consulta TIGO-UNE</a:t>
              </a:r>
            </a:p>
          </p:txBody>
        </p:sp>
        <p:pic>
          <p:nvPicPr>
            <p:cNvPr id="89" name="Picture 69" descr="j04243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61460" y="4991891"/>
              <a:ext cx="748329" cy="270730"/>
            </a:xfrm>
            <a:prstGeom prst="rect">
              <a:avLst/>
            </a:prstGeom>
            <a:noFill/>
          </p:spPr>
        </p:pic>
      </p:grpSp>
      <p:cxnSp>
        <p:nvCxnSpPr>
          <p:cNvPr id="91" name="90 Conector recto de flecha"/>
          <p:cNvCxnSpPr/>
          <p:nvPr/>
        </p:nvCxnSpPr>
        <p:spPr>
          <a:xfrm>
            <a:off x="4296994" y="4832028"/>
            <a:ext cx="716966" cy="402242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 descr="People Icons: User group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356405" y="5232628"/>
            <a:ext cx="739854" cy="86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cxnSp>
        <p:nvCxnSpPr>
          <p:cNvPr id="98" name="97 Conector recto de flecha"/>
          <p:cNvCxnSpPr/>
          <p:nvPr/>
        </p:nvCxnSpPr>
        <p:spPr>
          <a:xfrm>
            <a:off x="2087881" y="4979681"/>
            <a:ext cx="2926079" cy="442325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 Título"/>
          <p:cNvSpPr>
            <a:spLocks noGrp="1"/>
          </p:cNvSpPr>
          <p:nvPr>
            <p:ph type="title"/>
          </p:nvPr>
        </p:nvSpPr>
        <p:spPr>
          <a:xfrm>
            <a:off x="980328" y="7452"/>
            <a:ext cx="6673374" cy="831600"/>
          </a:xfrm>
        </p:spPr>
        <p:txBody>
          <a:bodyPr/>
          <a:lstStyle/>
          <a:p>
            <a:r>
              <a:rPr lang="es-CO" sz="2800" dirty="0" smtClean="0"/>
              <a:t>SARLAFT: Consolidación y Consultas</a:t>
            </a:r>
            <a:endParaRPr lang="es-CO" sz="2800" dirty="0"/>
          </a:p>
        </p:txBody>
      </p:sp>
      <p:pic>
        <p:nvPicPr>
          <p:cNvPr id="103" name="Picture 67" descr="j043394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3648" y="2816273"/>
            <a:ext cx="1002497" cy="10024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UNE">
      <a:dk1>
        <a:srgbClr val="3A3A3A"/>
      </a:dk1>
      <a:lt1>
        <a:sysClr val="window" lastClr="FFFFFF"/>
      </a:lt1>
      <a:dk2>
        <a:srgbClr val="97000C"/>
      </a:dk2>
      <a:lt2>
        <a:srgbClr val="FFFCF2"/>
      </a:lt2>
      <a:accent1>
        <a:srgbClr val="740089"/>
      </a:accent1>
      <a:accent2>
        <a:srgbClr val="FF000F"/>
      </a:accent2>
      <a:accent3>
        <a:srgbClr val="FFBF10"/>
      </a:accent3>
      <a:accent4>
        <a:srgbClr val="FF6600"/>
      </a:accent4>
      <a:accent5>
        <a:srgbClr val="A10100"/>
      </a:accent5>
      <a:accent6>
        <a:srgbClr val="514C51"/>
      </a:accent6>
      <a:hlink>
        <a:srgbClr val="FF0000"/>
      </a:hlink>
      <a:folHlink>
        <a:srgbClr val="800080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Diseño personalizado">
  <a:themeElements>
    <a:clrScheme name="UNE TIGO">
      <a:dk1>
        <a:srgbClr val="393939"/>
      </a:dk1>
      <a:lt1>
        <a:sysClr val="window" lastClr="FFFFFF"/>
      </a:lt1>
      <a:dk2>
        <a:srgbClr val="002D54"/>
      </a:dk2>
      <a:lt2>
        <a:srgbClr val="EAEAEA"/>
      </a:lt2>
      <a:accent1>
        <a:srgbClr val="005092"/>
      </a:accent1>
      <a:accent2>
        <a:srgbClr val="DC0814"/>
      </a:accent2>
      <a:accent3>
        <a:srgbClr val="589BDE"/>
      </a:accent3>
      <a:accent4>
        <a:srgbClr val="81000D"/>
      </a:accent4>
      <a:accent5>
        <a:srgbClr val="AFAFAF"/>
      </a:accent5>
      <a:accent6>
        <a:srgbClr val="FD963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Diseño personalizado">
  <a:themeElements>
    <a:clrScheme name="TigoUNE">
      <a:dk1>
        <a:sysClr val="windowText" lastClr="000000"/>
      </a:dk1>
      <a:lt1>
        <a:sysClr val="window" lastClr="FFFFFF"/>
      </a:lt1>
      <a:dk2>
        <a:srgbClr val="003D75"/>
      </a:dk2>
      <a:lt2>
        <a:srgbClr val="CA192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6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7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8_Diseño personalizado">
  <a:themeElements>
    <a:clrScheme name="UNE TIGO">
      <a:dk1>
        <a:srgbClr val="393939"/>
      </a:dk1>
      <a:lt1>
        <a:sysClr val="window" lastClr="FFFFFF"/>
      </a:lt1>
      <a:dk2>
        <a:srgbClr val="002D54"/>
      </a:dk2>
      <a:lt2>
        <a:srgbClr val="EAEAEA"/>
      </a:lt2>
      <a:accent1>
        <a:srgbClr val="005092"/>
      </a:accent1>
      <a:accent2>
        <a:srgbClr val="DC0814"/>
      </a:accent2>
      <a:accent3>
        <a:srgbClr val="589BDE"/>
      </a:accent3>
      <a:accent4>
        <a:srgbClr val="81000D"/>
      </a:accent4>
      <a:accent5>
        <a:srgbClr val="AFAFAF"/>
      </a:accent5>
      <a:accent6>
        <a:srgbClr val="FD963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9_Diseño personalizado">
  <a:themeElements>
    <a:clrScheme name="TigoUNE">
      <a:dk1>
        <a:sysClr val="windowText" lastClr="000000"/>
      </a:dk1>
      <a:lt1>
        <a:sysClr val="window" lastClr="FFFFFF"/>
      </a:lt1>
      <a:dk2>
        <a:srgbClr val="003D75"/>
      </a:dk2>
      <a:lt2>
        <a:srgbClr val="CA192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10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1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2_Diseño personalizado">
  <a:themeElements>
    <a:clrScheme name="UNE TIGO">
      <a:dk1>
        <a:srgbClr val="393939"/>
      </a:dk1>
      <a:lt1>
        <a:sysClr val="window" lastClr="FFFFFF"/>
      </a:lt1>
      <a:dk2>
        <a:srgbClr val="002D54"/>
      </a:dk2>
      <a:lt2>
        <a:srgbClr val="EAEAEA"/>
      </a:lt2>
      <a:accent1>
        <a:srgbClr val="005092"/>
      </a:accent1>
      <a:accent2>
        <a:srgbClr val="DC0814"/>
      </a:accent2>
      <a:accent3>
        <a:srgbClr val="589BDE"/>
      </a:accent3>
      <a:accent4>
        <a:srgbClr val="81000D"/>
      </a:accent4>
      <a:accent5>
        <a:srgbClr val="AFAFAF"/>
      </a:accent5>
      <a:accent6>
        <a:srgbClr val="FD963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UNE">
      <a:dk1>
        <a:srgbClr val="3A3A3A"/>
      </a:dk1>
      <a:lt1>
        <a:sysClr val="window" lastClr="FFFFFF"/>
      </a:lt1>
      <a:dk2>
        <a:srgbClr val="97000C"/>
      </a:dk2>
      <a:lt2>
        <a:srgbClr val="FFFCF2"/>
      </a:lt2>
      <a:accent1>
        <a:srgbClr val="740089"/>
      </a:accent1>
      <a:accent2>
        <a:srgbClr val="FF000F"/>
      </a:accent2>
      <a:accent3>
        <a:srgbClr val="FFBF10"/>
      </a:accent3>
      <a:accent4>
        <a:srgbClr val="FF6600"/>
      </a:accent4>
      <a:accent5>
        <a:srgbClr val="A10100"/>
      </a:accent5>
      <a:accent6>
        <a:srgbClr val="514C51"/>
      </a:accent6>
      <a:hlink>
        <a:srgbClr val="FF0000"/>
      </a:hlink>
      <a:folHlink>
        <a:srgbClr val="800080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13_Diseño personalizado">
  <a:themeElements>
    <a:clrScheme name="TigoUNE">
      <a:dk1>
        <a:sysClr val="windowText" lastClr="000000"/>
      </a:dk1>
      <a:lt1>
        <a:sysClr val="window" lastClr="FFFFFF"/>
      </a:lt1>
      <a:dk2>
        <a:srgbClr val="003D75"/>
      </a:dk2>
      <a:lt2>
        <a:srgbClr val="CA192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14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5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16_Diseño personalizado">
  <a:themeElements>
    <a:clrScheme name="UNE TIGO">
      <a:dk1>
        <a:srgbClr val="393939"/>
      </a:dk1>
      <a:lt1>
        <a:sysClr val="window" lastClr="FFFFFF"/>
      </a:lt1>
      <a:dk2>
        <a:srgbClr val="002D54"/>
      </a:dk2>
      <a:lt2>
        <a:srgbClr val="EAEAEA"/>
      </a:lt2>
      <a:accent1>
        <a:srgbClr val="005092"/>
      </a:accent1>
      <a:accent2>
        <a:srgbClr val="DC0814"/>
      </a:accent2>
      <a:accent3>
        <a:srgbClr val="589BDE"/>
      </a:accent3>
      <a:accent4>
        <a:srgbClr val="81000D"/>
      </a:accent4>
      <a:accent5>
        <a:srgbClr val="AFAFAF"/>
      </a:accent5>
      <a:accent6>
        <a:srgbClr val="FD963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4.xml><?xml version="1.0" encoding="utf-8"?>
<a:theme xmlns:a="http://schemas.openxmlformats.org/drawingml/2006/main" name="17_Diseño personalizado">
  <a:themeElements>
    <a:clrScheme name="TigoUNE">
      <a:dk1>
        <a:sysClr val="windowText" lastClr="000000"/>
      </a:dk1>
      <a:lt1>
        <a:sysClr val="window" lastClr="FFFFFF"/>
      </a:lt1>
      <a:dk2>
        <a:srgbClr val="003D75"/>
      </a:dk2>
      <a:lt2>
        <a:srgbClr val="CA192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5.xml><?xml version="1.0" encoding="utf-8"?>
<a:theme xmlns:a="http://schemas.openxmlformats.org/drawingml/2006/main" name="18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6.xml><?xml version="1.0" encoding="utf-8"?>
<a:theme xmlns:a="http://schemas.openxmlformats.org/drawingml/2006/main" name="19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Tigo-une">
      <a:dk1>
        <a:srgbClr val="000000"/>
      </a:dk1>
      <a:lt1>
        <a:srgbClr val="FFFFFF"/>
      </a:lt1>
      <a:dk2>
        <a:srgbClr val="005697"/>
      </a:dk2>
      <a:lt2>
        <a:srgbClr val="8AA7D6"/>
      </a:lt2>
      <a:accent1>
        <a:srgbClr val="005697"/>
      </a:accent1>
      <a:accent2>
        <a:srgbClr val="3C66AA"/>
      </a:accent2>
      <a:accent3>
        <a:srgbClr val="8AA7D6"/>
      </a:accent3>
      <a:accent4>
        <a:srgbClr val="E41A22"/>
      </a:accent4>
      <a:accent5>
        <a:srgbClr val="E9434B"/>
      </a:accent5>
      <a:accent6>
        <a:srgbClr val="EE6C72"/>
      </a:accent6>
      <a:hlink>
        <a:srgbClr val="005697"/>
      </a:hlink>
      <a:folHlink>
        <a:srgbClr val="E41A2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solidFill>
            <a:schemeClr val="accent3"/>
          </a:solidFill>
        </a:ln>
        <a:effectLst/>
      </a:spPr>
      <a:bodyPr tIns="90000" bIns="90000" rtlCol="0" anchor="ctr" anchorCtr="0"/>
      <a:lstStyle>
        <a:defPPr algn="ctr">
          <a:buClr>
            <a:schemeClr val="accent4"/>
          </a:buClr>
          <a:defRPr sz="1400" dirty="0" err="1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>
          <a:buClr>
            <a:schemeClr val="accent4"/>
          </a:buClr>
          <a:buSzPct val="100000"/>
          <a:defRPr sz="1400" b="1" dirty="0" err="1" smtClean="0"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blank">
  <a:themeElements>
    <a:clrScheme name="Tigo-une">
      <a:dk1>
        <a:srgbClr val="000000"/>
      </a:dk1>
      <a:lt1>
        <a:srgbClr val="FFFFFF"/>
      </a:lt1>
      <a:dk2>
        <a:srgbClr val="005697"/>
      </a:dk2>
      <a:lt2>
        <a:srgbClr val="8AA7D6"/>
      </a:lt2>
      <a:accent1>
        <a:srgbClr val="005697"/>
      </a:accent1>
      <a:accent2>
        <a:srgbClr val="3C66AA"/>
      </a:accent2>
      <a:accent3>
        <a:srgbClr val="8AA7D6"/>
      </a:accent3>
      <a:accent4>
        <a:srgbClr val="E41A22"/>
      </a:accent4>
      <a:accent5>
        <a:srgbClr val="E9434B"/>
      </a:accent5>
      <a:accent6>
        <a:srgbClr val="EE6C72"/>
      </a:accent6>
      <a:hlink>
        <a:srgbClr val="005697"/>
      </a:hlink>
      <a:folHlink>
        <a:srgbClr val="E41A2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solidFill>
            <a:schemeClr val="accent3"/>
          </a:solidFill>
        </a:ln>
        <a:effectLst/>
      </a:spPr>
      <a:bodyPr tIns="90000" bIns="90000" rtlCol="0" anchor="ctr" anchorCtr="0"/>
      <a:lstStyle>
        <a:defPPr algn="ctr">
          <a:buClr>
            <a:schemeClr val="accent4"/>
          </a:buClr>
          <a:defRPr sz="1400" dirty="0" err="1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>
          <a:buClr>
            <a:schemeClr val="accent4"/>
          </a:buClr>
          <a:buSzPct val="100000"/>
          <a:defRPr sz="1400" b="1" dirty="0" err="1" smtClean="0"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blank">
  <a:themeElements>
    <a:clrScheme name="Tigo-une">
      <a:dk1>
        <a:srgbClr val="000000"/>
      </a:dk1>
      <a:lt1>
        <a:srgbClr val="FFFFFF"/>
      </a:lt1>
      <a:dk2>
        <a:srgbClr val="005697"/>
      </a:dk2>
      <a:lt2>
        <a:srgbClr val="8AA7D6"/>
      </a:lt2>
      <a:accent1>
        <a:srgbClr val="005697"/>
      </a:accent1>
      <a:accent2>
        <a:srgbClr val="3C66AA"/>
      </a:accent2>
      <a:accent3>
        <a:srgbClr val="8AA7D6"/>
      </a:accent3>
      <a:accent4>
        <a:srgbClr val="E41A22"/>
      </a:accent4>
      <a:accent5>
        <a:srgbClr val="E9434B"/>
      </a:accent5>
      <a:accent6>
        <a:srgbClr val="EE6C72"/>
      </a:accent6>
      <a:hlink>
        <a:srgbClr val="005697"/>
      </a:hlink>
      <a:folHlink>
        <a:srgbClr val="E41A2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solidFill>
            <a:schemeClr val="accent3"/>
          </a:solidFill>
        </a:ln>
        <a:effectLst/>
      </a:spPr>
      <a:bodyPr tIns="90000" bIns="90000" rtlCol="0" anchor="ctr" anchorCtr="0"/>
      <a:lstStyle>
        <a:defPPr algn="ctr">
          <a:buClr>
            <a:schemeClr val="accent4"/>
          </a:buClr>
          <a:defRPr sz="1400" dirty="0" err="1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>
          <a:buClr>
            <a:schemeClr val="accent4"/>
          </a:buClr>
          <a:buSzPct val="100000"/>
          <a:defRPr sz="1400" b="1" dirty="0" err="1" smtClean="0"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blank">
  <a:themeElements>
    <a:clrScheme name="Tigo-une">
      <a:dk1>
        <a:srgbClr val="000000"/>
      </a:dk1>
      <a:lt1>
        <a:srgbClr val="FFFFFF"/>
      </a:lt1>
      <a:dk2>
        <a:srgbClr val="005697"/>
      </a:dk2>
      <a:lt2>
        <a:srgbClr val="8AA7D6"/>
      </a:lt2>
      <a:accent1>
        <a:srgbClr val="005697"/>
      </a:accent1>
      <a:accent2>
        <a:srgbClr val="3C66AA"/>
      </a:accent2>
      <a:accent3>
        <a:srgbClr val="8AA7D6"/>
      </a:accent3>
      <a:accent4>
        <a:srgbClr val="E41A22"/>
      </a:accent4>
      <a:accent5>
        <a:srgbClr val="E9434B"/>
      </a:accent5>
      <a:accent6>
        <a:srgbClr val="EE6C72"/>
      </a:accent6>
      <a:hlink>
        <a:srgbClr val="005697"/>
      </a:hlink>
      <a:folHlink>
        <a:srgbClr val="E41A2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solidFill>
            <a:schemeClr val="accent3"/>
          </a:solidFill>
        </a:ln>
        <a:effectLst/>
      </a:spPr>
      <a:bodyPr tIns="90000" bIns="90000" rtlCol="0" anchor="ctr" anchorCtr="0"/>
      <a:lstStyle>
        <a:defPPr algn="ctr">
          <a:buClr>
            <a:schemeClr val="accent4"/>
          </a:buClr>
          <a:defRPr sz="1400" dirty="0" err="1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>
          <a:buClr>
            <a:schemeClr val="accent4"/>
          </a:buClr>
          <a:buSzPct val="100000"/>
          <a:defRPr sz="1400" b="1" dirty="0" err="1" smtClean="0"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Diseño personalizado">
  <a:themeElements>
    <a:clrScheme name="UNE TIGO">
      <a:dk1>
        <a:srgbClr val="393939"/>
      </a:dk1>
      <a:lt1>
        <a:sysClr val="window" lastClr="FFFFFF"/>
      </a:lt1>
      <a:dk2>
        <a:srgbClr val="002D54"/>
      </a:dk2>
      <a:lt2>
        <a:srgbClr val="EAEAEA"/>
      </a:lt2>
      <a:accent1>
        <a:srgbClr val="005092"/>
      </a:accent1>
      <a:accent2>
        <a:srgbClr val="DC0814"/>
      </a:accent2>
      <a:accent3>
        <a:srgbClr val="589BDE"/>
      </a:accent3>
      <a:accent4>
        <a:srgbClr val="81000D"/>
      </a:accent4>
      <a:accent5>
        <a:srgbClr val="AFAFAF"/>
      </a:accent5>
      <a:accent6>
        <a:srgbClr val="FD963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3_Diseño personalizado">
  <a:themeElements>
    <a:clrScheme name="TigoUNE">
      <a:dk1>
        <a:sysClr val="windowText" lastClr="000000"/>
      </a:dk1>
      <a:lt1>
        <a:sysClr val="window" lastClr="FFFFFF"/>
      </a:lt1>
      <a:dk2>
        <a:srgbClr val="003D75"/>
      </a:dk2>
      <a:lt2>
        <a:srgbClr val="CA192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39353</TotalTime>
  <Words>794</Words>
  <Application>Microsoft Office PowerPoint</Application>
  <PresentationFormat>Presentación en pantalla (4:3)</PresentationFormat>
  <Paragraphs>221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26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42" baseType="lpstr">
      <vt:lpstr>1_Tema de Office</vt:lpstr>
      <vt:lpstr>2_Tema de Office</vt:lpstr>
      <vt:lpstr>blank</vt:lpstr>
      <vt:lpstr>1_blank</vt:lpstr>
      <vt:lpstr>2_blank</vt:lpstr>
      <vt:lpstr>3_blank</vt:lpstr>
      <vt:lpstr>Diseño personalizado</vt:lpstr>
      <vt:lpstr>3_Diseño personalizado</vt:lpstr>
      <vt:lpstr>1_Diseño personalizado</vt:lpstr>
      <vt:lpstr>2_Diseño personalizado</vt:lpstr>
      <vt:lpstr>4_Diseño personalizado</vt:lpstr>
      <vt:lpstr>5_Diseño personalizado</vt:lpstr>
      <vt:lpstr>6_Diseño personalizado</vt:lpstr>
      <vt:lpstr>7_Diseño personalizado</vt:lpstr>
      <vt:lpstr>8_Diseño personalizado</vt:lpstr>
      <vt:lpstr>9_Diseño personalizado</vt:lpstr>
      <vt:lpstr>10_Diseño personalizado</vt:lpstr>
      <vt:lpstr>11_Diseño personalizado</vt:lpstr>
      <vt:lpstr>12_Diseño personalizado</vt:lpstr>
      <vt:lpstr>13_Diseño personalizado</vt:lpstr>
      <vt:lpstr>14_Diseño personalizado</vt:lpstr>
      <vt:lpstr>15_Diseño personalizado</vt:lpstr>
      <vt:lpstr>16_Diseño personalizado</vt:lpstr>
      <vt:lpstr>17_Diseño personalizado</vt:lpstr>
      <vt:lpstr>18_Diseño personalizado</vt:lpstr>
      <vt:lpstr>19_Diseño personalizado</vt:lpstr>
      <vt:lpstr>think-cell Slide</vt:lpstr>
      <vt:lpstr>Proyecto: SARLAFT  SARLAFT.UNE.COM.CO</vt:lpstr>
      <vt:lpstr>Descripción</vt:lpstr>
      <vt:lpstr>Implementación.</vt:lpstr>
      <vt:lpstr>Diapositiva 4</vt:lpstr>
      <vt:lpstr>Diapositiva 5</vt:lpstr>
      <vt:lpstr>Modelo de integración son otros sistemas.</vt:lpstr>
      <vt:lpstr>SARLAFT: Bases de datos</vt:lpstr>
      <vt:lpstr>Arquitectura y/o topología  de la solución</vt:lpstr>
      <vt:lpstr>SARLAFT: Consolidación y Consultas</vt:lpstr>
      <vt:lpstr>Diapositiva 10</vt:lpstr>
      <vt:lpstr>Portal de consultas manuales</vt:lpstr>
      <vt:lpstr>Página de resultado individual</vt:lpstr>
      <vt:lpstr>Página de resultado grupal</vt:lpstr>
      <vt:lpstr>Portal de Administracion Sarlaft</vt:lpstr>
      <vt:lpstr>Diapositiva 15</vt:lpstr>
    </vt:vector>
  </TitlesOfParts>
  <Company>UNE EPM Telecomunicaciones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Mariano Gonzalez Atehortua</dc:creator>
  <cp:lastModifiedBy>airal</cp:lastModifiedBy>
  <cp:revision>299</cp:revision>
  <dcterms:created xsi:type="dcterms:W3CDTF">2013-05-27T19:35:34Z</dcterms:created>
  <dcterms:modified xsi:type="dcterms:W3CDTF">2015-04-21T18:37:22Z</dcterms:modified>
</cp:coreProperties>
</file>