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3" r:id="rId6"/>
    <p:sldId id="270" r:id="rId7"/>
    <p:sldId id="264" r:id="rId8"/>
    <p:sldId id="265" r:id="rId9"/>
    <p:sldId id="269" r:id="rId10"/>
    <p:sldId id="273" r:id="rId11"/>
    <p:sldId id="266" r:id="rId12"/>
    <p:sldId id="275" r:id="rId13"/>
    <p:sldId id="276" r:id="rId14"/>
    <p:sldId id="267" r:id="rId15"/>
    <p:sldId id="277" r:id="rId16"/>
    <p:sldId id="268" r:id="rId17"/>
    <p:sldId id="278" r:id="rId18"/>
    <p:sldId id="289" r:id="rId19"/>
    <p:sldId id="295" r:id="rId20"/>
    <p:sldId id="296" r:id="rId21"/>
    <p:sldId id="297" r:id="rId22"/>
    <p:sldId id="282" r:id="rId23"/>
    <p:sldId id="258" r:id="rId24"/>
    <p:sldId id="291" r:id="rId25"/>
    <p:sldId id="292" r:id="rId26"/>
    <p:sldId id="293" r:id="rId27"/>
    <p:sldId id="294" r:id="rId28"/>
    <p:sldId id="279" r:id="rId29"/>
    <p:sldId id="286" r:id="rId30"/>
    <p:sldId id="287" r:id="rId31"/>
    <p:sldId id="285" r:id="rId32"/>
    <p:sldId id="284" r:id="rId33"/>
    <p:sldId id="283" r:id="rId34"/>
    <p:sldId id="259" r:id="rId35"/>
    <p:sldId id="271" r:id="rId36"/>
    <p:sldId id="272" r:id="rId37"/>
    <p:sldId id="281" r:id="rId38"/>
    <p:sldId id="288" r:id="rId39"/>
    <p:sldId id="290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08:30:35.731" idx="3">
    <p:pos x="83" y="43"/>
    <p:text>高斯和函數
多項式核函數
線性核函數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8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2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blog.csdn.net/W_weiying/article/details/8462626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isu.com/zixun/581802.html" TargetMode="External"/><Relationship Id="rId5" Type="http://schemas.openxmlformats.org/officeDocument/2006/relationships/hyperlink" Target="https://blog.csdn.net/qq_43201403/article/details/109552348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blog.csdn.net/wzyaiwl/article/details/90549391/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blog.csdn.net/W_weiying/article/details/8462626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_weiying/article/details/8462626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9" y="161924"/>
            <a:ext cx="8479971" cy="10572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AML </a:t>
            </a:r>
            <a:r>
              <a:rPr lang="en-US" altLang="zh-TW" dirty="0" smtClean="0">
                <a:latin typeface="Arial Black" panose="020B0A04020102020204" pitchFamily="34" charset="0"/>
              </a:rPr>
              <a:t>detection</a:t>
            </a:r>
            <a:r>
              <a:rPr lang="en-US" altLang="zh-TW" b="1" dirty="0" smtClean="0">
                <a:latin typeface="Arial Black" panose="020B0A04020102020204" pitchFamily="34" charset="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反洗錢檢測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39313" y="6066971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資管所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M1144014</a:t>
            </a:r>
            <a:r>
              <a:rPr lang="zh-TW" altLang="en-US" sz="2400" dirty="0" smtClean="0"/>
              <a:t> 紀勻翔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9229" y="1553028"/>
            <a:ext cx="7580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透過這次報告更加瞭解號稱萬能分類器的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  <p:sp>
        <p:nvSpPr>
          <p:cNvPr id="6" name="矩形 5"/>
          <p:cNvSpPr/>
          <p:nvPr/>
        </p:nvSpPr>
        <p:spPr>
          <a:xfrm>
            <a:off x="525237" y="5109294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5237" y="5514862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7619" y="5003153"/>
            <a:ext cx="180049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程式工具介紹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程式意義與邏輯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模型理論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5237" y="592043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569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抽樣與轉換資料型態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9" y="1727300"/>
            <a:ext cx="5115639" cy="2667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6711" y="6116319"/>
            <a:ext cx="46493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https://blog.csdn.net/W_weiying/article/details/84626260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https://blog.csdn.net/mahoon411/article/details/114777623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68" y="1724143"/>
            <a:ext cx="3422389" cy="39056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87085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1" y="1456339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6401" y="6021028"/>
            <a:ext cx="440338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/>
          </a:p>
          <a:p>
            <a:r>
              <a:rPr lang="en-US" altLang="zh-TW" sz="1400" dirty="0" smtClean="0"/>
              <a:t>https://blog.csdn.net/quintind/article/details/79850455</a:t>
            </a:r>
          </a:p>
          <a:p>
            <a:r>
              <a:rPr lang="en-US" altLang="zh-TW" sz="1400" dirty="0" smtClean="0"/>
              <a:t>https://blog.csdn.net/lw_power/article/details/82981122</a:t>
            </a:r>
          </a:p>
          <a:p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26871"/>
              </p:ext>
            </p:extLst>
          </p:nvPr>
        </p:nvGraphicFramePr>
        <p:xfrm>
          <a:off x="7411936" y="1451530"/>
          <a:ext cx="393823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3938236">
                  <a:extLst>
                    <a:ext uri="{9D8B030D-6E8A-4147-A177-3AD203B41FA5}">
                      <a16:colId xmlns:a16="http://schemas.microsoft.com/office/drawing/2014/main" val="1986184252"/>
                    </a:ext>
                  </a:extLst>
                </a:gridCol>
              </a:tblGrid>
              <a:tr h="244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LabelEncoder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5464"/>
                  </a:ext>
                </a:extLst>
              </a:tr>
              <a:tr h="97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即將離散型的資料轉換成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到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 − 1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之間的數，這裡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是一個列表的不同取值的個數，可以認為是某個特徵的所有不同取值的個數。也就是用來對分類型特徵值進行編碼，即對不連續的數值或文本進行編碼。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62302"/>
                  </a:ext>
                </a:extLst>
              </a:tr>
              <a:tr h="244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OneHotEncoder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367925"/>
                  </a:ext>
                </a:extLst>
              </a:tr>
              <a:tr h="1467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有一些特徵並不是以連續值的形式給出。例如：人的性別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[“male”, “female”]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，來自的國家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[“from Europe”, “from US”, “from Asia”]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，使用的流覽器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[“uses Firefox”, “uses Chrome”, “uses Safari”, “uses Internet Explorer”]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。這種特徵可以採用整數的形式進行編碼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8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727300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25221" y="1727300"/>
            <a:ext cx="416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ColumnTransformer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CN" altLang="en-US" dirty="0" smtClean="0"/>
              <a:t>可以選擇地進行資料轉換。例如，它允許將特定的轉換或轉換序列僅應用於數</a:t>
            </a:r>
            <a:r>
              <a:rPr lang="zh-TW" altLang="en-US" dirty="0"/>
              <a:t>字</a:t>
            </a:r>
            <a:r>
              <a:rPr lang="zh-CN" altLang="en-US" dirty="0" smtClean="0"/>
              <a:t>列，而將單獨的轉換序列僅應用於類別列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CN" altLang="en-US" dirty="0"/>
              <a:t>要使用</a:t>
            </a:r>
            <a:r>
              <a:rPr lang="en-US" altLang="zh-CN" dirty="0" err="1" smtClean="0"/>
              <a:t>ColumnTransformer</a:t>
            </a:r>
            <a:r>
              <a:rPr lang="en-US" altLang="zh-TW" dirty="0" smtClean="0"/>
              <a:t>()</a:t>
            </a:r>
            <a:r>
              <a:rPr lang="zh-CN" altLang="en-US" dirty="0" smtClean="0"/>
              <a:t>，必須指定一個轉換器列表。每個轉換器是一個三元素</a:t>
            </a:r>
            <a:r>
              <a:rPr lang="zh-TW" altLang="en-US" dirty="0"/>
              <a:t>結構</a:t>
            </a:r>
            <a:r>
              <a:rPr lang="zh-CN" altLang="en-US" dirty="0" smtClean="0"/>
              <a:t>，用於定義轉換器的名稱，要應用的轉換以及要應用於其的列索引，例如：（名稱，對象，列）。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16711" y="6116319"/>
            <a:ext cx="47775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https://blog.csdn.net/qq_43201403/article/details/109552348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31799" y="590705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727300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6711" y="5913123"/>
            <a:ext cx="506132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5"/>
              </a:rPr>
              <a:t>https://blog.csdn.net/qq_43201403/article/details/109552348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6"/>
              </a:rPr>
              <a:t>https://www.yisu.com/zixun/581802.html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https://blog.csdn.net/weixin_48135624/article/details/114491856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77495"/>
              </p:ext>
            </p:extLst>
          </p:nvPr>
        </p:nvGraphicFramePr>
        <p:xfrm>
          <a:off x="7400256" y="1741319"/>
          <a:ext cx="4588544" cy="3686961"/>
        </p:xfrm>
        <a:graphic>
          <a:graphicData uri="http://schemas.openxmlformats.org/drawingml/2006/table">
            <a:tbl>
              <a:tblPr firstRow="1" firstCol="1" bandRow="1"/>
              <a:tblGrid>
                <a:gridCol w="4588544">
                  <a:extLst>
                    <a:ext uri="{9D8B030D-6E8A-4147-A177-3AD203B41FA5}">
                      <a16:colId xmlns:a16="http://schemas.microsoft.com/office/drawing/2014/main" val="2428941320"/>
                    </a:ext>
                  </a:extLst>
                </a:gridCol>
              </a:tblGrid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fit_transform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24797"/>
                  </a:ext>
                </a:extLst>
              </a:tr>
              <a:tr h="921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相當於先進行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再進行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，即把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塞到字典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中去以後再進行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得到索引值。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52948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10248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可看做一本空字典，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可看作要塞到字典中的詞。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52336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61464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轉變成索引值。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7831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3521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轉為陣列的一個非常方便的方法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4" y="1838862"/>
            <a:ext cx="9831172" cy="20481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6711" y="5913123"/>
            <a:ext cx="4097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https://blog.csdn.net/mrxjh/article/details/78481578</a:t>
            </a:r>
            <a:endParaRPr lang="zh-TW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2090"/>
              </p:ext>
            </p:extLst>
          </p:nvPr>
        </p:nvGraphicFramePr>
        <p:xfrm>
          <a:off x="469214" y="4092931"/>
          <a:ext cx="6512157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915051">
                  <a:extLst>
                    <a:ext uri="{9D8B030D-6E8A-4147-A177-3AD203B41FA5}">
                      <a16:colId xmlns:a16="http://schemas.microsoft.com/office/drawing/2014/main" val="3520045581"/>
                    </a:ext>
                  </a:extLst>
                </a:gridCol>
                <a:gridCol w="4597106">
                  <a:extLst>
                    <a:ext uri="{9D8B030D-6E8A-4147-A177-3AD203B41FA5}">
                      <a16:colId xmlns:a16="http://schemas.microsoft.com/office/drawing/2014/main" val="727071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隨機劃分訓練集和測試集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537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參數解釋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train_data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所要劃分的樣本特徵集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0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train_target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所要劃分的樣本結果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test_size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樣本占比，如果是整數的話就是樣本的數量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99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是亂數的種子。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6711" y="5913123"/>
            <a:ext cx="5362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https://www.delftstack.com/zh-tw/api/numpy/python-numpy-unique/</a:t>
            </a:r>
            <a:endParaRPr lang="zh-TW" altLang="en-US" sz="1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1727300"/>
            <a:ext cx="9754961" cy="2962688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1496"/>
              </p:ext>
            </p:extLst>
          </p:nvPr>
        </p:nvGraphicFramePr>
        <p:xfrm>
          <a:off x="2330461" y="4777363"/>
          <a:ext cx="8139776" cy="998799"/>
        </p:xfrm>
        <a:graphic>
          <a:graphicData uri="http://schemas.openxmlformats.org/drawingml/2006/table">
            <a:tbl>
              <a:tblPr firstRow="1" firstCol="1" bandRow="1"/>
              <a:tblGrid>
                <a:gridCol w="4069888">
                  <a:extLst>
                    <a:ext uri="{9D8B030D-6E8A-4147-A177-3AD203B41FA5}">
                      <a16:colId xmlns:a16="http://schemas.microsoft.com/office/drawing/2014/main" val="2160476426"/>
                    </a:ext>
                  </a:extLst>
                </a:gridCol>
                <a:gridCol w="4069888">
                  <a:extLst>
                    <a:ext uri="{9D8B030D-6E8A-4147-A177-3AD203B41FA5}">
                      <a16:colId xmlns:a16="http://schemas.microsoft.com/office/drawing/2014/main" val="1366453591"/>
                    </a:ext>
                  </a:extLst>
                </a:gridCol>
              </a:tblGrid>
              <a:tr h="24270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.unique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輸入陣列 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return_counts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05758"/>
                  </a:ext>
                </a:extLst>
              </a:tr>
              <a:tr h="2427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y_train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可轉換為陣列的陣列或物件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7963"/>
                  </a:ext>
                </a:extLst>
              </a:tr>
              <a:tr h="4501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return_counts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原始數據集內的元素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出現的總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次數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6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特徵縮放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763931"/>
            <a:ext cx="6649378" cy="26578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6711" y="5913123"/>
            <a:ext cx="62447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5"/>
              </a:rPr>
              <a:t>https://blog.csdn.net/wzyaiwl/article/details/90549391/</a:t>
            </a:r>
            <a:endParaRPr lang="en-US" altLang="zh-TW" sz="1400" dirty="0" smtClean="0"/>
          </a:p>
          <a:p>
            <a:r>
              <a:rPr lang="en-US" altLang="zh-TW" sz="1400" dirty="0" smtClean="0"/>
              <a:t>https://zh.wikipedia.org/zh-tw/%E6%A8%99%E6%BA%96%E5%88%86%E6%95%B8</a:t>
            </a:r>
            <a:endParaRPr lang="zh-TW" altLang="en-US" sz="1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12" y="2881005"/>
            <a:ext cx="1714739" cy="106694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62235"/>
              </p:ext>
            </p:extLst>
          </p:nvPr>
        </p:nvGraphicFramePr>
        <p:xfrm>
          <a:off x="7248936" y="1767264"/>
          <a:ext cx="4768893" cy="3013300"/>
        </p:xfrm>
        <a:graphic>
          <a:graphicData uri="http://schemas.openxmlformats.org/drawingml/2006/table">
            <a:tbl>
              <a:tblPr firstRow="1" firstCol="1" bandRow="1"/>
              <a:tblGrid>
                <a:gridCol w="4768893">
                  <a:extLst>
                    <a:ext uri="{9D8B030D-6E8A-4147-A177-3AD203B41FA5}">
                      <a16:colId xmlns:a16="http://schemas.microsoft.com/office/drawing/2014/main" val="1798091343"/>
                    </a:ext>
                  </a:extLst>
                </a:gridCol>
              </a:tblGrid>
              <a:tr h="351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StandardScaler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73006"/>
                  </a:ext>
                </a:extLst>
              </a:tr>
              <a:tr h="1799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標準縮放，去均值和方差歸一化。且是針對每一個特徵維度來做的，而不是針對樣本。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27608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2048"/>
                  </a:ext>
                </a:extLst>
              </a:tr>
              <a:tr h="49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X_test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轉變成索引值。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0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229" y="944826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套件匯入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406491"/>
            <a:ext cx="5772956" cy="22291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5344" y="5911556"/>
            <a:ext cx="477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https://blog.csdn.net/qq_41185868/article/details/107204245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42557"/>
              </p:ext>
            </p:extLst>
          </p:nvPr>
        </p:nvGraphicFramePr>
        <p:xfrm>
          <a:off x="6324677" y="1406491"/>
          <a:ext cx="5711470" cy="3377808"/>
        </p:xfrm>
        <a:graphic>
          <a:graphicData uri="http://schemas.openxmlformats.org/drawingml/2006/table">
            <a:tbl>
              <a:tblPr firstRow="1" firstCol="1" bandRow="1"/>
              <a:tblGrid>
                <a:gridCol w="2137152">
                  <a:extLst>
                    <a:ext uri="{9D8B030D-6E8A-4147-A177-3AD203B41FA5}">
                      <a16:colId xmlns:a16="http://schemas.microsoft.com/office/drawing/2014/main" val="2252912687"/>
                    </a:ext>
                  </a:extLst>
                </a:gridCol>
                <a:gridCol w="3574318">
                  <a:extLst>
                    <a:ext uri="{9D8B030D-6E8A-4147-A177-3AD203B41FA5}">
                      <a16:colId xmlns:a16="http://schemas.microsoft.com/office/drawing/2014/main" val="3486189862"/>
                    </a:ext>
                  </a:extLst>
                </a:gridCol>
              </a:tblGrid>
              <a:tr h="294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LinearSVC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線性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模組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25088"/>
                  </a:ext>
                </a:extLst>
              </a:tr>
              <a:tr h="1767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Imblearn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處理不均衡資料</a:t>
                      </a:r>
                      <a:endParaRPr lang="en-US" altLang="zh-TW" sz="18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NearMiss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ClusterCentroids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RandomOverSampler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SMOTETomek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ADASYN()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15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模組提供的就是各種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Python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程式與作業系統進行交互的介面。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8981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Make_pipeline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設定工作流，組合成較複雜的工作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0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229" y="1553028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什麼是</a:t>
            </a:r>
            <a:r>
              <a:rPr lang="en-US" altLang="zh-TW" sz="2400" dirty="0" err="1"/>
              <a:t>linearSVC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59229" y="2148638"/>
            <a:ext cx="2717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什麼是</a:t>
            </a:r>
            <a:r>
              <a:rPr lang="en-US" altLang="zh-TW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ADASYN</a:t>
            </a:r>
            <a:r>
              <a:rPr lang="zh-TW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TW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228" y="1509728"/>
            <a:ext cx="11355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支持</a:t>
            </a:r>
            <a:r>
              <a:rPr lang="zh-TW" altLang="en-US" sz="2400" dirty="0"/>
              <a:t>向量機</a:t>
            </a:r>
            <a:r>
              <a:rPr lang="en-US" altLang="zh-TW" sz="2400" dirty="0"/>
              <a:t>(SVM: Support Vector Machine)</a:t>
            </a:r>
            <a:r>
              <a:rPr lang="zh-TW" altLang="en-US" sz="2400" dirty="0"/>
              <a:t>是一種可用來做</a:t>
            </a:r>
            <a:r>
              <a:rPr lang="zh-TW" altLang="en-US" sz="2400" dirty="0">
                <a:solidFill>
                  <a:srgbClr val="FF0000"/>
                </a:solidFill>
              </a:rPr>
              <a:t>分類或迴歸</a:t>
            </a:r>
            <a:r>
              <a:rPr lang="zh-TW" altLang="en-US" sz="2400" dirty="0"/>
              <a:t>的方法。給予一群已經分類好的資料， </a:t>
            </a:r>
            <a:r>
              <a:rPr lang="en-US" altLang="zh-TW" sz="2400" dirty="0"/>
              <a:t>SVM</a:t>
            </a:r>
            <a:r>
              <a:rPr lang="zh-TW" altLang="en-US" sz="2400" dirty="0"/>
              <a:t>可以經由訓練</a:t>
            </a:r>
            <a:r>
              <a:rPr lang="en-US" altLang="zh-TW" sz="2400" dirty="0"/>
              <a:t>(Training)</a:t>
            </a:r>
            <a:r>
              <a:rPr lang="zh-TW" altLang="en-US" sz="2400" dirty="0"/>
              <a:t>獲得一組模型。爾後若有尚未分類的資料，支持向量機可以利用先前訓練好的模 型去預測</a:t>
            </a:r>
            <a:r>
              <a:rPr lang="en-US" altLang="zh-TW" sz="2400" dirty="0"/>
              <a:t>(Predict)</a:t>
            </a:r>
            <a:r>
              <a:rPr lang="zh-TW" altLang="en-US" sz="2400" dirty="0"/>
              <a:t>這筆資料所屬的類別。</a:t>
            </a:r>
          </a:p>
          <a:p>
            <a:r>
              <a:rPr lang="zh-TW" altLang="en-US" sz="2400" dirty="0"/>
              <a:t>因為支持向量機在建立模型時，必須要先有已經分類好的資料作為訓練用，所以支持向量機是</a:t>
            </a:r>
            <a:r>
              <a:rPr lang="zh-TW" altLang="en-US" sz="2400" dirty="0">
                <a:solidFill>
                  <a:srgbClr val="FF0000"/>
                </a:solidFill>
              </a:rPr>
              <a:t>監督式學習</a:t>
            </a:r>
            <a:r>
              <a:rPr lang="en-US" altLang="zh-TW" sz="2400" dirty="0">
                <a:solidFill>
                  <a:srgbClr val="FF0000"/>
                </a:solidFill>
              </a:rPr>
              <a:t>(Supervised Learning)</a:t>
            </a:r>
            <a:r>
              <a:rPr lang="zh-TW" altLang="en-US" sz="2400" dirty="0"/>
              <a:t>的方法之一。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89719"/>
            <a:ext cx="14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SVM</a:t>
            </a:r>
            <a:r>
              <a:rPr lang="zh-TW" altLang="en-US" sz="2400" dirty="0" smtClean="0"/>
              <a:t> 模型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5" y="3818052"/>
            <a:ext cx="717332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9" y="495753"/>
            <a:ext cx="7928429" cy="10572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專案架構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52" y="495753"/>
            <a:ext cx="5410348" cy="59869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52" y="0"/>
            <a:ext cx="6845384" cy="68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89719"/>
            <a:ext cx="26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線性可分</a:t>
            </a:r>
            <a:r>
              <a:rPr lang="en-US" altLang="zh-TW" sz="2400" dirty="0" smtClean="0"/>
              <a:t>SVM</a:t>
            </a:r>
            <a:r>
              <a:rPr lang="zh-TW" altLang="en-US" sz="2400" dirty="0" smtClean="0"/>
              <a:t> 模型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5" y="1915180"/>
            <a:ext cx="5287113" cy="41058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85993" y="1089718"/>
            <a:ext cx="29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線性不可分</a:t>
            </a:r>
            <a:r>
              <a:rPr lang="en-US" altLang="zh-TW" sz="2400" dirty="0"/>
              <a:t>SVM</a:t>
            </a:r>
            <a:r>
              <a:rPr lang="zh-TW" altLang="en-US" sz="2400" dirty="0"/>
              <a:t> 模型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5" y="1812310"/>
            <a:ext cx="5157137" cy="40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89719"/>
            <a:ext cx="236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非線性</a:t>
            </a:r>
            <a:r>
              <a:rPr lang="en-US" altLang="zh-TW" sz="2400" dirty="0" smtClean="0"/>
              <a:t>SVM</a:t>
            </a:r>
            <a:r>
              <a:rPr lang="zh-TW" altLang="en-US" sz="2400" dirty="0" smtClean="0"/>
              <a:t> 模型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928011"/>
            <a:ext cx="6424120" cy="371148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180156" y="1776018"/>
            <a:ext cx="37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透過映射函數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透過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1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53" y="2954316"/>
            <a:ext cx="5696725" cy="35283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9229" y="1667492"/>
            <a:ext cx="11107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線性支</a:t>
            </a:r>
            <a:r>
              <a:rPr lang="zh-TW" altLang="en-US" dirty="0" smtClean="0"/>
              <a:t>持</a:t>
            </a:r>
            <a:r>
              <a:rPr lang="zh-CN" altLang="en-US" dirty="0" smtClean="0"/>
              <a:t>向量分類，類似於</a:t>
            </a:r>
            <a:r>
              <a:rPr lang="en-US" altLang="zh-CN" dirty="0" smtClean="0"/>
              <a:t>SVC</a:t>
            </a:r>
            <a:r>
              <a:rPr lang="zh-CN" altLang="en-US" dirty="0" smtClean="0"/>
              <a:t>，但是其使用的核函數是”</a:t>
            </a:r>
            <a:r>
              <a:rPr lang="en-US" altLang="zh-CN" dirty="0" smtClean="0"/>
              <a:t>linear“</a:t>
            </a:r>
            <a:r>
              <a:rPr lang="zh-CN" altLang="en-US" dirty="0" smtClean="0"/>
              <a:t>上邊介紹的兩種是按照</a:t>
            </a:r>
            <a:r>
              <a:rPr lang="en-US" altLang="zh-CN" dirty="0" err="1" smtClean="0"/>
              <a:t>brf</a:t>
            </a:r>
            <a:r>
              <a:rPr lang="zh-CN" altLang="en-US" dirty="0" smtClean="0"/>
              <a:t>（徑向基函數計算的，其實現也不是基於</a:t>
            </a:r>
            <a:r>
              <a:rPr lang="en-US" altLang="zh-CN" dirty="0" smtClean="0"/>
              <a:t>LIBSVM</a:t>
            </a:r>
            <a:r>
              <a:rPr lang="zh-CN" altLang="en-US" dirty="0" smtClean="0"/>
              <a:t>，所以它具有更大的靈活性在選擇處罰和損失函數時，而且可以適應更大的資料集，他支持密集和稀疏的輸入是通過一對一的方式解決的</a:t>
            </a:r>
            <a:endParaRPr lang="en-US" altLang="zh-CN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7" y="3086575"/>
            <a:ext cx="4316288" cy="33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48" y="2328395"/>
            <a:ext cx="2584807" cy="3925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55" y="2566867"/>
            <a:ext cx="3686689" cy="17242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47" y="1493564"/>
            <a:ext cx="2931054" cy="48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在原始空間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不好區分的資料可以用非線性的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映射函數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將這些資料轉換到另一個空間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，可能可以找到一條線做分割超平面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(Hyperplane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1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但是映像函數需要對該問題有清楚的了解，才有機會找出一條符合邏輯的映象函數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因此我們可以透過核函數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去找到分割超平面。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就可以知道特徵空間終點跟點的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內積、距離、角度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791677"/>
            <a:ext cx="6773220" cy="781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9" y="3674110"/>
            <a:ext cx="6858957" cy="962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9" y="4636269"/>
            <a:ext cx="605874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常用的核函數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" y="4449622"/>
            <a:ext cx="3696996" cy="79841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3" y="3604636"/>
            <a:ext cx="5345893" cy="86783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817503"/>
            <a:ext cx="4078846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8" y="5257367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7633" y="2695758"/>
            <a:ext cx="11489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當前問題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目前的數據不平衡，在現實世界中，採集的數據往往是比例失衡的。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欺詐性交易的數量要遠低於正常和健康的交易，也就是說，它只占到了總觀測量的大約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0.1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。這裡的問題是提高識別罕見的少數類別的準確率，而不是實現更高的總體準確率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因此我們需要針對該情況作抽樣上的調整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1"/>
          <a:stretch/>
        </p:blipFill>
        <p:spPr>
          <a:xfrm>
            <a:off x="359228" y="2064411"/>
            <a:ext cx="6649378" cy="626161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265714" y="2740397"/>
            <a:ext cx="418203" cy="490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3265713" y="4496252"/>
            <a:ext cx="418203" cy="656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633" y="1353609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什麼是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ADASYN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1024390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229" y="2430191"/>
            <a:ext cx="6206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處理不平衡學習</a:t>
            </a:r>
            <a:r>
              <a:rPr lang="zh-TW" altLang="en-US" dirty="0" smtClean="0"/>
              <a:t>的其中一種方式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過採樣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Onver</a:t>
            </a:r>
            <a:r>
              <a:rPr lang="en-US" altLang="zh-TW" dirty="0" smtClean="0"/>
              <a:t>-Sampling</a:t>
            </a:r>
            <a:r>
              <a:rPr lang="en-US" altLang="zh-TW" dirty="0"/>
              <a:t>)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553028"/>
            <a:ext cx="1424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59229" y="1636263"/>
            <a:ext cx="1957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r>
              <a:rPr lang="en-US" altLang="zh-TW" sz="2400" dirty="0" err="1"/>
              <a:t>matplotlib</a:t>
            </a:r>
            <a:endParaRPr lang="en-US" altLang="zh-TW" sz="2400" dirty="0"/>
          </a:p>
          <a:p>
            <a:r>
              <a:rPr lang="en-US" altLang="zh-TW" sz="2400" dirty="0"/>
              <a:t>pandas</a:t>
            </a:r>
          </a:p>
          <a:p>
            <a:r>
              <a:rPr lang="en-US" altLang="zh-TW" sz="2400" dirty="0" smtClean="0"/>
              <a:t>random</a:t>
            </a:r>
            <a:endParaRPr lang="en-US" altLang="zh-TW" sz="2400" dirty="0"/>
          </a:p>
        </p:txBody>
      </p:sp>
      <p:sp>
        <p:nvSpPr>
          <p:cNvPr id="10" name="矩形 9"/>
          <p:cNvSpPr/>
          <p:nvPr/>
        </p:nvSpPr>
        <p:spPr>
          <a:xfrm>
            <a:off x="359229" y="11466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套件匯入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0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1024390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229" y="2430191"/>
            <a:ext cx="6206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處理不平衡學習</a:t>
            </a:r>
            <a:r>
              <a:rPr lang="zh-TW" altLang="en-US" dirty="0" smtClean="0"/>
              <a:t>的其中一種方式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過採樣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Onver</a:t>
            </a:r>
            <a:r>
              <a:rPr lang="en-US" altLang="zh-TW" dirty="0" smtClean="0"/>
              <a:t>-Sampling)</a:t>
            </a:r>
          </a:p>
          <a:p>
            <a:endParaRPr lang="en-US" altLang="zh-TW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i="1" dirty="0" smtClean="0">
                <a:solidFill>
                  <a:schemeClr val="bg2">
                    <a:lumMod val="50000"/>
                  </a:schemeClr>
                </a:solidFill>
              </a:rPr>
              <a:t>SMOTE(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Synthetic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Minority Oversampling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Technique)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b="1" dirty="0"/>
              <a:t>Adaptive </a:t>
            </a:r>
            <a:r>
              <a:rPr lang="en-US" altLang="zh-TW" b="1" dirty="0" smtClean="0"/>
              <a:t>Synthetic(</a:t>
            </a:r>
            <a:r>
              <a:rPr lang="en-US" altLang="zh-TW" b="1" dirty="0"/>
              <a:t>ADASYN</a:t>
            </a:r>
            <a:r>
              <a:rPr lang="en-US" altLang="zh-TW" b="1" dirty="0" smtClean="0"/>
              <a:t>)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1586470"/>
            <a:ext cx="10990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基於</a:t>
            </a:r>
            <a:r>
              <a:rPr lang="en-US" altLang="zh-CN" dirty="0" smtClean="0"/>
              <a:t>k</a:t>
            </a:r>
            <a:r>
              <a:rPr lang="zh-CN" altLang="en-US" dirty="0" smtClean="0"/>
              <a:t>臨近和插值演算法。不同的是</a:t>
            </a:r>
            <a:r>
              <a:rPr lang="en-US" altLang="zh-CN" dirty="0" smtClean="0"/>
              <a:t>ADASYN</a:t>
            </a:r>
            <a:r>
              <a:rPr lang="zh-CN" altLang="en-US" dirty="0" smtClean="0"/>
              <a:t>演算法在考慮</a:t>
            </a:r>
            <a:r>
              <a:rPr lang="en-US" altLang="zh-CN" dirty="0" smtClean="0"/>
              <a:t>K</a:t>
            </a:r>
            <a:r>
              <a:rPr lang="zh-CN" altLang="en-US" dirty="0" smtClean="0"/>
              <a:t>個臨近樣本點的時候是包括所有類別的不僅僅是 </a:t>
            </a:r>
            <a:r>
              <a:rPr lang="en-US" altLang="zh-CN" dirty="0" smtClean="0"/>
              <a:t>Xi</a:t>
            </a:r>
            <a:r>
              <a:rPr lang="en-US" altLang="zh-CN" dirty="0"/>
              <a:t> </a:t>
            </a:r>
            <a:r>
              <a:rPr lang="zh-CN" altLang="en-US" dirty="0" smtClean="0"/>
              <a:t>同類。並且根據每個少數類樣本周圍異類樣本點的個數賦予權重 </a:t>
            </a:r>
            <a:r>
              <a:rPr lang="en-US" altLang="zh-CN" dirty="0" err="1" smtClean="0"/>
              <a:t>ri</a:t>
            </a:r>
            <a:r>
              <a:rPr lang="en-US" altLang="zh-CN" dirty="0"/>
              <a:t> </a:t>
            </a:r>
            <a:r>
              <a:rPr lang="en-US" altLang="zh-CN" dirty="0" smtClean="0"/>
              <a:t>,</a:t>
            </a:r>
            <a:r>
              <a:rPr lang="zh-CN" altLang="en-US" dirty="0" smtClean="0"/>
              <a:t>權重越高，一會根據同類臨近點生成的樣本數也就越多。</a:t>
            </a:r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2990058"/>
            <a:ext cx="6773220" cy="13414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5284805"/>
            <a:ext cx="6363588" cy="5620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1"/>
          <a:stretch/>
        </p:blipFill>
        <p:spPr>
          <a:xfrm>
            <a:off x="359229" y="1459810"/>
            <a:ext cx="6012542" cy="566191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2801257" y="2092323"/>
            <a:ext cx="348343" cy="786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2801256" y="4373791"/>
            <a:ext cx="348343" cy="786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01256" y="1459810"/>
            <a:ext cx="1857830" cy="44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49599" y="5323467"/>
            <a:ext cx="2039258" cy="44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2"/>
          <a:stretch/>
        </p:blipFill>
        <p:spPr>
          <a:xfrm>
            <a:off x="359229" y="1553028"/>
            <a:ext cx="6773220" cy="21583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93044"/>
              </p:ext>
            </p:extLst>
          </p:nvPr>
        </p:nvGraphicFramePr>
        <p:xfrm>
          <a:off x="359229" y="3840480"/>
          <a:ext cx="10294257" cy="2683692"/>
        </p:xfrm>
        <a:graphic>
          <a:graphicData uri="http://schemas.openxmlformats.org/drawingml/2006/table">
            <a:tbl>
              <a:tblPr firstRow="1" firstCol="1" bandRow="1"/>
              <a:tblGrid>
                <a:gridCol w="3051628">
                  <a:extLst>
                    <a:ext uri="{9D8B030D-6E8A-4147-A177-3AD203B41FA5}">
                      <a16:colId xmlns:a16="http://schemas.microsoft.com/office/drawing/2014/main" val="1367441255"/>
                    </a:ext>
                  </a:extLst>
                </a:gridCol>
                <a:gridCol w="7242629">
                  <a:extLst>
                    <a:ext uri="{9D8B030D-6E8A-4147-A177-3AD203B41FA5}">
                      <a16:colId xmlns:a16="http://schemas.microsoft.com/office/drawing/2014/main" val="2578272419"/>
                    </a:ext>
                  </a:extLst>
                </a:gridCol>
              </a:tblGrid>
              <a:tr h="368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make_pipeline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建立管道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4836"/>
                  </a:ext>
                </a:extLst>
              </a:tr>
              <a:tr h="151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LinearSVC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=1)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i="1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=1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随机数据混洗时使用的伪随机数生成器的种子。 如果是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，则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是随机数生成器使用的种子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如果是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实例，则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是随机数生成器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如果为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，则随机数生成器是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np.random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使用的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实例。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826560"/>
                  </a:ext>
                </a:extLst>
              </a:tr>
              <a:tr h="80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用訓練數據擬合分類器模型，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擬合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就是把平面上一系列的點，用一條光滑的曲線連接起來。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9952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6" y="1038370"/>
            <a:ext cx="8087854" cy="29245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810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805433"/>
            <a:ext cx="10583752" cy="172426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43115" y="1309899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最後，我們該如何去判斷一個分類模型好不好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3802" y="3782104"/>
            <a:ext cx="3382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292929"/>
                </a:solidFill>
                <a:latin typeface="sohne"/>
              </a:rPr>
              <a:t>製作</a:t>
            </a:r>
            <a:r>
              <a:rPr lang="zh-TW" altLang="en-US" b="1" dirty="0" smtClean="0">
                <a:solidFill>
                  <a:srgbClr val="292929"/>
                </a:solidFill>
                <a:latin typeface="sohne"/>
              </a:rPr>
              <a:t>混淆</a:t>
            </a:r>
            <a:r>
              <a:rPr lang="zh-TW" altLang="en-US" b="1" dirty="0">
                <a:solidFill>
                  <a:srgbClr val="292929"/>
                </a:solidFill>
                <a:latin typeface="sohne"/>
              </a:rPr>
              <a:t>矩陣</a:t>
            </a:r>
            <a:r>
              <a:rPr lang="en-US" altLang="zh-TW" b="1" dirty="0">
                <a:solidFill>
                  <a:srgbClr val="292929"/>
                </a:solidFill>
                <a:latin typeface="sohne"/>
              </a:rPr>
              <a:t>(confusion matrix)</a:t>
            </a: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3802" y="4277857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組成混淆矩陣的四個元素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(TP,TN,FP,FN)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7476"/>
              </p:ext>
            </p:extLst>
          </p:nvPr>
        </p:nvGraphicFramePr>
        <p:xfrm>
          <a:off x="500003" y="4863396"/>
          <a:ext cx="9303656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944161">
                  <a:extLst>
                    <a:ext uri="{9D8B030D-6E8A-4147-A177-3AD203B41FA5}">
                      <a16:colId xmlns:a16="http://schemas.microsoft.com/office/drawing/2014/main" val="3205464376"/>
                    </a:ext>
                  </a:extLst>
                </a:gridCol>
                <a:gridCol w="7359495">
                  <a:extLst>
                    <a:ext uri="{9D8B030D-6E8A-4147-A177-3AD203B41FA5}">
                      <a16:colId xmlns:a16="http://schemas.microsoft.com/office/drawing/2014/main" val="2747741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TP(True Positive)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正確預測成功的正樣本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30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TN(True Negative)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正確預測成功的負樣本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13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FP(False Positive)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錯誤預測成正樣本，實際上為負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第一型錯誤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(Type 1 Error</a:t>
                      </a:r>
                      <a:r>
                        <a:rPr lang="en-US" altLang="zh-TW" sz="18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52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FN(False </a:t>
                      </a: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Negative)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錯誤預測成負樣本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或者說沒能預測出來的正樣本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(Type 2 Error)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1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312087"/>
            <a:ext cx="5611008" cy="2514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3419872"/>
            <a:ext cx="3907971" cy="30628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83313" y="4003309"/>
            <a:ext cx="5940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ROC(Receiver operator characteristic</a:t>
            </a:r>
            <a:r>
              <a:rPr lang="zh-TW" altLang="en-US" dirty="0" smtClean="0"/>
              <a:t>）</a:t>
            </a:r>
            <a:r>
              <a:rPr lang="en-US" altLang="zh-TW" dirty="0"/>
              <a:t>X</a:t>
            </a:r>
            <a:r>
              <a:rPr lang="zh-TW" altLang="en-US" dirty="0"/>
              <a:t>軸為假陽率，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真</a:t>
            </a:r>
            <a:r>
              <a:rPr lang="zh-TW" altLang="en-US" dirty="0"/>
              <a:t>陽率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6" y="5531545"/>
            <a:ext cx="1686160" cy="5620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83313" y="5531545"/>
            <a:ext cx="6444343" cy="68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31656" y="5548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AUC</a:t>
            </a:r>
            <a:r>
              <a:rPr lang="zh-TW" altLang="en-US" dirty="0"/>
              <a:t> 即</a:t>
            </a:r>
            <a:r>
              <a:rPr lang="en-US" altLang="zh-TW" dirty="0"/>
              <a:t>ROC</a:t>
            </a:r>
            <a:r>
              <a:rPr lang="zh-TW" altLang="en-US" dirty="0"/>
              <a:t>曲線之下所覆蓋的面積除以總面積的比率</a:t>
            </a:r>
            <a:endParaRPr lang="en-US" altLang="zh-TW" dirty="0"/>
          </a:p>
          <a:p>
            <a:r>
              <a:rPr lang="zh-TW" altLang="en-US" dirty="0"/>
              <a:t>二分類的分配差異越顯著，</a:t>
            </a:r>
            <a:r>
              <a:rPr lang="en-US" altLang="zh-TW" dirty="0"/>
              <a:t>AUC</a:t>
            </a:r>
            <a:r>
              <a:rPr lang="zh-TW" altLang="en-US" dirty="0"/>
              <a:t>的分數就越高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99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828" y="784055"/>
            <a:ext cx="1164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SVC（C-Support Vector Classification）：支持向量分類，基於libsvm實現的（libsvm詳情參考 或者百科），資料擬合的時間複雜度是資料樣本的二次方，這使得他很難擴展到10000個資料集，當輸入是多類別時（SVM最初是處理二分類問題的），通過一對一的方案解決，當然也有別的解決辦法，比如說（以下為引用）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資料來源 </a:t>
            </a:r>
            <a:endParaRPr lang="en-US" altLang="zh-TW" dirty="0"/>
          </a:p>
          <a:p>
            <a:r>
              <a:rPr lang="en-US" altLang="zh-TW" dirty="0" smtClean="0"/>
              <a:t>https://blog.csdn.net/weixin_43746433/article/details/97808078</a:t>
            </a:r>
            <a:endParaRPr lang="zh-TW" altLang="en-US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3829" y="255417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828" y="3251685"/>
            <a:ext cx="604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https://blog.csdn.net/ustbclearwang/article/details/81236732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3828" y="2882353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TW" b="1" i="0" dirty="0" err="1" smtClean="0">
                <a:solidFill>
                  <a:srgbClr val="222226"/>
                </a:solidFill>
                <a:effectLst/>
                <a:latin typeface="PingFang SC"/>
              </a:rPr>
              <a:t>sklearn</a:t>
            </a:r>
            <a:r>
              <a:rPr lang="en-US" altLang="zh-TW" b="1" i="0" dirty="0" smtClean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en-US" altLang="zh-TW" b="1" i="0" dirty="0" err="1" smtClean="0">
                <a:solidFill>
                  <a:srgbClr val="222226"/>
                </a:solidFill>
                <a:effectLst/>
                <a:latin typeface="PingFang SC"/>
              </a:rPr>
              <a:t>svm.LinearSVC</a:t>
            </a:r>
            <a:r>
              <a:rPr lang="zh-TW" altLang="en-US" b="1" i="0" dirty="0" smtClean="0">
                <a:solidFill>
                  <a:srgbClr val="222226"/>
                </a:solidFill>
                <a:effectLst/>
                <a:latin typeface="PingFang SC"/>
              </a:rPr>
              <a:t>的参数说明</a:t>
            </a:r>
            <a:endParaRPr lang="zh-TW" altLang="en-US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48500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829" y="1103370"/>
            <a:ext cx="1164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SMOTE</a:t>
            </a:r>
            <a:r>
              <a:rPr lang="zh-TW" altLang="en-US" b="1" dirty="0"/>
              <a:t>原理</a:t>
            </a:r>
          </a:p>
          <a:p>
            <a:r>
              <a:rPr lang="en-US" altLang="zh-TW" dirty="0"/>
              <a:t>SMOTE</a:t>
            </a:r>
            <a:r>
              <a:rPr lang="zh-TW" altLang="en-US" dirty="0"/>
              <a:t>的全称是</a:t>
            </a:r>
            <a:r>
              <a:rPr lang="en-US" altLang="zh-TW" dirty="0"/>
              <a:t>Synthetic Minority Over-Sampling Technique </a:t>
            </a:r>
            <a:r>
              <a:rPr lang="zh-TW" altLang="en-US" dirty="0"/>
              <a:t>即“人工少数类过采样法”，非直接对少数类进行重采样，而是设计算法来人工合成一些新的少数样本。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資料來源 </a:t>
            </a:r>
            <a:endParaRPr lang="en-US" altLang="zh-TW" dirty="0" smtClean="0"/>
          </a:p>
          <a:p>
            <a:r>
              <a:rPr lang="en-US" altLang="zh-TW" dirty="0" smtClean="0"/>
              <a:t>https://blog.csdn.net/weixin_43746433/article/details/97808078</a:t>
            </a:r>
            <a:endParaRPr lang="zh-TW" altLang="en-US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3829" y="385763"/>
            <a:ext cx="7928429" cy="6014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245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svg+xml;base64,PD94bWwgdmVyc2lvbj0iMS4wIiBlbmNvZGluZz0iVVRGLTgiPz4KPHN2ZyB4bWxucz0iaHR0cDovL3d3dy53My5vcmcvMjAwMC9zdmciIHZlcnNpb249IjEuMSIgd2lkdGg9IjUwMCIgaGVpZ2h0PSI1MDAiIHZpZXdCb3g9IjAgMCA1MDAgNTAwIj48cmVjdCB4PSIwIiB5PSIwIiB3aWR0aD0iNTAwIiBoZWlnaHQ9IjUwMCIgZmlsbD0iI2ZmZmZmZiIvPjxnIHRyYW5zZm9ybT0ic2NhbGUoMTcuMjQxKSI+PGcgdHJhbnNmb3JtPSJ0cmFuc2xhdGUoMCwwKSI+PGc+PGcgdHJhbnNmb3JtPSJ0cmFuc2xhdGUoMy41LDMuNSkiPjxwYXRoIGZpbGwtcnVsZT0iZXZlbm9kZCIgZD0iTS0zLjUgLTMuNUwtMy41IDMuNUwzLjUgMy41TDMuNSAtMy41Wk0tMi41IC0yLjVMLTIuNSAyLjVMMi41IDIuNUwyLjUgLTIuNVoiIGZpbGw9IiMwMDAwMDAiLz48cGF0aCBmaWxsLXJ1bGU9ImV2ZW5vZGQiIGQ9Ik0tMS41IC0xLjVMLTEuNSAxLjVMMS41IDEuNUwxLjUgLTEuNVoiIGZpbGw9IiMwMDAwMDAiLz48L2c+PC9nPjxnPjxnIHRyYW5zZm9ybT0idHJhbnNsYXRlKDI1LjUsMy41KSI+PGcgdHJhbnNmb3JtPSJyb3RhdGUoOTApIj48cGF0aCBmaWxsLXJ1bGU9ImV2ZW5vZGQiIGQ9Ik0tMy41IC0zLjVMLTMuNSAzLjVMMy41IDMuNUwzLjUgLTMuNVpNLTIuNSAtMi41TC0yLjUgMi41TDIuNSAyLjVMMi41IC0yLjVaIiBmaWxsPSIjMDAwMDAwIi8+PHBhdGggZmlsbC1ydWxlPSJldmVub2RkIiBkPSJNLTEuNSAtMS41TC0xLjUgMS41TDEuNSAxLjVMMS41IC0xLjVaIiBmaWxsPSIjMDAwMDAwIi8+PC9nPjwvZz48L2c+PGc+PGcgdHJhbnNmb3JtPSJ0cmFuc2xhdGUoMy41LDI1LjUpIj48ZyB0cmFuc2Zvcm09InJvdGF0ZSgtOTApIj48cGF0aCBmaWxsLXJ1bGU9ImV2ZW5vZGQiIGQ9Ik0tMy41IC0zLjVMLTMuNSAzLjVMMy41IDMuNUwzLjUgLTMuNVpNLTIuNSAtMi41TC0yLjUgMi41TDIuNSAyLjVMMi41IC0yLjVaIiBmaWxsPSIjMDAwMDAwIi8+PHBhdGggZmlsbC1ydWxlPSJldmVub2RkIiBkPSJNLTEuNSAtMS41TC0xLjUgMS41TDEuNSAxLjVMMS41IC0xLjVaIiBmaWxsPSIjMDAwMDAwIi8+PC9nPjwvZz48L2c+PHBhdGggZmlsbC1ydWxlPSJldmVub2RkIiBkPSJNOCAwTDggMkwxMCAyTDEwIDRMOCA0TDggOUw5IDlMOSAxMEwxMSAxMEwxMSAxMUwxMiAxMUwxMiAxMEwxMSAxMEwxMSA4TDEzIDhMMTMgMTBMMTQgMTBMMTQgOUwxNSA5TDE1IDEwTDE2IDEwTDE2IDExTDE1IDExTDE1IDEzTDE2IDEzTDE2IDE2TDE1IDE2TDE1IDE0TDEzIDE0TDEzIDEzTDE0IDEzTDE0IDExTDEzIDExTDEzIDEyTDExIDEyTDExIDEzTDEyIDEzTDEyIDE1TDExIDE1TDExIDE0TDEwIDE0TDEwIDExTDggMTFMOCAxM0w3IDEzTDcgMTJMNiAxMkw2IDExTDcgMTFMNyAxMEw2IDEwTDYgOUw3IDlMNyA4TDUgOEw1IDEwTDQgMTBMNCA5TDMgOUwzIDhMMCA4TDAgMTBMMSAxMEwxIDExTDMgMTFMMyAxMkwyIDEyTDIgMTNMMSAxM0wxIDEyTDAgMTJMMCAxM0wxIDEzTDEgMTRMMCAxNEwwIDE1TDEgMTVMMSAxOEwwIDE4TDAgMTlMMiAxOUwyIDIwTDAgMjBMMCAyMUwyIDIxTDIgMjBMMyAyMEwzIDIxTDQgMjFMNCAyMEw1IDIwTDUgMjFMOCAyMUw4IDIyTDkgMjJMOSAyMUwxMCAyMUwxMCAyMEw5IDIwTDkgMjFMOCAyMUw4IDE5TDkgMTlMOSAxOEwxMSAxOEwxMSAxOUwxMiAxOUwxMiAxOEwxMSAxOEwxMSAxN0wxMCAxN0wxMCAxNkwxMyAxNkwxMyAxOEwxNSAxOEwxNSAxOUwxNiAxOUwxNiAyMEwxNSAyMEwxNSAyMkwxMyAyMkwxMyAyMUwxNCAyMUwxNCAxOUwxMyAxOUwxMyAyMEwxMSAyMEwxMSAyMUwxMiAyMUwxMiAyM0wxMCAyM0wxMCAyNkw4IDI2TDggMjlMMTAgMjlMMTAgMjhMMTEgMjhMMTEgMjlMMTQgMjlMMTQgMjdMMTMgMjdMMTMgMjhMMTEgMjhMMTEgMjdMMTIgMjdMMTIgMjZMMTEgMjZMMTEgMjRMMTMgMjRMMTMgMjZMMTcgMjZMMTcgMjdMMTYgMjdMMTYgMjhMMTUgMjhMMTUgMjlMMTggMjlMMTggMjZMMTkgMjZMMTkgMjVMMjAgMjVMMjAgMjhMMjEgMjhMMjEgMjlMMjIgMjlMMjIgMjhMMjEgMjhMMjEgMjdMMjIgMjdMMjIgMjZMMjEgMjZMMjEgMjVMMjMgMjVMMjMgMjZMMjUgMjZMMjUgMjdMMjQgMjdMMjQgMjhMMjMgMjhMMjMgMjlMMjUgMjlMMjUgMjhMMjggMjhMMjggMjlMMjkgMjlMMjkgMjZMMjggMjZMMjggMjRMMjkgMjRMMjkgMjJMMjggMjJMMjggMjRMMjcgMjRMMjcgMjNMMjYgMjNMMjYgMjRMMjUgMjRMMjUgMjBMMjQgMjBMMjQgMTdMMjMgMTdMMjMgMTZMMjQgMTZMMjQgMTRMMjYgMTRMMjYgMTNMMjcgMTNMMjcgMTJMMjggMTJMMjggMTNMMjkgMTNMMjkgMTBMMjggMTBMMjggMTFMMjcgMTFMMjcgMTJMMjYgMTJMMjYgMTFMMjUgMTFMMjUgMTJMMjQgMTJMMjQgMTFMMjMgMTFMMjMgMTBMMjQgMTBMMjQgOUwyNSA5TDI1IDEwTDI2IDEwTDI2IDlMMjUgOUwyNSA4TDIxIDhMMjEgNkwyMCA2TDIwIDdMMTkgN0wxOSA1TDE4IDVMMTggNEwxNyA0TDE3IDNMMTYgM0wxNiA0TDE3IDRMMTcgNkwxNiA2TDE2IDdMMTUgN0wxNSA2TDE0IDZMMTQgN0wxNSA3TDE1IDhMMTMgOEwxMyA2TDEyIDZMMTIgNEwxMSA0TDExIDNMMTQgM0wxNCA0TDEzIDRMMTMgNUwxNSA1TDE1IDNMMTQgM0wxNCAyTDE2IDJMMTYgMUwxNyAxTDE3IDJMMTggMkwxOCAzTDE5IDNMMTkgMUwxOCAxTDE4IDBMMTUgMEwxNSAxTDE0IDFMMTQgMEwxMSAwTDExIDFMOSAxTDkgMFpNMTEgMUwxMSAyTDEyIDJMMTIgMVpNMjAgM0wyMCA1TDIxIDVMMjEgM1pNOSA1TDkgOEwxMCA4TDEwIDZMMTEgNkwxMSA3TDEyIDdMMTIgNkwxMSA2TDExIDVaTTE3IDZMMTcgOEwxOCA4TDE4IDlMMTcgOUwxNyAxMUwxNiAxMUwxNiAxM0wxNyAxM0wxNyAxNUwxOCAxNUwxOCAxNkwxNyAxNkwxNyAxOEwxNiAxOEwxNiAxOUwxNyAxOUwxNyAyMEwxNiAyMEwxNiAyM0wxNSAyM0wxNSAyNEwxNiAyNEwxNiAyNUwxNyAyNUwxNyAyNkwxOCAyNkwxOCAyNUwxOSAyNUwxOSAyNEwyMCAyNEwyMCAyMkwxOCAyMkwxOCAyMUwxNyAyMUwxNyAyMEwxOSAyMEwxOSAxOUwyMCAxOUwyMCAxOEwxOCAxOEwxOCAxN0wxOSAxN0wxOSAxNUwyMCAxNUwyMCAxM0wyMSAxM0wyMSAxNUwyMiAxNUwyMiAxNEwyNCAxNEwyNCAxMkwyMiAxMkwyMiAxMEwyMyAxMEwyMyA5TDIxIDlMMjEgOEwyMCA4TDIwIDlMMjEgOUwyMSAxMUwyMCAxMUwyMCAxMEwxOSAxMEwxOSA4TDE4IDhMMTggNlpNMjcgOEwyNyA5TDI5IDlMMjkgOFpNMiA5TDIgMTBMMyAxMEwzIDExTDQgMTFMNCAxM0wzIDEzTDMgMTVMMiAxNUwyIDE0TDEgMTRMMSAxNUwyIDE1TDIgMTdMMyAxN0wzIDE2TDQgMTZMNCAxN0w2IDE3TDYgMThMNSAxOEw1IDE5TDYgMTlMNiAyMEw3IDIwTDcgMTlMNiAxOUw2IDE4TDcgMThMNyAxN0w5IDE3TDkgMTZMNyAxNkw3IDE1TDEwIDE1TDEwIDE0TDkgMTRMOSAxM0w4IDEzTDggMTRMNyAxNEw3IDEzTDYgMTNMNiAxMkw1IDEyTDUgMTFMNiAxMUw2IDEwTDUgMTBMNSAxMUw0IDExTDQgMTBMMyAxMEwzIDlaTTE4IDEwTDE4IDEyTDE5IDEyTDE5IDEzTDIwIDEzTDIwIDExTDE5IDExTDE5IDEwWk0yMSAxMkwyMSAxM0wyMiAxM0wyMiAxMlpNNCAxM0w0IDE0TDUgMTRMNSAxM1pNNiAxNEw2IDE1TDUgMTVMNSAxNkw2IDE2TDYgMTdMNyAxN0w3IDE2TDYgMTZMNiAxNUw3IDE1TDcgMTRaTTE4IDE0TDE4IDE1TDE5IDE1TDE5IDE0Wk0yNyAxNEwyNyAxNUwyOCAxNUwyOCAxN0wyOSAxN0wyOSAxNUwyOCAxNUwyOCAxNFpNMTMgMTVMMTMgMTZMMTQgMTZMMTQgMTVaTTIwIDE2TDIwIDE3TDIyIDE3TDIyIDE4TDIxIDE4TDIxIDIwTDIyIDIwTDIyIDE4TDIzIDE4TDIzIDE3TDIyIDE3TDIyIDE2Wk0yNSAxNkwyNSAxOEwyNiAxOEwyNiAxN0wyNyAxN0wyNyAxNlpNMiAxOEwyIDE5TDMgMTlMMyAxOFpNMTcgMThMMTcgMTlMMTggMTlMMTggMThaTTI4IDE4TDI4IDIwTDI3IDIwTDI3IDIxTDI5IDIxTDI5IDE4Wk0yMSAyMUwyMSAyNEwyNCAyNEwyNCAyMVpNMTcgMjJMMTcgMjNMMTYgMjNMMTYgMjRMMTcgMjRMMTcgMjVMMTggMjVMMTggMjJaTTIyIDIyTDIyIDIzTDIzIDIzTDIzIDIyWk04IDIzTDggMjRMOSAyNEw5IDIzWk0xMyAyM0wxMyAyNEwxNCAyNEwxNCAyM1pNMjYgMjRMMjYgMjVMMjUgMjVMMjUgMjZMMjYgMjZMMjYgMjdMMjcgMjdMMjcgMjRaTTEwIDI2TDEwIDI3TDExIDI3TDExIDI2WiIgZmlsbD0iIzAwMDAwMCIvPjwvZz48L2c+PC9zdmc+C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397829"/>
            <a:ext cx="1741715" cy="174171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5575" y="6270173"/>
            <a:ext cx="995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GitHub</a:t>
            </a:r>
            <a:r>
              <a:rPr lang="zh-TW" altLang="en-US" sz="2400" dirty="0" smtClean="0"/>
              <a:t> </a:t>
            </a:r>
            <a:r>
              <a:rPr lang="en-US" altLang="zh-TW" sz="2400" dirty="0" err="1"/>
              <a:t>QRCode</a:t>
            </a:r>
            <a:r>
              <a:rPr lang="en-US" altLang="zh-TW" sz="2400" dirty="0"/>
              <a:t>(https://github.com/cgit6/AML_SVM.git)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37" y="1743979"/>
            <a:ext cx="5538692" cy="2617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466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導入數據</a:t>
            </a:r>
            <a:r>
              <a:rPr lang="zh-TW" altLang="en-US" sz="2400" dirty="0"/>
              <a:t>集</a:t>
            </a:r>
          </a:p>
        </p:txBody>
      </p:sp>
      <p:sp>
        <p:nvSpPr>
          <p:cNvPr id="2" name="矩形 1"/>
          <p:cNvSpPr/>
          <p:nvPr/>
        </p:nvSpPr>
        <p:spPr>
          <a:xfrm>
            <a:off x="359231" y="1696072"/>
            <a:ext cx="60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r>
              <a:rPr lang="zh-TW" altLang="zh-TW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源於</a:t>
            </a:r>
            <a:r>
              <a:rPr lang="zh-TW" altLang="en-US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kern="1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paysim</a:t>
            </a:r>
            <a:r>
              <a:rPr lang="zh-TW" altLang="en-US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電子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錢包平臺的交易數據，該平臺透過移動應用程式和</a:t>
            </a:r>
            <a:r>
              <a:rPr lang="en-US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visa 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卡向沒有銀行帳戶與銀行餘額不足的人提供零售銀行服務，因此該資料集屬於該平臺內的網路電子支付相關數據。</a:t>
            </a:r>
          </a:p>
        </p:txBody>
      </p:sp>
      <p:sp>
        <p:nvSpPr>
          <p:cNvPr id="9" name="矩形 8"/>
          <p:cNvSpPr/>
          <p:nvPr/>
        </p:nvSpPr>
        <p:spPr>
          <a:xfrm>
            <a:off x="344714" y="4390823"/>
            <a:ext cx="3664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網址連結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https://changefinancial.com/paysim/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229" y="3642997"/>
            <a:ext cx="60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資料集來源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https://www.kaggle.com/code/x09072993/aml-detection/data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8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03328"/>
            <a:ext cx="215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數據型態解析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1" y="1583656"/>
            <a:ext cx="3528280" cy="4899037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 flipV="1">
            <a:off x="3846286" y="2728686"/>
            <a:ext cx="1856013" cy="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2735943" y="3185886"/>
            <a:ext cx="1856013" cy="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033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數據集特徵</a:t>
            </a:r>
            <a:endParaRPr lang="zh-TW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19012"/>
              </p:ext>
            </p:extLst>
          </p:nvPr>
        </p:nvGraphicFramePr>
        <p:xfrm>
          <a:off x="472077" y="3673205"/>
          <a:ext cx="8004265" cy="2619995"/>
        </p:xfrm>
        <a:graphic>
          <a:graphicData uri="http://schemas.openxmlformats.org/drawingml/2006/table">
            <a:tbl>
              <a:tblPr firstRow="1" firstCol="1" bandRow="1"/>
              <a:tblGrid>
                <a:gridCol w="1764682">
                  <a:extLst>
                    <a:ext uri="{9D8B030D-6E8A-4147-A177-3AD203B41FA5}">
                      <a16:colId xmlns:a16="http://schemas.microsoft.com/office/drawing/2014/main" val="1300261433"/>
                    </a:ext>
                  </a:extLst>
                </a:gridCol>
                <a:gridCol w="6239583">
                  <a:extLst>
                    <a:ext uri="{9D8B030D-6E8A-4147-A177-3AD203B41FA5}">
                      <a16:colId xmlns:a16="http://schemas.microsoft.com/office/drawing/2014/main" val="1650593291"/>
                    </a:ext>
                  </a:extLst>
                </a:gridCol>
              </a:tblGrid>
              <a:tr h="287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映射現實世界中的時間單位。在這種情況下，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小時的時間。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50908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Type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現金進賬、現金出賬、借記、付款和轉帳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814006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Amount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以當地貨幣計算的交易金額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264093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nameOrig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開始交易的客戶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83434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oldbalanceOrg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交易前初始餘額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88681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newbalanceOrig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交易後客戶的餘額。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72765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nameDest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交易的收件人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ID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23864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oldbalanceDest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交易前的初始收款人餘額。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65023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newbalanceDest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交易後收款人的餘額。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177330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isFraud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識別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=&gt;{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欺詐交易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(1)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和非欺詐交易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(0)}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37352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" y="1643689"/>
            <a:ext cx="9159517" cy="94541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" y="2589108"/>
            <a:ext cx="7735249" cy="9208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丟掉無關的特徵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特徵縮放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0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丟掉無關的特徵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1792959"/>
            <a:ext cx="6572356" cy="1788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3743" y="3625926"/>
            <a:ext cx="2236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資料集變數名稱 </a:t>
            </a:r>
            <a:r>
              <a:rPr lang="en-US" altLang="zh-TW" sz="1600" dirty="0" smtClean="0"/>
              <a:t>.drop()</a:t>
            </a:r>
          </a:p>
          <a:p>
            <a:endParaRPr lang="en-US" altLang="zh-TW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416711" y="6116319"/>
            <a:ext cx="46493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https://blog.csdn.net/W_weiying/article/details/84626260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https://blog.csdn.net/mahoon411/article/details/114777623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56425"/>
              </p:ext>
            </p:extLst>
          </p:nvPr>
        </p:nvGraphicFramePr>
        <p:xfrm>
          <a:off x="475788" y="4023726"/>
          <a:ext cx="7811870" cy="2063565"/>
        </p:xfrm>
        <a:graphic>
          <a:graphicData uri="http://schemas.openxmlformats.org/drawingml/2006/table">
            <a:tbl>
              <a:tblPr firstRow="1" firstCol="1" bandRow="1"/>
              <a:tblGrid>
                <a:gridCol w="815525">
                  <a:extLst>
                    <a:ext uri="{9D8B030D-6E8A-4147-A177-3AD203B41FA5}">
                      <a16:colId xmlns:a16="http://schemas.microsoft.com/office/drawing/2014/main" val="410461473"/>
                    </a:ext>
                  </a:extLst>
                </a:gridCol>
                <a:gridCol w="6996345">
                  <a:extLst>
                    <a:ext uri="{9D8B030D-6E8A-4147-A177-3AD203B41FA5}">
                      <a16:colId xmlns:a16="http://schemas.microsoft.com/office/drawing/2014/main" val="17521462"/>
                    </a:ext>
                  </a:extLst>
                </a:gridCol>
              </a:tblGrid>
              <a:tr h="655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labels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一個字元或者數值，加上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，表示帶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標識的行或者列；如 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labels='A', axis=1)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194513"/>
                  </a:ext>
                </a:extLst>
              </a:tr>
              <a:tr h="676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xis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軸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默認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行，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15216"/>
                  </a:ext>
                </a:extLst>
              </a:tr>
              <a:tr h="47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inplace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默認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直接在數據上操作刪除動作</a:t>
                      </a:r>
                      <a:endParaRPr lang="en-US" altLang="zh-TW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改變原始數據，而是返回一個執行刪除動作後的數據集</a:t>
                      </a:r>
                      <a:endParaRPr lang="en-US" altLang="zh-TW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9833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569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抽樣與轉換資料型態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6711" y="6116319"/>
            <a:ext cx="46493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3"/>
              </a:rPr>
              <a:t>https://blog.csdn.net/W_weiying/article/details/84626260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https://blog.csdn.net/mahoon411/article/details/114777623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7"/>
          <a:stretch/>
        </p:blipFill>
        <p:spPr>
          <a:xfrm>
            <a:off x="416711" y="4614210"/>
            <a:ext cx="3168671" cy="1348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1" y="1792959"/>
            <a:ext cx="5115639" cy="266737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51241"/>
              </p:ext>
            </p:extLst>
          </p:nvPr>
        </p:nvGraphicFramePr>
        <p:xfrm>
          <a:off x="5653677" y="1792959"/>
          <a:ext cx="6277066" cy="2449981"/>
        </p:xfrm>
        <a:graphic>
          <a:graphicData uri="http://schemas.openxmlformats.org/drawingml/2006/table">
            <a:tbl>
              <a:tblPr firstRow="1" firstCol="1" bandRow="1"/>
              <a:tblGrid>
                <a:gridCol w="1645315">
                  <a:extLst>
                    <a:ext uri="{9D8B030D-6E8A-4147-A177-3AD203B41FA5}">
                      <a16:colId xmlns:a16="http://schemas.microsoft.com/office/drawing/2014/main" val="2529789610"/>
                    </a:ext>
                  </a:extLst>
                </a:gridCol>
                <a:gridCol w="4631751">
                  <a:extLst>
                    <a:ext uri="{9D8B030D-6E8A-4147-A177-3AD203B41FA5}">
                      <a16:colId xmlns:a16="http://schemas.microsoft.com/office/drawing/2014/main" val="186818768"/>
                    </a:ext>
                  </a:extLst>
                </a:gridCol>
              </a:tblGrid>
              <a:tr h="69872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Sample(n=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這是一個可選參數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由整數值組成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並定義生成的隨機行數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隨機抽樣的數量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59089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iloc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結構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=&gt; 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iloc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93851"/>
                  </a:ext>
                </a:extLst>
              </a:tr>
              <a:tr h="4658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只能使用整數索引，不能使用標籤索引，通過整數索引切片選擇資料時，前閉後開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不包含邊界結束值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。索引都是從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開始。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19914"/>
                  </a:ext>
                </a:extLst>
              </a:tr>
              <a:tr h="3647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.values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2259"/>
                  </a:ext>
                </a:extLst>
              </a:tr>
              <a:tr h="4111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value_counts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類別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sz="16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的數量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7782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2179</Words>
  <Application>Microsoft Office PowerPoint</Application>
  <PresentationFormat>寬螢幕</PresentationFormat>
  <Paragraphs>319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等线</vt:lpstr>
      <vt:lpstr>PingFang SC</vt:lpstr>
      <vt:lpstr>sohne</vt:lpstr>
      <vt:lpstr>source-serif-pro</vt:lpstr>
      <vt:lpstr>微軟正黑體</vt:lpstr>
      <vt:lpstr>新細明體</vt:lpstr>
      <vt:lpstr>Arial</vt:lpstr>
      <vt:lpstr>Arial Black</vt:lpstr>
      <vt:lpstr>Calibri</vt:lpstr>
      <vt:lpstr>Calibri Light</vt:lpstr>
      <vt:lpstr>Times New Roman</vt:lpstr>
      <vt:lpstr>Wingdings</vt:lpstr>
      <vt:lpstr>Office 佈景主題</vt:lpstr>
      <vt:lpstr>AML detection/反洗錢檢測</vt:lpstr>
      <vt:lpstr>專案架構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50</cp:revision>
  <dcterms:created xsi:type="dcterms:W3CDTF">2022-12-25T16:42:37Z</dcterms:created>
  <dcterms:modified xsi:type="dcterms:W3CDTF">2022-12-26T00:52:38Z</dcterms:modified>
</cp:coreProperties>
</file>