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70" r:id="rId5"/>
    <p:sldId id="263" r:id="rId6"/>
    <p:sldId id="264" r:id="rId7"/>
    <p:sldId id="265" r:id="rId8"/>
    <p:sldId id="269" r:id="rId9"/>
    <p:sldId id="273" r:id="rId10"/>
    <p:sldId id="266" r:id="rId11"/>
    <p:sldId id="275" r:id="rId12"/>
    <p:sldId id="276" r:id="rId13"/>
    <p:sldId id="267" r:id="rId14"/>
    <p:sldId id="277" r:id="rId15"/>
    <p:sldId id="268" r:id="rId16"/>
    <p:sldId id="278" r:id="rId17"/>
    <p:sldId id="289" r:id="rId18"/>
    <p:sldId id="295" r:id="rId19"/>
    <p:sldId id="296" r:id="rId20"/>
    <p:sldId id="297" r:id="rId21"/>
    <p:sldId id="282" r:id="rId22"/>
    <p:sldId id="258" r:id="rId23"/>
    <p:sldId id="291" r:id="rId24"/>
    <p:sldId id="292" r:id="rId25"/>
    <p:sldId id="293" r:id="rId26"/>
    <p:sldId id="294" r:id="rId27"/>
    <p:sldId id="279" r:id="rId28"/>
    <p:sldId id="286" r:id="rId29"/>
    <p:sldId id="287" r:id="rId30"/>
    <p:sldId id="285" r:id="rId31"/>
    <p:sldId id="298" r:id="rId32"/>
    <p:sldId id="299" r:id="rId33"/>
    <p:sldId id="300" r:id="rId34"/>
    <p:sldId id="301" r:id="rId35"/>
    <p:sldId id="302" r:id="rId36"/>
    <p:sldId id="284" r:id="rId37"/>
    <p:sldId id="283" r:id="rId38"/>
    <p:sldId id="259" r:id="rId39"/>
    <p:sldId id="271" r:id="rId40"/>
    <p:sldId id="272" r:id="rId41"/>
    <p:sldId id="281" r:id="rId42"/>
    <p:sldId id="288" r:id="rId43"/>
    <p:sldId id="290" r:id="rId4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26T08:30:35.731" idx="3">
    <p:pos x="83" y="43"/>
    <p:text>高斯和函數
多項式核函數
線性核函數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4ECB-1E16-4750-9146-D88E13567B82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84DC-A4B7-4A1C-9D85-8857803ACF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7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4ECB-1E16-4750-9146-D88E13567B82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84DC-A4B7-4A1C-9D85-8857803ACF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08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4ECB-1E16-4750-9146-D88E13567B82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84DC-A4B7-4A1C-9D85-8857803ACF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65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4ECB-1E16-4750-9146-D88E13567B82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84DC-A4B7-4A1C-9D85-8857803ACF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06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4ECB-1E16-4750-9146-D88E13567B82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84DC-A4B7-4A1C-9D85-8857803ACF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40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4ECB-1E16-4750-9146-D88E13567B82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84DC-A4B7-4A1C-9D85-8857803ACF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48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4ECB-1E16-4750-9146-D88E13567B82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84DC-A4B7-4A1C-9D85-8857803ACF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90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4ECB-1E16-4750-9146-D88E13567B82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84DC-A4B7-4A1C-9D85-8857803ACF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02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4ECB-1E16-4750-9146-D88E13567B82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84DC-A4B7-4A1C-9D85-8857803ACF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26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4ECB-1E16-4750-9146-D88E13567B82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84DC-A4B7-4A1C-9D85-8857803ACF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80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4ECB-1E16-4750-9146-D88E13567B82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984DC-A4B7-4A1C-9D85-8857803ACF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04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24ECB-1E16-4750-9146-D88E13567B82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984DC-A4B7-4A1C-9D85-8857803ACF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32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isu.com/zixun/581802.html" TargetMode="External"/><Relationship Id="rId5" Type="http://schemas.openxmlformats.org/officeDocument/2006/relationships/hyperlink" Target="https://blog.csdn.net/qq_43201403/article/details/109552348" TargetMode="Externa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blog.csdn.net/wzyaiwl/article/details/90549391/" TargetMode="Externa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41.pn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blog.csdn.net/W_weiying/article/details/8462626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_weiying/article/details/84626260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s://blog.csdn.net/W_weiying/article/details/8462626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9229" y="161924"/>
            <a:ext cx="8479971" cy="1057275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Arial Black" panose="020B0A04020102020204" pitchFamily="34" charset="0"/>
              </a:rPr>
              <a:t>AML </a:t>
            </a:r>
            <a:r>
              <a:rPr lang="en-US" altLang="zh-TW" dirty="0" smtClean="0">
                <a:latin typeface="Arial Black" panose="020B0A04020102020204" pitchFamily="34" charset="0"/>
              </a:rPr>
              <a:t>detection</a:t>
            </a:r>
            <a:r>
              <a:rPr lang="en-US" altLang="zh-TW" b="1" dirty="0" smtClean="0">
                <a:latin typeface="Arial Black" panose="020B0A04020102020204" pitchFamily="34" charset="0"/>
              </a:rPr>
              <a:t>/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反洗錢檢測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208254" y="5882303"/>
            <a:ext cx="3788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dirty="0" smtClean="0"/>
              <a:t>指導老師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林詩</a:t>
            </a:r>
            <a:r>
              <a:rPr lang="zh-TW" altLang="en-US" sz="2400" dirty="0"/>
              <a:t>偉</a:t>
            </a:r>
            <a:endParaRPr lang="en-US" altLang="zh-TW" sz="2400" dirty="0" smtClean="0"/>
          </a:p>
          <a:p>
            <a:r>
              <a:rPr lang="zh-TW" altLang="en-US" sz="2400" dirty="0" smtClean="0"/>
              <a:t>資管</a:t>
            </a:r>
            <a:r>
              <a:rPr lang="zh-TW" altLang="en-US" sz="2400" dirty="0" smtClean="0"/>
              <a:t>所 </a:t>
            </a:r>
            <a:r>
              <a:rPr lang="en-US" altLang="zh-TW" sz="2400" dirty="0" smtClean="0"/>
              <a:t>/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 M1144014</a:t>
            </a:r>
            <a:r>
              <a:rPr lang="zh-TW" altLang="en-US" sz="2400" dirty="0" smtClean="0"/>
              <a:t> 紀勻翔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59229" y="1086868"/>
            <a:ext cx="75800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瞭解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號稱萬能分類器的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</a:t>
            </a:r>
            <a:r>
              <a:rPr lang="zh-TW" altLang="en-US" sz="2400" dirty="0" smtClean="0"/>
              <a:t>數據</a:t>
            </a:r>
            <a:r>
              <a:rPr lang="zh-TW" altLang="en-US" sz="2400" dirty="0"/>
              <a:t>不</a:t>
            </a:r>
            <a:r>
              <a:rPr lang="zh-TW" altLang="en-US" sz="2400" dirty="0" smtClean="0"/>
              <a:t>平衡的問題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5237" y="5109294"/>
            <a:ext cx="377372" cy="3773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25237" y="5514862"/>
            <a:ext cx="377372" cy="3773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97619" y="5003153"/>
            <a:ext cx="1800493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程式工具介紹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程式意義與邏輯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模型理論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5237" y="5920430"/>
            <a:ext cx="377372" cy="3773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58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資料前處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理</a:t>
            </a:r>
            <a:r>
              <a:rPr lang="en-US" altLang="zh-TW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/>
            </a:r>
            <a:br>
              <a:rPr lang="en-US" altLang="zh-TW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endParaRPr lang="zh-TW" altLang="en-US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altLang="zh-TW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9229" y="870858"/>
            <a:ext cx="47643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編碼分類數據</a:t>
            </a: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01" y="1456339"/>
            <a:ext cx="6820852" cy="318179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3" y="-290554"/>
            <a:ext cx="4925112" cy="140989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36401" y="6021028"/>
            <a:ext cx="4518673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資料來源 </a:t>
            </a:r>
            <a:endParaRPr lang="en-US" altLang="zh-TW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https://blog.csdn.net/quintind/article/details/79850455</a:t>
            </a:r>
          </a:p>
          <a:p>
            <a:r>
              <a:rPr lang="en-US" altLang="zh-TW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https://blog.csdn.net/lw_power/article/details/82981122</a:t>
            </a:r>
          </a:p>
          <a:p>
            <a:endParaRPr lang="zh-TW" alt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8143" y="-18370"/>
            <a:ext cx="377372" cy="3773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636246"/>
              </p:ext>
            </p:extLst>
          </p:nvPr>
        </p:nvGraphicFramePr>
        <p:xfrm>
          <a:off x="7411936" y="1451530"/>
          <a:ext cx="3938236" cy="4389120"/>
        </p:xfrm>
        <a:graphic>
          <a:graphicData uri="http://schemas.openxmlformats.org/drawingml/2006/table">
            <a:tbl>
              <a:tblPr firstRow="1" firstCol="1" bandRow="1"/>
              <a:tblGrid>
                <a:gridCol w="3938236">
                  <a:extLst>
                    <a:ext uri="{9D8B030D-6E8A-4147-A177-3AD203B41FA5}">
                      <a16:colId xmlns:a16="http://schemas.microsoft.com/office/drawing/2014/main" val="1986184252"/>
                    </a:ext>
                  </a:extLst>
                </a:gridCol>
              </a:tblGrid>
              <a:tr h="2445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LabelEncoder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25464"/>
                  </a:ext>
                </a:extLst>
              </a:tr>
              <a:tr h="9780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即將離散型的資料轉換成 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到 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 − 1 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之間的數，這裡 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是一個列表的不同取值的個數，可以認為是某個特徵的所有不同取值的個數。也就是用來對分類型特徵值進行編碼，即對不連續的數值或文本進行編碼。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762302"/>
                  </a:ext>
                </a:extLst>
              </a:tr>
              <a:tr h="2445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OneHotEncoder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367925"/>
                  </a:ext>
                </a:extLst>
              </a:tr>
              <a:tr h="14670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有一些特徵並不是以連續值的形式給出。例如：人的性別 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[“male”, “female”]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，來自的國家 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[“from Europe”, “from US”, “from Asia”]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，使用的流覽器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[“uses Firefox”, “uses Chrome”, “uses Safari”, “uses Internet Explorer”]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。這種特徵可以採用整數的形式進行編碼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853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96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資料前處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理</a:t>
            </a:r>
            <a:r>
              <a:rPr lang="en-US" altLang="zh-TW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/>
            </a:r>
            <a:br>
              <a:rPr lang="en-US" altLang="zh-TW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endParaRPr lang="zh-TW" altLang="en-US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altLang="zh-TW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9229" y="1146628"/>
            <a:ext cx="47643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編碼分類數據</a:t>
            </a: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99" y="1727300"/>
            <a:ext cx="6820852" cy="318179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3" y="-290554"/>
            <a:ext cx="4925112" cy="140989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325221" y="1727300"/>
            <a:ext cx="416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ColumnTransformer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zh-TW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可以選擇地進行資料轉換。例如，它允許將特定的轉換或轉換序列僅應用於數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字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列，而將單獨的轉換序列僅應用於類別列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要使用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ColumnTransformer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，必須指定一個轉換器列表。每個轉換器是一個三元素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結構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，用於定義轉換器的名稱，要應用的轉換以及要應用於其的列索引，例如：（名稱，對象，列）。</a:t>
            </a:r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5953" y="6113361"/>
            <a:ext cx="496802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資料來源 </a:t>
            </a:r>
            <a:endParaRPr lang="en-US" altLang="zh-TW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https://blog.csdn.net/qq_43201403/article/details/109552348</a:t>
            </a:r>
            <a:endParaRPr lang="zh-TW" alt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8143" y="-18370"/>
            <a:ext cx="377372" cy="3773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69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431799" y="590705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資料前處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理</a:t>
            </a:r>
            <a:r>
              <a:rPr lang="en-US" altLang="zh-TW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/>
            </a:r>
            <a:br>
              <a:rPr lang="en-US" altLang="zh-TW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endParaRPr lang="zh-TW" altLang="en-US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altLang="zh-TW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9229" y="1146628"/>
            <a:ext cx="47643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編碼分類數據</a:t>
            </a: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99" y="1727300"/>
            <a:ext cx="6820852" cy="318179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3" y="-290554"/>
            <a:ext cx="4925112" cy="140989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16711" y="5913123"/>
            <a:ext cx="5254452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資料來源 </a:t>
            </a:r>
            <a:endParaRPr lang="en-US" altLang="zh-TW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https://blog.csdn.net/qq_43201403/article/details/109552348</a:t>
            </a:r>
            <a:endParaRPr lang="en-US" altLang="zh-TW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https://www.yisu.com/zixun/581802.html</a:t>
            </a:r>
            <a:endParaRPr lang="en-US" altLang="zh-TW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https://blog.csdn.net/weixin_48135624/article/details/114491856</a:t>
            </a:r>
            <a:endParaRPr lang="zh-TW" alt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8143" y="-18370"/>
            <a:ext cx="377372" cy="3773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923284"/>
              </p:ext>
            </p:extLst>
          </p:nvPr>
        </p:nvGraphicFramePr>
        <p:xfrm>
          <a:off x="7400256" y="1741319"/>
          <a:ext cx="4588544" cy="3686961"/>
        </p:xfrm>
        <a:graphic>
          <a:graphicData uri="http://schemas.openxmlformats.org/drawingml/2006/table">
            <a:tbl>
              <a:tblPr firstRow="1" firstCol="1" bandRow="1"/>
              <a:tblGrid>
                <a:gridCol w="4588544">
                  <a:extLst>
                    <a:ext uri="{9D8B030D-6E8A-4147-A177-3AD203B41FA5}">
                      <a16:colId xmlns:a16="http://schemas.microsoft.com/office/drawing/2014/main" val="2428941320"/>
                    </a:ext>
                  </a:extLst>
                </a:gridCol>
              </a:tblGrid>
              <a:tr h="3072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fit_transform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(y)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624797"/>
                  </a:ext>
                </a:extLst>
              </a:tr>
              <a:tr h="9217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相當於先進行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fit()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再進行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transform()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，即把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塞到字典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dict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中去以後再進行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transform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得到索引值。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652948"/>
                  </a:ext>
                </a:extLst>
              </a:tr>
              <a:tr h="3072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fit(y)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510248"/>
                  </a:ext>
                </a:extLst>
              </a:tr>
              <a:tr h="6144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fit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可看做一本空字典，</a:t>
                      </a:r>
                      <a:r>
                        <a:rPr lang="en-US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可看作要塞到字典中的詞。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452336"/>
                  </a:ext>
                </a:extLst>
              </a:tr>
              <a:tr h="3072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transform(y)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661464"/>
                  </a:ext>
                </a:extLst>
              </a:tr>
              <a:tr h="6144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將</a:t>
                      </a:r>
                      <a:r>
                        <a:rPr lang="en-US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轉變成索引值。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147831"/>
                  </a:ext>
                </a:extLst>
              </a:tr>
              <a:tr h="3072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toarray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673521"/>
                  </a:ext>
                </a:extLst>
              </a:tr>
              <a:tr h="3072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將</a:t>
                      </a:r>
                      <a:r>
                        <a:rPr lang="en-US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List</a:t>
                      </a: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轉為陣列的一個非常方便的方法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764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27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資料前處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理</a:t>
            </a:r>
            <a:r>
              <a:rPr lang="en-US" altLang="zh-TW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/>
            </a:r>
            <a:br>
              <a:rPr lang="en-US" altLang="zh-TW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endParaRPr lang="zh-TW" altLang="en-US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altLang="zh-TW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9229" y="1146628"/>
            <a:ext cx="47643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將數據集拆分為訓練集和測試集</a:t>
            </a: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14" y="1838862"/>
            <a:ext cx="9831172" cy="204816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3" y="-290554"/>
            <a:ext cx="4925112" cy="140989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18143" y="-18370"/>
            <a:ext cx="377372" cy="3773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6711" y="5913123"/>
            <a:ext cx="42130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資料來源 </a:t>
            </a:r>
            <a:endParaRPr lang="en-US" altLang="zh-TW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https://blog.csdn.net/mrxjh/article/details/78481578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487971"/>
              </p:ext>
            </p:extLst>
          </p:nvPr>
        </p:nvGraphicFramePr>
        <p:xfrm>
          <a:off x="469214" y="4092931"/>
          <a:ext cx="6512157" cy="1645920"/>
        </p:xfrm>
        <a:graphic>
          <a:graphicData uri="http://schemas.openxmlformats.org/drawingml/2006/table">
            <a:tbl>
              <a:tblPr firstRow="1" firstCol="1" bandRow="1"/>
              <a:tblGrid>
                <a:gridCol w="1915051">
                  <a:extLst>
                    <a:ext uri="{9D8B030D-6E8A-4147-A177-3AD203B41FA5}">
                      <a16:colId xmlns:a16="http://schemas.microsoft.com/office/drawing/2014/main" val="3520045581"/>
                    </a:ext>
                  </a:extLst>
                </a:gridCol>
                <a:gridCol w="4597106">
                  <a:extLst>
                    <a:ext uri="{9D8B030D-6E8A-4147-A177-3AD203B41FA5}">
                      <a16:colId xmlns:a16="http://schemas.microsoft.com/office/drawing/2014/main" val="7270719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隨機劃分訓練集和測試集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53786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參數解釋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904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train_data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所要劃分的樣本特徵集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506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train_target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所要劃分的樣本結果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6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test_size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樣本占比，如果是整數的話就是樣本的數量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998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random_state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是亂數的種子。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324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1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13</a:t>
            </a:r>
            <a:endParaRPr lang="en-US" altLang="zh-TW" sz="2400" b="1" dirty="0" smtClean="0">
              <a:latin typeface="Arial Black" panose="020B0A040201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9229" y="1146628"/>
            <a:ext cx="4764314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將數據集拆分為訓練集和測試集</a:t>
            </a: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3" y="-290554"/>
            <a:ext cx="4925112" cy="140989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18143" y="-18370"/>
            <a:ext cx="377372" cy="3773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16711" y="5913123"/>
            <a:ext cx="5362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/>
              <a:t>資料來源 </a:t>
            </a:r>
            <a:endParaRPr lang="en-US" altLang="zh-TW" sz="1400" dirty="0" smtClean="0"/>
          </a:p>
          <a:p>
            <a:r>
              <a:rPr lang="en-US" altLang="zh-TW" sz="1400" dirty="0" smtClean="0"/>
              <a:t>https://www.delftstack.com/zh-tw/api/numpy/python-numpy-unique/</a:t>
            </a:r>
            <a:endParaRPr lang="zh-TW" altLang="en-US" sz="1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76" y="1727300"/>
            <a:ext cx="9754961" cy="2962688"/>
          </a:xfrm>
          <a:prstGeom prst="rect">
            <a:avLst/>
          </a:prstGeom>
        </p:spPr>
      </p:pic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801496"/>
              </p:ext>
            </p:extLst>
          </p:nvPr>
        </p:nvGraphicFramePr>
        <p:xfrm>
          <a:off x="2330461" y="4777363"/>
          <a:ext cx="8139776" cy="998799"/>
        </p:xfrm>
        <a:graphic>
          <a:graphicData uri="http://schemas.openxmlformats.org/drawingml/2006/table">
            <a:tbl>
              <a:tblPr firstRow="1" firstCol="1" bandRow="1"/>
              <a:tblGrid>
                <a:gridCol w="4069888">
                  <a:extLst>
                    <a:ext uri="{9D8B030D-6E8A-4147-A177-3AD203B41FA5}">
                      <a16:colId xmlns:a16="http://schemas.microsoft.com/office/drawing/2014/main" val="2160476426"/>
                    </a:ext>
                  </a:extLst>
                </a:gridCol>
                <a:gridCol w="4069888">
                  <a:extLst>
                    <a:ext uri="{9D8B030D-6E8A-4147-A177-3AD203B41FA5}">
                      <a16:colId xmlns:a16="http://schemas.microsoft.com/office/drawing/2014/main" val="1366453591"/>
                    </a:ext>
                  </a:extLst>
                </a:gridCol>
              </a:tblGrid>
              <a:tr h="242707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.unique</a:t>
                      </a:r>
                      <a:r>
                        <a:rPr lang="en-US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輸入陣列 </a:t>
                      </a:r>
                      <a:r>
                        <a:rPr lang="en-US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kern="100" dirty="0" err="1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return_counts</a:t>
                      </a:r>
                      <a:r>
                        <a:rPr lang="en-US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805758"/>
                  </a:ext>
                </a:extLst>
              </a:tr>
              <a:tr h="2427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y_train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可轉換為陣列的陣列或物件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357963"/>
                  </a:ext>
                </a:extLst>
              </a:tr>
              <a:tr h="4501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return_counts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原始數據集內的元素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出現的總</a:t>
                      </a: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次數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069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15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資料前處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理</a:t>
            </a:r>
            <a:r>
              <a:rPr lang="en-US" altLang="zh-TW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/>
            </a:r>
            <a:br>
              <a:rPr lang="en-US" altLang="zh-TW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endParaRPr lang="zh-TW" altLang="en-US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altLang="zh-TW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9229" y="1146628"/>
            <a:ext cx="47643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特徵縮放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30" y="1763931"/>
            <a:ext cx="6649378" cy="265784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3" y="-290554"/>
            <a:ext cx="4925112" cy="140989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18143" y="-18370"/>
            <a:ext cx="377372" cy="3773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6711" y="5913123"/>
            <a:ext cx="700865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資料來源 </a:t>
            </a:r>
            <a:endParaRPr lang="en-US" altLang="zh-TW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https://blog.csdn.net/wzyaiwl/article/details/90549391/</a:t>
            </a:r>
            <a:endParaRPr lang="en-US" altLang="zh-TW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https://zh.wikipedia.org/zh-tw/%E6%A8%99%E6%BA%96%E5%88%86%E6%95%B8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012" y="2881005"/>
            <a:ext cx="1714739" cy="1066949"/>
          </a:xfrm>
          <a:prstGeom prst="rect">
            <a:avLst/>
          </a:prstGeom>
        </p:spPr>
      </p:pic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772445"/>
              </p:ext>
            </p:extLst>
          </p:nvPr>
        </p:nvGraphicFramePr>
        <p:xfrm>
          <a:off x="7248936" y="1767264"/>
          <a:ext cx="4768893" cy="3013300"/>
        </p:xfrm>
        <a:graphic>
          <a:graphicData uri="http://schemas.openxmlformats.org/drawingml/2006/table">
            <a:tbl>
              <a:tblPr firstRow="1" firstCol="1" bandRow="1"/>
              <a:tblGrid>
                <a:gridCol w="4768893">
                  <a:extLst>
                    <a:ext uri="{9D8B030D-6E8A-4147-A177-3AD203B41FA5}">
                      <a16:colId xmlns:a16="http://schemas.microsoft.com/office/drawing/2014/main" val="1798091343"/>
                    </a:ext>
                  </a:extLst>
                </a:gridCol>
              </a:tblGrid>
              <a:tr h="3518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StandardScaler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()</a:t>
                      </a:r>
                      <a:endParaRPr lang="zh-TW" sz="1800" kern="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073006"/>
                  </a:ext>
                </a:extLst>
              </a:tr>
              <a:tr h="17997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標準縮放，去均值和方差歸一化。且是針對每一個特徵維度來做的，而不是針對樣本。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endParaRPr lang="zh-TW" sz="1800" kern="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927608"/>
                  </a:ext>
                </a:extLst>
              </a:tr>
              <a:tr h="3628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Transform()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62048"/>
                  </a:ext>
                </a:extLst>
              </a:tr>
              <a:tr h="4988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將</a:t>
                      </a:r>
                      <a:r>
                        <a:rPr lang="en-US" sz="1800" kern="100" dirty="0" err="1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X_test</a:t>
                      </a: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轉變成索引值。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205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77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15</a:t>
            </a:r>
            <a:endParaRPr lang="en-US" altLang="zh-TW" sz="2400" b="1" dirty="0" smtClean="0">
              <a:latin typeface="Arial Black" panose="020B0A04020102020204" pitchFamily="34" charset="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建構模型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93" y="0"/>
            <a:ext cx="4706007" cy="1171739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359229" y="944826"/>
            <a:ext cx="5341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套件匯入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30" y="1406491"/>
            <a:ext cx="5772956" cy="222916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-18143" y="-18370"/>
            <a:ext cx="377372" cy="3773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75344" y="5911556"/>
            <a:ext cx="4777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/>
              <a:t>資料來源 </a:t>
            </a:r>
            <a:endParaRPr lang="en-US" altLang="zh-TW" sz="1400" dirty="0" smtClean="0"/>
          </a:p>
          <a:p>
            <a:r>
              <a:rPr lang="en-US" altLang="zh-TW" sz="1400" dirty="0" smtClean="0"/>
              <a:t>https://blog.csdn.net/qq_41185868/article/details/107204245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907611"/>
              </p:ext>
            </p:extLst>
          </p:nvPr>
        </p:nvGraphicFramePr>
        <p:xfrm>
          <a:off x="6324677" y="1406491"/>
          <a:ext cx="5711470" cy="3377808"/>
        </p:xfrm>
        <a:graphic>
          <a:graphicData uri="http://schemas.openxmlformats.org/drawingml/2006/table">
            <a:tbl>
              <a:tblPr firstRow="1" firstCol="1" bandRow="1"/>
              <a:tblGrid>
                <a:gridCol w="2137152">
                  <a:extLst>
                    <a:ext uri="{9D8B030D-6E8A-4147-A177-3AD203B41FA5}">
                      <a16:colId xmlns:a16="http://schemas.microsoft.com/office/drawing/2014/main" val="2252912687"/>
                    </a:ext>
                  </a:extLst>
                </a:gridCol>
                <a:gridCol w="3574318">
                  <a:extLst>
                    <a:ext uri="{9D8B030D-6E8A-4147-A177-3AD203B41FA5}">
                      <a16:colId xmlns:a16="http://schemas.microsoft.com/office/drawing/2014/main" val="3486189862"/>
                    </a:ext>
                  </a:extLst>
                </a:gridCol>
              </a:tblGrid>
              <a:tr h="294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LinearSVC</a:t>
                      </a:r>
                      <a:endParaRPr lang="zh-TW" sz="1800" kern="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800" kern="100" dirty="0" smtClean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線性</a:t>
                      </a:r>
                      <a:r>
                        <a:rPr lang="en-US" altLang="zh-TW" sz="1800" kern="100" dirty="0" smtClean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SVM</a:t>
                      </a:r>
                      <a:r>
                        <a:rPr lang="zh-TW" altLang="en-US" sz="1800" kern="100" dirty="0" smtClean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 模組</a:t>
                      </a:r>
                      <a:endParaRPr lang="zh-TW" sz="1800" kern="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325088"/>
                  </a:ext>
                </a:extLst>
              </a:tr>
              <a:tr h="17675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Imblearn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處理不均衡資料</a:t>
                      </a:r>
                      <a:endParaRPr lang="en-US" altLang="zh-TW" sz="1800" kern="1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 err="1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NearMiss</a:t>
                      </a:r>
                      <a:endParaRPr lang="en-US" altLang="zh-TW" sz="1800" kern="100" dirty="0" smtClean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 err="1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ClusterCentroids</a:t>
                      </a:r>
                      <a:endParaRPr lang="en-US" altLang="zh-TW" sz="1800" kern="100" dirty="0" smtClean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 err="1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RandomOverSampler</a:t>
                      </a:r>
                      <a:endParaRPr lang="zh-TW" altLang="zh-TW" sz="1800" kern="100" dirty="0" smtClean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 err="1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SMOTETomek</a:t>
                      </a:r>
                      <a:r>
                        <a:rPr lang="en-US" altLang="zh-TW" sz="1800" kern="10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</a:t>
                      </a:r>
                      <a:endParaRPr lang="zh-TW" altLang="zh-TW" sz="1800" kern="100" dirty="0" smtClean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ADASYN()</a:t>
                      </a:r>
                      <a:endParaRPr lang="zh-TW" altLang="zh-TW" sz="1800" kern="100" dirty="0" smtClean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730415"/>
                  </a:ext>
                </a:extLst>
              </a:tr>
              <a:tr h="7257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os</a:t>
                      </a:r>
                      <a:endParaRPr lang="zh-TW" sz="1800" kern="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os</a:t>
                      </a:r>
                      <a:r>
                        <a:rPr lang="zh-TW" sz="1800" kern="1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模組提供的就是各種 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Python </a:t>
                      </a:r>
                      <a:r>
                        <a:rPr lang="zh-TW" sz="1800" kern="1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程式與作業系統進行交互的介面。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478981"/>
                  </a:ext>
                </a:extLst>
              </a:tr>
              <a:tr h="5896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Make_pipeline</a:t>
                      </a:r>
                      <a:endParaRPr lang="zh-TW" sz="1800" kern="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800" kern="100" dirty="0" smtClean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設定工作流，組合成較複雜的工作</a:t>
                      </a:r>
                      <a:endParaRPr lang="zh-TW" sz="1800" kern="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500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86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93" y="0"/>
            <a:ext cx="4706007" cy="11717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n-US" altLang="zh-TW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建構模型</a:t>
            </a:r>
            <a:r>
              <a:rPr lang="en-US" altLang="zh-TW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/>
            </a:r>
            <a:br>
              <a:rPr lang="en-US" altLang="zh-TW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endParaRPr lang="zh-TW" altLang="en-US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9229" y="1553028"/>
            <a:ext cx="3094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什麼是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linearSVC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9229" y="2148638"/>
            <a:ext cx="3057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TW" altLang="en-US" sz="2400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 什麼是</a:t>
            </a:r>
            <a:r>
              <a:rPr lang="en-US" altLang="zh-TW" sz="2400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ADASYN</a:t>
            </a:r>
            <a:r>
              <a:rPr lang="zh-TW" altLang="en-US" sz="2400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zh-TW" altLang="en-US" sz="2400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TW" altLang="zh-TW" sz="2400" kern="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67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93" y="0"/>
            <a:ext cx="4706007" cy="11717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17</a:t>
            </a:r>
            <a:endParaRPr lang="en-US" altLang="zh-TW" sz="2400" b="1" dirty="0" smtClean="0">
              <a:latin typeface="Arial Black" panose="020B0A04020102020204" pitchFamily="34" charset="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建構模型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9228" y="1509728"/>
            <a:ext cx="113554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支持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向量機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(SVM: Support Vector Machine)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是一種可用來做</a:t>
            </a:r>
            <a:r>
              <a:rPr lang="zh-TW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分類或迴歸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的方法。給予一群已經分類好的資料， 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可以經由訓練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(Training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獲得一組模型。爾後若有尚未分類的資料，支援向量機可以利用先前訓練好的模 型去預測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Predict)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這筆資料所屬的類別。</a:t>
            </a:r>
          </a:p>
          <a:p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因為支援向量機在建立模型時，必須要先有已經分類好的資料作為訓練用，所以支持向量機是</a:t>
            </a:r>
            <a:r>
              <a:rPr lang="zh-TW" alt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監督</a:t>
            </a:r>
            <a:r>
              <a:rPr lang="zh-TW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式學習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(Supervised Learning)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的方法之一。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59229" y="1089719"/>
            <a:ext cx="14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SVM</a:t>
            </a:r>
            <a:r>
              <a:rPr lang="zh-TW" altLang="en-US" sz="2400" dirty="0" smtClean="0"/>
              <a:t> 模型</a:t>
            </a:r>
            <a:endParaRPr lang="zh-TW" altLang="en-US" sz="24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55" y="3818052"/>
            <a:ext cx="7173326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9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93" y="0"/>
            <a:ext cx="4706007" cy="11717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18</a:t>
            </a:r>
            <a:endParaRPr lang="en-US" altLang="zh-TW" sz="2400" b="1" dirty="0" smtClean="0">
              <a:latin typeface="Arial Black" panose="020B0A04020102020204" pitchFamily="34" charset="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建構模型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59229" y="1089719"/>
            <a:ext cx="2783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線性可分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模型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95" y="1915180"/>
            <a:ext cx="5287113" cy="410584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485993" y="1089718"/>
            <a:ext cx="3090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線性不可分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模型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035" y="1812310"/>
            <a:ext cx="5157137" cy="407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9229" y="495753"/>
            <a:ext cx="7928429" cy="1057275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專案架構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56" y="830868"/>
            <a:ext cx="4547661" cy="56518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00" y="652618"/>
            <a:ext cx="4316288" cy="336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7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93" y="0"/>
            <a:ext cx="4706007" cy="11717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19</a:t>
            </a:r>
            <a:endParaRPr lang="en-US" altLang="zh-TW" sz="2400" b="1" dirty="0" smtClean="0">
              <a:latin typeface="Arial Black" panose="020B0A04020102020204" pitchFamily="34" charset="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建構模型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59229" y="1089719"/>
            <a:ext cx="2369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非線性</a:t>
            </a:r>
            <a:r>
              <a:rPr lang="en-US" altLang="zh-TW" sz="2400" dirty="0" smtClean="0"/>
              <a:t>SVM</a:t>
            </a:r>
            <a:r>
              <a:rPr lang="zh-TW" altLang="en-US" sz="2400" dirty="0" smtClean="0"/>
              <a:t> 模型</a:t>
            </a:r>
            <a:endParaRPr lang="zh-TW" altLang="en-US" sz="2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9" y="1928011"/>
            <a:ext cx="6424120" cy="371148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2180156" y="1776018"/>
            <a:ext cx="378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透過映射函數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透過</a:t>
            </a:r>
            <a:r>
              <a:rPr lang="en-US" altLang="zh-TW" dirty="0" smtClean="0"/>
              <a:t>kernel</a:t>
            </a:r>
            <a:r>
              <a:rPr lang="zh-TW" altLang="en-US" dirty="0" smtClean="0"/>
              <a:t> </a:t>
            </a:r>
            <a:r>
              <a:rPr lang="en-US" altLang="zh-TW" dirty="0" smtClean="0"/>
              <a:t>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51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153" y="2954316"/>
            <a:ext cx="5696725" cy="352837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93" y="0"/>
            <a:ext cx="4706007" cy="11717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Arial Black" panose="020B0A04020102020204" pitchFamily="34" charset="0"/>
              </a:rPr>
              <a:t>20</a:t>
            </a:r>
            <a:endParaRPr lang="en-US" altLang="zh-TW" sz="2400" b="1" dirty="0" smtClean="0">
              <a:latin typeface="Arial Black" panose="020B0A04020102020204" pitchFamily="34" charset="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建構模型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59229" y="1024390"/>
            <a:ext cx="5341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LinearSVC</a:t>
            </a:r>
            <a:r>
              <a:rPr lang="en-US" altLang="zh-TW" sz="2400" dirty="0" smtClean="0"/>
              <a:t>(</a:t>
            </a:r>
            <a:r>
              <a:rPr lang="zh-CN" altLang="en-US" dirty="0" smtClean="0"/>
              <a:t>線性支援向量分類</a:t>
            </a:r>
            <a:r>
              <a:rPr lang="en-US" altLang="zh-TW" sz="2400" dirty="0" smtClean="0"/>
              <a:t>)</a:t>
            </a:r>
            <a:r>
              <a:rPr lang="zh-TW" altLang="en-US" sz="2400" dirty="0"/>
              <a:t>模型理論</a:t>
            </a:r>
            <a:endParaRPr lang="en-US" altLang="zh-TW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59229" y="1667492"/>
            <a:ext cx="11107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線性支</a:t>
            </a:r>
            <a:r>
              <a:rPr lang="zh-TW" altLang="en-US" dirty="0" smtClean="0"/>
              <a:t>持</a:t>
            </a:r>
            <a:r>
              <a:rPr lang="zh-CN" altLang="en-US" dirty="0" smtClean="0"/>
              <a:t>向量分類，類似於</a:t>
            </a:r>
            <a:r>
              <a:rPr lang="en-US" altLang="zh-CN" dirty="0" smtClean="0"/>
              <a:t>SVC</a:t>
            </a:r>
            <a:r>
              <a:rPr lang="zh-CN" altLang="en-US" dirty="0" smtClean="0"/>
              <a:t>，但是其使用的核函數是”</a:t>
            </a:r>
            <a:r>
              <a:rPr lang="en-US" altLang="zh-CN" dirty="0" smtClean="0"/>
              <a:t>linear“</a:t>
            </a:r>
            <a:r>
              <a:rPr lang="zh-CN" altLang="en-US" dirty="0" smtClean="0"/>
              <a:t>上邊介紹的兩種是按照</a:t>
            </a:r>
            <a:r>
              <a:rPr lang="en-US" altLang="zh-CN" dirty="0" err="1" smtClean="0"/>
              <a:t>brf</a:t>
            </a:r>
            <a:r>
              <a:rPr lang="zh-CN" altLang="en-US" dirty="0" smtClean="0"/>
              <a:t>（徑向基函數計算的，其實現也不是基於</a:t>
            </a:r>
            <a:r>
              <a:rPr lang="en-US" altLang="zh-CN" dirty="0" smtClean="0"/>
              <a:t>LIBSVM</a:t>
            </a:r>
            <a:r>
              <a:rPr lang="zh-CN" altLang="en-US" dirty="0" smtClean="0"/>
              <a:t>，所以它具有更大的靈活性在選擇處罰和損失函數時，而且可以適應更大的資料集，他支持密集和稀疏的輸入是通過一對一的方式解決的</a:t>
            </a:r>
            <a:endParaRPr lang="en-US" altLang="zh-CN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17" y="3086575"/>
            <a:ext cx="4316288" cy="336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7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93" y="0"/>
            <a:ext cx="4706007" cy="11717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Arial Black" panose="020B0A04020102020204" pitchFamily="34" charset="0"/>
              </a:rPr>
              <a:t>21</a:t>
            </a:r>
            <a:endParaRPr lang="en-US" altLang="zh-TW" sz="2400" b="1" dirty="0" smtClean="0">
              <a:latin typeface="Arial Black" panose="020B0A04020102020204" pitchFamily="34" charset="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建構模型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59229" y="1024390"/>
            <a:ext cx="5341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LinearSVC</a:t>
            </a:r>
            <a:r>
              <a:rPr lang="en-US" altLang="zh-TW" sz="2400" dirty="0" smtClean="0"/>
              <a:t>(</a:t>
            </a:r>
            <a:r>
              <a:rPr lang="zh-CN" altLang="en-US" dirty="0" smtClean="0"/>
              <a:t>線性支援向量分類</a:t>
            </a:r>
            <a:r>
              <a:rPr lang="en-US" altLang="zh-TW" sz="2400" dirty="0" smtClean="0"/>
              <a:t>)</a:t>
            </a:r>
            <a:r>
              <a:rPr lang="zh-TW" altLang="en-US" sz="2400" dirty="0"/>
              <a:t>模型理論</a:t>
            </a:r>
            <a:endParaRPr lang="en-US" altLang="zh-TW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59229" y="1795890"/>
            <a:ext cx="111070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核方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(kernel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48" y="2328395"/>
            <a:ext cx="2584807" cy="392547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655" y="2566867"/>
            <a:ext cx="3686689" cy="172426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747" y="1493564"/>
            <a:ext cx="2931054" cy="488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8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93" y="0"/>
            <a:ext cx="4706007" cy="11717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Arial Black" panose="020B0A04020102020204" pitchFamily="34" charset="0"/>
              </a:rPr>
              <a:t>22</a:t>
            </a:r>
            <a:endParaRPr lang="en-US" altLang="zh-TW" sz="2400" b="1" dirty="0" smtClean="0">
              <a:latin typeface="Arial Black" panose="020B0A04020102020204" pitchFamily="34" charset="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建構模型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59229" y="1024390"/>
            <a:ext cx="5341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LinearSVC</a:t>
            </a:r>
            <a:r>
              <a:rPr lang="en-US" altLang="zh-TW" sz="2400" dirty="0" smtClean="0"/>
              <a:t>(</a:t>
            </a:r>
            <a:r>
              <a:rPr lang="zh-CN" altLang="en-US" dirty="0" smtClean="0"/>
              <a:t>線性支援向量分類</a:t>
            </a:r>
            <a:r>
              <a:rPr lang="en-US" altLang="zh-TW" sz="2400" dirty="0" smtClean="0"/>
              <a:t>)</a:t>
            </a:r>
            <a:r>
              <a:rPr lang="zh-TW" altLang="en-US" sz="2400" dirty="0"/>
              <a:t>模型理論</a:t>
            </a:r>
            <a:endParaRPr lang="en-US" altLang="zh-TW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59229" y="1795890"/>
            <a:ext cx="111070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核方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(kernel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在原始空間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不好區分的資料可以用非線性的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映射函數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將這些資料轉換到另一個空間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，可能可以找到一條線做分割超平面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(Hyperplane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717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93" y="0"/>
            <a:ext cx="4706007" cy="11717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Arial Black" panose="020B0A04020102020204" pitchFamily="34" charset="0"/>
              </a:rPr>
              <a:t>23</a:t>
            </a:r>
            <a:endParaRPr lang="en-US" altLang="zh-TW" sz="2400" b="1" dirty="0" smtClean="0">
              <a:latin typeface="Arial Black" panose="020B0A04020102020204" pitchFamily="34" charset="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建構模型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59229" y="1024390"/>
            <a:ext cx="5341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LinearSVC</a:t>
            </a:r>
            <a:r>
              <a:rPr lang="en-US" altLang="zh-TW" sz="2400" dirty="0" smtClean="0"/>
              <a:t>(</a:t>
            </a:r>
            <a:r>
              <a:rPr lang="zh-CN" altLang="en-US" dirty="0" smtClean="0"/>
              <a:t>線性支援向量分類</a:t>
            </a:r>
            <a:r>
              <a:rPr lang="en-US" altLang="zh-TW" sz="2400" dirty="0" smtClean="0"/>
              <a:t>)</a:t>
            </a:r>
            <a:r>
              <a:rPr lang="zh-TW" altLang="en-US" sz="2400" dirty="0"/>
              <a:t>模型理論</a:t>
            </a:r>
            <a:endParaRPr lang="en-US" altLang="zh-TW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59229" y="1795890"/>
            <a:ext cx="111070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核方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(kernel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但是映射函數需要對該問題有清楚的瞭解，才有機會找出一條符合邏輯的映象函數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因此我們可以透過核函數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(kernel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去找到分割超平面。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98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93" y="0"/>
            <a:ext cx="4706007" cy="11717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Arial Black" panose="020B0A04020102020204" pitchFamily="34" charset="0"/>
              </a:rPr>
              <a:t>24</a:t>
            </a:r>
            <a:endParaRPr lang="en-US" altLang="zh-TW" sz="2400" b="1" dirty="0" smtClean="0">
              <a:latin typeface="Arial Black" panose="020B0A04020102020204" pitchFamily="34" charset="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建構模型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59229" y="1024390"/>
            <a:ext cx="5341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LinearSVC</a:t>
            </a:r>
            <a:r>
              <a:rPr lang="en-US" altLang="zh-TW" sz="2400" dirty="0" smtClean="0"/>
              <a:t>(</a:t>
            </a:r>
            <a:r>
              <a:rPr lang="zh-CN" altLang="en-US" dirty="0" smtClean="0"/>
              <a:t>線性支援向量分類</a:t>
            </a:r>
            <a:r>
              <a:rPr lang="en-US" altLang="zh-TW" sz="2400" dirty="0" smtClean="0"/>
              <a:t>)</a:t>
            </a:r>
            <a:r>
              <a:rPr lang="zh-TW" altLang="en-US" sz="2400" dirty="0"/>
              <a:t>模型理論</a:t>
            </a:r>
            <a:endParaRPr lang="en-US" altLang="zh-TW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59229" y="1795890"/>
            <a:ext cx="111070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核函數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(kernel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Kernel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就可以知道特徵空間終點跟點的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內積、距離、角度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9" y="2791677"/>
            <a:ext cx="6773220" cy="78115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99" y="3674110"/>
            <a:ext cx="6858957" cy="96215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99" y="4636269"/>
            <a:ext cx="6058746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3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93" y="0"/>
            <a:ext cx="4706007" cy="11717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Arial Black" panose="020B0A04020102020204" pitchFamily="34" charset="0"/>
              </a:rPr>
              <a:t>25</a:t>
            </a:r>
            <a:endParaRPr lang="en-US" altLang="zh-TW" sz="2400" b="1" dirty="0" smtClean="0">
              <a:latin typeface="Arial Black" panose="020B0A04020102020204" pitchFamily="34" charset="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建構模型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59229" y="1024390"/>
            <a:ext cx="5341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LinearSVC</a:t>
            </a:r>
            <a:r>
              <a:rPr lang="en-US" altLang="zh-TW" sz="2400" dirty="0" smtClean="0"/>
              <a:t>(</a:t>
            </a:r>
            <a:r>
              <a:rPr lang="zh-CN" altLang="en-US" dirty="0" smtClean="0"/>
              <a:t>線性支援向量分類</a:t>
            </a:r>
            <a:r>
              <a:rPr lang="en-US" altLang="zh-TW" sz="2400" dirty="0" smtClean="0"/>
              <a:t>)</a:t>
            </a:r>
            <a:r>
              <a:rPr lang="zh-TW" altLang="en-US" sz="2400" dirty="0"/>
              <a:t>模型理論</a:t>
            </a:r>
            <a:endParaRPr lang="en-US" altLang="zh-TW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59229" y="1795890"/>
            <a:ext cx="11107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核函數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(kernel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常用的核函數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07" y="4449622"/>
            <a:ext cx="3696996" cy="79841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93" y="3604636"/>
            <a:ext cx="5345893" cy="86783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9" y="2817503"/>
            <a:ext cx="4078846" cy="78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5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93" y="0"/>
            <a:ext cx="4706007" cy="11717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26</a:t>
            </a:r>
            <a:endParaRPr lang="en-US" altLang="zh-TW" sz="2400" b="1" dirty="0" smtClean="0">
              <a:latin typeface="Arial Black" panose="020B0A040201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50"/>
          <a:stretch/>
        </p:blipFill>
        <p:spPr>
          <a:xfrm>
            <a:off x="359228" y="5257367"/>
            <a:ext cx="6773220" cy="134143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07633" y="2695758"/>
            <a:ext cx="114896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當前問題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r>
              <a:rPr lang="zh-TW" altLang="en-US" dirty="0" smtClean="0"/>
              <a:t>目前的數據不平衡，在現實世界中，採集的數據往往是比例失衡的。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欺詐性交易的數量要遠低於正常和健康的交易，也就是說，它只占到了總觀測量的大約 </a:t>
            </a:r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0.1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%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。這裡的問題是提高識別罕見的少數類別的準確率，而不是實現更高的總體準確率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。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因此我們需要針對該情況作抽樣上的調整</a:t>
            </a:r>
            <a:endParaRPr lang="en-US" altLang="zh-TW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9228" y="2799523"/>
            <a:ext cx="10990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-18143" y="0"/>
            <a:ext cx="377372" cy="3773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41"/>
          <a:stretch/>
        </p:blipFill>
        <p:spPr>
          <a:xfrm>
            <a:off x="359228" y="2064411"/>
            <a:ext cx="6649378" cy="626161"/>
          </a:xfrm>
          <a:prstGeom prst="rect">
            <a:avLst/>
          </a:prstGeom>
        </p:spPr>
      </p:pic>
      <p:sp>
        <p:nvSpPr>
          <p:cNvPr id="8" name="向下箭號 7"/>
          <p:cNvSpPr/>
          <p:nvPr/>
        </p:nvSpPr>
        <p:spPr>
          <a:xfrm>
            <a:off x="3265714" y="2740397"/>
            <a:ext cx="418203" cy="4907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>
            <a:off x="3265713" y="4496252"/>
            <a:ext cx="418203" cy="6563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建構模型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633" y="1353609"/>
            <a:ext cx="2088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zh-TW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什麼是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ADASYN</a:t>
            </a:r>
            <a:r>
              <a:rPr lang="zh-TW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zh-TW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63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93" y="0"/>
            <a:ext cx="4706007" cy="11717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Arial Black" panose="020B0A04020102020204" pitchFamily="34" charset="0"/>
              </a:rPr>
              <a:t>27</a:t>
            </a:r>
            <a:endParaRPr lang="en-US" altLang="zh-TW" sz="2400" b="1" dirty="0" smtClean="0">
              <a:latin typeface="Arial Black" panose="020B0A04020102020204" pitchFamily="34" charset="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建構模型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50"/>
          <a:stretch/>
        </p:blipFill>
        <p:spPr>
          <a:xfrm>
            <a:off x="359229" y="1024390"/>
            <a:ext cx="6773220" cy="134143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59229" y="2430191"/>
            <a:ext cx="6206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處理不平衡學習</a:t>
            </a:r>
            <a:r>
              <a:rPr lang="zh-TW" altLang="en-US" dirty="0" smtClean="0"/>
              <a:t>的其中一種方式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過採樣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Onver</a:t>
            </a:r>
            <a:r>
              <a:rPr lang="en-US" altLang="zh-TW" dirty="0" smtClean="0"/>
              <a:t>-Sampling</a:t>
            </a:r>
            <a:r>
              <a:rPr lang="en-US" altLang="zh-TW" dirty="0"/>
              <a:t>)</a:t>
            </a:r>
            <a:endParaRPr lang="en-US" altLang="zh-TW" b="1" dirty="0"/>
          </a:p>
        </p:txBody>
      </p:sp>
      <p:sp>
        <p:nvSpPr>
          <p:cNvPr id="5" name="矩形 4"/>
          <p:cNvSpPr/>
          <p:nvPr/>
        </p:nvSpPr>
        <p:spPr>
          <a:xfrm>
            <a:off x="359228" y="2799523"/>
            <a:ext cx="10990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-18143" y="0"/>
            <a:ext cx="377372" cy="3773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9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93" y="0"/>
            <a:ext cx="4706007" cy="11717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Arial Black" panose="020B0A04020102020204" pitchFamily="34" charset="0"/>
              </a:rPr>
              <a:t>28</a:t>
            </a:r>
            <a:endParaRPr lang="en-US" altLang="zh-TW" sz="2400" b="1" dirty="0" smtClean="0">
              <a:latin typeface="Arial Black" panose="020B0A04020102020204" pitchFamily="34" charset="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建構模型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50"/>
          <a:stretch/>
        </p:blipFill>
        <p:spPr>
          <a:xfrm>
            <a:off x="359229" y="1024390"/>
            <a:ext cx="6773220" cy="134143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59229" y="2430191"/>
            <a:ext cx="62068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處理不平衡學習</a:t>
            </a:r>
            <a:r>
              <a:rPr lang="zh-TW" altLang="en-US" dirty="0" smtClean="0"/>
              <a:t>的其中一種方式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過採樣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Onver</a:t>
            </a:r>
            <a:r>
              <a:rPr lang="en-US" altLang="zh-TW" dirty="0" smtClean="0"/>
              <a:t>-Sampling)</a:t>
            </a:r>
          </a:p>
          <a:p>
            <a:endParaRPr lang="en-US" altLang="zh-TW" i="1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TW" i="1" dirty="0" smtClean="0">
                <a:solidFill>
                  <a:schemeClr val="bg2">
                    <a:lumMod val="50000"/>
                  </a:schemeClr>
                </a:solidFill>
              </a:rPr>
              <a:t>SMOTE(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Synthetic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Minority Oversampling 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Technique)</a:t>
            </a:r>
            <a:endParaRPr lang="en-US" altLang="zh-TW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TW" b="1" dirty="0"/>
              <a:t>Adaptive </a:t>
            </a:r>
            <a:r>
              <a:rPr lang="en-US" altLang="zh-TW" b="1" dirty="0" smtClean="0"/>
              <a:t>Synthetic(</a:t>
            </a:r>
            <a:r>
              <a:rPr lang="en-US" altLang="zh-TW" b="1" dirty="0"/>
              <a:t>ADASYN</a:t>
            </a:r>
            <a:r>
              <a:rPr lang="en-US" altLang="zh-TW" b="1" dirty="0" smtClean="0"/>
              <a:t>)</a:t>
            </a:r>
            <a:endParaRPr lang="en-US" altLang="zh-TW" b="1" dirty="0"/>
          </a:p>
        </p:txBody>
      </p:sp>
      <p:sp>
        <p:nvSpPr>
          <p:cNvPr id="5" name="矩形 4"/>
          <p:cNvSpPr/>
          <p:nvPr/>
        </p:nvSpPr>
        <p:spPr>
          <a:xfrm>
            <a:off x="359228" y="2799523"/>
            <a:ext cx="10990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-18143" y="0"/>
            <a:ext cx="377372" cy="3773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46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137" y="1743979"/>
            <a:ext cx="5538692" cy="26175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資料讀取</a:t>
            </a:r>
            <a:r>
              <a:rPr lang="en-US" altLang="zh-TW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/>
            </a:r>
            <a:br>
              <a:rPr lang="en-US" altLang="zh-TW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endParaRPr lang="zh-TW" altLang="en-US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zh-TW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9229" y="1146628"/>
            <a:ext cx="1846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導入數據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集</a:t>
            </a:r>
          </a:p>
        </p:txBody>
      </p:sp>
      <p:sp>
        <p:nvSpPr>
          <p:cNvPr id="2" name="矩形 1"/>
          <p:cNvSpPr/>
          <p:nvPr/>
        </p:nvSpPr>
        <p:spPr>
          <a:xfrm>
            <a:off x="359231" y="1696072"/>
            <a:ext cx="60783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zh-TW" sz="24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資料</a:t>
            </a:r>
            <a:r>
              <a:rPr lang="zh-TW" altLang="zh-TW" sz="2400" kern="1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源於</a:t>
            </a:r>
            <a:r>
              <a:rPr lang="zh-TW" altLang="en-US" sz="2400" kern="1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2400" kern="100" dirty="0" err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paysim</a:t>
            </a:r>
            <a:r>
              <a:rPr lang="zh-TW" altLang="en-US" sz="2400" kern="1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kern="1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電子</a:t>
            </a:r>
            <a:r>
              <a:rPr lang="zh-TW" altLang="zh-TW" sz="24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錢包平臺的交易數據，該平臺透過移動應用程式和</a:t>
            </a:r>
            <a:r>
              <a:rPr lang="en-US" altLang="zh-TW" sz="24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visa </a:t>
            </a:r>
            <a:r>
              <a:rPr lang="zh-TW" altLang="zh-TW" sz="24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卡向沒有銀行帳戶與銀行餘額不足的人提供零售銀行服務，因此該資料集屬於該平臺內的網路電子支付相關數據。</a:t>
            </a:r>
          </a:p>
        </p:txBody>
      </p:sp>
      <p:sp>
        <p:nvSpPr>
          <p:cNvPr id="9" name="矩形 8"/>
          <p:cNvSpPr/>
          <p:nvPr/>
        </p:nvSpPr>
        <p:spPr>
          <a:xfrm>
            <a:off x="344714" y="4390823"/>
            <a:ext cx="38395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網址連結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TW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https://changefinancial.com/paysim/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9229" y="3642997"/>
            <a:ext cx="63402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資料集來源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https://www.kaggle.com/code/x09072993/aml-detection/data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86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93" y="0"/>
            <a:ext cx="4706007" cy="11717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Arial Black" panose="020B0A04020102020204" pitchFamily="34" charset="0"/>
              </a:rPr>
              <a:t>29</a:t>
            </a:r>
            <a:endParaRPr lang="en-US" altLang="zh-TW" sz="2400" b="1" dirty="0" smtClean="0">
              <a:latin typeface="Arial Black" panose="020B0A04020102020204" pitchFamily="34" charset="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建構模型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9228" y="1171739"/>
            <a:ext cx="2135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/>
              <a:t>插值演算法</a:t>
            </a:r>
            <a:r>
              <a:rPr lang="en-US" altLang="zh-TW" b="1" dirty="0" smtClean="0"/>
              <a:t>ADASYN</a:t>
            </a:r>
            <a:endParaRPr lang="en-US" altLang="zh-TW" b="1" dirty="0"/>
          </a:p>
        </p:txBody>
      </p:sp>
      <p:sp>
        <p:nvSpPr>
          <p:cNvPr id="5" name="矩形 4"/>
          <p:cNvSpPr/>
          <p:nvPr/>
        </p:nvSpPr>
        <p:spPr>
          <a:xfrm>
            <a:off x="359228" y="1586470"/>
            <a:ext cx="10990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生成合成數據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-18144" y="0"/>
            <a:ext cx="377372" cy="3773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https://i2.kknews.cc/NiTuOLAr3fZhqaDpf0hA1G5zfUHYzKRu1w/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892" y="3346222"/>
            <a:ext cx="2598560" cy="154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649115" y="2048781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Open Sans" panose="020B0606030504020204" pitchFamily="34" charset="0"/>
              </a:rPr>
              <a:t>步驟</a:t>
            </a:r>
            <a:r>
              <a:rPr lang="en-US" altLang="zh-TW" dirty="0">
                <a:solidFill>
                  <a:srgbClr val="000000"/>
                </a:solidFill>
                <a:latin typeface="Open Sans" panose="020B0606030504020204" pitchFamily="34" charset="0"/>
              </a:rPr>
              <a:t>1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9228" y="2943448"/>
            <a:ext cx="3938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Open Sans" panose="020B0606030504020204" pitchFamily="34" charset="0"/>
              </a:rPr>
              <a:t>使用比例計算少數與</a:t>
            </a:r>
            <a:r>
              <a:rPr lang="zh-TW" alt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多數抽</a:t>
            </a:r>
            <a:r>
              <a:rPr lang="zh-TW" altLang="en-US" dirty="0">
                <a:solidFill>
                  <a:srgbClr val="000000"/>
                </a:solidFill>
                <a:latin typeface="Open Sans" panose="020B0606030504020204" pitchFamily="34" charset="0"/>
              </a:rPr>
              <a:t>樣</a:t>
            </a:r>
            <a:r>
              <a:rPr lang="zh-TW" alt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的</a:t>
            </a:r>
            <a:r>
              <a:rPr lang="zh-TW" altLang="en-US" dirty="0">
                <a:solidFill>
                  <a:srgbClr val="000000"/>
                </a:solidFill>
                <a:latin typeface="Open Sans" panose="020B0606030504020204" pitchFamily="34" charset="0"/>
              </a:rPr>
              <a:t>比率</a:t>
            </a:r>
            <a:r>
              <a:rPr lang="en-US" altLang="zh-TW" dirty="0">
                <a:solidFill>
                  <a:srgbClr val="000000"/>
                </a:solidFill>
                <a:latin typeface="Open Sans" panose="020B0606030504020204" pitchFamily="34" charset="0"/>
              </a:rPr>
              <a:t>: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228" y="528236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Open Sans" panose="020B0606030504020204" pitchFamily="34" charset="0"/>
              </a:rPr>
              <a:t>其中</a:t>
            </a:r>
            <a:r>
              <a:rPr lang="en-US" altLang="zh-TW" dirty="0">
                <a:solidFill>
                  <a:srgbClr val="000000"/>
                </a:solidFill>
                <a:latin typeface="Open Sans" panose="020B0606030504020204" pitchFamily="34" charset="0"/>
              </a:rPr>
              <a:t>mₛ</a:t>
            </a:r>
            <a:r>
              <a:rPr lang="zh-TW" altLang="en-US" dirty="0">
                <a:solidFill>
                  <a:srgbClr val="000000"/>
                </a:solidFill>
                <a:latin typeface="Open Sans" panose="020B0606030504020204" pitchFamily="34" charset="0"/>
              </a:rPr>
              <a:t>和</a:t>
            </a:r>
            <a:r>
              <a:rPr lang="en-US" altLang="zh-TW" dirty="0">
                <a:solidFill>
                  <a:srgbClr val="000000"/>
                </a:solidFill>
                <a:latin typeface="Open Sans" panose="020B0606030504020204" pitchFamily="34" charset="0"/>
              </a:rPr>
              <a:t>mₗ</a:t>
            </a:r>
            <a:r>
              <a:rPr lang="zh-TW" altLang="en-US" dirty="0">
                <a:solidFill>
                  <a:srgbClr val="000000"/>
                </a:solidFill>
                <a:latin typeface="Open Sans" panose="020B0606030504020204" pitchFamily="34" charset="0"/>
              </a:rPr>
              <a:t>分別是少數和多數類的實例。如果</a:t>
            </a:r>
            <a:r>
              <a:rPr lang="en-US" altLang="zh-TW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d</a:t>
            </a:r>
            <a:r>
              <a:rPr lang="zh-TW" alt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低於某個閾值，則初始化演算法。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419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93" y="0"/>
            <a:ext cx="4706007" cy="11717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Arial Black" panose="020B0A04020102020204" pitchFamily="34" charset="0"/>
              </a:rPr>
              <a:t>29</a:t>
            </a:r>
            <a:endParaRPr lang="en-US" altLang="zh-TW" sz="2400" b="1" dirty="0" smtClean="0">
              <a:latin typeface="Arial Black" panose="020B0A04020102020204" pitchFamily="34" charset="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建構模型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9228" y="1171739"/>
            <a:ext cx="2135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/>
              <a:t>插值演算法</a:t>
            </a:r>
            <a:r>
              <a:rPr lang="en-US" altLang="zh-TW" b="1" dirty="0" smtClean="0"/>
              <a:t>ADASYN</a:t>
            </a:r>
            <a:endParaRPr lang="en-US" altLang="zh-TW" b="1" dirty="0"/>
          </a:p>
        </p:txBody>
      </p:sp>
      <p:sp>
        <p:nvSpPr>
          <p:cNvPr id="10" name="矩形 9"/>
          <p:cNvSpPr/>
          <p:nvPr/>
        </p:nvSpPr>
        <p:spPr>
          <a:xfrm>
            <a:off x="-18144" y="0"/>
            <a:ext cx="377372" cy="3773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59228" y="186411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zh-TW" altLang="en-US" b="1" dirty="0">
                <a:solidFill>
                  <a:srgbClr val="000000"/>
                </a:solidFill>
                <a:latin typeface="inherit"/>
              </a:rPr>
              <a:t>步驟</a:t>
            </a:r>
            <a:r>
              <a:rPr lang="en-US" altLang="zh-TW" b="1" dirty="0" smtClean="0">
                <a:solidFill>
                  <a:srgbClr val="000000"/>
                </a:solidFill>
                <a:latin typeface="inherit"/>
              </a:rPr>
              <a:t>2</a:t>
            </a:r>
            <a:endParaRPr lang="zh-TW" alt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9228" y="2335438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Open Sans" panose="020B0606030504020204" pitchFamily="34" charset="0"/>
              </a:rPr>
              <a:t>計算要生成的合成</a:t>
            </a:r>
            <a:r>
              <a:rPr lang="zh-TW" alt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少數抽</a:t>
            </a:r>
            <a:r>
              <a:rPr lang="zh-TW" altLang="en-US" dirty="0">
                <a:solidFill>
                  <a:srgbClr val="000000"/>
                </a:solidFill>
                <a:latin typeface="Open Sans" panose="020B0606030504020204" pitchFamily="34" charset="0"/>
              </a:rPr>
              <a:t>樣</a:t>
            </a:r>
            <a:r>
              <a:rPr lang="zh-TW" alt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的</a:t>
            </a:r>
            <a:r>
              <a:rPr lang="zh-TW" altLang="en-US" dirty="0">
                <a:solidFill>
                  <a:srgbClr val="000000"/>
                </a:solidFill>
                <a:latin typeface="Open Sans" panose="020B0606030504020204" pitchFamily="34" charset="0"/>
              </a:rPr>
              <a:t>總數。</a:t>
            </a:r>
            <a:endParaRPr lang="zh-TW" altLang="en-US" dirty="0"/>
          </a:p>
        </p:txBody>
      </p:sp>
      <p:pic>
        <p:nvPicPr>
          <p:cNvPr id="2050" name="Picture 2" descr="https://i2.kknews.cc/6uiWu7jiWecmyl9zSeUA017tiPlLOm9xrQ/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8" y="2979284"/>
            <a:ext cx="2514600" cy="5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359228" y="399662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Open Sans" panose="020B0606030504020204" pitchFamily="34" charset="0"/>
              </a:rPr>
              <a:t>G</a:t>
            </a:r>
            <a:r>
              <a:rPr lang="zh-TW" altLang="en-US" dirty="0">
                <a:solidFill>
                  <a:srgbClr val="000000"/>
                </a:solidFill>
                <a:latin typeface="Open Sans" panose="020B0606030504020204" pitchFamily="34" charset="0"/>
              </a:rPr>
              <a:t>是要生成的</a:t>
            </a:r>
            <a:r>
              <a:rPr lang="zh-TW" alt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少數抽</a:t>
            </a:r>
            <a:r>
              <a:rPr lang="zh-TW" altLang="en-US" dirty="0">
                <a:solidFill>
                  <a:srgbClr val="000000"/>
                </a:solidFill>
                <a:latin typeface="Open Sans" panose="020B0606030504020204" pitchFamily="34" charset="0"/>
              </a:rPr>
              <a:t>樣</a:t>
            </a:r>
            <a:r>
              <a:rPr lang="zh-TW" alt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的</a:t>
            </a:r>
            <a:r>
              <a:rPr lang="zh-TW" altLang="en-US" dirty="0">
                <a:solidFill>
                  <a:srgbClr val="000000"/>
                </a:solidFill>
                <a:latin typeface="Open Sans" panose="020B0606030504020204" pitchFamily="34" charset="0"/>
              </a:rPr>
              <a:t>總數。</a:t>
            </a:r>
            <a:r>
              <a:rPr lang="en-US" altLang="zh-TW" dirty="0">
                <a:solidFill>
                  <a:srgbClr val="000000"/>
                </a:solidFill>
                <a:latin typeface="Open Sans" panose="020B0606030504020204" pitchFamily="34" charset="0"/>
              </a:rPr>
              <a:t>ß</a:t>
            </a:r>
            <a:r>
              <a:rPr lang="zh-TW" altLang="en-US" dirty="0">
                <a:solidFill>
                  <a:srgbClr val="000000"/>
                </a:solidFill>
                <a:latin typeface="Open Sans" panose="020B0606030504020204" pitchFamily="34" charset="0"/>
              </a:rPr>
              <a:t>是</a:t>
            </a:r>
            <a:r>
              <a:rPr lang="en-US" altLang="zh-TW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ADASYN()</a:t>
            </a:r>
            <a:r>
              <a:rPr lang="zh-TW" alt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之後</a:t>
            </a:r>
            <a:r>
              <a:rPr lang="zh-TW" altLang="en-US" dirty="0">
                <a:solidFill>
                  <a:srgbClr val="000000"/>
                </a:solidFill>
                <a:latin typeface="Open Sans" panose="020B0606030504020204" pitchFamily="34" charset="0"/>
              </a:rPr>
              <a:t>所需的</a:t>
            </a:r>
            <a:r>
              <a:rPr lang="zh-TW" alt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少數</a:t>
            </a:r>
            <a:r>
              <a:rPr lang="zh-TW" altLang="en-US" dirty="0">
                <a:solidFill>
                  <a:srgbClr val="000000"/>
                </a:solidFill>
                <a:latin typeface="Open Sans" panose="020B0606030504020204" pitchFamily="34" charset="0"/>
              </a:rPr>
              <a:t>數據：多數</a:t>
            </a:r>
            <a:r>
              <a:rPr lang="zh-TW" alt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數據的</a:t>
            </a:r>
            <a:r>
              <a:rPr lang="zh-TW" altLang="en-US" dirty="0">
                <a:solidFill>
                  <a:srgbClr val="000000"/>
                </a:solidFill>
                <a:latin typeface="Open Sans" panose="020B0606030504020204" pitchFamily="34" charset="0"/>
              </a:rPr>
              <a:t>比率。</a:t>
            </a:r>
            <a:r>
              <a:rPr lang="en-US" altLang="zh-TW" dirty="0">
                <a:solidFill>
                  <a:srgbClr val="000000"/>
                </a:solidFill>
                <a:latin typeface="Open Sans" panose="020B0606030504020204" pitchFamily="34" charset="0"/>
              </a:rPr>
              <a:t>ß= 1</a:t>
            </a:r>
            <a:r>
              <a:rPr lang="zh-TW" altLang="en-US" dirty="0">
                <a:solidFill>
                  <a:srgbClr val="000000"/>
                </a:solidFill>
                <a:latin typeface="Open Sans" panose="020B0606030504020204" pitchFamily="34" charset="0"/>
              </a:rPr>
              <a:t>表示</a:t>
            </a:r>
            <a:r>
              <a:rPr lang="en-US" altLang="zh-TW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ADASYN()</a:t>
            </a:r>
            <a:r>
              <a:rPr lang="zh-TW" alt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之後</a:t>
            </a:r>
            <a:r>
              <a:rPr lang="zh-TW" altLang="en-US" dirty="0">
                <a:solidFill>
                  <a:srgbClr val="000000"/>
                </a:solidFill>
                <a:latin typeface="Open Sans" panose="020B0606030504020204" pitchFamily="34" charset="0"/>
              </a:rPr>
              <a:t>的完美平衡數據集</a:t>
            </a:r>
            <a:r>
              <a:rPr lang="zh-TW" alt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472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93" y="0"/>
            <a:ext cx="4706007" cy="11717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Arial Black" panose="020B0A04020102020204" pitchFamily="34" charset="0"/>
              </a:rPr>
              <a:t>29</a:t>
            </a:r>
            <a:endParaRPr lang="en-US" altLang="zh-TW" sz="2400" b="1" dirty="0" smtClean="0">
              <a:latin typeface="Arial Black" panose="020B0A04020102020204" pitchFamily="34" charset="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建構模型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9228" y="1171739"/>
            <a:ext cx="2135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/>
              <a:t>插值演算法</a:t>
            </a:r>
            <a:r>
              <a:rPr lang="en-US" altLang="zh-TW" b="1" dirty="0" smtClean="0"/>
              <a:t>ADASYN</a:t>
            </a:r>
            <a:endParaRPr lang="en-US" altLang="zh-TW" b="1" dirty="0"/>
          </a:p>
        </p:txBody>
      </p:sp>
      <p:sp>
        <p:nvSpPr>
          <p:cNvPr id="10" name="矩形 9"/>
          <p:cNvSpPr/>
          <p:nvPr/>
        </p:nvSpPr>
        <p:spPr>
          <a:xfrm>
            <a:off x="-18144" y="0"/>
            <a:ext cx="377372" cy="3773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359228" y="182224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zh-TW" altLang="en-US" b="1" dirty="0">
                <a:solidFill>
                  <a:srgbClr val="000000"/>
                </a:solidFill>
                <a:latin typeface="inherit"/>
              </a:rPr>
              <a:t>第</a:t>
            </a:r>
            <a:r>
              <a:rPr lang="en-US" altLang="zh-TW" b="1" dirty="0">
                <a:solidFill>
                  <a:srgbClr val="000000"/>
                </a:solidFill>
                <a:latin typeface="inherit"/>
              </a:rPr>
              <a:t>3</a:t>
            </a:r>
            <a:r>
              <a:rPr lang="zh-TW" altLang="en-US" b="1" dirty="0" smtClean="0">
                <a:solidFill>
                  <a:srgbClr val="000000"/>
                </a:solidFill>
                <a:latin typeface="inherit"/>
              </a:rPr>
              <a:t>步</a:t>
            </a:r>
            <a:endParaRPr lang="en-US" altLang="zh-TW" b="1" dirty="0" smtClean="0">
              <a:solidFill>
                <a:srgbClr val="000000"/>
              </a:solidFill>
              <a:latin typeface="inherit"/>
            </a:endParaRPr>
          </a:p>
          <a:p>
            <a:pPr fontAlgn="base"/>
            <a:endParaRPr lang="en-US" altLang="zh-TW" b="1" dirty="0">
              <a:solidFill>
                <a:srgbClr val="000000"/>
              </a:solidFill>
              <a:latin typeface="inherit"/>
            </a:endParaRPr>
          </a:p>
          <a:p>
            <a:pPr fontAlgn="base"/>
            <a:r>
              <a:rPr lang="zh-TW" altLang="en-US" dirty="0"/>
              <a:t>找到每個</a:t>
            </a:r>
            <a:r>
              <a:rPr lang="zh-TW" altLang="en-US" dirty="0" smtClean="0"/>
              <a:t>少數抽樣的</a:t>
            </a:r>
            <a:r>
              <a:rPr lang="en-US" altLang="zh-TW" dirty="0"/>
              <a:t>k-</a:t>
            </a:r>
            <a:r>
              <a:rPr lang="zh-TW" altLang="en-US" dirty="0"/>
              <a:t>最近鄰，並計算</a:t>
            </a:r>
            <a:r>
              <a:rPr lang="en-US" altLang="zh-TW" dirty="0"/>
              <a:t>rᵢ</a:t>
            </a:r>
            <a:r>
              <a:rPr lang="zh-TW" altLang="en-US" dirty="0"/>
              <a:t>值。在此步驟之後，每個</a:t>
            </a:r>
            <a:r>
              <a:rPr lang="zh-TW" altLang="en-US" dirty="0" smtClean="0"/>
              <a:t>少數抽樣應</a:t>
            </a:r>
            <a:r>
              <a:rPr lang="zh-TW" altLang="en-US" dirty="0"/>
              <a:t>與不同的鄰域相關聯。</a:t>
            </a:r>
            <a:r>
              <a:rPr lang="zh-TW" altLang="en-US" dirty="0"/>
              <a:t/>
            </a:r>
            <a:br>
              <a:rPr lang="zh-TW" altLang="en-US" dirty="0"/>
            </a:br>
            <a:endParaRPr lang="en-US" altLang="zh-TW" dirty="0" smtClean="0"/>
          </a:p>
          <a:p>
            <a:pPr fontAlgn="base"/>
            <a:endParaRPr lang="en-US" altLang="zh-TW" b="1" dirty="0" smtClean="0">
              <a:solidFill>
                <a:srgbClr val="000000"/>
              </a:solidFill>
              <a:latin typeface="inherit"/>
            </a:endParaRPr>
          </a:p>
          <a:p>
            <a:pPr fontAlgn="base"/>
            <a:endParaRPr lang="en-US" altLang="zh-TW" b="1" dirty="0">
              <a:solidFill>
                <a:srgbClr val="000000"/>
              </a:solidFill>
              <a:latin typeface="inherit"/>
            </a:endParaRPr>
          </a:p>
          <a:p>
            <a:pPr fontAlgn="base"/>
            <a:endParaRPr lang="en-US" altLang="zh-TW" b="1" dirty="0" smtClean="0">
              <a:solidFill>
                <a:srgbClr val="000000"/>
              </a:solidFill>
              <a:latin typeface="inherit"/>
            </a:endParaRPr>
          </a:p>
          <a:p>
            <a:pPr fontAlgn="base"/>
            <a:endParaRPr lang="en-US" altLang="zh-TW" b="1" dirty="0">
              <a:solidFill>
                <a:srgbClr val="000000"/>
              </a:solidFill>
              <a:latin typeface="inherit"/>
            </a:endParaRPr>
          </a:p>
          <a:p>
            <a:pPr fontAlgn="base"/>
            <a:r>
              <a:rPr lang="en-US" altLang="zh-TW" dirty="0"/>
              <a:t>rᵢ</a:t>
            </a:r>
            <a:r>
              <a:rPr lang="zh-TW" altLang="en-US" dirty="0"/>
              <a:t>值表示每個特定鄰域中多數類</a:t>
            </a:r>
            <a:r>
              <a:rPr lang="zh-TW" altLang="en-US" dirty="0" smtClean="0"/>
              <a:t>的比</a:t>
            </a:r>
            <a:r>
              <a:rPr lang="zh-TW" altLang="en-US" dirty="0"/>
              <a:t>例</a:t>
            </a:r>
            <a:r>
              <a:rPr lang="zh-TW" altLang="en-US" dirty="0" smtClean="0"/>
              <a:t>。</a:t>
            </a:r>
            <a:r>
              <a:rPr lang="zh-TW" altLang="en-US" dirty="0"/>
              <a:t>較高的</a:t>
            </a:r>
            <a:r>
              <a:rPr lang="en-US" altLang="zh-TW" dirty="0"/>
              <a:t>rᵢ</a:t>
            </a:r>
            <a:r>
              <a:rPr lang="zh-TW" altLang="en-US" dirty="0"/>
              <a:t>鄰域包含更多的多數類示例，並且更難學習。有關此步驟的可視化</a:t>
            </a:r>
            <a:r>
              <a:rPr lang="zh-TW" altLang="en-US" dirty="0" smtClean="0"/>
              <a:t>，在</a:t>
            </a:r>
            <a:r>
              <a:rPr lang="zh-TW" altLang="en-US" dirty="0"/>
              <a:t>該示例中，</a:t>
            </a:r>
            <a:r>
              <a:rPr lang="en-US" altLang="zh-TW" dirty="0"/>
              <a:t>K = 5</a:t>
            </a:r>
            <a:r>
              <a:rPr lang="zh-TW" altLang="en-US" dirty="0"/>
              <a:t>（尋找</a:t>
            </a:r>
            <a:r>
              <a:rPr lang="en-US" altLang="zh-TW" dirty="0"/>
              <a:t>5</a:t>
            </a:r>
            <a:r>
              <a:rPr lang="zh-TW" altLang="en-US" dirty="0"/>
              <a:t>個最近鄰居）。</a:t>
            </a:r>
            <a:r>
              <a:rPr lang="zh-TW" altLang="en-US" dirty="0"/>
              <a:t/>
            </a:r>
            <a:br>
              <a:rPr lang="zh-TW" altLang="en-US" dirty="0"/>
            </a:br>
            <a:endParaRPr lang="en-US" altLang="zh-TW" b="1" dirty="0" smtClean="0">
              <a:solidFill>
                <a:srgbClr val="000000"/>
              </a:solidFill>
              <a:latin typeface="inherit"/>
            </a:endParaRPr>
          </a:p>
          <a:p>
            <a:pPr fontAlgn="base"/>
            <a:endParaRPr lang="en-US" altLang="zh-TW" b="1" dirty="0">
              <a:solidFill>
                <a:srgbClr val="000000"/>
              </a:solidFill>
              <a:latin typeface="inherit"/>
            </a:endParaRPr>
          </a:p>
          <a:p>
            <a:pPr fontAlgn="base"/>
            <a:endParaRPr lang="zh-TW" alt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</p:txBody>
      </p:sp>
      <p:pic>
        <p:nvPicPr>
          <p:cNvPr id="3078" name="Picture 6" descr="https://i1.kknews.cc/RSHh6n2O353K7nFJVR41y4-_Xx_5ocemZg/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960" y="3127147"/>
            <a:ext cx="2734582" cy="100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229" y="2193834"/>
            <a:ext cx="5417458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2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93" y="0"/>
            <a:ext cx="4706007" cy="11717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Arial Black" panose="020B0A04020102020204" pitchFamily="34" charset="0"/>
              </a:rPr>
              <a:t>29</a:t>
            </a:r>
            <a:endParaRPr lang="en-US" altLang="zh-TW" sz="2400" b="1" dirty="0" smtClean="0">
              <a:latin typeface="Arial Black" panose="020B0A04020102020204" pitchFamily="34" charset="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建構模型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9228" y="1171739"/>
            <a:ext cx="2135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/>
              <a:t>插值演算法</a:t>
            </a:r>
            <a:r>
              <a:rPr lang="en-US" altLang="zh-TW" b="1" dirty="0" smtClean="0"/>
              <a:t>ADASYN</a:t>
            </a:r>
            <a:endParaRPr lang="en-US" altLang="zh-TW" b="1" dirty="0"/>
          </a:p>
        </p:txBody>
      </p:sp>
      <p:sp>
        <p:nvSpPr>
          <p:cNvPr id="10" name="矩形 9"/>
          <p:cNvSpPr/>
          <p:nvPr/>
        </p:nvSpPr>
        <p:spPr>
          <a:xfrm>
            <a:off x="-18144" y="0"/>
            <a:ext cx="377372" cy="3773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59228" y="182224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zh-TW" altLang="en-US" b="1" dirty="0"/>
              <a:t>第</a:t>
            </a:r>
            <a:r>
              <a:rPr lang="en-US" altLang="zh-TW" b="1" dirty="0"/>
              <a:t>4</a:t>
            </a:r>
            <a:r>
              <a:rPr lang="zh-TW" altLang="en-US" b="1" dirty="0"/>
              <a:t>步</a:t>
            </a:r>
            <a:endParaRPr lang="zh-TW" altLang="en-US" dirty="0"/>
          </a:p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歸一化</a:t>
            </a:r>
            <a:r>
              <a:rPr lang="en-US" altLang="zh-TW" dirty="0"/>
              <a:t>rᵢ</a:t>
            </a:r>
            <a:r>
              <a:rPr lang="zh-TW" altLang="en-US" dirty="0"/>
              <a:t>值，使所有</a:t>
            </a:r>
            <a:r>
              <a:rPr lang="en-US" altLang="zh-TW" dirty="0"/>
              <a:t>rᵢ</a:t>
            </a:r>
            <a:r>
              <a:rPr lang="zh-TW" altLang="en-US" dirty="0"/>
              <a:t>值之和等於</a:t>
            </a:r>
            <a:r>
              <a:rPr lang="en-US" altLang="zh-TW" dirty="0"/>
              <a:t>1</a:t>
            </a:r>
            <a:r>
              <a:rPr lang="zh-TW" altLang="en-US" dirty="0"/>
              <a:t>。</a:t>
            </a:r>
            <a:endParaRPr lang="en-US" altLang="zh-TW" b="1" dirty="0" smtClean="0">
              <a:solidFill>
                <a:srgbClr val="000000"/>
              </a:solidFill>
              <a:latin typeface="inherit"/>
            </a:endParaRPr>
          </a:p>
          <a:p>
            <a:pPr fontAlgn="base"/>
            <a:endParaRPr lang="en-US" altLang="zh-TW" b="1" dirty="0">
              <a:solidFill>
                <a:srgbClr val="000000"/>
              </a:solidFill>
              <a:latin typeface="inherit"/>
            </a:endParaRPr>
          </a:p>
          <a:p>
            <a:pPr fontAlgn="base"/>
            <a:endParaRPr lang="en-US" altLang="zh-TW" b="1" dirty="0" smtClean="0">
              <a:solidFill>
                <a:srgbClr val="000000"/>
              </a:solidFill>
              <a:latin typeface="inherit"/>
            </a:endParaRPr>
          </a:p>
          <a:p>
            <a:pPr fontAlgn="base"/>
            <a:endParaRPr lang="en-US" altLang="zh-TW" b="1" dirty="0">
              <a:solidFill>
                <a:srgbClr val="000000"/>
              </a:solidFill>
              <a:latin typeface="inherit"/>
            </a:endParaRPr>
          </a:p>
          <a:p>
            <a:pPr fontAlgn="base"/>
            <a:endParaRPr lang="en-US" altLang="zh-TW" b="1" dirty="0" smtClean="0">
              <a:solidFill>
                <a:srgbClr val="000000"/>
              </a:solidFill>
              <a:latin typeface="inherit"/>
            </a:endParaRPr>
          </a:p>
          <a:p>
            <a:pPr fontAlgn="base"/>
            <a:endParaRPr lang="en-US" altLang="zh-TW" b="1" dirty="0" smtClean="0">
              <a:solidFill>
                <a:srgbClr val="000000"/>
              </a:solidFill>
              <a:latin typeface="inherit"/>
            </a:endParaRPr>
          </a:p>
          <a:p>
            <a:pPr fontAlgn="base"/>
            <a:endParaRPr lang="en-US" altLang="zh-TW" b="1" dirty="0">
              <a:solidFill>
                <a:srgbClr val="000000"/>
              </a:solidFill>
              <a:latin typeface="inherit"/>
            </a:endParaRPr>
          </a:p>
          <a:p>
            <a:pPr fontAlgn="base"/>
            <a:endParaRPr lang="en-US" altLang="zh-TW" b="1" dirty="0">
              <a:solidFill>
                <a:srgbClr val="000000"/>
              </a:solidFill>
              <a:latin typeface="inherit"/>
            </a:endParaRPr>
          </a:p>
          <a:p>
            <a:pPr fontAlgn="base"/>
            <a:r>
              <a:rPr lang="zh-TW" altLang="en-US" dirty="0"/>
              <a:t>這一步主要是簡化步驟</a:t>
            </a:r>
            <a:r>
              <a:rPr lang="en-US" altLang="zh-TW" dirty="0"/>
              <a:t>5</a:t>
            </a:r>
            <a:r>
              <a:rPr lang="zh-TW" altLang="en-US" dirty="0"/>
              <a:t>的一個前奏</a:t>
            </a:r>
            <a:r>
              <a:rPr lang="zh-TW" altLang="en-US" dirty="0" smtClean="0"/>
              <a:t>。</a:t>
            </a:r>
            <a:r>
              <a:rPr lang="zh-TW" altLang="en-US" dirty="0"/>
              <a:t/>
            </a:r>
            <a:br>
              <a:rPr lang="zh-TW" altLang="en-US" dirty="0"/>
            </a:br>
            <a:endParaRPr lang="en-US" altLang="zh-TW" b="1" dirty="0" smtClean="0">
              <a:solidFill>
                <a:srgbClr val="000000"/>
              </a:solidFill>
              <a:latin typeface="inherit"/>
            </a:endParaRPr>
          </a:p>
          <a:p>
            <a:pPr fontAlgn="base"/>
            <a:endParaRPr lang="en-US" altLang="zh-TW" b="1" dirty="0">
              <a:solidFill>
                <a:srgbClr val="000000"/>
              </a:solidFill>
              <a:latin typeface="inherit"/>
            </a:endParaRPr>
          </a:p>
          <a:p>
            <a:pPr fontAlgn="base"/>
            <a:endParaRPr lang="zh-TW" alt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</p:txBody>
      </p:sp>
      <p:pic>
        <p:nvPicPr>
          <p:cNvPr id="4098" name="Picture 2" descr="https://i2.kknews.cc/icspsRbegzQbzyDQOAxUrh8SPP55lEV4JQ/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892" y="3172268"/>
            <a:ext cx="17049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18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93" y="0"/>
            <a:ext cx="4706007" cy="11717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Arial Black" panose="020B0A04020102020204" pitchFamily="34" charset="0"/>
              </a:rPr>
              <a:t>29</a:t>
            </a:r>
            <a:endParaRPr lang="en-US" altLang="zh-TW" sz="2400" b="1" dirty="0" smtClean="0">
              <a:latin typeface="Arial Black" panose="020B0A04020102020204" pitchFamily="34" charset="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建構模型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9228" y="1171739"/>
            <a:ext cx="2135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/>
              <a:t>插值演算法</a:t>
            </a:r>
            <a:r>
              <a:rPr lang="en-US" altLang="zh-TW" b="1" dirty="0" smtClean="0"/>
              <a:t>ADASYN</a:t>
            </a:r>
            <a:endParaRPr lang="en-US" altLang="zh-TW" b="1" dirty="0"/>
          </a:p>
        </p:txBody>
      </p:sp>
      <p:sp>
        <p:nvSpPr>
          <p:cNvPr id="10" name="矩形 9"/>
          <p:cNvSpPr/>
          <p:nvPr/>
        </p:nvSpPr>
        <p:spPr>
          <a:xfrm>
            <a:off x="-18144" y="0"/>
            <a:ext cx="377372" cy="3773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59228" y="1822243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zh-TW" altLang="en-US" b="1" dirty="0"/>
              <a:t>第</a:t>
            </a:r>
            <a:r>
              <a:rPr lang="en-US" altLang="zh-TW" b="1" dirty="0"/>
              <a:t>5</a:t>
            </a:r>
            <a:r>
              <a:rPr lang="zh-TW" altLang="en-US" b="1" dirty="0" smtClean="0"/>
              <a:t>步</a:t>
            </a:r>
            <a:endParaRPr lang="en-US" altLang="zh-TW" b="1" dirty="0" smtClean="0"/>
          </a:p>
          <a:p>
            <a:pPr fontAlgn="base"/>
            <a:endParaRPr lang="en-US" altLang="zh-TW" b="1" dirty="0"/>
          </a:p>
          <a:p>
            <a:pPr fontAlgn="base"/>
            <a:endParaRPr lang="en-US" altLang="zh-TW" b="1" dirty="0" smtClean="0"/>
          </a:p>
          <a:p>
            <a:pPr fontAlgn="base"/>
            <a:r>
              <a:rPr lang="zh-TW" altLang="en-US" dirty="0"/>
              <a:t>計算每個鄰域生成的</a:t>
            </a:r>
            <a:r>
              <a:rPr lang="zh-TW" altLang="en-US" dirty="0" smtClean="0"/>
              <a:t>合成抽</a:t>
            </a:r>
            <a:r>
              <a:rPr lang="zh-TW" altLang="en-US" dirty="0"/>
              <a:t>樣</a:t>
            </a:r>
            <a:r>
              <a:rPr lang="zh-TW" altLang="en-US" dirty="0" smtClean="0"/>
              <a:t>的</a:t>
            </a:r>
            <a:r>
              <a:rPr lang="zh-TW" altLang="en-US" dirty="0"/>
              <a:t>數量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fontAlgn="base"/>
            <a:endParaRPr lang="en-US" altLang="zh-TW" dirty="0"/>
          </a:p>
          <a:p>
            <a:pPr fontAlgn="base"/>
            <a:endParaRPr lang="en-US" altLang="zh-TW" dirty="0" smtClean="0"/>
          </a:p>
          <a:p>
            <a:pPr fontAlgn="base"/>
            <a:endParaRPr lang="en-US" altLang="zh-TW" dirty="0"/>
          </a:p>
          <a:p>
            <a:pPr fontAlgn="base"/>
            <a:endParaRPr lang="en-US" altLang="zh-TW" dirty="0" smtClean="0"/>
          </a:p>
          <a:p>
            <a:pPr fontAlgn="base"/>
            <a:endParaRPr lang="en-US" altLang="zh-TW" dirty="0"/>
          </a:p>
          <a:p>
            <a:pPr fontAlgn="base"/>
            <a:endParaRPr lang="en-US" altLang="zh-TW" dirty="0" smtClean="0"/>
          </a:p>
          <a:p>
            <a:pPr fontAlgn="base"/>
            <a:endParaRPr lang="en-US" altLang="zh-TW" dirty="0"/>
          </a:p>
          <a:p>
            <a:pPr fontAlgn="base"/>
            <a:r>
              <a:rPr lang="zh-TW" altLang="en-US" dirty="0"/>
              <a:t>因為對於由多數</a:t>
            </a:r>
            <a:r>
              <a:rPr lang="zh-TW" altLang="en-US" dirty="0" smtClean="0"/>
              <a:t>類資</a:t>
            </a:r>
            <a:r>
              <a:rPr lang="zh-TW" altLang="en-US" dirty="0"/>
              <a:t>料</a:t>
            </a:r>
            <a:r>
              <a:rPr lang="zh-TW" altLang="en-US" dirty="0" smtClean="0"/>
              <a:t>主導</a:t>
            </a:r>
            <a:r>
              <a:rPr lang="zh-TW" altLang="en-US" dirty="0"/>
              <a:t>的鄰域，</a:t>
            </a:r>
            <a:r>
              <a:rPr lang="en-US" altLang="zh-TW" dirty="0"/>
              <a:t>rᵢ</a:t>
            </a:r>
            <a:r>
              <a:rPr lang="zh-TW" altLang="en-US" dirty="0"/>
              <a:t>更高，所以將為這些鄰域生成更多的合成少數類實例。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en-US" altLang="zh-TW" dirty="0" smtClean="0"/>
          </a:p>
          <a:p>
            <a:endParaRPr lang="en-US" altLang="zh-TW" b="1" dirty="0">
              <a:solidFill>
                <a:srgbClr val="000000"/>
              </a:solidFill>
              <a:latin typeface="inherit"/>
            </a:endParaRPr>
          </a:p>
          <a:p>
            <a:pPr fontAlgn="base"/>
            <a:endParaRPr lang="zh-TW" alt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</p:txBody>
      </p:sp>
      <p:pic>
        <p:nvPicPr>
          <p:cNvPr id="5122" name="Picture 2" descr="https://i2.kknews.cc/Tbx86StYA44rb54iykkj9PXDSkEbB35ccQ/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974" y="3370312"/>
            <a:ext cx="2750998" cy="115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24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93" y="0"/>
            <a:ext cx="4706007" cy="11717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Arial Black" panose="020B0A04020102020204" pitchFamily="34" charset="0"/>
              </a:rPr>
              <a:t>29</a:t>
            </a:r>
            <a:endParaRPr lang="en-US" altLang="zh-TW" sz="2400" b="1" dirty="0" smtClean="0">
              <a:latin typeface="Arial Black" panose="020B0A04020102020204" pitchFamily="34" charset="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建構模型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9228" y="1171739"/>
            <a:ext cx="2135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/>
              <a:t>插值演算法</a:t>
            </a:r>
            <a:r>
              <a:rPr lang="en-US" altLang="zh-TW" b="1" dirty="0" smtClean="0"/>
              <a:t>ADASYN</a:t>
            </a:r>
            <a:endParaRPr lang="en-US" altLang="zh-TW" b="1" dirty="0"/>
          </a:p>
        </p:txBody>
      </p:sp>
      <p:sp>
        <p:nvSpPr>
          <p:cNvPr id="10" name="矩形 9"/>
          <p:cNvSpPr/>
          <p:nvPr/>
        </p:nvSpPr>
        <p:spPr>
          <a:xfrm>
            <a:off x="-18144" y="0"/>
            <a:ext cx="377372" cy="3773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59228" y="182224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zh-TW" altLang="en-US" b="1" dirty="0"/>
              <a:t>第</a:t>
            </a:r>
            <a:r>
              <a:rPr lang="en-US" altLang="zh-TW" b="1" dirty="0"/>
              <a:t>6</a:t>
            </a:r>
            <a:r>
              <a:rPr lang="zh-TW" altLang="en-US" b="1" dirty="0"/>
              <a:t>步</a:t>
            </a:r>
            <a:endParaRPr lang="zh-TW" altLang="en-US" dirty="0"/>
          </a:p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為每個鄰域生成</a:t>
            </a:r>
            <a:r>
              <a:rPr lang="en-US" altLang="zh-TW" dirty="0"/>
              <a:t>Gᵢ</a:t>
            </a:r>
            <a:r>
              <a:rPr lang="zh-TW" altLang="en-US" dirty="0"/>
              <a:t>數據。首先，少數數據</a:t>
            </a:r>
            <a:r>
              <a:rPr lang="en-US" altLang="zh-TW" dirty="0"/>
              <a:t>x</a:t>
            </a:r>
            <a:r>
              <a:rPr lang="zh-TW" altLang="en-US" dirty="0"/>
              <a:t>的鄰域為例。然後，隨機選擇該鄰域中的另一個少數實例，</a:t>
            </a:r>
            <a:r>
              <a:rPr lang="en-US" altLang="zh-TW" dirty="0" err="1"/>
              <a:t>xz</a:t>
            </a:r>
            <a:r>
              <a:rPr lang="en-US" altLang="zh-TW" dirty="0"/>
              <a:t>ᵢ</a:t>
            </a:r>
            <a:r>
              <a:rPr lang="zh-TW" altLang="en-US" dirty="0"/>
              <a:t>。可以使用以下公式計算新的合成實例：</a:t>
            </a:r>
            <a:r>
              <a:rPr lang="zh-TW" altLang="en-US" dirty="0"/>
              <a:t/>
            </a:r>
            <a:br>
              <a:rPr lang="zh-TW" altLang="en-US" dirty="0"/>
            </a:b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在上面的等式中，</a:t>
            </a:r>
            <a:r>
              <a:rPr lang="el-GR" altLang="zh-TW" dirty="0"/>
              <a:t>λ</a:t>
            </a:r>
            <a:r>
              <a:rPr lang="zh-TW" altLang="en-US" dirty="0"/>
              <a:t>是</a:t>
            </a:r>
            <a:r>
              <a:rPr lang="en-US" altLang="zh-TW" dirty="0"/>
              <a:t>0-1</a:t>
            </a:r>
            <a:r>
              <a:rPr lang="zh-TW" altLang="en-US" dirty="0"/>
              <a:t>之間的隨機數，</a:t>
            </a:r>
            <a:r>
              <a:rPr lang="en-US" altLang="zh-TW" dirty="0"/>
              <a:t>sᵢ</a:t>
            </a:r>
            <a:r>
              <a:rPr lang="zh-TW" altLang="en-US" dirty="0"/>
              <a:t>是新的合成實例，</a:t>
            </a:r>
            <a:r>
              <a:rPr lang="en-US" altLang="zh-TW" dirty="0"/>
              <a:t>xᵢ</a:t>
            </a:r>
            <a:r>
              <a:rPr lang="zh-TW" altLang="en-US" dirty="0"/>
              <a:t>和</a:t>
            </a:r>
            <a:r>
              <a:rPr lang="en-US" altLang="zh-TW" dirty="0" err="1"/>
              <a:t>xz</a:t>
            </a:r>
            <a:r>
              <a:rPr lang="en-US" altLang="zh-TW" dirty="0"/>
              <a:t>ᵢ</a:t>
            </a:r>
            <a:r>
              <a:rPr lang="zh-TW" altLang="en-US" dirty="0"/>
              <a:t>是同一鄰域內的兩個少數實例。下面提供該步驟的可視化。直觀地，基於</a:t>
            </a:r>
            <a:r>
              <a:rPr lang="en-US" altLang="zh-TW" dirty="0"/>
              <a:t>xᵢ</a:t>
            </a:r>
            <a:r>
              <a:rPr lang="zh-TW" altLang="en-US" dirty="0"/>
              <a:t>和</a:t>
            </a:r>
            <a:r>
              <a:rPr lang="en-US" altLang="zh-TW" dirty="0" err="1"/>
              <a:t>xz</a:t>
            </a:r>
            <a:r>
              <a:rPr lang="en-US" altLang="zh-TW" dirty="0"/>
              <a:t>ᵢ</a:t>
            </a:r>
            <a:r>
              <a:rPr lang="zh-TW" altLang="en-US" dirty="0"/>
              <a:t>的線性組合創建合成實例。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en-US" altLang="zh-TW" b="1" dirty="0">
              <a:solidFill>
                <a:srgbClr val="000000"/>
              </a:solidFill>
              <a:latin typeface="inherit"/>
            </a:endParaRPr>
          </a:p>
          <a:p>
            <a:pPr fontAlgn="base"/>
            <a:endParaRPr lang="zh-TW" alt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</p:txBody>
      </p:sp>
      <p:pic>
        <p:nvPicPr>
          <p:cNvPr id="6146" name="Picture 2" descr="https://i1.kknews.cc/3XI9SGLGaPsWbaGoftB8zZLbTJ0sBiUsqA/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8" y="3756473"/>
            <a:ext cx="3622813" cy="65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89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93" y="0"/>
            <a:ext cx="4706007" cy="11717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 Black" panose="020B0A04020102020204" pitchFamily="34" charset="0"/>
              </a:rPr>
              <a:t>30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建構模型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50"/>
          <a:stretch/>
        </p:blipFill>
        <p:spPr>
          <a:xfrm>
            <a:off x="359229" y="2990058"/>
            <a:ext cx="6773220" cy="134143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9" y="5284805"/>
            <a:ext cx="6363588" cy="56205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41"/>
          <a:stretch/>
        </p:blipFill>
        <p:spPr>
          <a:xfrm>
            <a:off x="359229" y="1459810"/>
            <a:ext cx="6012542" cy="566191"/>
          </a:xfrm>
          <a:prstGeom prst="rect">
            <a:avLst/>
          </a:prstGeom>
        </p:spPr>
      </p:pic>
      <p:sp>
        <p:nvSpPr>
          <p:cNvPr id="12" name="向下箭號 11"/>
          <p:cNvSpPr/>
          <p:nvPr/>
        </p:nvSpPr>
        <p:spPr>
          <a:xfrm>
            <a:off x="2801257" y="2092323"/>
            <a:ext cx="348343" cy="7865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下箭號 12"/>
          <p:cNvSpPr/>
          <p:nvPr/>
        </p:nvSpPr>
        <p:spPr>
          <a:xfrm>
            <a:off x="2801256" y="4373791"/>
            <a:ext cx="348343" cy="7865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801256" y="1459810"/>
            <a:ext cx="1857830" cy="4415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149599" y="5323467"/>
            <a:ext cx="2039258" cy="4415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-18143" y="0"/>
            <a:ext cx="377372" cy="3773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3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93" y="0"/>
            <a:ext cx="4706007" cy="11717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Arial Black" panose="020B0A04020102020204" pitchFamily="34" charset="0"/>
              </a:rPr>
              <a:t>31</a:t>
            </a:r>
            <a:endParaRPr lang="en-US" altLang="zh-TW" sz="2400" b="1" dirty="0" smtClean="0">
              <a:latin typeface="Arial Black" panose="020B0A04020102020204" pitchFamily="34" charset="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建構模型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82"/>
          <a:stretch/>
        </p:blipFill>
        <p:spPr>
          <a:xfrm>
            <a:off x="359229" y="1553028"/>
            <a:ext cx="6773220" cy="2158364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393044"/>
              </p:ext>
            </p:extLst>
          </p:nvPr>
        </p:nvGraphicFramePr>
        <p:xfrm>
          <a:off x="359229" y="3840480"/>
          <a:ext cx="10294257" cy="2683692"/>
        </p:xfrm>
        <a:graphic>
          <a:graphicData uri="http://schemas.openxmlformats.org/drawingml/2006/table">
            <a:tbl>
              <a:tblPr firstRow="1" firstCol="1" bandRow="1"/>
              <a:tblGrid>
                <a:gridCol w="3051628">
                  <a:extLst>
                    <a:ext uri="{9D8B030D-6E8A-4147-A177-3AD203B41FA5}">
                      <a16:colId xmlns:a16="http://schemas.microsoft.com/office/drawing/2014/main" val="1367441255"/>
                    </a:ext>
                  </a:extLst>
                </a:gridCol>
                <a:gridCol w="7242629">
                  <a:extLst>
                    <a:ext uri="{9D8B030D-6E8A-4147-A177-3AD203B41FA5}">
                      <a16:colId xmlns:a16="http://schemas.microsoft.com/office/drawing/2014/main" val="2578272419"/>
                    </a:ext>
                  </a:extLst>
                </a:gridCol>
              </a:tblGrid>
              <a:tr h="3686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make_pipeline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建立管道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844836"/>
                  </a:ext>
                </a:extLst>
              </a:tr>
              <a:tr h="15137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LinearSVC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i="1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=1)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i="1" kern="100" dirty="0" err="1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en-US" altLang="zh-TW" sz="18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=1</a:t>
                      </a:r>
                      <a:endParaRPr lang="en-US" altLang="zh-TW" sz="1800" kern="100" dirty="0" smtClean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在亂數據混洗時使用的偽亂數產生器的種子。 如果是</a:t>
                      </a:r>
                      <a:r>
                        <a:rPr lang="en-US" sz="1800" kern="100" dirty="0" err="1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，則</a:t>
                      </a:r>
                      <a:r>
                        <a:rPr lang="en-US" sz="1800" kern="100" dirty="0" err="1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是亂數產生器使用的種子</a:t>
                      </a:r>
                      <a:r>
                        <a:rPr lang="en-US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如果是</a:t>
                      </a:r>
                      <a:r>
                        <a:rPr lang="en-US" sz="1800" kern="100" dirty="0" err="1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RandomState</a:t>
                      </a: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實例，則</a:t>
                      </a:r>
                      <a:r>
                        <a:rPr lang="en-US" sz="1800" kern="100" dirty="0" err="1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是亂數產生器</a:t>
                      </a:r>
                      <a:r>
                        <a:rPr lang="en-US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如果為</a:t>
                      </a:r>
                      <a:r>
                        <a:rPr lang="en-US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，則亂數產生器是</a:t>
                      </a:r>
                      <a:r>
                        <a:rPr lang="en-US" sz="1800" kern="100" dirty="0" err="1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np.random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使用的</a:t>
                      </a:r>
                      <a:r>
                        <a:rPr lang="en-US" sz="1800" kern="100" dirty="0" err="1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RandomState</a:t>
                      </a: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實例。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826560"/>
                  </a:ext>
                </a:extLst>
              </a:tr>
              <a:tr h="8012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Fit()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用訓練數據擬合分類器模型，</a:t>
                      </a:r>
                      <a:r>
                        <a:rPr lang="zh-TW" sz="18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擬合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就是把平面上一系列的點，用一條光滑的曲線連接起來。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99529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18143" y="-18370"/>
            <a:ext cx="377372" cy="3773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02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467" y="0"/>
            <a:ext cx="4715533" cy="103837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Arial Black" panose="020B0A04020102020204" pitchFamily="34" charset="0"/>
              </a:rPr>
              <a:t>32</a:t>
            </a:r>
            <a:endParaRPr lang="en-US" altLang="zh-TW" sz="2400" b="1" dirty="0" smtClean="0">
              <a:latin typeface="Arial Black" panose="020B0A04020102020204" pitchFamily="34" charset="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16" y="1038370"/>
            <a:ext cx="8087854" cy="292458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18143" y="-18370"/>
            <a:ext cx="377372" cy="3773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377372" cy="3773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810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467" y="0"/>
            <a:ext cx="4715533" cy="103837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Arial Black" panose="020B0A04020102020204" pitchFamily="34" charset="0"/>
              </a:rPr>
              <a:t>33</a:t>
            </a:r>
            <a:endParaRPr lang="en-US" altLang="zh-TW" sz="2400" b="1" dirty="0" smtClean="0">
              <a:latin typeface="Arial Black" panose="020B0A04020102020204" pitchFamily="34" charset="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9" y="1805433"/>
            <a:ext cx="10583752" cy="1724266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43115" y="1309899"/>
            <a:ext cx="4908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最後，我們該如何去判斷一個分類模型好不好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-18143" y="0"/>
            <a:ext cx="377372" cy="3773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23802" y="3782104"/>
            <a:ext cx="3382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292929"/>
                </a:solidFill>
                <a:latin typeface="sohne"/>
              </a:rPr>
              <a:t>製作</a:t>
            </a:r>
            <a:r>
              <a:rPr lang="zh-TW" altLang="en-US" b="1" dirty="0" smtClean="0">
                <a:solidFill>
                  <a:srgbClr val="292929"/>
                </a:solidFill>
                <a:latin typeface="sohne"/>
              </a:rPr>
              <a:t>混淆</a:t>
            </a:r>
            <a:r>
              <a:rPr lang="zh-TW" altLang="en-US" b="1" dirty="0">
                <a:solidFill>
                  <a:srgbClr val="292929"/>
                </a:solidFill>
                <a:latin typeface="sohne"/>
              </a:rPr>
              <a:t>矩陣</a:t>
            </a:r>
            <a:r>
              <a:rPr lang="en-US" altLang="zh-TW" b="1" dirty="0">
                <a:solidFill>
                  <a:srgbClr val="292929"/>
                </a:solidFill>
                <a:latin typeface="sohne"/>
              </a:rPr>
              <a:t>(confusion matrix)</a:t>
            </a:r>
            <a:endParaRPr lang="en-US" altLang="zh-TW" b="1" i="0" dirty="0">
              <a:solidFill>
                <a:srgbClr val="292929"/>
              </a:solidFill>
              <a:effectLst/>
              <a:latin typeface="sohne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3802" y="4277857"/>
            <a:ext cx="4092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292929"/>
                </a:solidFill>
                <a:latin typeface="source-serif-pro"/>
              </a:rPr>
              <a:t>組成混淆矩陣的四個元素</a:t>
            </a:r>
            <a:r>
              <a:rPr lang="en-US" altLang="zh-TW" dirty="0">
                <a:solidFill>
                  <a:srgbClr val="292929"/>
                </a:solidFill>
                <a:latin typeface="source-serif-pro"/>
              </a:rPr>
              <a:t>(TP,TN,FP,FN)</a:t>
            </a:r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957476"/>
              </p:ext>
            </p:extLst>
          </p:nvPr>
        </p:nvGraphicFramePr>
        <p:xfrm>
          <a:off x="500003" y="4863396"/>
          <a:ext cx="9303656" cy="1097280"/>
        </p:xfrm>
        <a:graphic>
          <a:graphicData uri="http://schemas.openxmlformats.org/drawingml/2006/table">
            <a:tbl>
              <a:tblPr firstRow="1" firstCol="1" bandRow="1"/>
              <a:tblGrid>
                <a:gridCol w="1944161">
                  <a:extLst>
                    <a:ext uri="{9D8B030D-6E8A-4147-A177-3AD203B41FA5}">
                      <a16:colId xmlns:a16="http://schemas.microsoft.com/office/drawing/2014/main" val="3205464376"/>
                    </a:ext>
                  </a:extLst>
                </a:gridCol>
                <a:gridCol w="7359495">
                  <a:extLst>
                    <a:ext uri="{9D8B030D-6E8A-4147-A177-3AD203B41FA5}">
                      <a16:colId xmlns:a16="http://schemas.microsoft.com/office/drawing/2014/main" val="27477413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TP(True Positive)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正確預測成功的正樣本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304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TN(True Negative)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正確預測成功的負樣本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913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FP(False Positive)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錯誤預測成正樣本，實際上為負</a:t>
                      </a: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樣本</a:t>
                      </a:r>
                      <a:r>
                        <a:rPr lang="en-US" alt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第一型錯誤</a:t>
                      </a:r>
                      <a:r>
                        <a:rPr lang="en-US" altLang="zh-TW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(Type 1 Error</a:t>
                      </a:r>
                      <a:r>
                        <a:rPr lang="en-US" altLang="zh-TW" sz="18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8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152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FN(False </a:t>
                      </a:r>
                      <a:r>
                        <a:rPr lang="en-US" sz="18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Negative)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錯誤預測成負樣本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或者說沒能預測出來的正樣本</a:t>
                      </a:r>
                      <a:r>
                        <a:rPr lang="en-US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(Type 2 Error)</a:t>
                      </a:r>
                      <a:endParaRPr lang="zh-TW" sz="18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617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06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資料讀取</a:t>
            </a:r>
            <a:r>
              <a:rPr lang="en-US" altLang="zh-TW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/>
            </a:r>
            <a:br>
              <a:rPr lang="en-US" altLang="zh-TW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endParaRPr lang="zh-TW" altLang="en-US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" name="矩形 6"/>
          <p:cNvSpPr/>
          <p:nvPr/>
        </p:nvSpPr>
        <p:spPr>
          <a:xfrm>
            <a:off x="359229" y="1103328"/>
            <a:ext cx="1846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數據集特徵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625130"/>
              </p:ext>
            </p:extLst>
          </p:nvPr>
        </p:nvGraphicFramePr>
        <p:xfrm>
          <a:off x="472077" y="3673205"/>
          <a:ext cx="8004265" cy="3033597"/>
        </p:xfrm>
        <a:graphic>
          <a:graphicData uri="http://schemas.openxmlformats.org/drawingml/2006/table">
            <a:tbl>
              <a:tblPr firstRow="1" firstCol="1" bandRow="1"/>
              <a:tblGrid>
                <a:gridCol w="1764682">
                  <a:extLst>
                    <a:ext uri="{9D8B030D-6E8A-4147-A177-3AD203B41FA5}">
                      <a16:colId xmlns:a16="http://schemas.microsoft.com/office/drawing/2014/main" val="1300261433"/>
                    </a:ext>
                  </a:extLst>
                </a:gridCol>
                <a:gridCol w="6239583">
                  <a:extLst>
                    <a:ext uri="{9D8B030D-6E8A-4147-A177-3AD203B41FA5}">
                      <a16:colId xmlns:a16="http://schemas.microsoft.com/office/drawing/2014/main" val="1650593291"/>
                    </a:ext>
                  </a:extLst>
                </a:gridCol>
              </a:tblGrid>
              <a:tr h="2875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Step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映射現實世界中的時間單位。在這種情況下，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US" alt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step</a:t>
                      </a:r>
                      <a:r>
                        <a:rPr 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是</a:t>
                      </a:r>
                      <a:r>
                        <a:rPr lang="en-US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小時的時間。</a:t>
                      </a: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450908"/>
                  </a:ext>
                </a:extLst>
              </a:tr>
              <a:tr h="255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Type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現金進賬、現金出賬、借記、付款和轉帳</a:t>
                      </a: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814006"/>
                  </a:ext>
                </a:extLst>
              </a:tr>
              <a:tr h="255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Amount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以當地貨幣計算的交易金額</a:t>
                      </a: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264093"/>
                  </a:ext>
                </a:extLst>
              </a:tr>
              <a:tr h="255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nameOrig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開始交易的客戶</a:t>
                      </a: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783434"/>
                  </a:ext>
                </a:extLst>
              </a:tr>
              <a:tr h="255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oldbalanceOrg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交易前初始餘額</a:t>
                      </a: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888681"/>
                  </a:ext>
                </a:extLst>
              </a:tr>
              <a:tr h="255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newbalanceOrig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交易後客戶的餘額。</a:t>
                      </a: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272765"/>
                  </a:ext>
                </a:extLst>
              </a:tr>
              <a:tr h="255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nameDest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交易的收件人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ID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。</a:t>
                      </a: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723864"/>
                  </a:ext>
                </a:extLst>
              </a:tr>
              <a:tr h="255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oldbalanceDest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交易前的初始收款人餘額。</a:t>
                      </a: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465023"/>
                  </a:ext>
                </a:extLst>
              </a:tr>
              <a:tr h="29039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newbalanceDest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交易後收款人的餘額。</a:t>
                      </a: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177330"/>
                  </a:ext>
                </a:extLst>
              </a:tr>
              <a:tr h="255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isFraud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識別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=&gt;{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欺詐交易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(1) </a:t>
                      </a:r>
                      <a:r>
                        <a:rPr 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和非欺詐交易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(0)}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382" marR="90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337352"/>
                  </a:ext>
                </a:extLst>
              </a:tr>
            </a:tbl>
          </a:graphicData>
        </a:graphic>
      </p:graphicFrame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64" y="1643689"/>
            <a:ext cx="9159517" cy="94541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64" y="2589108"/>
            <a:ext cx="7735249" cy="92086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18143" y="0"/>
            <a:ext cx="377372" cy="3773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30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467" y="0"/>
            <a:ext cx="4715533" cy="103837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Arial Black" panose="020B0A04020102020204" pitchFamily="34" charset="0"/>
              </a:rPr>
              <a:t>34</a:t>
            </a:r>
            <a:endParaRPr lang="en-US" altLang="zh-TW" sz="2400" b="1" dirty="0" smtClean="0">
              <a:latin typeface="Arial Black" panose="020B0A04020102020204" pitchFamily="34" charset="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9" y="1312087"/>
            <a:ext cx="5611008" cy="251495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9" y="3419872"/>
            <a:ext cx="3907971" cy="306282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383313" y="4003309"/>
            <a:ext cx="5940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ROC(Receiver operator characteristic</a:t>
            </a:r>
            <a:r>
              <a:rPr lang="zh-TW" altLang="en-US" dirty="0" smtClean="0"/>
              <a:t>）</a:t>
            </a:r>
            <a:r>
              <a:rPr lang="en-US" altLang="zh-TW" dirty="0"/>
              <a:t>X</a:t>
            </a:r>
            <a:r>
              <a:rPr lang="zh-TW" altLang="en-US" dirty="0"/>
              <a:t>軸為假陽率，</a:t>
            </a:r>
            <a:r>
              <a:rPr lang="en-US" altLang="zh-TW" dirty="0"/>
              <a:t>Y</a:t>
            </a:r>
            <a:r>
              <a:rPr lang="zh-TW" altLang="en-US" dirty="0"/>
              <a:t>軸</a:t>
            </a:r>
            <a:r>
              <a:rPr lang="zh-TW" altLang="en-US" dirty="0" smtClean="0"/>
              <a:t>為</a:t>
            </a:r>
            <a:endParaRPr lang="en-US" altLang="zh-TW" dirty="0" smtClean="0"/>
          </a:p>
          <a:p>
            <a:r>
              <a:rPr lang="zh-TW" altLang="en-US" dirty="0" smtClean="0"/>
              <a:t>真</a:t>
            </a:r>
            <a:r>
              <a:rPr lang="zh-TW" altLang="en-US" dirty="0"/>
              <a:t>陽率</a:t>
            </a:r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356" y="5531545"/>
            <a:ext cx="1686160" cy="56205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383313" y="5531545"/>
            <a:ext cx="6444343" cy="680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731656" y="55486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AUC</a:t>
            </a:r>
            <a:r>
              <a:rPr lang="zh-TW" altLang="en-US" dirty="0"/>
              <a:t> 即</a:t>
            </a:r>
            <a:r>
              <a:rPr lang="en-US" altLang="zh-TW" dirty="0"/>
              <a:t>ROC</a:t>
            </a:r>
            <a:r>
              <a:rPr lang="zh-TW" altLang="en-US" dirty="0"/>
              <a:t>曲線之下所覆蓋的面積除以總面積的比率</a:t>
            </a:r>
            <a:endParaRPr lang="en-US" altLang="zh-TW" dirty="0"/>
          </a:p>
          <a:p>
            <a:r>
              <a:rPr lang="zh-TW" altLang="en-US" dirty="0"/>
              <a:t>二分類的分配差異越顯著，</a:t>
            </a:r>
            <a:r>
              <a:rPr lang="en-US" altLang="zh-TW" dirty="0"/>
              <a:t>AUC</a:t>
            </a:r>
            <a:r>
              <a:rPr lang="zh-TW" altLang="en-US" dirty="0"/>
              <a:t>的分數就越高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2996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828" y="784055"/>
            <a:ext cx="116404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SVC（C-Support Vector Classification）：支持向量分類，基於libsvm實現的（libsvm詳情參考 或者百科），資料擬合的時間複雜度是資料樣本的二次方，這使得他很難擴展到10000個資料集，當輸入是多類別時（SVM最初是處理二分類問題的），通過一對一的方案解決，當然也有別的解決辦法，比如說（以下為引用）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資料來源 </a:t>
            </a:r>
            <a:endParaRPr lang="en-US" altLang="zh-TW" dirty="0"/>
          </a:p>
          <a:p>
            <a:r>
              <a:rPr lang="en-US" altLang="zh-TW" dirty="0" smtClean="0"/>
              <a:t>https://blog.csdn.net/weixin_43746433/article/details/97808078</a:t>
            </a:r>
            <a:endParaRPr lang="zh-TW" altLang="en-US" dirty="0" smtClean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333829" y="255417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延伸閱讀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3828" y="3251685"/>
            <a:ext cx="6044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https://blog.csdn.net/ustbclearwang/article/details/81236732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33828" y="2882353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TW" b="1" i="0" dirty="0" err="1" smtClean="0">
                <a:solidFill>
                  <a:srgbClr val="222226"/>
                </a:solidFill>
                <a:effectLst/>
                <a:latin typeface="PingFang SC"/>
              </a:rPr>
              <a:t>sklearn</a:t>
            </a:r>
            <a:r>
              <a:rPr lang="en-US" altLang="zh-TW" b="1" i="0" dirty="0" smtClean="0">
                <a:solidFill>
                  <a:srgbClr val="222226"/>
                </a:solidFill>
                <a:effectLst/>
                <a:latin typeface="PingFang SC"/>
              </a:rPr>
              <a:t> </a:t>
            </a:r>
            <a:r>
              <a:rPr lang="en-US" altLang="zh-TW" b="1" i="0" dirty="0" err="1" smtClean="0">
                <a:solidFill>
                  <a:srgbClr val="222226"/>
                </a:solidFill>
                <a:effectLst/>
                <a:latin typeface="PingFang SC"/>
              </a:rPr>
              <a:t>svm.LinearSVC</a:t>
            </a:r>
            <a:r>
              <a:rPr lang="zh-TW" altLang="en-US" b="1" i="0" dirty="0" smtClean="0">
                <a:solidFill>
                  <a:srgbClr val="222226"/>
                </a:solidFill>
                <a:effectLst/>
                <a:latin typeface="PingFang SC"/>
              </a:rPr>
              <a:t>的參數說明</a:t>
            </a:r>
            <a:endParaRPr lang="zh-TW" altLang="en-US" b="1" i="0" dirty="0">
              <a:solidFill>
                <a:srgbClr val="222226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485003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829" y="1103370"/>
            <a:ext cx="116404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/>
              <a:t>SMOTE</a:t>
            </a:r>
            <a:r>
              <a:rPr lang="zh-TW" altLang="en-US" b="1" dirty="0"/>
              <a:t>原理</a:t>
            </a:r>
          </a:p>
          <a:p>
            <a:r>
              <a:rPr lang="en-US" altLang="zh-TW" dirty="0" smtClean="0"/>
              <a:t>SMOTE</a:t>
            </a:r>
            <a:r>
              <a:rPr lang="zh-TW" altLang="en-US" dirty="0" smtClean="0"/>
              <a:t>的全稱是</a:t>
            </a:r>
            <a:r>
              <a:rPr lang="en-US" altLang="zh-TW" dirty="0" smtClean="0"/>
              <a:t>Synthetic </a:t>
            </a:r>
            <a:r>
              <a:rPr lang="en-US" altLang="zh-TW" dirty="0"/>
              <a:t>Minority Over-Sampling Technique </a:t>
            </a:r>
            <a:r>
              <a:rPr lang="zh-TW" altLang="en-US" dirty="0" smtClean="0"/>
              <a:t>即“人工少數類過採樣法”，非直接對少數類進行重採樣，而是設計演算法來人工合成一些新的少數樣本。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資料來源 </a:t>
            </a:r>
            <a:endParaRPr lang="en-US" altLang="zh-TW" dirty="0" smtClean="0"/>
          </a:p>
          <a:p>
            <a:r>
              <a:rPr lang="en-US" altLang="zh-TW" dirty="0" smtClean="0"/>
              <a:t>https://blog.csdn.net/weixin_43746433/article/details/97808078</a:t>
            </a:r>
            <a:endParaRPr lang="zh-TW" altLang="en-US" dirty="0" smtClean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333829" y="385763"/>
            <a:ext cx="7928429" cy="6014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延伸閱讀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62451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svg+xml;base64,PD94bWwgdmVyc2lvbj0iMS4wIiBlbmNvZGluZz0iVVRGLTgiPz4KPHN2ZyB4bWxucz0iaHR0cDovL3d3dy53My5vcmcvMjAwMC9zdmciIHZlcnNpb249IjEuMSIgd2lkdGg9IjUwMCIgaGVpZ2h0PSI1MDAiIHZpZXdCb3g9IjAgMCA1MDAgNTAwIj48cmVjdCB4PSIwIiB5PSIwIiB3aWR0aD0iNTAwIiBoZWlnaHQ9IjUwMCIgZmlsbD0iI2ZmZmZmZiIvPjxnIHRyYW5zZm9ybT0ic2NhbGUoMTcuMjQxKSI+PGcgdHJhbnNmb3JtPSJ0cmFuc2xhdGUoMCwwKSI+PGc+PGcgdHJhbnNmb3JtPSJ0cmFuc2xhdGUoMy41LDMuNSkiPjxwYXRoIGZpbGwtcnVsZT0iZXZlbm9kZCIgZD0iTS0zLjUgLTMuNUwtMy41IDMuNUwzLjUgMy41TDMuNSAtMy41Wk0tMi41IC0yLjVMLTIuNSAyLjVMMi41IDIuNUwyLjUgLTIuNVoiIGZpbGw9IiMwMDAwMDAiLz48cGF0aCBmaWxsLXJ1bGU9ImV2ZW5vZGQiIGQ9Ik0tMS41IC0xLjVMLTEuNSAxLjVMMS41IDEuNUwxLjUgLTEuNVoiIGZpbGw9IiMwMDAwMDAiLz48L2c+PC9nPjxnPjxnIHRyYW5zZm9ybT0idHJhbnNsYXRlKDI1LjUsMy41KSI+PGcgdHJhbnNmb3JtPSJyb3RhdGUoOTApIj48cGF0aCBmaWxsLXJ1bGU9ImV2ZW5vZGQiIGQ9Ik0tMy41IC0zLjVMLTMuNSAzLjVMMy41IDMuNUwzLjUgLTMuNVpNLTIuNSAtMi41TC0yLjUgMi41TDIuNSAyLjVMMi41IC0yLjVaIiBmaWxsPSIjMDAwMDAwIi8+PHBhdGggZmlsbC1ydWxlPSJldmVub2RkIiBkPSJNLTEuNSAtMS41TC0xLjUgMS41TDEuNSAxLjVMMS41IC0xLjVaIiBmaWxsPSIjMDAwMDAwIi8+PC9nPjwvZz48L2c+PGc+PGcgdHJhbnNmb3JtPSJ0cmFuc2xhdGUoMy41LDI1LjUpIj48ZyB0cmFuc2Zvcm09InJvdGF0ZSgtOTApIj48cGF0aCBmaWxsLXJ1bGU9ImV2ZW5vZGQiIGQ9Ik0tMy41IC0zLjVMLTMuNSAzLjVMMy41IDMuNUwzLjUgLTMuNVpNLTIuNSAtMi41TC0yLjUgMi41TDIuNSAyLjVMMi41IC0yLjVaIiBmaWxsPSIjMDAwMDAwIi8+PHBhdGggZmlsbC1ydWxlPSJldmVub2RkIiBkPSJNLTEuNSAtMS41TC0xLjUgMS41TDEuNSAxLjVMMS41IC0xLjVaIiBmaWxsPSIjMDAwMDAwIi8+PC9nPjwvZz48L2c+PHBhdGggZmlsbC1ydWxlPSJldmVub2RkIiBkPSJNOCAwTDggMkwxMCAyTDEwIDRMOCA0TDggOUw5IDlMOSAxMEwxMSAxMEwxMSAxMUwxMiAxMUwxMiAxMEwxMSAxMEwxMSA4TDEzIDhMMTMgMTBMMTQgMTBMMTQgOUwxNSA5TDE1IDEwTDE2IDEwTDE2IDExTDE1IDExTDE1IDEzTDE2IDEzTDE2IDE2TDE1IDE2TDE1IDE0TDEzIDE0TDEzIDEzTDE0IDEzTDE0IDExTDEzIDExTDEzIDEyTDExIDEyTDExIDEzTDEyIDEzTDEyIDE1TDExIDE1TDExIDE0TDEwIDE0TDEwIDExTDggMTFMOCAxM0w3IDEzTDcgMTJMNiAxMkw2IDExTDcgMTFMNyAxMEw2IDEwTDYgOUw3IDlMNyA4TDUgOEw1IDEwTDQgMTBMNCA5TDMgOUwzIDhMMCA4TDAgMTBMMSAxMEwxIDExTDMgMTFMMyAxMkwyIDEyTDIgMTNMMSAxM0wxIDEyTDAgMTJMMCAxM0wxIDEzTDEgMTRMMCAxNEwwIDE1TDEgMTVMMSAxOEwwIDE4TDAgMTlMMiAxOUwyIDIwTDAgMjBMMCAyMUwyIDIxTDIgMjBMMyAyMEwzIDIxTDQgMjFMNCAyMEw1IDIwTDUgMjFMOCAyMUw4IDIyTDkgMjJMOSAyMUwxMCAyMUwxMCAyMEw5IDIwTDkgMjFMOCAyMUw4IDE5TDkgMTlMOSAxOEwxMSAxOEwxMSAxOUwxMiAxOUwxMiAxOEwxMSAxOEwxMSAxN0wxMCAxN0wxMCAxNkwxMyAxNkwxMyAxOEwxNSAxOEwxNSAxOUwxNiAxOUwxNiAyMEwxNSAyMEwxNSAyMkwxMyAyMkwxMyAyMUwxNCAyMUwxNCAxOUwxMyAxOUwxMyAyMEwxMSAyMEwxMSAyMUwxMiAyMUwxMiAyM0wxMCAyM0wxMCAyNkw4IDI2TDggMjlMMTAgMjlMMTAgMjhMMTEgMjhMMTEgMjlMMTQgMjlMMTQgMjdMMTMgMjdMMTMgMjhMMTEgMjhMMTEgMjdMMTIgMjdMMTIgMjZMMTEgMjZMMTEgMjRMMTMgMjRMMTMgMjZMMTcgMjZMMTcgMjdMMTYgMjdMMTYgMjhMMTUgMjhMMTUgMjlMMTggMjlMMTggMjZMMTkgMjZMMTkgMjVMMjAgMjVMMjAgMjhMMjEgMjhMMjEgMjlMMjIgMjlMMjIgMjhMMjEgMjhMMjEgMjdMMjIgMjdMMjIgMjZMMjEgMjZMMjEgMjVMMjMgMjVMMjMgMjZMMjUgMjZMMjUgMjdMMjQgMjdMMjQgMjhMMjMgMjhMMjMgMjlMMjUgMjlMMjUgMjhMMjggMjhMMjggMjlMMjkgMjlMMjkgMjZMMjggMjZMMjggMjRMMjkgMjRMMjkgMjJMMjggMjJMMjggMjRMMjcgMjRMMjcgMjNMMjYgMjNMMjYgMjRMMjUgMjRMMjUgMjBMMjQgMjBMMjQgMTdMMjMgMTdMMjMgMTZMMjQgMTZMMjQgMTRMMjYgMTRMMjYgMTNMMjcgMTNMMjcgMTJMMjggMTJMMjggMTNMMjkgMTNMMjkgMTBMMjggMTBMMjggMTFMMjcgMTFMMjcgMTJMMjYgMTJMMjYgMTFMMjUgMTFMMjUgMTJMMjQgMTJMMjQgMTFMMjMgMTFMMjMgMTBMMjQgMTBMMjQgOUwyNSA5TDI1IDEwTDI2IDEwTDI2IDlMMjUgOUwyNSA4TDIxIDhMMjEgNkwyMCA2TDIwIDdMMTkgN0wxOSA1TDE4IDVMMTggNEwxNyA0TDE3IDNMMTYgM0wxNiA0TDE3IDRMMTcgNkwxNiA2TDE2IDdMMTUgN0wxNSA2TDE0IDZMMTQgN0wxNSA3TDE1IDhMMTMgOEwxMyA2TDEyIDZMMTIgNEwxMSA0TDExIDNMMTQgM0wxNCA0TDEzIDRMMTMgNUwxNSA1TDE1IDNMMTQgM0wxNCAyTDE2IDJMMTYgMUwxNyAxTDE3IDJMMTggMkwxOCAzTDE5IDNMMTkgMUwxOCAxTDE4IDBMMTUgMEwxNSAxTDE0IDFMMTQgMEwxMSAwTDExIDFMOSAxTDkgMFpNMTEgMUwxMSAyTDEyIDJMMTIgMVpNMjAgM0wyMCA1TDIxIDVMMjEgM1pNOSA1TDkgOEwxMCA4TDEwIDZMMTEgNkwxMSA3TDEyIDdMMTIgNkwxMSA2TDExIDVaTTE3IDZMMTcgOEwxOCA4TDE4IDlMMTcgOUwxNyAxMUwxNiAxMUwxNiAxM0wxNyAxM0wxNyAxNUwxOCAxNUwxOCAxNkwxNyAxNkwxNyAxOEwxNiAxOEwxNiAxOUwxNyAxOUwxNyAyMEwxNiAyMEwxNiAyM0wxNSAyM0wxNSAyNEwxNiAyNEwxNiAyNUwxNyAyNUwxNyAyNkwxOCAyNkwxOCAyNUwxOSAyNUwxOSAyNEwyMCAyNEwyMCAyMkwxOCAyMkwxOCAyMUwxNyAyMUwxNyAyMEwxOSAyMEwxOSAxOUwyMCAxOUwyMCAxOEwxOCAxOEwxOCAxN0wxOSAxN0wxOSAxNUwyMCAxNUwyMCAxM0wyMSAxM0wyMSAxNUwyMiAxNUwyMiAxNEwyNCAxNEwyNCAxMkwyMiAxMkwyMiAxMEwyMyAxMEwyMyA5TDIxIDlMMjEgOEwyMCA4TDIwIDlMMjEgOUwyMSAxMUwyMCAxMUwyMCAxMEwxOSAxMEwxOSA4TDE4IDhMMTggNlpNMjcgOEwyNyA5TDI5IDlMMjkgOFpNMiA5TDIgMTBMMyAxMEwzIDExTDQgMTFMNCAxM0wzIDEzTDMgMTVMMiAxNUwyIDE0TDEgMTRMMSAxNUwyIDE1TDIgMTdMMyAxN0wzIDE2TDQgMTZMNCAxN0w2IDE3TDYgMThMNSAxOEw1IDE5TDYgMTlMNiAyMEw3IDIwTDcgMTlMNiAxOUw2IDE4TDcgMThMNyAxN0w5IDE3TDkgMTZMNyAxNkw3IDE1TDEwIDE1TDEwIDE0TDkgMTRMOSAxM0w4IDEzTDggMTRMNyAxNEw3IDEzTDYgMTNMNiAxMkw1IDEyTDUgMTFMNiAxMUw2IDEwTDUgMTBMNSAxMUw0IDExTDQgMTBMMyAxMEwzIDlaTTE4IDEwTDE4IDEyTDE5IDEyTDE5IDEzTDIwIDEzTDIwIDExTDE5IDExTDE5IDEwWk0yMSAxMkwyMSAxM0wyMiAxM0wyMiAxMlpNNCAxM0w0IDE0TDUgMTRMNSAxM1pNNiAxNEw2IDE1TDUgMTVMNSAxNkw2IDE2TDYgMTdMNyAxN0w3IDE2TDYgMTZMNiAxNUw3IDE1TDcgMTRaTTE4IDE0TDE4IDE1TDE5IDE1TDE5IDE0Wk0yNyAxNEwyNyAxNUwyOCAxNUwyOCAxN0wyOSAxN0wyOSAxNUwyOCAxNUwyOCAxNFpNMTMgMTVMMTMgMTZMMTQgMTZMMTQgMTVaTTIwIDE2TDIwIDE3TDIyIDE3TDIyIDE4TDIxIDE4TDIxIDIwTDIyIDIwTDIyIDE4TDIzIDE4TDIzIDE3TDIyIDE3TDIyIDE2Wk0yNSAxNkwyNSAxOEwyNiAxOEwyNiAxN0wyNyAxN0wyNyAxNlpNMiAxOEwyIDE5TDMgMTlMMyAxOFpNMTcgMThMMTcgMTlMMTggMTlMMTggMThaTTI4IDE4TDI4IDIwTDI3IDIwTDI3IDIxTDI5IDIxTDI5IDE4Wk0yMSAyMUwyMSAyNEwyNCAyNEwyNCAyMVpNMTcgMjJMMTcgMjNMMTYgMjNMMTYgMjRMMTcgMjRMMTcgMjVMMTggMjVMMTggMjJaTTIyIDIyTDIyIDIzTDIzIDIzTDIzIDIyWk04IDIzTDggMjRMOSAyNEw5IDIzWk0xMyAyM0wxMyAyNEwxNCAyNEwxNCAyM1pNMjYgMjRMMjYgMjVMMjUgMjVMMjUgMjZMMjYgMjZMMjYgMjdMMjcgMjdMMjcgMjRaTTEwIDI2TDEwIDI3TDExIDI3TDExIDI2WiIgZmlsbD0iIzAwMDAwMCIvPjwvZz48L2c+PC9zdmc+C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4397829"/>
            <a:ext cx="1741715" cy="174171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55575" y="6270173"/>
            <a:ext cx="9957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GitHub</a:t>
            </a:r>
            <a:r>
              <a:rPr lang="zh-TW" altLang="en-US" sz="2400" dirty="0" smtClean="0"/>
              <a:t> </a:t>
            </a:r>
            <a:r>
              <a:rPr lang="en-US" altLang="zh-TW" sz="2400" dirty="0" err="1"/>
              <a:t>QRCode</a:t>
            </a:r>
            <a:r>
              <a:rPr lang="en-US" altLang="zh-TW" sz="2400" dirty="0"/>
              <a:t>(https://github.com/cgit6/AML_SVM.git)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38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資料讀取</a:t>
            </a:r>
            <a:r>
              <a:rPr lang="en-US" altLang="zh-TW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/>
            </a:r>
            <a:br>
              <a:rPr lang="en-US" altLang="zh-TW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endParaRPr lang="zh-TW" altLang="en-US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" name="矩形 6"/>
          <p:cNvSpPr/>
          <p:nvPr/>
        </p:nvSpPr>
        <p:spPr>
          <a:xfrm>
            <a:off x="359229" y="1103328"/>
            <a:ext cx="2151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數據型態解析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31" y="1583656"/>
            <a:ext cx="3528280" cy="4899037"/>
          </a:xfrm>
          <a:prstGeom prst="rect">
            <a:avLst/>
          </a:prstGeom>
        </p:spPr>
      </p:pic>
      <p:cxnSp>
        <p:nvCxnSpPr>
          <p:cNvPr id="16" name="直線單箭頭接點 15"/>
          <p:cNvCxnSpPr/>
          <p:nvPr/>
        </p:nvCxnSpPr>
        <p:spPr>
          <a:xfrm flipH="1" flipV="1">
            <a:off x="3846286" y="2728686"/>
            <a:ext cx="1856013" cy="81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-18143" y="0"/>
            <a:ext cx="377372" cy="3773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H="1" flipV="1">
            <a:off x="2735943" y="3185886"/>
            <a:ext cx="1856013" cy="81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32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資料前處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理</a:t>
            </a:r>
            <a:r>
              <a:rPr lang="en-US" altLang="zh-TW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/>
            </a:r>
            <a:br>
              <a:rPr lang="en-US" altLang="zh-TW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endParaRPr lang="zh-TW" altLang="en-US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altLang="zh-TW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9229" y="1146628"/>
            <a:ext cx="47643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丟掉無關的特徵</a:t>
            </a: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抽樣</a:t>
            </a: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編碼分類數據</a:t>
            </a: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將數據集拆分為訓練集和測試集</a:t>
            </a: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特徵縮放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3" y="-290554"/>
            <a:ext cx="4925112" cy="1409897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18143" y="0"/>
            <a:ext cx="377372" cy="3773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09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56" y="0"/>
            <a:ext cx="4791744" cy="828791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資料前處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理</a:t>
            </a:r>
            <a:r>
              <a:rPr lang="en-US" altLang="zh-TW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/>
            </a:r>
            <a:br>
              <a:rPr lang="en-US" altLang="zh-TW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endParaRPr lang="zh-TW" altLang="en-US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2" name="矩形 11"/>
          <p:cNvSpPr/>
          <p:nvPr/>
        </p:nvSpPr>
        <p:spPr>
          <a:xfrm>
            <a:off x="359229" y="1146628"/>
            <a:ext cx="47643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丟掉無關的特徵</a:t>
            </a: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43" y="1792959"/>
            <a:ext cx="6572356" cy="17885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3743" y="3625926"/>
            <a:ext cx="25442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資料集變數名稱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.drop()</a:t>
            </a:r>
          </a:p>
          <a:p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6711" y="6116319"/>
            <a:ext cx="479227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資料來源 </a:t>
            </a:r>
            <a:endParaRPr lang="en-US" altLang="zh-TW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https://blog.csdn.net/W_weiying/article/details/84626260</a:t>
            </a:r>
            <a:endParaRPr lang="en-US" altLang="zh-TW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https://blog.csdn.net/mahoon411/article/details/114777623</a:t>
            </a:r>
            <a:endParaRPr lang="zh-TW" alt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018545"/>
              </p:ext>
            </p:extLst>
          </p:nvPr>
        </p:nvGraphicFramePr>
        <p:xfrm>
          <a:off x="475788" y="4023726"/>
          <a:ext cx="7811870" cy="2063565"/>
        </p:xfrm>
        <a:graphic>
          <a:graphicData uri="http://schemas.openxmlformats.org/drawingml/2006/table">
            <a:tbl>
              <a:tblPr firstRow="1" firstCol="1" bandRow="1"/>
              <a:tblGrid>
                <a:gridCol w="815525">
                  <a:extLst>
                    <a:ext uri="{9D8B030D-6E8A-4147-A177-3AD203B41FA5}">
                      <a16:colId xmlns:a16="http://schemas.microsoft.com/office/drawing/2014/main" val="410461473"/>
                    </a:ext>
                  </a:extLst>
                </a:gridCol>
                <a:gridCol w="6996345">
                  <a:extLst>
                    <a:ext uri="{9D8B030D-6E8A-4147-A177-3AD203B41FA5}">
                      <a16:colId xmlns:a16="http://schemas.microsoft.com/office/drawing/2014/main" val="17521462"/>
                    </a:ext>
                  </a:extLst>
                </a:gridCol>
              </a:tblGrid>
              <a:tr h="6553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labels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9146" marR="891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一個字元或者數值，加上</a:t>
                      </a:r>
                      <a:r>
                        <a:rPr 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axis </a:t>
                      </a:r>
                      <a:r>
                        <a:rPr 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，表示帶</a:t>
                      </a:r>
                      <a:r>
                        <a:rPr 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label</a:t>
                      </a:r>
                      <a:r>
                        <a:rPr 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標識的行或者列；如 </a:t>
                      </a:r>
                      <a:r>
                        <a:rPr 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labels='A', axis=1) </a:t>
                      </a:r>
                      <a:r>
                        <a:rPr lang="zh-TW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表示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TW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列</a:t>
                      </a:r>
                    </a:p>
                  </a:txBody>
                  <a:tcPr marL="89146" marR="891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194513"/>
                  </a:ext>
                </a:extLst>
              </a:tr>
              <a:tr h="6766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xis</a:t>
                      </a:r>
                      <a:r>
                        <a:rPr lang="en-US" alt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kern="1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軸</a:t>
                      </a:r>
                      <a:r>
                        <a:rPr lang="en-US" alt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9146" marR="891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默認</a:t>
                      </a:r>
                      <a:r>
                        <a:rPr lang="en-US" alt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axis=0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axis=</a:t>
                      </a:r>
                      <a:r>
                        <a:rPr lang="en-US" alt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表示</a:t>
                      </a:r>
                      <a:r>
                        <a:rPr lang="zh-TW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行，</a:t>
                      </a:r>
                      <a:r>
                        <a:rPr 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axis=1</a:t>
                      </a:r>
                      <a:r>
                        <a:rPr lang="zh-TW" alt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表示</a:t>
                      </a:r>
                      <a:r>
                        <a:rPr lang="zh-TW" sz="16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列</a:t>
                      </a:r>
                    </a:p>
                  </a:txBody>
                  <a:tcPr marL="89146" marR="891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215216"/>
                  </a:ext>
                </a:extLst>
              </a:tr>
              <a:tr h="4754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inplace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9146" marR="891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默認</a:t>
                      </a:r>
                      <a:r>
                        <a:rPr lang="en-US" alt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600" kern="100" dirty="0" smtClean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alt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TW" alt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表示</a:t>
                      </a:r>
                      <a:r>
                        <a:rPr lang="zh-TW" alt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直接在數據上操作刪除動作</a:t>
                      </a:r>
                      <a:endParaRPr lang="en-US" altLang="zh-TW" sz="1600" kern="100" dirty="0" smtClean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en-US" alt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TW" alt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不</a:t>
                      </a:r>
                      <a:r>
                        <a:rPr lang="zh-TW" alt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改變原始數據，而是返回一個執行刪除動作後的數據集</a:t>
                      </a:r>
                      <a:endParaRPr lang="en-US" altLang="zh-TW" sz="1600" kern="100" dirty="0" smtClean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9146" marR="891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49833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3" y="-290554"/>
            <a:ext cx="4925112" cy="1409897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18143" y="-18370"/>
            <a:ext cx="377372" cy="3773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6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資料前處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理</a:t>
            </a:r>
            <a:r>
              <a:rPr lang="en-US" altLang="zh-TW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/>
            </a:r>
            <a:br>
              <a:rPr lang="en-US" altLang="zh-TW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endParaRPr lang="zh-TW" altLang="en-US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" name="矩形 11"/>
          <p:cNvSpPr/>
          <p:nvPr/>
        </p:nvSpPr>
        <p:spPr>
          <a:xfrm>
            <a:off x="359229" y="1146628"/>
            <a:ext cx="5693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抽樣與轉換資料型態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(object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array)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3" y="-290554"/>
            <a:ext cx="4925112" cy="140989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16711" y="6116319"/>
            <a:ext cx="479227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資料來源 </a:t>
            </a:r>
            <a:endParaRPr lang="en-US" altLang="zh-TW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https://blog.csdn.net/W_weiying/article/details/84626260</a:t>
            </a:r>
            <a:endParaRPr lang="en-US" altLang="zh-TW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https://blog.csdn.net/mahoon411/article/details/114777623</a:t>
            </a:r>
            <a:endParaRPr lang="zh-TW" alt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357"/>
          <a:stretch/>
        </p:blipFill>
        <p:spPr>
          <a:xfrm>
            <a:off x="416711" y="4614210"/>
            <a:ext cx="3168671" cy="134822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1" y="1792959"/>
            <a:ext cx="5115639" cy="2667372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044416"/>
              </p:ext>
            </p:extLst>
          </p:nvPr>
        </p:nvGraphicFramePr>
        <p:xfrm>
          <a:off x="5653677" y="1792959"/>
          <a:ext cx="6277066" cy="2449981"/>
        </p:xfrm>
        <a:graphic>
          <a:graphicData uri="http://schemas.openxmlformats.org/drawingml/2006/table">
            <a:tbl>
              <a:tblPr firstRow="1" firstCol="1" bandRow="1"/>
              <a:tblGrid>
                <a:gridCol w="1645315">
                  <a:extLst>
                    <a:ext uri="{9D8B030D-6E8A-4147-A177-3AD203B41FA5}">
                      <a16:colId xmlns:a16="http://schemas.microsoft.com/office/drawing/2014/main" val="2529789610"/>
                    </a:ext>
                  </a:extLst>
                </a:gridCol>
                <a:gridCol w="4631751">
                  <a:extLst>
                    <a:ext uri="{9D8B030D-6E8A-4147-A177-3AD203B41FA5}">
                      <a16:colId xmlns:a16="http://schemas.microsoft.com/office/drawing/2014/main" val="186818768"/>
                    </a:ext>
                  </a:extLst>
                </a:gridCol>
              </a:tblGrid>
              <a:tr h="69872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Sample(n=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6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這是一個可選參數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TW" sz="16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由整數值組成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TW" sz="16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並定義生成的隨機行數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隨機抽樣的數量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759089"/>
                  </a:ext>
                </a:extLst>
              </a:tr>
              <a:tr h="23291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iloc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[]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結構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=&gt; .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iloc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zh-TW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行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TW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列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893851"/>
                  </a:ext>
                </a:extLst>
              </a:tr>
              <a:tr h="4658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6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只能使用整數索引，不能使用標籤索引，通過整數索引切片選擇資料時，前閉後開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6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不包含邊界結束值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sz="16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。索引都是從 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lang="zh-TW" sz="16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開始。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319914"/>
                  </a:ext>
                </a:extLst>
              </a:tr>
              <a:tr h="36472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.values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932259"/>
                  </a:ext>
                </a:extLst>
              </a:tr>
              <a:tr h="41116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value_counts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類別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en-US" altLang="zh-TW" sz="160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sz="16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的數量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377822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-18143" y="-18370"/>
            <a:ext cx="377372" cy="3773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76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359229" y="495753"/>
            <a:ext cx="7928429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資料前處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理</a:t>
            </a:r>
            <a:r>
              <a:rPr lang="en-US" altLang="zh-TW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/>
            </a:r>
            <a:br>
              <a:rPr lang="en-US" altLang="zh-TW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endParaRPr lang="zh-TW" altLang="en-US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350172" y="6021028"/>
            <a:ext cx="8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altLang="zh-TW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9229" y="1146628"/>
            <a:ext cx="5693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抽樣與轉換資料型態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(object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array)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29" y="1727300"/>
            <a:ext cx="5115639" cy="266737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3" y="-290554"/>
            <a:ext cx="4925112" cy="140989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16711" y="6116319"/>
            <a:ext cx="479227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資料來源 </a:t>
            </a:r>
            <a:endParaRPr lang="en-US" altLang="zh-TW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https://blog.csdn.net/W_weiying/article/details/84626260</a:t>
            </a:r>
            <a:endParaRPr lang="en-US" altLang="zh-TW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https://blog.csdn.net/mahoon411/article/details/114777623</a:t>
            </a:r>
            <a:endParaRPr lang="zh-TW" alt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068" y="1724143"/>
            <a:ext cx="3422389" cy="390564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18143" y="0"/>
            <a:ext cx="377372" cy="3773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40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2336</Words>
  <Application>Microsoft Office PowerPoint</Application>
  <PresentationFormat>寬螢幕</PresentationFormat>
  <Paragraphs>368</Paragraphs>
  <Slides>43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8" baseType="lpstr">
      <vt:lpstr>等线</vt:lpstr>
      <vt:lpstr>inherit</vt:lpstr>
      <vt:lpstr>PingFang SC</vt:lpstr>
      <vt:lpstr>sohne</vt:lpstr>
      <vt:lpstr>source-serif-pro</vt:lpstr>
      <vt:lpstr>微軟正黑體</vt:lpstr>
      <vt:lpstr>新細明體</vt:lpstr>
      <vt:lpstr>Arial</vt:lpstr>
      <vt:lpstr>Arial Black</vt:lpstr>
      <vt:lpstr>Calibri</vt:lpstr>
      <vt:lpstr>Calibri Light</vt:lpstr>
      <vt:lpstr>Open Sans</vt:lpstr>
      <vt:lpstr>Times New Roman</vt:lpstr>
      <vt:lpstr>Wingdings</vt:lpstr>
      <vt:lpstr>Office 佈景主題</vt:lpstr>
      <vt:lpstr>AML detection/反洗錢檢測</vt:lpstr>
      <vt:lpstr>專案架構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58</cp:revision>
  <dcterms:created xsi:type="dcterms:W3CDTF">2022-12-25T16:42:37Z</dcterms:created>
  <dcterms:modified xsi:type="dcterms:W3CDTF">2022-12-26T03:09:56Z</dcterms:modified>
</cp:coreProperties>
</file>