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61"/>
  </p:notesMasterIdLst>
  <p:handoutMasterIdLst>
    <p:handoutMasterId r:id="rId62"/>
  </p:handoutMasterIdLst>
  <p:sldIdLst>
    <p:sldId id="258" r:id="rId2"/>
    <p:sldId id="742" r:id="rId3"/>
    <p:sldId id="1314" r:id="rId4"/>
    <p:sldId id="4677" r:id="rId5"/>
    <p:sldId id="4679" r:id="rId6"/>
    <p:sldId id="4703" r:id="rId7"/>
    <p:sldId id="4650" r:id="rId8"/>
    <p:sldId id="4651" r:id="rId9"/>
    <p:sldId id="4652" r:id="rId10"/>
    <p:sldId id="4653" r:id="rId11"/>
    <p:sldId id="4656" r:id="rId12"/>
    <p:sldId id="4678" r:id="rId13"/>
    <p:sldId id="4680" r:id="rId14"/>
    <p:sldId id="275" r:id="rId15"/>
    <p:sldId id="1331" r:id="rId16"/>
    <p:sldId id="4706" r:id="rId17"/>
    <p:sldId id="4630" r:id="rId18"/>
    <p:sldId id="1375" r:id="rId19"/>
    <p:sldId id="4707" r:id="rId20"/>
    <p:sldId id="4661" r:id="rId21"/>
    <p:sldId id="1321" r:id="rId22"/>
    <p:sldId id="4682" r:id="rId23"/>
    <p:sldId id="4708" r:id="rId24"/>
    <p:sldId id="4621" r:id="rId25"/>
    <p:sldId id="4623" r:id="rId26"/>
    <p:sldId id="4664" r:id="rId27"/>
    <p:sldId id="4665" r:id="rId28"/>
    <p:sldId id="4625" r:id="rId29"/>
    <p:sldId id="4705" r:id="rId30"/>
    <p:sldId id="4636" r:id="rId31"/>
    <p:sldId id="4637" r:id="rId32"/>
    <p:sldId id="4666" r:id="rId33"/>
    <p:sldId id="4628" r:id="rId34"/>
    <p:sldId id="4672" r:id="rId35"/>
    <p:sldId id="4684" r:id="rId36"/>
    <p:sldId id="4693" r:id="rId37"/>
    <p:sldId id="4632" r:id="rId38"/>
    <p:sldId id="1318" r:id="rId39"/>
    <p:sldId id="4673" r:id="rId40"/>
    <p:sldId id="4685" r:id="rId41"/>
    <p:sldId id="4686" r:id="rId42"/>
    <p:sldId id="4687" r:id="rId43"/>
    <p:sldId id="4688" r:id="rId44"/>
    <p:sldId id="4674" r:id="rId45"/>
    <p:sldId id="4690" r:id="rId46"/>
    <p:sldId id="4692" r:id="rId47"/>
    <p:sldId id="4691" r:id="rId48"/>
    <p:sldId id="4689" r:id="rId49"/>
    <p:sldId id="4704" r:id="rId50"/>
    <p:sldId id="4699" r:id="rId51"/>
    <p:sldId id="4675" r:id="rId52"/>
    <p:sldId id="4701" r:id="rId53"/>
    <p:sldId id="4676" r:id="rId54"/>
    <p:sldId id="4695" r:id="rId55"/>
    <p:sldId id="4694" r:id="rId56"/>
    <p:sldId id="4696" r:id="rId57"/>
    <p:sldId id="4697" r:id="rId58"/>
    <p:sldId id="4698" r:id="rId59"/>
    <p:sldId id="4700" r:id="rId6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27"/>
    <a:srgbClr val="EA7577"/>
    <a:srgbClr val="E7CBCB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6"/>
    <p:restoredTop sz="77766"/>
  </p:normalViewPr>
  <p:slideViewPr>
    <p:cSldViewPr>
      <p:cViewPr varScale="1">
        <p:scale>
          <a:sx n="159" d="100"/>
          <a:sy n="159" d="100"/>
        </p:scale>
        <p:origin x="65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>
      <p:cViewPr>
        <p:scale>
          <a:sx n="77" d="100"/>
          <a:sy n="77" d="100"/>
        </p:scale>
        <p:origin x="4072" y="12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10153-A83C-4A99-BE1A-C002E04206E1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E13D3CF-FE96-4C03-AABF-D344C6A55586}">
      <dgm:prSet/>
      <dgm:spPr/>
      <dgm:t>
        <a:bodyPr/>
        <a:lstStyle/>
        <a:p>
          <a:r>
            <a:rPr lang="en-US" b="1" dirty="0"/>
            <a:t>Why</a:t>
          </a:r>
          <a:r>
            <a:rPr lang="en-US" dirty="0"/>
            <a:t> would users want to use this product?</a:t>
          </a:r>
        </a:p>
      </dgm:t>
    </dgm:pt>
    <dgm:pt modelId="{AF0AD4C1-3174-4908-854E-10565B40047C}" type="parTrans" cxnId="{CA1BB127-3E34-4776-A325-24224E402CDE}">
      <dgm:prSet/>
      <dgm:spPr/>
      <dgm:t>
        <a:bodyPr/>
        <a:lstStyle/>
        <a:p>
          <a:endParaRPr lang="en-US"/>
        </a:p>
      </dgm:t>
    </dgm:pt>
    <dgm:pt modelId="{253DFA3B-A74F-48D7-9851-B51574709402}" type="sibTrans" cxnId="{CA1BB127-3E34-4776-A325-24224E402CDE}">
      <dgm:prSet/>
      <dgm:spPr/>
      <dgm:t>
        <a:bodyPr/>
        <a:lstStyle/>
        <a:p>
          <a:endParaRPr lang="en-US"/>
        </a:p>
      </dgm:t>
    </dgm:pt>
    <dgm:pt modelId="{C01412FC-7411-4B10-828F-A9B5CD22CE7F}">
      <dgm:prSet/>
      <dgm:spPr/>
      <dgm:t>
        <a:bodyPr/>
        <a:lstStyle/>
        <a:p>
          <a:r>
            <a:rPr lang="en-US" b="1" dirty="0"/>
            <a:t>Why</a:t>
          </a:r>
          <a:r>
            <a:rPr lang="en-US" dirty="0"/>
            <a:t> would it matter for our organization?</a:t>
          </a:r>
        </a:p>
      </dgm:t>
    </dgm:pt>
    <dgm:pt modelId="{46C85F87-D7B1-4CB3-B908-702D0F8CE64A}" type="parTrans" cxnId="{754637F7-DCB4-416E-9076-31C4FD79BCAF}">
      <dgm:prSet/>
      <dgm:spPr/>
      <dgm:t>
        <a:bodyPr/>
        <a:lstStyle/>
        <a:p>
          <a:endParaRPr lang="en-US"/>
        </a:p>
      </dgm:t>
    </dgm:pt>
    <dgm:pt modelId="{16BD5DD4-50AA-4BC6-8085-FAB9782664AF}" type="sibTrans" cxnId="{754637F7-DCB4-416E-9076-31C4FD79BCAF}">
      <dgm:prSet/>
      <dgm:spPr/>
      <dgm:t>
        <a:bodyPr/>
        <a:lstStyle/>
        <a:p>
          <a:endParaRPr lang="en-US"/>
        </a:p>
      </dgm:t>
    </dgm:pt>
    <dgm:pt modelId="{A9ECFD56-BDCB-4E33-A9EE-EA7E07E1AB02}" type="pres">
      <dgm:prSet presAssocID="{78F10153-A83C-4A99-BE1A-C002E04206E1}" presName="root" presStyleCnt="0">
        <dgm:presLayoutVars>
          <dgm:dir/>
          <dgm:resizeHandles val="exact"/>
        </dgm:presLayoutVars>
      </dgm:prSet>
      <dgm:spPr/>
    </dgm:pt>
    <dgm:pt modelId="{355E473B-3EF5-4727-B0BD-A11E72D2367E}" type="pres">
      <dgm:prSet presAssocID="{9E13D3CF-FE96-4C03-AABF-D344C6A55586}" presName="compNode" presStyleCnt="0"/>
      <dgm:spPr/>
    </dgm:pt>
    <dgm:pt modelId="{75AF82DA-F369-4272-B334-3F7B49753014}" type="pres">
      <dgm:prSet presAssocID="{9E13D3CF-FE96-4C03-AABF-D344C6A555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5C636216-6B73-412A-A270-ADB549949F5F}" type="pres">
      <dgm:prSet presAssocID="{9E13D3CF-FE96-4C03-AABF-D344C6A55586}" presName="spaceRect" presStyleCnt="0"/>
      <dgm:spPr/>
    </dgm:pt>
    <dgm:pt modelId="{3898D288-D23D-484F-9831-7B472865DF54}" type="pres">
      <dgm:prSet presAssocID="{9E13D3CF-FE96-4C03-AABF-D344C6A55586}" presName="textRect" presStyleLbl="revTx" presStyleIdx="0" presStyleCnt="2">
        <dgm:presLayoutVars>
          <dgm:chMax val="1"/>
          <dgm:chPref val="1"/>
        </dgm:presLayoutVars>
      </dgm:prSet>
      <dgm:spPr/>
    </dgm:pt>
    <dgm:pt modelId="{C77BB4B5-C529-42C7-80F8-1F4845A84131}" type="pres">
      <dgm:prSet presAssocID="{253DFA3B-A74F-48D7-9851-B51574709402}" presName="sibTrans" presStyleCnt="0"/>
      <dgm:spPr/>
    </dgm:pt>
    <dgm:pt modelId="{7FB1F6D4-F02A-4DFD-93CA-5842CC9C0E9F}" type="pres">
      <dgm:prSet presAssocID="{C01412FC-7411-4B10-828F-A9B5CD22CE7F}" presName="compNode" presStyleCnt="0"/>
      <dgm:spPr/>
    </dgm:pt>
    <dgm:pt modelId="{4F19CF89-0A29-47B0-B621-741CBA588CF3}" type="pres">
      <dgm:prSet presAssocID="{C01412FC-7411-4B10-828F-A9B5CD22CE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EBFBEA96-B2F1-4D91-94A8-C3F65A5CCA4E}" type="pres">
      <dgm:prSet presAssocID="{C01412FC-7411-4B10-828F-A9B5CD22CE7F}" presName="spaceRect" presStyleCnt="0"/>
      <dgm:spPr/>
    </dgm:pt>
    <dgm:pt modelId="{6AF0E58C-C501-497C-A590-3636D0C5267C}" type="pres">
      <dgm:prSet presAssocID="{C01412FC-7411-4B10-828F-A9B5CD22CE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971212-1A3A-49A5-AA81-49A12F35113D}" type="presOf" srcId="{78F10153-A83C-4A99-BE1A-C002E04206E1}" destId="{A9ECFD56-BDCB-4E33-A9EE-EA7E07E1AB02}" srcOrd="0" destOrd="0" presId="urn:microsoft.com/office/officeart/2018/2/layout/IconLabelList"/>
    <dgm:cxn modelId="{CA1BB127-3E34-4776-A325-24224E402CDE}" srcId="{78F10153-A83C-4A99-BE1A-C002E04206E1}" destId="{9E13D3CF-FE96-4C03-AABF-D344C6A55586}" srcOrd="0" destOrd="0" parTransId="{AF0AD4C1-3174-4908-854E-10565B40047C}" sibTransId="{253DFA3B-A74F-48D7-9851-B51574709402}"/>
    <dgm:cxn modelId="{FDB5B167-7D41-4E18-BE06-CF7226B4A8BF}" type="presOf" srcId="{9E13D3CF-FE96-4C03-AABF-D344C6A55586}" destId="{3898D288-D23D-484F-9831-7B472865DF54}" srcOrd="0" destOrd="0" presId="urn:microsoft.com/office/officeart/2018/2/layout/IconLabelList"/>
    <dgm:cxn modelId="{0FB649C7-C3E4-4C8F-AADE-DAEECACCFD05}" type="presOf" srcId="{C01412FC-7411-4B10-828F-A9B5CD22CE7F}" destId="{6AF0E58C-C501-497C-A590-3636D0C5267C}" srcOrd="0" destOrd="0" presId="urn:microsoft.com/office/officeart/2018/2/layout/IconLabelList"/>
    <dgm:cxn modelId="{754637F7-DCB4-416E-9076-31C4FD79BCAF}" srcId="{78F10153-A83C-4A99-BE1A-C002E04206E1}" destId="{C01412FC-7411-4B10-828F-A9B5CD22CE7F}" srcOrd="1" destOrd="0" parTransId="{46C85F87-D7B1-4CB3-B908-702D0F8CE64A}" sibTransId="{16BD5DD4-50AA-4BC6-8085-FAB9782664AF}"/>
    <dgm:cxn modelId="{DB17A81F-FF98-4FBA-A60C-1FF692DE8103}" type="presParOf" srcId="{A9ECFD56-BDCB-4E33-A9EE-EA7E07E1AB02}" destId="{355E473B-3EF5-4727-B0BD-A11E72D2367E}" srcOrd="0" destOrd="0" presId="urn:microsoft.com/office/officeart/2018/2/layout/IconLabelList"/>
    <dgm:cxn modelId="{418529AA-0BB2-4CED-9172-F1D78E8E9B9F}" type="presParOf" srcId="{355E473B-3EF5-4727-B0BD-A11E72D2367E}" destId="{75AF82DA-F369-4272-B334-3F7B49753014}" srcOrd="0" destOrd="0" presId="urn:microsoft.com/office/officeart/2018/2/layout/IconLabelList"/>
    <dgm:cxn modelId="{36F21E5A-2B04-4434-9F0A-6A7E5D234BD6}" type="presParOf" srcId="{355E473B-3EF5-4727-B0BD-A11E72D2367E}" destId="{5C636216-6B73-412A-A270-ADB549949F5F}" srcOrd="1" destOrd="0" presId="urn:microsoft.com/office/officeart/2018/2/layout/IconLabelList"/>
    <dgm:cxn modelId="{3F8225DE-A5D4-4C86-82B6-FA20CD0904D7}" type="presParOf" srcId="{355E473B-3EF5-4727-B0BD-A11E72D2367E}" destId="{3898D288-D23D-484F-9831-7B472865DF54}" srcOrd="2" destOrd="0" presId="urn:microsoft.com/office/officeart/2018/2/layout/IconLabelList"/>
    <dgm:cxn modelId="{781A2FAC-DC51-4B81-B2E4-238DB3C75D08}" type="presParOf" srcId="{A9ECFD56-BDCB-4E33-A9EE-EA7E07E1AB02}" destId="{C77BB4B5-C529-42C7-80F8-1F4845A84131}" srcOrd="1" destOrd="0" presId="urn:microsoft.com/office/officeart/2018/2/layout/IconLabelList"/>
    <dgm:cxn modelId="{EDC7B6CA-5C0D-4483-8617-3FC457B449F8}" type="presParOf" srcId="{A9ECFD56-BDCB-4E33-A9EE-EA7E07E1AB02}" destId="{7FB1F6D4-F02A-4DFD-93CA-5842CC9C0E9F}" srcOrd="2" destOrd="0" presId="urn:microsoft.com/office/officeart/2018/2/layout/IconLabelList"/>
    <dgm:cxn modelId="{9B823153-F875-4281-B1A8-7F9D31F19666}" type="presParOf" srcId="{7FB1F6D4-F02A-4DFD-93CA-5842CC9C0E9F}" destId="{4F19CF89-0A29-47B0-B621-741CBA588CF3}" srcOrd="0" destOrd="0" presId="urn:microsoft.com/office/officeart/2018/2/layout/IconLabelList"/>
    <dgm:cxn modelId="{0FD8F6C1-EE08-4745-8A49-76C23EB10848}" type="presParOf" srcId="{7FB1F6D4-F02A-4DFD-93CA-5842CC9C0E9F}" destId="{EBFBEA96-B2F1-4D91-94A8-C3F65A5CCA4E}" srcOrd="1" destOrd="0" presId="urn:microsoft.com/office/officeart/2018/2/layout/IconLabelList"/>
    <dgm:cxn modelId="{B23EA661-9D40-4632-B635-AAAECF73CC58}" type="presParOf" srcId="{7FB1F6D4-F02A-4DFD-93CA-5842CC9C0E9F}" destId="{6AF0E58C-C501-497C-A590-3636D0C526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7CADA-C9F7-4AFA-9EE7-3F4176114956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FE5A0-CB7D-43B5-88F6-B8AFC2D623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Tangible products</a:t>
          </a:r>
        </a:p>
      </dgm:t>
    </dgm:pt>
    <dgm:pt modelId="{BBA51E2E-9861-4477-AACA-A2F72BC60C45}" type="parTrans" cxnId="{8A4FC52C-7A37-474F-BB8D-2E159AF6B141}">
      <dgm:prSet/>
      <dgm:spPr/>
      <dgm:t>
        <a:bodyPr/>
        <a:lstStyle/>
        <a:p>
          <a:endParaRPr lang="en-US"/>
        </a:p>
      </dgm:t>
    </dgm:pt>
    <dgm:pt modelId="{595021F0-7967-4891-B59D-DCDD88E85228}" type="sibTrans" cxnId="{8A4FC52C-7A37-474F-BB8D-2E159AF6B141}">
      <dgm:prSet/>
      <dgm:spPr/>
      <dgm:t>
        <a:bodyPr/>
        <a:lstStyle/>
        <a:p>
          <a:endParaRPr lang="en-US"/>
        </a:p>
      </dgm:t>
    </dgm:pt>
    <dgm:pt modelId="{688FDB95-23BC-4AD0-BD4B-50EF98CAC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Smartphone, Laptop, Car, Drone, Desk, Shoes, Soda</a:t>
          </a:r>
        </a:p>
      </dgm:t>
    </dgm:pt>
    <dgm:pt modelId="{1B331C4F-2DF9-4C53-86BA-009E5D00C3FC}" type="parTrans" cxnId="{17910B35-09A6-4239-A559-0EDE1435132B}">
      <dgm:prSet/>
      <dgm:spPr/>
      <dgm:t>
        <a:bodyPr/>
        <a:lstStyle/>
        <a:p>
          <a:endParaRPr lang="en-US"/>
        </a:p>
      </dgm:t>
    </dgm:pt>
    <dgm:pt modelId="{F5B8D23B-BD99-44A5-B0D8-D779F4E3036D}" type="sibTrans" cxnId="{17910B35-09A6-4239-A559-0EDE1435132B}">
      <dgm:prSet/>
      <dgm:spPr/>
      <dgm:t>
        <a:bodyPr/>
        <a:lstStyle/>
        <a:p>
          <a:endParaRPr lang="en-US"/>
        </a:p>
      </dgm:t>
    </dgm:pt>
    <dgm:pt modelId="{6F86795D-6D35-4005-89C3-8FE8499C57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Intangible products</a:t>
          </a:r>
        </a:p>
      </dgm:t>
    </dgm:pt>
    <dgm:pt modelId="{FEB7D493-42FC-46CE-B5C8-02D07F8E69EA}" type="parTrans" cxnId="{29B14A62-8FA3-4240-972A-1559EADB49A0}">
      <dgm:prSet/>
      <dgm:spPr/>
      <dgm:t>
        <a:bodyPr/>
        <a:lstStyle/>
        <a:p>
          <a:endParaRPr lang="en-US"/>
        </a:p>
      </dgm:t>
    </dgm:pt>
    <dgm:pt modelId="{35E6B3CC-CF32-406F-9544-B36420E0896B}" type="sibTrans" cxnId="{29B14A62-8FA3-4240-972A-1559EADB49A0}">
      <dgm:prSet/>
      <dgm:spPr/>
      <dgm:t>
        <a:bodyPr/>
        <a:lstStyle/>
        <a:p>
          <a:endParaRPr lang="en-US"/>
        </a:p>
      </dgm:t>
    </dgm:pt>
    <dgm:pt modelId="{674678A3-6D60-4D3B-8FDA-B2B0DC63A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App, Insurance, Online Subscription, Data, Online Banking</a:t>
          </a:r>
        </a:p>
      </dgm:t>
    </dgm:pt>
    <dgm:pt modelId="{41D20ACF-9A64-4D28-B53E-F6F919BFA507}" type="parTrans" cxnId="{4218D149-47D4-4D9C-BC02-D52947B36968}">
      <dgm:prSet/>
      <dgm:spPr/>
      <dgm:t>
        <a:bodyPr/>
        <a:lstStyle/>
        <a:p>
          <a:endParaRPr lang="en-US"/>
        </a:p>
      </dgm:t>
    </dgm:pt>
    <dgm:pt modelId="{FA2449F6-DA81-4A8C-84C0-F9F16D5CF114}" type="sibTrans" cxnId="{4218D149-47D4-4D9C-BC02-D52947B36968}">
      <dgm:prSet/>
      <dgm:spPr/>
      <dgm:t>
        <a:bodyPr/>
        <a:lstStyle/>
        <a:p>
          <a:endParaRPr lang="en-US"/>
        </a:p>
      </dgm:t>
    </dgm:pt>
    <dgm:pt modelId="{6FA80784-C599-42EB-A2B5-3B71183A3F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Recurring Services</a:t>
          </a:r>
        </a:p>
      </dgm:t>
    </dgm:pt>
    <dgm:pt modelId="{40590FE6-0B61-4908-8A17-75D91A3CF8FF}" type="parTrans" cxnId="{0D23C247-4C8E-406F-B01E-E6615B2C787C}">
      <dgm:prSet/>
      <dgm:spPr/>
      <dgm:t>
        <a:bodyPr/>
        <a:lstStyle/>
        <a:p>
          <a:endParaRPr lang="en-US"/>
        </a:p>
      </dgm:t>
    </dgm:pt>
    <dgm:pt modelId="{B0118785-9AA4-4BFA-87E6-E0E66393D725}" type="sibTrans" cxnId="{0D23C247-4C8E-406F-B01E-E6615B2C787C}">
      <dgm:prSet/>
      <dgm:spPr/>
      <dgm:t>
        <a:bodyPr/>
        <a:lstStyle/>
        <a:p>
          <a:endParaRPr lang="en-US"/>
        </a:p>
      </dgm:t>
    </dgm:pt>
    <dgm:pt modelId="{BE3D9EE9-0E7B-4776-A4B6-9ACB55ED6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Wireless Service, Broadband Service, Electric Service</a:t>
          </a:r>
        </a:p>
      </dgm:t>
    </dgm:pt>
    <dgm:pt modelId="{31F5A1AD-D502-4B44-A9DE-883D9A00EA62}" type="parTrans" cxnId="{520D297F-10F4-4A2D-9E13-2877818A3582}">
      <dgm:prSet/>
      <dgm:spPr/>
      <dgm:t>
        <a:bodyPr/>
        <a:lstStyle/>
        <a:p>
          <a:endParaRPr lang="en-US"/>
        </a:p>
      </dgm:t>
    </dgm:pt>
    <dgm:pt modelId="{F3CAF672-ACEE-42AD-A51C-82442678D214}" type="sibTrans" cxnId="{520D297F-10F4-4A2D-9E13-2877818A3582}">
      <dgm:prSet/>
      <dgm:spPr/>
      <dgm:t>
        <a:bodyPr/>
        <a:lstStyle/>
        <a:p>
          <a:endParaRPr lang="en-US"/>
        </a:p>
      </dgm:t>
    </dgm:pt>
    <dgm:pt modelId="{FD8B768E-7735-4602-9251-B1BCF89124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Programs</a:t>
          </a:r>
        </a:p>
      </dgm:t>
    </dgm:pt>
    <dgm:pt modelId="{B1F8CCFC-C24B-4BE3-A94C-2C70B7281CCB}" type="parTrans" cxnId="{79A9B3BD-F030-4408-8803-061D229216E1}">
      <dgm:prSet/>
      <dgm:spPr/>
      <dgm:t>
        <a:bodyPr/>
        <a:lstStyle/>
        <a:p>
          <a:endParaRPr lang="en-US"/>
        </a:p>
      </dgm:t>
    </dgm:pt>
    <dgm:pt modelId="{DDFCFA68-12DA-448A-8D68-9B0C9A0DBF00}" type="sibTrans" cxnId="{79A9B3BD-F030-4408-8803-061D229216E1}">
      <dgm:prSet/>
      <dgm:spPr/>
      <dgm:t>
        <a:bodyPr/>
        <a:lstStyle/>
        <a:p>
          <a:endParaRPr lang="en-US"/>
        </a:p>
      </dgm:t>
    </dgm:pt>
    <dgm:pt modelId="{C9D34BAA-63B5-4284-8905-4DDB3D6862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Warranty Program, Maintenance Program, Membership Program, Educational Program</a:t>
          </a:r>
        </a:p>
      </dgm:t>
    </dgm:pt>
    <dgm:pt modelId="{A30732CF-D498-4884-9027-4D439F9CD3A9}" type="parTrans" cxnId="{9FB21718-A2BE-44AB-83BB-139261CAD383}">
      <dgm:prSet/>
      <dgm:spPr/>
      <dgm:t>
        <a:bodyPr/>
        <a:lstStyle/>
        <a:p>
          <a:endParaRPr lang="en-US"/>
        </a:p>
      </dgm:t>
    </dgm:pt>
    <dgm:pt modelId="{0BEBBAFD-B53C-4596-B92A-FF68AB6E0928}" type="sibTrans" cxnId="{9FB21718-A2BE-44AB-83BB-139261CAD383}">
      <dgm:prSet/>
      <dgm:spPr/>
      <dgm:t>
        <a:bodyPr/>
        <a:lstStyle/>
        <a:p>
          <a:endParaRPr lang="en-US"/>
        </a:p>
      </dgm:t>
    </dgm:pt>
    <dgm:pt modelId="{4F2A3589-D3DD-4BB7-9D28-DE651647A9B8}" type="pres">
      <dgm:prSet presAssocID="{9D77CADA-C9F7-4AFA-9EE7-3F4176114956}" presName="root" presStyleCnt="0">
        <dgm:presLayoutVars>
          <dgm:dir/>
          <dgm:resizeHandles val="exact"/>
        </dgm:presLayoutVars>
      </dgm:prSet>
      <dgm:spPr/>
    </dgm:pt>
    <dgm:pt modelId="{C692EF75-1FEA-496C-B55C-2BBC42FA5A25}" type="pres">
      <dgm:prSet presAssocID="{50BFE5A0-CB7D-43B5-88F6-B8AFC2D62339}" presName="compNode" presStyleCnt="0"/>
      <dgm:spPr/>
    </dgm:pt>
    <dgm:pt modelId="{0BE3833E-A1D6-43DD-A9B1-D17FB176FB8C}" type="pres">
      <dgm:prSet presAssocID="{50BFE5A0-CB7D-43B5-88F6-B8AFC2D62339}" presName="iconRect" presStyleLbl="node1" presStyleIdx="0" presStyleCnt="4" custLinFactNeighborX="1324" custLinFactNeighborY="-313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EEC65004-5993-4A0F-A442-438CF7A54CEC}" type="pres">
      <dgm:prSet presAssocID="{50BFE5A0-CB7D-43B5-88F6-B8AFC2D62339}" presName="iconSpace" presStyleCnt="0"/>
      <dgm:spPr/>
    </dgm:pt>
    <dgm:pt modelId="{F8B9951E-F066-4411-AAAF-EC677CA8F78B}" type="pres">
      <dgm:prSet presAssocID="{50BFE5A0-CB7D-43B5-88F6-B8AFC2D62339}" presName="parTx" presStyleLbl="revTx" presStyleIdx="0" presStyleCnt="8">
        <dgm:presLayoutVars>
          <dgm:chMax val="0"/>
          <dgm:chPref val="0"/>
        </dgm:presLayoutVars>
      </dgm:prSet>
      <dgm:spPr/>
    </dgm:pt>
    <dgm:pt modelId="{38B7CA08-1E82-429B-9C36-24B6E6CC69D1}" type="pres">
      <dgm:prSet presAssocID="{50BFE5A0-CB7D-43B5-88F6-B8AFC2D62339}" presName="txSpace" presStyleCnt="0"/>
      <dgm:spPr/>
    </dgm:pt>
    <dgm:pt modelId="{F8809D4D-0A7F-4134-BD5B-8919C21DC00E}" type="pres">
      <dgm:prSet presAssocID="{50BFE5A0-CB7D-43B5-88F6-B8AFC2D62339}" presName="desTx" presStyleLbl="revTx" presStyleIdx="1" presStyleCnt="8">
        <dgm:presLayoutVars/>
      </dgm:prSet>
      <dgm:spPr/>
    </dgm:pt>
    <dgm:pt modelId="{5B5E626F-E1A6-4602-BEB4-3BF813AE4B3D}" type="pres">
      <dgm:prSet presAssocID="{595021F0-7967-4891-B59D-DCDD88E85228}" presName="sibTrans" presStyleCnt="0"/>
      <dgm:spPr/>
    </dgm:pt>
    <dgm:pt modelId="{39FC3DEA-740E-49E3-BC15-63CDCE57B81B}" type="pres">
      <dgm:prSet presAssocID="{6F86795D-6D35-4005-89C3-8FE8499C57E9}" presName="compNode" presStyleCnt="0"/>
      <dgm:spPr/>
    </dgm:pt>
    <dgm:pt modelId="{BD8F3CAD-C883-435C-BF36-52F44C9F3699}" type="pres">
      <dgm:prSet presAssocID="{6F86795D-6D35-4005-89C3-8FE8499C57E9}" presName="iconRect" presStyleLbl="node1" presStyleIdx="1" presStyleCnt="4" custLinFactNeighborX="-13137" custLinFactNeighborY="-3134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8FCF03F5-2671-44CE-9E97-F84EF210E4F2}" type="pres">
      <dgm:prSet presAssocID="{6F86795D-6D35-4005-89C3-8FE8499C57E9}" presName="iconSpace" presStyleCnt="0"/>
      <dgm:spPr/>
    </dgm:pt>
    <dgm:pt modelId="{76F8F139-EE81-4A0A-82D9-A36A5BBBE4EA}" type="pres">
      <dgm:prSet presAssocID="{6F86795D-6D35-4005-89C3-8FE8499C57E9}" presName="parTx" presStyleLbl="revTx" presStyleIdx="2" presStyleCnt="8">
        <dgm:presLayoutVars>
          <dgm:chMax val="0"/>
          <dgm:chPref val="0"/>
        </dgm:presLayoutVars>
      </dgm:prSet>
      <dgm:spPr/>
    </dgm:pt>
    <dgm:pt modelId="{62D052A9-0097-4477-A85D-126C21A7528E}" type="pres">
      <dgm:prSet presAssocID="{6F86795D-6D35-4005-89C3-8FE8499C57E9}" presName="txSpace" presStyleCnt="0"/>
      <dgm:spPr/>
    </dgm:pt>
    <dgm:pt modelId="{F076986C-E8B5-49AC-8412-D7A7D3453707}" type="pres">
      <dgm:prSet presAssocID="{6F86795D-6D35-4005-89C3-8FE8499C57E9}" presName="desTx" presStyleLbl="revTx" presStyleIdx="3" presStyleCnt="8">
        <dgm:presLayoutVars/>
      </dgm:prSet>
      <dgm:spPr/>
    </dgm:pt>
    <dgm:pt modelId="{E93A838C-3F34-4B03-BA44-5DDDD01FC951}" type="pres">
      <dgm:prSet presAssocID="{35E6B3CC-CF32-406F-9544-B36420E0896B}" presName="sibTrans" presStyleCnt="0"/>
      <dgm:spPr/>
    </dgm:pt>
    <dgm:pt modelId="{DD3BC33C-F76F-4987-86AD-AF3D41437FDA}" type="pres">
      <dgm:prSet presAssocID="{6FA80784-C599-42EB-A2B5-3B71183A3F2F}" presName="compNode" presStyleCnt="0"/>
      <dgm:spPr/>
    </dgm:pt>
    <dgm:pt modelId="{6617BE6A-2C14-4E5D-934A-EC4B987881E9}" type="pres">
      <dgm:prSet presAssocID="{6FA80784-C599-42EB-A2B5-3B71183A3F2F}" presName="iconRect" presStyleLbl="node1" presStyleIdx="2" presStyleCnt="4" custLinFactNeighborX="1074" custLinFactNeighborY="-3134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BD4B6D2-A97B-4688-ACF0-B3E6C8903206}" type="pres">
      <dgm:prSet presAssocID="{6FA80784-C599-42EB-A2B5-3B71183A3F2F}" presName="iconSpace" presStyleCnt="0"/>
      <dgm:spPr/>
    </dgm:pt>
    <dgm:pt modelId="{E0998BBD-7AF7-4C95-895F-A65F60CF34D6}" type="pres">
      <dgm:prSet presAssocID="{6FA80784-C599-42EB-A2B5-3B71183A3F2F}" presName="parTx" presStyleLbl="revTx" presStyleIdx="4" presStyleCnt="8">
        <dgm:presLayoutVars>
          <dgm:chMax val="0"/>
          <dgm:chPref val="0"/>
        </dgm:presLayoutVars>
      </dgm:prSet>
      <dgm:spPr/>
    </dgm:pt>
    <dgm:pt modelId="{8F0F9000-6096-4AC4-A4B5-F5D950BB4394}" type="pres">
      <dgm:prSet presAssocID="{6FA80784-C599-42EB-A2B5-3B71183A3F2F}" presName="txSpace" presStyleCnt="0"/>
      <dgm:spPr/>
    </dgm:pt>
    <dgm:pt modelId="{AC476573-085C-42F0-8958-45ED1F02B9D3}" type="pres">
      <dgm:prSet presAssocID="{6FA80784-C599-42EB-A2B5-3B71183A3F2F}" presName="desTx" presStyleLbl="revTx" presStyleIdx="5" presStyleCnt="8">
        <dgm:presLayoutVars/>
      </dgm:prSet>
      <dgm:spPr/>
    </dgm:pt>
    <dgm:pt modelId="{081DFB7D-16B0-45A2-A807-75B3E03C3F64}" type="pres">
      <dgm:prSet presAssocID="{B0118785-9AA4-4BFA-87E6-E0E66393D725}" presName="sibTrans" presStyleCnt="0"/>
      <dgm:spPr/>
    </dgm:pt>
    <dgm:pt modelId="{F45B53C4-DBAF-43FC-97B8-A4F871DD247A}" type="pres">
      <dgm:prSet presAssocID="{FD8B768E-7735-4602-9251-B1BCF891240B}" presName="compNode" presStyleCnt="0"/>
      <dgm:spPr/>
    </dgm:pt>
    <dgm:pt modelId="{FED7FE90-3BB8-4B4C-8777-74B3C8121D2E}" type="pres">
      <dgm:prSet presAssocID="{FD8B768E-7735-4602-9251-B1BCF891240B}" presName="iconRect" presStyleLbl="node1" presStyleIdx="3" presStyleCnt="4" custLinFactNeighborX="949" custLinFactNeighborY="-3134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B2D69B56-629D-41D2-A855-41EF610CB24C}" type="pres">
      <dgm:prSet presAssocID="{FD8B768E-7735-4602-9251-B1BCF891240B}" presName="iconSpace" presStyleCnt="0"/>
      <dgm:spPr/>
    </dgm:pt>
    <dgm:pt modelId="{89BD1087-658F-4366-A2C6-0A3F7592B59C}" type="pres">
      <dgm:prSet presAssocID="{FD8B768E-7735-4602-9251-B1BCF891240B}" presName="parTx" presStyleLbl="revTx" presStyleIdx="6" presStyleCnt="8">
        <dgm:presLayoutVars>
          <dgm:chMax val="0"/>
          <dgm:chPref val="0"/>
        </dgm:presLayoutVars>
      </dgm:prSet>
      <dgm:spPr/>
    </dgm:pt>
    <dgm:pt modelId="{8DFAED97-4DCC-41F9-87A1-93451C9E0665}" type="pres">
      <dgm:prSet presAssocID="{FD8B768E-7735-4602-9251-B1BCF891240B}" presName="txSpace" presStyleCnt="0"/>
      <dgm:spPr/>
    </dgm:pt>
    <dgm:pt modelId="{F0BDC881-FB87-4130-9B4F-3EA320E021A7}" type="pres">
      <dgm:prSet presAssocID="{FD8B768E-7735-4602-9251-B1BCF891240B}" presName="desTx" presStyleLbl="revTx" presStyleIdx="7" presStyleCnt="8">
        <dgm:presLayoutVars/>
      </dgm:prSet>
      <dgm:spPr/>
    </dgm:pt>
  </dgm:ptLst>
  <dgm:cxnLst>
    <dgm:cxn modelId="{9FB21718-A2BE-44AB-83BB-139261CAD383}" srcId="{FD8B768E-7735-4602-9251-B1BCF891240B}" destId="{C9D34BAA-63B5-4284-8905-4DDB3D68623A}" srcOrd="0" destOrd="0" parTransId="{A30732CF-D498-4884-9027-4D439F9CD3A9}" sibTransId="{0BEBBAFD-B53C-4596-B92A-FF68AB6E0928}"/>
    <dgm:cxn modelId="{8A4FC52C-7A37-474F-BB8D-2E159AF6B141}" srcId="{9D77CADA-C9F7-4AFA-9EE7-3F4176114956}" destId="{50BFE5A0-CB7D-43B5-88F6-B8AFC2D62339}" srcOrd="0" destOrd="0" parTransId="{BBA51E2E-9861-4477-AACA-A2F72BC60C45}" sibTransId="{595021F0-7967-4891-B59D-DCDD88E85228}"/>
    <dgm:cxn modelId="{17910B35-09A6-4239-A559-0EDE1435132B}" srcId="{50BFE5A0-CB7D-43B5-88F6-B8AFC2D62339}" destId="{688FDB95-23BC-4AD0-BD4B-50EF98CAC5C1}" srcOrd="0" destOrd="0" parTransId="{1B331C4F-2DF9-4C53-86BA-009E5D00C3FC}" sibTransId="{F5B8D23B-BD99-44A5-B0D8-D779F4E3036D}"/>
    <dgm:cxn modelId="{0D23C247-4C8E-406F-B01E-E6615B2C787C}" srcId="{9D77CADA-C9F7-4AFA-9EE7-3F4176114956}" destId="{6FA80784-C599-42EB-A2B5-3B71183A3F2F}" srcOrd="2" destOrd="0" parTransId="{40590FE6-0B61-4908-8A17-75D91A3CF8FF}" sibTransId="{B0118785-9AA4-4BFA-87E6-E0E66393D725}"/>
    <dgm:cxn modelId="{4218D149-47D4-4D9C-BC02-D52947B36968}" srcId="{6F86795D-6D35-4005-89C3-8FE8499C57E9}" destId="{674678A3-6D60-4D3B-8FDA-B2B0DC63A44D}" srcOrd="0" destOrd="0" parTransId="{41D20ACF-9A64-4D28-B53E-F6F919BFA507}" sibTransId="{FA2449F6-DA81-4A8C-84C0-F9F16D5CF114}"/>
    <dgm:cxn modelId="{FA645E61-A85C-A048-BEC4-F7ABFF01799F}" type="presOf" srcId="{6F86795D-6D35-4005-89C3-8FE8499C57E9}" destId="{76F8F139-EE81-4A0A-82D9-A36A5BBBE4EA}" srcOrd="0" destOrd="0" presId="urn:microsoft.com/office/officeart/2018/5/layout/CenteredIconLabelDescriptionList"/>
    <dgm:cxn modelId="{29B14A62-8FA3-4240-972A-1559EADB49A0}" srcId="{9D77CADA-C9F7-4AFA-9EE7-3F4176114956}" destId="{6F86795D-6D35-4005-89C3-8FE8499C57E9}" srcOrd="1" destOrd="0" parTransId="{FEB7D493-42FC-46CE-B5C8-02D07F8E69EA}" sibTransId="{35E6B3CC-CF32-406F-9544-B36420E0896B}"/>
    <dgm:cxn modelId="{10C90566-459E-E645-977F-BA4808D583BB}" type="presOf" srcId="{C9D34BAA-63B5-4284-8905-4DDB3D68623A}" destId="{F0BDC881-FB87-4130-9B4F-3EA320E021A7}" srcOrd="0" destOrd="0" presId="urn:microsoft.com/office/officeart/2018/5/layout/CenteredIconLabelDescriptionList"/>
    <dgm:cxn modelId="{520D297F-10F4-4A2D-9E13-2877818A3582}" srcId="{6FA80784-C599-42EB-A2B5-3B71183A3F2F}" destId="{BE3D9EE9-0E7B-4776-A4B6-9ACB55ED6E99}" srcOrd="0" destOrd="0" parTransId="{31F5A1AD-D502-4B44-A9DE-883D9A00EA62}" sibTransId="{F3CAF672-ACEE-42AD-A51C-82442678D214}"/>
    <dgm:cxn modelId="{C507DA86-84B3-D24F-B98A-BC093AA170B2}" type="presOf" srcId="{9D77CADA-C9F7-4AFA-9EE7-3F4176114956}" destId="{4F2A3589-D3DD-4BB7-9D28-DE651647A9B8}" srcOrd="0" destOrd="0" presId="urn:microsoft.com/office/officeart/2018/5/layout/CenteredIconLabelDescriptionList"/>
    <dgm:cxn modelId="{B6E46A9C-E8C4-4740-ADC0-0D1AFA465165}" type="presOf" srcId="{BE3D9EE9-0E7B-4776-A4B6-9ACB55ED6E99}" destId="{AC476573-085C-42F0-8958-45ED1F02B9D3}" srcOrd="0" destOrd="0" presId="urn:microsoft.com/office/officeart/2018/5/layout/CenteredIconLabelDescriptionList"/>
    <dgm:cxn modelId="{D63953A0-CF05-414E-84BF-09883534968E}" type="presOf" srcId="{50BFE5A0-CB7D-43B5-88F6-B8AFC2D62339}" destId="{F8B9951E-F066-4411-AAAF-EC677CA8F78B}" srcOrd="0" destOrd="0" presId="urn:microsoft.com/office/officeart/2018/5/layout/CenteredIconLabelDescriptionList"/>
    <dgm:cxn modelId="{57BDC1AE-CB8B-A54B-A5BC-50B9497CCA19}" type="presOf" srcId="{674678A3-6D60-4D3B-8FDA-B2B0DC63A44D}" destId="{F076986C-E8B5-49AC-8412-D7A7D3453707}" srcOrd="0" destOrd="0" presId="urn:microsoft.com/office/officeart/2018/5/layout/CenteredIconLabelDescriptionList"/>
    <dgm:cxn modelId="{79A9B3BD-F030-4408-8803-061D229216E1}" srcId="{9D77CADA-C9F7-4AFA-9EE7-3F4176114956}" destId="{FD8B768E-7735-4602-9251-B1BCF891240B}" srcOrd="3" destOrd="0" parTransId="{B1F8CCFC-C24B-4BE3-A94C-2C70B7281CCB}" sibTransId="{DDFCFA68-12DA-448A-8D68-9B0C9A0DBF00}"/>
    <dgm:cxn modelId="{CCA94FD1-E5E9-054B-B02E-35F6CD07F626}" type="presOf" srcId="{6FA80784-C599-42EB-A2B5-3B71183A3F2F}" destId="{E0998BBD-7AF7-4C95-895F-A65F60CF34D6}" srcOrd="0" destOrd="0" presId="urn:microsoft.com/office/officeart/2018/5/layout/CenteredIconLabelDescriptionList"/>
    <dgm:cxn modelId="{2F1FCDD9-B895-7B4A-8297-4B97238157B1}" type="presOf" srcId="{688FDB95-23BC-4AD0-BD4B-50EF98CAC5C1}" destId="{F8809D4D-0A7F-4134-BD5B-8919C21DC00E}" srcOrd="0" destOrd="0" presId="urn:microsoft.com/office/officeart/2018/5/layout/CenteredIconLabelDescriptionList"/>
    <dgm:cxn modelId="{7C3389DA-25CD-1B41-AF1F-225FD9E5630B}" type="presOf" srcId="{FD8B768E-7735-4602-9251-B1BCF891240B}" destId="{89BD1087-658F-4366-A2C6-0A3F7592B59C}" srcOrd="0" destOrd="0" presId="urn:microsoft.com/office/officeart/2018/5/layout/CenteredIconLabelDescriptionList"/>
    <dgm:cxn modelId="{6D8B81BF-2478-254D-B953-5B39F69F194A}" type="presParOf" srcId="{4F2A3589-D3DD-4BB7-9D28-DE651647A9B8}" destId="{C692EF75-1FEA-496C-B55C-2BBC42FA5A25}" srcOrd="0" destOrd="0" presId="urn:microsoft.com/office/officeart/2018/5/layout/CenteredIconLabelDescriptionList"/>
    <dgm:cxn modelId="{614F8300-E7F9-B140-9495-0702A23D4B4E}" type="presParOf" srcId="{C692EF75-1FEA-496C-B55C-2BBC42FA5A25}" destId="{0BE3833E-A1D6-43DD-A9B1-D17FB176FB8C}" srcOrd="0" destOrd="0" presId="urn:microsoft.com/office/officeart/2018/5/layout/CenteredIconLabelDescriptionList"/>
    <dgm:cxn modelId="{546291B1-E113-8740-B792-4F0ED7017D88}" type="presParOf" srcId="{C692EF75-1FEA-496C-B55C-2BBC42FA5A25}" destId="{EEC65004-5993-4A0F-A442-438CF7A54CEC}" srcOrd="1" destOrd="0" presId="urn:microsoft.com/office/officeart/2018/5/layout/CenteredIconLabelDescriptionList"/>
    <dgm:cxn modelId="{2BE66893-2466-504B-8DCF-0C5F15F70215}" type="presParOf" srcId="{C692EF75-1FEA-496C-B55C-2BBC42FA5A25}" destId="{F8B9951E-F066-4411-AAAF-EC677CA8F78B}" srcOrd="2" destOrd="0" presId="urn:microsoft.com/office/officeart/2018/5/layout/CenteredIconLabelDescriptionList"/>
    <dgm:cxn modelId="{4F58945E-2609-F146-9B71-3EFB9D40BA56}" type="presParOf" srcId="{C692EF75-1FEA-496C-B55C-2BBC42FA5A25}" destId="{38B7CA08-1E82-429B-9C36-24B6E6CC69D1}" srcOrd="3" destOrd="0" presId="urn:microsoft.com/office/officeart/2018/5/layout/CenteredIconLabelDescriptionList"/>
    <dgm:cxn modelId="{050D3BE7-43A5-0747-A001-89D0FEDB2B4F}" type="presParOf" srcId="{C692EF75-1FEA-496C-B55C-2BBC42FA5A25}" destId="{F8809D4D-0A7F-4134-BD5B-8919C21DC00E}" srcOrd="4" destOrd="0" presId="urn:microsoft.com/office/officeart/2018/5/layout/CenteredIconLabelDescriptionList"/>
    <dgm:cxn modelId="{FFC53C65-C54E-3543-A182-81BC7A420CD6}" type="presParOf" srcId="{4F2A3589-D3DD-4BB7-9D28-DE651647A9B8}" destId="{5B5E626F-E1A6-4602-BEB4-3BF813AE4B3D}" srcOrd="1" destOrd="0" presId="urn:microsoft.com/office/officeart/2018/5/layout/CenteredIconLabelDescriptionList"/>
    <dgm:cxn modelId="{4799F641-C2D7-FD4C-A571-08741CA16271}" type="presParOf" srcId="{4F2A3589-D3DD-4BB7-9D28-DE651647A9B8}" destId="{39FC3DEA-740E-49E3-BC15-63CDCE57B81B}" srcOrd="2" destOrd="0" presId="urn:microsoft.com/office/officeart/2018/5/layout/CenteredIconLabelDescriptionList"/>
    <dgm:cxn modelId="{5CA87FA6-61B6-AD4D-AFDE-93E89605BAFC}" type="presParOf" srcId="{39FC3DEA-740E-49E3-BC15-63CDCE57B81B}" destId="{BD8F3CAD-C883-435C-BF36-52F44C9F3699}" srcOrd="0" destOrd="0" presId="urn:microsoft.com/office/officeart/2018/5/layout/CenteredIconLabelDescriptionList"/>
    <dgm:cxn modelId="{BA23D399-788F-8646-8D60-A9065F9FD671}" type="presParOf" srcId="{39FC3DEA-740E-49E3-BC15-63CDCE57B81B}" destId="{8FCF03F5-2671-44CE-9E97-F84EF210E4F2}" srcOrd="1" destOrd="0" presId="urn:microsoft.com/office/officeart/2018/5/layout/CenteredIconLabelDescriptionList"/>
    <dgm:cxn modelId="{F09EAB17-228D-C242-810B-205833CB494B}" type="presParOf" srcId="{39FC3DEA-740E-49E3-BC15-63CDCE57B81B}" destId="{76F8F139-EE81-4A0A-82D9-A36A5BBBE4EA}" srcOrd="2" destOrd="0" presId="urn:microsoft.com/office/officeart/2018/5/layout/CenteredIconLabelDescriptionList"/>
    <dgm:cxn modelId="{62D0FF1D-DA72-2340-98ED-8AC7C7AAA19C}" type="presParOf" srcId="{39FC3DEA-740E-49E3-BC15-63CDCE57B81B}" destId="{62D052A9-0097-4477-A85D-126C21A7528E}" srcOrd="3" destOrd="0" presId="urn:microsoft.com/office/officeart/2018/5/layout/CenteredIconLabelDescriptionList"/>
    <dgm:cxn modelId="{FEF98AEC-9805-EA44-B381-56F2BCA29F52}" type="presParOf" srcId="{39FC3DEA-740E-49E3-BC15-63CDCE57B81B}" destId="{F076986C-E8B5-49AC-8412-D7A7D3453707}" srcOrd="4" destOrd="0" presId="urn:microsoft.com/office/officeart/2018/5/layout/CenteredIconLabelDescriptionList"/>
    <dgm:cxn modelId="{E7674405-85F3-1948-9391-3CDA546E7145}" type="presParOf" srcId="{4F2A3589-D3DD-4BB7-9D28-DE651647A9B8}" destId="{E93A838C-3F34-4B03-BA44-5DDDD01FC951}" srcOrd="3" destOrd="0" presId="urn:microsoft.com/office/officeart/2018/5/layout/CenteredIconLabelDescriptionList"/>
    <dgm:cxn modelId="{59787935-0A72-B64D-BEE8-8E0F3B35B90C}" type="presParOf" srcId="{4F2A3589-D3DD-4BB7-9D28-DE651647A9B8}" destId="{DD3BC33C-F76F-4987-86AD-AF3D41437FDA}" srcOrd="4" destOrd="0" presId="urn:microsoft.com/office/officeart/2018/5/layout/CenteredIconLabelDescriptionList"/>
    <dgm:cxn modelId="{5F06BEC7-CAF3-A34C-AD14-BBEF3F6B97AD}" type="presParOf" srcId="{DD3BC33C-F76F-4987-86AD-AF3D41437FDA}" destId="{6617BE6A-2C14-4E5D-934A-EC4B987881E9}" srcOrd="0" destOrd="0" presId="urn:microsoft.com/office/officeart/2018/5/layout/CenteredIconLabelDescriptionList"/>
    <dgm:cxn modelId="{3A85F408-AF25-4C4D-897B-83A05BDBBCCD}" type="presParOf" srcId="{DD3BC33C-F76F-4987-86AD-AF3D41437FDA}" destId="{1BD4B6D2-A97B-4688-ACF0-B3E6C8903206}" srcOrd="1" destOrd="0" presId="urn:microsoft.com/office/officeart/2018/5/layout/CenteredIconLabelDescriptionList"/>
    <dgm:cxn modelId="{43596CA3-4BA0-F042-8622-EC22F5647FF2}" type="presParOf" srcId="{DD3BC33C-F76F-4987-86AD-AF3D41437FDA}" destId="{E0998BBD-7AF7-4C95-895F-A65F60CF34D6}" srcOrd="2" destOrd="0" presId="urn:microsoft.com/office/officeart/2018/5/layout/CenteredIconLabelDescriptionList"/>
    <dgm:cxn modelId="{B39112A9-EF13-F043-B7CC-94B1EFCFAE1C}" type="presParOf" srcId="{DD3BC33C-F76F-4987-86AD-AF3D41437FDA}" destId="{8F0F9000-6096-4AC4-A4B5-F5D950BB4394}" srcOrd="3" destOrd="0" presId="urn:microsoft.com/office/officeart/2018/5/layout/CenteredIconLabelDescriptionList"/>
    <dgm:cxn modelId="{CEB4C868-ACF7-0349-A8F9-C549BF565CDD}" type="presParOf" srcId="{DD3BC33C-F76F-4987-86AD-AF3D41437FDA}" destId="{AC476573-085C-42F0-8958-45ED1F02B9D3}" srcOrd="4" destOrd="0" presId="urn:microsoft.com/office/officeart/2018/5/layout/CenteredIconLabelDescriptionList"/>
    <dgm:cxn modelId="{6A041C93-5F47-9C40-857C-6F5F605C52C4}" type="presParOf" srcId="{4F2A3589-D3DD-4BB7-9D28-DE651647A9B8}" destId="{081DFB7D-16B0-45A2-A807-75B3E03C3F64}" srcOrd="5" destOrd="0" presId="urn:microsoft.com/office/officeart/2018/5/layout/CenteredIconLabelDescriptionList"/>
    <dgm:cxn modelId="{13162E05-89E5-A340-9586-3879125AA38F}" type="presParOf" srcId="{4F2A3589-D3DD-4BB7-9D28-DE651647A9B8}" destId="{F45B53C4-DBAF-43FC-97B8-A4F871DD247A}" srcOrd="6" destOrd="0" presId="urn:microsoft.com/office/officeart/2018/5/layout/CenteredIconLabelDescriptionList"/>
    <dgm:cxn modelId="{CEFBD09D-C562-1D4C-B505-1D0260EB7F63}" type="presParOf" srcId="{F45B53C4-DBAF-43FC-97B8-A4F871DD247A}" destId="{FED7FE90-3BB8-4B4C-8777-74B3C8121D2E}" srcOrd="0" destOrd="0" presId="urn:microsoft.com/office/officeart/2018/5/layout/CenteredIconLabelDescriptionList"/>
    <dgm:cxn modelId="{5DCFF261-7F03-7840-B4FF-7011EDBE728D}" type="presParOf" srcId="{F45B53C4-DBAF-43FC-97B8-A4F871DD247A}" destId="{B2D69B56-629D-41D2-A855-41EF610CB24C}" srcOrd="1" destOrd="0" presId="urn:microsoft.com/office/officeart/2018/5/layout/CenteredIconLabelDescriptionList"/>
    <dgm:cxn modelId="{64AEA93F-5A01-354E-BA3E-CC05C158021D}" type="presParOf" srcId="{F45B53C4-DBAF-43FC-97B8-A4F871DD247A}" destId="{89BD1087-658F-4366-A2C6-0A3F7592B59C}" srcOrd="2" destOrd="0" presId="urn:microsoft.com/office/officeart/2018/5/layout/CenteredIconLabelDescriptionList"/>
    <dgm:cxn modelId="{B18043A6-7653-1A49-9860-A598DD74B20C}" type="presParOf" srcId="{F45B53C4-DBAF-43FC-97B8-A4F871DD247A}" destId="{8DFAED97-4DCC-41F9-87A1-93451C9E0665}" srcOrd="3" destOrd="0" presId="urn:microsoft.com/office/officeart/2018/5/layout/CenteredIconLabelDescriptionList"/>
    <dgm:cxn modelId="{FA6CE07B-7D49-084E-85F3-4F0FA0C4E14C}" type="presParOf" srcId="{F45B53C4-DBAF-43FC-97B8-A4F871DD247A}" destId="{F0BDC881-FB87-4130-9B4F-3EA320E021A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F82DA-F369-4272-B334-3F7B49753014}">
      <dsp:nvSpPr>
        <dsp:cNvPr id="0" name=""/>
        <dsp:cNvSpPr/>
      </dsp:nvSpPr>
      <dsp:spPr>
        <a:xfrm>
          <a:off x="1052690" y="29335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D288-D23D-484F-9831-7B472865DF54}">
      <dsp:nvSpPr>
        <dsp:cNvPr id="0" name=""/>
        <dsp:cNvSpPr/>
      </dsp:nvSpPr>
      <dsp:spPr>
        <a:xfrm>
          <a:off x="16284" y="2415642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Why</a:t>
          </a:r>
          <a:r>
            <a:rPr lang="en-US" sz="2700" kern="1200" dirty="0"/>
            <a:t> would users want to use this product?</a:t>
          </a:r>
        </a:p>
      </dsp:txBody>
      <dsp:txXfrm>
        <a:off x="16284" y="2415642"/>
        <a:ext cx="3768750" cy="720000"/>
      </dsp:txXfrm>
    </dsp:sp>
    <dsp:sp modelId="{4F19CF89-0A29-47B0-B621-741CBA588CF3}">
      <dsp:nvSpPr>
        <dsp:cNvPr id="0" name=""/>
        <dsp:cNvSpPr/>
      </dsp:nvSpPr>
      <dsp:spPr>
        <a:xfrm>
          <a:off x="5480971" y="29335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0E58C-C501-497C-A590-3636D0C5267C}">
      <dsp:nvSpPr>
        <dsp:cNvPr id="0" name=""/>
        <dsp:cNvSpPr/>
      </dsp:nvSpPr>
      <dsp:spPr>
        <a:xfrm>
          <a:off x="4444565" y="2415642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Why</a:t>
          </a:r>
          <a:r>
            <a:rPr lang="en-US" sz="2700" kern="1200" dirty="0"/>
            <a:t> would it matter for our organization?</a:t>
          </a:r>
        </a:p>
      </dsp:txBody>
      <dsp:txXfrm>
        <a:off x="4444565" y="2415642"/>
        <a:ext cx="37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3833E-A1D6-43DD-A9B1-D17FB176FB8C}">
      <dsp:nvSpPr>
        <dsp:cNvPr id="0" name=""/>
        <dsp:cNvSpPr/>
      </dsp:nvSpPr>
      <dsp:spPr>
        <a:xfrm>
          <a:off x="603738" y="406010"/>
          <a:ext cx="635776" cy="635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B9951E-F066-4411-AAAF-EC677CA8F78B}">
      <dsp:nvSpPr>
        <dsp:cNvPr id="0" name=""/>
        <dsp:cNvSpPr/>
      </dsp:nvSpPr>
      <dsp:spPr>
        <a:xfrm>
          <a:off x="4956" y="1313509"/>
          <a:ext cx="1816505" cy="27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Tangible products</a:t>
          </a:r>
        </a:p>
      </dsp:txBody>
      <dsp:txXfrm>
        <a:off x="4956" y="1313509"/>
        <a:ext cx="1816505" cy="272475"/>
      </dsp:txXfrm>
    </dsp:sp>
    <dsp:sp modelId="{F8809D4D-0A7F-4134-BD5B-8919C21DC00E}">
      <dsp:nvSpPr>
        <dsp:cNvPr id="0" name=""/>
        <dsp:cNvSpPr/>
      </dsp:nvSpPr>
      <dsp:spPr>
        <a:xfrm>
          <a:off x="4956" y="1619686"/>
          <a:ext cx="1816505" cy="670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Smartphone, Laptop, Car, Drone, Desk, Shoes, Soda</a:t>
          </a:r>
        </a:p>
      </dsp:txBody>
      <dsp:txXfrm>
        <a:off x="4956" y="1619686"/>
        <a:ext cx="1816505" cy="670638"/>
      </dsp:txXfrm>
    </dsp:sp>
    <dsp:sp modelId="{BD8F3CAD-C883-435C-BF36-52F44C9F3699}">
      <dsp:nvSpPr>
        <dsp:cNvPr id="0" name=""/>
        <dsp:cNvSpPr/>
      </dsp:nvSpPr>
      <dsp:spPr>
        <a:xfrm>
          <a:off x="2646192" y="406010"/>
          <a:ext cx="635776" cy="635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F8F139-EE81-4A0A-82D9-A36A5BBBE4EA}">
      <dsp:nvSpPr>
        <dsp:cNvPr id="0" name=""/>
        <dsp:cNvSpPr/>
      </dsp:nvSpPr>
      <dsp:spPr>
        <a:xfrm>
          <a:off x="2139350" y="1313509"/>
          <a:ext cx="1816505" cy="27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Intangible products</a:t>
          </a:r>
        </a:p>
      </dsp:txBody>
      <dsp:txXfrm>
        <a:off x="2139350" y="1313509"/>
        <a:ext cx="1816505" cy="272475"/>
      </dsp:txXfrm>
    </dsp:sp>
    <dsp:sp modelId="{F076986C-E8B5-49AC-8412-D7A7D3453707}">
      <dsp:nvSpPr>
        <dsp:cNvPr id="0" name=""/>
        <dsp:cNvSpPr/>
      </dsp:nvSpPr>
      <dsp:spPr>
        <a:xfrm>
          <a:off x="2139350" y="1619686"/>
          <a:ext cx="1816505" cy="670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Software App, Insurance, Online Subscription, Data, Online Banking</a:t>
          </a:r>
        </a:p>
      </dsp:txBody>
      <dsp:txXfrm>
        <a:off x="2139350" y="1619686"/>
        <a:ext cx="1816505" cy="670638"/>
      </dsp:txXfrm>
    </dsp:sp>
    <dsp:sp modelId="{6617BE6A-2C14-4E5D-934A-EC4B987881E9}">
      <dsp:nvSpPr>
        <dsp:cNvPr id="0" name=""/>
        <dsp:cNvSpPr/>
      </dsp:nvSpPr>
      <dsp:spPr>
        <a:xfrm>
          <a:off x="4870936" y="406010"/>
          <a:ext cx="635776" cy="635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98BBD-7AF7-4C95-895F-A65F60CF34D6}">
      <dsp:nvSpPr>
        <dsp:cNvPr id="0" name=""/>
        <dsp:cNvSpPr/>
      </dsp:nvSpPr>
      <dsp:spPr>
        <a:xfrm>
          <a:off x="4273744" y="1313509"/>
          <a:ext cx="1816505" cy="27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Recurring Services</a:t>
          </a:r>
        </a:p>
      </dsp:txBody>
      <dsp:txXfrm>
        <a:off x="4273744" y="1313509"/>
        <a:ext cx="1816505" cy="272475"/>
      </dsp:txXfrm>
    </dsp:sp>
    <dsp:sp modelId="{AC476573-085C-42F0-8958-45ED1F02B9D3}">
      <dsp:nvSpPr>
        <dsp:cNvPr id="0" name=""/>
        <dsp:cNvSpPr/>
      </dsp:nvSpPr>
      <dsp:spPr>
        <a:xfrm>
          <a:off x="4273744" y="1619686"/>
          <a:ext cx="1816505" cy="670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Wireless Service, Broadband Service, Electric Service</a:t>
          </a:r>
        </a:p>
      </dsp:txBody>
      <dsp:txXfrm>
        <a:off x="4273744" y="1619686"/>
        <a:ext cx="1816505" cy="670638"/>
      </dsp:txXfrm>
    </dsp:sp>
    <dsp:sp modelId="{FED7FE90-3BB8-4B4C-8777-74B3C8121D2E}">
      <dsp:nvSpPr>
        <dsp:cNvPr id="0" name=""/>
        <dsp:cNvSpPr/>
      </dsp:nvSpPr>
      <dsp:spPr>
        <a:xfrm>
          <a:off x="7004536" y="406010"/>
          <a:ext cx="635776" cy="635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D1087-658F-4366-A2C6-0A3F7592B59C}">
      <dsp:nvSpPr>
        <dsp:cNvPr id="0" name=""/>
        <dsp:cNvSpPr/>
      </dsp:nvSpPr>
      <dsp:spPr>
        <a:xfrm>
          <a:off x="6408138" y="1313509"/>
          <a:ext cx="1816505" cy="27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Programs</a:t>
          </a:r>
        </a:p>
      </dsp:txBody>
      <dsp:txXfrm>
        <a:off x="6408138" y="1313509"/>
        <a:ext cx="1816505" cy="272475"/>
      </dsp:txXfrm>
    </dsp:sp>
    <dsp:sp modelId="{F0BDC881-FB87-4130-9B4F-3EA320E021A7}">
      <dsp:nvSpPr>
        <dsp:cNvPr id="0" name=""/>
        <dsp:cNvSpPr/>
      </dsp:nvSpPr>
      <dsp:spPr>
        <a:xfrm>
          <a:off x="6408138" y="1619686"/>
          <a:ext cx="1816505" cy="670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Warranty Program, Maintenance Program, Membership Program, Educational Program</a:t>
          </a:r>
        </a:p>
      </dsp:txBody>
      <dsp:txXfrm>
        <a:off x="6408138" y="1619686"/>
        <a:ext cx="1816505" cy="670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x-none" dirty="0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220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453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5905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716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87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871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B647-806A-49E4-AF35-9F53782DF63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B647-806A-49E4-AF35-9F53782DF6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1779A282-E5FD-EF44-BC6A-DBE9F56A7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7200" y="927100"/>
            <a:ext cx="8229600" cy="4629150"/>
          </a:xfrm>
          <a:ln/>
        </p:spPr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E41E6E3D-6893-F04B-AB13-558FFB929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5864225"/>
            <a:ext cx="5851525" cy="55530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260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1779A282-E5FD-EF44-BC6A-DBE9F56A7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7200" y="927100"/>
            <a:ext cx="8229600" cy="4629150"/>
          </a:xfrm>
          <a:ln/>
        </p:spPr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E41E6E3D-6893-F04B-AB13-558FFB929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5864225"/>
            <a:ext cx="5851525" cy="55530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389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113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1856"/>
            <a:ext cx="7770813" cy="319276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803E-5DA0-5749-89FA-1CC0C924FEDE}" type="datetime3">
              <a:rPr lang="en-US" smtClean="0"/>
              <a:t>29 August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81935" y="6400414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34336" y="65528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86736" y="67052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9136" y="68576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30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31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20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09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8" indent="-228594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jpeg"/><Relationship Id="rId4" Type="http://schemas.openxmlformats.org/officeDocument/2006/relationships/hyperlink" Target="http://integrabrasil.com/modal/product-life-cycle-stages-examples-798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integrabrasil.com/modal/product-life-cycle-stages-examples-798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943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1663699"/>
            <a:ext cx="6324600" cy="182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17-612 Fall 2023</a:t>
            </a: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Business &amp; Marketing Strategy</a:t>
            </a:r>
          </a:p>
          <a:p>
            <a:pPr>
              <a:spcBef>
                <a:spcPts val="0"/>
              </a:spcBef>
            </a:pPr>
            <a:endParaRPr lang="en-US" altLang="x-none" sz="1600" dirty="0">
              <a:solidFill>
                <a:schemeClr val="bg1"/>
              </a:solidFill>
              <a:ea typeface="ＭＳ Ｐゴシック" charset="-128"/>
            </a:endParaRP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Class 1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49"/>
            <a:ext cx="6019800" cy="99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Jim Berardone</a:t>
            </a: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Associate Professor of the Practice of 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FD37B-996B-191A-9423-BA58AEA6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should we make this product?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AB1BA7-6ABB-731D-42D9-3D946AEB7A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2971800"/>
          </a:xfrm>
        </p:spPr>
        <p:txBody>
          <a:bodyPr/>
          <a:lstStyle/>
          <a:p>
            <a:r>
              <a:rPr lang="en-US" sz="2800" b="1" dirty="0"/>
              <a:t>1. Why</a:t>
            </a:r>
            <a:r>
              <a:rPr lang="en-US" sz="2000" dirty="0"/>
              <a:t> would users want to use this product?</a:t>
            </a:r>
          </a:p>
          <a:p>
            <a:endParaRPr lang="en-US" dirty="0"/>
          </a:p>
          <a:p>
            <a:r>
              <a:rPr lang="en-US" dirty="0"/>
              <a:t>The product solves an important problem that the users have.</a:t>
            </a:r>
          </a:p>
          <a:p>
            <a:endParaRPr lang="en-US" dirty="0"/>
          </a:p>
          <a:p>
            <a:r>
              <a:rPr lang="en-US" dirty="0"/>
              <a:t>The benefits gained from using it greatly exceed the cost of buying and using it.</a:t>
            </a:r>
          </a:p>
          <a:p>
            <a:endParaRPr lang="en-US" dirty="0"/>
          </a:p>
          <a:p>
            <a:r>
              <a:rPr lang="en-US" dirty="0"/>
              <a:t>		Benefits – Costs &gt; 0.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9CE05-1B80-E30E-5E0E-5FF825D2EB4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035850"/>
          </a:xfrm>
        </p:spPr>
        <p:txBody>
          <a:bodyPr/>
          <a:lstStyle/>
          <a:p>
            <a:r>
              <a:rPr lang="en-US" sz="2800" b="1" dirty="0"/>
              <a:t>2. Why</a:t>
            </a:r>
            <a:r>
              <a:rPr lang="en-US" sz="2000" dirty="0"/>
              <a:t> does it matter to our organization?</a:t>
            </a:r>
          </a:p>
          <a:p>
            <a:endParaRPr lang="en-US" dirty="0"/>
          </a:p>
          <a:p>
            <a:r>
              <a:rPr lang="en-US" dirty="0"/>
              <a:t>It will help our organization to better serve its stakeholders, to grow and compete.</a:t>
            </a:r>
          </a:p>
          <a:p>
            <a:endParaRPr lang="en-US" dirty="0"/>
          </a:p>
          <a:p>
            <a:r>
              <a:rPr lang="en-US" dirty="0"/>
              <a:t>The benefits gained from creating and offering it greatly exceed the cost of creating and offering it.</a:t>
            </a:r>
          </a:p>
          <a:p>
            <a:endParaRPr lang="en-US" dirty="0"/>
          </a:p>
          <a:p>
            <a:r>
              <a:rPr lang="en-US" dirty="0"/>
              <a:t>		Benefits – Costs &gt; 0.</a:t>
            </a:r>
          </a:p>
        </p:txBody>
      </p:sp>
    </p:spTree>
    <p:extLst>
      <p:ext uri="{BB962C8B-B14F-4D97-AF65-F5344CB8AC3E}">
        <p14:creationId xmlns:p14="http://schemas.microsoft.com/office/powerpoint/2010/main" val="174544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FD37B-996B-191A-9423-BA58AEA6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My Courses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AB1BA7-6ABB-731D-42D9-3D946AEB7A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343150"/>
            <a:ext cx="3962400" cy="2426250"/>
          </a:xfrm>
        </p:spPr>
        <p:txBody>
          <a:bodyPr/>
          <a:lstStyle/>
          <a:p>
            <a:r>
              <a:rPr lang="en-US" sz="2800" b="1" dirty="0"/>
              <a:t>Why</a:t>
            </a:r>
            <a:r>
              <a:rPr lang="en-US" sz="2000" dirty="0"/>
              <a:t> would users want to use this product?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9CE05-1B80-E30E-5E0E-5FF825D2EB4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7448" y="2355300"/>
            <a:ext cx="3959352" cy="2426250"/>
          </a:xfrm>
        </p:spPr>
        <p:txBody>
          <a:bodyPr/>
          <a:lstStyle/>
          <a:p>
            <a:r>
              <a:rPr lang="en-US" sz="2800" b="1" dirty="0"/>
              <a:t>Why</a:t>
            </a:r>
            <a:r>
              <a:rPr lang="en-US" sz="2000" dirty="0"/>
              <a:t> does it matter to our organization?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3EC42-2743-AC7B-6AD9-34BFA04C785B}"/>
              </a:ext>
            </a:extLst>
          </p:cNvPr>
          <p:cNvSpPr txBox="1"/>
          <p:nvPr/>
        </p:nvSpPr>
        <p:spPr>
          <a:xfrm>
            <a:off x="487017" y="1276351"/>
            <a:ext cx="3505200" cy="101566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17-692 </a:t>
            </a: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Management Essentials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7440C-F017-6558-8A3E-3380C9E2BAB8}"/>
              </a:ext>
            </a:extLst>
          </p:cNvPr>
          <p:cNvSpPr txBox="1"/>
          <p:nvPr/>
        </p:nvSpPr>
        <p:spPr>
          <a:xfrm>
            <a:off x="4727448" y="1276350"/>
            <a:ext cx="3505200" cy="101566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17-612 </a:t>
            </a:r>
          </a:p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and Marketing Strategy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47E0F-01F0-D659-3406-433D7F77ECFE}"/>
              </a:ext>
            </a:extLst>
          </p:cNvPr>
          <p:cNvSpPr txBox="1"/>
          <p:nvPr/>
        </p:nvSpPr>
        <p:spPr>
          <a:xfrm rot="21032952">
            <a:off x="5912425" y="84930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course</a:t>
            </a:r>
          </a:p>
        </p:txBody>
      </p:sp>
    </p:spTree>
    <p:extLst>
      <p:ext uri="{BB962C8B-B14F-4D97-AF65-F5344CB8AC3E}">
        <p14:creationId xmlns:p14="http://schemas.microsoft.com/office/powerpoint/2010/main" val="397000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3DAD5E-941F-684F-8FCA-61F6D38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62000"/>
          </a:xfrm>
        </p:spPr>
        <p:txBody>
          <a:bodyPr/>
          <a:lstStyle/>
          <a:p>
            <a:r>
              <a:rPr lang="en-US" dirty="0"/>
              <a:t>Ultimately, you want to…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05171-43A0-F087-A078-786E6984A7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883833"/>
            <a:ext cx="8077200" cy="685800"/>
          </a:xfrm>
          <a:solidFill>
            <a:schemeClr val="accent3"/>
          </a:solidFill>
        </p:spPr>
        <p:txBody>
          <a:bodyPr anchor="ctr"/>
          <a:lstStyle/>
          <a:p>
            <a:pPr algn="ctr"/>
            <a:r>
              <a:rPr lang="en-US" sz="1900" dirty="0">
                <a:solidFill>
                  <a:schemeClr val="bg1"/>
                </a:solidFill>
              </a:rPr>
              <a:t>Build the right product before you build the product right!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504FE72-A26E-7DCE-FB60-6DD941F98DC4}"/>
              </a:ext>
            </a:extLst>
          </p:cNvPr>
          <p:cNvSpPr txBox="1">
            <a:spLocks/>
          </p:cNvSpPr>
          <p:nvPr/>
        </p:nvSpPr>
        <p:spPr bwMode="auto">
          <a:xfrm>
            <a:off x="457200" y="3028950"/>
            <a:ext cx="8077200" cy="762000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31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20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09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348" indent="-228594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8915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900" kern="0" dirty="0">
                <a:solidFill>
                  <a:schemeClr val="bg1"/>
                </a:solidFill>
              </a:rPr>
              <a:t>or, build the right product feature before you build the feature right.</a:t>
            </a:r>
          </a:p>
        </p:txBody>
      </p:sp>
    </p:spTree>
    <p:extLst>
      <p:ext uri="{BB962C8B-B14F-4D97-AF65-F5344CB8AC3E}">
        <p14:creationId xmlns:p14="http://schemas.microsoft.com/office/powerpoint/2010/main" val="16036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3AC9-DA25-BD9D-D769-489CA2FA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About Products</a:t>
            </a:r>
          </a:p>
        </p:txBody>
      </p:sp>
    </p:spTree>
    <p:extLst>
      <p:ext uri="{BB962C8B-B14F-4D97-AF65-F5344CB8AC3E}">
        <p14:creationId xmlns:p14="http://schemas.microsoft.com/office/powerpoint/2010/main" val="203495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FF06-7CA1-F74F-8709-097B4CA3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780"/>
            <a:ext cx="8229600" cy="609600"/>
          </a:xfrm>
        </p:spPr>
        <p:txBody>
          <a:bodyPr wrap="square" anchor="t">
            <a:noAutofit/>
          </a:bodyPr>
          <a:lstStyle/>
          <a:p>
            <a:r>
              <a:rPr lang="en-US" sz="2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will use the term “product” for all of these types of products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259553-0398-4724-B4EB-25F0570E9D7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457200" y="544830"/>
          <a:ext cx="8229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&quot;No&quot; Symbol 3">
            <a:extLst>
              <a:ext uri="{FF2B5EF4-FFF2-40B4-BE49-F238E27FC236}">
                <a16:creationId xmlns:a16="http://schemas.microsoft.com/office/drawing/2014/main" id="{6A65752F-3D43-C94B-8F25-1B719D561694}"/>
              </a:ext>
            </a:extLst>
          </p:cNvPr>
          <p:cNvSpPr/>
          <p:nvPr/>
        </p:nvSpPr>
        <p:spPr bwMode="auto">
          <a:xfrm>
            <a:off x="3124200" y="1020500"/>
            <a:ext cx="533400" cy="533400"/>
          </a:xfrm>
          <a:prstGeom prst="noSmoking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5EDA1-08CA-C64C-9CFA-9632763A01F5}"/>
              </a:ext>
            </a:extLst>
          </p:cNvPr>
          <p:cNvSpPr/>
          <p:nvPr/>
        </p:nvSpPr>
        <p:spPr>
          <a:xfrm>
            <a:off x="457200" y="3649980"/>
            <a:ext cx="8382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>
                <a:latin typeface="+mn-lt"/>
              </a:rPr>
              <a:t>“Project” leads to something that is produced one time… a “one-off”</a:t>
            </a:r>
            <a:endParaRPr lang="en-US" sz="19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13B08D-6E39-D94D-A967-1CF8F4C86B31}"/>
              </a:ext>
            </a:extLst>
          </p:cNvPr>
          <p:cNvSpPr txBox="1">
            <a:spLocks/>
          </p:cNvSpPr>
          <p:nvPr/>
        </p:nvSpPr>
        <p:spPr bwMode="auto">
          <a:xfrm>
            <a:off x="457200" y="3049872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9pPr>
          </a:lstStyle>
          <a:p>
            <a:r>
              <a:rPr lang="en-US" sz="1900" kern="0" dirty="0">
                <a:latin typeface="+mn-lt"/>
              </a:rPr>
              <a:t>“Product” is an offering that is created for many customers / users.</a:t>
            </a:r>
            <a:endParaRPr lang="en-US" sz="1900" b="0" i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77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8253D5-E1A8-2B46-B70E-F3A57DF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310231"/>
            <a:ext cx="8572502" cy="609600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Products go through a life </a:t>
            </a:r>
            <a:r>
              <a:rPr lang="en-US" sz="2200" dirty="0">
                <a:latin typeface="+mn-lt"/>
                <a:sym typeface="Wingdings" pitchFamily="2" charset="2"/>
              </a:rPr>
              <a:t> The Product Life Cycle (PLC)</a:t>
            </a:r>
            <a:endParaRPr lang="en-US" sz="2200" dirty="0">
              <a:latin typeface="+mn-lt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229E1BF-3EC2-7048-8D84-E2790EFE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047750"/>
            <a:ext cx="6373673" cy="35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301B2703-54EB-0F49-BB32-4B903AFCD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51326"/>
            <a:ext cx="5029200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sz="675" dirty="0">
                <a:latin typeface="Calibri" panose="020F0502020204030204" pitchFamily="34" charset="0"/>
              </a:rPr>
              <a:t>Illustration Source (left: </a:t>
            </a:r>
            <a:r>
              <a:rPr lang="en-US" altLang="en-US" sz="675" dirty="0">
                <a:latin typeface="Calibri" panose="020F0502020204030204" pitchFamily="34" charset="0"/>
                <a:hlinkClick r:id="rId4"/>
              </a:rPr>
              <a:t>http://integrabrasil.com/modal/product-life-cycle-stages-examples-798.jpg</a:t>
            </a:r>
            <a:r>
              <a:rPr lang="en-US" altLang="en-US" sz="675" dirty="0">
                <a:latin typeface="Calibri" panose="020F0502020204030204" pitchFamily="34" charset="0"/>
              </a:rPr>
              <a:t>  (right) </a:t>
            </a:r>
            <a:r>
              <a:rPr lang="en-US" altLang="en-US" sz="675" dirty="0" err="1">
                <a:latin typeface="Calibri" panose="020F0502020204030204" pitchFamily="34" charset="0"/>
              </a:rPr>
              <a:t>VectorStock.com</a:t>
            </a:r>
            <a:r>
              <a:rPr lang="en-US" altLang="en-US" sz="675" dirty="0">
                <a:latin typeface="Calibri" panose="020F0502020204030204" pitchFamily="34" charset="0"/>
              </a:rPr>
              <a:t>/36120205</a:t>
            </a:r>
          </a:p>
        </p:txBody>
      </p:sp>
      <p:pic>
        <p:nvPicPr>
          <p:cNvPr id="1032" name="Picture 8" descr="Adult young man pushing wall Royalty Free Vector Image">
            <a:extLst>
              <a:ext uri="{FF2B5EF4-FFF2-40B4-BE49-F238E27FC236}">
                <a16:creationId xmlns:a16="http://schemas.microsoft.com/office/drawing/2014/main" id="{4F292E75-9B8A-64E9-5AA4-0EE0738E6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420600" flipH="1">
            <a:off x="6718995" y="1923279"/>
            <a:ext cx="1472845" cy="159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8253D5-E1A8-2B46-B70E-F3A57DF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310231"/>
            <a:ext cx="8572502" cy="609600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What are some actions can companies take to keep sales/profits growing?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229E1BF-3EC2-7048-8D84-E2790EFE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152140"/>
            <a:ext cx="6373673" cy="35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301B2703-54EB-0F49-BB32-4B903AFCD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51326"/>
            <a:ext cx="5029200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sz="675" dirty="0">
                <a:latin typeface="Calibri" panose="020F0502020204030204" pitchFamily="34" charset="0"/>
              </a:rPr>
              <a:t>Illustration Source (left: </a:t>
            </a:r>
            <a:r>
              <a:rPr lang="en-US" altLang="en-US" sz="675" dirty="0">
                <a:latin typeface="Calibri" panose="020F0502020204030204" pitchFamily="34" charset="0"/>
                <a:hlinkClick r:id="rId4"/>
              </a:rPr>
              <a:t>http://integrabrasil.com/modal/product-life-cycle-stages-examples-798.jpg</a:t>
            </a:r>
            <a:r>
              <a:rPr lang="en-US" altLang="en-US" sz="675" dirty="0">
                <a:latin typeface="Calibri" panose="020F0502020204030204" pitchFamily="34" charset="0"/>
              </a:rPr>
              <a:t>  (right) </a:t>
            </a:r>
            <a:r>
              <a:rPr lang="en-US" altLang="en-US" sz="675" dirty="0" err="1">
                <a:latin typeface="Calibri" panose="020F0502020204030204" pitchFamily="34" charset="0"/>
              </a:rPr>
              <a:t>VectorStock.com</a:t>
            </a:r>
            <a:r>
              <a:rPr lang="en-US" altLang="en-US" sz="675" dirty="0">
                <a:latin typeface="Calibri" panose="020F0502020204030204" pitchFamily="34" charset="0"/>
              </a:rPr>
              <a:t>/36120205</a:t>
            </a:r>
          </a:p>
        </p:txBody>
      </p:sp>
    </p:spTree>
    <p:extLst>
      <p:ext uri="{BB962C8B-B14F-4D97-AF65-F5344CB8AC3E}">
        <p14:creationId xmlns:p14="http://schemas.microsoft.com/office/powerpoint/2010/main" val="234411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B67D-799B-ECCF-08EF-01E48EFC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create new products to grow,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FEC1-AE4E-F5D4-AAAD-97D496CD2D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73511"/>
            <a:ext cx="8229600" cy="838200"/>
          </a:xfrm>
        </p:spPr>
        <p:txBody>
          <a:bodyPr/>
          <a:lstStyle/>
          <a:p>
            <a:r>
              <a:rPr lang="en-US" b="1" dirty="0"/>
              <a:t>A Product line </a:t>
            </a:r>
            <a:r>
              <a:rPr lang="en-US" dirty="0"/>
              <a:t>is a group of related products </a:t>
            </a:r>
            <a:r>
              <a:rPr lang="en-US" u="sng" dirty="0"/>
              <a:t>marketed under the same brand name</a:t>
            </a:r>
            <a:r>
              <a:rPr lang="en-US" dirty="0"/>
              <a:t> that is made by the same company.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320C6F-C98E-160B-20A0-A4C0E41C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8" y="2293169"/>
            <a:ext cx="7734300" cy="939800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947D38ED-4547-F326-1FC7-C2140348E2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818" y="3867150"/>
            <a:ext cx="5892800" cy="749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46450-B765-C894-586C-960278A5FCAE}"/>
              </a:ext>
            </a:extLst>
          </p:cNvPr>
          <p:cNvSpPr txBox="1"/>
          <p:nvPr/>
        </p:nvSpPr>
        <p:spPr>
          <a:xfrm>
            <a:off x="381000" y="3629761"/>
            <a:ext cx="2115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Google Workspace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D4353-8970-B8D6-C844-F247A0506E38}"/>
              </a:ext>
            </a:extLst>
          </p:cNvPr>
          <p:cNvSpPr txBox="1"/>
          <p:nvPr/>
        </p:nvSpPr>
        <p:spPr>
          <a:xfrm>
            <a:off x="406594" y="1962102"/>
            <a:ext cx="2115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Amazon Fire (tablets)</a:t>
            </a:r>
          </a:p>
        </p:txBody>
      </p:sp>
    </p:spTree>
    <p:extLst>
      <p:ext uri="{BB962C8B-B14F-4D97-AF65-F5344CB8AC3E}">
        <p14:creationId xmlns:p14="http://schemas.microsoft.com/office/powerpoint/2010/main" val="202011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E5BF7629-39E3-EE4E-B9C6-3F78D62EF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543050" y="4857750"/>
            <a:ext cx="48577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Copyright © Impactive Product Group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9A6FA25-142D-1544-8F97-E9CDDD6048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915150" y="4857751"/>
            <a:ext cx="742950" cy="1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fld id="{DA553FBD-143A-0F4D-84BC-B0B0B9F0EA67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6" name="Organization Chart 2">
            <a:extLst>
              <a:ext uri="{FF2B5EF4-FFF2-40B4-BE49-F238E27FC236}">
                <a16:creationId xmlns:a16="http://schemas.microsoft.com/office/drawing/2014/main" id="{1108624B-0501-E044-AF6D-D3274CFAE0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06736" y="803220"/>
            <a:ext cx="6130528" cy="4000500"/>
            <a:chOff x="351" y="659"/>
            <a:chExt cx="5148" cy="336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062933C-34CD-834D-83DC-E9EB73B8D0C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1" y="659"/>
              <a:ext cx="5148" cy="336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12291" name="_s12291">
              <a:extLst>
                <a:ext uri="{FF2B5EF4-FFF2-40B4-BE49-F238E27FC236}">
                  <a16:creationId xmlns:a16="http://schemas.microsoft.com/office/drawing/2014/main" id="{5295CB4B-CAD4-7846-934C-B7F6FDC42C9F}"/>
                </a:ext>
              </a:extLst>
            </p:cNvPr>
            <p:cNvCxnSpPr>
              <a:cxnSpLocks noChangeShapeType="1"/>
              <a:stCxn id="27" idx="1"/>
              <a:endCxn id="19" idx="2"/>
            </p:cNvCxnSpPr>
            <p:nvPr/>
          </p:nvCxnSpPr>
          <p:spPr bwMode="auto">
            <a:xfrm rot="10800000">
              <a:off x="4213" y="2081"/>
              <a:ext cx="183" cy="10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2" name="_s12292">
              <a:extLst>
                <a:ext uri="{FF2B5EF4-FFF2-40B4-BE49-F238E27FC236}">
                  <a16:creationId xmlns:a16="http://schemas.microsoft.com/office/drawing/2014/main" id="{4E1A14A9-3822-A642-B3F9-D3D0F08A7664}"/>
                </a:ext>
              </a:extLst>
            </p:cNvPr>
            <p:cNvCxnSpPr>
              <a:cxnSpLocks noChangeShapeType="1"/>
              <a:stCxn id="26" idx="1"/>
              <a:endCxn id="19" idx="2"/>
            </p:cNvCxnSpPr>
            <p:nvPr/>
          </p:nvCxnSpPr>
          <p:spPr bwMode="auto">
            <a:xfrm rot="10800000">
              <a:off x="4213" y="2081"/>
              <a:ext cx="183" cy="64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3" name="_s12293">
              <a:extLst>
                <a:ext uri="{FF2B5EF4-FFF2-40B4-BE49-F238E27FC236}">
                  <a16:creationId xmlns:a16="http://schemas.microsoft.com/office/drawing/2014/main" id="{7A56B3D9-EE4F-594C-9CB2-CB2F03D61536}"/>
                </a:ext>
              </a:extLst>
            </p:cNvPr>
            <p:cNvCxnSpPr>
              <a:cxnSpLocks noChangeShapeType="1"/>
              <a:stCxn id="25" idx="1"/>
              <a:endCxn id="19" idx="2"/>
            </p:cNvCxnSpPr>
            <p:nvPr/>
          </p:nvCxnSpPr>
          <p:spPr bwMode="auto">
            <a:xfrm rot="10800000">
              <a:off x="4213" y="2081"/>
              <a:ext cx="183" cy="25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4" name="_s12294">
              <a:extLst>
                <a:ext uri="{FF2B5EF4-FFF2-40B4-BE49-F238E27FC236}">
                  <a16:creationId xmlns:a16="http://schemas.microsoft.com/office/drawing/2014/main" id="{5099912D-EE4D-2D43-9339-76F1686D22FC}"/>
                </a:ext>
              </a:extLst>
            </p:cNvPr>
            <p:cNvCxnSpPr>
              <a:cxnSpLocks noChangeShapeType="1"/>
              <a:stCxn id="24" idx="1"/>
              <a:endCxn id="15" idx="2"/>
            </p:cNvCxnSpPr>
            <p:nvPr/>
          </p:nvCxnSpPr>
          <p:spPr bwMode="auto">
            <a:xfrm rot="10800000">
              <a:off x="1638" y="2081"/>
              <a:ext cx="183" cy="10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5" name="_s12295">
              <a:extLst>
                <a:ext uri="{FF2B5EF4-FFF2-40B4-BE49-F238E27FC236}">
                  <a16:creationId xmlns:a16="http://schemas.microsoft.com/office/drawing/2014/main" id="{86A6D480-D5DC-EC48-BDB7-52960ADE3CFC}"/>
                </a:ext>
              </a:extLst>
            </p:cNvPr>
            <p:cNvCxnSpPr>
              <a:cxnSpLocks noChangeShapeType="1"/>
              <a:stCxn id="23" idx="1"/>
              <a:endCxn id="15" idx="2"/>
            </p:cNvCxnSpPr>
            <p:nvPr/>
          </p:nvCxnSpPr>
          <p:spPr bwMode="auto">
            <a:xfrm rot="10800000">
              <a:off x="1638" y="2081"/>
              <a:ext cx="183" cy="64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6" name="_s12296">
              <a:extLst>
                <a:ext uri="{FF2B5EF4-FFF2-40B4-BE49-F238E27FC236}">
                  <a16:creationId xmlns:a16="http://schemas.microsoft.com/office/drawing/2014/main" id="{7537C64C-48E3-5042-AA8B-535122E4C898}"/>
                </a:ext>
              </a:extLst>
            </p:cNvPr>
            <p:cNvCxnSpPr>
              <a:cxnSpLocks noChangeShapeType="1"/>
              <a:stCxn id="22" idx="1"/>
              <a:endCxn id="15" idx="2"/>
            </p:cNvCxnSpPr>
            <p:nvPr/>
          </p:nvCxnSpPr>
          <p:spPr bwMode="auto">
            <a:xfrm rot="10800000">
              <a:off x="1638" y="2081"/>
              <a:ext cx="183" cy="25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7" name="_s12297">
              <a:extLst>
                <a:ext uri="{FF2B5EF4-FFF2-40B4-BE49-F238E27FC236}">
                  <a16:creationId xmlns:a16="http://schemas.microsoft.com/office/drawing/2014/main" id="{E37A0D27-A485-194D-AD55-F766931FCDB9}"/>
                </a:ext>
              </a:extLst>
            </p:cNvPr>
            <p:cNvCxnSpPr>
              <a:cxnSpLocks noChangeShapeType="1"/>
              <a:stCxn id="21" idx="1"/>
              <a:endCxn id="13" idx="2"/>
            </p:cNvCxnSpPr>
            <p:nvPr/>
          </p:nvCxnSpPr>
          <p:spPr bwMode="auto">
            <a:xfrm rot="10800000">
              <a:off x="903" y="1693"/>
              <a:ext cx="183" cy="219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8" name="_s12298">
              <a:extLst>
                <a:ext uri="{FF2B5EF4-FFF2-40B4-BE49-F238E27FC236}">
                  <a16:creationId xmlns:a16="http://schemas.microsoft.com/office/drawing/2014/main" id="{DCB9BC6D-EABA-4C4F-A8A7-2E567446A2B0}"/>
                </a:ext>
              </a:extLst>
            </p:cNvPr>
            <p:cNvCxnSpPr>
              <a:cxnSpLocks noChangeShapeType="1"/>
              <a:stCxn id="20" idx="1"/>
              <a:endCxn id="17" idx="2"/>
            </p:cNvCxnSpPr>
            <p:nvPr/>
          </p:nvCxnSpPr>
          <p:spPr bwMode="auto">
            <a:xfrm rot="10800000">
              <a:off x="3478" y="1693"/>
              <a:ext cx="183" cy="180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9" name="_s12299">
              <a:extLst>
                <a:ext uri="{FF2B5EF4-FFF2-40B4-BE49-F238E27FC236}">
                  <a16:creationId xmlns:a16="http://schemas.microsoft.com/office/drawing/2014/main" id="{6B7458C0-8714-3B41-914F-669399F21D76}"/>
                </a:ext>
              </a:extLst>
            </p:cNvPr>
            <p:cNvCxnSpPr>
              <a:cxnSpLocks noChangeShapeType="1"/>
              <a:stCxn id="19" idx="1"/>
              <a:endCxn id="17" idx="2"/>
            </p:cNvCxnSpPr>
            <p:nvPr/>
          </p:nvCxnSpPr>
          <p:spPr bwMode="auto">
            <a:xfrm rot="10800000">
              <a:off x="3478" y="1693"/>
              <a:ext cx="183" cy="25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_s12300">
              <a:extLst>
                <a:ext uri="{FF2B5EF4-FFF2-40B4-BE49-F238E27FC236}">
                  <a16:creationId xmlns:a16="http://schemas.microsoft.com/office/drawing/2014/main" id="{E7F2BAE4-C1D1-1541-B523-77C1101E5222}"/>
                </a:ext>
              </a:extLst>
            </p:cNvPr>
            <p:cNvCxnSpPr>
              <a:cxnSpLocks noChangeShapeType="1"/>
              <a:stCxn id="18" idx="0"/>
              <a:endCxn id="12" idx="2"/>
            </p:cNvCxnSpPr>
            <p:nvPr/>
          </p:nvCxnSpPr>
          <p:spPr bwMode="auto">
            <a:xfrm rot="5400000" flipH="1">
              <a:off x="4378" y="1049"/>
              <a:ext cx="129" cy="643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_s12301">
              <a:extLst>
                <a:ext uri="{FF2B5EF4-FFF2-40B4-BE49-F238E27FC236}">
                  <a16:creationId xmlns:a16="http://schemas.microsoft.com/office/drawing/2014/main" id="{C53BA1DA-F86D-C245-892F-8D4903639436}"/>
                </a:ext>
              </a:extLst>
            </p:cNvPr>
            <p:cNvCxnSpPr>
              <a:cxnSpLocks noChangeShapeType="1"/>
              <a:stCxn id="17" idx="0"/>
              <a:endCxn id="12" idx="2"/>
            </p:cNvCxnSpPr>
            <p:nvPr/>
          </p:nvCxnSpPr>
          <p:spPr bwMode="auto">
            <a:xfrm rot="16200000">
              <a:off x="3735" y="1049"/>
              <a:ext cx="129" cy="643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_s12302">
              <a:extLst>
                <a:ext uri="{FF2B5EF4-FFF2-40B4-BE49-F238E27FC236}">
                  <a16:creationId xmlns:a16="http://schemas.microsoft.com/office/drawing/2014/main" id="{B69A6BC0-35C1-0442-B595-00D13AEC4055}"/>
                </a:ext>
              </a:extLst>
            </p:cNvPr>
            <p:cNvCxnSpPr>
              <a:cxnSpLocks noChangeShapeType="1"/>
              <a:stCxn id="16" idx="1"/>
              <a:endCxn id="13" idx="2"/>
            </p:cNvCxnSpPr>
            <p:nvPr/>
          </p:nvCxnSpPr>
          <p:spPr bwMode="auto">
            <a:xfrm rot="10800000">
              <a:off x="903" y="1693"/>
              <a:ext cx="183" cy="180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_s12303">
              <a:extLst>
                <a:ext uri="{FF2B5EF4-FFF2-40B4-BE49-F238E27FC236}">
                  <a16:creationId xmlns:a16="http://schemas.microsoft.com/office/drawing/2014/main" id="{86CAC63C-E4EF-4E41-BD57-F196391DE37A}"/>
                </a:ext>
              </a:extLst>
            </p:cNvPr>
            <p:cNvCxnSpPr>
              <a:cxnSpLocks noChangeShapeType="1"/>
              <a:stCxn id="15" idx="1"/>
              <a:endCxn id="13" idx="2"/>
            </p:cNvCxnSpPr>
            <p:nvPr/>
          </p:nvCxnSpPr>
          <p:spPr bwMode="auto">
            <a:xfrm rot="10800000">
              <a:off x="903" y="1693"/>
              <a:ext cx="183" cy="25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_s12304">
              <a:extLst>
                <a:ext uri="{FF2B5EF4-FFF2-40B4-BE49-F238E27FC236}">
                  <a16:creationId xmlns:a16="http://schemas.microsoft.com/office/drawing/2014/main" id="{C2091EBF-1856-274F-9CDC-4DC8951EDBCE}"/>
                </a:ext>
              </a:extLst>
            </p:cNvPr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rot="5400000" flipH="1">
              <a:off x="1804" y="1049"/>
              <a:ext cx="129" cy="643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_s12305">
              <a:extLst>
                <a:ext uri="{FF2B5EF4-FFF2-40B4-BE49-F238E27FC236}">
                  <a16:creationId xmlns:a16="http://schemas.microsoft.com/office/drawing/2014/main" id="{9EE85126-4990-6343-AFDD-C48AB397AFBF}"/>
                </a:ext>
              </a:extLst>
            </p:cNvPr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rot="16200000">
              <a:off x="1160" y="1049"/>
              <a:ext cx="129" cy="644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_s12306">
              <a:extLst>
                <a:ext uri="{FF2B5EF4-FFF2-40B4-BE49-F238E27FC236}">
                  <a16:creationId xmlns:a16="http://schemas.microsoft.com/office/drawing/2014/main" id="{49B47052-A9F5-A54A-9DC3-E1D87CB6D1E2}"/>
                </a:ext>
              </a:extLst>
            </p:cNvPr>
            <p:cNvCxnSpPr>
              <a:cxnSpLocks noChangeShapeType="1"/>
              <a:stCxn id="12" idx="0"/>
              <a:endCxn id="10" idx="2"/>
            </p:cNvCxnSpPr>
            <p:nvPr/>
          </p:nvCxnSpPr>
          <p:spPr bwMode="auto">
            <a:xfrm rot="5400000" flipH="1">
              <a:off x="3413" y="339"/>
              <a:ext cx="129" cy="1287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_s12307">
              <a:extLst>
                <a:ext uri="{FF2B5EF4-FFF2-40B4-BE49-F238E27FC236}">
                  <a16:creationId xmlns:a16="http://schemas.microsoft.com/office/drawing/2014/main" id="{760B5C4C-E12D-9C49-9D17-D6312DD0BDF8}"/>
                </a:ext>
              </a:extLst>
            </p:cNvPr>
            <p:cNvCxnSpPr>
              <a:cxnSpLocks noChangeShapeType="1"/>
              <a:stCxn id="11" idx="0"/>
              <a:endCxn id="10" idx="2"/>
            </p:cNvCxnSpPr>
            <p:nvPr/>
          </p:nvCxnSpPr>
          <p:spPr bwMode="auto">
            <a:xfrm rot="16200000">
              <a:off x="2126" y="339"/>
              <a:ext cx="129" cy="1287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_s12308">
              <a:extLst>
                <a:ext uri="{FF2B5EF4-FFF2-40B4-BE49-F238E27FC236}">
                  <a16:creationId xmlns:a16="http://schemas.microsoft.com/office/drawing/2014/main" id="{0DF32047-1E22-7242-9CCA-5CBAECFF9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659"/>
              <a:ext cx="1107" cy="259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Portfolio</a:t>
              </a:r>
            </a:p>
          </p:txBody>
        </p:sp>
        <p:sp>
          <p:nvSpPr>
            <p:cNvPr id="11" name="_s12309">
              <a:extLst>
                <a:ext uri="{FF2B5EF4-FFF2-40B4-BE49-F238E27FC236}">
                  <a16:creationId xmlns:a16="http://schemas.microsoft.com/office/drawing/2014/main" id="{CB1D0CB6-A98F-C34F-B16D-264BEBB34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047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7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Family 1</a:t>
              </a:r>
            </a:p>
          </p:txBody>
        </p:sp>
        <p:sp>
          <p:nvSpPr>
            <p:cNvPr id="12" name="_s12310">
              <a:extLst>
                <a:ext uri="{FF2B5EF4-FFF2-40B4-BE49-F238E27FC236}">
                  <a16:creationId xmlns:a16="http://schemas.microsoft.com/office/drawing/2014/main" id="{D35869E6-BDD2-374F-B575-C008C3A2C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047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7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Family 2</a:t>
              </a:r>
            </a:p>
          </p:txBody>
        </p:sp>
        <p:sp>
          <p:nvSpPr>
            <p:cNvPr id="13" name="_s12311">
              <a:extLst>
                <a:ext uri="{FF2B5EF4-FFF2-40B4-BE49-F238E27FC236}">
                  <a16:creationId xmlns:a16="http://schemas.microsoft.com/office/drawing/2014/main" id="{8E62F6BD-BE00-9344-82D7-983EDC29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1435"/>
              <a:ext cx="1103" cy="258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Line A</a:t>
              </a:r>
            </a:p>
          </p:txBody>
        </p:sp>
        <p:sp>
          <p:nvSpPr>
            <p:cNvPr id="14" name="_s12312">
              <a:extLst>
                <a:ext uri="{FF2B5EF4-FFF2-40B4-BE49-F238E27FC236}">
                  <a16:creationId xmlns:a16="http://schemas.microsoft.com/office/drawing/2014/main" id="{2469D7FD-377B-A14A-B805-12A0C5C6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435"/>
              <a:ext cx="1104" cy="258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Line B</a:t>
              </a:r>
            </a:p>
          </p:txBody>
        </p:sp>
        <p:sp>
          <p:nvSpPr>
            <p:cNvPr id="15" name="_s12313">
              <a:extLst>
                <a:ext uri="{FF2B5EF4-FFF2-40B4-BE49-F238E27FC236}">
                  <a16:creationId xmlns:a16="http://schemas.microsoft.com/office/drawing/2014/main" id="{2C31E54C-0044-7741-9448-BD346613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1822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A1</a:t>
              </a:r>
            </a:p>
          </p:txBody>
        </p:sp>
        <p:sp>
          <p:nvSpPr>
            <p:cNvPr id="16" name="_s12314">
              <a:extLst>
                <a:ext uri="{FF2B5EF4-FFF2-40B4-BE49-F238E27FC236}">
                  <a16:creationId xmlns:a16="http://schemas.microsoft.com/office/drawing/2014/main" id="{F7729609-0B9F-7041-9AD7-6F407BCAA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3372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A2</a:t>
              </a:r>
            </a:p>
          </p:txBody>
        </p:sp>
        <p:sp>
          <p:nvSpPr>
            <p:cNvPr id="17" name="_s12315">
              <a:extLst>
                <a:ext uri="{FF2B5EF4-FFF2-40B4-BE49-F238E27FC236}">
                  <a16:creationId xmlns:a16="http://schemas.microsoft.com/office/drawing/2014/main" id="{0AA70A76-DF74-8344-A022-D791245A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435"/>
              <a:ext cx="1103" cy="258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Line C</a:t>
              </a:r>
            </a:p>
          </p:txBody>
        </p:sp>
        <p:sp>
          <p:nvSpPr>
            <p:cNvPr id="18" name="_s12316">
              <a:extLst>
                <a:ext uri="{FF2B5EF4-FFF2-40B4-BE49-F238E27FC236}">
                  <a16:creationId xmlns:a16="http://schemas.microsoft.com/office/drawing/2014/main" id="{FB9F8179-9D23-3F45-889F-34350F9F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435"/>
              <a:ext cx="1102" cy="258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Line D</a:t>
              </a:r>
            </a:p>
          </p:txBody>
        </p:sp>
        <p:sp>
          <p:nvSpPr>
            <p:cNvPr id="19" name="_s12317">
              <a:extLst>
                <a:ext uri="{FF2B5EF4-FFF2-40B4-BE49-F238E27FC236}">
                  <a16:creationId xmlns:a16="http://schemas.microsoft.com/office/drawing/2014/main" id="{DA1D058D-7680-E143-8B3D-CB206D855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822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C1</a:t>
              </a:r>
            </a:p>
          </p:txBody>
        </p:sp>
        <p:sp>
          <p:nvSpPr>
            <p:cNvPr id="20" name="_s12318">
              <a:extLst>
                <a:ext uri="{FF2B5EF4-FFF2-40B4-BE49-F238E27FC236}">
                  <a16:creationId xmlns:a16="http://schemas.microsoft.com/office/drawing/2014/main" id="{6DA51179-5EEF-1444-BB49-4B981DBA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3372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C2</a:t>
              </a:r>
            </a:p>
          </p:txBody>
        </p:sp>
        <p:sp>
          <p:nvSpPr>
            <p:cNvPr id="21" name="_s12319">
              <a:extLst>
                <a:ext uri="{FF2B5EF4-FFF2-40B4-BE49-F238E27FC236}">
                  <a16:creationId xmlns:a16="http://schemas.microsoft.com/office/drawing/2014/main" id="{C1D21784-DFD5-214C-A91A-72BEBE6C7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3760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A3</a:t>
              </a:r>
            </a:p>
          </p:txBody>
        </p:sp>
        <p:sp>
          <p:nvSpPr>
            <p:cNvPr id="22" name="_s12320">
              <a:extLst>
                <a:ext uri="{FF2B5EF4-FFF2-40B4-BE49-F238E27FC236}">
                  <a16:creationId xmlns:a16="http://schemas.microsoft.com/office/drawing/2014/main" id="{3DA19BC7-3A90-FB45-A273-8B3A8261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210"/>
              <a:ext cx="1108" cy="258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Model 1</a:t>
              </a:r>
            </a:p>
          </p:txBody>
        </p:sp>
        <p:sp>
          <p:nvSpPr>
            <p:cNvPr id="23" name="_s12321">
              <a:extLst>
                <a:ext uri="{FF2B5EF4-FFF2-40B4-BE49-F238E27FC236}">
                  <a16:creationId xmlns:a16="http://schemas.microsoft.com/office/drawing/2014/main" id="{0711479A-F53F-594D-9ECC-CFAE1A4C2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597"/>
              <a:ext cx="1108" cy="259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Model 2 </a:t>
              </a:r>
            </a:p>
          </p:txBody>
        </p:sp>
        <p:sp>
          <p:nvSpPr>
            <p:cNvPr id="24" name="_s12322">
              <a:extLst>
                <a:ext uri="{FF2B5EF4-FFF2-40B4-BE49-F238E27FC236}">
                  <a16:creationId xmlns:a16="http://schemas.microsoft.com/office/drawing/2014/main" id="{735DB873-BB81-A54C-A18D-5EF2A6C94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985"/>
              <a:ext cx="1108" cy="258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Model 3</a:t>
              </a:r>
            </a:p>
          </p:txBody>
        </p:sp>
        <p:sp>
          <p:nvSpPr>
            <p:cNvPr id="25" name="_s12323">
              <a:extLst>
                <a:ext uri="{FF2B5EF4-FFF2-40B4-BE49-F238E27FC236}">
                  <a16:creationId xmlns:a16="http://schemas.microsoft.com/office/drawing/2014/main" id="{CF2F4AFB-68E4-324D-BDEA-72F37A8DE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210"/>
              <a:ext cx="1103" cy="257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</a:p>
          </p:txBody>
        </p:sp>
        <p:sp>
          <p:nvSpPr>
            <p:cNvPr id="26" name="_s12324">
              <a:extLst>
                <a:ext uri="{FF2B5EF4-FFF2-40B4-BE49-F238E27FC236}">
                  <a16:creationId xmlns:a16="http://schemas.microsoft.com/office/drawing/2014/main" id="{AFE70B5E-BB6A-8E44-A393-606F3630C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597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</a:p>
          </p:txBody>
        </p:sp>
        <p:sp>
          <p:nvSpPr>
            <p:cNvPr id="27" name="_s12325">
              <a:extLst>
                <a:ext uri="{FF2B5EF4-FFF2-40B4-BE49-F238E27FC236}">
                  <a16:creationId xmlns:a16="http://schemas.microsoft.com/office/drawing/2014/main" id="{A6014F43-5A38-EC40-9EE8-A33F3173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985"/>
              <a:ext cx="1103" cy="258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44106F-B8EF-4E3A-1C02-EB3F5AED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591"/>
            <a:ext cx="8229600" cy="609600"/>
          </a:xfrm>
        </p:spPr>
        <p:txBody>
          <a:bodyPr/>
          <a:lstStyle/>
          <a:p>
            <a:r>
              <a:rPr lang="en-US" sz="2000" dirty="0"/>
              <a:t>As they add more products, they create a portfolio of products, organized by groups, family, lines</a:t>
            </a:r>
          </a:p>
        </p:txBody>
      </p:sp>
    </p:spTree>
    <p:extLst>
      <p:ext uri="{BB962C8B-B14F-4D97-AF65-F5344CB8AC3E}">
        <p14:creationId xmlns:p14="http://schemas.microsoft.com/office/powerpoint/2010/main" val="389991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E5BF7629-39E3-EE4E-B9C6-3F78D62EF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543050" y="4857750"/>
            <a:ext cx="48577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Copyright © Impactive Product Group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9A6FA25-142D-1544-8F97-E9CDDD6048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915150" y="4857751"/>
            <a:ext cx="742950" cy="1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fld id="{DA553FBD-143A-0F4D-84BC-B0B0B9F0EA67}" type="slidenum">
              <a:rPr lang="en-US" altLang="en-US" smtClean="0"/>
              <a:pPr/>
              <a:t>19</a:t>
            </a:fld>
            <a:endParaRPr lang="en-US" altLang="en-US"/>
          </a:p>
        </p:txBody>
      </p:sp>
      <p:grpSp>
        <p:nvGrpSpPr>
          <p:cNvPr id="6" name="Organization Chart 2">
            <a:extLst>
              <a:ext uri="{FF2B5EF4-FFF2-40B4-BE49-F238E27FC236}">
                <a16:creationId xmlns:a16="http://schemas.microsoft.com/office/drawing/2014/main" id="{1108624B-0501-E044-AF6D-D3274CFAE0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06736" y="803220"/>
            <a:ext cx="6130528" cy="4000500"/>
            <a:chOff x="351" y="659"/>
            <a:chExt cx="5148" cy="336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062933C-34CD-834D-83DC-E9EB73B8D0C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1" y="659"/>
              <a:ext cx="5148" cy="336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12291" name="_s12291">
              <a:extLst>
                <a:ext uri="{FF2B5EF4-FFF2-40B4-BE49-F238E27FC236}">
                  <a16:creationId xmlns:a16="http://schemas.microsoft.com/office/drawing/2014/main" id="{5295CB4B-CAD4-7846-934C-B7F6FDC42C9F}"/>
                </a:ext>
              </a:extLst>
            </p:cNvPr>
            <p:cNvCxnSpPr>
              <a:cxnSpLocks noChangeShapeType="1"/>
              <a:stCxn id="27" idx="1"/>
              <a:endCxn id="19" idx="2"/>
            </p:cNvCxnSpPr>
            <p:nvPr/>
          </p:nvCxnSpPr>
          <p:spPr bwMode="auto">
            <a:xfrm rot="10800000">
              <a:off x="4213" y="2081"/>
              <a:ext cx="183" cy="10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2" name="_s12292">
              <a:extLst>
                <a:ext uri="{FF2B5EF4-FFF2-40B4-BE49-F238E27FC236}">
                  <a16:creationId xmlns:a16="http://schemas.microsoft.com/office/drawing/2014/main" id="{4E1A14A9-3822-A642-B3F9-D3D0F08A7664}"/>
                </a:ext>
              </a:extLst>
            </p:cNvPr>
            <p:cNvCxnSpPr>
              <a:cxnSpLocks noChangeShapeType="1"/>
              <a:stCxn id="26" idx="1"/>
              <a:endCxn id="19" idx="2"/>
            </p:cNvCxnSpPr>
            <p:nvPr/>
          </p:nvCxnSpPr>
          <p:spPr bwMode="auto">
            <a:xfrm rot="10800000">
              <a:off x="4213" y="2081"/>
              <a:ext cx="183" cy="64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3" name="_s12293">
              <a:extLst>
                <a:ext uri="{FF2B5EF4-FFF2-40B4-BE49-F238E27FC236}">
                  <a16:creationId xmlns:a16="http://schemas.microsoft.com/office/drawing/2014/main" id="{7A56B3D9-EE4F-594C-9CB2-CB2F03D61536}"/>
                </a:ext>
              </a:extLst>
            </p:cNvPr>
            <p:cNvCxnSpPr>
              <a:cxnSpLocks noChangeShapeType="1"/>
              <a:stCxn id="25" idx="1"/>
              <a:endCxn id="19" idx="2"/>
            </p:cNvCxnSpPr>
            <p:nvPr/>
          </p:nvCxnSpPr>
          <p:spPr bwMode="auto">
            <a:xfrm rot="10800000">
              <a:off x="4213" y="2081"/>
              <a:ext cx="183" cy="25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4" name="_s12294">
              <a:extLst>
                <a:ext uri="{FF2B5EF4-FFF2-40B4-BE49-F238E27FC236}">
                  <a16:creationId xmlns:a16="http://schemas.microsoft.com/office/drawing/2014/main" id="{5099912D-EE4D-2D43-9339-76F1686D22FC}"/>
                </a:ext>
              </a:extLst>
            </p:cNvPr>
            <p:cNvCxnSpPr>
              <a:cxnSpLocks noChangeShapeType="1"/>
              <a:stCxn id="24" idx="1"/>
              <a:endCxn id="15" idx="2"/>
            </p:cNvCxnSpPr>
            <p:nvPr/>
          </p:nvCxnSpPr>
          <p:spPr bwMode="auto">
            <a:xfrm rot="10800000">
              <a:off x="1638" y="2081"/>
              <a:ext cx="183" cy="10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5" name="_s12295">
              <a:extLst>
                <a:ext uri="{FF2B5EF4-FFF2-40B4-BE49-F238E27FC236}">
                  <a16:creationId xmlns:a16="http://schemas.microsoft.com/office/drawing/2014/main" id="{86A6D480-D5DC-EC48-BDB7-52960ADE3CFC}"/>
                </a:ext>
              </a:extLst>
            </p:cNvPr>
            <p:cNvCxnSpPr>
              <a:cxnSpLocks noChangeShapeType="1"/>
              <a:stCxn id="23" idx="1"/>
              <a:endCxn id="15" idx="2"/>
            </p:cNvCxnSpPr>
            <p:nvPr/>
          </p:nvCxnSpPr>
          <p:spPr bwMode="auto">
            <a:xfrm rot="10800000">
              <a:off x="1638" y="2081"/>
              <a:ext cx="183" cy="64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6" name="_s12296">
              <a:extLst>
                <a:ext uri="{FF2B5EF4-FFF2-40B4-BE49-F238E27FC236}">
                  <a16:creationId xmlns:a16="http://schemas.microsoft.com/office/drawing/2014/main" id="{7537C64C-48E3-5042-AA8B-535122E4C898}"/>
                </a:ext>
              </a:extLst>
            </p:cNvPr>
            <p:cNvCxnSpPr>
              <a:cxnSpLocks noChangeShapeType="1"/>
              <a:stCxn id="22" idx="1"/>
              <a:endCxn id="15" idx="2"/>
            </p:cNvCxnSpPr>
            <p:nvPr/>
          </p:nvCxnSpPr>
          <p:spPr bwMode="auto">
            <a:xfrm rot="10800000">
              <a:off x="1638" y="2081"/>
              <a:ext cx="183" cy="25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7" name="_s12297">
              <a:extLst>
                <a:ext uri="{FF2B5EF4-FFF2-40B4-BE49-F238E27FC236}">
                  <a16:creationId xmlns:a16="http://schemas.microsoft.com/office/drawing/2014/main" id="{E37A0D27-A485-194D-AD55-F766931FCDB9}"/>
                </a:ext>
              </a:extLst>
            </p:cNvPr>
            <p:cNvCxnSpPr>
              <a:cxnSpLocks noChangeShapeType="1"/>
              <a:stCxn id="21" idx="1"/>
              <a:endCxn id="13" idx="2"/>
            </p:cNvCxnSpPr>
            <p:nvPr/>
          </p:nvCxnSpPr>
          <p:spPr bwMode="auto">
            <a:xfrm rot="10800000">
              <a:off x="903" y="1693"/>
              <a:ext cx="183" cy="219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8" name="_s12298">
              <a:extLst>
                <a:ext uri="{FF2B5EF4-FFF2-40B4-BE49-F238E27FC236}">
                  <a16:creationId xmlns:a16="http://schemas.microsoft.com/office/drawing/2014/main" id="{DCB9BC6D-EABA-4C4F-A8A7-2E567446A2B0}"/>
                </a:ext>
              </a:extLst>
            </p:cNvPr>
            <p:cNvCxnSpPr>
              <a:cxnSpLocks noChangeShapeType="1"/>
              <a:stCxn id="20" idx="1"/>
              <a:endCxn id="17" idx="2"/>
            </p:cNvCxnSpPr>
            <p:nvPr/>
          </p:nvCxnSpPr>
          <p:spPr bwMode="auto">
            <a:xfrm rot="10800000">
              <a:off x="3478" y="1693"/>
              <a:ext cx="183" cy="180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9" name="_s12299">
              <a:extLst>
                <a:ext uri="{FF2B5EF4-FFF2-40B4-BE49-F238E27FC236}">
                  <a16:creationId xmlns:a16="http://schemas.microsoft.com/office/drawing/2014/main" id="{6B7458C0-8714-3B41-914F-669399F21D76}"/>
                </a:ext>
              </a:extLst>
            </p:cNvPr>
            <p:cNvCxnSpPr>
              <a:cxnSpLocks noChangeShapeType="1"/>
              <a:stCxn id="19" idx="1"/>
              <a:endCxn id="17" idx="2"/>
            </p:cNvCxnSpPr>
            <p:nvPr/>
          </p:nvCxnSpPr>
          <p:spPr bwMode="auto">
            <a:xfrm rot="10800000">
              <a:off x="3478" y="1693"/>
              <a:ext cx="183" cy="25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_s12300">
              <a:extLst>
                <a:ext uri="{FF2B5EF4-FFF2-40B4-BE49-F238E27FC236}">
                  <a16:creationId xmlns:a16="http://schemas.microsoft.com/office/drawing/2014/main" id="{E7F2BAE4-C1D1-1541-B523-77C1101E5222}"/>
                </a:ext>
              </a:extLst>
            </p:cNvPr>
            <p:cNvCxnSpPr>
              <a:cxnSpLocks noChangeShapeType="1"/>
              <a:stCxn id="18" idx="0"/>
              <a:endCxn id="12" idx="2"/>
            </p:cNvCxnSpPr>
            <p:nvPr/>
          </p:nvCxnSpPr>
          <p:spPr bwMode="auto">
            <a:xfrm rot="5400000" flipH="1">
              <a:off x="4378" y="1049"/>
              <a:ext cx="129" cy="643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_s12301">
              <a:extLst>
                <a:ext uri="{FF2B5EF4-FFF2-40B4-BE49-F238E27FC236}">
                  <a16:creationId xmlns:a16="http://schemas.microsoft.com/office/drawing/2014/main" id="{C53BA1DA-F86D-C245-892F-8D4903639436}"/>
                </a:ext>
              </a:extLst>
            </p:cNvPr>
            <p:cNvCxnSpPr>
              <a:cxnSpLocks noChangeShapeType="1"/>
              <a:stCxn id="17" idx="0"/>
              <a:endCxn id="12" idx="2"/>
            </p:cNvCxnSpPr>
            <p:nvPr/>
          </p:nvCxnSpPr>
          <p:spPr bwMode="auto">
            <a:xfrm rot="16200000">
              <a:off x="3735" y="1049"/>
              <a:ext cx="129" cy="643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_s12302">
              <a:extLst>
                <a:ext uri="{FF2B5EF4-FFF2-40B4-BE49-F238E27FC236}">
                  <a16:creationId xmlns:a16="http://schemas.microsoft.com/office/drawing/2014/main" id="{B69A6BC0-35C1-0442-B595-00D13AEC4055}"/>
                </a:ext>
              </a:extLst>
            </p:cNvPr>
            <p:cNvCxnSpPr>
              <a:cxnSpLocks noChangeShapeType="1"/>
              <a:stCxn id="16" idx="1"/>
              <a:endCxn id="13" idx="2"/>
            </p:cNvCxnSpPr>
            <p:nvPr/>
          </p:nvCxnSpPr>
          <p:spPr bwMode="auto">
            <a:xfrm rot="10800000">
              <a:off x="903" y="1693"/>
              <a:ext cx="183" cy="180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_s12303">
              <a:extLst>
                <a:ext uri="{FF2B5EF4-FFF2-40B4-BE49-F238E27FC236}">
                  <a16:creationId xmlns:a16="http://schemas.microsoft.com/office/drawing/2014/main" id="{86CAC63C-E4EF-4E41-BD57-F196391DE37A}"/>
                </a:ext>
              </a:extLst>
            </p:cNvPr>
            <p:cNvCxnSpPr>
              <a:cxnSpLocks noChangeShapeType="1"/>
              <a:stCxn id="15" idx="1"/>
              <a:endCxn id="13" idx="2"/>
            </p:cNvCxnSpPr>
            <p:nvPr/>
          </p:nvCxnSpPr>
          <p:spPr bwMode="auto">
            <a:xfrm rot="10800000">
              <a:off x="903" y="1693"/>
              <a:ext cx="183" cy="25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_s12304">
              <a:extLst>
                <a:ext uri="{FF2B5EF4-FFF2-40B4-BE49-F238E27FC236}">
                  <a16:creationId xmlns:a16="http://schemas.microsoft.com/office/drawing/2014/main" id="{C2091EBF-1856-274F-9CDC-4DC8951EDBCE}"/>
                </a:ext>
              </a:extLst>
            </p:cNvPr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rot="5400000" flipH="1">
              <a:off x="1804" y="1049"/>
              <a:ext cx="129" cy="643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_s12305">
              <a:extLst>
                <a:ext uri="{FF2B5EF4-FFF2-40B4-BE49-F238E27FC236}">
                  <a16:creationId xmlns:a16="http://schemas.microsoft.com/office/drawing/2014/main" id="{9EE85126-4990-6343-AFDD-C48AB397AFBF}"/>
                </a:ext>
              </a:extLst>
            </p:cNvPr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rot="16200000">
              <a:off x="1160" y="1049"/>
              <a:ext cx="129" cy="644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_s12306">
              <a:extLst>
                <a:ext uri="{FF2B5EF4-FFF2-40B4-BE49-F238E27FC236}">
                  <a16:creationId xmlns:a16="http://schemas.microsoft.com/office/drawing/2014/main" id="{49B47052-A9F5-A54A-9DC3-E1D87CB6D1E2}"/>
                </a:ext>
              </a:extLst>
            </p:cNvPr>
            <p:cNvCxnSpPr>
              <a:cxnSpLocks noChangeShapeType="1"/>
              <a:stCxn id="12" idx="0"/>
              <a:endCxn id="10" idx="2"/>
            </p:cNvCxnSpPr>
            <p:nvPr/>
          </p:nvCxnSpPr>
          <p:spPr bwMode="auto">
            <a:xfrm rot="5400000" flipH="1">
              <a:off x="3413" y="339"/>
              <a:ext cx="129" cy="1287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_s12307">
              <a:extLst>
                <a:ext uri="{FF2B5EF4-FFF2-40B4-BE49-F238E27FC236}">
                  <a16:creationId xmlns:a16="http://schemas.microsoft.com/office/drawing/2014/main" id="{760B5C4C-E12D-9C49-9D17-D6312DD0BDF8}"/>
                </a:ext>
              </a:extLst>
            </p:cNvPr>
            <p:cNvCxnSpPr>
              <a:cxnSpLocks noChangeShapeType="1"/>
              <a:stCxn id="11" idx="0"/>
              <a:endCxn id="10" idx="2"/>
            </p:cNvCxnSpPr>
            <p:nvPr/>
          </p:nvCxnSpPr>
          <p:spPr bwMode="auto">
            <a:xfrm rot="16200000">
              <a:off x="2126" y="339"/>
              <a:ext cx="129" cy="1287"/>
            </a:xfrm>
            <a:prstGeom prst="bentConnector3">
              <a:avLst>
                <a:gd name="adj1" fmla="val 503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_s12308">
              <a:extLst>
                <a:ext uri="{FF2B5EF4-FFF2-40B4-BE49-F238E27FC236}">
                  <a16:creationId xmlns:a16="http://schemas.microsoft.com/office/drawing/2014/main" id="{0DF32047-1E22-7242-9CCA-5CBAECFF9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659"/>
              <a:ext cx="1107" cy="259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Portfolio</a:t>
              </a:r>
            </a:p>
          </p:txBody>
        </p:sp>
        <p:sp>
          <p:nvSpPr>
            <p:cNvPr id="11" name="_s12309">
              <a:extLst>
                <a:ext uri="{FF2B5EF4-FFF2-40B4-BE49-F238E27FC236}">
                  <a16:creationId xmlns:a16="http://schemas.microsoft.com/office/drawing/2014/main" id="{CB1D0CB6-A98F-C34F-B16D-264BEBB34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047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7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Family 1</a:t>
              </a:r>
            </a:p>
          </p:txBody>
        </p:sp>
        <p:sp>
          <p:nvSpPr>
            <p:cNvPr id="12" name="_s12310">
              <a:extLst>
                <a:ext uri="{FF2B5EF4-FFF2-40B4-BE49-F238E27FC236}">
                  <a16:creationId xmlns:a16="http://schemas.microsoft.com/office/drawing/2014/main" id="{D35869E6-BDD2-374F-B575-C008C3A2C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047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72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Family 2</a:t>
              </a:r>
            </a:p>
          </p:txBody>
        </p:sp>
        <p:sp>
          <p:nvSpPr>
            <p:cNvPr id="13" name="_s12311">
              <a:extLst>
                <a:ext uri="{FF2B5EF4-FFF2-40B4-BE49-F238E27FC236}">
                  <a16:creationId xmlns:a16="http://schemas.microsoft.com/office/drawing/2014/main" id="{8E62F6BD-BE00-9344-82D7-983EDC29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1435"/>
              <a:ext cx="1103" cy="258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Line A</a:t>
              </a:r>
            </a:p>
          </p:txBody>
        </p:sp>
        <p:sp>
          <p:nvSpPr>
            <p:cNvPr id="14" name="_s12312">
              <a:extLst>
                <a:ext uri="{FF2B5EF4-FFF2-40B4-BE49-F238E27FC236}">
                  <a16:creationId xmlns:a16="http://schemas.microsoft.com/office/drawing/2014/main" id="{2469D7FD-377B-A14A-B805-12A0C5C6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435"/>
              <a:ext cx="1104" cy="258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Line B</a:t>
              </a:r>
            </a:p>
          </p:txBody>
        </p:sp>
        <p:sp>
          <p:nvSpPr>
            <p:cNvPr id="15" name="_s12313">
              <a:extLst>
                <a:ext uri="{FF2B5EF4-FFF2-40B4-BE49-F238E27FC236}">
                  <a16:creationId xmlns:a16="http://schemas.microsoft.com/office/drawing/2014/main" id="{2C31E54C-0044-7741-9448-BD346613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1822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A1</a:t>
              </a:r>
            </a:p>
          </p:txBody>
        </p:sp>
        <p:sp>
          <p:nvSpPr>
            <p:cNvPr id="16" name="_s12314">
              <a:extLst>
                <a:ext uri="{FF2B5EF4-FFF2-40B4-BE49-F238E27FC236}">
                  <a16:creationId xmlns:a16="http://schemas.microsoft.com/office/drawing/2014/main" id="{F7729609-0B9F-7041-9AD7-6F407BCAA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3372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A2</a:t>
              </a:r>
            </a:p>
          </p:txBody>
        </p:sp>
        <p:sp>
          <p:nvSpPr>
            <p:cNvPr id="17" name="_s12315">
              <a:extLst>
                <a:ext uri="{FF2B5EF4-FFF2-40B4-BE49-F238E27FC236}">
                  <a16:creationId xmlns:a16="http://schemas.microsoft.com/office/drawing/2014/main" id="{0AA70A76-DF74-8344-A022-D791245A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435"/>
              <a:ext cx="1103" cy="258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Line C</a:t>
              </a:r>
            </a:p>
          </p:txBody>
        </p:sp>
        <p:sp>
          <p:nvSpPr>
            <p:cNvPr id="18" name="_s12316">
              <a:extLst>
                <a:ext uri="{FF2B5EF4-FFF2-40B4-BE49-F238E27FC236}">
                  <a16:creationId xmlns:a16="http://schemas.microsoft.com/office/drawing/2014/main" id="{FB9F8179-9D23-3F45-889F-34350F9F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435"/>
              <a:ext cx="1102" cy="258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Line D</a:t>
              </a:r>
            </a:p>
          </p:txBody>
        </p:sp>
        <p:sp>
          <p:nvSpPr>
            <p:cNvPr id="19" name="_s12317">
              <a:extLst>
                <a:ext uri="{FF2B5EF4-FFF2-40B4-BE49-F238E27FC236}">
                  <a16:creationId xmlns:a16="http://schemas.microsoft.com/office/drawing/2014/main" id="{DA1D058D-7680-E143-8B3D-CB206D855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822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C1</a:t>
              </a:r>
            </a:p>
          </p:txBody>
        </p:sp>
        <p:sp>
          <p:nvSpPr>
            <p:cNvPr id="20" name="_s12318">
              <a:extLst>
                <a:ext uri="{FF2B5EF4-FFF2-40B4-BE49-F238E27FC236}">
                  <a16:creationId xmlns:a16="http://schemas.microsoft.com/office/drawing/2014/main" id="{6DA51179-5EEF-1444-BB49-4B981DBA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3372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C2</a:t>
              </a:r>
            </a:p>
          </p:txBody>
        </p:sp>
        <p:sp>
          <p:nvSpPr>
            <p:cNvPr id="21" name="_s12319">
              <a:extLst>
                <a:ext uri="{FF2B5EF4-FFF2-40B4-BE49-F238E27FC236}">
                  <a16:creationId xmlns:a16="http://schemas.microsoft.com/office/drawing/2014/main" id="{C1D21784-DFD5-214C-A91A-72BEBE6C7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3760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339966">
                <a:alpha val="66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A3</a:t>
              </a:r>
            </a:p>
          </p:txBody>
        </p:sp>
        <p:sp>
          <p:nvSpPr>
            <p:cNvPr id="22" name="_s12320">
              <a:extLst>
                <a:ext uri="{FF2B5EF4-FFF2-40B4-BE49-F238E27FC236}">
                  <a16:creationId xmlns:a16="http://schemas.microsoft.com/office/drawing/2014/main" id="{3DA19BC7-3A90-FB45-A273-8B3A8261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210"/>
              <a:ext cx="1108" cy="258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Model 1</a:t>
              </a:r>
            </a:p>
          </p:txBody>
        </p:sp>
        <p:sp>
          <p:nvSpPr>
            <p:cNvPr id="23" name="_s12321">
              <a:extLst>
                <a:ext uri="{FF2B5EF4-FFF2-40B4-BE49-F238E27FC236}">
                  <a16:creationId xmlns:a16="http://schemas.microsoft.com/office/drawing/2014/main" id="{0711479A-F53F-594D-9ECC-CFAE1A4C2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597"/>
              <a:ext cx="1108" cy="259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Model 2 </a:t>
              </a:r>
            </a:p>
          </p:txBody>
        </p:sp>
        <p:sp>
          <p:nvSpPr>
            <p:cNvPr id="24" name="_s12322">
              <a:extLst>
                <a:ext uri="{FF2B5EF4-FFF2-40B4-BE49-F238E27FC236}">
                  <a16:creationId xmlns:a16="http://schemas.microsoft.com/office/drawing/2014/main" id="{735DB873-BB81-A54C-A18D-5EF2A6C94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985"/>
              <a:ext cx="1108" cy="258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Model 3</a:t>
              </a:r>
            </a:p>
          </p:txBody>
        </p:sp>
        <p:sp>
          <p:nvSpPr>
            <p:cNvPr id="25" name="_s12323">
              <a:extLst>
                <a:ext uri="{FF2B5EF4-FFF2-40B4-BE49-F238E27FC236}">
                  <a16:creationId xmlns:a16="http://schemas.microsoft.com/office/drawing/2014/main" id="{CF2F4AFB-68E4-324D-BDEA-72F37A8DE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210"/>
              <a:ext cx="1103" cy="257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</a:p>
          </p:txBody>
        </p:sp>
        <p:sp>
          <p:nvSpPr>
            <p:cNvPr id="26" name="_s12324">
              <a:extLst>
                <a:ext uri="{FF2B5EF4-FFF2-40B4-BE49-F238E27FC236}">
                  <a16:creationId xmlns:a16="http://schemas.microsoft.com/office/drawing/2014/main" id="{AFE70B5E-BB6A-8E44-A393-606F3630C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597"/>
              <a:ext cx="1103" cy="259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</a:p>
          </p:txBody>
        </p:sp>
        <p:sp>
          <p:nvSpPr>
            <p:cNvPr id="27" name="_s12325">
              <a:extLst>
                <a:ext uri="{FF2B5EF4-FFF2-40B4-BE49-F238E27FC236}">
                  <a16:creationId xmlns:a16="http://schemas.microsoft.com/office/drawing/2014/main" id="{A6014F43-5A38-EC40-9EE8-A33F3173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985"/>
              <a:ext cx="1103" cy="258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3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>
                <a:spcBef>
                  <a:spcPct val="50000"/>
                </a:spcBef>
              </a:pPr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44106F-B8EF-4E3A-1C02-EB3F5AED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591"/>
            <a:ext cx="8229600" cy="609600"/>
          </a:xfrm>
        </p:spPr>
        <p:txBody>
          <a:bodyPr/>
          <a:lstStyle/>
          <a:p>
            <a:r>
              <a:rPr lang="en-US" dirty="0"/>
              <a:t>Discussion: How is Microsoft’s portfolio structured?</a:t>
            </a:r>
          </a:p>
        </p:txBody>
      </p:sp>
    </p:spTree>
    <p:extLst>
      <p:ext uri="{BB962C8B-B14F-4D97-AF65-F5344CB8AC3E}">
        <p14:creationId xmlns:p14="http://schemas.microsoft.com/office/powerpoint/2010/main" val="35564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FF6E-7AFE-914D-805F-2AB13FE7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276045"/>
            <a:ext cx="5524500" cy="609600"/>
          </a:xfrm>
        </p:spPr>
        <p:txBody>
          <a:bodyPr/>
          <a:lstStyle/>
          <a:p>
            <a:pPr algn="ctr"/>
            <a:r>
              <a:rPr lang="en-US" dirty="0"/>
              <a:t>Your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A6DB-F008-9E43-86AD-9CCAAE9E2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9387" y="1028747"/>
            <a:ext cx="2726048" cy="105008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Jim</a:t>
            </a:r>
            <a:r>
              <a:rPr lang="en-US" b="1" dirty="0"/>
              <a:t> Berardone</a:t>
            </a:r>
            <a:r>
              <a:rPr lang="en-US" dirty="0"/>
              <a:t>          </a:t>
            </a:r>
          </a:p>
          <a:p>
            <a:r>
              <a:rPr lang="en-US" sz="1200" dirty="0"/>
              <a:t>Associate Professor of the Practice </a:t>
            </a:r>
          </a:p>
          <a:p>
            <a:r>
              <a:rPr lang="en-US" sz="1200" dirty="0"/>
              <a:t>of Product Management</a:t>
            </a:r>
          </a:p>
        </p:txBody>
      </p:sp>
      <p:pic>
        <p:nvPicPr>
          <p:cNvPr id="15" name="Picture 12" descr="fujitsu">
            <a:extLst>
              <a:ext uri="{FF2B5EF4-FFF2-40B4-BE49-F238E27FC236}">
                <a16:creationId xmlns:a16="http://schemas.microsoft.com/office/drawing/2014/main" id="{D7F031F0-3ED3-8144-877B-6366D7B95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85647" y="2577918"/>
            <a:ext cx="1372704" cy="48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7" descr="seegrid">
            <a:extLst>
              <a:ext uri="{FF2B5EF4-FFF2-40B4-BE49-F238E27FC236}">
                <a16:creationId xmlns:a16="http://schemas.microsoft.com/office/drawing/2014/main" id="{33049F83-CF19-D94C-9C3C-156F09243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397" y="2642037"/>
            <a:ext cx="1374880" cy="34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A45D1279-99B5-384B-9012-52BFE9B9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1627" y="4357171"/>
            <a:ext cx="1380744" cy="21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psn">
            <a:extLst>
              <a:ext uri="{FF2B5EF4-FFF2-40B4-BE49-F238E27FC236}">
                <a16:creationId xmlns:a16="http://schemas.microsoft.com/office/drawing/2014/main" id="{9D17DA72-F61A-0E49-80A0-7FAA3366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5105" y="3343743"/>
            <a:ext cx="1394230" cy="67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perotsystems">
            <a:extLst>
              <a:ext uri="{FF2B5EF4-FFF2-40B4-BE49-F238E27FC236}">
                <a16:creationId xmlns:a16="http://schemas.microsoft.com/office/drawing/2014/main" id="{F10F330A-6B80-3D47-8000-24283701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8355" y="2571750"/>
            <a:ext cx="1369225" cy="48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id="{DF67A9EA-4AE3-9F46-BF1D-27FBFBFF6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34"/>
          <a:stretch/>
        </p:blipFill>
        <p:spPr bwMode="auto">
          <a:xfrm>
            <a:off x="5619262" y="4248149"/>
            <a:ext cx="1368318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IGHT2PROFIT - Photos | Facebook">
            <a:extLst>
              <a:ext uri="{FF2B5EF4-FFF2-40B4-BE49-F238E27FC236}">
                <a16:creationId xmlns:a16="http://schemas.microsoft.com/office/drawing/2014/main" id="{FAB7D532-5521-064B-BE15-FA30A59AF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34051" y="3338185"/>
            <a:ext cx="1369226" cy="34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nlyBoth Launches Commercial Benchmarking Engine">
            <a:extLst>
              <a:ext uri="{FF2B5EF4-FFF2-40B4-BE49-F238E27FC236}">
                <a16:creationId xmlns:a16="http://schemas.microsoft.com/office/drawing/2014/main" id="{630C0797-27B4-634D-9F9C-F3947506F5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22411" y="4092276"/>
            <a:ext cx="986852" cy="4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715F7B7E-BEEA-5544-970E-E11B66D799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0569" y="823233"/>
            <a:ext cx="1502861" cy="146111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0E7C68F2-3B40-1574-5253-8DB1B625C2C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8355" y="1069059"/>
            <a:ext cx="2103120" cy="96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arnegie Mellon Engineering &amp; Technology Innovation Management |  Wall-to-Wall Studios">
            <a:extLst>
              <a:ext uri="{FF2B5EF4-FFF2-40B4-BE49-F238E27FC236}">
                <a16:creationId xmlns:a16="http://schemas.microsoft.com/office/drawing/2014/main" id="{EBAF4041-3FCC-FAA7-32FD-94B4A32A0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01163" y="3332658"/>
            <a:ext cx="2103120" cy="4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93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84B7-3C82-7E63-62EF-09E1EABE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</p:spPr>
        <p:txBody>
          <a:bodyPr/>
          <a:lstStyle/>
          <a:p>
            <a:r>
              <a:rPr lang="en-US" dirty="0"/>
              <a:t>Companies seek to continuously introduce new products to market, to grow and stay competitive</a:t>
            </a:r>
          </a:p>
        </p:txBody>
      </p:sp>
      <p:pic>
        <p:nvPicPr>
          <p:cNvPr id="1026" name="Picture 2" descr="7 Models of Bureaucratic Innovation - Mark D. Jacobsen">
            <a:extLst>
              <a:ext uri="{FF2B5EF4-FFF2-40B4-BE49-F238E27FC236}">
                <a16:creationId xmlns:a16="http://schemas.microsoft.com/office/drawing/2014/main" id="{068639C8-025E-6124-F7F7-5FBF13CD3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76350"/>
            <a:ext cx="5373241" cy="3505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FA1D6-AE6E-A155-1BCE-567376FAD7BD}"/>
              </a:ext>
            </a:extLst>
          </p:cNvPr>
          <p:cNvSpPr txBox="1"/>
          <p:nvPr/>
        </p:nvSpPr>
        <p:spPr>
          <a:xfrm>
            <a:off x="1397236" y="4912668"/>
            <a:ext cx="59315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markdjacobsen.com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/2020/08/28/7-models-of-bureaucratic-innovation/</a:t>
            </a:r>
          </a:p>
        </p:txBody>
      </p:sp>
    </p:spTree>
    <p:extLst>
      <p:ext uri="{BB962C8B-B14F-4D97-AF65-F5344CB8AC3E}">
        <p14:creationId xmlns:p14="http://schemas.microsoft.com/office/powerpoint/2010/main" val="2543291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9D76-E198-D4AC-FE4F-AFF9326C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new product innovation is risky…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4E80-B4B0-B9F9-13E5-B64B355AD9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809750"/>
            <a:ext cx="8382000" cy="762000"/>
          </a:xfrm>
        </p:spPr>
        <p:txBody>
          <a:bodyPr/>
          <a:lstStyle/>
          <a:p>
            <a:r>
              <a:rPr lang="en-US" sz="3600" dirty="0"/>
              <a:t>35 - 49% of new products are </a:t>
            </a:r>
            <a:r>
              <a:rPr lang="en-US" sz="3600" dirty="0">
                <a:solidFill>
                  <a:srgbClr val="FF0000"/>
                </a:solidFill>
              </a:rPr>
              <a:t>failures</a:t>
            </a:r>
            <a:r>
              <a:rPr lang="en-US" sz="3600" dirty="0"/>
              <a:t>*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0A9E1-51D0-45EE-59F8-D2ACD8BC3674}"/>
              </a:ext>
            </a:extLst>
          </p:cNvPr>
          <p:cNvSpPr txBox="1"/>
          <p:nvPr/>
        </p:nvSpPr>
        <p:spPr>
          <a:xfrm>
            <a:off x="533400" y="3573757"/>
            <a:ext cx="8077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failure = the product did not meet the company’s expectations / objectives</a:t>
            </a: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Study in 2013 by the Product Development and Management Association.</a:t>
            </a:r>
          </a:p>
        </p:txBody>
      </p:sp>
    </p:spTree>
    <p:extLst>
      <p:ext uri="{BB962C8B-B14F-4D97-AF65-F5344CB8AC3E}">
        <p14:creationId xmlns:p14="http://schemas.microsoft.com/office/powerpoint/2010/main" val="240581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6EC0-BE39-C506-8475-695AA981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have to “evaluate” the product ideas before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5704-39BB-B69E-F25B-959E211571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52550"/>
            <a:ext cx="8229600" cy="3429000"/>
          </a:xfrm>
        </p:spPr>
        <p:txBody>
          <a:bodyPr/>
          <a:lstStyle/>
          <a:p>
            <a:r>
              <a:rPr lang="en-US" sz="1800" dirty="0"/>
              <a:t>Why should we  make this product?</a:t>
            </a:r>
          </a:p>
          <a:p>
            <a:endParaRPr lang="en-US" sz="1800" dirty="0"/>
          </a:p>
          <a:p>
            <a:r>
              <a:rPr lang="en-US" sz="1800" dirty="0"/>
              <a:t>The answer is of the form:   </a:t>
            </a:r>
            <a:r>
              <a:rPr lang="en-US" sz="1800" b="1" dirty="0"/>
              <a:t>Benefits – Costs &gt;&gt; 0</a:t>
            </a:r>
          </a:p>
          <a:p>
            <a:endParaRPr lang="en-US" sz="1800" dirty="0"/>
          </a:p>
          <a:p>
            <a:r>
              <a:rPr lang="en-US" sz="1800" dirty="0"/>
              <a:t>The benefits to us must be much greater than the costs to us.</a:t>
            </a:r>
          </a:p>
          <a:p>
            <a:endParaRPr lang="en-US" sz="1800" dirty="0"/>
          </a:p>
          <a:p>
            <a:r>
              <a:rPr lang="en-US" sz="1800" dirty="0"/>
              <a:t>The benefits and costs can be quantitative (preferred) and qualitative)</a:t>
            </a:r>
          </a:p>
          <a:p>
            <a:endParaRPr lang="en-US" sz="1800" dirty="0"/>
          </a:p>
          <a:p>
            <a:r>
              <a:rPr lang="en-US" sz="1800" dirty="0"/>
              <a:t>They’ll re-evaluate, too, as the idea is further developed.</a:t>
            </a:r>
          </a:p>
        </p:txBody>
      </p:sp>
    </p:spTree>
    <p:extLst>
      <p:ext uri="{BB962C8B-B14F-4D97-AF65-F5344CB8AC3E}">
        <p14:creationId xmlns:p14="http://schemas.microsoft.com/office/powerpoint/2010/main" val="182155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58A3-9469-851A-3C83-75F492A3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609600"/>
          </a:xfrm>
        </p:spPr>
        <p:txBody>
          <a:bodyPr/>
          <a:lstStyle/>
          <a:p>
            <a:pPr algn="ctr"/>
            <a:r>
              <a:rPr lang="en-US" dirty="0"/>
              <a:t>You need to persuade people to invest in your idea.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 need to make a “business case”.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what you’ll learn to do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398449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F5BB-E84F-664C-6E3C-A62731D7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About the Course</a:t>
            </a:r>
          </a:p>
        </p:txBody>
      </p:sp>
    </p:spTree>
    <p:extLst>
      <p:ext uri="{BB962C8B-B14F-4D97-AF65-F5344CB8AC3E}">
        <p14:creationId xmlns:p14="http://schemas.microsoft.com/office/powerpoint/2010/main" val="1633739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document&#10;&#10;Description automatically generated">
            <a:extLst>
              <a:ext uri="{FF2B5EF4-FFF2-40B4-BE49-F238E27FC236}">
                <a16:creationId xmlns:a16="http://schemas.microsoft.com/office/drawing/2014/main" id="{A0E64E57-9D0F-A836-4D70-0FD288CC13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79" y="971550"/>
            <a:ext cx="2686204" cy="344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1C771-35C8-9BAA-68E6-029E3C2B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1950"/>
            <a:ext cx="8229600" cy="609600"/>
          </a:xfrm>
        </p:spPr>
        <p:txBody>
          <a:bodyPr wrap="square" anchor="t">
            <a:normAutofit/>
          </a:bodyPr>
          <a:lstStyle/>
          <a:p>
            <a:r>
              <a:rPr lang="en-US" sz="2100" dirty="0"/>
              <a:t>Each student will work individually on a course-long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FBBF-CA2D-1035-50F5-9F915744D1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9600" y="971550"/>
            <a:ext cx="4419600" cy="3810000"/>
          </a:xfr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 publicly-traded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one of its product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conceive a new product idea for that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some “design” decisions and strategy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make a </a:t>
            </a:r>
            <a:r>
              <a:rPr lang="en-US" dirty="0"/>
              <a:t>business case to justify developing the idea 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With a projection of revenue, expenses and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Act as if you’re working at the selected company!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document with red text&#10;&#10;Description automatically generated">
            <a:extLst>
              <a:ext uri="{FF2B5EF4-FFF2-40B4-BE49-F238E27FC236}">
                <a16:creationId xmlns:a16="http://schemas.microsoft.com/office/drawing/2014/main" id="{9FAFEC4A-BFC3-DC6E-78B2-45623938ED2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8116" y="1155700"/>
            <a:ext cx="2702685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35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B776-B8FE-D4FD-E9BB-8BE42C81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1F93-EDA1-7657-C151-8197E0DCC4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382000" cy="3429000"/>
          </a:xfrm>
        </p:spPr>
        <p:txBody>
          <a:bodyPr/>
          <a:lstStyle/>
          <a:p>
            <a:r>
              <a:rPr lang="en-US" sz="1800" dirty="0"/>
              <a:t>6 Product Assignments – over 7 weeks.</a:t>
            </a:r>
          </a:p>
          <a:p>
            <a:endParaRPr lang="en-US" sz="1800" dirty="0"/>
          </a:p>
          <a:p>
            <a:r>
              <a:rPr lang="en-US" sz="1800" dirty="0"/>
              <a:t>85% of your grade</a:t>
            </a:r>
          </a:p>
          <a:p>
            <a:endParaRPr lang="en-US" sz="1800" dirty="0"/>
          </a:p>
          <a:p>
            <a:r>
              <a:rPr lang="en-US" sz="1800" dirty="0"/>
              <a:t>Each Product Assignment builds upon your work in the previous assignment</a:t>
            </a:r>
          </a:p>
          <a:p>
            <a:endParaRPr lang="en-US" sz="1800" dirty="0"/>
          </a:p>
          <a:p>
            <a:r>
              <a:rPr lang="en-US" sz="1800" dirty="0"/>
              <a:t>We grade your submission, but you can revise your work afterwards.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our feedback, your own learning, and new ideas that you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re-graded…but if you make decisions based on changes, we need to follow the changes.</a:t>
            </a:r>
          </a:p>
        </p:txBody>
      </p:sp>
    </p:spTree>
    <p:extLst>
      <p:ext uri="{BB962C8B-B14F-4D97-AF65-F5344CB8AC3E}">
        <p14:creationId xmlns:p14="http://schemas.microsoft.com/office/powerpoint/2010/main" val="2130947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6776-4E32-975A-5F27-79B4D2BA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Learning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CFBE-D62C-C9CA-A0B8-8FBDA9C1C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84584"/>
            <a:ext cx="8229600" cy="3720766"/>
          </a:xfrm>
        </p:spPr>
        <p:txBody>
          <a:bodyPr/>
          <a:lstStyle/>
          <a:p>
            <a:r>
              <a:rPr lang="en-US" b="1" dirty="0"/>
              <a:t>Learn from your peers</a:t>
            </a:r>
          </a:p>
          <a:p>
            <a:endParaRPr lang="en-US" b="1" dirty="0"/>
          </a:p>
          <a:p>
            <a:r>
              <a:rPr lang="en-US" b="1" dirty="0"/>
              <a:t>Everyone will be put into a peer group of 4 students</a:t>
            </a:r>
          </a:p>
          <a:p>
            <a:endParaRPr lang="en-US" dirty="0"/>
          </a:p>
          <a:p>
            <a:r>
              <a:rPr lang="en-US" u="sng" dirty="0"/>
              <a:t>Activity No. 1</a:t>
            </a:r>
          </a:p>
          <a:p>
            <a:r>
              <a:rPr lang="en-US" dirty="0"/>
              <a:t>Share your company and product lines with your peers; get their new product ideas before you decide and submit your idea</a:t>
            </a:r>
          </a:p>
          <a:p>
            <a:endParaRPr lang="en-US" dirty="0"/>
          </a:p>
          <a:p>
            <a:r>
              <a:rPr lang="en-US" u="sng" dirty="0"/>
              <a:t>Activity No. 2</a:t>
            </a:r>
          </a:p>
          <a:p>
            <a:r>
              <a:rPr lang="en-US" dirty="0"/>
              <a:t>Share your new product idea; get their suggestions on </a:t>
            </a:r>
            <a:r>
              <a:rPr lang="en-US" u="sng" dirty="0"/>
              <a:t>product “design” </a:t>
            </a:r>
            <a:r>
              <a:rPr lang="en-US" dirty="0"/>
              <a:t>before you decide </a:t>
            </a:r>
            <a:r>
              <a:rPr lang="en-US" dirty="0" err="1"/>
              <a:t>onand</a:t>
            </a:r>
            <a:r>
              <a:rPr lang="en-US" dirty="0"/>
              <a:t> submit your design.</a:t>
            </a:r>
          </a:p>
          <a:p>
            <a:endParaRPr lang="en-US" dirty="0"/>
          </a:p>
          <a:p>
            <a:r>
              <a:rPr lang="en-US" b="1" dirty="0"/>
              <a:t>Activities can be done asynchronously, or you can choose to have a meeting.</a:t>
            </a:r>
          </a:p>
        </p:txBody>
      </p:sp>
    </p:spTree>
    <p:extLst>
      <p:ext uri="{BB962C8B-B14F-4D97-AF65-F5344CB8AC3E}">
        <p14:creationId xmlns:p14="http://schemas.microsoft.com/office/powerpoint/2010/main" val="3367495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83C5-EB8A-ACE3-FE0B-52F8FFD5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1310"/>
            <a:ext cx="8229600" cy="609600"/>
          </a:xfrm>
        </p:spPr>
        <p:txBody>
          <a:bodyPr/>
          <a:lstStyle/>
          <a:p>
            <a:r>
              <a:rPr lang="en-US" dirty="0"/>
              <a:t>Grading and Assignment 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5E739F-8AE9-5B59-6C0D-3BA366A448C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21295741"/>
              </p:ext>
            </p:extLst>
          </p:nvPr>
        </p:nvGraphicFramePr>
        <p:xfrm>
          <a:off x="685800" y="931913"/>
          <a:ext cx="6248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97465030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914589465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211926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Product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8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Product Assignment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Tue Sep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8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Peer Learning Activity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Thu Sep 7 / Sat Sep 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Product Assignment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Tue Sep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5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Product Assignment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Tue Sep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6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/>
                        <a:t>Peer Learning Activity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Thu Sep 23 / Sat Sep 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23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Product Assignment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Tue Sep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Product Assignment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Tue Oct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Product Assignment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Sat Oct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5016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8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052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urse overview&#10;&#10;Description automatically generated">
            <a:extLst>
              <a:ext uri="{FF2B5EF4-FFF2-40B4-BE49-F238E27FC236}">
                <a16:creationId xmlns:a16="http://schemas.microsoft.com/office/drawing/2014/main" id="{63BF6022-4867-EB88-FF75-5B6678BDCDF0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57200" y="1200150"/>
            <a:ext cx="3778250" cy="3030538"/>
          </a:xfrm>
          <a:ln>
            <a:solidFill>
              <a:schemeClr val="accent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C0261BF-93C8-B261-553D-2B9539FE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88" y="1200150"/>
            <a:ext cx="3922713" cy="3030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D4C52-4118-4A11-53AE-0EE62D62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After each class, there are readings, videos, 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76046-9C89-FAD8-61F4-041C4EA8AA28}"/>
              </a:ext>
            </a:extLst>
          </p:cNvPr>
          <p:cNvSpPr txBox="1"/>
          <p:nvPr/>
        </p:nvSpPr>
        <p:spPr>
          <a:xfrm>
            <a:off x="1609297" y="4412218"/>
            <a:ext cx="592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Plus, the class slides and recording of class section B1</a:t>
            </a:r>
          </a:p>
        </p:txBody>
      </p:sp>
    </p:spTree>
    <p:extLst>
      <p:ext uri="{BB962C8B-B14F-4D97-AF65-F5344CB8AC3E}">
        <p14:creationId xmlns:p14="http://schemas.microsoft.com/office/powerpoint/2010/main" val="37046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FF6E-7AFE-914D-805F-2AB13FE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Teaching Assistants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7131B1-7755-89EA-AE90-976498670B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3000" y="1048629"/>
            <a:ext cx="3276600" cy="3429000"/>
          </a:xfrm>
        </p:spPr>
        <p:txBody>
          <a:bodyPr/>
          <a:lstStyle/>
          <a:p>
            <a:r>
              <a:rPr lang="en-US" b="1" dirty="0" err="1"/>
              <a:t>Breuna</a:t>
            </a:r>
            <a:r>
              <a:rPr lang="en-US" b="1" dirty="0"/>
              <a:t> Bishop</a:t>
            </a:r>
          </a:p>
          <a:p>
            <a:r>
              <a:rPr lang="en-US" dirty="0"/>
              <a:t>CIT, MS E&amp;TIM, Dec 2023</a:t>
            </a:r>
          </a:p>
          <a:p>
            <a:endParaRPr lang="en-US" sz="1100" dirty="0"/>
          </a:p>
          <a:p>
            <a:r>
              <a:rPr lang="en-US" b="1" dirty="0"/>
              <a:t>Ankita </a:t>
            </a:r>
            <a:r>
              <a:rPr lang="en-US" b="1" dirty="0" err="1"/>
              <a:t>Bodigam</a:t>
            </a:r>
            <a:endParaRPr lang="en-US" b="1" dirty="0"/>
          </a:p>
          <a:p>
            <a:r>
              <a:rPr lang="en-US" dirty="0"/>
              <a:t>CIT, MS E&amp;TIM, Dec 2023</a:t>
            </a:r>
          </a:p>
          <a:p>
            <a:endParaRPr lang="en-US" sz="1200" dirty="0"/>
          </a:p>
          <a:p>
            <a:r>
              <a:rPr lang="en-US" b="1" dirty="0"/>
              <a:t>Hemant Hari Kumar</a:t>
            </a:r>
          </a:p>
          <a:p>
            <a:r>
              <a:rPr lang="en-US" dirty="0"/>
              <a:t>SCS, MSE Scalable Systems, Dec 2023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2E537-C326-0096-C788-5695DBDA41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91200" y="1048629"/>
            <a:ext cx="2895600" cy="3429000"/>
          </a:xfrm>
        </p:spPr>
        <p:txBody>
          <a:bodyPr/>
          <a:lstStyle/>
          <a:p>
            <a:r>
              <a:rPr lang="en-US" b="1" dirty="0"/>
              <a:t>Li Liu</a:t>
            </a:r>
          </a:p>
          <a:p>
            <a:r>
              <a:rPr lang="en-US" dirty="0"/>
              <a:t>SCS, MSE Dec 2023 </a:t>
            </a:r>
          </a:p>
          <a:p>
            <a:r>
              <a:rPr lang="en-US" dirty="0"/>
              <a:t>Tepper, MBA May 2024</a:t>
            </a:r>
          </a:p>
          <a:p>
            <a:endParaRPr lang="en-US" sz="400" dirty="0"/>
          </a:p>
          <a:p>
            <a:r>
              <a:rPr lang="en-US" b="1" dirty="0"/>
              <a:t>Anshul </a:t>
            </a:r>
            <a:r>
              <a:rPr lang="en-US" b="1" dirty="0" err="1"/>
              <a:t>Modh</a:t>
            </a:r>
            <a:endParaRPr lang="en-US" b="1" dirty="0"/>
          </a:p>
          <a:p>
            <a:r>
              <a:rPr lang="en-US" dirty="0"/>
              <a:t>SCS, MSE Dec 2023</a:t>
            </a:r>
          </a:p>
          <a:p>
            <a:endParaRPr lang="en-US" dirty="0"/>
          </a:p>
          <a:p>
            <a:endParaRPr lang="en-US" sz="300" dirty="0"/>
          </a:p>
          <a:p>
            <a:r>
              <a:rPr lang="en-US" b="1" dirty="0" err="1"/>
              <a:t>Akshita</a:t>
            </a:r>
            <a:r>
              <a:rPr lang="en-US" b="1" dirty="0"/>
              <a:t> Patil</a:t>
            </a:r>
          </a:p>
          <a:p>
            <a:r>
              <a:rPr lang="en-US" dirty="0"/>
              <a:t>Heinz College, MISM Dec 2023</a:t>
            </a:r>
          </a:p>
          <a:p>
            <a:endParaRPr lang="en-US" dirty="0"/>
          </a:p>
          <a:p>
            <a:endParaRPr lang="en-US" sz="600" dirty="0"/>
          </a:p>
          <a:p>
            <a:r>
              <a:rPr lang="en-US" b="1" dirty="0" err="1"/>
              <a:t>Yitian</a:t>
            </a:r>
            <a:r>
              <a:rPr lang="en-US" b="1" dirty="0"/>
              <a:t> (Tony) Wang</a:t>
            </a:r>
          </a:p>
          <a:p>
            <a:r>
              <a:rPr lang="en-US" dirty="0"/>
              <a:t>SCS, MSE Dec 2023</a:t>
            </a:r>
          </a:p>
        </p:txBody>
      </p:sp>
      <p:pic>
        <p:nvPicPr>
          <p:cNvPr id="7" name="Picture 2" descr="Profile photo of Yitian Wang">
            <a:extLst>
              <a:ext uri="{FF2B5EF4-FFF2-40B4-BE49-F238E27FC236}">
                <a16:creationId xmlns:a16="http://schemas.microsoft.com/office/drawing/2014/main" id="{18D94E96-95AA-79A8-ABDC-A6DD48093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3309" y="4132189"/>
            <a:ext cx="640080" cy="64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file photo of Li Liu">
            <a:extLst>
              <a:ext uri="{FF2B5EF4-FFF2-40B4-BE49-F238E27FC236}">
                <a16:creationId xmlns:a16="http://schemas.microsoft.com/office/drawing/2014/main" id="{ABE2205A-F8A2-E77E-6D5A-E755DE40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8682" y="1048629"/>
            <a:ext cx="640080" cy="64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rofile photo of Akshita Patil">
            <a:extLst>
              <a:ext uri="{FF2B5EF4-FFF2-40B4-BE49-F238E27FC236}">
                <a16:creationId xmlns:a16="http://schemas.microsoft.com/office/drawing/2014/main" id="{C513FEE2-1557-1AB7-ED07-56CAABFD3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21672" y="3105149"/>
            <a:ext cx="649562" cy="64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rofile photo of Anshul Modh">
            <a:extLst>
              <a:ext uri="{FF2B5EF4-FFF2-40B4-BE49-F238E27FC236}">
                <a16:creationId xmlns:a16="http://schemas.microsoft.com/office/drawing/2014/main" id="{4CD9CB29-9E01-E966-048A-C45803204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3309" y="2076889"/>
            <a:ext cx="645453" cy="64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rofile photo of Breuna Bishop">
            <a:extLst>
              <a:ext uri="{FF2B5EF4-FFF2-40B4-BE49-F238E27FC236}">
                <a16:creationId xmlns:a16="http://schemas.microsoft.com/office/drawing/2014/main" id="{3E4D4117-B4B2-3645-0897-CD7FFBE5E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482" y="1048629"/>
            <a:ext cx="640080" cy="64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file photo of Hemant H Kumar">
            <a:extLst>
              <a:ext uri="{FF2B5EF4-FFF2-40B4-BE49-F238E27FC236}">
                <a16:creationId xmlns:a16="http://schemas.microsoft.com/office/drawing/2014/main" id="{13AB2F13-7D42-31D6-C76C-755B122DE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0482" y="2763129"/>
            <a:ext cx="640080" cy="64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Ankita Bodigam">
            <a:extLst>
              <a:ext uri="{FF2B5EF4-FFF2-40B4-BE49-F238E27FC236}">
                <a16:creationId xmlns:a16="http://schemas.microsoft.com/office/drawing/2014/main" id="{45F8E100-55D9-38BB-CA34-02877E783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0659" y="1905879"/>
            <a:ext cx="639903" cy="640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330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4DB1-BD77-2769-CFF8-BFE07A55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Resources</a:t>
            </a:r>
          </a:p>
        </p:txBody>
      </p:sp>
      <p:pic>
        <p:nvPicPr>
          <p:cNvPr id="12" name="Picture 11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2DAF5F8-1615-DC1B-2DA2-76B2335664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00" y="819150"/>
            <a:ext cx="4191000" cy="3922401"/>
          </a:xfrm>
          <a:prstGeom prst="rect">
            <a:avLst/>
          </a:prstGeom>
          <a:ln>
            <a:solidFill>
              <a:srgbClr val="BB0027"/>
            </a:solidFill>
          </a:ln>
        </p:spPr>
      </p:pic>
      <p:pic>
        <p:nvPicPr>
          <p:cNvPr id="4" name="Picture 3" descr="A close-up of a business card&#10;&#10;Description automatically generated">
            <a:extLst>
              <a:ext uri="{FF2B5EF4-FFF2-40B4-BE49-F238E27FC236}">
                <a16:creationId xmlns:a16="http://schemas.microsoft.com/office/drawing/2014/main" id="{D0ECA092-0999-5C7E-A9C7-19174A0B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98252"/>
            <a:ext cx="3841550" cy="1225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C09C45-E462-B5DD-828A-AF20F689E6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3181350"/>
            <a:ext cx="3841550" cy="14478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/>
              <a:t>Recitation sessions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Monday 7 pm ET to 8 pm ET by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Anyone can participate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me know by the night before (about 10 pm Eastern Time)</a:t>
            </a:r>
          </a:p>
        </p:txBody>
      </p:sp>
    </p:spTree>
    <p:extLst>
      <p:ext uri="{BB962C8B-B14F-4D97-AF65-F5344CB8AC3E}">
        <p14:creationId xmlns:p14="http://schemas.microsoft.com/office/powerpoint/2010/main" val="175770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29C4-8D68-7B77-AD51-6C21ED5B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work cadence could look like this: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BC79A2-EA37-F59E-F721-CEF8AFBA037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9247881"/>
              </p:ext>
            </p:extLst>
          </p:nvPr>
        </p:nvGraphicFramePr>
        <p:xfrm>
          <a:off x="228600" y="1200150"/>
          <a:ext cx="8686799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1028031305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260290122"/>
                    </a:ext>
                  </a:extLst>
                </a:gridCol>
                <a:gridCol w="1340251">
                  <a:extLst>
                    <a:ext uri="{9D8B030D-6E8A-4147-A177-3AD203B41FA5}">
                      <a16:colId xmlns:a16="http://schemas.microsoft.com/office/drawing/2014/main" val="2754749981"/>
                    </a:ext>
                  </a:extLst>
                </a:gridCol>
                <a:gridCol w="1141693">
                  <a:extLst>
                    <a:ext uri="{9D8B030D-6E8A-4147-A177-3AD203B41FA5}">
                      <a16:colId xmlns:a16="http://schemas.microsoft.com/office/drawing/2014/main" val="3453293225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315796747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49169549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66549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Post-Class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Class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Post-Class Activity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Product Assignment work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7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8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Product Assignment is due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CBAA-C238-84B4-D39F-616290B6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6753"/>
            <a:ext cx="8229600" cy="609600"/>
          </a:xfrm>
        </p:spPr>
        <p:txBody>
          <a:bodyPr/>
          <a:lstStyle/>
          <a:p>
            <a:r>
              <a:rPr lang="en-US" dirty="0"/>
              <a:t>Policy on use of </a:t>
            </a:r>
            <a:r>
              <a:rPr lang="en-US" dirty="0" err="1"/>
              <a:t>ChatGPT</a:t>
            </a:r>
            <a:r>
              <a:rPr lang="en-US" dirty="0"/>
              <a:t> and other </a:t>
            </a:r>
            <a:r>
              <a:rPr lang="en-US" dirty="0" err="1"/>
              <a:t>GenAI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DFE4-596A-30E6-31AB-AB9950223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95350"/>
            <a:ext cx="8305800" cy="3810000"/>
          </a:xfrm>
          <a:solidFill>
            <a:schemeClr val="bg1"/>
          </a:solidFill>
        </p:spPr>
        <p:txBody>
          <a:bodyPr/>
          <a:lstStyle/>
          <a:p>
            <a:r>
              <a:rPr lang="en-US" sz="1600" dirty="0"/>
              <a:t>Use them!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You are responsible for what you submit.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Recognize if it’s correct, 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Recognize if it is consistent with what I am teaching and how I teach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very careful with numbers. </a:t>
            </a:r>
          </a:p>
          <a:p>
            <a:endParaRPr lang="en-US" sz="1600" dirty="0"/>
          </a:p>
          <a:p>
            <a:r>
              <a:rPr lang="en-US" sz="1600" dirty="0"/>
              <a:t>Sometimes, you will be asked to cite your sources. </a:t>
            </a:r>
            <a:r>
              <a:rPr lang="en-US" sz="1600" dirty="0" err="1"/>
              <a:t>ChatGPT</a:t>
            </a:r>
            <a:r>
              <a:rPr lang="en-US" sz="1600" dirty="0"/>
              <a:t> is not the source.</a:t>
            </a:r>
          </a:p>
          <a:p>
            <a:endParaRPr lang="en-US" sz="1600" dirty="0"/>
          </a:p>
          <a:p>
            <a:r>
              <a:rPr lang="en-US" sz="1600" dirty="0"/>
              <a:t>Think like this: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You’re working for the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manager or their manager asks - where did you get that from?</a:t>
            </a:r>
          </a:p>
        </p:txBody>
      </p:sp>
    </p:spTree>
    <p:extLst>
      <p:ext uri="{BB962C8B-B14F-4D97-AF65-F5344CB8AC3E}">
        <p14:creationId xmlns:p14="http://schemas.microsoft.com/office/powerpoint/2010/main" val="27388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57C9-EFBD-39EF-4F1F-6DF313D9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305800" cy="609600"/>
          </a:xfrm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Product Assignment No. 1</a:t>
            </a:r>
            <a:br>
              <a:rPr lang="en-US" sz="2200" dirty="0">
                <a:solidFill>
                  <a:schemeClr val="accent1"/>
                </a:solidFill>
              </a:rPr>
            </a:br>
            <a:r>
              <a:rPr lang="en-US" sz="2200" dirty="0"/>
              <a:t> – The Business and Product Line Context 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BC44-2996-45B0-876D-6B20A95C7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76350"/>
            <a:ext cx="4419600" cy="3505200"/>
          </a:xfrm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</a:rPr>
              <a:t>Due Tue Sep 5 at start of class</a:t>
            </a:r>
            <a:endParaRPr lang="en-US" sz="1800" b="1" u="sng" dirty="0"/>
          </a:p>
          <a:p>
            <a:endParaRPr lang="en-US" u="sng" dirty="0"/>
          </a:p>
          <a:p>
            <a:r>
              <a:rPr lang="en-US" dirty="0"/>
              <a:t>1. Select a publicly-traded company</a:t>
            </a:r>
          </a:p>
          <a:p>
            <a:endParaRPr lang="en-US" dirty="0"/>
          </a:p>
          <a:p>
            <a:r>
              <a:rPr lang="en-US" dirty="0"/>
              <a:t>2. Select a product line in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LATER, you’ll conceive an idea to add to it.</a:t>
            </a:r>
          </a:p>
          <a:p>
            <a:endParaRPr lang="en-US" dirty="0"/>
          </a:p>
          <a:p>
            <a:r>
              <a:rPr lang="en-US" dirty="0"/>
              <a:t>3. Find, capture info to describe the company</a:t>
            </a:r>
          </a:p>
          <a:p>
            <a:endParaRPr lang="en-US" dirty="0"/>
          </a:p>
          <a:p>
            <a:r>
              <a:rPr lang="en-US" dirty="0"/>
              <a:t>4. Find, capture info to describe the product line</a:t>
            </a:r>
          </a:p>
        </p:txBody>
      </p:sp>
      <p:pic>
        <p:nvPicPr>
          <p:cNvPr id="7" name="Picture 6" descr="A document with red text&#10;&#10;Description automatically generated">
            <a:extLst>
              <a:ext uri="{FF2B5EF4-FFF2-40B4-BE49-F238E27FC236}">
                <a16:creationId xmlns:a16="http://schemas.microsoft.com/office/drawing/2014/main" id="{3750CA5D-E26F-F8DC-B07B-FE4769765E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62037">
            <a:off x="5334000" y="1200150"/>
            <a:ext cx="2702685" cy="344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10991-2C65-E231-FED6-FD56E568D87D}"/>
              </a:ext>
            </a:extLst>
          </p:cNvPr>
          <p:cNvSpPr txBox="1"/>
          <p:nvPr/>
        </p:nvSpPr>
        <p:spPr>
          <a:xfrm>
            <a:off x="4419600" y="4503709"/>
            <a:ext cx="2934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Case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Workbook.docx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8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8025-210F-7B5E-CBFE-593FE6AF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Selecting and describing a Company</a:t>
            </a:r>
          </a:p>
        </p:txBody>
      </p:sp>
    </p:spTree>
    <p:extLst>
      <p:ext uri="{BB962C8B-B14F-4D97-AF65-F5344CB8AC3E}">
        <p14:creationId xmlns:p14="http://schemas.microsoft.com/office/powerpoint/2010/main" val="2323507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D582-545C-2D87-044D-9BD208B4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9AB6-AD82-7080-2162-F00E269B20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5347" y="971550"/>
            <a:ext cx="8382000" cy="3886200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Think like </a:t>
            </a:r>
            <a:r>
              <a:rPr lang="en-US" sz="1600" i="1" dirty="0"/>
              <a:t>“I am working there and proposing a new product idea”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company can be located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can be in any industry, any type, but it’s strongly preferred to be where creating a new “technology product” would be a good fit.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Tech could be software, hardware, electronics, machines, devices, materials, instruments, media, etc.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must be a </a:t>
            </a:r>
            <a:r>
              <a:rPr lang="en-US" sz="1600" u="sng" dirty="0"/>
              <a:t>publicly-traded, for-profit company</a:t>
            </a:r>
            <a:r>
              <a:rPr lang="en-US" sz="1600" dirty="0"/>
              <a:t>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It’s traded on a stock exchange.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must have at least 3 full years of reported financial information.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5672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32A0-C003-6C30-1F38-41A99481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66950"/>
            <a:ext cx="8229600" cy="609600"/>
          </a:xfrm>
        </p:spPr>
        <p:txBody>
          <a:bodyPr/>
          <a:lstStyle/>
          <a:p>
            <a:r>
              <a:rPr lang="en-US" dirty="0"/>
              <a:t>How do you know if a company is publicly-traded?</a:t>
            </a:r>
          </a:p>
        </p:txBody>
      </p:sp>
    </p:spTree>
    <p:extLst>
      <p:ext uri="{BB962C8B-B14F-4D97-AF65-F5344CB8AC3E}">
        <p14:creationId xmlns:p14="http://schemas.microsoft.com/office/powerpoint/2010/main" val="373280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84BD-3A72-8A90-8CBD-D97C6B0A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traded companies…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2FF8FAD-8783-499C-48D0-976D1A5F93A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92042658"/>
              </p:ext>
            </p:extLst>
          </p:nvPr>
        </p:nvGraphicFramePr>
        <p:xfrm>
          <a:off x="457200" y="971550"/>
          <a:ext cx="84582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16518984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611865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Publicly-traded company</a:t>
                      </a:r>
                    </a:p>
                    <a:p>
                      <a:r>
                        <a:rPr lang="en-US" sz="1600" b="0" dirty="0"/>
                        <a:t>(“Publicly-held,” ”public company”)</a:t>
                      </a:r>
                    </a:p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Private company</a:t>
                      </a:r>
                    </a:p>
                    <a:p>
                      <a:r>
                        <a:rPr lang="en-US" sz="1600" b="0" dirty="0"/>
                        <a:t>(“Privately-held,” “closely-held”)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64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 organization that has sold all or parts of its ownership (stock) to the general public using a stock exchange (e.g., NYSE, NASDAQ)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company is not owned by the public.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It’s an “unlisted” company.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4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/>
                        <a:t>Required to file quarterly financial reports</a:t>
                      </a:r>
                      <a:r>
                        <a:rPr lang="en-US" sz="1600" dirty="0"/>
                        <a:t> which is made available to investors and the public.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 not need to file or publish their financial reports.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6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 management team answers to stockholders.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management team does not need to answer to stockholders.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579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2182-4C97-B615-2009-DEB52F3D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For-Profit and Not-For-Profit organizations can earn profits.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797191-51FB-4096-47C3-B587E6F9155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9934994"/>
              </p:ext>
            </p:extLst>
          </p:nvPr>
        </p:nvGraphicFramePr>
        <p:xfrm>
          <a:off x="450427" y="895350"/>
          <a:ext cx="82296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6518984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11865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For-Profit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Not-For-Profit organization</a:t>
                      </a:r>
                    </a:p>
                    <a:p>
                      <a:r>
                        <a:rPr lang="en-US" sz="1600" b="0" dirty="0"/>
                        <a:t>(a.k.a. Nonprofit. 501(c)(3) corporation)</a:t>
                      </a:r>
                    </a:p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64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“An organization for the purpose of making a profit.”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-- Cambridge English Dictionary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“Group organized for purposes other than generating profit and in which no part of the organization’s profit is distributed to its members, directors, or officers.”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Cornell Law School (LII)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4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They have owners of stock in the organization.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There are no owners of stock in the organization.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“Non-stock corporations”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6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Profits can be distributed to its owners.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Profits can’t be distributed –&gt; no owners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34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2D34-908D-A905-8A8E-A7700BC0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 company with these 10 items</a:t>
            </a: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BE3F-428F-EC49-0FEA-5B86891404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2600" y="1276350"/>
            <a:ext cx="8229600" cy="34290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Company Name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Stock Exchange Symbol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Website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ato Extended" panose="020F050202020403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Corporate Headquarters Location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Total annual revenue 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ato Extended" panose="020F050202020403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Number of employees 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ato Extended" panose="020F050202020403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Company Age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Business Summary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Mission Statement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ato Extended" panose="020F0502020204030203" pitchFamily="34" charset="0"/>
              </a:rPr>
              <a:t> Financials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A66E7-271A-0FAD-CAB0-25AF65616014}"/>
              </a:ext>
            </a:extLst>
          </p:cNvPr>
          <p:cNvSpPr txBox="1"/>
          <p:nvPr/>
        </p:nvSpPr>
        <p:spPr>
          <a:xfrm>
            <a:off x="4876800" y="1352550"/>
            <a:ext cx="281940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You’ll need to find these for your Product Assignment No. 1.</a:t>
            </a:r>
          </a:p>
          <a:p>
            <a:endParaRPr lang="en-US" sz="1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They’ll provide context for later decisions.</a:t>
            </a:r>
          </a:p>
          <a:p>
            <a:endParaRPr lang="en-US" sz="1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24C-B4DF-277F-5551-DF0EA1E6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94 Students </a:t>
            </a:r>
            <a:r>
              <a:rPr lang="en-US" sz="1600" b="0" dirty="0"/>
              <a:t>in 3 sections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4C27-5272-C844-5A7C-604EC73556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3985" y="983762"/>
            <a:ext cx="2590800" cy="3429000"/>
          </a:xfrm>
        </p:spPr>
        <p:txBody>
          <a:bodyPr/>
          <a:lstStyle/>
          <a:p>
            <a:r>
              <a:rPr lang="en-US" b="1" dirty="0"/>
              <a:t>Section A1</a:t>
            </a:r>
          </a:p>
          <a:p>
            <a:pPr marL="0" indent="0"/>
            <a:r>
              <a:rPr lang="en-US" dirty="0"/>
              <a:t>54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SCS – S3D (51)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 (2)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Non-degree (1)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Classroom 265</a:t>
            </a:r>
          </a:p>
          <a:p>
            <a:pPr marL="0" indent="0"/>
            <a:r>
              <a:rPr lang="en-US" dirty="0"/>
              <a:t>300 SCR</a:t>
            </a:r>
          </a:p>
          <a:p>
            <a:pPr marL="0" indent="0"/>
            <a:r>
              <a:rPr lang="en-US" dirty="0"/>
              <a:t>12:30 to 1:50 p.m.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E45B-3009-177B-9690-CCF542D936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3385" y="983762"/>
            <a:ext cx="2590800" cy="3429000"/>
          </a:xfrm>
        </p:spPr>
        <p:txBody>
          <a:bodyPr/>
          <a:lstStyle/>
          <a:p>
            <a:r>
              <a:rPr lang="en-US" b="1" dirty="0"/>
              <a:t>Section B1</a:t>
            </a:r>
          </a:p>
          <a:p>
            <a:pPr marL="0" indent="0"/>
            <a:r>
              <a:rPr lang="en-US" dirty="0"/>
              <a:t>28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SCS – S3D 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Heinz – MISM 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CFA - MUS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Classroom 265</a:t>
            </a:r>
          </a:p>
          <a:p>
            <a:pPr marL="0" indent="0"/>
            <a:r>
              <a:rPr lang="en-US" dirty="0"/>
              <a:t>300 SCR</a:t>
            </a:r>
          </a:p>
          <a:p>
            <a:pPr marL="0" indent="0"/>
            <a:r>
              <a:rPr lang="en-US" dirty="0"/>
              <a:t>5:00 to 6:20 p.m.</a:t>
            </a:r>
          </a:p>
          <a:p>
            <a:pPr marL="0" indent="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0452A-E299-F3D3-035F-C299568E50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62785" y="983762"/>
            <a:ext cx="2667000" cy="3429000"/>
          </a:xfrm>
        </p:spPr>
        <p:txBody>
          <a:bodyPr/>
          <a:lstStyle/>
          <a:p>
            <a:r>
              <a:rPr lang="en-US" b="1" dirty="0"/>
              <a:t>Section 41 </a:t>
            </a:r>
            <a:r>
              <a:rPr lang="en-US" dirty="0"/>
              <a:t>(distance degrees)</a:t>
            </a:r>
          </a:p>
          <a:p>
            <a:pPr marL="0" indent="0"/>
            <a:r>
              <a:rPr lang="en-US" dirty="0"/>
              <a:t>12 students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SCS – S3D 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Heinz – ITM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Non-degree (1)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Zoom</a:t>
            </a:r>
          </a:p>
          <a:p>
            <a:pPr marL="0" indent="0"/>
            <a:r>
              <a:rPr lang="en-US" dirty="0"/>
              <a:t>5:00 to 6:20 p.m.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9E304-5F68-5F9D-CF11-3955FFFF66D6}"/>
              </a:ext>
            </a:extLst>
          </p:cNvPr>
          <p:cNvSpPr txBox="1"/>
          <p:nvPr/>
        </p:nvSpPr>
        <p:spPr>
          <a:xfrm>
            <a:off x="2078892" y="4504551"/>
            <a:ext cx="4986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Recitation Session on Mondays – 7:00 to 8:00 PM by Zoom</a:t>
            </a:r>
          </a:p>
        </p:txBody>
      </p:sp>
    </p:spTree>
    <p:extLst>
      <p:ext uri="{BB962C8B-B14F-4D97-AF65-F5344CB8AC3E}">
        <p14:creationId xmlns:p14="http://schemas.microsoft.com/office/powerpoint/2010/main" val="3482460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0083-6945-4553-4F24-0B72EF5B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</p:spPr>
        <p:txBody>
          <a:bodyPr/>
          <a:lstStyle/>
          <a:p>
            <a:r>
              <a:rPr lang="en-US" dirty="0"/>
              <a:t>Explanations – items 1 to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EED0-1FD1-B4DC-F044-F13429AB71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95350"/>
            <a:ext cx="4419600" cy="36576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Company Name</a:t>
            </a:r>
          </a:p>
          <a:p>
            <a:pPr marL="0" indent="0" algn="l"/>
            <a:r>
              <a:rPr lang="en-US" sz="120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any acronym or abbreviation</a:t>
            </a:r>
          </a:p>
          <a:p>
            <a:pPr marL="0" indent="0" algn="l"/>
            <a:r>
              <a:rPr lang="en-US" sz="120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(Example: Internationa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 Business Machines (IBM)</a:t>
            </a:r>
            <a:endParaRPr lang="en-US" sz="120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endParaRPr lang="en-US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Stock Exchange and Symbol </a:t>
            </a:r>
          </a:p>
          <a:p>
            <a:pPr marL="0" indent="0" algn="l"/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stock exchange that it is traded on and its identifier (a.k.a. symbol). (Example: NYSE, AMZN)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 </a:t>
            </a:r>
          </a:p>
          <a:p>
            <a:pPr marL="0" indent="0" algn="l"/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rovide a link to the home page. 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may need to look at it.</a:t>
            </a:r>
            <a:endParaRPr lang="en-US" sz="12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Corporate Headquarters Location</a:t>
            </a:r>
          </a:p>
          <a:p>
            <a:pPr marL="0" indent="0" algn="l"/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is its main office? </a:t>
            </a:r>
          </a:p>
          <a:p>
            <a:pPr marL="0" indent="0" algn="l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companies are fully remote, but in the USA, they must be “incorporated” in a state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Use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location.</a:t>
            </a:r>
          </a:p>
        </p:txBody>
      </p:sp>
      <p:pic>
        <p:nvPicPr>
          <p:cNvPr id="5" name="Picture 4" descr="A close-up of a list&#10;&#10;Description automatically generated">
            <a:extLst>
              <a:ext uri="{FF2B5EF4-FFF2-40B4-BE49-F238E27FC236}">
                <a16:creationId xmlns:a16="http://schemas.microsoft.com/office/drawing/2014/main" id="{FC18B054-FE48-3409-9355-D137AC30BB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5800" y="819150"/>
            <a:ext cx="4605996" cy="13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0083-6945-4553-4F24-0B72EF5B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Explanations – items 5 to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EED0-1FD1-B4DC-F044-F13429AB71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l"/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The total annual revenue </a:t>
            </a:r>
          </a:p>
          <a:p>
            <a:pPr marL="0" indent="0" algn="l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 the total revenue for the most recent </a:t>
            </a:r>
            <a:r>
              <a:rPr lang="en-US" sz="1200" b="0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year.</a:t>
            </a:r>
          </a:p>
          <a:p>
            <a:pPr marL="0" indent="0" algn="l"/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helps to understand the company’s “size”</a:t>
            </a:r>
            <a:endParaRPr lang="en-US" sz="12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endParaRPr lang="en-US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companies report </a:t>
            </a:r>
            <a:r>
              <a:rPr lang="en-US" sz="12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“fiscal years.” Use that.</a:t>
            </a:r>
          </a:p>
          <a:p>
            <a:pPr marL="0" indent="0" algn="l"/>
            <a:r>
              <a:rPr lang="en-US" sz="1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isn’t always the same as the calendar year.</a:t>
            </a:r>
          </a:p>
          <a:p>
            <a:pPr marL="0" indent="0" algn="l"/>
            <a:endParaRPr lang="en-US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Number of of employees </a:t>
            </a:r>
          </a:p>
          <a:p>
            <a:pPr marL="0" indent="0" algn="l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number is likely estimated. </a:t>
            </a:r>
          </a:p>
          <a:p>
            <a:pPr marL="0" indent="0" algn="l"/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helps to understand the company’s ”size” in a different way.</a:t>
            </a:r>
            <a:endParaRPr lang="en-US" sz="12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endParaRPr lang="en-US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 Company 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 algn="l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was fit founded? How many years in business?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0CEE9D4-BCA8-549C-F5C5-DECAB53D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67199"/>
            <a:ext cx="4359720" cy="178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63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D26-6BF0-CBD1-C47B-3231E1CC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– item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A237-6E49-D740-ED7F-7FBA55D857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810000" cy="3429000"/>
          </a:xfrm>
        </p:spPr>
        <p:txBody>
          <a:bodyPr/>
          <a:lstStyle/>
          <a:p>
            <a:pPr marL="0" indent="0" algn="l"/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8. Business Summary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 algn="l"/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1 to 3 paragraphs, identify:</a:t>
            </a:r>
          </a:p>
          <a:p>
            <a:pPr marL="0" indent="0" algn="l"/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the company does</a:t>
            </a:r>
          </a:p>
          <a:p>
            <a:pPr marL="0" indent="0" algn="l"/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 products or services or programs they offer</a:t>
            </a:r>
          </a:p>
          <a:p>
            <a:pPr marL="0" indent="0" algn="l"/>
            <a:endParaRPr lang="en-US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 markets that it serves.</a:t>
            </a:r>
          </a:p>
          <a:p>
            <a:pPr marL="0" indent="0" algn="l"/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CDA1C-9281-AF47-14FE-B0DD62508A10}"/>
              </a:ext>
            </a:extLst>
          </p:cNvPr>
          <p:cNvGrpSpPr/>
          <p:nvPr/>
        </p:nvGrpSpPr>
        <p:grpSpPr>
          <a:xfrm>
            <a:off x="2743200" y="273050"/>
            <a:ext cx="5321300" cy="4508500"/>
            <a:chOff x="2743200" y="273050"/>
            <a:chExt cx="5321300" cy="45085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A798D20-9025-4DD5-51A8-88C6EF42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400" y="273050"/>
              <a:ext cx="3721100" cy="45085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040FCC-6DD8-E78A-CD25-D6B40844F5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43200" y="971550"/>
              <a:ext cx="3200400" cy="150410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398EA1-EE9C-DD73-51D5-34488893C04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52900" y="2152650"/>
              <a:ext cx="1866900" cy="89450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DFC312-5D90-2246-2C95-671A3101A6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9902" y="3914351"/>
              <a:ext cx="3009898" cy="40999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7286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D26-6BF0-CBD1-C47B-3231E1CC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– item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A237-6E49-D740-ED7F-7FBA55D857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4267200" cy="3429000"/>
          </a:xfrm>
        </p:spPr>
        <p:txBody>
          <a:bodyPr/>
          <a:lstStyle/>
          <a:p>
            <a:pPr marL="0" indent="0" algn="l"/>
            <a:r>
              <a:rPr lang="en-US" sz="1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9. Mission Statement</a:t>
            </a:r>
          </a:p>
          <a:p>
            <a:pPr marL="0" indent="0"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does the company exist? </a:t>
            </a:r>
          </a:p>
          <a:p>
            <a:pPr marL="0" indent="0"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it trying to accomplish? </a:t>
            </a:r>
          </a:p>
          <a:p>
            <a:pPr marL="0" indent="0"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it striving for?</a:t>
            </a:r>
          </a:p>
          <a:p>
            <a:pPr marL="0" indent="0" algn="l"/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mission published by the company, exactly, without elaboration and without any academic integrity issue. </a:t>
            </a:r>
          </a:p>
          <a:p>
            <a:pPr marL="0" indent="0" algn="l"/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some cases, a company may not publish a statement. You will have to infer it from their business and state that you did this.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F48098-83A3-4C25-97D4-80FEE539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04731"/>
              </p:ext>
            </p:extLst>
          </p:nvPr>
        </p:nvGraphicFramePr>
        <p:xfrm>
          <a:off x="4953000" y="1218353"/>
          <a:ext cx="36576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773993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823393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200" b="1" dirty="0"/>
                        <a:t>Mission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Tesla’s mission is to accelerate the world’s transition to sustainable energy.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4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37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4D03-6608-89C0-6B0F-2C0755E7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Mission, Vision, Values, and more.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B634-5A70-2971-E56F-837A1BC5CE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4648200" cy="3429000"/>
          </a:xfrm>
        </p:spPr>
        <p:txBody>
          <a:bodyPr/>
          <a:lstStyle/>
          <a:p>
            <a:r>
              <a:rPr lang="en-US" sz="1800" i="1" dirty="0"/>
              <a:t>In your </a:t>
            </a:r>
            <a:r>
              <a:rPr lang="en-US" sz="1800" i="1" dirty="0" err="1"/>
              <a:t>Coursepack</a:t>
            </a:r>
            <a:r>
              <a:rPr lang="en-US" sz="1800" i="1" dirty="0"/>
              <a:t> from HBP.</a:t>
            </a:r>
          </a:p>
          <a:p>
            <a:endParaRPr lang="en-US" sz="1800" dirty="0"/>
          </a:p>
          <a:p>
            <a:r>
              <a:rPr lang="en-US" sz="1800" dirty="0"/>
              <a:t>When conceiving new product ideas, it helps the company’s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Strategic intent (next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/>
            <a:r>
              <a:rPr lang="en-US" sz="1800" dirty="0"/>
              <a:t>Sometimes, these aren’t clear…</a:t>
            </a:r>
          </a:p>
        </p:txBody>
      </p:sp>
      <p:pic>
        <p:nvPicPr>
          <p:cNvPr id="4" name="Picture 3" descr="A white and black page with black text&#10;&#10;Description automatically generated">
            <a:extLst>
              <a:ext uri="{FF2B5EF4-FFF2-40B4-BE49-F238E27FC236}">
                <a16:creationId xmlns:a16="http://schemas.microsoft.com/office/drawing/2014/main" id="{F7352C6D-9351-065C-BF1F-5F87C8DE7A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56026">
            <a:off x="5410200" y="752475"/>
            <a:ext cx="2874186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3F35-9185-079A-3DA0-BD899EC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– item 5 </a:t>
            </a:r>
            <a:r>
              <a:rPr lang="en-US" dirty="0">
                <a:sym typeface="Wingdings" pitchFamily="2" charset="2"/>
              </a:rPr>
              <a:t> Financials of last 3 full years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751B-EDA8-198D-19EB-19D1489188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87878"/>
            <a:ext cx="8229600" cy="379367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Revenue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per year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Revenue change (%) from the prior year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Gross Profit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Gross Profit change (%) from the prior year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</a:t>
            </a:r>
            <a:r>
              <a:rPr lang="en-US" sz="1300" b="1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Gross Profit Margin (%)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Gross Profit Margin (%) change (%) from the prior year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</a:t>
            </a:r>
            <a:r>
              <a:rPr lang="en-US" sz="1300" b="1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Net Income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Net Income change (%) from the prior year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</a:t>
            </a:r>
            <a:r>
              <a:rPr lang="en-US" sz="1300" b="1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Net Profit Margin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(%)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</a:t>
            </a:r>
            <a:r>
              <a:rPr lang="en-US" sz="1300" b="1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Net Profit Margin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(%) change (%) from the prior year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</a:t>
            </a:r>
            <a:r>
              <a:rPr lang="en-US" sz="1300" b="1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Sales and Marketing (S&amp;M)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expense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</a:t>
            </a:r>
            <a:r>
              <a:rPr lang="en-US" sz="1300" b="1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Research and Development (R&amp;D)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expense</a:t>
            </a:r>
          </a:p>
          <a:p>
            <a:pPr algn="l">
              <a:buFont typeface="+mj-lt"/>
              <a:buAutoNum type="arabicPeriod"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</a:t>
            </a:r>
            <a:r>
              <a:rPr lang="en-US" sz="1300" b="1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General and Administrative (G&amp;A)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Lato Extended" panose="020F0502020204030203" pitchFamily="34" charset="0"/>
              </a:rPr>
              <a:t> expense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B461B-0C4D-1868-8B2F-C0227D28AE03}"/>
              </a:ext>
            </a:extLst>
          </p:cNvPr>
          <p:cNvSpPr txBox="1"/>
          <p:nvPr/>
        </p:nvSpPr>
        <p:spPr>
          <a:xfrm>
            <a:off x="5651157" y="2343150"/>
            <a:ext cx="30480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We’ll discuss each item in the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4115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C075-80FC-A43E-03F6-741744F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609600"/>
          </a:xfrm>
        </p:spPr>
        <p:txBody>
          <a:bodyPr/>
          <a:lstStyle/>
          <a:p>
            <a:r>
              <a:rPr lang="en-US" dirty="0"/>
              <a:t>Financials example – Google – 2019, 2020, 2021</a:t>
            </a:r>
          </a:p>
        </p:txBody>
      </p:sp>
      <p:pic>
        <p:nvPicPr>
          <p:cNvPr id="5" name="Content Placeholder 4" descr="A screenshot of a report&#10;&#10;Description automatically generated">
            <a:extLst>
              <a:ext uri="{FF2B5EF4-FFF2-40B4-BE49-F238E27FC236}">
                <a16:creationId xmlns:a16="http://schemas.microsoft.com/office/drawing/2014/main" id="{DA530B22-5567-1C22-8A9B-75A24E6D5BA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81200" y="755650"/>
            <a:ext cx="5181600" cy="43180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6298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EA0C-EB31-CD3A-7924-B3BDCCBE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 example – Apple 2019, 2020, 2021</a:t>
            </a:r>
          </a:p>
        </p:txBody>
      </p:sp>
      <p:pic>
        <p:nvPicPr>
          <p:cNvPr id="5" name="Content Placeholder 4" descr="A table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047B2BD-AA8A-564C-AC4A-A93E0BDB747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7200" y="938084"/>
            <a:ext cx="7373606" cy="3843466"/>
          </a:xfrm>
          <a:ln>
            <a:solidFill>
              <a:schemeClr val="accent1"/>
            </a:solidFill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4F4DD51E-3EEC-140D-BA1F-D3D9B87893BD}"/>
              </a:ext>
            </a:extLst>
          </p:cNvPr>
          <p:cNvSpPr/>
          <p:nvPr/>
        </p:nvSpPr>
        <p:spPr bwMode="auto">
          <a:xfrm>
            <a:off x="271849" y="4184822"/>
            <a:ext cx="7208108" cy="675502"/>
          </a:xfrm>
          <a:custGeom>
            <a:avLst/>
            <a:gdLst>
              <a:gd name="connsiteX0" fmla="*/ 411892 w 7208108"/>
              <a:gd name="connsiteY0" fmla="*/ 107092 h 675502"/>
              <a:gd name="connsiteX1" fmla="*/ 197708 w 7208108"/>
              <a:gd name="connsiteY1" fmla="*/ 123567 h 675502"/>
              <a:gd name="connsiteX2" fmla="*/ 140043 w 7208108"/>
              <a:gd name="connsiteY2" fmla="*/ 148281 h 675502"/>
              <a:gd name="connsiteX3" fmla="*/ 74140 w 7208108"/>
              <a:gd name="connsiteY3" fmla="*/ 189470 h 675502"/>
              <a:gd name="connsiteX4" fmla="*/ 0 w 7208108"/>
              <a:gd name="connsiteY4" fmla="*/ 271848 h 675502"/>
              <a:gd name="connsiteX5" fmla="*/ 8237 w 7208108"/>
              <a:gd name="connsiteY5" fmla="*/ 337751 h 675502"/>
              <a:gd name="connsiteX6" fmla="*/ 57665 w 7208108"/>
              <a:gd name="connsiteY6" fmla="*/ 395416 h 675502"/>
              <a:gd name="connsiteX7" fmla="*/ 271848 w 7208108"/>
              <a:gd name="connsiteY7" fmla="*/ 461319 h 675502"/>
              <a:gd name="connsiteX8" fmla="*/ 411892 w 7208108"/>
              <a:gd name="connsiteY8" fmla="*/ 469556 h 675502"/>
              <a:gd name="connsiteX9" fmla="*/ 535459 w 7208108"/>
              <a:gd name="connsiteY9" fmla="*/ 477794 h 675502"/>
              <a:gd name="connsiteX10" fmla="*/ 1021492 w 7208108"/>
              <a:gd name="connsiteY10" fmla="*/ 486032 h 675502"/>
              <a:gd name="connsiteX11" fmla="*/ 1120346 w 7208108"/>
              <a:gd name="connsiteY11" fmla="*/ 494270 h 675502"/>
              <a:gd name="connsiteX12" fmla="*/ 1309816 w 7208108"/>
              <a:gd name="connsiteY12" fmla="*/ 543697 h 675502"/>
              <a:gd name="connsiteX13" fmla="*/ 1408670 w 7208108"/>
              <a:gd name="connsiteY13" fmla="*/ 568410 h 675502"/>
              <a:gd name="connsiteX14" fmla="*/ 1598140 w 7208108"/>
              <a:gd name="connsiteY14" fmla="*/ 601362 h 675502"/>
              <a:gd name="connsiteX15" fmla="*/ 1927654 w 7208108"/>
              <a:gd name="connsiteY15" fmla="*/ 626075 h 675502"/>
              <a:gd name="connsiteX16" fmla="*/ 2051221 w 7208108"/>
              <a:gd name="connsiteY16" fmla="*/ 642551 h 675502"/>
              <a:gd name="connsiteX17" fmla="*/ 2174789 w 7208108"/>
              <a:gd name="connsiteY17" fmla="*/ 650789 h 675502"/>
              <a:gd name="connsiteX18" fmla="*/ 2652583 w 7208108"/>
              <a:gd name="connsiteY18" fmla="*/ 675502 h 675502"/>
              <a:gd name="connsiteX19" fmla="*/ 3484605 w 7208108"/>
              <a:gd name="connsiteY19" fmla="*/ 659027 h 675502"/>
              <a:gd name="connsiteX20" fmla="*/ 3896497 w 7208108"/>
              <a:gd name="connsiteY20" fmla="*/ 626075 h 675502"/>
              <a:gd name="connsiteX21" fmla="*/ 4275437 w 7208108"/>
              <a:gd name="connsiteY21" fmla="*/ 609600 h 675502"/>
              <a:gd name="connsiteX22" fmla="*/ 4423719 w 7208108"/>
              <a:gd name="connsiteY22" fmla="*/ 601362 h 675502"/>
              <a:gd name="connsiteX23" fmla="*/ 4539048 w 7208108"/>
              <a:gd name="connsiteY23" fmla="*/ 593124 h 675502"/>
              <a:gd name="connsiteX24" fmla="*/ 5634681 w 7208108"/>
              <a:gd name="connsiteY24" fmla="*/ 584886 h 675502"/>
              <a:gd name="connsiteX25" fmla="*/ 5824151 w 7208108"/>
              <a:gd name="connsiteY25" fmla="*/ 568410 h 675502"/>
              <a:gd name="connsiteX26" fmla="*/ 6120713 w 7208108"/>
              <a:gd name="connsiteY26" fmla="*/ 527221 h 675502"/>
              <a:gd name="connsiteX27" fmla="*/ 6203092 w 7208108"/>
              <a:gd name="connsiteY27" fmla="*/ 510746 h 675502"/>
              <a:gd name="connsiteX28" fmla="*/ 6301946 w 7208108"/>
              <a:gd name="connsiteY28" fmla="*/ 494270 h 675502"/>
              <a:gd name="connsiteX29" fmla="*/ 6392562 w 7208108"/>
              <a:gd name="connsiteY29" fmla="*/ 469556 h 675502"/>
              <a:gd name="connsiteX30" fmla="*/ 6680886 w 7208108"/>
              <a:gd name="connsiteY30" fmla="*/ 403654 h 675502"/>
              <a:gd name="connsiteX31" fmla="*/ 6787978 w 7208108"/>
              <a:gd name="connsiteY31" fmla="*/ 370702 h 675502"/>
              <a:gd name="connsiteX32" fmla="*/ 6911546 w 7208108"/>
              <a:gd name="connsiteY32" fmla="*/ 329513 h 675502"/>
              <a:gd name="connsiteX33" fmla="*/ 6944497 w 7208108"/>
              <a:gd name="connsiteY33" fmla="*/ 313037 h 675502"/>
              <a:gd name="connsiteX34" fmla="*/ 7010400 w 7208108"/>
              <a:gd name="connsiteY34" fmla="*/ 296562 h 675502"/>
              <a:gd name="connsiteX35" fmla="*/ 7043351 w 7208108"/>
              <a:gd name="connsiteY35" fmla="*/ 280086 h 675502"/>
              <a:gd name="connsiteX36" fmla="*/ 7076302 w 7208108"/>
              <a:gd name="connsiteY36" fmla="*/ 271848 h 675502"/>
              <a:gd name="connsiteX37" fmla="*/ 7166919 w 7208108"/>
              <a:gd name="connsiteY37" fmla="*/ 238897 h 675502"/>
              <a:gd name="connsiteX38" fmla="*/ 7191632 w 7208108"/>
              <a:gd name="connsiteY38" fmla="*/ 222421 h 675502"/>
              <a:gd name="connsiteX39" fmla="*/ 7208108 w 7208108"/>
              <a:gd name="connsiteY39" fmla="*/ 189470 h 675502"/>
              <a:gd name="connsiteX40" fmla="*/ 7191632 w 7208108"/>
              <a:gd name="connsiteY40" fmla="*/ 131805 h 675502"/>
              <a:gd name="connsiteX41" fmla="*/ 7150443 w 7208108"/>
              <a:gd name="connsiteY41" fmla="*/ 107092 h 675502"/>
              <a:gd name="connsiteX42" fmla="*/ 7125729 w 7208108"/>
              <a:gd name="connsiteY42" fmla="*/ 98854 h 675502"/>
              <a:gd name="connsiteX43" fmla="*/ 7035113 w 7208108"/>
              <a:gd name="connsiteY43" fmla="*/ 82378 h 675502"/>
              <a:gd name="connsiteX44" fmla="*/ 6993924 w 7208108"/>
              <a:gd name="connsiteY44" fmla="*/ 74140 h 675502"/>
              <a:gd name="connsiteX45" fmla="*/ 6895070 w 7208108"/>
              <a:gd name="connsiteY45" fmla="*/ 65902 h 675502"/>
              <a:gd name="connsiteX46" fmla="*/ 6664410 w 7208108"/>
              <a:gd name="connsiteY46" fmla="*/ 57664 h 675502"/>
              <a:gd name="connsiteX47" fmla="*/ 6606746 w 7208108"/>
              <a:gd name="connsiteY47" fmla="*/ 49427 h 675502"/>
              <a:gd name="connsiteX48" fmla="*/ 6417275 w 7208108"/>
              <a:gd name="connsiteY48" fmla="*/ 32951 h 675502"/>
              <a:gd name="connsiteX49" fmla="*/ 5741773 w 7208108"/>
              <a:gd name="connsiteY49" fmla="*/ 41189 h 675502"/>
              <a:gd name="connsiteX50" fmla="*/ 5568778 w 7208108"/>
              <a:gd name="connsiteY50" fmla="*/ 57664 h 675502"/>
              <a:gd name="connsiteX51" fmla="*/ 5502875 w 7208108"/>
              <a:gd name="connsiteY51" fmla="*/ 65902 h 675502"/>
              <a:gd name="connsiteX52" fmla="*/ 5412259 w 7208108"/>
              <a:gd name="connsiteY52" fmla="*/ 74140 h 675502"/>
              <a:gd name="connsiteX53" fmla="*/ 5263978 w 7208108"/>
              <a:gd name="connsiteY53" fmla="*/ 90616 h 675502"/>
              <a:gd name="connsiteX54" fmla="*/ 5082746 w 7208108"/>
              <a:gd name="connsiteY54" fmla="*/ 98854 h 675502"/>
              <a:gd name="connsiteX55" fmla="*/ 4901513 w 7208108"/>
              <a:gd name="connsiteY55" fmla="*/ 115329 h 675502"/>
              <a:gd name="connsiteX56" fmla="*/ 4777946 w 7208108"/>
              <a:gd name="connsiteY56" fmla="*/ 123567 h 675502"/>
              <a:gd name="connsiteX57" fmla="*/ 4687329 w 7208108"/>
              <a:gd name="connsiteY57" fmla="*/ 131805 h 675502"/>
              <a:gd name="connsiteX58" fmla="*/ 4539048 w 7208108"/>
              <a:gd name="connsiteY58" fmla="*/ 140043 h 675502"/>
              <a:gd name="connsiteX59" fmla="*/ 4423719 w 7208108"/>
              <a:gd name="connsiteY59" fmla="*/ 148281 h 675502"/>
              <a:gd name="connsiteX60" fmla="*/ 3624648 w 7208108"/>
              <a:gd name="connsiteY60" fmla="*/ 131805 h 675502"/>
              <a:gd name="connsiteX61" fmla="*/ 3550508 w 7208108"/>
              <a:gd name="connsiteY61" fmla="*/ 123567 h 675502"/>
              <a:gd name="connsiteX62" fmla="*/ 3484605 w 7208108"/>
              <a:gd name="connsiteY62" fmla="*/ 107092 h 675502"/>
              <a:gd name="connsiteX63" fmla="*/ 3377513 w 7208108"/>
              <a:gd name="connsiteY63" fmla="*/ 90616 h 675502"/>
              <a:gd name="connsiteX64" fmla="*/ 3328086 w 7208108"/>
              <a:gd name="connsiteY64" fmla="*/ 74140 h 675502"/>
              <a:gd name="connsiteX65" fmla="*/ 3270421 w 7208108"/>
              <a:gd name="connsiteY65" fmla="*/ 65902 h 675502"/>
              <a:gd name="connsiteX66" fmla="*/ 3204519 w 7208108"/>
              <a:gd name="connsiteY66" fmla="*/ 57664 h 675502"/>
              <a:gd name="connsiteX67" fmla="*/ 2965621 w 7208108"/>
              <a:gd name="connsiteY67" fmla="*/ 41189 h 675502"/>
              <a:gd name="connsiteX68" fmla="*/ 2858529 w 7208108"/>
              <a:gd name="connsiteY68" fmla="*/ 24713 h 675502"/>
              <a:gd name="connsiteX69" fmla="*/ 2800865 w 7208108"/>
              <a:gd name="connsiteY69" fmla="*/ 16475 h 675502"/>
              <a:gd name="connsiteX70" fmla="*/ 2751437 w 7208108"/>
              <a:gd name="connsiteY70" fmla="*/ 8237 h 675502"/>
              <a:gd name="connsiteX71" fmla="*/ 2636108 w 7208108"/>
              <a:gd name="connsiteY71" fmla="*/ 0 h 675502"/>
              <a:gd name="connsiteX72" fmla="*/ 2273643 w 7208108"/>
              <a:gd name="connsiteY72" fmla="*/ 8237 h 675502"/>
              <a:gd name="connsiteX73" fmla="*/ 2092410 w 7208108"/>
              <a:gd name="connsiteY73" fmla="*/ 41189 h 675502"/>
              <a:gd name="connsiteX74" fmla="*/ 2010032 w 7208108"/>
              <a:gd name="connsiteY74" fmla="*/ 49427 h 675502"/>
              <a:gd name="connsiteX75" fmla="*/ 1935892 w 7208108"/>
              <a:gd name="connsiteY75" fmla="*/ 65902 h 675502"/>
              <a:gd name="connsiteX76" fmla="*/ 1869989 w 7208108"/>
              <a:gd name="connsiteY76" fmla="*/ 74140 h 675502"/>
              <a:gd name="connsiteX77" fmla="*/ 1779373 w 7208108"/>
              <a:gd name="connsiteY77" fmla="*/ 90616 h 675502"/>
              <a:gd name="connsiteX78" fmla="*/ 873210 w 7208108"/>
              <a:gd name="connsiteY78" fmla="*/ 82378 h 675502"/>
              <a:gd name="connsiteX79" fmla="*/ 840259 w 7208108"/>
              <a:gd name="connsiteY79" fmla="*/ 74140 h 675502"/>
              <a:gd name="connsiteX80" fmla="*/ 370702 w 7208108"/>
              <a:gd name="connsiteY80" fmla="*/ 74140 h 67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7208108" h="675502">
                <a:moveTo>
                  <a:pt x="411892" y="107092"/>
                </a:moveTo>
                <a:cubicBezTo>
                  <a:pt x="254319" y="129600"/>
                  <a:pt x="503277" y="95788"/>
                  <a:pt x="197708" y="123567"/>
                </a:cubicBezTo>
                <a:cubicBezTo>
                  <a:pt x="183758" y="124835"/>
                  <a:pt x="149063" y="143270"/>
                  <a:pt x="140043" y="148281"/>
                </a:cubicBezTo>
                <a:cubicBezTo>
                  <a:pt x="138442" y="149171"/>
                  <a:pt x="82447" y="181994"/>
                  <a:pt x="74140" y="189470"/>
                </a:cubicBezTo>
                <a:cubicBezTo>
                  <a:pt x="20252" y="237970"/>
                  <a:pt x="27628" y="230405"/>
                  <a:pt x="0" y="271848"/>
                </a:cubicBezTo>
                <a:cubicBezTo>
                  <a:pt x="2746" y="293816"/>
                  <a:pt x="1236" y="316748"/>
                  <a:pt x="8237" y="337751"/>
                </a:cubicBezTo>
                <a:cubicBezTo>
                  <a:pt x="10691" y="345114"/>
                  <a:pt x="48063" y="390615"/>
                  <a:pt x="57665" y="395416"/>
                </a:cubicBezTo>
                <a:cubicBezTo>
                  <a:pt x="114440" y="423804"/>
                  <a:pt x="208440" y="452865"/>
                  <a:pt x="271848" y="461319"/>
                </a:cubicBezTo>
                <a:cubicBezTo>
                  <a:pt x="318200" y="467499"/>
                  <a:pt x="365221" y="466639"/>
                  <a:pt x="411892" y="469556"/>
                </a:cubicBezTo>
                <a:cubicBezTo>
                  <a:pt x="453092" y="472131"/>
                  <a:pt x="494194" y="476679"/>
                  <a:pt x="535459" y="477794"/>
                </a:cubicBezTo>
                <a:cubicBezTo>
                  <a:pt x="697434" y="482172"/>
                  <a:pt x="859481" y="483286"/>
                  <a:pt x="1021492" y="486032"/>
                </a:cubicBezTo>
                <a:cubicBezTo>
                  <a:pt x="1054443" y="488778"/>
                  <a:pt x="1087923" y="487785"/>
                  <a:pt x="1120346" y="494270"/>
                </a:cubicBezTo>
                <a:cubicBezTo>
                  <a:pt x="1184349" y="507071"/>
                  <a:pt x="1246602" y="527442"/>
                  <a:pt x="1309816" y="543697"/>
                </a:cubicBezTo>
                <a:cubicBezTo>
                  <a:pt x="1342711" y="552156"/>
                  <a:pt x="1375207" y="562590"/>
                  <a:pt x="1408670" y="568410"/>
                </a:cubicBezTo>
                <a:cubicBezTo>
                  <a:pt x="1471827" y="579394"/>
                  <a:pt x="1534239" y="596250"/>
                  <a:pt x="1598140" y="601362"/>
                </a:cubicBezTo>
                <a:cubicBezTo>
                  <a:pt x="1845235" y="621129"/>
                  <a:pt x="1735371" y="613256"/>
                  <a:pt x="1927654" y="626075"/>
                </a:cubicBezTo>
                <a:cubicBezTo>
                  <a:pt x="1968843" y="631567"/>
                  <a:pt x="2009874" y="638416"/>
                  <a:pt x="2051221" y="642551"/>
                </a:cubicBezTo>
                <a:cubicBezTo>
                  <a:pt x="2092297" y="646659"/>
                  <a:pt x="2133585" y="648266"/>
                  <a:pt x="2174789" y="650789"/>
                </a:cubicBezTo>
                <a:cubicBezTo>
                  <a:pt x="2478231" y="669367"/>
                  <a:pt x="2391400" y="664619"/>
                  <a:pt x="2652583" y="675502"/>
                </a:cubicBezTo>
                <a:lnTo>
                  <a:pt x="3484605" y="659027"/>
                </a:lnTo>
                <a:cubicBezTo>
                  <a:pt x="3622232" y="653558"/>
                  <a:pt x="3758891" y="632058"/>
                  <a:pt x="3896497" y="626075"/>
                </a:cubicBezTo>
                <a:lnTo>
                  <a:pt x="4275437" y="609600"/>
                </a:lnTo>
                <a:lnTo>
                  <a:pt x="4423719" y="601362"/>
                </a:lnTo>
                <a:cubicBezTo>
                  <a:pt x="4462185" y="598958"/>
                  <a:pt x="4500511" y="593648"/>
                  <a:pt x="4539048" y="593124"/>
                </a:cubicBezTo>
                <a:lnTo>
                  <a:pt x="5634681" y="584886"/>
                </a:lnTo>
                <a:cubicBezTo>
                  <a:pt x="5697838" y="579394"/>
                  <a:pt x="5761552" y="578426"/>
                  <a:pt x="5824151" y="568410"/>
                </a:cubicBezTo>
                <a:cubicBezTo>
                  <a:pt x="6060046" y="530667"/>
                  <a:pt x="5960861" y="541753"/>
                  <a:pt x="6120713" y="527221"/>
                </a:cubicBezTo>
                <a:lnTo>
                  <a:pt x="6203092" y="510746"/>
                </a:lnTo>
                <a:cubicBezTo>
                  <a:pt x="6235959" y="504770"/>
                  <a:pt x="6269303" y="501367"/>
                  <a:pt x="6301946" y="494270"/>
                </a:cubicBezTo>
                <a:cubicBezTo>
                  <a:pt x="6332540" y="487619"/>
                  <a:pt x="6362127" y="476902"/>
                  <a:pt x="6392562" y="469556"/>
                </a:cubicBezTo>
                <a:cubicBezTo>
                  <a:pt x="6488412" y="446420"/>
                  <a:pt x="6585579" y="429069"/>
                  <a:pt x="6680886" y="403654"/>
                </a:cubicBezTo>
                <a:cubicBezTo>
                  <a:pt x="6711896" y="395385"/>
                  <a:pt x="6757249" y="382225"/>
                  <a:pt x="6787978" y="370702"/>
                </a:cubicBezTo>
                <a:cubicBezTo>
                  <a:pt x="6896980" y="329826"/>
                  <a:pt x="6834906" y="344841"/>
                  <a:pt x="6911546" y="329513"/>
                </a:cubicBezTo>
                <a:cubicBezTo>
                  <a:pt x="6922530" y="324021"/>
                  <a:pt x="6932847" y="316920"/>
                  <a:pt x="6944497" y="313037"/>
                </a:cubicBezTo>
                <a:cubicBezTo>
                  <a:pt x="6965979" y="305877"/>
                  <a:pt x="7010400" y="296562"/>
                  <a:pt x="7010400" y="296562"/>
                </a:cubicBezTo>
                <a:cubicBezTo>
                  <a:pt x="7021384" y="291070"/>
                  <a:pt x="7031853" y="284398"/>
                  <a:pt x="7043351" y="280086"/>
                </a:cubicBezTo>
                <a:cubicBezTo>
                  <a:pt x="7053952" y="276111"/>
                  <a:pt x="7065458" y="275101"/>
                  <a:pt x="7076302" y="271848"/>
                </a:cubicBezTo>
                <a:cubicBezTo>
                  <a:pt x="7095529" y="266080"/>
                  <a:pt x="7147265" y="248724"/>
                  <a:pt x="7166919" y="238897"/>
                </a:cubicBezTo>
                <a:cubicBezTo>
                  <a:pt x="7175774" y="234469"/>
                  <a:pt x="7183394" y="227913"/>
                  <a:pt x="7191632" y="222421"/>
                </a:cubicBezTo>
                <a:cubicBezTo>
                  <a:pt x="7197124" y="211437"/>
                  <a:pt x="7208108" y="201750"/>
                  <a:pt x="7208108" y="189470"/>
                </a:cubicBezTo>
                <a:cubicBezTo>
                  <a:pt x="7208108" y="169479"/>
                  <a:pt x="7203096" y="148182"/>
                  <a:pt x="7191632" y="131805"/>
                </a:cubicBezTo>
                <a:cubicBezTo>
                  <a:pt x="7182450" y="118688"/>
                  <a:pt x="7164764" y="114252"/>
                  <a:pt x="7150443" y="107092"/>
                </a:cubicBezTo>
                <a:cubicBezTo>
                  <a:pt x="7142676" y="103209"/>
                  <a:pt x="7134078" y="101240"/>
                  <a:pt x="7125729" y="98854"/>
                </a:cubicBezTo>
                <a:cubicBezTo>
                  <a:pt x="7081444" y="86201"/>
                  <a:pt x="7091118" y="91712"/>
                  <a:pt x="7035113" y="82378"/>
                </a:cubicBezTo>
                <a:cubicBezTo>
                  <a:pt x="7021302" y="80076"/>
                  <a:pt x="7007830" y="75776"/>
                  <a:pt x="6993924" y="74140"/>
                </a:cubicBezTo>
                <a:cubicBezTo>
                  <a:pt x="6961085" y="70276"/>
                  <a:pt x="6928094" y="67553"/>
                  <a:pt x="6895070" y="65902"/>
                </a:cubicBezTo>
                <a:cubicBezTo>
                  <a:pt x="6818230" y="62060"/>
                  <a:pt x="6741297" y="60410"/>
                  <a:pt x="6664410" y="57664"/>
                </a:cubicBezTo>
                <a:cubicBezTo>
                  <a:pt x="6645189" y="54918"/>
                  <a:pt x="6626066" y="51359"/>
                  <a:pt x="6606746" y="49427"/>
                </a:cubicBezTo>
                <a:cubicBezTo>
                  <a:pt x="6543665" y="43119"/>
                  <a:pt x="6417275" y="32951"/>
                  <a:pt x="6417275" y="32951"/>
                </a:cubicBezTo>
                <a:lnTo>
                  <a:pt x="5741773" y="41189"/>
                </a:lnTo>
                <a:cubicBezTo>
                  <a:pt x="5707419" y="41920"/>
                  <a:pt x="5608643" y="52974"/>
                  <a:pt x="5568778" y="57664"/>
                </a:cubicBezTo>
                <a:lnTo>
                  <a:pt x="5502875" y="65902"/>
                </a:lnTo>
                <a:cubicBezTo>
                  <a:pt x="5472712" y="69077"/>
                  <a:pt x="5442403" y="70791"/>
                  <a:pt x="5412259" y="74140"/>
                </a:cubicBezTo>
                <a:cubicBezTo>
                  <a:pt x="5311685" y="85315"/>
                  <a:pt x="5394057" y="82732"/>
                  <a:pt x="5263978" y="90616"/>
                </a:cubicBezTo>
                <a:cubicBezTo>
                  <a:pt x="5203616" y="94274"/>
                  <a:pt x="5143126" y="95499"/>
                  <a:pt x="5082746" y="98854"/>
                </a:cubicBezTo>
                <a:cubicBezTo>
                  <a:pt x="4795166" y="114831"/>
                  <a:pt x="5091918" y="98773"/>
                  <a:pt x="4901513" y="115329"/>
                </a:cubicBezTo>
                <a:cubicBezTo>
                  <a:pt x="4860388" y="118905"/>
                  <a:pt x="4819105" y="120401"/>
                  <a:pt x="4777946" y="123567"/>
                </a:cubicBezTo>
                <a:cubicBezTo>
                  <a:pt x="4747705" y="125893"/>
                  <a:pt x="4717587" y="129718"/>
                  <a:pt x="4687329" y="131805"/>
                </a:cubicBezTo>
                <a:cubicBezTo>
                  <a:pt x="4637943" y="135211"/>
                  <a:pt x="4588455" y="136955"/>
                  <a:pt x="4539048" y="140043"/>
                </a:cubicBezTo>
                <a:lnTo>
                  <a:pt x="4423719" y="148281"/>
                </a:lnTo>
                <a:cubicBezTo>
                  <a:pt x="4205618" y="145520"/>
                  <a:pt x="3879516" y="150685"/>
                  <a:pt x="3624648" y="131805"/>
                </a:cubicBezTo>
                <a:cubicBezTo>
                  <a:pt x="3599851" y="129968"/>
                  <a:pt x="3575221" y="126313"/>
                  <a:pt x="3550508" y="123567"/>
                </a:cubicBezTo>
                <a:cubicBezTo>
                  <a:pt x="3528540" y="118075"/>
                  <a:pt x="3506746" y="111836"/>
                  <a:pt x="3484605" y="107092"/>
                </a:cubicBezTo>
                <a:cubicBezTo>
                  <a:pt x="3461742" y="102193"/>
                  <a:pt x="3398569" y="93624"/>
                  <a:pt x="3377513" y="90616"/>
                </a:cubicBezTo>
                <a:cubicBezTo>
                  <a:pt x="3361037" y="85124"/>
                  <a:pt x="3345008" y="78045"/>
                  <a:pt x="3328086" y="74140"/>
                </a:cubicBezTo>
                <a:cubicBezTo>
                  <a:pt x="3309166" y="69774"/>
                  <a:pt x="3289667" y="68468"/>
                  <a:pt x="3270421" y="65902"/>
                </a:cubicBezTo>
                <a:cubicBezTo>
                  <a:pt x="3248477" y="62976"/>
                  <a:pt x="3226585" y="59453"/>
                  <a:pt x="3204519" y="57664"/>
                </a:cubicBezTo>
                <a:cubicBezTo>
                  <a:pt x="3124958" y="51213"/>
                  <a:pt x="3044641" y="52478"/>
                  <a:pt x="2965621" y="41189"/>
                </a:cubicBezTo>
                <a:cubicBezTo>
                  <a:pt x="2798434" y="17305"/>
                  <a:pt x="3007099" y="47571"/>
                  <a:pt x="2858529" y="24713"/>
                </a:cubicBezTo>
                <a:cubicBezTo>
                  <a:pt x="2839338" y="21761"/>
                  <a:pt x="2820056" y="19427"/>
                  <a:pt x="2800865" y="16475"/>
                </a:cubicBezTo>
                <a:cubicBezTo>
                  <a:pt x="2784356" y="13935"/>
                  <a:pt x="2768057" y="9899"/>
                  <a:pt x="2751437" y="8237"/>
                </a:cubicBezTo>
                <a:cubicBezTo>
                  <a:pt x="2713087" y="4402"/>
                  <a:pt x="2674551" y="2746"/>
                  <a:pt x="2636108" y="0"/>
                </a:cubicBezTo>
                <a:cubicBezTo>
                  <a:pt x="2515286" y="2746"/>
                  <a:pt x="2394151" y="-892"/>
                  <a:pt x="2273643" y="8237"/>
                </a:cubicBezTo>
                <a:cubicBezTo>
                  <a:pt x="2212417" y="12875"/>
                  <a:pt x="2153507" y="35079"/>
                  <a:pt x="2092410" y="41189"/>
                </a:cubicBezTo>
                <a:lnTo>
                  <a:pt x="2010032" y="49427"/>
                </a:lnTo>
                <a:cubicBezTo>
                  <a:pt x="1985319" y="54919"/>
                  <a:pt x="1960823" y="61503"/>
                  <a:pt x="1935892" y="65902"/>
                </a:cubicBezTo>
                <a:cubicBezTo>
                  <a:pt x="1914090" y="69749"/>
                  <a:pt x="1891905" y="71009"/>
                  <a:pt x="1869989" y="74140"/>
                </a:cubicBezTo>
                <a:cubicBezTo>
                  <a:pt x="1833100" y="79410"/>
                  <a:pt x="1814853" y="83520"/>
                  <a:pt x="1779373" y="90616"/>
                </a:cubicBezTo>
                <a:lnTo>
                  <a:pt x="873210" y="82378"/>
                </a:lnTo>
                <a:cubicBezTo>
                  <a:pt x="861890" y="82179"/>
                  <a:pt x="851579" y="74326"/>
                  <a:pt x="840259" y="74140"/>
                </a:cubicBezTo>
                <a:cubicBezTo>
                  <a:pt x="683761" y="71574"/>
                  <a:pt x="527221" y="74140"/>
                  <a:pt x="370702" y="74140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132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435D-2787-8438-ACE4-40FABCA2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Course Library, Company Financials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E688-6751-1709-0A9A-20080A06BF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124200" cy="3429000"/>
          </a:xfrm>
        </p:spPr>
        <p:txBody>
          <a:bodyPr/>
          <a:lstStyle/>
          <a:p>
            <a:r>
              <a:rPr lang="en-US" u="sng" dirty="0"/>
              <a:t>Don’t search for a</a:t>
            </a:r>
          </a:p>
          <a:p>
            <a:r>
              <a:rPr lang="en-US" u="sng" dirty="0"/>
              <a:t>company’s Annual Reports</a:t>
            </a:r>
          </a:p>
          <a:p>
            <a:r>
              <a:rPr lang="en-US" dirty="0"/>
              <a:t>one per year</a:t>
            </a:r>
          </a:p>
          <a:p>
            <a:r>
              <a:rPr lang="en-US" dirty="0"/>
              <a:t>too cumbersome to go through</a:t>
            </a:r>
          </a:p>
          <a:p>
            <a:endParaRPr lang="en-US" dirty="0"/>
          </a:p>
          <a:p>
            <a:r>
              <a:rPr lang="en-US" b="1" dirty="0"/>
              <a:t>Use S&amp;P Capital IQ or </a:t>
            </a:r>
            <a:r>
              <a:rPr lang="en-US" b="1" dirty="0" err="1"/>
              <a:t>Mergent</a:t>
            </a:r>
            <a:r>
              <a:rPr lang="en-US" b="1" dirty="0"/>
              <a:t> Online</a:t>
            </a:r>
          </a:p>
          <a:p>
            <a:r>
              <a:rPr lang="en-US" dirty="0"/>
              <a:t>- Reliable, extracted, organized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 by Company Name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B68529-0776-696C-4FA7-3EFA19A96F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2800" y="971550"/>
            <a:ext cx="5655286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1010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154E-0FE3-EF58-58C8-ABA083C1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353"/>
            <a:ext cx="8229600" cy="609600"/>
          </a:xfrm>
        </p:spPr>
        <p:txBody>
          <a:bodyPr/>
          <a:lstStyle/>
          <a:p>
            <a:r>
              <a:rPr lang="en-US" dirty="0"/>
              <a:t>You’ll get the financials data, like this for Tesla.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779D19-60BE-3021-5366-DB1D1959A8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791942"/>
            <a:ext cx="6553200" cy="3994621"/>
          </a:xfr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DE0BC-7C23-6094-6BBD-018CD1777CF5}"/>
              </a:ext>
            </a:extLst>
          </p:cNvPr>
          <p:cNvSpPr txBox="1"/>
          <p:nvPr/>
        </p:nvSpPr>
        <p:spPr>
          <a:xfrm>
            <a:off x="152400" y="2711738"/>
            <a:ext cx="14478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Income statement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48F5D6-7390-05A2-1493-901C0F8B742E}"/>
              </a:ext>
            </a:extLst>
          </p:cNvPr>
          <p:cNvSpPr/>
          <p:nvPr/>
        </p:nvSpPr>
        <p:spPr bwMode="auto">
          <a:xfrm>
            <a:off x="1600200" y="2571750"/>
            <a:ext cx="1143000" cy="228599"/>
          </a:xfrm>
          <a:custGeom>
            <a:avLst/>
            <a:gdLst>
              <a:gd name="connsiteX0" fmla="*/ 924100 w 924972"/>
              <a:gd name="connsiteY0" fmla="*/ 32084 h 160421"/>
              <a:gd name="connsiteX1" fmla="*/ 835868 w 924972"/>
              <a:gd name="connsiteY1" fmla="*/ 24063 h 160421"/>
              <a:gd name="connsiteX2" fmla="*/ 803784 w 924972"/>
              <a:gd name="connsiteY2" fmla="*/ 16042 h 160421"/>
              <a:gd name="connsiteX3" fmla="*/ 675447 w 924972"/>
              <a:gd name="connsiteY3" fmla="*/ 0 h 160421"/>
              <a:gd name="connsiteX4" fmla="*/ 290436 w 924972"/>
              <a:gd name="connsiteY4" fmla="*/ 8021 h 160421"/>
              <a:gd name="connsiteX5" fmla="*/ 250331 w 924972"/>
              <a:gd name="connsiteY5" fmla="*/ 16042 h 160421"/>
              <a:gd name="connsiteX6" fmla="*/ 121994 w 924972"/>
              <a:gd name="connsiteY6" fmla="*/ 40105 h 160421"/>
              <a:gd name="connsiteX7" fmla="*/ 89910 w 924972"/>
              <a:gd name="connsiteY7" fmla="*/ 48126 h 160421"/>
              <a:gd name="connsiteX8" fmla="*/ 41784 w 924972"/>
              <a:gd name="connsiteY8" fmla="*/ 64169 h 160421"/>
              <a:gd name="connsiteX9" fmla="*/ 17721 w 924972"/>
              <a:gd name="connsiteY9" fmla="*/ 72190 h 160421"/>
              <a:gd name="connsiteX10" fmla="*/ 1678 w 924972"/>
              <a:gd name="connsiteY10" fmla="*/ 96253 h 160421"/>
              <a:gd name="connsiteX11" fmla="*/ 49805 w 924972"/>
              <a:gd name="connsiteY11" fmla="*/ 152400 h 160421"/>
              <a:gd name="connsiteX12" fmla="*/ 73868 w 924972"/>
              <a:gd name="connsiteY12" fmla="*/ 160421 h 160421"/>
              <a:gd name="connsiteX13" fmla="*/ 306478 w 924972"/>
              <a:gd name="connsiteY13" fmla="*/ 152400 h 160421"/>
              <a:gd name="connsiteX14" fmla="*/ 378668 w 924972"/>
              <a:gd name="connsiteY14" fmla="*/ 136358 h 160421"/>
              <a:gd name="connsiteX15" fmla="*/ 418773 w 924972"/>
              <a:gd name="connsiteY15" fmla="*/ 128337 h 160421"/>
              <a:gd name="connsiteX16" fmla="*/ 466900 w 924972"/>
              <a:gd name="connsiteY16" fmla="*/ 112295 h 160421"/>
              <a:gd name="connsiteX17" fmla="*/ 531068 w 924972"/>
              <a:gd name="connsiteY17" fmla="*/ 96253 h 160421"/>
              <a:gd name="connsiteX18" fmla="*/ 579194 w 924972"/>
              <a:gd name="connsiteY18" fmla="*/ 80211 h 160421"/>
              <a:gd name="connsiteX19" fmla="*/ 603257 w 924972"/>
              <a:gd name="connsiteY19" fmla="*/ 72190 h 160421"/>
              <a:gd name="connsiteX20" fmla="*/ 691489 w 924972"/>
              <a:gd name="connsiteY20" fmla="*/ 56147 h 160421"/>
              <a:gd name="connsiteX21" fmla="*/ 739615 w 924972"/>
              <a:gd name="connsiteY21" fmla="*/ 48126 h 160421"/>
              <a:gd name="connsiteX22" fmla="*/ 779721 w 924972"/>
              <a:gd name="connsiteY22" fmla="*/ 40105 h 160421"/>
              <a:gd name="connsiteX23" fmla="*/ 924100 w 924972"/>
              <a:gd name="connsiteY23" fmla="*/ 32084 h 16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4972" h="160421">
                <a:moveTo>
                  <a:pt x="924100" y="32084"/>
                </a:moveTo>
                <a:cubicBezTo>
                  <a:pt x="933458" y="29410"/>
                  <a:pt x="865141" y="27966"/>
                  <a:pt x="835868" y="24063"/>
                </a:cubicBezTo>
                <a:cubicBezTo>
                  <a:pt x="824941" y="22606"/>
                  <a:pt x="814630" y="18014"/>
                  <a:pt x="803784" y="16042"/>
                </a:cubicBezTo>
                <a:cubicBezTo>
                  <a:pt x="767815" y="9502"/>
                  <a:pt x="709891" y="3827"/>
                  <a:pt x="675447" y="0"/>
                </a:cubicBezTo>
                <a:lnTo>
                  <a:pt x="290436" y="8021"/>
                </a:lnTo>
                <a:cubicBezTo>
                  <a:pt x="276813" y="8535"/>
                  <a:pt x="263744" y="13603"/>
                  <a:pt x="250331" y="16042"/>
                </a:cubicBezTo>
                <a:cubicBezTo>
                  <a:pt x="200700" y="25066"/>
                  <a:pt x="175584" y="26708"/>
                  <a:pt x="121994" y="40105"/>
                </a:cubicBezTo>
                <a:cubicBezTo>
                  <a:pt x="111299" y="42779"/>
                  <a:pt x="100469" y="44958"/>
                  <a:pt x="89910" y="48126"/>
                </a:cubicBezTo>
                <a:cubicBezTo>
                  <a:pt x="73713" y="52985"/>
                  <a:pt x="57826" y="58821"/>
                  <a:pt x="41784" y="64169"/>
                </a:cubicBezTo>
                <a:lnTo>
                  <a:pt x="17721" y="72190"/>
                </a:lnTo>
                <a:cubicBezTo>
                  <a:pt x="12373" y="80211"/>
                  <a:pt x="2743" y="86672"/>
                  <a:pt x="1678" y="96253"/>
                </a:cubicBezTo>
                <a:cubicBezTo>
                  <a:pt x="-5063" y="156919"/>
                  <a:pt x="8007" y="141950"/>
                  <a:pt x="49805" y="152400"/>
                </a:cubicBezTo>
                <a:cubicBezTo>
                  <a:pt x="58007" y="154451"/>
                  <a:pt x="65847" y="157747"/>
                  <a:pt x="73868" y="160421"/>
                </a:cubicBezTo>
                <a:cubicBezTo>
                  <a:pt x="151405" y="157747"/>
                  <a:pt x="229029" y="156956"/>
                  <a:pt x="306478" y="152400"/>
                </a:cubicBezTo>
                <a:cubicBezTo>
                  <a:pt x="322930" y="151432"/>
                  <a:pt x="361224" y="140234"/>
                  <a:pt x="378668" y="136358"/>
                </a:cubicBezTo>
                <a:cubicBezTo>
                  <a:pt x="391976" y="133401"/>
                  <a:pt x="405620" y="131924"/>
                  <a:pt x="418773" y="128337"/>
                </a:cubicBezTo>
                <a:cubicBezTo>
                  <a:pt x="435087" y="123888"/>
                  <a:pt x="450495" y="116396"/>
                  <a:pt x="466900" y="112295"/>
                </a:cubicBezTo>
                <a:cubicBezTo>
                  <a:pt x="488289" y="106948"/>
                  <a:pt x="510152" y="103225"/>
                  <a:pt x="531068" y="96253"/>
                </a:cubicBezTo>
                <a:lnTo>
                  <a:pt x="579194" y="80211"/>
                </a:lnTo>
                <a:cubicBezTo>
                  <a:pt x="587215" y="77537"/>
                  <a:pt x="594917" y="73580"/>
                  <a:pt x="603257" y="72190"/>
                </a:cubicBezTo>
                <a:cubicBezTo>
                  <a:pt x="745055" y="48558"/>
                  <a:pt x="568188" y="78567"/>
                  <a:pt x="691489" y="56147"/>
                </a:cubicBezTo>
                <a:cubicBezTo>
                  <a:pt x="707490" y="53238"/>
                  <a:pt x="723614" y="51035"/>
                  <a:pt x="739615" y="48126"/>
                </a:cubicBezTo>
                <a:cubicBezTo>
                  <a:pt x="753029" y="45687"/>
                  <a:pt x="766105" y="40786"/>
                  <a:pt x="779721" y="40105"/>
                </a:cubicBezTo>
                <a:cubicBezTo>
                  <a:pt x="819776" y="38102"/>
                  <a:pt x="914742" y="34758"/>
                  <a:pt x="924100" y="32084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E3D0509-EAEE-260B-2D25-EF44396C236A}"/>
              </a:ext>
            </a:extLst>
          </p:cNvPr>
          <p:cNvSpPr/>
          <p:nvPr/>
        </p:nvSpPr>
        <p:spPr bwMode="auto">
          <a:xfrm>
            <a:off x="1307432" y="673768"/>
            <a:ext cx="1034715" cy="449179"/>
          </a:xfrm>
          <a:custGeom>
            <a:avLst/>
            <a:gdLst>
              <a:gd name="connsiteX0" fmla="*/ 433136 w 1034715"/>
              <a:gd name="connsiteY0" fmla="*/ 0 h 449179"/>
              <a:gd name="connsiteX1" fmla="*/ 360947 w 1034715"/>
              <a:gd name="connsiteY1" fmla="*/ 8021 h 449179"/>
              <a:gd name="connsiteX2" fmla="*/ 152400 w 1034715"/>
              <a:gd name="connsiteY2" fmla="*/ 24064 h 449179"/>
              <a:gd name="connsiteX3" fmla="*/ 96252 w 1034715"/>
              <a:gd name="connsiteY3" fmla="*/ 56148 h 449179"/>
              <a:gd name="connsiteX4" fmla="*/ 40105 w 1034715"/>
              <a:gd name="connsiteY4" fmla="*/ 112295 h 449179"/>
              <a:gd name="connsiteX5" fmla="*/ 8021 w 1034715"/>
              <a:gd name="connsiteY5" fmla="*/ 200527 h 449179"/>
              <a:gd name="connsiteX6" fmla="*/ 0 w 1034715"/>
              <a:gd name="connsiteY6" fmla="*/ 232611 h 449179"/>
              <a:gd name="connsiteX7" fmla="*/ 16042 w 1034715"/>
              <a:gd name="connsiteY7" fmla="*/ 352927 h 449179"/>
              <a:gd name="connsiteX8" fmla="*/ 72189 w 1034715"/>
              <a:gd name="connsiteY8" fmla="*/ 401053 h 449179"/>
              <a:gd name="connsiteX9" fmla="*/ 104273 w 1034715"/>
              <a:gd name="connsiteY9" fmla="*/ 417095 h 449179"/>
              <a:gd name="connsiteX10" fmla="*/ 136357 w 1034715"/>
              <a:gd name="connsiteY10" fmla="*/ 425116 h 449179"/>
              <a:gd name="connsiteX11" fmla="*/ 264694 w 1034715"/>
              <a:gd name="connsiteY11" fmla="*/ 441158 h 449179"/>
              <a:gd name="connsiteX12" fmla="*/ 312821 w 1034715"/>
              <a:gd name="connsiteY12" fmla="*/ 449179 h 449179"/>
              <a:gd name="connsiteX13" fmla="*/ 681789 w 1034715"/>
              <a:gd name="connsiteY13" fmla="*/ 441158 h 449179"/>
              <a:gd name="connsiteX14" fmla="*/ 770021 w 1034715"/>
              <a:gd name="connsiteY14" fmla="*/ 425116 h 449179"/>
              <a:gd name="connsiteX15" fmla="*/ 818147 w 1034715"/>
              <a:gd name="connsiteY15" fmla="*/ 417095 h 449179"/>
              <a:gd name="connsiteX16" fmla="*/ 898357 w 1034715"/>
              <a:gd name="connsiteY16" fmla="*/ 393032 h 449179"/>
              <a:gd name="connsiteX17" fmla="*/ 962526 w 1034715"/>
              <a:gd name="connsiteY17" fmla="*/ 385011 h 449179"/>
              <a:gd name="connsiteX18" fmla="*/ 1018673 w 1034715"/>
              <a:gd name="connsiteY18" fmla="*/ 360948 h 449179"/>
              <a:gd name="connsiteX19" fmla="*/ 1034715 w 1034715"/>
              <a:gd name="connsiteY19" fmla="*/ 328864 h 449179"/>
              <a:gd name="connsiteX20" fmla="*/ 1018673 w 1034715"/>
              <a:gd name="connsiteY20" fmla="*/ 232611 h 449179"/>
              <a:gd name="connsiteX21" fmla="*/ 1010652 w 1034715"/>
              <a:gd name="connsiteY21" fmla="*/ 208548 h 449179"/>
              <a:gd name="connsiteX22" fmla="*/ 970547 w 1034715"/>
              <a:gd name="connsiteY22" fmla="*/ 160421 h 449179"/>
              <a:gd name="connsiteX23" fmla="*/ 954505 w 1034715"/>
              <a:gd name="connsiteY23" fmla="*/ 136358 h 449179"/>
              <a:gd name="connsiteX24" fmla="*/ 930442 w 1034715"/>
              <a:gd name="connsiteY24" fmla="*/ 120316 h 449179"/>
              <a:gd name="connsiteX25" fmla="*/ 898357 w 1034715"/>
              <a:gd name="connsiteY25" fmla="*/ 88232 h 449179"/>
              <a:gd name="connsiteX26" fmla="*/ 858252 w 1034715"/>
              <a:gd name="connsiteY26" fmla="*/ 72190 h 449179"/>
              <a:gd name="connsiteX27" fmla="*/ 770021 w 1034715"/>
              <a:gd name="connsiteY27" fmla="*/ 32085 h 449179"/>
              <a:gd name="connsiteX28" fmla="*/ 673768 w 1034715"/>
              <a:gd name="connsiteY28" fmla="*/ 16043 h 449179"/>
              <a:gd name="connsiteX29" fmla="*/ 457200 w 1034715"/>
              <a:gd name="connsiteY29" fmla="*/ 24064 h 449179"/>
              <a:gd name="connsiteX30" fmla="*/ 425115 w 1034715"/>
              <a:gd name="connsiteY30" fmla="*/ 32085 h 449179"/>
              <a:gd name="connsiteX31" fmla="*/ 368968 w 1034715"/>
              <a:gd name="connsiteY31" fmla="*/ 40106 h 44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34715" h="449179">
                <a:moveTo>
                  <a:pt x="433136" y="0"/>
                </a:moveTo>
                <a:cubicBezTo>
                  <a:pt x="409073" y="2674"/>
                  <a:pt x="385101" y="6355"/>
                  <a:pt x="360947" y="8021"/>
                </a:cubicBezTo>
                <a:cubicBezTo>
                  <a:pt x="149991" y="22571"/>
                  <a:pt x="263754" y="5505"/>
                  <a:pt x="152400" y="24064"/>
                </a:cubicBezTo>
                <a:cubicBezTo>
                  <a:pt x="136301" y="32113"/>
                  <a:pt x="110424" y="43393"/>
                  <a:pt x="96252" y="56148"/>
                </a:cubicBezTo>
                <a:cubicBezTo>
                  <a:pt x="76579" y="73854"/>
                  <a:pt x="40105" y="112295"/>
                  <a:pt x="40105" y="112295"/>
                </a:cubicBezTo>
                <a:cubicBezTo>
                  <a:pt x="29472" y="138876"/>
                  <a:pt x="14887" y="173064"/>
                  <a:pt x="8021" y="200527"/>
                </a:cubicBezTo>
                <a:lnTo>
                  <a:pt x="0" y="232611"/>
                </a:lnTo>
                <a:cubicBezTo>
                  <a:pt x="5347" y="272716"/>
                  <a:pt x="3858" y="314345"/>
                  <a:pt x="16042" y="352927"/>
                </a:cubicBezTo>
                <a:cubicBezTo>
                  <a:pt x="20356" y="366588"/>
                  <a:pt x="57586" y="392709"/>
                  <a:pt x="72189" y="401053"/>
                </a:cubicBezTo>
                <a:cubicBezTo>
                  <a:pt x="82571" y="406985"/>
                  <a:pt x="93077" y="412897"/>
                  <a:pt x="104273" y="417095"/>
                </a:cubicBezTo>
                <a:cubicBezTo>
                  <a:pt x="114595" y="420966"/>
                  <a:pt x="125596" y="422725"/>
                  <a:pt x="136357" y="425116"/>
                </a:cubicBezTo>
                <a:cubicBezTo>
                  <a:pt x="202760" y="439872"/>
                  <a:pt x="168649" y="429859"/>
                  <a:pt x="264694" y="441158"/>
                </a:cubicBezTo>
                <a:cubicBezTo>
                  <a:pt x="280846" y="443058"/>
                  <a:pt x="296779" y="446505"/>
                  <a:pt x="312821" y="449179"/>
                </a:cubicBezTo>
                <a:lnTo>
                  <a:pt x="681789" y="441158"/>
                </a:lnTo>
                <a:cubicBezTo>
                  <a:pt x="787966" y="437226"/>
                  <a:pt x="712320" y="437938"/>
                  <a:pt x="770021" y="425116"/>
                </a:cubicBezTo>
                <a:cubicBezTo>
                  <a:pt x="785897" y="421588"/>
                  <a:pt x="802369" y="421039"/>
                  <a:pt x="818147" y="417095"/>
                </a:cubicBezTo>
                <a:cubicBezTo>
                  <a:pt x="860935" y="406398"/>
                  <a:pt x="860166" y="399397"/>
                  <a:pt x="898357" y="393032"/>
                </a:cubicBezTo>
                <a:cubicBezTo>
                  <a:pt x="919620" y="389488"/>
                  <a:pt x="941136" y="387685"/>
                  <a:pt x="962526" y="385011"/>
                </a:cubicBezTo>
                <a:cubicBezTo>
                  <a:pt x="982625" y="379986"/>
                  <a:pt x="1004096" y="378440"/>
                  <a:pt x="1018673" y="360948"/>
                </a:cubicBezTo>
                <a:cubicBezTo>
                  <a:pt x="1026328" y="351762"/>
                  <a:pt x="1029368" y="339559"/>
                  <a:pt x="1034715" y="328864"/>
                </a:cubicBezTo>
                <a:cubicBezTo>
                  <a:pt x="1029368" y="296780"/>
                  <a:pt x="1025052" y="264506"/>
                  <a:pt x="1018673" y="232611"/>
                </a:cubicBezTo>
                <a:cubicBezTo>
                  <a:pt x="1017015" y="224320"/>
                  <a:pt x="1014433" y="216110"/>
                  <a:pt x="1010652" y="208548"/>
                </a:cubicBezTo>
                <a:cubicBezTo>
                  <a:pt x="995717" y="178678"/>
                  <a:pt x="992720" y="187029"/>
                  <a:pt x="970547" y="160421"/>
                </a:cubicBezTo>
                <a:cubicBezTo>
                  <a:pt x="964376" y="153015"/>
                  <a:pt x="961322" y="143175"/>
                  <a:pt x="954505" y="136358"/>
                </a:cubicBezTo>
                <a:cubicBezTo>
                  <a:pt x="947688" y="129541"/>
                  <a:pt x="937761" y="126590"/>
                  <a:pt x="930442" y="120316"/>
                </a:cubicBezTo>
                <a:cubicBezTo>
                  <a:pt x="918958" y="110473"/>
                  <a:pt x="910942" y="96622"/>
                  <a:pt x="898357" y="88232"/>
                </a:cubicBezTo>
                <a:cubicBezTo>
                  <a:pt x="886377" y="80245"/>
                  <a:pt x="871130" y="78629"/>
                  <a:pt x="858252" y="72190"/>
                </a:cubicBezTo>
                <a:cubicBezTo>
                  <a:pt x="816269" y="51198"/>
                  <a:pt x="819247" y="40289"/>
                  <a:pt x="770021" y="32085"/>
                </a:cubicBezTo>
                <a:lnTo>
                  <a:pt x="673768" y="16043"/>
                </a:lnTo>
                <a:cubicBezTo>
                  <a:pt x="601579" y="18717"/>
                  <a:pt x="529289" y="19413"/>
                  <a:pt x="457200" y="24064"/>
                </a:cubicBezTo>
                <a:cubicBezTo>
                  <a:pt x="446199" y="24774"/>
                  <a:pt x="435925" y="29923"/>
                  <a:pt x="425115" y="32085"/>
                </a:cubicBezTo>
                <a:cubicBezTo>
                  <a:pt x="382812" y="40546"/>
                  <a:pt x="391861" y="40106"/>
                  <a:pt x="368968" y="40106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53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325F-211A-8869-F23D-95F4799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1650"/>
            <a:ext cx="8229600" cy="1600200"/>
          </a:xfrm>
        </p:spPr>
        <p:txBody>
          <a:bodyPr/>
          <a:lstStyle/>
          <a:p>
            <a:pPr algn="ctr"/>
            <a:r>
              <a:rPr lang="en-US" sz="3200" dirty="0"/>
              <a:t>How could understanding </a:t>
            </a:r>
            <a:br>
              <a:rPr lang="en-US" sz="3200" dirty="0"/>
            </a:br>
            <a:r>
              <a:rPr lang="en-US" sz="3200" dirty="0"/>
              <a:t>business concepts </a:t>
            </a:r>
            <a:br>
              <a:rPr lang="en-US" sz="3200" dirty="0"/>
            </a:br>
            <a:r>
              <a:rPr lang="en-US" sz="3200" dirty="0"/>
              <a:t>help you in your career?</a:t>
            </a:r>
          </a:p>
        </p:txBody>
      </p:sp>
    </p:spTree>
    <p:extLst>
      <p:ext uri="{BB962C8B-B14F-4D97-AF65-F5344CB8AC3E}">
        <p14:creationId xmlns:p14="http://schemas.microsoft.com/office/powerpoint/2010/main" val="492332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8025-210F-7B5E-CBFE-593FE6AF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Selecting and describing a Product Line</a:t>
            </a:r>
          </a:p>
        </p:txBody>
      </p:sp>
    </p:spTree>
    <p:extLst>
      <p:ext uri="{BB962C8B-B14F-4D97-AF65-F5344CB8AC3E}">
        <p14:creationId xmlns:p14="http://schemas.microsoft.com/office/powerpoint/2010/main" val="3282410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E460-6BBB-A6EE-5344-73294DC9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Product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7B01-4182-E157-3202-36972B1628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4582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do not need a new Product Idea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a product line which would make sense to add a technology-based idea to it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Tech could be software, hardware, electronics, machines, devices, materials, instruments, digital media, etc.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do have a new product idea already, then you need to identify the product line that would be the best fit for it.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Pretend, you work there.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You’d propose your idea to the head/manager of an existing product line to get support, funding for it.</a:t>
            </a:r>
          </a:p>
        </p:txBody>
      </p:sp>
    </p:spTree>
    <p:extLst>
      <p:ext uri="{BB962C8B-B14F-4D97-AF65-F5344CB8AC3E}">
        <p14:creationId xmlns:p14="http://schemas.microsoft.com/office/powerpoint/2010/main" val="2644746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32A0-C003-6C30-1F38-41A99481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66950"/>
            <a:ext cx="8229600" cy="838200"/>
          </a:xfrm>
        </p:spPr>
        <p:txBody>
          <a:bodyPr/>
          <a:lstStyle/>
          <a:p>
            <a:r>
              <a:rPr lang="en-US" dirty="0"/>
              <a:t>How would you describe a product line?</a:t>
            </a:r>
            <a:br>
              <a:rPr lang="en-US" dirty="0"/>
            </a:br>
            <a:r>
              <a:rPr lang="en-US" dirty="0"/>
              <a:t>What information would you communicate?</a:t>
            </a:r>
          </a:p>
        </p:txBody>
      </p:sp>
    </p:spTree>
    <p:extLst>
      <p:ext uri="{BB962C8B-B14F-4D97-AF65-F5344CB8AC3E}">
        <p14:creationId xmlns:p14="http://schemas.microsoft.com/office/powerpoint/2010/main" val="3109339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810D-D27B-3543-5DD6-DCEF8075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 product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5297-F7CC-FA1D-B9DD-B9FC8BBF32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1. Brand Name</a:t>
            </a:r>
          </a:p>
          <a:p>
            <a:endParaRPr lang="en-US" dirty="0"/>
          </a:p>
          <a:p>
            <a:r>
              <a:rPr lang="en-US" dirty="0"/>
              <a:t>2. Website URL</a:t>
            </a:r>
          </a:p>
          <a:p>
            <a:endParaRPr lang="en-US" dirty="0"/>
          </a:p>
          <a:p>
            <a:r>
              <a:rPr lang="en-US" dirty="0"/>
              <a:t>3. Product Line Overview</a:t>
            </a:r>
          </a:p>
          <a:p>
            <a:endParaRPr lang="en-US" dirty="0"/>
          </a:p>
          <a:p>
            <a:r>
              <a:rPr lang="en-US" dirty="0"/>
              <a:t>4. Describe each product in the line</a:t>
            </a:r>
          </a:p>
          <a:p>
            <a:pPr marL="0" indent="0"/>
            <a:r>
              <a:rPr lang="en-US" dirty="0"/>
              <a:t>     a. Brand name</a:t>
            </a:r>
          </a:p>
          <a:p>
            <a:pPr marL="0" indent="0"/>
            <a:r>
              <a:rPr lang="en-US" dirty="0"/>
              <a:t>     b. Type of product</a:t>
            </a:r>
          </a:p>
          <a:p>
            <a:pPr marL="0" indent="0"/>
            <a:r>
              <a:rPr lang="en-US" dirty="0"/>
              <a:t>     c. Key features and characteristics</a:t>
            </a:r>
          </a:p>
          <a:p>
            <a:pPr marL="0" indent="0"/>
            <a:r>
              <a:rPr lang="en-US" dirty="0"/>
              <a:t>     d. Platform/technologies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A07C4-2A41-442D-56CA-46E907E46E30}"/>
              </a:ext>
            </a:extLst>
          </p:cNvPr>
          <p:cNvSpPr txBox="1"/>
          <p:nvPr/>
        </p:nvSpPr>
        <p:spPr>
          <a:xfrm>
            <a:off x="4648200" y="3028950"/>
            <a:ext cx="38862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your Product Assignment, </a:t>
            </a:r>
            <a:r>
              <a:rPr lang="en-US" sz="1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don’t describe more than 5 products in a line. </a:t>
            </a:r>
            <a:r>
              <a:rPr lang="en-US" sz="1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the most significant ones.</a:t>
            </a:r>
          </a:p>
        </p:txBody>
      </p:sp>
    </p:spTree>
    <p:extLst>
      <p:ext uri="{BB962C8B-B14F-4D97-AF65-F5344CB8AC3E}">
        <p14:creationId xmlns:p14="http://schemas.microsoft.com/office/powerpoint/2010/main" val="183801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810D-D27B-3543-5DD6-DCEF8075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5297-F7CC-FA1D-B9DD-B9FC8BBF32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95350"/>
            <a:ext cx="8229600" cy="3810000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Brand Name  </a:t>
            </a:r>
            <a:r>
              <a:rPr lang="en-US" dirty="0"/>
              <a:t>- names given by the maker to a group of products and individual products</a:t>
            </a:r>
          </a:p>
          <a:p>
            <a:endParaRPr lang="en-US" dirty="0"/>
          </a:p>
          <a:p>
            <a:r>
              <a:rPr lang="en-US" b="1" dirty="0"/>
              <a:t>Website URL </a:t>
            </a:r>
            <a:r>
              <a:rPr lang="en-US" dirty="0"/>
              <a:t>– for your future reference and ours.</a:t>
            </a:r>
          </a:p>
          <a:p>
            <a:endParaRPr lang="en-US" dirty="0"/>
          </a:p>
          <a:p>
            <a:r>
              <a:rPr lang="en-US" b="1" dirty="0"/>
              <a:t>Product Line Overview </a:t>
            </a:r>
            <a:r>
              <a:rPr lang="en-US" dirty="0"/>
              <a:t>- A summary and history. </a:t>
            </a:r>
          </a:p>
          <a:p>
            <a:r>
              <a:rPr lang="en-US" dirty="0"/>
              <a:t>What types of products are in this line? Which markets are served by it? When was it first introduced, approximately? Any significant changes since then?</a:t>
            </a:r>
          </a:p>
          <a:p>
            <a:endParaRPr lang="en-US" dirty="0"/>
          </a:p>
          <a:p>
            <a:r>
              <a:rPr lang="en-US" b="1" dirty="0"/>
              <a:t>Type of Product </a:t>
            </a:r>
            <a:r>
              <a:rPr lang="en-US" dirty="0"/>
              <a:t>– a label that describes a category or class of products.</a:t>
            </a:r>
          </a:p>
          <a:p>
            <a:endParaRPr lang="en-US" dirty="0"/>
          </a:p>
          <a:p>
            <a:r>
              <a:rPr lang="en-US" b="1" dirty="0"/>
              <a:t>Key features and characteristics </a:t>
            </a:r>
            <a:r>
              <a:rPr lang="en-US" dirty="0"/>
              <a:t>– primary and unique attributes of a product</a:t>
            </a:r>
          </a:p>
          <a:p>
            <a:endParaRPr lang="en-US" dirty="0"/>
          </a:p>
          <a:p>
            <a:r>
              <a:rPr lang="en-US" b="1" dirty="0"/>
              <a:t>Platform/technologies </a:t>
            </a:r>
            <a:r>
              <a:rPr lang="en-US" dirty="0"/>
              <a:t>– the “technology” that is used to host an app, service, other products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2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C259E9C-1180-7749-C5B9-4F19636D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43558"/>
            <a:ext cx="4800600" cy="393799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69D19EB-0A8D-E920-744B-42224511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Product line example – Microsoft Surface (abt. 2022)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52F8DF-8435-C65A-BF59-8C9D4E6FEBEB}"/>
              </a:ext>
            </a:extLst>
          </p:cNvPr>
          <p:cNvSpPr/>
          <p:nvPr/>
        </p:nvSpPr>
        <p:spPr bwMode="auto">
          <a:xfrm>
            <a:off x="1361573" y="3257550"/>
            <a:ext cx="2687053" cy="497305"/>
          </a:xfrm>
          <a:custGeom>
            <a:avLst/>
            <a:gdLst>
              <a:gd name="connsiteX0" fmla="*/ 112295 w 2687053"/>
              <a:gd name="connsiteY0" fmla="*/ 64169 h 497305"/>
              <a:gd name="connsiteX1" fmla="*/ 88232 w 2687053"/>
              <a:gd name="connsiteY1" fmla="*/ 120316 h 497305"/>
              <a:gd name="connsiteX2" fmla="*/ 80211 w 2687053"/>
              <a:gd name="connsiteY2" fmla="*/ 144379 h 497305"/>
              <a:gd name="connsiteX3" fmla="*/ 64168 w 2687053"/>
              <a:gd name="connsiteY3" fmla="*/ 160421 h 497305"/>
              <a:gd name="connsiteX4" fmla="*/ 24063 w 2687053"/>
              <a:gd name="connsiteY4" fmla="*/ 168442 h 497305"/>
              <a:gd name="connsiteX5" fmla="*/ 0 w 2687053"/>
              <a:gd name="connsiteY5" fmla="*/ 176463 h 497305"/>
              <a:gd name="connsiteX6" fmla="*/ 24063 w 2687053"/>
              <a:gd name="connsiteY6" fmla="*/ 240632 h 497305"/>
              <a:gd name="connsiteX7" fmla="*/ 48126 w 2687053"/>
              <a:gd name="connsiteY7" fmla="*/ 264695 h 497305"/>
              <a:gd name="connsiteX8" fmla="*/ 80211 w 2687053"/>
              <a:gd name="connsiteY8" fmla="*/ 328863 h 497305"/>
              <a:gd name="connsiteX9" fmla="*/ 96253 w 2687053"/>
              <a:gd name="connsiteY9" fmla="*/ 360947 h 497305"/>
              <a:gd name="connsiteX10" fmla="*/ 104274 w 2687053"/>
              <a:gd name="connsiteY10" fmla="*/ 385011 h 497305"/>
              <a:gd name="connsiteX11" fmla="*/ 128337 w 2687053"/>
              <a:gd name="connsiteY11" fmla="*/ 401053 h 497305"/>
              <a:gd name="connsiteX12" fmla="*/ 256674 w 2687053"/>
              <a:gd name="connsiteY12" fmla="*/ 425116 h 497305"/>
              <a:gd name="connsiteX13" fmla="*/ 842211 w 2687053"/>
              <a:gd name="connsiteY13" fmla="*/ 433137 h 497305"/>
              <a:gd name="connsiteX14" fmla="*/ 954505 w 2687053"/>
              <a:gd name="connsiteY14" fmla="*/ 441158 h 497305"/>
              <a:gd name="connsiteX15" fmla="*/ 1090863 w 2687053"/>
              <a:gd name="connsiteY15" fmla="*/ 457200 h 497305"/>
              <a:gd name="connsiteX16" fmla="*/ 1227221 w 2687053"/>
              <a:gd name="connsiteY16" fmla="*/ 465221 h 497305"/>
              <a:gd name="connsiteX17" fmla="*/ 1339516 w 2687053"/>
              <a:gd name="connsiteY17" fmla="*/ 481263 h 497305"/>
              <a:gd name="connsiteX18" fmla="*/ 1387642 w 2687053"/>
              <a:gd name="connsiteY18" fmla="*/ 489284 h 497305"/>
              <a:gd name="connsiteX19" fmla="*/ 1524000 w 2687053"/>
              <a:gd name="connsiteY19" fmla="*/ 497305 h 497305"/>
              <a:gd name="connsiteX20" fmla="*/ 2382253 w 2687053"/>
              <a:gd name="connsiteY20" fmla="*/ 489284 h 497305"/>
              <a:gd name="connsiteX21" fmla="*/ 2406316 w 2687053"/>
              <a:gd name="connsiteY21" fmla="*/ 481263 h 497305"/>
              <a:gd name="connsiteX22" fmla="*/ 2438400 w 2687053"/>
              <a:gd name="connsiteY22" fmla="*/ 473242 h 497305"/>
              <a:gd name="connsiteX23" fmla="*/ 2502568 w 2687053"/>
              <a:gd name="connsiteY23" fmla="*/ 449179 h 497305"/>
              <a:gd name="connsiteX24" fmla="*/ 2526632 w 2687053"/>
              <a:gd name="connsiteY24" fmla="*/ 433137 h 497305"/>
              <a:gd name="connsiteX25" fmla="*/ 2558716 w 2687053"/>
              <a:gd name="connsiteY25" fmla="*/ 417095 h 497305"/>
              <a:gd name="connsiteX26" fmla="*/ 2622884 w 2687053"/>
              <a:gd name="connsiteY26" fmla="*/ 360947 h 497305"/>
              <a:gd name="connsiteX27" fmla="*/ 2646947 w 2687053"/>
              <a:gd name="connsiteY27" fmla="*/ 328863 h 497305"/>
              <a:gd name="connsiteX28" fmla="*/ 2679032 w 2687053"/>
              <a:gd name="connsiteY28" fmla="*/ 280737 h 497305"/>
              <a:gd name="connsiteX29" fmla="*/ 2687053 w 2687053"/>
              <a:gd name="connsiteY29" fmla="*/ 248653 h 497305"/>
              <a:gd name="connsiteX30" fmla="*/ 2671011 w 2687053"/>
              <a:gd name="connsiteY30" fmla="*/ 176463 h 497305"/>
              <a:gd name="connsiteX31" fmla="*/ 2598821 w 2687053"/>
              <a:gd name="connsiteY31" fmla="*/ 112295 h 497305"/>
              <a:gd name="connsiteX32" fmla="*/ 2574758 w 2687053"/>
              <a:gd name="connsiteY32" fmla="*/ 104274 h 497305"/>
              <a:gd name="connsiteX33" fmla="*/ 2542674 w 2687053"/>
              <a:gd name="connsiteY33" fmla="*/ 88232 h 497305"/>
              <a:gd name="connsiteX34" fmla="*/ 2510589 w 2687053"/>
              <a:gd name="connsiteY34" fmla="*/ 80211 h 497305"/>
              <a:gd name="connsiteX35" fmla="*/ 2390274 w 2687053"/>
              <a:gd name="connsiteY35" fmla="*/ 56147 h 497305"/>
              <a:gd name="connsiteX36" fmla="*/ 2342147 w 2687053"/>
              <a:gd name="connsiteY36" fmla="*/ 48126 h 497305"/>
              <a:gd name="connsiteX37" fmla="*/ 2245895 w 2687053"/>
              <a:gd name="connsiteY37" fmla="*/ 40105 h 497305"/>
              <a:gd name="connsiteX38" fmla="*/ 2189747 w 2687053"/>
              <a:gd name="connsiteY38" fmla="*/ 32084 h 497305"/>
              <a:gd name="connsiteX39" fmla="*/ 2085474 w 2687053"/>
              <a:gd name="connsiteY39" fmla="*/ 24063 h 497305"/>
              <a:gd name="connsiteX40" fmla="*/ 2037347 w 2687053"/>
              <a:gd name="connsiteY40" fmla="*/ 16042 h 497305"/>
              <a:gd name="connsiteX41" fmla="*/ 1700463 w 2687053"/>
              <a:gd name="connsiteY41" fmla="*/ 0 h 497305"/>
              <a:gd name="connsiteX42" fmla="*/ 1058779 w 2687053"/>
              <a:gd name="connsiteY42" fmla="*/ 8021 h 497305"/>
              <a:gd name="connsiteX43" fmla="*/ 914400 w 2687053"/>
              <a:gd name="connsiteY43" fmla="*/ 24063 h 497305"/>
              <a:gd name="connsiteX44" fmla="*/ 826168 w 2687053"/>
              <a:gd name="connsiteY44" fmla="*/ 32084 h 497305"/>
              <a:gd name="connsiteX45" fmla="*/ 753979 w 2687053"/>
              <a:gd name="connsiteY45" fmla="*/ 40105 h 497305"/>
              <a:gd name="connsiteX46" fmla="*/ 497305 w 2687053"/>
              <a:gd name="connsiteY46" fmla="*/ 48126 h 497305"/>
              <a:gd name="connsiteX47" fmla="*/ 409074 w 2687053"/>
              <a:gd name="connsiteY47" fmla="*/ 56147 h 497305"/>
              <a:gd name="connsiteX48" fmla="*/ 312821 w 2687053"/>
              <a:gd name="connsiteY48" fmla="*/ 72190 h 497305"/>
              <a:gd name="connsiteX49" fmla="*/ 216568 w 2687053"/>
              <a:gd name="connsiteY49" fmla="*/ 80211 h 497305"/>
              <a:gd name="connsiteX50" fmla="*/ 176463 w 2687053"/>
              <a:gd name="connsiteY50" fmla="*/ 88232 h 497305"/>
              <a:gd name="connsiteX51" fmla="*/ 80211 w 2687053"/>
              <a:gd name="connsiteY51" fmla="*/ 80211 h 497305"/>
              <a:gd name="connsiteX52" fmla="*/ 112295 w 2687053"/>
              <a:gd name="connsiteY52" fmla="*/ 64169 h 49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687053" h="497305">
                <a:moveTo>
                  <a:pt x="112295" y="64169"/>
                </a:moveTo>
                <a:cubicBezTo>
                  <a:pt x="113632" y="70853"/>
                  <a:pt x="95794" y="101410"/>
                  <a:pt x="88232" y="120316"/>
                </a:cubicBezTo>
                <a:cubicBezTo>
                  <a:pt x="85092" y="128166"/>
                  <a:pt x="84561" y="137129"/>
                  <a:pt x="80211" y="144379"/>
                </a:cubicBezTo>
                <a:cubicBezTo>
                  <a:pt x="76320" y="150864"/>
                  <a:pt x="71119" y="157442"/>
                  <a:pt x="64168" y="160421"/>
                </a:cubicBezTo>
                <a:cubicBezTo>
                  <a:pt x="51637" y="165791"/>
                  <a:pt x="37289" y="165135"/>
                  <a:pt x="24063" y="168442"/>
                </a:cubicBezTo>
                <a:cubicBezTo>
                  <a:pt x="15861" y="170493"/>
                  <a:pt x="8021" y="173789"/>
                  <a:pt x="0" y="176463"/>
                </a:cubicBezTo>
                <a:cubicBezTo>
                  <a:pt x="6459" y="202299"/>
                  <a:pt x="7931" y="218047"/>
                  <a:pt x="24063" y="240632"/>
                </a:cubicBezTo>
                <a:cubicBezTo>
                  <a:pt x="30656" y="249863"/>
                  <a:pt x="42036" y="255125"/>
                  <a:pt x="48126" y="264695"/>
                </a:cubicBezTo>
                <a:cubicBezTo>
                  <a:pt x="60965" y="284870"/>
                  <a:pt x="69516" y="307474"/>
                  <a:pt x="80211" y="328863"/>
                </a:cubicBezTo>
                <a:cubicBezTo>
                  <a:pt x="85558" y="339558"/>
                  <a:pt x="92472" y="349604"/>
                  <a:pt x="96253" y="360947"/>
                </a:cubicBezTo>
                <a:cubicBezTo>
                  <a:pt x="98927" y="368968"/>
                  <a:pt x="98992" y="378409"/>
                  <a:pt x="104274" y="385011"/>
                </a:cubicBezTo>
                <a:cubicBezTo>
                  <a:pt x="110296" y="392539"/>
                  <a:pt x="119967" y="396270"/>
                  <a:pt x="128337" y="401053"/>
                </a:cubicBezTo>
                <a:cubicBezTo>
                  <a:pt x="176896" y="428801"/>
                  <a:pt x="181683" y="423352"/>
                  <a:pt x="256674" y="425116"/>
                </a:cubicBezTo>
                <a:lnTo>
                  <a:pt x="842211" y="433137"/>
                </a:lnTo>
                <a:lnTo>
                  <a:pt x="954505" y="441158"/>
                </a:lnTo>
                <a:cubicBezTo>
                  <a:pt x="1053919" y="450196"/>
                  <a:pt x="984647" y="449030"/>
                  <a:pt x="1090863" y="457200"/>
                </a:cubicBezTo>
                <a:cubicBezTo>
                  <a:pt x="1136260" y="460692"/>
                  <a:pt x="1181768" y="462547"/>
                  <a:pt x="1227221" y="465221"/>
                </a:cubicBezTo>
                <a:cubicBezTo>
                  <a:pt x="1264653" y="470568"/>
                  <a:pt x="1302219" y="475047"/>
                  <a:pt x="1339516" y="481263"/>
                </a:cubicBezTo>
                <a:cubicBezTo>
                  <a:pt x="1355558" y="483937"/>
                  <a:pt x="1371440" y="487875"/>
                  <a:pt x="1387642" y="489284"/>
                </a:cubicBezTo>
                <a:cubicBezTo>
                  <a:pt x="1433002" y="493228"/>
                  <a:pt x="1478547" y="494631"/>
                  <a:pt x="1524000" y="497305"/>
                </a:cubicBezTo>
                <a:lnTo>
                  <a:pt x="2382253" y="489284"/>
                </a:lnTo>
                <a:cubicBezTo>
                  <a:pt x="2390706" y="489130"/>
                  <a:pt x="2398186" y="483586"/>
                  <a:pt x="2406316" y="481263"/>
                </a:cubicBezTo>
                <a:cubicBezTo>
                  <a:pt x="2416916" y="478235"/>
                  <a:pt x="2428078" y="477113"/>
                  <a:pt x="2438400" y="473242"/>
                </a:cubicBezTo>
                <a:cubicBezTo>
                  <a:pt x="2522288" y="441784"/>
                  <a:pt x="2420214" y="469768"/>
                  <a:pt x="2502568" y="449179"/>
                </a:cubicBezTo>
                <a:cubicBezTo>
                  <a:pt x="2510589" y="443832"/>
                  <a:pt x="2518262" y="437920"/>
                  <a:pt x="2526632" y="433137"/>
                </a:cubicBezTo>
                <a:cubicBezTo>
                  <a:pt x="2537014" y="427205"/>
                  <a:pt x="2548576" y="423432"/>
                  <a:pt x="2558716" y="417095"/>
                </a:cubicBezTo>
                <a:cubicBezTo>
                  <a:pt x="2582109" y="402475"/>
                  <a:pt x="2604870" y="381535"/>
                  <a:pt x="2622884" y="360947"/>
                </a:cubicBezTo>
                <a:cubicBezTo>
                  <a:pt x="2631687" y="350886"/>
                  <a:pt x="2639281" y="339815"/>
                  <a:pt x="2646947" y="328863"/>
                </a:cubicBezTo>
                <a:cubicBezTo>
                  <a:pt x="2658004" y="313068"/>
                  <a:pt x="2679032" y="280737"/>
                  <a:pt x="2679032" y="280737"/>
                </a:cubicBezTo>
                <a:cubicBezTo>
                  <a:pt x="2681706" y="270042"/>
                  <a:pt x="2687053" y="259677"/>
                  <a:pt x="2687053" y="248653"/>
                </a:cubicBezTo>
                <a:cubicBezTo>
                  <a:pt x="2687053" y="246938"/>
                  <a:pt x="2679283" y="187492"/>
                  <a:pt x="2671011" y="176463"/>
                </a:cubicBezTo>
                <a:cubicBezTo>
                  <a:pt x="2658783" y="160159"/>
                  <a:pt x="2619633" y="124188"/>
                  <a:pt x="2598821" y="112295"/>
                </a:cubicBezTo>
                <a:cubicBezTo>
                  <a:pt x="2591480" y="108100"/>
                  <a:pt x="2582529" y="107605"/>
                  <a:pt x="2574758" y="104274"/>
                </a:cubicBezTo>
                <a:cubicBezTo>
                  <a:pt x="2563768" y="99564"/>
                  <a:pt x="2553870" y="92430"/>
                  <a:pt x="2542674" y="88232"/>
                </a:cubicBezTo>
                <a:cubicBezTo>
                  <a:pt x="2532352" y="84361"/>
                  <a:pt x="2521377" y="82482"/>
                  <a:pt x="2510589" y="80211"/>
                </a:cubicBezTo>
                <a:cubicBezTo>
                  <a:pt x="2470567" y="71785"/>
                  <a:pt x="2430617" y="62871"/>
                  <a:pt x="2390274" y="56147"/>
                </a:cubicBezTo>
                <a:cubicBezTo>
                  <a:pt x="2374232" y="53473"/>
                  <a:pt x="2358311" y="49922"/>
                  <a:pt x="2342147" y="48126"/>
                </a:cubicBezTo>
                <a:cubicBezTo>
                  <a:pt x="2310149" y="44571"/>
                  <a:pt x="2277913" y="43475"/>
                  <a:pt x="2245895" y="40105"/>
                </a:cubicBezTo>
                <a:cubicBezTo>
                  <a:pt x="2227093" y="38126"/>
                  <a:pt x="2208559" y="33965"/>
                  <a:pt x="2189747" y="32084"/>
                </a:cubicBezTo>
                <a:cubicBezTo>
                  <a:pt x="2155060" y="28615"/>
                  <a:pt x="2120232" y="26737"/>
                  <a:pt x="2085474" y="24063"/>
                </a:cubicBezTo>
                <a:cubicBezTo>
                  <a:pt x="2069432" y="21389"/>
                  <a:pt x="2053530" y="17660"/>
                  <a:pt x="2037347" y="16042"/>
                </a:cubicBezTo>
                <a:cubicBezTo>
                  <a:pt x="1933449" y="5652"/>
                  <a:pt x="1796639" y="3435"/>
                  <a:pt x="1700463" y="0"/>
                </a:cubicBezTo>
                <a:lnTo>
                  <a:pt x="1058779" y="8021"/>
                </a:lnTo>
                <a:cubicBezTo>
                  <a:pt x="937713" y="10653"/>
                  <a:pt x="998631" y="14154"/>
                  <a:pt x="914400" y="24063"/>
                </a:cubicBezTo>
                <a:cubicBezTo>
                  <a:pt x="885070" y="27514"/>
                  <a:pt x="855553" y="29145"/>
                  <a:pt x="826168" y="32084"/>
                </a:cubicBezTo>
                <a:cubicBezTo>
                  <a:pt x="802077" y="34493"/>
                  <a:pt x="778161" y="38925"/>
                  <a:pt x="753979" y="40105"/>
                </a:cubicBezTo>
                <a:cubicBezTo>
                  <a:pt x="668481" y="44276"/>
                  <a:pt x="582863" y="45452"/>
                  <a:pt x="497305" y="48126"/>
                </a:cubicBezTo>
                <a:cubicBezTo>
                  <a:pt x="467895" y="50800"/>
                  <a:pt x="438358" y="52327"/>
                  <a:pt x="409074" y="56147"/>
                </a:cubicBezTo>
                <a:cubicBezTo>
                  <a:pt x="376820" y="60354"/>
                  <a:pt x="345236" y="69489"/>
                  <a:pt x="312821" y="72190"/>
                </a:cubicBezTo>
                <a:lnTo>
                  <a:pt x="216568" y="80211"/>
                </a:lnTo>
                <a:cubicBezTo>
                  <a:pt x="203200" y="82885"/>
                  <a:pt x="190096" y="88232"/>
                  <a:pt x="176463" y="88232"/>
                </a:cubicBezTo>
                <a:cubicBezTo>
                  <a:pt x="144268" y="88232"/>
                  <a:pt x="112274" y="83126"/>
                  <a:pt x="80211" y="80211"/>
                </a:cubicBezTo>
                <a:cubicBezTo>
                  <a:pt x="77548" y="79969"/>
                  <a:pt x="110958" y="57485"/>
                  <a:pt x="112295" y="64169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5D7860A-10D1-071E-9A28-84C47747A455}"/>
              </a:ext>
            </a:extLst>
          </p:cNvPr>
          <p:cNvSpPr/>
          <p:nvPr/>
        </p:nvSpPr>
        <p:spPr bwMode="auto">
          <a:xfrm>
            <a:off x="192505" y="1540042"/>
            <a:ext cx="4756890" cy="729916"/>
          </a:xfrm>
          <a:custGeom>
            <a:avLst/>
            <a:gdLst>
              <a:gd name="connsiteX0" fmla="*/ 3240506 w 4756890"/>
              <a:gd name="connsiteY0" fmla="*/ 32084 h 729916"/>
              <a:gd name="connsiteX1" fmla="*/ 3224463 w 4756890"/>
              <a:gd name="connsiteY1" fmla="*/ 144379 h 729916"/>
              <a:gd name="connsiteX2" fmla="*/ 3216442 w 4756890"/>
              <a:gd name="connsiteY2" fmla="*/ 168442 h 729916"/>
              <a:gd name="connsiteX3" fmla="*/ 3200400 w 4756890"/>
              <a:gd name="connsiteY3" fmla="*/ 192505 h 729916"/>
              <a:gd name="connsiteX4" fmla="*/ 3184358 w 4756890"/>
              <a:gd name="connsiteY4" fmla="*/ 240632 h 729916"/>
              <a:gd name="connsiteX5" fmla="*/ 3176337 w 4756890"/>
              <a:gd name="connsiteY5" fmla="*/ 264695 h 729916"/>
              <a:gd name="connsiteX6" fmla="*/ 3168316 w 4756890"/>
              <a:gd name="connsiteY6" fmla="*/ 288758 h 729916"/>
              <a:gd name="connsiteX7" fmla="*/ 3120190 w 4756890"/>
              <a:gd name="connsiteY7" fmla="*/ 328863 h 729916"/>
              <a:gd name="connsiteX8" fmla="*/ 2783306 w 4756890"/>
              <a:gd name="connsiteY8" fmla="*/ 336884 h 729916"/>
              <a:gd name="connsiteX9" fmla="*/ 1949116 w 4756890"/>
              <a:gd name="connsiteY9" fmla="*/ 344905 h 729916"/>
              <a:gd name="connsiteX10" fmla="*/ 1796716 w 4756890"/>
              <a:gd name="connsiteY10" fmla="*/ 352926 h 729916"/>
              <a:gd name="connsiteX11" fmla="*/ 1572127 w 4756890"/>
              <a:gd name="connsiteY11" fmla="*/ 360947 h 729916"/>
              <a:gd name="connsiteX12" fmla="*/ 1540042 w 4756890"/>
              <a:gd name="connsiteY12" fmla="*/ 368969 h 729916"/>
              <a:gd name="connsiteX13" fmla="*/ 1491916 w 4756890"/>
              <a:gd name="connsiteY13" fmla="*/ 376990 h 729916"/>
              <a:gd name="connsiteX14" fmla="*/ 1307432 w 4756890"/>
              <a:gd name="connsiteY14" fmla="*/ 328863 h 729916"/>
              <a:gd name="connsiteX15" fmla="*/ 938463 w 4756890"/>
              <a:gd name="connsiteY15" fmla="*/ 272716 h 729916"/>
              <a:gd name="connsiteX16" fmla="*/ 481263 w 4756890"/>
              <a:gd name="connsiteY16" fmla="*/ 232611 h 729916"/>
              <a:gd name="connsiteX17" fmla="*/ 48127 w 4756890"/>
              <a:gd name="connsiteY17" fmla="*/ 240632 h 729916"/>
              <a:gd name="connsiteX18" fmla="*/ 40106 w 4756890"/>
              <a:gd name="connsiteY18" fmla="*/ 272716 h 729916"/>
              <a:gd name="connsiteX19" fmla="*/ 24063 w 4756890"/>
              <a:gd name="connsiteY19" fmla="*/ 288758 h 729916"/>
              <a:gd name="connsiteX20" fmla="*/ 8021 w 4756890"/>
              <a:gd name="connsiteY20" fmla="*/ 336884 h 729916"/>
              <a:gd name="connsiteX21" fmla="*/ 0 w 4756890"/>
              <a:gd name="connsiteY21" fmla="*/ 360947 h 729916"/>
              <a:gd name="connsiteX22" fmla="*/ 8021 w 4756890"/>
              <a:gd name="connsiteY22" fmla="*/ 513347 h 729916"/>
              <a:gd name="connsiteX23" fmla="*/ 48127 w 4756890"/>
              <a:gd name="connsiteY23" fmla="*/ 577516 h 729916"/>
              <a:gd name="connsiteX24" fmla="*/ 64169 w 4756890"/>
              <a:gd name="connsiteY24" fmla="*/ 601579 h 729916"/>
              <a:gd name="connsiteX25" fmla="*/ 128337 w 4756890"/>
              <a:gd name="connsiteY25" fmla="*/ 657726 h 729916"/>
              <a:gd name="connsiteX26" fmla="*/ 152400 w 4756890"/>
              <a:gd name="connsiteY26" fmla="*/ 665747 h 729916"/>
              <a:gd name="connsiteX27" fmla="*/ 168442 w 4756890"/>
              <a:gd name="connsiteY27" fmla="*/ 681790 h 729916"/>
              <a:gd name="connsiteX28" fmla="*/ 224590 w 4756890"/>
              <a:gd name="connsiteY28" fmla="*/ 713874 h 729916"/>
              <a:gd name="connsiteX29" fmla="*/ 256674 w 4756890"/>
              <a:gd name="connsiteY29" fmla="*/ 721895 h 729916"/>
              <a:gd name="connsiteX30" fmla="*/ 280737 w 4756890"/>
              <a:gd name="connsiteY30" fmla="*/ 729916 h 729916"/>
              <a:gd name="connsiteX31" fmla="*/ 385011 w 4756890"/>
              <a:gd name="connsiteY31" fmla="*/ 721895 h 729916"/>
              <a:gd name="connsiteX32" fmla="*/ 753979 w 4756890"/>
              <a:gd name="connsiteY32" fmla="*/ 713874 h 729916"/>
              <a:gd name="connsiteX33" fmla="*/ 826169 w 4756890"/>
              <a:gd name="connsiteY33" fmla="*/ 705853 h 729916"/>
              <a:gd name="connsiteX34" fmla="*/ 922421 w 4756890"/>
              <a:gd name="connsiteY34" fmla="*/ 689811 h 729916"/>
              <a:gd name="connsiteX35" fmla="*/ 922421 w 4756890"/>
              <a:gd name="connsiteY35" fmla="*/ 617621 h 729916"/>
              <a:gd name="connsiteX36" fmla="*/ 914400 w 4756890"/>
              <a:gd name="connsiteY36" fmla="*/ 593558 h 729916"/>
              <a:gd name="connsiteX37" fmla="*/ 890337 w 4756890"/>
              <a:gd name="connsiteY37" fmla="*/ 569495 h 729916"/>
              <a:gd name="connsiteX38" fmla="*/ 898358 w 4756890"/>
              <a:gd name="connsiteY38" fmla="*/ 521369 h 729916"/>
              <a:gd name="connsiteX39" fmla="*/ 930442 w 4756890"/>
              <a:gd name="connsiteY39" fmla="*/ 505326 h 729916"/>
              <a:gd name="connsiteX40" fmla="*/ 1058779 w 4756890"/>
              <a:gd name="connsiteY40" fmla="*/ 489284 h 729916"/>
              <a:gd name="connsiteX41" fmla="*/ 2021306 w 4756890"/>
              <a:gd name="connsiteY41" fmla="*/ 481263 h 729916"/>
              <a:gd name="connsiteX42" fmla="*/ 2157663 w 4756890"/>
              <a:gd name="connsiteY42" fmla="*/ 473242 h 729916"/>
              <a:gd name="connsiteX43" fmla="*/ 2189748 w 4756890"/>
              <a:gd name="connsiteY43" fmla="*/ 465221 h 729916"/>
              <a:gd name="connsiteX44" fmla="*/ 2229853 w 4756890"/>
              <a:gd name="connsiteY44" fmla="*/ 457200 h 729916"/>
              <a:gd name="connsiteX45" fmla="*/ 2261937 w 4756890"/>
              <a:gd name="connsiteY45" fmla="*/ 449179 h 729916"/>
              <a:gd name="connsiteX46" fmla="*/ 2302042 w 4756890"/>
              <a:gd name="connsiteY46" fmla="*/ 441158 h 729916"/>
              <a:gd name="connsiteX47" fmla="*/ 2342148 w 4756890"/>
              <a:gd name="connsiteY47" fmla="*/ 425116 h 729916"/>
              <a:gd name="connsiteX48" fmla="*/ 2414337 w 4756890"/>
              <a:gd name="connsiteY48" fmla="*/ 409074 h 729916"/>
              <a:gd name="connsiteX49" fmla="*/ 2454442 w 4756890"/>
              <a:gd name="connsiteY49" fmla="*/ 393032 h 729916"/>
              <a:gd name="connsiteX50" fmla="*/ 2630906 w 4756890"/>
              <a:gd name="connsiteY50" fmla="*/ 368969 h 729916"/>
              <a:gd name="connsiteX51" fmla="*/ 3705727 w 4756890"/>
              <a:gd name="connsiteY51" fmla="*/ 376990 h 729916"/>
              <a:gd name="connsiteX52" fmla="*/ 3769895 w 4756890"/>
              <a:gd name="connsiteY52" fmla="*/ 385011 h 729916"/>
              <a:gd name="connsiteX53" fmla="*/ 3866148 w 4756890"/>
              <a:gd name="connsiteY53" fmla="*/ 393032 h 729916"/>
              <a:gd name="connsiteX54" fmla="*/ 4026569 w 4756890"/>
              <a:gd name="connsiteY54" fmla="*/ 393032 h 729916"/>
              <a:gd name="connsiteX55" fmla="*/ 4050632 w 4756890"/>
              <a:gd name="connsiteY55" fmla="*/ 385011 h 729916"/>
              <a:gd name="connsiteX56" fmla="*/ 4106779 w 4756890"/>
              <a:gd name="connsiteY56" fmla="*/ 376990 h 729916"/>
              <a:gd name="connsiteX57" fmla="*/ 4170948 w 4756890"/>
              <a:gd name="connsiteY57" fmla="*/ 360947 h 729916"/>
              <a:gd name="connsiteX58" fmla="*/ 4251158 w 4756890"/>
              <a:gd name="connsiteY58" fmla="*/ 352926 h 729916"/>
              <a:gd name="connsiteX59" fmla="*/ 4403558 w 4756890"/>
              <a:gd name="connsiteY59" fmla="*/ 344905 h 729916"/>
              <a:gd name="connsiteX60" fmla="*/ 4499811 w 4756890"/>
              <a:gd name="connsiteY60" fmla="*/ 336884 h 729916"/>
              <a:gd name="connsiteX61" fmla="*/ 4572000 w 4756890"/>
              <a:gd name="connsiteY61" fmla="*/ 320842 h 729916"/>
              <a:gd name="connsiteX62" fmla="*/ 4612106 w 4756890"/>
              <a:gd name="connsiteY62" fmla="*/ 312821 h 729916"/>
              <a:gd name="connsiteX63" fmla="*/ 4636169 w 4756890"/>
              <a:gd name="connsiteY63" fmla="*/ 304800 h 729916"/>
              <a:gd name="connsiteX64" fmla="*/ 4740442 w 4756890"/>
              <a:gd name="connsiteY64" fmla="*/ 296779 h 729916"/>
              <a:gd name="connsiteX65" fmla="*/ 4756484 w 4756890"/>
              <a:gd name="connsiteY65" fmla="*/ 272716 h 729916"/>
              <a:gd name="connsiteX66" fmla="*/ 4724400 w 4756890"/>
              <a:gd name="connsiteY66" fmla="*/ 200526 h 729916"/>
              <a:gd name="connsiteX67" fmla="*/ 4684295 w 4756890"/>
              <a:gd name="connsiteY67" fmla="*/ 176463 h 729916"/>
              <a:gd name="connsiteX68" fmla="*/ 4660232 w 4756890"/>
              <a:gd name="connsiteY68" fmla="*/ 160421 h 729916"/>
              <a:gd name="connsiteX69" fmla="*/ 4628148 w 4756890"/>
              <a:gd name="connsiteY69" fmla="*/ 152400 h 729916"/>
              <a:gd name="connsiteX70" fmla="*/ 4555958 w 4756890"/>
              <a:gd name="connsiteY70" fmla="*/ 120316 h 729916"/>
              <a:gd name="connsiteX71" fmla="*/ 4467727 w 4756890"/>
              <a:gd name="connsiteY71" fmla="*/ 104274 h 729916"/>
              <a:gd name="connsiteX72" fmla="*/ 4419600 w 4756890"/>
              <a:gd name="connsiteY72" fmla="*/ 88232 h 729916"/>
              <a:gd name="connsiteX73" fmla="*/ 4315327 w 4756890"/>
              <a:gd name="connsiteY73" fmla="*/ 72190 h 729916"/>
              <a:gd name="connsiteX74" fmla="*/ 4186990 w 4756890"/>
              <a:gd name="connsiteY74" fmla="*/ 56147 h 729916"/>
              <a:gd name="connsiteX75" fmla="*/ 4122821 w 4756890"/>
              <a:gd name="connsiteY75" fmla="*/ 48126 h 729916"/>
              <a:gd name="connsiteX76" fmla="*/ 4066674 w 4756890"/>
              <a:gd name="connsiteY76" fmla="*/ 40105 h 729916"/>
              <a:gd name="connsiteX77" fmla="*/ 3874169 w 4756890"/>
              <a:gd name="connsiteY77" fmla="*/ 24063 h 729916"/>
              <a:gd name="connsiteX78" fmla="*/ 3834063 w 4756890"/>
              <a:gd name="connsiteY78" fmla="*/ 16042 h 729916"/>
              <a:gd name="connsiteX79" fmla="*/ 3625516 w 4756890"/>
              <a:gd name="connsiteY79" fmla="*/ 0 h 729916"/>
              <a:gd name="connsiteX80" fmla="*/ 3408948 w 4756890"/>
              <a:gd name="connsiteY80" fmla="*/ 8021 h 729916"/>
              <a:gd name="connsiteX81" fmla="*/ 3312695 w 4756890"/>
              <a:gd name="connsiteY81" fmla="*/ 32084 h 729916"/>
              <a:gd name="connsiteX82" fmla="*/ 3288632 w 4756890"/>
              <a:gd name="connsiteY82" fmla="*/ 48126 h 729916"/>
              <a:gd name="connsiteX83" fmla="*/ 3232484 w 4756890"/>
              <a:gd name="connsiteY83" fmla="*/ 64169 h 729916"/>
              <a:gd name="connsiteX84" fmla="*/ 3208421 w 4756890"/>
              <a:gd name="connsiteY84" fmla="*/ 80211 h 729916"/>
              <a:gd name="connsiteX85" fmla="*/ 3184358 w 4756890"/>
              <a:gd name="connsiteY85" fmla="*/ 88232 h 729916"/>
              <a:gd name="connsiteX86" fmla="*/ 3168316 w 4756890"/>
              <a:gd name="connsiteY86" fmla="*/ 96253 h 72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756890" h="729916">
                <a:moveTo>
                  <a:pt x="3240506" y="32084"/>
                </a:moveTo>
                <a:cubicBezTo>
                  <a:pt x="3234113" y="96004"/>
                  <a:pt x="3237883" y="97411"/>
                  <a:pt x="3224463" y="144379"/>
                </a:cubicBezTo>
                <a:cubicBezTo>
                  <a:pt x="3222140" y="152509"/>
                  <a:pt x="3220223" y="160880"/>
                  <a:pt x="3216442" y="168442"/>
                </a:cubicBezTo>
                <a:cubicBezTo>
                  <a:pt x="3212131" y="177064"/>
                  <a:pt x="3205747" y="184484"/>
                  <a:pt x="3200400" y="192505"/>
                </a:cubicBezTo>
                <a:lnTo>
                  <a:pt x="3184358" y="240632"/>
                </a:lnTo>
                <a:lnTo>
                  <a:pt x="3176337" y="264695"/>
                </a:lnTo>
                <a:cubicBezTo>
                  <a:pt x="3173663" y="272716"/>
                  <a:pt x="3173006" y="281723"/>
                  <a:pt x="3168316" y="288758"/>
                </a:cubicBezTo>
                <a:cubicBezTo>
                  <a:pt x="3155586" y="307852"/>
                  <a:pt x="3148561" y="327013"/>
                  <a:pt x="3120190" y="328863"/>
                </a:cubicBezTo>
                <a:cubicBezTo>
                  <a:pt x="3008102" y="336173"/>
                  <a:pt x="2895622" y="335345"/>
                  <a:pt x="2783306" y="336884"/>
                </a:cubicBezTo>
                <a:lnTo>
                  <a:pt x="1949116" y="344905"/>
                </a:lnTo>
                <a:lnTo>
                  <a:pt x="1796716" y="352926"/>
                </a:lnTo>
                <a:cubicBezTo>
                  <a:pt x="1721873" y="356111"/>
                  <a:pt x="1646892" y="356274"/>
                  <a:pt x="1572127" y="360947"/>
                </a:cubicBezTo>
                <a:cubicBezTo>
                  <a:pt x="1561124" y="361635"/>
                  <a:pt x="1550852" y="366807"/>
                  <a:pt x="1540042" y="368969"/>
                </a:cubicBezTo>
                <a:cubicBezTo>
                  <a:pt x="1524095" y="372159"/>
                  <a:pt x="1507958" y="374316"/>
                  <a:pt x="1491916" y="376990"/>
                </a:cubicBezTo>
                <a:cubicBezTo>
                  <a:pt x="1429547" y="359169"/>
                  <a:pt x="1372698" y="342251"/>
                  <a:pt x="1307432" y="328863"/>
                </a:cubicBezTo>
                <a:cubicBezTo>
                  <a:pt x="1191718" y="305127"/>
                  <a:pt x="1055808" y="286000"/>
                  <a:pt x="938463" y="272716"/>
                </a:cubicBezTo>
                <a:cubicBezTo>
                  <a:pt x="731324" y="249266"/>
                  <a:pt x="683466" y="247589"/>
                  <a:pt x="481263" y="232611"/>
                </a:cubicBezTo>
                <a:lnTo>
                  <a:pt x="48127" y="240632"/>
                </a:lnTo>
                <a:cubicBezTo>
                  <a:pt x="37148" y="241630"/>
                  <a:pt x="45036" y="262856"/>
                  <a:pt x="40106" y="272716"/>
                </a:cubicBezTo>
                <a:cubicBezTo>
                  <a:pt x="36724" y="279480"/>
                  <a:pt x="29411" y="283411"/>
                  <a:pt x="24063" y="288758"/>
                </a:cubicBezTo>
                <a:lnTo>
                  <a:pt x="8021" y="336884"/>
                </a:lnTo>
                <a:lnTo>
                  <a:pt x="0" y="360947"/>
                </a:lnTo>
                <a:cubicBezTo>
                  <a:pt x="2674" y="411747"/>
                  <a:pt x="1711" y="462870"/>
                  <a:pt x="8021" y="513347"/>
                </a:cubicBezTo>
                <a:cubicBezTo>
                  <a:pt x="13172" y="554555"/>
                  <a:pt x="25781" y="550701"/>
                  <a:pt x="48127" y="577516"/>
                </a:cubicBezTo>
                <a:cubicBezTo>
                  <a:pt x="54298" y="584922"/>
                  <a:pt x="57998" y="594173"/>
                  <a:pt x="64169" y="601579"/>
                </a:cubicBezTo>
                <a:cubicBezTo>
                  <a:pt x="77883" y="618036"/>
                  <a:pt x="113263" y="648305"/>
                  <a:pt x="128337" y="657726"/>
                </a:cubicBezTo>
                <a:cubicBezTo>
                  <a:pt x="135507" y="662207"/>
                  <a:pt x="144379" y="663073"/>
                  <a:pt x="152400" y="665747"/>
                </a:cubicBezTo>
                <a:cubicBezTo>
                  <a:pt x="157747" y="671095"/>
                  <a:pt x="162537" y="677066"/>
                  <a:pt x="168442" y="681790"/>
                </a:cubicBezTo>
                <a:cubicBezTo>
                  <a:pt x="182129" y="692740"/>
                  <a:pt x="209094" y="708063"/>
                  <a:pt x="224590" y="713874"/>
                </a:cubicBezTo>
                <a:cubicBezTo>
                  <a:pt x="234912" y="717745"/>
                  <a:pt x="246074" y="718867"/>
                  <a:pt x="256674" y="721895"/>
                </a:cubicBezTo>
                <a:cubicBezTo>
                  <a:pt x="264804" y="724218"/>
                  <a:pt x="272716" y="727242"/>
                  <a:pt x="280737" y="729916"/>
                </a:cubicBezTo>
                <a:cubicBezTo>
                  <a:pt x="315495" y="727242"/>
                  <a:pt x="350170" y="723076"/>
                  <a:pt x="385011" y="721895"/>
                </a:cubicBezTo>
                <a:cubicBezTo>
                  <a:pt x="507959" y="717727"/>
                  <a:pt x="631042" y="718344"/>
                  <a:pt x="753979" y="713874"/>
                </a:cubicBezTo>
                <a:cubicBezTo>
                  <a:pt x="778174" y="712994"/>
                  <a:pt x="802145" y="708856"/>
                  <a:pt x="826169" y="705853"/>
                </a:cubicBezTo>
                <a:cubicBezTo>
                  <a:pt x="879230" y="699220"/>
                  <a:pt x="875735" y="699148"/>
                  <a:pt x="922421" y="689811"/>
                </a:cubicBezTo>
                <a:cubicBezTo>
                  <a:pt x="932719" y="648617"/>
                  <a:pt x="933877" y="663444"/>
                  <a:pt x="922421" y="617621"/>
                </a:cubicBezTo>
                <a:cubicBezTo>
                  <a:pt x="920370" y="609419"/>
                  <a:pt x="919090" y="600593"/>
                  <a:pt x="914400" y="593558"/>
                </a:cubicBezTo>
                <a:cubicBezTo>
                  <a:pt x="908108" y="584120"/>
                  <a:pt x="898358" y="577516"/>
                  <a:pt x="890337" y="569495"/>
                </a:cubicBezTo>
                <a:cubicBezTo>
                  <a:pt x="893011" y="553453"/>
                  <a:pt x="889739" y="535160"/>
                  <a:pt x="898358" y="521369"/>
                </a:cubicBezTo>
                <a:cubicBezTo>
                  <a:pt x="904695" y="511229"/>
                  <a:pt x="919246" y="509525"/>
                  <a:pt x="930442" y="505326"/>
                </a:cubicBezTo>
                <a:cubicBezTo>
                  <a:pt x="964806" y="492439"/>
                  <a:pt x="1036101" y="489628"/>
                  <a:pt x="1058779" y="489284"/>
                </a:cubicBezTo>
                <a:lnTo>
                  <a:pt x="2021306" y="481263"/>
                </a:lnTo>
                <a:cubicBezTo>
                  <a:pt x="2066758" y="478589"/>
                  <a:pt x="2112337" y="477559"/>
                  <a:pt x="2157663" y="473242"/>
                </a:cubicBezTo>
                <a:cubicBezTo>
                  <a:pt x="2168637" y="472197"/>
                  <a:pt x="2178986" y="467612"/>
                  <a:pt x="2189748" y="465221"/>
                </a:cubicBezTo>
                <a:cubicBezTo>
                  <a:pt x="2203056" y="462264"/>
                  <a:pt x="2216545" y="460157"/>
                  <a:pt x="2229853" y="457200"/>
                </a:cubicBezTo>
                <a:cubicBezTo>
                  <a:pt x="2240614" y="454809"/>
                  <a:pt x="2251176" y="451570"/>
                  <a:pt x="2261937" y="449179"/>
                </a:cubicBezTo>
                <a:cubicBezTo>
                  <a:pt x="2275245" y="446222"/>
                  <a:pt x="2288984" y="445075"/>
                  <a:pt x="2302042" y="441158"/>
                </a:cubicBezTo>
                <a:cubicBezTo>
                  <a:pt x="2315833" y="437021"/>
                  <a:pt x="2328488" y="429669"/>
                  <a:pt x="2342148" y="425116"/>
                </a:cubicBezTo>
                <a:cubicBezTo>
                  <a:pt x="2397701" y="406599"/>
                  <a:pt x="2350755" y="428149"/>
                  <a:pt x="2414337" y="409074"/>
                </a:cubicBezTo>
                <a:cubicBezTo>
                  <a:pt x="2428128" y="404937"/>
                  <a:pt x="2440530" y="396742"/>
                  <a:pt x="2454442" y="393032"/>
                </a:cubicBezTo>
                <a:cubicBezTo>
                  <a:pt x="2525575" y="374063"/>
                  <a:pt x="2555477" y="375255"/>
                  <a:pt x="2630906" y="368969"/>
                </a:cubicBezTo>
                <a:lnTo>
                  <a:pt x="3705727" y="376990"/>
                </a:lnTo>
                <a:cubicBezTo>
                  <a:pt x="3727281" y="377294"/>
                  <a:pt x="3748446" y="382866"/>
                  <a:pt x="3769895" y="385011"/>
                </a:cubicBezTo>
                <a:cubicBezTo>
                  <a:pt x="3801931" y="388215"/>
                  <a:pt x="3834064" y="390358"/>
                  <a:pt x="3866148" y="393032"/>
                </a:cubicBezTo>
                <a:cubicBezTo>
                  <a:pt x="3935501" y="410370"/>
                  <a:pt x="3904002" y="405934"/>
                  <a:pt x="4026569" y="393032"/>
                </a:cubicBezTo>
                <a:cubicBezTo>
                  <a:pt x="4034977" y="392147"/>
                  <a:pt x="4042341" y="386669"/>
                  <a:pt x="4050632" y="385011"/>
                </a:cubicBezTo>
                <a:cubicBezTo>
                  <a:pt x="4069171" y="381303"/>
                  <a:pt x="4088240" y="380698"/>
                  <a:pt x="4106779" y="376990"/>
                </a:cubicBezTo>
                <a:cubicBezTo>
                  <a:pt x="4128399" y="372666"/>
                  <a:pt x="4149009" y="363141"/>
                  <a:pt x="4170948" y="360947"/>
                </a:cubicBezTo>
                <a:cubicBezTo>
                  <a:pt x="4197685" y="358273"/>
                  <a:pt x="4224352" y="354775"/>
                  <a:pt x="4251158" y="352926"/>
                </a:cubicBezTo>
                <a:cubicBezTo>
                  <a:pt x="4301908" y="349426"/>
                  <a:pt x="4352793" y="348180"/>
                  <a:pt x="4403558" y="344905"/>
                </a:cubicBezTo>
                <a:cubicBezTo>
                  <a:pt x="4435687" y="342832"/>
                  <a:pt x="4467727" y="339558"/>
                  <a:pt x="4499811" y="336884"/>
                </a:cubicBezTo>
                <a:cubicBezTo>
                  <a:pt x="4620786" y="312689"/>
                  <a:pt x="4470038" y="343500"/>
                  <a:pt x="4572000" y="320842"/>
                </a:cubicBezTo>
                <a:cubicBezTo>
                  <a:pt x="4585309" y="317885"/>
                  <a:pt x="4598880" y="316128"/>
                  <a:pt x="4612106" y="312821"/>
                </a:cubicBezTo>
                <a:cubicBezTo>
                  <a:pt x="4620308" y="310770"/>
                  <a:pt x="4627779" y="305849"/>
                  <a:pt x="4636169" y="304800"/>
                </a:cubicBezTo>
                <a:cubicBezTo>
                  <a:pt x="4670760" y="300476"/>
                  <a:pt x="4705684" y="299453"/>
                  <a:pt x="4740442" y="296779"/>
                </a:cubicBezTo>
                <a:cubicBezTo>
                  <a:pt x="4745789" y="288758"/>
                  <a:pt x="4755288" y="282282"/>
                  <a:pt x="4756484" y="272716"/>
                </a:cubicBezTo>
                <a:cubicBezTo>
                  <a:pt x="4759732" y="246728"/>
                  <a:pt x="4743021" y="216820"/>
                  <a:pt x="4724400" y="200526"/>
                </a:cubicBezTo>
                <a:cubicBezTo>
                  <a:pt x="4712667" y="190260"/>
                  <a:pt x="4697515" y="184726"/>
                  <a:pt x="4684295" y="176463"/>
                </a:cubicBezTo>
                <a:cubicBezTo>
                  <a:pt x="4676120" y="171354"/>
                  <a:pt x="4669093" y="164218"/>
                  <a:pt x="4660232" y="160421"/>
                </a:cubicBezTo>
                <a:cubicBezTo>
                  <a:pt x="4650100" y="156079"/>
                  <a:pt x="4638470" y="156271"/>
                  <a:pt x="4628148" y="152400"/>
                </a:cubicBezTo>
                <a:cubicBezTo>
                  <a:pt x="4564952" y="128702"/>
                  <a:pt x="4629119" y="142264"/>
                  <a:pt x="4555958" y="120316"/>
                </a:cubicBezTo>
                <a:cubicBezTo>
                  <a:pt x="4525986" y="111324"/>
                  <a:pt x="4498189" y="111889"/>
                  <a:pt x="4467727" y="104274"/>
                </a:cubicBezTo>
                <a:cubicBezTo>
                  <a:pt x="4451322" y="100173"/>
                  <a:pt x="4436005" y="92333"/>
                  <a:pt x="4419600" y="88232"/>
                </a:cubicBezTo>
                <a:cubicBezTo>
                  <a:pt x="4405822" y="84787"/>
                  <a:pt x="4325967" y="73578"/>
                  <a:pt x="4315327" y="72190"/>
                </a:cubicBezTo>
                <a:lnTo>
                  <a:pt x="4186990" y="56147"/>
                </a:lnTo>
                <a:lnTo>
                  <a:pt x="4122821" y="48126"/>
                </a:lnTo>
                <a:cubicBezTo>
                  <a:pt x="4104105" y="45452"/>
                  <a:pt x="4085492" y="41926"/>
                  <a:pt x="4066674" y="40105"/>
                </a:cubicBezTo>
                <a:cubicBezTo>
                  <a:pt x="4002583" y="33903"/>
                  <a:pt x="3874169" y="24063"/>
                  <a:pt x="3874169" y="24063"/>
                </a:cubicBezTo>
                <a:cubicBezTo>
                  <a:pt x="3860800" y="21389"/>
                  <a:pt x="3847591" y="17733"/>
                  <a:pt x="3834063" y="16042"/>
                </a:cubicBezTo>
                <a:cubicBezTo>
                  <a:pt x="3780758" y="9379"/>
                  <a:pt x="3673279" y="3184"/>
                  <a:pt x="3625516" y="0"/>
                </a:cubicBezTo>
                <a:cubicBezTo>
                  <a:pt x="3553327" y="2674"/>
                  <a:pt x="3481055" y="3651"/>
                  <a:pt x="3408948" y="8021"/>
                </a:cubicBezTo>
                <a:cubicBezTo>
                  <a:pt x="3389102" y="9224"/>
                  <a:pt x="3329503" y="20878"/>
                  <a:pt x="3312695" y="32084"/>
                </a:cubicBezTo>
                <a:cubicBezTo>
                  <a:pt x="3304674" y="37431"/>
                  <a:pt x="3297493" y="44329"/>
                  <a:pt x="3288632" y="48126"/>
                </a:cubicBezTo>
                <a:cubicBezTo>
                  <a:pt x="3252637" y="63552"/>
                  <a:pt x="3263714" y="48554"/>
                  <a:pt x="3232484" y="64169"/>
                </a:cubicBezTo>
                <a:cubicBezTo>
                  <a:pt x="3223862" y="68480"/>
                  <a:pt x="3217043" y="75900"/>
                  <a:pt x="3208421" y="80211"/>
                </a:cubicBezTo>
                <a:cubicBezTo>
                  <a:pt x="3200859" y="83992"/>
                  <a:pt x="3192208" y="85092"/>
                  <a:pt x="3184358" y="88232"/>
                </a:cubicBezTo>
                <a:cubicBezTo>
                  <a:pt x="3178807" y="90452"/>
                  <a:pt x="3173663" y="93579"/>
                  <a:pt x="3168316" y="96253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943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FF84-0142-F920-D586-32E2DD5C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2819400" cy="609600"/>
          </a:xfrm>
        </p:spPr>
        <p:txBody>
          <a:bodyPr/>
          <a:lstStyle/>
          <a:p>
            <a:r>
              <a:rPr lang="en-US" dirty="0"/>
              <a:t>Example continued</a:t>
            </a:r>
          </a:p>
        </p:txBody>
      </p:sp>
      <p:pic>
        <p:nvPicPr>
          <p:cNvPr id="4" name="Content Placeholder 3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B98F7695-8BA9-62FA-947D-BA0586130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28587"/>
            <a:ext cx="3657600" cy="4886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1B588-4D38-5CA0-2858-C213D3C5E270}"/>
              </a:ext>
            </a:extLst>
          </p:cNvPr>
          <p:cNvSpPr txBox="1"/>
          <p:nvPr/>
        </p:nvSpPr>
        <p:spPr>
          <a:xfrm>
            <a:off x="6629400" y="632757"/>
            <a:ext cx="2057400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Captures how the product line has evolved over time.</a:t>
            </a:r>
          </a:p>
          <a:p>
            <a:endParaRPr lang="en-US" sz="1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trends shows that MS innovates regularly, and your idea should support that.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6B674E3-5821-8BEB-159B-6B2B50A115AA}"/>
              </a:ext>
            </a:extLst>
          </p:cNvPr>
          <p:cNvSpPr/>
          <p:nvPr/>
        </p:nvSpPr>
        <p:spPr bwMode="auto">
          <a:xfrm>
            <a:off x="2550988" y="753979"/>
            <a:ext cx="3416675" cy="1050758"/>
          </a:xfrm>
          <a:custGeom>
            <a:avLst/>
            <a:gdLst>
              <a:gd name="connsiteX0" fmla="*/ 1547770 w 3416675"/>
              <a:gd name="connsiteY0" fmla="*/ 72189 h 1050758"/>
              <a:gd name="connsiteX1" fmla="*/ 1539749 w 3416675"/>
              <a:gd name="connsiteY1" fmla="*/ 128337 h 1050758"/>
              <a:gd name="connsiteX2" fmla="*/ 1491623 w 3416675"/>
              <a:gd name="connsiteY2" fmla="*/ 176463 h 1050758"/>
              <a:gd name="connsiteX3" fmla="*/ 1451517 w 3416675"/>
              <a:gd name="connsiteY3" fmla="*/ 200526 h 1050758"/>
              <a:gd name="connsiteX4" fmla="*/ 1419433 w 3416675"/>
              <a:gd name="connsiteY4" fmla="*/ 216568 h 1050758"/>
              <a:gd name="connsiteX5" fmla="*/ 1275054 w 3416675"/>
              <a:gd name="connsiteY5" fmla="*/ 240632 h 1050758"/>
              <a:gd name="connsiteX6" fmla="*/ 1058486 w 3416675"/>
              <a:gd name="connsiteY6" fmla="*/ 224589 h 1050758"/>
              <a:gd name="connsiteX7" fmla="*/ 890044 w 3416675"/>
              <a:gd name="connsiteY7" fmla="*/ 208547 h 1050758"/>
              <a:gd name="connsiteX8" fmla="*/ 328570 w 3416675"/>
              <a:gd name="connsiteY8" fmla="*/ 232610 h 1050758"/>
              <a:gd name="connsiteX9" fmla="*/ 256380 w 3416675"/>
              <a:gd name="connsiteY9" fmla="*/ 248653 h 1050758"/>
              <a:gd name="connsiteX10" fmla="*/ 168149 w 3416675"/>
              <a:gd name="connsiteY10" fmla="*/ 272716 h 1050758"/>
              <a:gd name="connsiteX11" fmla="*/ 128044 w 3416675"/>
              <a:gd name="connsiteY11" fmla="*/ 280737 h 1050758"/>
              <a:gd name="connsiteX12" fmla="*/ 79917 w 3416675"/>
              <a:gd name="connsiteY12" fmla="*/ 296779 h 1050758"/>
              <a:gd name="connsiteX13" fmla="*/ 63875 w 3416675"/>
              <a:gd name="connsiteY13" fmla="*/ 320842 h 1050758"/>
              <a:gd name="connsiteX14" fmla="*/ 39812 w 3416675"/>
              <a:gd name="connsiteY14" fmla="*/ 336884 h 1050758"/>
              <a:gd name="connsiteX15" fmla="*/ 15749 w 3416675"/>
              <a:gd name="connsiteY15" fmla="*/ 360947 h 1050758"/>
              <a:gd name="connsiteX16" fmla="*/ 15749 w 3416675"/>
              <a:gd name="connsiteY16" fmla="*/ 577516 h 1050758"/>
              <a:gd name="connsiteX17" fmla="*/ 39812 w 3416675"/>
              <a:gd name="connsiteY17" fmla="*/ 609600 h 1050758"/>
              <a:gd name="connsiteX18" fmla="*/ 71896 w 3416675"/>
              <a:gd name="connsiteY18" fmla="*/ 657726 h 1050758"/>
              <a:gd name="connsiteX19" fmla="*/ 144086 w 3416675"/>
              <a:gd name="connsiteY19" fmla="*/ 697832 h 1050758"/>
              <a:gd name="connsiteX20" fmla="*/ 200233 w 3416675"/>
              <a:gd name="connsiteY20" fmla="*/ 721895 h 1050758"/>
              <a:gd name="connsiteX21" fmla="*/ 240338 w 3416675"/>
              <a:gd name="connsiteY21" fmla="*/ 729916 h 1050758"/>
              <a:gd name="connsiteX22" fmla="*/ 280444 w 3416675"/>
              <a:gd name="connsiteY22" fmla="*/ 745958 h 1050758"/>
              <a:gd name="connsiteX23" fmla="*/ 424823 w 3416675"/>
              <a:gd name="connsiteY23" fmla="*/ 753979 h 1050758"/>
              <a:gd name="connsiteX24" fmla="*/ 898065 w 3416675"/>
              <a:gd name="connsiteY24" fmla="*/ 762000 h 1050758"/>
              <a:gd name="connsiteX25" fmla="*/ 753686 w 3416675"/>
              <a:gd name="connsiteY25" fmla="*/ 778042 h 1050758"/>
              <a:gd name="connsiteX26" fmla="*/ 673475 w 3416675"/>
              <a:gd name="connsiteY26" fmla="*/ 786063 h 1050758"/>
              <a:gd name="connsiteX27" fmla="*/ 192212 w 3416675"/>
              <a:gd name="connsiteY27" fmla="*/ 794084 h 1050758"/>
              <a:gd name="connsiteX28" fmla="*/ 168149 w 3416675"/>
              <a:gd name="connsiteY28" fmla="*/ 802105 h 1050758"/>
              <a:gd name="connsiteX29" fmla="*/ 136065 w 3416675"/>
              <a:gd name="connsiteY29" fmla="*/ 810126 h 1050758"/>
              <a:gd name="connsiteX30" fmla="*/ 103980 w 3416675"/>
              <a:gd name="connsiteY30" fmla="*/ 826168 h 1050758"/>
              <a:gd name="connsiteX31" fmla="*/ 63875 w 3416675"/>
              <a:gd name="connsiteY31" fmla="*/ 834189 h 1050758"/>
              <a:gd name="connsiteX32" fmla="*/ 39812 w 3416675"/>
              <a:gd name="connsiteY32" fmla="*/ 842210 h 1050758"/>
              <a:gd name="connsiteX33" fmla="*/ 15749 w 3416675"/>
              <a:gd name="connsiteY33" fmla="*/ 858253 h 1050758"/>
              <a:gd name="connsiteX34" fmla="*/ 7728 w 3416675"/>
              <a:gd name="connsiteY34" fmla="*/ 890337 h 1050758"/>
              <a:gd name="connsiteX35" fmla="*/ 39812 w 3416675"/>
              <a:gd name="connsiteY35" fmla="*/ 954505 h 1050758"/>
              <a:gd name="connsiteX36" fmla="*/ 63875 w 3416675"/>
              <a:gd name="connsiteY36" fmla="*/ 962526 h 1050758"/>
              <a:gd name="connsiteX37" fmla="*/ 103980 w 3416675"/>
              <a:gd name="connsiteY37" fmla="*/ 978568 h 1050758"/>
              <a:gd name="connsiteX38" fmla="*/ 216275 w 3416675"/>
              <a:gd name="connsiteY38" fmla="*/ 994610 h 1050758"/>
              <a:gd name="connsiteX39" fmla="*/ 280444 w 3416675"/>
              <a:gd name="connsiteY39" fmla="*/ 1002632 h 1050758"/>
              <a:gd name="connsiteX40" fmla="*/ 312528 w 3416675"/>
              <a:gd name="connsiteY40" fmla="*/ 1010653 h 1050758"/>
              <a:gd name="connsiteX41" fmla="*/ 360654 w 3416675"/>
              <a:gd name="connsiteY41" fmla="*/ 1026695 h 1050758"/>
              <a:gd name="connsiteX42" fmla="*/ 424823 w 3416675"/>
              <a:gd name="connsiteY42" fmla="*/ 1034716 h 1050758"/>
              <a:gd name="connsiteX43" fmla="*/ 665454 w 3416675"/>
              <a:gd name="connsiteY43" fmla="*/ 1042737 h 1050758"/>
              <a:gd name="connsiteX44" fmla="*/ 809833 w 3416675"/>
              <a:gd name="connsiteY44" fmla="*/ 1050758 h 1050758"/>
              <a:gd name="connsiteX45" fmla="*/ 1283075 w 3416675"/>
              <a:gd name="connsiteY45" fmla="*/ 1042737 h 1050758"/>
              <a:gd name="connsiteX46" fmla="*/ 1307138 w 3416675"/>
              <a:gd name="connsiteY46" fmla="*/ 1010653 h 1050758"/>
              <a:gd name="connsiteX47" fmla="*/ 1283075 w 3416675"/>
              <a:gd name="connsiteY47" fmla="*/ 826168 h 1050758"/>
              <a:gd name="connsiteX48" fmla="*/ 1250991 w 3416675"/>
              <a:gd name="connsiteY48" fmla="*/ 778042 h 1050758"/>
              <a:gd name="connsiteX49" fmla="*/ 2774991 w 3416675"/>
              <a:gd name="connsiteY49" fmla="*/ 762000 h 1050758"/>
              <a:gd name="connsiteX50" fmla="*/ 2983538 w 3416675"/>
              <a:gd name="connsiteY50" fmla="*/ 745958 h 1050758"/>
              <a:gd name="connsiteX51" fmla="*/ 3384591 w 3416675"/>
              <a:gd name="connsiteY51" fmla="*/ 729916 h 1050758"/>
              <a:gd name="connsiteX52" fmla="*/ 3400633 w 3416675"/>
              <a:gd name="connsiteY52" fmla="*/ 673768 h 1050758"/>
              <a:gd name="connsiteX53" fmla="*/ 3408654 w 3416675"/>
              <a:gd name="connsiteY53" fmla="*/ 625642 h 1050758"/>
              <a:gd name="connsiteX54" fmla="*/ 3416675 w 3416675"/>
              <a:gd name="connsiteY54" fmla="*/ 585537 h 1050758"/>
              <a:gd name="connsiteX55" fmla="*/ 3408654 w 3416675"/>
              <a:gd name="connsiteY55" fmla="*/ 457200 h 1050758"/>
              <a:gd name="connsiteX56" fmla="*/ 3384591 w 3416675"/>
              <a:gd name="connsiteY56" fmla="*/ 385010 h 1050758"/>
              <a:gd name="connsiteX57" fmla="*/ 3368549 w 3416675"/>
              <a:gd name="connsiteY57" fmla="*/ 336884 h 1050758"/>
              <a:gd name="connsiteX58" fmla="*/ 3344486 w 3416675"/>
              <a:gd name="connsiteY58" fmla="*/ 280737 h 1050758"/>
              <a:gd name="connsiteX59" fmla="*/ 3328444 w 3416675"/>
              <a:gd name="connsiteY59" fmla="*/ 208547 h 1050758"/>
              <a:gd name="connsiteX60" fmla="*/ 3320423 w 3416675"/>
              <a:gd name="connsiteY60" fmla="*/ 184484 h 1050758"/>
              <a:gd name="connsiteX61" fmla="*/ 3296359 w 3416675"/>
              <a:gd name="connsiteY61" fmla="*/ 152400 h 1050758"/>
              <a:gd name="connsiteX62" fmla="*/ 3240212 w 3416675"/>
              <a:gd name="connsiteY62" fmla="*/ 96253 h 1050758"/>
              <a:gd name="connsiteX63" fmla="*/ 3224170 w 3416675"/>
              <a:gd name="connsiteY63" fmla="*/ 80210 h 1050758"/>
              <a:gd name="connsiteX64" fmla="*/ 3160001 w 3416675"/>
              <a:gd name="connsiteY64" fmla="*/ 64168 h 1050758"/>
              <a:gd name="connsiteX65" fmla="*/ 3127917 w 3416675"/>
              <a:gd name="connsiteY65" fmla="*/ 56147 h 1050758"/>
              <a:gd name="connsiteX66" fmla="*/ 3055728 w 3416675"/>
              <a:gd name="connsiteY66" fmla="*/ 40105 h 1050758"/>
              <a:gd name="connsiteX67" fmla="*/ 2967496 w 3416675"/>
              <a:gd name="connsiteY67" fmla="*/ 16042 h 1050758"/>
              <a:gd name="connsiteX68" fmla="*/ 2783012 w 3416675"/>
              <a:gd name="connsiteY68" fmla="*/ 0 h 1050758"/>
              <a:gd name="connsiteX69" fmla="*/ 2261644 w 3416675"/>
              <a:gd name="connsiteY69" fmla="*/ 8021 h 1050758"/>
              <a:gd name="connsiteX70" fmla="*/ 2125286 w 3416675"/>
              <a:gd name="connsiteY70" fmla="*/ 16042 h 1050758"/>
              <a:gd name="connsiteX71" fmla="*/ 1924759 w 3416675"/>
              <a:gd name="connsiteY71" fmla="*/ 32084 h 1050758"/>
              <a:gd name="connsiteX72" fmla="*/ 1892675 w 3416675"/>
              <a:gd name="connsiteY72" fmla="*/ 40105 h 1050758"/>
              <a:gd name="connsiteX73" fmla="*/ 1756317 w 3416675"/>
              <a:gd name="connsiteY73" fmla="*/ 56147 h 1050758"/>
              <a:gd name="connsiteX74" fmla="*/ 1684128 w 3416675"/>
              <a:gd name="connsiteY74" fmla="*/ 72189 h 1050758"/>
              <a:gd name="connsiteX75" fmla="*/ 1619959 w 3416675"/>
              <a:gd name="connsiteY75" fmla="*/ 88232 h 1050758"/>
              <a:gd name="connsiteX76" fmla="*/ 1571833 w 3416675"/>
              <a:gd name="connsiteY76" fmla="*/ 104274 h 1050758"/>
              <a:gd name="connsiteX77" fmla="*/ 1547770 w 3416675"/>
              <a:gd name="connsiteY77" fmla="*/ 72189 h 105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416675" h="1050758">
                <a:moveTo>
                  <a:pt x="1547770" y="72189"/>
                </a:moveTo>
                <a:cubicBezTo>
                  <a:pt x="1542423" y="76200"/>
                  <a:pt x="1548712" y="111691"/>
                  <a:pt x="1539749" y="128337"/>
                </a:cubicBezTo>
                <a:cubicBezTo>
                  <a:pt x="1528993" y="148312"/>
                  <a:pt x="1507665" y="160421"/>
                  <a:pt x="1491623" y="176463"/>
                </a:cubicBezTo>
                <a:cubicBezTo>
                  <a:pt x="1464946" y="203139"/>
                  <a:pt x="1487959" y="184908"/>
                  <a:pt x="1451517" y="200526"/>
                </a:cubicBezTo>
                <a:cubicBezTo>
                  <a:pt x="1440527" y="205236"/>
                  <a:pt x="1430776" y="212787"/>
                  <a:pt x="1419433" y="216568"/>
                </a:cubicBezTo>
                <a:cubicBezTo>
                  <a:pt x="1361426" y="235904"/>
                  <a:pt x="1337925" y="234344"/>
                  <a:pt x="1275054" y="240632"/>
                </a:cubicBezTo>
                <a:cubicBezTo>
                  <a:pt x="1202865" y="235284"/>
                  <a:pt x="1130314" y="233567"/>
                  <a:pt x="1058486" y="224589"/>
                </a:cubicBezTo>
                <a:cubicBezTo>
                  <a:pt x="959726" y="212244"/>
                  <a:pt x="1015810" y="218221"/>
                  <a:pt x="890044" y="208547"/>
                </a:cubicBezTo>
                <a:cubicBezTo>
                  <a:pt x="726881" y="211461"/>
                  <a:pt x="507346" y="196850"/>
                  <a:pt x="328570" y="232610"/>
                </a:cubicBezTo>
                <a:cubicBezTo>
                  <a:pt x="301013" y="238122"/>
                  <a:pt x="282803" y="241104"/>
                  <a:pt x="256380" y="248653"/>
                </a:cubicBezTo>
                <a:cubicBezTo>
                  <a:pt x="202598" y="264019"/>
                  <a:pt x="263474" y="253651"/>
                  <a:pt x="168149" y="272716"/>
                </a:cubicBezTo>
                <a:cubicBezTo>
                  <a:pt x="154781" y="275390"/>
                  <a:pt x="141197" y="277150"/>
                  <a:pt x="128044" y="280737"/>
                </a:cubicBezTo>
                <a:cubicBezTo>
                  <a:pt x="111730" y="285186"/>
                  <a:pt x="79917" y="296779"/>
                  <a:pt x="79917" y="296779"/>
                </a:cubicBezTo>
                <a:cubicBezTo>
                  <a:pt x="74570" y="304800"/>
                  <a:pt x="70692" y="314025"/>
                  <a:pt x="63875" y="320842"/>
                </a:cubicBezTo>
                <a:cubicBezTo>
                  <a:pt x="57058" y="327659"/>
                  <a:pt x="47218" y="330713"/>
                  <a:pt x="39812" y="336884"/>
                </a:cubicBezTo>
                <a:cubicBezTo>
                  <a:pt x="31098" y="344146"/>
                  <a:pt x="23770" y="352926"/>
                  <a:pt x="15749" y="360947"/>
                </a:cubicBezTo>
                <a:cubicBezTo>
                  <a:pt x="-4899" y="443542"/>
                  <a:pt x="-5599" y="433414"/>
                  <a:pt x="15749" y="577516"/>
                </a:cubicBezTo>
                <a:cubicBezTo>
                  <a:pt x="17708" y="590740"/>
                  <a:pt x="32146" y="598648"/>
                  <a:pt x="39812" y="609600"/>
                </a:cubicBezTo>
                <a:cubicBezTo>
                  <a:pt x="50868" y="625395"/>
                  <a:pt x="55854" y="647031"/>
                  <a:pt x="71896" y="657726"/>
                </a:cubicBezTo>
                <a:cubicBezTo>
                  <a:pt x="165686" y="720251"/>
                  <a:pt x="84793" y="672420"/>
                  <a:pt x="144086" y="697832"/>
                </a:cubicBezTo>
                <a:cubicBezTo>
                  <a:pt x="176221" y="711605"/>
                  <a:pt x="170138" y="714371"/>
                  <a:pt x="200233" y="721895"/>
                </a:cubicBezTo>
                <a:cubicBezTo>
                  <a:pt x="213459" y="725202"/>
                  <a:pt x="227280" y="725999"/>
                  <a:pt x="240338" y="729916"/>
                </a:cubicBezTo>
                <a:cubicBezTo>
                  <a:pt x="254129" y="734053"/>
                  <a:pt x="266166" y="744096"/>
                  <a:pt x="280444" y="745958"/>
                </a:cubicBezTo>
                <a:cubicBezTo>
                  <a:pt x="328240" y="752192"/>
                  <a:pt x="376639" y="752727"/>
                  <a:pt x="424823" y="753979"/>
                </a:cubicBezTo>
                <a:lnTo>
                  <a:pt x="898065" y="762000"/>
                </a:lnTo>
                <a:cubicBezTo>
                  <a:pt x="826987" y="779769"/>
                  <a:pt x="885783" y="767034"/>
                  <a:pt x="753686" y="778042"/>
                </a:cubicBezTo>
                <a:cubicBezTo>
                  <a:pt x="726908" y="780273"/>
                  <a:pt x="700334" y="785296"/>
                  <a:pt x="673475" y="786063"/>
                </a:cubicBezTo>
                <a:cubicBezTo>
                  <a:pt x="513097" y="790645"/>
                  <a:pt x="352633" y="791410"/>
                  <a:pt x="192212" y="794084"/>
                </a:cubicBezTo>
                <a:cubicBezTo>
                  <a:pt x="184191" y="796758"/>
                  <a:pt x="176279" y="799782"/>
                  <a:pt x="168149" y="802105"/>
                </a:cubicBezTo>
                <a:cubicBezTo>
                  <a:pt x="157549" y="805133"/>
                  <a:pt x="146387" y="806255"/>
                  <a:pt x="136065" y="810126"/>
                </a:cubicBezTo>
                <a:cubicBezTo>
                  <a:pt x="124869" y="814324"/>
                  <a:pt x="115324" y="822387"/>
                  <a:pt x="103980" y="826168"/>
                </a:cubicBezTo>
                <a:cubicBezTo>
                  <a:pt x="91047" y="830479"/>
                  <a:pt x="77101" y="830882"/>
                  <a:pt x="63875" y="834189"/>
                </a:cubicBezTo>
                <a:cubicBezTo>
                  <a:pt x="55673" y="836240"/>
                  <a:pt x="47833" y="839536"/>
                  <a:pt x="39812" y="842210"/>
                </a:cubicBezTo>
                <a:cubicBezTo>
                  <a:pt x="31791" y="847558"/>
                  <a:pt x="21096" y="850232"/>
                  <a:pt x="15749" y="858253"/>
                </a:cubicBezTo>
                <a:cubicBezTo>
                  <a:pt x="9634" y="867425"/>
                  <a:pt x="7728" y="879313"/>
                  <a:pt x="7728" y="890337"/>
                </a:cubicBezTo>
                <a:cubicBezTo>
                  <a:pt x="7728" y="913356"/>
                  <a:pt x="22793" y="940323"/>
                  <a:pt x="39812" y="954505"/>
                </a:cubicBezTo>
                <a:cubicBezTo>
                  <a:pt x="46307" y="959918"/>
                  <a:pt x="55958" y="959557"/>
                  <a:pt x="63875" y="962526"/>
                </a:cubicBezTo>
                <a:cubicBezTo>
                  <a:pt x="77356" y="967582"/>
                  <a:pt x="90189" y="974431"/>
                  <a:pt x="103980" y="978568"/>
                </a:cubicBezTo>
                <a:cubicBezTo>
                  <a:pt x="134544" y="987737"/>
                  <a:pt x="189642" y="991477"/>
                  <a:pt x="216275" y="994610"/>
                </a:cubicBezTo>
                <a:cubicBezTo>
                  <a:pt x="237683" y="997129"/>
                  <a:pt x="259181" y="999088"/>
                  <a:pt x="280444" y="1002632"/>
                </a:cubicBezTo>
                <a:cubicBezTo>
                  <a:pt x="291318" y="1004444"/>
                  <a:pt x="301969" y="1007485"/>
                  <a:pt x="312528" y="1010653"/>
                </a:cubicBezTo>
                <a:cubicBezTo>
                  <a:pt x="328725" y="1015512"/>
                  <a:pt x="343875" y="1024598"/>
                  <a:pt x="360654" y="1026695"/>
                </a:cubicBezTo>
                <a:cubicBezTo>
                  <a:pt x="382044" y="1029369"/>
                  <a:pt x="403297" y="1033583"/>
                  <a:pt x="424823" y="1034716"/>
                </a:cubicBezTo>
                <a:cubicBezTo>
                  <a:pt x="504967" y="1038934"/>
                  <a:pt x="585269" y="1039396"/>
                  <a:pt x="665454" y="1042737"/>
                </a:cubicBezTo>
                <a:cubicBezTo>
                  <a:pt x="713613" y="1044744"/>
                  <a:pt x="761707" y="1048084"/>
                  <a:pt x="809833" y="1050758"/>
                </a:cubicBezTo>
                <a:lnTo>
                  <a:pt x="1283075" y="1042737"/>
                </a:lnTo>
                <a:cubicBezTo>
                  <a:pt x="1296400" y="1041662"/>
                  <a:pt x="1305980" y="1023971"/>
                  <a:pt x="1307138" y="1010653"/>
                </a:cubicBezTo>
                <a:cubicBezTo>
                  <a:pt x="1314346" y="927759"/>
                  <a:pt x="1318139" y="884609"/>
                  <a:pt x="1283075" y="826168"/>
                </a:cubicBezTo>
                <a:cubicBezTo>
                  <a:pt x="1273156" y="809635"/>
                  <a:pt x="1250991" y="778042"/>
                  <a:pt x="1250991" y="778042"/>
                </a:cubicBezTo>
                <a:cubicBezTo>
                  <a:pt x="1785842" y="688900"/>
                  <a:pt x="1238881" y="777438"/>
                  <a:pt x="2774991" y="762000"/>
                </a:cubicBezTo>
                <a:cubicBezTo>
                  <a:pt x="2894223" y="760802"/>
                  <a:pt x="2877723" y="751162"/>
                  <a:pt x="2983538" y="745958"/>
                </a:cubicBezTo>
                <a:lnTo>
                  <a:pt x="3384591" y="729916"/>
                </a:lnTo>
                <a:cubicBezTo>
                  <a:pt x="3392236" y="706980"/>
                  <a:pt x="3395597" y="698950"/>
                  <a:pt x="3400633" y="673768"/>
                </a:cubicBezTo>
                <a:cubicBezTo>
                  <a:pt x="3403822" y="657821"/>
                  <a:pt x="3405745" y="641643"/>
                  <a:pt x="3408654" y="625642"/>
                </a:cubicBezTo>
                <a:cubicBezTo>
                  <a:pt x="3411093" y="612229"/>
                  <a:pt x="3414001" y="598905"/>
                  <a:pt x="3416675" y="585537"/>
                </a:cubicBezTo>
                <a:cubicBezTo>
                  <a:pt x="3414001" y="542758"/>
                  <a:pt x="3412718" y="499869"/>
                  <a:pt x="3408654" y="457200"/>
                </a:cubicBezTo>
                <a:cubicBezTo>
                  <a:pt x="3403837" y="406623"/>
                  <a:pt x="3401863" y="428190"/>
                  <a:pt x="3384591" y="385010"/>
                </a:cubicBezTo>
                <a:cubicBezTo>
                  <a:pt x="3378311" y="369310"/>
                  <a:pt x="3376111" y="352009"/>
                  <a:pt x="3368549" y="336884"/>
                </a:cubicBezTo>
                <a:cubicBezTo>
                  <a:pt x="3354289" y="308365"/>
                  <a:pt x="3352354" y="308275"/>
                  <a:pt x="3344486" y="280737"/>
                </a:cubicBezTo>
                <a:cubicBezTo>
                  <a:pt x="3328018" y="223099"/>
                  <a:pt x="3344984" y="274708"/>
                  <a:pt x="3328444" y="208547"/>
                </a:cubicBezTo>
                <a:cubicBezTo>
                  <a:pt x="3326393" y="200345"/>
                  <a:pt x="3324618" y="191825"/>
                  <a:pt x="3320423" y="184484"/>
                </a:cubicBezTo>
                <a:cubicBezTo>
                  <a:pt x="3313790" y="172877"/>
                  <a:pt x="3305352" y="162292"/>
                  <a:pt x="3296359" y="152400"/>
                </a:cubicBezTo>
                <a:cubicBezTo>
                  <a:pt x="3278555" y="132815"/>
                  <a:pt x="3258928" y="114969"/>
                  <a:pt x="3240212" y="96253"/>
                </a:cubicBezTo>
                <a:cubicBezTo>
                  <a:pt x="3234865" y="90905"/>
                  <a:pt x="3231507" y="82044"/>
                  <a:pt x="3224170" y="80210"/>
                </a:cubicBezTo>
                <a:lnTo>
                  <a:pt x="3160001" y="64168"/>
                </a:lnTo>
                <a:cubicBezTo>
                  <a:pt x="3149306" y="61494"/>
                  <a:pt x="3138727" y="58309"/>
                  <a:pt x="3127917" y="56147"/>
                </a:cubicBezTo>
                <a:cubicBezTo>
                  <a:pt x="3100350" y="50634"/>
                  <a:pt x="3082159" y="47657"/>
                  <a:pt x="3055728" y="40105"/>
                </a:cubicBezTo>
                <a:cubicBezTo>
                  <a:pt x="3021630" y="30363"/>
                  <a:pt x="3011490" y="20441"/>
                  <a:pt x="2967496" y="16042"/>
                </a:cubicBezTo>
                <a:cubicBezTo>
                  <a:pt x="2852598" y="4552"/>
                  <a:pt x="2914077" y="10082"/>
                  <a:pt x="2783012" y="0"/>
                </a:cubicBezTo>
                <a:lnTo>
                  <a:pt x="2261644" y="8021"/>
                </a:lnTo>
                <a:cubicBezTo>
                  <a:pt x="2216126" y="9131"/>
                  <a:pt x="2170729" y="13202"/>
                  <a:pt x="2125286" y="16042"/>
                </a:cubicBezTo>
                <a:cubicBezTo>
                  <a:pt x="1994507" y="24216"/>
                  <a:pt x="2034036" y="21156"/>
                  <a:pt x="1924759" y="32084"/>
                </a:cubicBezTo>
                <a:cubicBezTo>
                  <a:pt x="1914064" y="34758"/>
                  <a:pt x="1903521" y="38133"/>
                  <a:pt x="1892675" y="40105"/>
                </a:cubicBezTo>
                <a:cubicBezTo>
                  <a:pt x="1849331" y="47986"/>
                  <a:pt x="1799337" y="51845"/>
                  <a:pt x="1756317" y="56147"/>
                </a:cubicBezTo>
                <a:cubicBezTo>
                  <a:pt x="1705081" y="73226"/>
                  <a:pt x="1763185" y="55248"/>
                  <a:pt x="1684128" y="72189"/>
                </a:cubicBezTo>
                <a:cubicBezTo>
                  <a:pt x="1662569" y="76809"/>
                  <a:pt x="1640876" y="81260"/>
                  <a:pt x="1619959" y="88232"/>
                </a:cubicBezTo>
                <a:cubicBezTo>
                  <a:pt x="1603917" y="93579"/>
                  <a:pt x="1588238" y="100173"/>
                  <a:pt x="1571833" y="104274"/>
                </a:cubicBezTo>
                <a:cubicBezTo>
                  <a:pt x="1537155" y="112943"/>
                  <a:pt x="1553117" y="68178"/>
                  <a:pt x="1547770" y="72189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52E658E-5C50-D1CB-6AA2-F7D5E7ED32F9}"/>
              </a:ext>
            </a:extLst>
          </p:cNvPr>
          <p:cNvSpPr/>
          <p:nvPr/>
        </p:nvSpPr>
        <p:spPr bwMode="auto">
          <a:xfrm>
            <a:off x="2462423" y="2526632"/>
            <a:ext cx="3721809" cy="898357"/>
          </a:xfrm>
          <a:custGeom>
            <a:avLst/>
            <a:gdLst>
              <a:gd name="connsiteX0" fmla="*/ 1949156 w 3721809"/>
              <a:gd name="connsiteY0" fmla="*/ 104273 h 898357"/>
              <a:gd name="connsiteX1" fmla="*/ 1884988 w 3721809"/>
              <a:gd name="connsiteY1" fmla="*/ 144379 h 898357"/>
              <a:gd name="connsiteX2" fmla="*/ 1868945 w 3721809"/>
              <a:gd name="connsiteY2" fmla="*/ 168442 h 898357"/>
              <a:gd name="connsiteX3" fmla="*/ 1844882 w 3721809"/>
              <a:gd name="connsiteY3" fmla="*/ 192505 h 898357"/>
              <a:gd name="connsiteX4" fmla="*/ 1828840 w 3721809"/>
              <a:gd name="connsiteY4" fmla="*/ 216568 h 898357"/>
              <a:gd name="connsiteX5" fmla="*/ 1748630 w 3721809"/>
              <a:gd name="connsiteY5" fmla="*/ 256673 h 898357"/>
              <a:gd name="connsiteX6" fmla="*/ 1716545 w 3721809"/>
              <a:gd name="connsiteY6" fmla="*/ 272715 h 898357"/>
              <a:gd name="connsiteX7" fmla="*/ 1628314 w 3721809"/>
              <a:gd name="connsiteY7" fmla="*/ 296779 h 898357"/>
              <a:gd name="connsiteX8" fmla="*/ 1540082 w 3721809"/>
              <a:gd name="connsiteY8" fmla="*/ 320842 h 898357"/>
              <a:gd name="connsiteX9" fmla="*/ 1467893 w 3721809"/>
              <a:gd name="connsiteY9" fmla="*/ 344905 h 898357"/>
              <a:gd name="connsiteX10" fmla="*/ 1347577 w 3721809"/>
              <a:gd name="connsiteY10" fmla="*/ 368968 h 898357"/>
              <a:gd name="connsiteX11" fmla="*/ 1267366 w 3721809"/>
              <a:gd name="connsiteY11" fmla="*/ 376989 h 898357"/>
              <a:gd name="connsiteX12" fmla="*/ 1219240 w 3721809"/>
              <a:gd name="connsiteY12" fmla="*/ 385010 h 898357"/>
              <a:gd name="connsiteX13" fmla="*/ 1139030 w 3721809"/>
              <a:gd name="connsiteY13" fmla="*/ 393031 h 898357"/>
              <a:gd name="connsiteX14" fmla="*/ 778082 w 3721809"/>
              <a:gd name="connsiteY14" fmla="*/ 385010 h 898357"/>
              <a:gd name="connsiteX15" fmla="*/ 689851 w 3721809"/>
              <a:gd name="connsiteY15" fmla="*/ 376989 h 898357"/>
              <a:gd name="connsiteX16" fmla="*/ 256714 w 3721809"/>
              <a:gd name="connsiteY16" fmla="*/ 385010 h 898357"/>
              <a:gd name="connsiteX17" fmla="*/ 176503 w 3721809"/>
              <a:gd name="connsiteY17" fmla="*/ 401052 h 898357"/>
              <a:gd name="connsiteX18" fmla="*/ 152440 w 3721809"/>
              <a:gd name="connsiteY18" fmla="*/ 409073 h 898357"/>
              <a:gd name="connsiteX19" fmla="*/ 96293 w 3721809"/>
              <a:gd name="connsiteY19" fmla="*/ 457200 h 898357"/>
              <a:gd name="connsiteX20" fmla="*/ 72230 w 3721809"/>
              <a:gd name="connsiteY20" fmla="*/ 473242 h 898357"/>
              <a:gd name="connsiteX21" fmla="*/ 56188 w 3721809"/>
              <a:gd name="connsiteY21" fmla="*/ 497305 h 898357"/>
              <a:gd name="connsiteX22" fmla="*/ 40145 w 3721809"/>
              <a:gd name="connsiteY22" fmla="*/ 513347 h 898357"/>
              <a:gd name="connsiteX23" fmla="*/ 16082 w 3721809"/>
              <a:gd name="connsiteY23" fmla="*/ 545431 h 898357"/>
              <a:gd name="connsiteX24" fmla="*/ 40 w 3721809"/>
              <a:gd name="connsiteY24" fmla="*/ 593557 h 898357"/>
              <a:gd name="connsiteX25" fmla="*/ 8061 w 3721809"/>
              <a:gd name="connsiteY25" fmla="*/ 762000 h 898357"/>
              <a:gd name="connsiteX26" fmla="*/ 48166 w 3721809"/>
              <a:gd name="connsiteY26" fmla="*/ 810126 h 898357"/>
              <a:gd name="connsiteX27" fmla="*/ 72230 w 3721809"/>
              <a:gd name="connsiteY27" fmla="*/ 842210 h 898357"/>
              <a:gd name="connsiteX28" fmla="*/ 96293 w 3721809"/>
              <a:gd name="connsiteY28" fmla="*/ 850231 h 898357"/>
              <a:gd name="connsiteX29" fmla="*/ 136398 w 3721809"/>
              <a:gd name="connsiteY29" fmla="*/ 866273 h 898357"/>
              <a:gd name="connsiteX30" fmla="*/ 248693 w 3721809"/>
              <a:gd name="connsiteY30" fmla="*/ 882315 h 898357"/>
              <a:gd name="connsiteX31" fmla="*/ 409114 w 3721809"/>
              <a:gd name="connsiteY31" fmla="*/ 890336 h 898357"/>
              <a:gd name="connsiteX32" fmla="*/ 1299451 w 3721809"/>
              <a:gd name="connsiteY32" fmla="*/ 898357 h 898357"/>
              <a:gd name="connsiteX33" fmla="*/ 1732588 w 3721809"/>
              <a:gd name="connsiteY33" fmla="*/ 882315 h 898357"/>
              <a:gd name="connsiteX34" fmla="*/ 2446461 w 3721809"/>
              <a:gd name="connsiteY34" fmla="*/ 850231 h 898357"/>
              <a:gd name="connsiteX35" fmla="*/ 2655009 w 3721809"/>
              <a:gd name="connsiteY35" fmla="*/ 858252 h 898357"/>
              <a:gd name="connsiteX36" fmla="*/ 2751261 w 3721809"/>
              <a:gd name="connsiteY36" fmla="*/ 866273 h 898357"/>
              <a:gd name="connsiteX37" fmla="*/ 2566777 w 3721809"/>
              <a:gd name="connsiteY37" fmla="*/ 882315 h 898357"/>
              <a:gd name="connsiteX38" fmla="*/ 2502609 w 3721809"/>
              <a:gd name="connsiteY38" fmla="*/ 890336 h 898357"/>
              <a:gd name="connsiteX39" fmla="*/ 2462503 w 3721809"/>
              <a:gd name="connsiteY39" fmla="*/ 882315 h 898357"/>
              <a:gd name="connsiteX40" fmla="*/ 2470524 w 3721809"/>
              <a:gd name="connsiteY40" fmla="*/ 834189 h 898357"/>
              <a:gd name="connsiteX41" fmla="*/ 2502609 w 3721809"/>
              <a:gd name="connsiteY41" fmla="*/ 721894 h 898357"/>
              <a:gd name="connsiteX42" fmla="*/ 2518651 w 3721809"/>
              <a:gd name="connsiteY42" fmla="*/ 697831 h 898357"/>
              <a:gd name="connsiteX43" fmla="*/ 2526672 w 3721809"/>
              <a:gd name="connsiteY43" fmla="*/ 673768 h 898357"/>
              <a:gd name="connsiteX44" fmla="*/ 2550735 w 3721809"/>
              <a:gd name="connsiteY44" fmla="*/ 665747 h 898357"/>
              <a:gd name="connsiteX45" fmla="*/ 2606882 w 3721809"/>
              <a:gd name="connsiteY45" fmla="*/ 657726 h 898357"/>
              <a:gd name="connsiteX46" fmla="*/ 2751261 w 3721809"/>
              <a:gd name="connsiteY46" fmla="*/ 649705 h 898357"/>
              <a:gd name="connsiteX47" fmla="*/ 2991893 w 3721809"/>
              <a:gd name="connsiteY47" fmla="*/ 657726 h 898357"/>
              <a:gd name="connsiteX48" fmla="*/ 3144293 w 3721809"/>
              <a:gd name="connsiteY48" fmla="*/ 673768 h 898357"/>
              <a:gd name="connsiteX49" fmla="*/ 3481177 w 3721809"/>
              <a:gd name="connsiteY49" fmla="*/ 665747 h 898357"/>
              <a:gd name="connsiteX50" fmla="*/ 3513261 w 3721809"/>
              <a:gd name="connsiteY50" fmla="*/ 657726 h 898357"/>
              <a:gd name="connsiteX51" fmla="*/ 3601493 w 3721809"/>
              <a:gd name="connsiteY51" fmla="*/ 641684 h 898357"/>
              <a:gd name="connsiteX52" fmla="*/ 3665661 w 3721809"/>
              <a:gd name="connsiteY52" fmla="*/ 625642 h 898357"/>
              <a:gd name="connsiteX53" fmla="*/ 3705766 w 3721809"/>
              <a:gd name="connsiteY53" fmla="*/ 553452 h 898357"/>
              <a:gd name="connsiteX54" fmla="*/ 3721809 w 3721809"/>
              <a:gd name="connsiteY54" fmla="*/ 489284 h 898357"/>
              <a:gd name="connsiteX55" fmla="*/ 3713788 w 3721809"/>
              <a:gd name="connsiteY55" fmla="*/ 248652 h 898357"/>
              <a:gd name="connsiteX56" fmla="*/ 3705766 w 3721809"/>
              <a:gd name="connsiteY56" fmla="*/ 216568 h 898357"/>
              <a:gd name="connsiteX57" fmla="*/ 3689724 w 3721809"/>
              <a:gd name="connsiteY57" fmla="*/ 128336 h 898357"/>
              <a:gd name="connsiteX58" fmla="*/ 3673682 w 3721809"/>
              <a:gd name="connsiteY58" fmla="*/ 96252 h 898357"/>
              <a:gd name="connsiteX59" fmla="*/ 3633577 w 3721809"/>
              <a:gd name="connsiteY59" fmla="*/ 24063 h 898357"/>
              <a:gd name="connsiteX60" fmla="*/ 3577430 w 3721809"/>
              <a:gd name="connsiteY60" fmla="*/ 0 h 898357"/>
              <a:gd name="connsiteX61" fmla="*/ 3168356 w 3721809"/>
              <a:gd name="connsiteY61" fmla="*/ 8021 h 898357"/>
              <a:gd name="connsiteX62" fmla="*/ 3120230 w 3721809"/>
              <a:gd name="connsiteY62" fmla="*/ 16042 h 898357"/>
              <a:gd name="connsiteX63" fmla="*/ 3023977 w 3721809"/>
              <a:gd name="connsiteY63" fmla="*/ 24063 h 898357"/>
              <a:gd name="connsiteX64" fmla="*/ 2927724 w 3721809"/>
              <a:gd name="connsiteY64" fmla="*/ 40105 h 898357"/>
              <a:gd name="connsiteX65" fmla="*/ 2831472 w 3721809"/>
              <a:gd name="connsiteY65" fmla="*/ 56147 h 898357"/>
              <a:gd name="connsiteX66" fmla="*/ 2751261 w 3721809"/>
              <a:gd name="connsiteY66" fmla="*/ 64168 h 898357"/>
              <a:gd name="connsiteX67" fmla="*/ 2655009 w 3721809"/>
              <a:gd name="connsiteY67" fmla="*/ 80210 h 898357"/>
              <a:gd name="connsiteX68" fmla="*/ 2582819 w 3721809"/>
              <a:gd name="connsiteY68" fmla="*/ 96252 h 898357"/>
              <a:gd name="connsiteX69" fmla="*/ 2486566 w 3721809"/>
              <a:gd name="connsiteY69" fmla="*/ 104273 h 898357"/>
              <a:gd name="connsiteX70" fmla="*/ 2366251 w 3721809"/>
              <a:gd name="connsiteY70" fmla="*/ 120315 h 898357"/>
              <a:gd name="connsiteX71" fmla="*/ 2334166 w 3721809"/>
              <a:gd name="connsiteY71" fmla="*/ 128336 h 898357"/>
              <a:gd name="connsiteX72" fmla="*/ 2261977 w 3721809"/>
              <a:gd name="connsiteY72" fmla="*/ 136357 h 898357"/>
              <a:gd name="connsiteX73" fmla="*/ 1901030 w 3721809"/>
              <a:gd name="connsiteY73" fmla="*/ 144379 h 89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721809" h="898357">
                <a:moveTo>
                  <a:pt x="1949156" y="104273"/>
                </a:moveTo>
                <a:cubicBezTo>
                  <a:pt x="1927767" y="117642"/>
                  <a:pt x="1904684" y="128622"/>
                  <a:pt x="1884988" y="144379"/>
                </a:cubicBezTo>
                <a:cubicBezTo>
                  <a:pt x="1877460" y="150401"/>
                  <a:pt x="1875117" y="161036"/>
                  <a:pt x="1868945" y="168442"/>
                </a:cubicBezTo>
                <a:cubicBezTo>
                  <a:pt x="1861683" y="177156"/>
                  <a:pt x="1852144" y="183791"/>
                  <a:pt x="1844882" y="192505"/>
                </a:cubicBezTo>
                <a:cubicBezTo>
                  <a:pt x="1838711" y="199911"/>
                  <a:pt x="1836095" y="210220"/>
                  <a:pt x="1828840" y="216568"/>
                </a:cubicBezTo>
                <a:cubicBezTo>
                  <a:pt x="1773210" y="265244"/>
                  <a:pt x="1798464" y="237985"/>
                  <a:pt x="1748630" y="256673"/>
                </a:cubicBezTo>
                <a:cubicBezTo>
                  <a:pt x="1737434" y="260871"/>
                  <a:pt x="1727647" y="268274"/>
                  <a:pt x="1716545" y="272715"/>
                </a:cubicBezTo>
                <a:cubicBezTo>
                  <a:pt x="1647296" y="300414"/>
                  <a:pt x="1691603" y="279518"/>
                  <a:pt x="1628314" y="296779"/>
                </a:cubicBezTo>
                <a:cubicBezTo>
                  <a:pt x="1516392" y="327304"/>
                  <a:pt x="1637777" y="301304"/>
                  <a:pt x="1540082" y="320842"/>
                </a:cubicBezTo>
                <a:cubicBezTo>
                  <a:pt x="1493532" y="344117"/>
                  <a:pt x="1522314" y="333243"/>
                  <a:pt x="1467893" y="344905"/>
                </a:cubicBezTo>
                <a:cubicBezTo>
                  <a:pt x="1423241" y="354473"/>
                  <a:pt x="1391375" y="363493"/>
                  <a:pt x="1347577" y="368968"/>
                </a:cubicBezTo>
                <a:cubicBezTo>
                  <a:pt x="1320914" y="372301"/>
                  <a:pt x="1294029" y="373656"/>
                  <a:pt x="1267366" y="376989"/>
                </a:cubicBezTo>
                <a:cubicBezTo>
                  <a:pt x="1251228" y="379006"/>
                  <a:pt x="1235378" y="382993"/>
                  <a:pt x="1219240" y="385010"/>
                </a:cubicBezTo>
                <a:cubicBezTo>
                  <a:pt x="1192577" y="388343"/>
                  <a:pt x="1165767" y="390357"/>
                  <a:pt x="1139030" y="393031"/>
                </a:cubicBezTo>
                <a:lnTo>
                  <a:pt x="778082" y="385010"/>
                </a:lnTo>
                <a:cubicBezTo>
                  <a:pt x="748569" y="383956"/>
                  <a:pt x="719383" y="376989"/>
                  <a:pt x="689851" y="376989"/>
                </a:cubicBezTo>
                <a:cubicBezTo>
                  <a:pt x="545447" y="376989"/>
                  <a:pt x="401093" y="382336"/>
                  <a:pt x="256714" y="385010"/>
                </a:cubicBezTo>
                <a:cubicBezTo>
                  <a:pt x="229977" y="390357"/>
                  <a:pt x="202370" y="392430"/>
                  <a:pt x="176503" y="401052"/>
                </a:cubicBezTo>
                <a:cubicBezTo>
                  <a:pt x="168482" y="403726"/>
                  <a:pt x="160002" y="405292"/>
                  <a:pt x="152440" y="409073"/>
                </a:cubicBezTo>
                <a:cubicBezTo>
                  <a:pt x="122976" y="423805"/>
                  <a:pt x="123923" y="433517"/>
                  <a:pt x="96293" y="457200"/>
                </a:cubicBezTo>
                <a:cubicBezTo>
                  <a:pt x="88974" y="463474"/>
                  <a:pt x="80251" y="467895"/>
                  <a:pt x="72230" y="473242"/>
                </a:cubicBezTo>
                <a:cubicBezTo>
                  <a:pt x="66883" y="481263"/>
                  <a:pt x="62210" y="489777"/>
                  <a:pt x="56188" y="497305"/>
                </a:cubicBezTo>
                <a:cubicBezTo>
                  <a:pt x="51464" y="503210"/>
                  <a:pt x="44986" y="507537"/>
                  <a:pt x="40145" y="513347"/>
                </a:cubicBezTo>
                <a:cubicBezTo>
                  <a:pt x="31587" y="523617"/>
                  <a:pt x="24103" y="534736"/>
                  <a:pt x="16082" y="545431"/>
                </a:cubicBezTo>
                <a:cubicBezTo>
                  <a:pt x="10735" y="561473"/>
                  <a:pt x="-764" y="576666"/>
                  <a:pt x="40" y="593557"/>
                </a:cubicBezTo>
                <a:cubicBezTo>
                  <a:pt x="2714" y="649705"/>
                  <a:pt x="1089" y="706223"/>
                  <a:pt x="8061" y="762000"/>
                </a:cubicBezTo>
                <a:cubicBezTo>
                  <a:pt x="9790" y="775836"/>
                  <a:pt x="41532" y="802386"/>
                  <a:pt x="48166" y="810126"/>
                </a:cubicBezTo>
                <a:cubicBezTo>
                  <a:pt x="56866" y="820276"/>
                  <a:pt x="61960" y="833652"/>
                  <a:pt x="72230" y="842210"/>
                </a:cubicBezTo>
                <a:cubicBezTo>
                  <a:pt x="78725" y="847623"/>
                  <a:pt x="88376" y="847262"/>
                  <a:pt x="96293" y="850231"/>
                </a:cubicBezTo>
                <a:cubicBezTo>
                  <a:pt x="109774" y="855287"/>
                  <a:pt x="122607" y="862136"/>
                  <a:pt x="136398" y="866273"/>
                </a:cubicBezTo>
                <a:cubicBezTo>
                  <a:pt x="163803" y="874494"/>
                  <a:pt x="227671" y="880865"/>
                  <a:pt x="248693" y="882315"/>
                </a:cubicBezTo>
                <a:cubicBezTo>
                  <a:pt x="302107" y="885999"/>
                  <a:pt x="355580" y="889519"/>
                  <a:pt x="409114" y="890336"/>
                </a:cubicBezTo>
                <a:lnTo>
                  <a:pt x="1299451" y="898357"/>
                </a:lnTo>
                <a:lnTo>
                  <a:pt x="1732588" y="882315"/>
                </a:lnTo>
                <a:cubicBezTo>
                  <a:pt x="2710991" y="839776"/>
                  <a:pt x="1868623" y="870868"/>
                  <a:pt x="2446461" y="850231"/>
                </a:cubicBezTo>
                <a:lnTo>
                  <a:pt x="2655009" y="858252"/>
                </a:lnTo>
                <a:cubicBezTo>
                  <a:pt x="2687160" y="859944"/>
                  <a:pt x="2782322" y="857802"/>
                  <a:pt x="2751261" y="866273"/>
                </a:cubicBezTo>
                <a:cubicBezTo>
                  <a:pt x="2691709" y="882514"/>
                  <a:pt x="2628027" y="874659"/>
                  <a:pt x="2566777" y="882315"/>
                </a:cubicBezTo>
                <a:lnTo>
                  <a:pt x="2502609" y="890336"/>
                </a:lnTo>
                <a:cubicBezTo>
                  <a:pt x="2489240" y="887662"/>
                  <a:pt x="2469267" y="894152"/>
                  <a:pt x="2462503" y="882315"/>
                </a:cubicBezTo>
                <a:cubicBezTo>
                  <a:pt x="2454434" y="868195"/>
                  <a:pt x="2467116" y="850091"/>
                  <a:pt x="2470524" y="834189"/>
                </a:cubicBezTo>
                <a:cubicBezTo>
                  <a:pt x="2472214" y="826304"/>
                  <a:pt x="2493747" y="735187"/>
                  <a:pt x="2502609" y="721894"/>
                </a:cubicBezTo>
                <a:cubicBezTo>
                  <a:pt x="2507956" y="713873"/>
                  <a:pt x="2514340" y="706453"/>
                  <a:pt x="2518651" y="697831"/>
                </a:cubicBezTo>
                <a:cubicBezTo>
                  <a:pt x="2522432" y="690269"/>
                  <a:pt x="2520693" y="679747"/>
                  <a:pt x="2526672" y="673768"/>
                </a:cubicBezTo>
                <a:cubicBezTo>
                  <a:pt x="2532651" y="667789"/>
                  <a:pt x="2542444" y="667405"/>
                  <a:pt x="2550735" y="665747"/>
                </a:cubicBezTo>
                <a:cubicBezTo>
                  <a:pt x="2569274" y="662039"/>
                  <a:pt x="2588037" y="659234"/>
                  <a:pt x="2606882" y="657726"/>
                </a:cubicBezTo>
                <a:cubicBezTo>
                  <a:pt x="2654929" y="653882"/>
                  <a:pt x="2703135" y="652379"/>
                  <a:pt x="2751261" y="649705"/>
                </a:cubicBezTo>
                <a:lnTo>
                  <a:pt x="2991893" y="657726"/>
                </a:lnTo>
                <a:cubicBezTo>
                  <a:pt x="3040956" y="660119"/>
                  <a:pt x="3095080" y="667616"/>
                  <a:pt x="3144293" y="673768"/>
                </a:cubicBezTo>
                <a:lnTo>
                  <a:pt x="3481177" y="665747"/>
                </a:lnTo>
                <a:cubicBezTo>
                  <a:pt x="3492190" y="665268"/>
                  <a:pt x="3502451" y="659888"/>
                  <a:pt x="3513261" y="657726"/>
                </a:cubicBezTo>
                <a:cubicBezTo>
                  <a:pt x="3574675" y="645443"/>
                  <a:pt x="3545575" y="654588"/>
                  <a:pt x="3601493" y="641684"/>
                </a:cubicBezTo>
                <a:cubicBezTo>
                  <a:pt x="3622976" y="636726"/>
                  <a:pt x="3665661" y="625642"/>
                  <a:pt x="3665661" y="625642"/>
                </a:cubicBezTo>
                <a:cubicBezTo>
                  <a:pt x="3697293" y="594010"/>
                  <a:pt x="3692678" y="605799"/>
                  <a:pt x="3705766" y="553452"/>
                </a:cubicBezTo>
                <a:lnTo>
                  <a:pt x="3721809" y="489284"/>
                </a:lnTo>
                <a:cubicBezTo>
                  <a:pt x="3719135" y="409073"/>
                  <a:pt x="3718501" y="328769"/>
                  <a:pt x="3713788" y="248652"/>
                </a:cubicBezTo>
                <a:cubicBezTo>
                  <a:pt x="3713141" y="237647"/>
                  <a:pt x="3707738" y="227414"/>
                  <a:pt x="3705766" y="216568"/>
                </a:cubicBezTo>
                <a:cubicBezTo>
                  <a:pt x="3701288" y="191940"/>
                  <a:pt x="3699355" y="154020"/>
                  <a:pt x="3689724" y="128336"/>
                </a:cubicBezTo>
                <a:cubicBezTo>
                  <a:pt x="3685526" y="117140"/>
                  <a:pt x="3678392" y="107242"/>
                  <a:pt x="3673682" y="96252"/>
                </a:cubicBezTo>
                <a:cubicBezTo>
                  <a:pt x="3663227" y="71856"/>
                  <a:pt x="3661999" y="38274"/>
                  <a:pt x="3633577" y="24063"/>
                </a:cubicBezTo>
                <a:cubicBezTo>
                  <a:pt x="3593931" y="4240"/>
                  <a:pt x="3612836" y="11802"/>
                  <a:pt x="3577430" y="0"/>
                </a:cubicBezTo>
                <a:lnTo>
                  <a:pt x="3168356" y="8021"/>
                </a:lnTo>
                <a:cubicBezTo>
                  <a:pt x="3152103" y="8591"/>
                  <a:pt x="3136394" y="14246"/>
                  <a:pt x="3120230" y="16042"/>
                </a:cubicBezTo>
                <a:cubicBezTo>
                  <a:pt x="3088231" y="19597"/>
                  <a:pt x="3055996" y="20693"/>
                  <a:pt x="3023977" y="24063"/>
                </a:cubicBezTo>
                <a:cubicBezTo>
                  <a:pt x="2964235" y="30352"/>
                  <a:pt x="2979229" y="31016"/>
                  <a:pt x="2927724" y="40105"/>
                </a:cubicBezTo>
                <a:cubicBezTo>
                  <a:pt x="2895692" y="45758"/>
                  <a:pt x="2863700" y="51752"/>
                  <a:pt x="2831472" y="56147"/>
                </a:cubicBezTo>
                <a:cubicBezTo>
                  <a:pt x="2804848" y="59778"/>
                  <a:pt x="2777885" y="60537"/>
                  <a:pt x="2751261" y="64168"/>
                </a:cubicBezTo>
                <a:cubicBezTo>
                  <a:pt x="2719033" y="68563"/>
                  <a:pt x="2686564" y="72321"/>
                  <a:pt x="2655009" y="80210"/>
                </a:cubicBezTo>
                <a:cubicBezTo>
                  <a:pt x="2635317" y="85133"/>
                  <a:pt x="2602052" y="93989"/>
                  <a:pt x="2582819" y="96252"/>
                </a:cubicBezTo>
                <a:cubicBezTo>
                  <a:pt x="2550844" y="100014"/>
                  <a:pt x="2518650" y="101599"/>
                  <a:pt x="2486566" y="104273"/>
                </a:cubicBezTo>
                <a:cubicBezTo>
                  <a:pt x="2384430" y="124700"/>
                  <a:pt x="2530354" y="96872"/>
                  <a:pt x="2366251" y="120315"/>
                </a:cubicBezTo>
                <a:cubicBezTo>
                  <a:pt x="2355338" y="121874"/>
                  <a:pt x="2345062" y="126660"/>
                  <a:pt x="2334166" y="128336"/>
                </a:cubicBezTo>
                <a:cubicBezTo>
                  <a:pt x="2310236" y="132017"/>
                  <a:pt x="2286040" y="133683"/>
                  <a:pt x="2261977" y="136357"/>
                </a:cubicBezTo>
                <a:cubicBezTo>
                  <a:pt x="2131383" y="179894"/>
                  <a:pt x="2246369" y="144379"/>
                  <a:pt x="1901030" y="144379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807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8793-014E-8CED-88DA-ECA6B3B4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7A17C8B2-98B3-DC9C-5085-E0A0D27D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988594"/>
            <a:ext cx="4937551" cy="3259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99460-ED5F-0DEB-6135-C098EB7C7B71}"/>
              </a:ext>
            </a:extLst>
          </p:cNvPr>
          <p:cNvSpPr txBox="1"/>
          <p:nvPr/>
        </p:nvSpPr>
        <p:spPr>
          <a:xfrm>
            <a:off x="6400800" y="1417588"/>
            <a:ext cx="2438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Captures:</a:t>
            </a:r>
          </a:p>
          <a:p>
            <a:endParaRPr lang="en-US" sz="2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users</a:t>
            </a:r>
          </a:p>
          <a:p>
            <a:endParaRPr lang="en-US" sz="2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Geographies</a:t>
            </a:r>
          </a:p>
          <a:p>
            <a:endParaRPr lang="en-US" sz="2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Industries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722B65E-8638-0B2B-47D5-D8EFE3FD474B}"/>
              </a:ext>
            </a:extLst>
          </p:cNvPr>
          <p:cNvSpPr/>
          <p:nvPr/>
        </p:nvSpPr>
        <p:spPr bwMode="auto">
          <a:xfrm>
            <a:off x="729916" y="1323474"/>
            <a:ext cx="4459705" cy="747132"/>
          </a:xfrm>
          <a:custGeom>
            <a:avLst/>
            <a:gdLst>
              <a:gd name="connsiteX0" fmla="*/ 786063 w 4459705"/>
              <a:gd name="connsiteY0" fmla="*/ 112294 h 747132"/>
              <a:gd name="connsiteX1" fmla="*/ 794084 w 4459705"/>
              <a:gd name="connsiteY1" fmla="*/ 224589 h 747132"/>
              <a:gd name="connsiteX2" fmla="*/ 786063 w 4459705"/>
              <a:gd name="connsiteY2" fmla="*/ 360947 h 747132"/>
              <a:gd name="connsiteX3" fmla="*/ 794084 w 4459705"/>
              <a:gd name="connsiteY3" fmla="*/ 393031 h 747132"/>
              <a:gd name="connsiteX4" fmla="*/ 818147 w 4459705"/>
              <a:gd name="connsiteY4" fmla="*/ 409073 h 747132"/>
              <a:gd name="connsiteX5" fmla="*/ 866273 w 4459705"/>
              <a:gd name="connsiteY5" fmla="*/ 425115 h 747132"/>
              <a:gd name="connsiteX6" fmla="*/ 914400 w 4459705"/>
              <a:gd name="connsiteY6" fmla="*/ 433137 h 747132"/>
              <a:gd name="connsiteX7" fmla="*/ 970547 w 4459705"/>
              <a:gd name="connsiteY7" fmla="*/ 449179 h 747132"/>
              <a:gd name="connsiteX8" fmla="*/ 1034716 w 4459705"/>
              <a:gd name="connsiteY8" fmla="*/ 457200 h 747132"/>
              <a:gd name="connsiteX9" fmla="*/ 1122947 w 4459705"/>
              <a:gd name="connsiteY9" fmla="*/ 473242 h 747132"/>
              <a:gd name="connsiteX10" fmla="*/ 1163052 w 4459705"/>
              <a:gd name="connsiteY10" fmla="*/ 481263 h 747132"/>
              <a:gd name="connsiteX11" fmla="*/ 978568 w 4459705"/>
              <a:gd name="connsiteY11" fmla="*/ 465221 h 747132"/>
              <a:gd name="connsiteX12" fmla="*/ 866273 w 4459705"/>
              <a:gd name="connsiteY12" fmla="*/ 457200 h 747132"/>
              <a:gd name="connsiteX13" fmla="*/ 681789 w 4459705"/>
              <a:gd name="connsiteY13" fmla="*/ 441158 h 747132"/>
              <a:gd name="connsiteX14" fmla="*/ 521368 w 4459705"/>
              <a:gd name="connsiteY14" fmla="*/ 433137 h 747132"/>
              <a:gd name="connsiteX15" fmla="*/ 304800 w 4459705"/>
              <a:gd name="connsiteY15" fmla="*/ 441158 h 747132"/>
              <a:gd name="connsiteX16" fmla="*/ 216568 w 4459705"/>
              <a:gd name="connsiteY16" fmla="*/ 449179 h 747132"/>
              <a:gd name="connsiteX17" fmla="*/ 120316 w 4459705"/>
              <a:gd name="connsiteY17" fmla="*/ 465221 h 747132"/>
              <a:gd name="connsiteX18" fmla="*/ 40105 w 4459705"/>
              <a:gd name="connsiteY18" fmla="*/ 497305 h 747132"/>
              <a:gd name="connsiteX19" fmla="*/ 0 w 4459705"/>
              <a:gd name="connsiteY19" fmla="*/ 553452 h 747132"/>
              <a:gd name="connsiteX20" fmla="*/ 8021 w 4459705"/>
              <a:gd name="connsiteY20" fmla="*/ 617621 h 747132"/>
              <a:gd name="connsiteX21" fmla="*/ 48126 w 4459705"/>
              <a:gd name="connsiteY21" fmla="*/ 657726 h 747132"/>
              <a:gd name="connsiteX22" fmla="*/ 80210 w 4459705"/>
              <a:gd name="connsiteY22" fmla="*/ 673768 h 747132"/>
              <a:gd name="connsiteX23" fmla="*/ 176463 w 4459705"/>
              <a:gd name="connsiteY23" fmla="*/ 705852 h 747132"/>
              <a:gd name="connsiteX24" fmla="*/ 401052 w 4459705"/>
              <a:gd name="connsiteY24" fmla="*/ 721894 h 747132"/>
              <a:gd name="connsiteX25" fmla="*/ 489284 w 4459705"/>
              <a:gd name="connsiteY25" fmla="*/ 729915 h 747132"/>
              <a:gd name="connsiteX26" fmla="*/ 1339516 w 4459705"/>
              <a:gd name="connsiteY26" fmla="*/ 737937 h 747132"/>
              <a:gd name="connsiteX27" fmla="*/ 1556084 w 4459705"/>
              <a:gd name="connsiteY27" fmla="*/ 737937 h 747132"/>
              <a:gd name="connsiteX28" fmla="*/ 1580147 w 4459705"/>
              <a:gd name="connsiteY28" fmla="*/ 729915 h 747132"/>
              <a:gd name="connsiteX29" fmla="*/ 1612231 w 4459705"/>
              <a:gd name="connsiteY29" fmla="*/ 721894 h 747132"/>
              <a:gd name="connsiteX30" fmla="*/ 1636295 w 4459705"/>
              <a:gd name="connsiteY30" fmla="*/ 705852 h 747132"/>
              <a:gd name="connsiteX31" fmla="*/ 1668379 w 4459705"/>
              <a:gd name="connsiteY31" fmla="*/ 649705 h 747132"/>
              <a:gd name="connsiteX32" fmla="*/ 1684421 w 4459705"/>
              <a:gd name="connsiteY32" fmla="*/ 561473 h 747132"/>
              <a:gd name="connsiteX33" fmla="*/ 1668379 w 4459705"/>
              <a:gd name="connsiteY33" fmla="*/ 457200 h 747132"/>
              <a:gd name="connsiteX34" fmla="*/ 1820779 w 4459705"/>
              <a:gd name="connsiteY34" fmla="*/ 441158 h 747132"/>
              <a:gd name="connsiteX35" fmla="*/ 1989221 w 4459705"/>
              <a:gd name="connsiteY35" fmla="*/ 433137 h 747132"/>
              <a:gd name="connsiteX36" fmla="*/ 2189747 w 4459705"/>
              <a:gd name="connsiteY36" fmla="*/ 425115 h 747132"/>
              <a:gd name="connsiteX37" fmla="*/ 3970421 w 4459705"/>
              <a:gd name="connsiteY37" fmla="*/ 417094 h 747132"/>
              <a:gd name="connsiteX38" fmla="*/ 4074695 w 4459705"/>
              <a:gd name="connsiteY38" fmla="*/ 409073 h 747132"/>
              <a:gd name="connsiteX39" fmla="*/ 4211052 w 4459705"/>
              <a:gd name="connsiteY39" fmla="*/ 393031 h 747132"/>
              <a:gd name="connsiteX40" fmla="*/ 4307305 w 4459705"/>
              <a:gd name="connsiteY40" fmla="*/ 360947 h 747132"/>
              <a:gd name="connsiteX41" fmla="*/ 4355431 w 4459705"/>
              <a:gd name="connsiteY41" fmla="*/ 344905 h 747132"/>
              <a:gd name="connsiteX42" fmla="*/ 4379495 w 4459705"/>
              <a:gd name="connsiteY42" fmla="*/ 336884 h 747132"/>
              <a:gd name="connsiteX43" fmla="*/ 4411579 w 4459705"/>
              <a:gd name="connsiteY43" fmla="*/ 328863 h 747132"/>
              <a:gd name="connsiteX44" fmla="*/ 4451684 w 4459705"/>
              <a:gd name="connsiteY44" fmla="*/ 280737 h 747132"/>
              <a:gd name="connsiteX45" fmla="*/ 4459705 w 4459705"/>
              <a:gd name="connsiteY45" fmla="*/ 256673 h 747132"/>
              <a:gd name="connsiteX46" fmla="*/ 4443663 w 4459705"/>
              <a:gd name="connsiteY46" fmla="*/ 208547 h 747132"/>
              <a:gd name="connsiteX47" fmla="*/ 4419600 w 4459705"/>
              <a:gd name="connsiteY47" fmla="*/ 192505 h 747132"/>
              <a:gd name="connsiteX48" fmla="*/ 4307305 w 4459705"/>
              <a:gd name="connsiteY48" fmla="*/ 120315 h 747132"/>
              <a:gd name="connsiteX49" fmla="*/ 4203031 w 4459705"/>
              <a:gd name="connsiteY49" fmla="*/ 72189 h 747132"/>
              <a:gd name="connsiteX50" fmla="*/ 4154905 w 4459705"/>
              <a:gd name="connsiteY50" fmla="*/ 56147 h 747132"/>
              <a:gd name="connsiteX51" fmla="*/ 4050631 w 4459705"/>
              <a:gd name="connsiteY51" fmla="*/ 40105 h 747132"/>
              <a:gd name="connsiteX52" fmla="*/ 3858126 w 4459705"/>
              <a:gd name="connsiteY52" fmla="*/ 16042 h 747132"/>
              <a:gd name="connsiteX53" fmla="*/ 3280610 w 4459705"/>
              <a:gd name="connsiteY53" fmla="*/ 0 h 747132"/>
              <a:gd name="connsiteX54" fmla="*/ 2590800 w 4459705"/>
              <a:gd name="connsiteY54" fmla="*/ 8021 h 747132"/>
              <a:gd name="connsiteX55" fmla="*/ 2245895 w 4459705"/>
              <a:gd name="connsiteY55" fmla="*/ 24063 h 747132"/>
              <a:gd name="connsiteX56" fmla="*/ 2069431 w 4459705"/>
              <a:gd name="connsiteY56" fmla="*/ 32084 h 747132"/>
              <a:gd name="connsiteX57" fmla="*/ 1909010 w 4459705"/>
              <a:gd name="connsiteY57" fmla="*/ 40105 h 747132"/>
              <a:gd name="connsiteX58" fmla="*/ 1403684 w 4459705"/>
              <a:gd name="connsiteY58" fmla="*/ 48126 h 747132"/>
              <a:gd name="connsiteX59" fmla="*/ 1291389 w 4459705"/>
              <a:gd name="connsiteY59" fmla="*/ 56147 h 747132"/>
              <a:gd name="connsiteX60" fmla="*/ 1227221 w 4459705"/>
              <a:gd name="connsiteY60" fmla="*/ 64168 h 747132"/>
              <a:gd name="connsiteX61" fmla="*/ 1034716 w 4459705"/>
              <a:gd name="connsiteY61" fmla="*/ 96252 h 747132"/>
              <a:gd name="connsiteX62" fmla="*/ 986589 w 4459705"/>
              <a:gd name="connsiteY62" fmla="*/ 104273 h 747132"/>
              <a:gd name="connsiteX63" fmla="*/ 866273 w 4459705"/>
              <a:gd name="connsiteY63" fmla="*/ 128337 h 747132"/>
              <a:gd name="connsiteX64" fmla="*/ 802105 w 4459705"/>
              <a:gd name="connsiteY64" fmla="*/ 144379 h 747132"/>
              <a:gd name="connsiteX65" fmla="*/ 762000 w 4459705"/>
              <a:gd name="connsiteY65" fmla="*/ 152400 h 747132"/>
              <a:gd name="connsiteX66" fmla="*/ 737937 w 4459705"/>
              <a:gd name="connsiteY66" fmla="*/ 160421 h 74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459705" h="747132">
                <a:moveTo>
                  <a:pt x="786063" y="112294"/>
                </a:moveTo>
                <a:cubicBezTo>
                  <a:pt x="788737" y="149726"/>
                  <a:pt x="794084" y="187062"/>
                  <a:pt x="794084" y="224589"/>
                </a:cubicBezTo>
                <a:cubicBezTo>
                  <a:pt x="794084" y="270120"/>
                  <a:pt x="786063" y="315416"/>
                  <a:pt x="786063" y="360947"/>
                </a:cubicBezTo>
                <a:cubicBezTo>
                  <a:pt x="786063" y="371971"/>
                  <a:pt x="787969" y="383859"/>
                  <a:pt x="794084" y="393031"/>
                </a:cubicBezTo>
                <a:cubicBezTo>
                  <a:pt x="799431" y="401052"/>
                  <a:pt x="809338" y="405158"/>
                  <a:pt x="818147" y="409073"/>
                </a:cubicBezTo>
                <a:cubicBezTo>
                  <a:pt x="833599" y="415941"/>
                  <a:pt x="849593" y="422335"/>
                  <a:pt x="866273" y="425115"/>
                </a:cubicBezTo>
                <a:cubicBezTo>
                  <a:pt x="882315" y="427789"/>
                  <a:pt x="898553" y="429480"/>
                  <a:pt x="914400" y="433137"/>
                </a:cubicBezTo>
                <a:cubicBezTo>
                  <a:pt x="933366" y="437514"/>
                  <a:pt x="951460" y="445362"/>
                  <a:pt x="970547" y="449179"/>
                </a:cubicBezTo>
                <a:cubicBezTo>
                  <a:pt x="991685" y="453406"/>
                  <a:pt x="1013349" y="454351"/>
                  <a:pt x="1034716" y="457200"/>
                </a:cubicBezTo>
                <a:cubicBezTo>
                  <a:pt x="1121614" y="468786"/>
                  <a:pt x="1060954" y="459466"/>
                  <a:pt x="1122947" y="473242"/>
                </a:cubicBezTo>
                <a:cubicBezTo>
                  <a:pt x="1136255" y="476199"/>
                  <a:pt x="1176664" y="482019"/>
                  <a:pt x="1163052" y="481263"/>
                </a:cubicBezTo>
                <a:cubicBezTo>
                  <a:pt x="1101420" y="477839"/>
                  <a:pt x="1040138" y="469619"/>
                  <a:pt x="978568" y="465221"/>
                </a:cubicBezTo>
                <a:lnTo>
                  <a:pt x="866273" y="457200"/>
                </a:lnTo>
                <a:cubicBezTo>
                  <a:pt x="804748" y="452212"/>
                  <a:pt x="743439" y="444240"/>
                  <a:pt x="681789" y="441158"/>
                </a:cubicBezTo>
                <a:lnTo>
                  <a:pt x="521368" y="433137"/>
                </a:lnTo>
                <a:lnTo>
                  <a:pt x="304800" y="441158"/>
                </a:lnTo>
                <a:cubicBezTo>
                  <a:pt x="275309" y="442710"/>
                  <a:pt x="245938" y="446087"/>
                  <a:pt x="216568" y="449179"/>
                </a:cubicBezTo>
                <a:cubicBezTo>
                  <a:pt x="175679" y="453483"/>
                  <a:pt x="155813" y="454572"/>
                  <a:pt x="120316" y="465221"/>
                </a:cubicBezTo>
                <a:cubicBezTo>
                  <a:pt x="100163" y="471267"/>
                  <a:pt x="59513" y="483442"/>
                  <a:pt x="40105" y="497305"/>
                </a:cubicBezTo>
                <a:cubicBezTo>
                  <a:pt x="14813" y="515370"/>
                  <a:pt x="13498" y="526456"/>
                  <a:pt x="0" y="553452"/>
                </a:cubicBezTo>
                <a:cubicBezTo>
                  <a:pt x="2674" y="574842"/>
                  <a:pt x="2349" y="596824"/>
                  <a:pt x="8021" y="617621"/>
                </a:cubicBezTo>
                <a:cubicBezTo>
                  <a:pt x="13451" y="637529"/>
                  <a:pt x="32002" y="648512"/>
                  <a:pt x="48126" y="657726"/>
                </a:cubicBezTo>
                <a:cubicBezTo>
                  <a:pt x="58508" y="663658"/>
                  <a:pt x="69014" y="669570"/>
                  <a:pt x="80210" y="673768"/>
                </a:cubicBezTo>
                <a:cubicBezTo>
                  <a:pt x="111877" y="685643"/>
                  <a:pt x="142904" y="701657"/>
                  <a:pt x="176463" y="705852"/>
                </a:cubicBezTo>
                <a:cubicBezTo>
                  <a:pt x="311339" y="722711"/>
                  <a:pt x="175435" y="707338"/>
                  <a:pt x="401052" y="721894"/>
                </a:cubicBezTo>
                <a:cubicBezTo>
                  <a:pt x="430523" y="723795"/>
                  <a:pt x="459756" y="729410"/>
                  <a:pt x="489284" y="729915"/>
                </a:cubicBezTo>
                <a:lnTo>
                  <a:pt x="1339516" y="737937"/>
                </a:lnTo>
                <a:cubicBezTo>
                  <a:pt x="1443327" y="749472"/>
                  <a:pt x="1419949" y="750903"/>
                  <a:pt x="1556084" y="737937"/>
                </a:cubicBezTo>
                <a:cubicBezTo>
                  <a:pt x="1564501" y="737135"/>
                  <a:pt x="1572017" y="732238"/>
                  <a:pt x="1580147" y="729915"/>
                </a:cubicBezTo>
                <a:cubicBezTo>
                  <a:pt x="1590747" y="726886"/>
                  <a:pt x="1601536" y="724568"/>
                  <a:pt x="1612231" y="721894"/>
                </a:cubicBezTo>
                <a:cubicBezTo>
                  <a:pt x="1620252" y="716547"/>
                  <a:pt x="1629478" y="712669"/>
                  <a:pt x="1636295" y="705852"/>
                </a:cubicBezTo>
                <a:cubicBezTo>
                  <a:pt x="1647632" y="694515"/>
                  <a:pt x="1662088" y="662286"/>
                  <a:pt x="1668379" y="649705"/>
                </a:cubicBezTo>
                <a:cubicBezTo>
                  <a:pt x="1670987" y="636664"/>
                  <a:pt x="1684421" y="571736"/>
                  <a:pt x="1684421" y="561473"/>
                </a:cubicBezTo>
                <a:cubicBezTo>
                  <a:pt x="1684421" y="499437"/>
                  <a:pt x="1682108" y="498388"/>
                  <a:pt x="1668379" y="457200"/>
                </a:cubicBezTo>
                <a:cubicBezTo>
                  <a:pt x="1725456" y="450065"/>
                  <a:pt x="1760942" y="444898"/>
                  <a:pt x="1820779" y="441158"/>
                </a:cubicBezTo>
                <a:cubicBezTo>
                  <a:pt x="1876880" y="437652"/>
                  <a:pt x="1933063" y="435579"/>
                  <a:pt x="1989221" y="433137"/>
                </a:cubicBezTo>
                <a:cubicBezTo>
                  <a:pt x="2056053" y="430231"/>
                  <a:pt x="2122854" y="425657"/>
                  <a:pt x="2189747" y="425115"/>
                </a:cubicBezTo>
                <a:lnTo>
                  <a:pt x="3970421" y="417094"/>
                </a:lnTo>
                <a:lnTo>
                  <a:pt x="4074695" y="409073"/>
                </a:lnTo>
                <a:cubicBezTo>
                  <a:pt x="4112833" y="405606"/>
                  <a:pt x="4172251" y="397881"/>
                  <a:pt x="4211052" y="393031"/>
                </a:cubicBezTo>
                <a:lnTo>
                  <a:pt x="4307305" y="360947"/>
                </a:lnTo>
                <a:lnTo>
                  <a:pt x="4355431" y="344905"/>
                </a:lnTo>
                <a:cubicBezTo>
                  <a:pt x="4363452" y="342231"/>
                  <a:pt x="4371292" y="338935"/>
                  <a:pt x="4379495" y="336884"/>
                </a:cubicBezTo>
                <a:lnTo>
                  <a:pt x="4411579" y="328863"/>
                </a:lnTo>
                <a:cubicBezTo>
                  <a:pt x="4429318" y="311124"/>
                  <a:pt x="4440517" y="303071"/>
                  <a:pt x="4451684" y="280737"/>
                </a:cubicBezTo>
                <a:cubicBezTo>
                  <a:pt x="4455465" y="273174"/>
                  <a:pt x="4457031" y="264694"/>
                  <a:pt x="4459705" y="256673"/>
                </a:cubicBezTo>
                <a:cubicBezTo>
                  <a:pt x="4454358" y="240631"/>
                  <a:pt x="4452625" y="222886"/>
                  <a:pt x="4443663" y="208547"/>
                </a:cubicBezTo>
                <a:cubicBezTo>
                  <a:pt x="4438554" y="200372"/>
                  <a:pt x="4427444" y="198108"/>
                  <a:pt x="4419600" y="192505"/>
                </a:cubicBezTo>
                <a:cubicBezTo>
                  <a:pt x="4371410" y="158083"/>
                  <a:pt x="4378365" y="155845"/>
                  <a:pt x="4307305" y="120315"/>
                </a:cubicBezTo>
                <a:cubicBezTo>
                  <a:pt x="4265335" y="99330"/>
                  <a:pt x="4247998" y="89484"/>
                  <a:pt x="4203031" y="72189"/>
                </a:cubicBezTo>
                <a:cubicBezTo>
                  <a:pt x="4187248" y="66119"/>
                  <a:pt x="4171310" y="60248"/>
                  <a:pt x="4154905" y="56147"/>
                </a:cubicBezTo>
                <a:cubicBezTo>
                  <a:pt x="4138397" y="52020"/>
                  <a:pt x="4064444" y="42286"/>
                  <a:pt x="4050631" y="40105"/>
                </a:cubicBezTo>
                <a:cubicBezTo>
                  <a:pt x="3964092" y="26441"/>
                  <a:pt x="3945744" y="19171"/>
                  <a:pt x="3858126" y="16042"/>
                </a:cubicBezTo>
                <a:lnTo>
                  <a:pt x="3280610" y="0"/>
                </a:lnTo>
                <a:lnTo>
                  <a:pt x="2590800" y="8021"/>
                </a:lnTo>
                <a:cubicBezTo>
                  <a:pt x="2475738" y="10697"/>
                  <a:pt x="2360865" y="18757"/>
                  <a:pt x="2245895" y="24063"/>
                </a:cubicBezTo>
                <a:lnTo>
                  <a:pt x="2069431" y="32084"/>
                </a:lnTo>
                <a:cubicBezTo>
                  <a:pt x="2015957" y="34758"/>
                  <a:pt x="1962535" y="38815"/>
                  <a:pt x="1909010" y="40105"/>
                </a:cubicBezTo>
                <a:lnTo>
                  <a:pt x="1403684" y="48126"/>
                </a:lnTo>
                <a:lnTo>
                  <a:pt x="1291389" y="56147"/>
                </a:lnTo>
                <a:cubicBezTo>
                  <a:pt x="1269922" y="58099"/>
                  <a:pt x="1248588" y="61319"/>
                  <a:pt x="1227221" y="64168"/>
                </a:cubicBezTo>
                <a:cubicBezTo>
                  <a:pt x="1145277" y="75094"/>
                  <a:pt x="1141123" y="77747"/>
                  <a:pt x="1034716" y="96252"/>
                </a:cubicBezTo>
                <a:cubicBezTo>
                  <a:pt x="1018693" y="99039"/>
                  <a:pt x="1002367" y="100328"/>
                  <a:pt x="986589" y="104273"/>
                </a:cubicBezTo>
                <a:cubicBezTo>
                  <a:pt x="800160" y="150880"/>
                  <a:pt x="1033359" y="94919"/>
                  <a:pt x="866273" y="128337"/>
                </a:cubicBezTo>
                <a:cubicBezTo>
                  <a:pt x="844654" y="132661"/>
                  <a:pt x="823724" y="140055"/>
                  <a:pt x="802105" y="144379"/>
                </a:cubicBezTo>
                <a:cubicBezTo>
                  <a:pt x="788737" y="147053"/>
                  <a:pt x="775226" y="149093"/>
                  <a:pt x="762000" y="152400"/>
                </a:cubicBezTo>
                <a:cubicBezTo>
                  <a:pt x="753798" y="154451"/>
                  <a:pt x="737937" y="160421"/>
                  <a:pt x="737937" y="160421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AA3B32B-DAE0-8F87-C6AE-CDD706A03322}"/>
              </a:ext>
            </a:extLst>
          </p:cNvPr>
          <p:cNvSpPr/>
          <p:nvPr/>
        </p:nvSpPr>
        <p:spPr bwMode="auto">
          <a:xfrm>
            <a:off x="777532" y="2791326"/>
            <a:ext cx="3056904" cy="401053"/>
          </a:xfrm>
          <a:custGeom>
            <a:avLst/>
            <a:gdLst>
              <a:gd name="connsiteX0" fmla="*/ 510 w 3056904"/>
              <a:gd name="connsiteY0" fmla="*/ 64169 h 401053"/>
              <a:gd name="connsiteX1" fmla="*/ 16552 w 3056904"/>
              <a:gd name="connsiteY1" fmla="*/ 192506 h 401053"/>
              <a:gd name="connsiteX2" fmla="*/ 32594 w 3056904"/>
              <a:gd name="connsiteY2" fmla="*/ 216569 h 401053"/>
              <a:gd name="connsiteX3" fmla="*/ 88742 w 3056904"/>
              <a:gd name="connsiteY3" fmla="*/ 248653 h 401053"/>
              <a:gd name="connsiteX4" fmla="*/ 128847 w 3056904"/>
              <a:gd name="connsiteY4" fmla="*/ 264695 h 401053"/>
              <a:gd name="connsiteX5" fmla="*/ 152910 w 3056904"/>
              <a:gd name="connsiteY5" fmla="*/ 272716 h 401053"/>
              <a:gd name="connsiteX6" fmla="*/ 184994 w 3056904"/>
              <a:gd name="connsiteY6" fmla="*/ 288758 h 401053"/>
              <a:gd name="connsiteX7" fmla="*/ 265205 w 3056904"/>
              <a:gd name="connsiteY7" fmla="*/ 312821 h 401053"/>
              <a:gd name="connsiteX8" fmla="*/ 305310 w 3056904"/>
              <a:gd name="connsiteY8" fmla="*/ 320842 h 401053"/>
              <a:gd name="connsiteX9" fmla="*/ 337394 w 3056904"/>
              <a:gd name="connsiteY9" fmla="*/ 328863 h 401053"/>
              <a:gd name="connsiteX10" fmla="*/ 417605 w 3056904"/>
              <a:gd name="connsiteY10" fmla="*/ 336885 h 401053"/>
              <a:gd name="connsiteX11" fmla="*/ 730426 w 3056904"/>
              <a:gd name="connsiteY11" fmla="*/ 360948 h 401053"/>
              <a:gd name="connsiteX12" fmla="*/ 890847 w 3056904"/>
              <a:gd name="connsiteY12" fmla="*/ 368969 h 401053"/>
              <a:gd name="connsiteX13" fmla="*/ 1203668 w 3056904"/>
              <a:gd name="connsiteY13" fmla="*/ 376990 h 401053"/>
              <a:gd name="connsiteX14" fmla="*/ 1420236 w 3056904"/>
              <a:gd name="connsiteY14" fmla="*/ 385011 h 401053"/>
              <a:gd name="connsiteX15" fmla="*/ 2326615 w 3056904"/>
              <a:gd name="connsiteY15" fmla="*/ 385011 h 401053"/>
              <a:gd name="connsiteX16" fmla="*/ 2535163 w 3056904"/>
              <a:gd name="connsiteY16" fmla="*/ 401053 h 401053"/>
              <a:gd name="connsiteX17" fmla="*/ 2928194 w 3056904"/>
              <a:gd name="connsiteY17" fmla="*/ 393032 h 401053"/>
              <a:gd name="connsiteX18" fmla="*/ 3000384 w 3056904"/>
              <a:gd name="connsiteY18" fmla="*/ 352927 h 401053"/>
              <a:gd name="connsiteX19" fmla="*/ 3048510 w 3056904"/>
              <a:gd name="connsiteY19" fmla="*/ 304800 h 401053"/>
              <a:gd name="connsiteX20" fmla="*/ 3056531 w 3056904"/>
              <a:gd name="connsiteY20" fmla="*/ 280737 h 401053"/>
              <a:gd name="connsiteX21" fmla="*/ 3048510 w 3056904"/>
              <a:gd name="connsiteY21" fmla="*/ 176463 h 401053"/>
              <a:gd name="connsiteX22" fmla="*/ 2976321 w 3056904"/>
              <a:gd name="connsiteY22" fmla="*/ 96253 h 401053"/>
              <a:gd name="connsiteX23" fmla="*/ 2928194 w 3056904"/>
              <a:gd name="connsiteY23" fmla="*/ 80211 h 401053"/>
              <a:gd name="connsiteX24" fmla="*/ 2872047 w 3056904"/>
              <a:gd name="connsiteY24" fmla="*/ 64169 h 401053"/>
              <a:gd name="connsiteX25" fmla="*/ 2791836 w 3056904"/>
              <a:gd name="connsiteY25" fmla="*/ 56148 h 401053"/>
              <a:gd name="connsiteX26" fmla="*/ 2743710 w 3056904"/>
              <a:gd name="connsiteY26" fmla="*/ 48127 h 401053"/>
              <a:gd name="connsiteX27" fmla="*/ 2254426 w 3056904"/>
              <a:gd name="connsiteY27" fmla="*/ 40106 h 401053"/>
              <a:gd name="connsiteX28" fmla="*/ 2085984 w 3056904"/>
              <a:gd name="connsiteY28" fmla="*/ 32085 h 401053"/>
              <a:gd name="connsiteX29" fmla="*/ 2005773 w 3056904"/>
              <a:gd name="connsiteY29" fmla="*/ 24063 h 401053"/>
              <a:gd name="connsiteX30" fmla="*/ 1797226 w 3056904"/>
              <a:gd name="connsiteY30" fmla="*/ 8021 h 401053"/>
              <a:gd name="connsiteX31" fmla="*/ 1516489 w 3056904"/>
              <a:gd name="connsiteY31" fmla="*/ 0 h 401053"/>
              <a:gd name="connsiteX32" fmla="*/ 505836 w 3056904"/>
              <a:gd name="connsiteY32" fmla="*/ 16042 h 401053"/>
              <a:gd name="connsiteX33" fmla="*/ 337394 w 3056904"/>
              <a:gd name="connsiteY33" fmla="*/ 32085 h 401053"/>
              <a:gd name="connsiteX34" fmla="*/ 80721 w 3056904"/>
              <a:gd name="connsiteY34" fmla="*/ 56148 h 401053"/>
              <a:gd name="connsiteX35" fmla="*/ 48636 w 3056904"/>
              <a:gd name="connsiteY35" fmla="*/ 64169 h 401053"/>
              <a:gd name="connsiteX36" fmla="*/ 24573 w 3056904"/>
              <a:gd name="connsiteY36" fmla="*/ 72190 h 401053"/>
              <a:gd name="connsiteX37" fmla="*/ 510 w 3056904"/>
              <a:gd name="connsiteY37" fmla="*/ 64169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56904" h="401053">
                <a:moveTo>
                  <a:pt x="510" y="64169"/>
                </a:moveTo>
                <a:cubicBezTo>
                  <a:pt x="-827" y="84222"/>
                  <a:pt x="-761" y="157879"/>
                  <a:pt x="16552" y="192506"/>
                </a:cubicBezTo>
                <a:cubicBezTo>
                  <a:pt x="20863" y="201128"/>
                  <a:pt x="25777" y="209753"/>
                  <a:pt x="32594" y="216569"/>
                </a:cubicBezTo>
                <a:cubicBezTo>
                  <a:pt x="59776" y="243751"/>
                  <a:pt x="59375" y="237640"/>
                  <a:pt x="88742" y="248653"/>
                </a:cubicBezTo>
                <a:cubicBezTo>
                  <a:pt x="102223" y="253709"/>
                  <a:pt x="115366" y="259639"/>
                  <a:pt x="128847" y="264695"/>
                </a:cubicBezTo>
                <a:cubicBezTo>
                  <a:pt x="136764" y="267664"/>
                  <a:pt x="145139" y="269385"/>
                  <a:pt x="152910" y="272716"/>
                </a:cubicBezTo>
                <a:cubicBezTo>
                  <a:pt x="163900" y="277426"/>
                  <a:pt x="173892" y="284317"/>
                  <a:pt x="184994" y="288758"/>
                </a:cubicBezTo>
                <a:cubicBezTo>
                  <a:pt x="209986" y="298755"/>
                  <a:pt x="238615" y="306912"/>
                  <a:pt x="265205" y="312821"/>
                </a:cubicBezTo>
                <a:cubicBezTo>
                  <a:pt x="278513" y="315778"/>
                  <a:pt x="292002" y="317885"/>
                  <a:pt x="305310" y="320842"/>
                </a:cubicBezTo>
                <a:cubicBezTo>
                  <a:pt x="316071" y="323233"/>
                  <a:pt x="326481" y="327304"/>
                  <a:pt x="337394" y="328863"/>
                </a:cubicBezTo>
                <a:cubicBezTo>
                  <a:pt x="363994" y="332663"/>
                  <a:pt x="390882" y="334072"/>
                  <a:pt x="417605" y="336885"/>
                </a:cubicBezTo>
                <a:cubicBezTo>
                  <a:pt x="577574" y="353725"/>
                  <a:pt x="439463" y="343490"/>
                  <a:pt x="730426" y="360948"/>
                </a:cubicBezTo>
                <a:cubicBezTo>
                  <a:pt x="783870" y="364155"/>
                  <a:pt x="837337" y="367155"/>
                  <a:pt x="890847" y="368969"/>
                </a:cubicBezTo>
                <a:lnTo>
                  <a:pt x="1203668" y="376990"/>
                </a:lnTo>
                <a:lnTo>
                  <a:pt x="1420236" y="385011"/>
                </a:lnTo>
                <a:cubicBezTo>
                  <a:pt x="1822787" y="375427"/>
                  <a:pt x="1854606" y="370413"/>
                  <a:pt x="2326615" y="385011"/>
                </a:cubicBezTo>
                <a:cubicBezTo>
                  <a:pt x="2396303" y="387166"/>
                  <a:pt x="2535163" y="401053"/>
                  <a:pt x="2535163" y="401053"/>
                </a:cubicBezTo>
                <a:lnTo>
                  <a:pt x="2928194" y="393032"/>
                </a:lnTo>
                <a:cubicBezTo>
                  <a:pt x="2949173" y="392225"/>
                  <a:pt x="2993965" y="359346"/>
                  <a:pt x="3000384" y="352927"/>
                </a:cubicBezTo>
                <a:lnTo>
                  <a:pt x="3048510" y="304800"/>
                </a:lnTo>
                <a:cubicBezTo>
                  <a:pt x="3051184" y="296779"/>
                  <a:pt x="3056531" y="289192"/>
                  <a:pt x="3056531" y="280737"/>
                </a:cubicBezTo>
                <a:cubicBezTo>
                  <a:pt x="3056531" y="245876"/>
                  <a:pt x="3059534" y="209535"/>
                  <a:pt x="3048510" y="176463"/>
                </a:cubicBezTo>
                <a:cubicBezTo>
                  <a:pt x="3040928" y="153715"/>
                  <a:pt x="3005927" y="109411"/>
                  <a:pt x="2976321" y="96253"/>
                </a:cubicBezTo>
                <a:cubicBezTo>
                  <a:pt x="2960868" y="89385"/>
                  <a:pt x="2944236" y="85558"/>
                  <a:pt x="2928194" y="80211"/>
                </a:cubicBezTo>
                <a:cubicBezTo>
                  <a:pt x="2911053" y="74497"/>
                  <a:pt x="2889673" y="66687"/>
                  <a:pt x="2872047" y="64169"/>
                </a:cubicBezTo>
                <a:cubicBezTo>
                  <a:pt x="2845447" y="60369"/>
                  <a:pt x="2818499" y="59481"/>
                  <a:pt x="2791836" y="56148"/>
                </a:cubicBezTo>
                <a:cubicBezTo>
                  <a:pt x="2775698" y="54131"/>
                  <a:pt x="2759966" y="48612"/>
                  <a:pt x="2743710" y="48127"/>
                </a:cubicBezTo>
                <a:cubicBezTo>
                  <a:pt x="2580666" y="43260"/>
                  <a:pt x="2417521" y="42780"/>
                  <a:pt x="2254426" y="40106"/>
                </a:cubicBezTo>
                <a:lnTo>
                  <a:pt x="2085984" y="32085"/>
                </a:lnTo>
                <a:cubicBezTo>
                  <a:pt x="2059169" y="30355"/>
                  <a:pt x="2032533" y="26496"/>
                  <a:pt x="2005773" y="24063"/>
                </a:cubicBezTo>
                <a:cubicBezTo>
                  <a:pt x="1968050" y="20633"/>
                  <a:pt x="1829822" y="9351"/>
                  <a:pt x="1797226" y="8021"/>
                </a:cubicBezTo>
                <a:cubicBezTo>
                  <a:pt x="1703687" y="4203"/>
                  <a:pt x="1610068" y="2674"/>
                  <a:pt x="1516489" y="0"/>
                </a:cubicBezTo>
                <a:lnTo>
                  <a:pt x="505836" y="16042"/>
                </a:lnTo>
                <a:cubicBezTo>
                  <a:pt x="388551" y="20386"/>
                  <a:pt x="430910" y="23035"/>
                  <a:pt x="337394" y="32085"/>
                </a:cubicBezTo>
                <a:cubicBezTo>
                  <a:pt x="-14145" y="66106"/>
                  <a:pt x="270323" y="35081"/>
                  <a:pt x="80721" y="56148"/>
                </a:cubicBezTo>
                <a:cubicBezTo>
                  <a:pt x="70026" y="58822"/>
                  <a:pt x="59236" y="61140"/>
                  <a:pt x="48636" y="64169"/>
                </a:cubicBezTo>
                <a:cubicBezTo>
                  <a:pt x="40506" y="66492"/>
                  <a:pt x="32864" y="70532"/>
                  <a:pt x="24573" y="72190"/>
                </a:cubicBezTo>
                <a:cubicBezTo>
                  <a:pt x="19330" y="73239"/>
                  <a:pt x="1847" y="44116"/>
                  <a:pt x="510" y="64169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504CFBE-493A-5953-F906-51AFFC32CABE}"/>
              </a:ext>
            </a:extLst>
          </p:cNvPr>
          <p:cNvSpPr/>
          <p:nvPr/>
        </p:nvSpPr>
        <p:spPr bwMode="auto">
          <a:xfrm>
            <a:off x="753364" y="3152274"/>
            <a:ext cx="4612720" cy="1044699"/>
          </a:xfrm>
          <a:custGeom>
            <a:avLst/>
            <a:gdLst>
              <a:gd name="connsiteX0" fmla="*/ 3850720 w 4612720"/>
              <a:gd name="connsiteY0" fmla="*/ 144379 h 1044699"/>
              <a:gd name="connsiteX1" fmla="*/ 3842699 w 4612720"/>
              <a:gd name="connsiteY1" fmla="*/ 200526 h 1044699"/>
              <a:gd name="connsiteX2" fmla="*/ 3834678 w 4612720"/>
              <a:gd name="connsiteY2" fmla="*/ 264694 h 1044699"/>
              <a:gd name="connsiteX3" fmla="*/ 3794573 w 4612720"/>
              <a:gd name="connsiteY3" fmla="*/ 288758 h 1044699"/>
              <a:gd name="connsiteX4" fmla="*/ 3714362 w 4612720"/>
              <a:gd name="connsiteY4" fmla="*/ 304800 h 1044699"/>
              <a:gd name="connsiteX5" fmla="*/ 3666236 w 4612720"/>
              <a:gd name="connsiteY5" fmla="*/ 320842 h 1044699"/>
              <a:gd name="connsiteX6" fmla="*/ 3569983 w 4612720"/>
              <a:gd name="connsiteY6" fmla="*/ 336884 h 1044699"/>
              <a:gd name="connsiteX7" fmla="*/ 3465710 w 4612720"/>
              <a:gd name="connsiteY7" fmla="*/ 360947 h 1044699"/>
              <a:gd name="connsiteX8" fmla="*/ 3337373 w 4612720"/>
              <a:gd name="connsiteY8" fmla="*/ 368968 h 1044699"/>
              <a:gd name="connsiteX9" fmla="*/ 3265183 w 4612720"/>
              <a:gd name="connsiteY9" fmla="*/ 376989 h 1044699"/>
              <a:gd name="connsiteX10" fmla="*/ 3088720 w 4612720"/>
              <a:gd name="connsiteY10" fmla="*/ 385010 h 1044699"/>
              <a:gd name="connsiteX11" fmla="*/ 2647562 w 4612720"/>
              <a:gd name="connsiteY11" fmla="*/ 376989 h 1044699"/>
              <a:gd name="connsiteX12" fmla="*/ 2374847 w 4612720"/>
              <a:gd name="connsiteY12" fmla="*/ 368968 h 1044699"/>
              <a:gd name="connsiteX13" fmla="*/ 1981815 w 4612720"/>
              <a:gd name="connsiteY13" fmla="*/ 376989 h 1044699"/>
              <a:gd name="connsiteX14" fmla="*/ 1717120 w 4612720"/>
              <a:gd name="connsiteY14" fmla="*/ 393031 h 1044699"/>
              <a:gd name="connsiteX15" fmla="*/ 1620868 w 4612720"/>
              <a:gd name="connsiteY15" fmla="*/ 409073 h 1044699"/>
              <a:gd name="connsiteX16" fmla="*/ 1404299 w 4612720"/>
              <a:gd name="connsiteY16" fmla="*/ 417094 h 1044699"/>
              <a:gd name="connsiteX17" fmla="*/ 939078 w 4612720"/>
              <a:gd name="connsiteY17" fmla="*/ 409073 h 1044699"/>
              <a:gd name="connsiteX18" fmla="*/ 858868 w 4612720"/>
              <a:gd name="connsiteY18" fmla="*/ 393031 h 1044699"/>
              <a:gd name="connsiteX19" fmla="*/ 818762 w 4612720"/>
              <a:gd name="connsiteY19" fmla="*/ 385010 h 1044699"/>
              <a:gd name="connsiteX20" fmla="*/ 786678 w 4612720"/>
              <a:gd name="connsiteY20" fmla="*/ 368968 h 1044699"/>
              <a:gd name="connsiteX21" fmla="*/ 554068 w 4612720"/>
              <a:gd name="connsiteY21" fmla="*/ 368968 h 1044699"/>
              <a:gd name="connsiteX22" fmla="*/ 489899 w 4612720"/>
              <a:gd name="connsiteY22" fmla="*/ 376989 h 1044699"/>
              <a:gd name="connsiteX23" fmla="*/ 297394 w 4612720"/>
              <a:gd name="connsiteY23" fmla="*/ 393031 h 1044699"/>
              <a:gd name="connsiteX24" fmla="*/ 233225 w 4612720"/>
              <a:gd name="connsiteY24" fmla="*/ 409073 h 1044699"/>
              <a:gd name="connsiteX25" fmla="*/ 193120 w 4612720"/>
              <a:gd name="connsiteY25" fmla="*/ 441158 h 1044699"/>
              <a:gd name="connsiteX26" fmla="*/ 128952 w 4612720"/>
              <a:gd name="connsiteY26" fmla="*/ 481263 h 1044699"/>
              <a:gd name="connsiteX27" fmla="*/ 104889 w 4612720"/>
              <a:gd name="connsiteY27" fmla="*/ 497305 h 1044699"/>
              <a:gd name="connsiteX28" fmla="*/ 80825 w 4612720"/>
              <a:gd name="connsiteY28" fmla="*/ 505326 h 1044699"/>
              <a:gd name="connsiteX29" fmla="*/ 32699 w 4612720"/>
              <a:gd name="connsiteY29" fmla="*/ 561473 h 1044699"/>
              <a:gd name="connsiteX30" fmla="*/ 24678 w 4612720"/>
              <a:gd name="connsiteY30" fmla="*/ 593558 h 1044699"/>
              <a:gd name="connsiteX31" fmla="*/ 8636 w 4612720"/>
              <a:gd name="connsiteY31" fmla="*/ 633663 h 1044699"/>
              <a:gd name="connsiteX32" fmla="*/ 24678 w 4612720"/>
              <a:gd name="connsiteY32" fmla="*/ 818147 h 1044699"/>
              <a:gd name="connsiteX33" fmla="*/ 48741 w 4612720"/>
              <a:gd name="connsiteY33" fmla="*/ 842210 h 1044699"/>
              <a:gd name="connsiteX34" fmla="*/ 136973 w 4612720"/>
              <a:gd name="connsiteY34" fmla="*/ 890337 h 1044699"/>
              <a:gd name="connsiteX35" fmla="*/ 169057 w 4612720"/>
              <a:gd name="connsiteY35" fmla="*/ 906379 h 1044699"/>
              <a:gd name="connsiteX36" fmla="*/ 249268 w 4612720"/>
              <a:gd name="connsiteY36" fmla="*/ 922421 h 1044699"/>
              <a:gd name="connsiteX37" fmla="*/ 297394 w 4612720"/>
              <a:gd name="connsiteY37" fmla="*/ 938463 h 1044699"/>
              <a:gd name="connsiteX38" fmla="*/ 441773 w 4612720"/>
              <a:gd name="connsiteY38" fmla="*/ 962526 h 1044699"/>
              <a:gd name="connsiteX39" fmla="*/ 481878 w 4612720"/>
              <a:gd name="connsiteY39" fmla="*/ 970547 h 1044699"/>
              <a:gd name="connsiteX40" fmla="*/ 530004 w 4612720"/>
              <a:gd name="connsiteY40" fmla="*/ 978568 h 1044699"/>
              <a:gd name="connsiteX41" fmla="*/ 578131 w 4612720"/>
              <a:gd name="connsiteY41" fmla="*/ 994610 h 1044699"/>
              <a:gd name="connsiteX42" fmla="*/ 706468 w 4612720"/>
              <a:gd name="connsiteY42" fmla="*/ 1010652 h 1044699"/>
              <a:gd name="connsiteX43" fmla="*/ 746573 w 4612720"/>
              <a:gd name="connsiteY43" fmla="*/ 1018673 h 1044699"/>
              <a:gd name="connsiteX44" fmla="*/ 778657 w 4612720"/>
              <a:gd name="connsiteY44" fmla="*/ 1026694 h 1044699"/>
              <a:gd name="connsiteX45" fmla="*/ 890952 w 4612720"/>
              <a:gd name="connsiteY45" fmla="*/ 1034715 h 1044699"/>
              <a:gd name="connsiteX46" fmla="*/ 915015 w 4612720"/>
              <a:gd name="connsiteY46" fmla="*/ 1042737 h 1044699"/>
              <a:gd name="connsiteX47" fmla="*/ 923036 w 4612720"/>
              <a:gd name="connsiteY47" fmla="*/ 994610 h 1044699"/>
              <a:gd name="connsiteX48" fmla="*/ 947099 w 4612720"/>
              <a:gd name="connsiteY48" fmla="*/ 930442 h 1044699"/>
              <a:gd name="connsiteX49" fmla="*/ 955120 w 4612720"/>
              <a:gd name="connsiteY49" fmla="*/ 882315 h 1044699"/>
              <a:gd name="connsiteX50" fmla="*/ 987204 w 4612720"/>
              <a:gd name="connsiteY50" fmla="*/ 770021 h 1044699"/>
              <a:gd name="connsiteX51" fmla="*/ 995225 w 4612720"/>
              <a:gd name="connsiteY51" fmla="*/ 713873 h 1044699"/>
              <a:gd name="connsiteX52" fmla="*/ 1564720 w 4612720"/>
              <a:gd name="connsiteY52" fmla="*/ 705852 h 1044699"/>
              <a:gd name="connsiteX53" fmla="*/ 1965773 w 4612720"/>
              <a:gd name="connsiteY53" fmla="*/ 689810 h 1044699"/>
              <a:gd name="connsiteX54" fmla="*/ 2390889 w 4612720"/>
              <a:gd name="connsiteY54" fmla="*/ 665747 h 1044699"/>
              <a:gd name="connsiteX55" fmla="*/ 2559331 w 4612720"/>
              <a:gd name="connsiteY55" fmla="*/ 657726 h 1044699"/>
              <a:gd name="connsiteX56" fmla="*/ 2687668 w 4612720"/>
              <a:gd name="connsiteY56" fmla="*/ 649705 h 1044699"/>
              <a:gd name="connsiteX57" fmla="*/ 3786552 w 4612720"/>
              <a:gd name="connsiteY57" fmla="*/ 641684 h 1044699"/>
              <a:gd name="connsiteX58" fmla="*/ 3954994 w 4612720"/>
              <a:gd name="connsiteY58" fmla="*/ 625642 h 1044699"/>
              <a:gd name="connsiteX59" fmla="*/ 4035204 w 4612720"/>
              <a:gd name="connsiteY59" fmla="*/ 609600 h 1044699"/>
              <a:gd name="connsiteX60" fmla="*/ 4420215 w 4612720"/>
              <a:gd name="connsiteY60" fmla="*/ 585537 h 1044699"/>
              <a:gd name="connsiteX61" fmla="*/ 4460320 w 4612720"/>
              <a:gd name="connsiteY61" fmla="*/ 577515 h 1044699"/>
              <a:gd name="connsiteX62" fmla="*/ 4476362 w 4612720"/>
              <a:gd name="connsiteY62" fmla="*/ 545431 h 1044699"/>
              <a:gd name="connsiteX63" fmla="*/ 4484383 w 4612720"/>
              <a:gd name="connsiteY63" fmla="*/ 368968 h 1044699"/>
              <a:gd name="connsiteX64" fmla="*/ 4492404 w 4612720"/>
              <a:gd name="connsiteY64" fmla="*/ 344905 h 1044699"/>
              <a:gd name="connsiteX65" fmla="*/ 4548552 w 4612720"/>
              <a:gd name="connsiteY65" fmla="*/ 264694 h 1044699"/>
              <a:gd name="connsiteX66" fmla="*/ 4588657 w 4612720"/>
              <a:gd name="connsiteY66" fmla="*/ 192505 h 1044699"/>
              <a:gd name="connsiteX67" fmla="*/ 4612720 w 4612720"/>
              <a:gd name="connsiteY67" fmla="*/ 144379 h 1044699"/>
              <a:gd name="connsiteX68" fmla="*/ 4604699 w 4612720"/>
              <a:gd name="connsiteY68" fmla="*/ 112294 h 1044699"/>
              <a:gd name="connsiteX69" fmla="*/ 4548552 w 4612720"/>
              <a:gd name="connsiteY69" fmla="*/ 64168 h 1044699"/>
              <a:gd name="connsiteX70" fmla="*/ 4492404 w 4612720"/>
              <a:gd name="connsiteY70" fmla="*/ 48126 h 1044699"/>
              <a:gd name="connsiteX71" fmla="*/ 4420215 w 4612720"/>
              <a:gd name="connsiteY71" fmla="*/ 32084 h 1044699"/>
              <a:gd name="connsiteX72" fmla="*/ 4356047 w 4612720"/>
              <a:gd name="connsiteY72" fmla="*/ 16042 h 1044699"/>
              <a:gd name="connsiteX73" fmla="*/ 4195625 w 4612720"/>
              <a:gd name="connsiteY73" fmla="*/ 0 h 1044699"/>
              <a:gd name="connsiteX74" fmla="*/ 3995099 w 4612720"/>
              <a:gd name="connsiteY74" fmla="*/ 8021 h 1044699"/>
              <a:gd name="connsiteX75" fmla="*/ 3946973 w 4612720"/>
              <a:gd name="connsiteY75" fmla="*/ 24063 h 1044699"/>
              <a:gd name="connsiteX76" fmla="*/ 3914889 w 4612720"/>
              <a:gd name="connsiteY76" fmla="*/ 32084 h 1044699"/>
              <a:gd name="connsiteX77" fmla="*/ 3866762 w 4612720"/>
              <a:gd name="connsiteY77" fmla="*/ 56147 h 1044699"/>
              <a:gd name="connsiteX78" fmla="*/ 3842699 w 4612720"/>
              <a:gd name="connsiteY78" fmla="*/ 72189 h 1044699"/>
              <a:gd name="connsiteX79" fmla="*/ 3810615 w 4612720"/>
              <a:gd name="connsiteY79" fmla="*/ 88231 h 1044699"/>
              <a:gd name="connsiteX80" fmla="*/ 3794573 w 4612720"/>
              <a:gd name="connsiteY80" fmla="*/ 112294 h 1044699"/>
              <a:gd name="connsiteX81" fmla="*/ 3794573 w 4612720"/>
              <a:gd name="connsiteY81" fmla="*/ 176463 h 1044699"/>
              <a:gd name="connsiteX82" fmla="*/ 3818636 w 4612720"/>
              <a:gd name="connsiteY82" fmla="*/ 192505 h 10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612720" h="1044699">
                <a:moveTo>
                  <a:pt x="3850720" y="144379"/>
                </a:moveTo>
                <a:cubicBezTo>
                  <a:pt x="3848046" y="163095"/>
                  <a:pt x="3845198" y="181786"/>
                  <a:pt x="3842699" y="200526"/>
                </a:cubicBezTo>
                <a:cubicBezTo>
                  <a:pt x="3839850" y="221893"/>
                  <a:pt x="3840872" y="244047"/>
                  <a:pt x="3834678" y="264694"/>
                </a:cubicBezTo>
                <a:cubicBezTo>
                  <a:pt x="3830142" y="279815"/>
                  <a:pt x="3806263" y="286060"/>
                  <a:pt x="3794573" y="288758"/>
                </a:cubicBezTo>
                <a:cubicBezTo>
                  <a:pt x="3768005" y="294889"/>
                  <a:pt x="3740229" y="296178"/>
                  <a:pt x="3714362" y="304800"/>
                </a:cubicBezTo>
                <a:cubicBezTo>
                  <a:pt x="3698320" y="310147"/>
                  <a:pt x="3682743" y="317174"/>
                  <a:pt x="3666236" y="320842"/>
                </a:cubicBezTo>
                <a:cubicBezTo>
                  <a:pt x="3634484" y="327898"/>
                  <a:pt x="3601258" y="327948"/>
                  <a:pt x="3569983" y="336884"/>
                </a:cubicBezTo>
                <a:cubicBezTo>
                  <a:pt x="3529535" y="348441"/>
                  <a:pt x="3506853" y="357207"/>
                  <a:pt x="3465710" y="360947"/>
                </a:cubicBezTo>
                <a:cubicBezTo>
                  <a:pt x="3423024" y="364828"/>
                  <a:pt x="3380099" y="365550"/>
                  <a:pt x="3337373" y="368968"/>
                </a:cubicBezTo>
                <a:cubicBezTo>
                  <a:pt x="3313239" y="370899"/>
                  <a:pt x="3289344" y="375430"/>
                  <a:pt x="3265183" y="376989"/>
                </a:cubicBezTo>
                <a:cubicBezTo>
                  <a:pt x="3206423" y="380780"/>
                  <a:pt x="3147541" y="382336"/>
                  <a:pt x="3088720" y="385010"/>
                </a:cubicBezTo>
                <a:lnTo>
                  <a:pt x="2647562" y="376989"/>
                </a:lnTo>
                <a:cubicBezTo>
                  <a:pt x="2556641" y="374946"/>
                  <a:pt x="2465791" y="368968"/>
                  <a:pt x="2374847" y="368968"/>
                </a:cubicBezTo>
                <a:cubicBezTo>
                  <a:pt x="2243809" y="368968"/>
                  <a:pt x="2112826" y="374315"/>
                  <a:pt x="1981815" y="376989"/>
                </a:cubicBezTo>
                <a:cubicBezTo>
                  <a:pt x="1893583" y="382336"/>
                  <a:pt x="1804311" y="378499"/>
                  <a:pt x="1717120" y="393031"/>
                </a:cubicBezTo>
                <a:cubicBezTo>
                  <a:pt x="1685036" y="398378"/>
                  <a:pt x="1653299" y="406578"/>
                  <a:pt x="1620868" y="409073"/>
                </a:cubicBezTo>
                <a:cubicBezTo>
                  <a:pt x="1548842" y="414613"/>
                  <a:pt x="1476489" y="414420"/>
                  <a:pt x="1404299" y="417094"/>
                </a:cubicBezTo>
                <a:lnTo>
                  <a:pt x="939078" y="409073"/>
                </a:lnTo>
                <a:cubicBezTo>
                  <a:pt x="911643" y="408216"/>
                  <a:pt x="885334" y="398912"/>
                  <a:pt x="858868" y="393031"/>
                </a:cubicBezTo>
                <a:cubicBezTo>
                  <a:pt x="845559" y="390074"/>
                  <a:pt x="832131" y="387684"/>
                  <a:pt x="818762" y="385010"/>
                </a:cubicBezTo>
                <a:cubicBezTo>
                  <a:pt x="808067" y="379663"/>
                  <a:pt x="798214" y="372114"/>
                  <a:pt x="786678" y="368968"/>
                </a:cubicBezTo>
                <a:cubicBezTo>
                  <a:pt x="718950" y="350497"/>
                  <a:pt x="603942" y="366701"/>
                  <a:pt x="554068" y="368968"/>
                </a:cubicBezTo>
                <a:cubicBezTo>
                  <a:pt x="532678" y="371642"/>
                  <a:pt x="511361" y="374977"/>
                  <a:pt x="489899" y="376989"/>
                </a:cubicBezTo>
                <a:cubicBezTo>
                  <a:pt x="425789" y="382999"/>
                  <a:pt x="297394" y="393031"/>
                  <a:pt x="297394" y="393031"/>
                </a:cubicBezTo>
                <a:cubicBezTo>
                  <a:pt x="282141" y="396082"/>
                  <a:pt x="249667" y="400852"/>
                  <a:pt x="233225" y="409073"/>
                </a:cubicBezTo>
                <a:cubicBezTo>
                  <a:pt x="184455" y="433457"/>
                  <a:pt x="230424" y="415045"/>
                  <a:pt x="193120" y="441158"/>
                </a:cubicBezTo>
                <a:cubicBezTo>
                  <a:pt x="172456" y="455623"/>
                  <a:pt x="149939" y="467272"/>
                  <a:pt x="128952" y="481263"/>
                </a:cubicBezTo>
                <a:cubicBezTo>
                  <a:pt x="120931" y="486610"/>
                  <a:pt x="113511" y="492994"/>
                  <a:pt x="104889" y="497305"/>
                </a:cubicBezTo>
                <a:cubicBezTo>
                  <a:pt x="97326" y="501086"/>
                  <a:pt x="88846" y="502652"/>
                  <a:pt x="80825" y="505326"/>
                </a:cubicBezTo>
                <a:cubicBezTo>
                  <a:pt x="64772" y="521379"/>
                  <a:pt x="42988" y="540894"/>
                  <a:pt x="32699" y="561473"/>
                </a:cubicBezTo>
                <a:cubicBezTo>
                  <a:pt x="27769" y="571333"/>
                  <a:pt x="28164" y="583100"/>
                  <a:pt x="24678" y="593558"/>
                </a:cubicBezTo>
                <a:cubicBezTo>
                  <a:pt x="20125" y="607217"/>
                  <a:pt x="13983" y="620295"/>
                  <a:pt x="8636" y="633663"/>
                </a:cubicBezTo>
                <a:cubicBezTo>
                  <a:pt x="2056" y="692880"/>
                  <a:pt x="-13159" y="765176"/>
                  <a:pt x="24678" y="818147"/>
                </a:cubicBezTo>
                <a:cubicBezTo>
                  <a:pt x="31271" y="827378"/>
                  <a:pt x="40027" y="834948"/>
                  <a:pt x="48741" y="842210"/>
                </a:cubicBezTo>
                <a:cubicBezTo>
                  <a:pt x="70721" y="860527"/>
                  <a:pt x="118711" y="881206"/>
                  <a:pt x="136973" y="890337"/>
                </a:cubicBezTo>
                <a:cubicBezTo>
                  <a:pt x="147668" y="895684"/>
                  <a:pt x="157332" y="904034"/>
                  <a:pt x="169057" y="906379"/>
                </a:cubicBezTo>
                <a:cubicBezTo>
                  <a:pt x="195794" y="911726"/>
                  <a:pt x="223401" y="913799"/>
                  <a:pt x="249268" y="922421"/>
                </a:cubicBezTo>
                <a:cubicBezTo>
                  <a:pt x="265310" y="927768"/>
                  <a:pt x="280887" y="934795"/>
                  <a:pt x="297394" y="938463"/>
                </a:cubicBezTo>
                <a:cubicBezTo>
                  <a:pt x="369581" y="954504"/>
                  <a:pt x="381616" y="950495"/>
                  <a:pt x="441773" y="962526"/>
                </a:cubicBezTo>
                <a:lnTo>
                  <a:pt x="481878" y="970547"/>
                </a:lnTo>
                <a:cubicBezTo>
                  <a:pt x="497879" y="973456"/>
                  <a:pt x="514226" y="974624"/>
                  <a:pt x="530004" y="978568"/>
                </a:cubicBezTo>
                <a:cubicBezTo>
                  <a:pt x="546409" y="982669"/>
                  <a:pt x="561726" y="990509"/>
                  <a:pt x="578131" y="994610"/>
                </a:cubicBezTo>
                <a:cubicBezTo>
                  <a:pt x="611301" y="1002902"/>
                  <a:pt x="678576" y="1007863"/>
                  <a:pt x="706468" y="1010652"/>
                </a:cubicBezTo>
                <a:cubicBezTo>
                  <a:pt x="719836" y="1013326"/>
                  <a:pt x="733265" y="1015716"/>
                  <a:pt x="746573" y="1018673"/>
                </a:cubicBezTo>
                <a:cubicBezTo>
                  <a:pt x="757334" y="1021064"/>
                  <a:pt x="767701" y="1025477"/>
                  <a:pt x="778657" y="1026694"/>
                </a:cubicBezTo>
                <a:cubicBezTo>
                  <a:pt x="815955" y="1030838"/>
                  <a:pt x="853520" y="1032041"/>
                  <a:pt x="890952" y="1034715"/>
                </a:cubicBezTo>
                <a:cubicBezTo>
                  <a:pt x="898973" y="1037389"/>
                  <a:pt x="909733" y="1049339"/>
                  <a:pt x="915015" y="1042737"/>
                </a:cubicBezTo>
                <a:cubicBezTo>
                  <a:pt x="925175" y="1030037"/>
                  <a:pt x="919508" y="1010486"/>
                  <a:pt x="923036" y="994610"/>
                </a:cubicBezTo>
                <a:cubicBezTo>
                  <a:pt x="926179" y="980464"/>
                  <a:pt x="943977" y="938248"/>
                  <a:pt x="947099" y="930442"/>
                </a:cubicBezTo>
                <a:cubicBezTo>
                  <a:pt x="949773" y="914400"/>
                  <a:pt x="951176" y="898093"/>
                  <a:pt x="955120" y="882315"/>
                </a:cubicBezTo>
                <a:cubicBezTo>
                  <a:pt x="970356" y="821370"/>
                  <a:pt x="977202" y="840037"/>
                  <a:pt x="987204" y="770021"/>
                </a:cubicBezTo>
                <a:cubicBezTo>
                  <a:pt x="989878" y="751305"/>
                  <a:pt x="976435" y="715961"/>
                  <a:pt x="995225" y="713873"/>
                </a:cubicBezTo>
                <a:cubicBezTo>
                  <a:pt x="1183914" y="692907"/>
                  <a:pt x="1374888" y="708526"/>
                  <a:pt x="1564720" y="705852"/>
                </a:cubicBezTo>
                <a:cubicBezTo>
                  <a:pt x="1698404" y="700505"/>
                  <a:pt x="1832347" y="699693"/>
                  <a:pt x="1965773" y="689810"/>
                </a:cubicBezTo>
                <a:cubicBezTo>
                  <a:pt x="2289657" y="665819"/>
                  <a:pt x="2073547" y="679251"/>
                  <a:pt x="2390889" y="665747"/>
                </a:cubicBezTo>
                <a:lnTo>
                  <a:pt x="2559331" y="657726"/>
                </a:lnTo>
                <a:cubicBezTo>
                  <a:pt x="2602131" y="655413"/>
                  <a:pt x="2644809" y="650265"/>
                  <a:pt x="2687668" y="649705"/>
                </a:cubicBezTo>
                <a:lnTo>
                  <a:pt x="3786552" y="641684"/>
                </a:lnTo>
                <a:cubicBezTo>
                  <a:pt x="3842699" y="636337"/>
                  <a:pt x="3899688" y="636703"/>
                  <a:pt x="3954994" y="625642"/>
                </a:cubicBezTo>
                <a:cubicBezTo>
                  <a:pt x="3981731" y="620295"/>
                  <a:pt x="4008073" y="612313"/>
                  <a:pt x="4035204" y="609600"/>
                </a:cubicBezTo>
                <a:cubicBezTo>
                  <a:pt x="4107385" y="602382"/>
                  <a:pt x="4325410" y="590804"/>
                  <a:pt x="4420215" y="585537"/>
                </a:cubicBezTo>
                <a:cubicBezTo>
                  <a:pt x="4433583" y="582863"/>
                  <a:pt x="4449226" y="585439"/>
                  <a:pt x="4460320" y="577515"/>
                </a:cubicBezTo>
                <a:cubicBezTo>
                  <a:pt x="4470050" y="570565"/>
                  <a:pt x="4474991" y="557309"/>
                  <a:pt x="4476362" y="545431"/>
                </a:cubicBezTo>
                <a:cubicBezTo>
                  <a:pt x="4483111" y="486937"/>
                  <a:pt x="4479687" y="427662"/>
                  <a:pt x="4484383" y="368968"/>
                </a:cubicBezTo>
                <a:cubicBezTo>
                  <a:pt x="4485057" y="360540"/>
                  <a:pt x="4488298" y="352296"/>
                  <a:pt x="4492404" y="344905"/>
                </a:cubicBezTo>
                <a:cubicBezTo>
                  <a:pt x="4513170" y="307527"/>
                  <a:pt x="4525912" y="297038"/>
                  <a:pt x="4548552" y="264694"/>
                </a:cubicBezTo>
                <a:cubicBezTo>
                  <a:pt x="4637071" y="138237"/>
                  <a:pt x="4551847" y="266124"/>
                  <a:pt x="4588657" y="192505"/>
                </a:cubicBezTo>
                <a:cubicBezTo>
                  <a:pt x="4619755" y="130309"/>
                  <a:pt x="4592559" y="204862"/>
                  <a:pt x="4612720" y="144379"/>
                </a:cubicBezTo>
                <a:cubicBezTo>
                  <a:pt x="4610046" y="133684"/>
                  <a:pt x="4610542" y="121642"/>
                  <a:pt x="4604699" y="112294"/>
                </a:cubicBezTo>
                <a:cubicBezTo>
                  <a:pt x="4598026" y="101617"/>
                  <a:pt x="4564658" y="70610"/>
                  <a:pt x="4548552" y="64168"/>
                </a:cubicBezTo>
                <a:cubicBezTo>
                  <a:pt x="4530479" y="56939"/>
                  <a:pt x="4511288" y="52847"/>
                  <a:pt x="4492404" y="48126"/>
                </a:cubicBezTo>
                <a:cubicBezTo>
                  <a:pt x="4468490" y="42148"/>
                  <a:pt x="4444210" y="37730"/>
                  <a:pt x="4420215" y="32084"/>
                </a:cubicBezTo>
                <a:cubicBezTo>
                  <a:pt x="4398753" y="27034"/>
                  <a:pt x="4377873" y="19160"/>
                  <a:pt x="4356047" y="16042"/>
                </a:cubicBezTo>
                <a:cubicBezTo>
                  <a:pt x="4302846" y="8442"/>
                  <a:pt x="4195625" y="0"/>
                  <a:pt x="4195625" y="0"/>
                </a:cubicBezTo>
                <a:cubicBezTo>
                  <a:pt x="4128783" y="2674"/>
                  <a:pt x="4061683" y="1577"/>
                  <a:pt x="3995099" y="8021"/>
                </a:cubicBezTo>
                <a:cubicBezTo>
                  <a:pt x="3978268" y="9650"/>
                  <a:pt x="3963170" y="19204"/>
                  <a:pt x="3946973" y="24063"/>
                </a:cubicBezTo>
                <a:cubicBezTo>
                  <a:pt x="3936414" y="27231"/>
                  <a:pt x="3925584" y="29410"/>
                  <a:pt x="3914889" y="32084"/>
                </a:cubicBezTo>
                <a:cubicBezTo>
                  <a:pt x="3845919" y="78062"/>
                  <a:pt x="3933185" y="22936"/>
                  <a:pt x="3866762" y="56147"/>
                </a:cubicBezTo>
                <a:cubicBezTo>
                  <a:pt x="3858140" y="60458"/>
                  <a:pt x="3851069" y="67406"/>
                  <a:pt x="3842699" y="72189"/>
                </a:cubicBezTo>
                <a:cubicBezTo>
                  <a:pt x="3832317" y="78121"/>
                  <a:pt x="3821310" y="82884"/>
                  <a:pt x="3810615" y="88231"/>
                </a:cubicBezTo>
                <a:cubicBezTo>
                  <a:pt x="3805268" y="96252"/>
                  <a:pt x="3798884" y="103672"/>
                  <a:pt x="3794573" y="112294"/>
                </a:cubicBezTo>
                <a:cubicBezTo>
                  <a:pt x="3784155" y="133131"/>
                  <a:pt x="3781808" y="154124"/>
                  <a:pt x="3794573" y="176463"/>
                </a:cubicBezTo>
                <a:cubicBezTo>
                  <a:pt x="3799356" y="184833"/>
                  <a:pt x="3818636" y="192505"/>
                  <a:pt x="3818636" y="192505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94575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4B3C80CD-A347-BA5E-F70B-91CE2039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3" y="1194273"/>
            <a:ext cx="4118838" cy="2735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3410B-A80C-9A7E-7268-579EE288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 – 2 products in the product line</a:t>
            </a:r>
          </a:p>
        </p:txBody>
      </p:sp>
      <p:pic>
        <p:nvPicPr>
          <p:cNvPr id="7" name="Picture 6" descr="A list of computer components&#10;&#10;Description automatically generated with medium confidence">
            <a:extLst>
              <a:ext uri="{FF2B5EF4-FFF2-40B4-BE49-F238E27FC236}">
                <a16:creationId xmlns:a16="http://schemas.microsoft.com/office/drawing/2014/main" id="{EBBC16BD-E14A-51AC-7896-A04D779B4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67" y="1194273"/>
            <a:ext cx="4327391" cy="2873658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C9245F6-6420-53B9-3D3D-A0DBD3890433}"/>
              </a:ext>
            </a:extLst>
          </p:cNvPr>
          <p:cNvSpPr/>
          <p:nvPr/>
        </p:nvSpPr>
        <p:spPr bwMode="auto">
          <a:xfrm>
            <a:off x="4626265" y="2478505"/>
            <a:ext cx="3860009" cy="580850"/>
          </a:xfrm>
          <a:custGeom>
            <a:avLst/>
            <a:gdLst>
              <a:gd name="connsiteX0" fmla="*/ 555335 w 3860009"/>
              <a:gd name="connsiteY0" fmla="*/ 40106 h 580850"/>
              <a:gd name="connsiteX1" fmla="*/ 499188 w 3860009"/>
              <a:gd name="connsiteY1" fmla="*/ 48127 h 580850"/>
              <a:gd name="connsiteX2" fmla="*/ 114177 w 3860009"/>
              <a:gd name="connsiteY2" fmla="*/ 64169 h 580850"/>
              <a:gd name="connsiteX3" fmla="*/ 90114 w 3860009"/>
              <a:gd name="connsiteY3" fmla="*/ 72190 h 580850"/>
              <a:gd name="connsiteX4" fmla="*/ 58030 w 3860009"/>
              <a:gd name="connsiteY4" fmla="*/ 120316 h 580850"/>
              <a:gd name="connsiteX5" fmla="*/ 9903 w 3860009"/>
              <a:gd name="connsiteY5" fmla="*/ 184484 h 580850"/>
              <a:gd name="connsiteX6" fmla="*/ 9903 w 3860009"/>
              <a:gd name="connsiteY6" fmla="*/ 288758 h 580850"/>
              <a:gd name="connsiteX7" fmla="*/ 25946 w 3860009"/>
              <a:gd name="connsiteY7" fmla="*/ 312821 h 580850"/>
              <a:gd name="connsiteX8" fmla="*/ 82093 w 3860009"/>
              <a:gd name="connsiteY8" fmla="*/ 360948 h 580850"/>
              <a:gd name="connsiteX9" fmla="*/ 162303 w 3860009"/>
              <a:gd name="connsiteY9" fmla="*/ 409074 h 580850"/>
              <a:gd name="connsiteX10" fmla="*/ 250535 w 3860009"/>
              <a:gd name="connsiteY10" fmla="*/ 441158 h 580850"/>
              <a:gd name="connsiteX11" fmla="*/ 298661 w 3860009"/>
              <a:gd name="connsiteY11" fmla="*/ 449179 h 580850"/>
              <a:gd name="connsiteX12" fmla="*/ 378872 w 3860009"/>
              <a:gd name="connsiteY12" fmla="*/ 465221 h 580850"/>
              <a:gd name="connsiteX13" fmla="*/ 418977 w 3860009"/>
              <a:gd name="connsiteY13" fmla="*/ 473242 h 580850"/>
              <a:gd name="connsiteX14" fmla="*/ 459082 w 3860009"/>
              <a:gd name="connsiteY14" fmla="*/ 481263 h 580850"/>
              <a:gd name="connsiteX15" fmla="*/ 619503 w 3860009"/>
              <a:gd name="connsiteY15" fmla="*/ 497306 h 580850"/>
              <a:gd name="connsiteX16" fmla="*/ 908261 w 3860009"/>
              <a:gd name="connsiteY16" fmla="*/ 505327 h 580850"/>
              <a:gd name="connsiteX17" fmla="*/ 1092746 w 3860009"/>
              <a:gd name="connsiteY17" fmla="*/ 521369 h 580850"/>
              <a:gd name="connsiteX18" fmla="*/ 1156914 w 3860009"/>
              <a:gd name="connsiteY18" fmla="*/ 529390 h 580850"/>
              <a:gd name="connsiteX19" fmla="*/ 1357440 w 3860009"/>
              <a:gd name="connsiteY19" fmla="*/ 537411 h 580850"/>
              <a:gd name="connsiteX20" fmla="*/ 1574009 w 3860009"/>
              <a:gd name="connsiteY20" fmla="*/ 553453 h 580850"/>
              <a:gd name="connsiteX21" fmla="*/ 2103398 w 3860009"/>
              <a:gd name="connsiteY21" fmla="*/ 569495 h 580850"/>
              <a:gd name="connsiteX22" fmla="*/ 2672893 w 3860009"/>
              <a:gd name="connsiteY22" fmla="*/ 569495 h 580850"/>
              <a:gd name="connsiteX23" fmla="*/ 2721019 w 3860009"/>
              <a:gd name="connsiteY23" fmla="*/ 561474 h 580850"/>
              <a:gd name="connsiteX24" fmla="*/ 2801230 w 3860009"/>
              <a:gd name="connsiteY24" fmla="*/ 553453 h 580850"/>
              <a:gd name="connsiteX25" fmla="*/ 2921546 w 3860009"/>
              <a:gd name="connsiteY25" fmla="*/ 545432 h 580850"/>
              <a:gd name="connsiteX26" fmla="*/ 3001756 w 3860009"/>
              <a:gd name="connsiteY26" fmla="*/ 537411 h 580850"/>
              <a:gd name="connsiteX27" fmla="*/ 3130093 w 3860009"/>
              <a:gd name="connsiteY27" fmla="*/ 529390 h 580850"/>
              <a:gd name="connsiteX28" fmla="*/ 3226346 w 3860009"/>
              <a:gd name="connsiteY28" fmla="*/ 521369 h 580850"/>
              <a:gd name="connsiteX29" fmla="*/ 3322598 w 3860009"/>
              <a:gd name="connsiteY29" fmla="*/ 497306 h 580850"/>
              <a:gd name="connsiteX30" fmla="*/ 3402809 w 3860009"/>
              <a:gd name="connsiteY30" fmla="*/ 481263 h 580850"/>
              <a:gd name="connsiteX31" fmla="*/ 3450935 w 3860009"/>
              <a:gd name="connsiteY31" fmla="*/ 465221 h 580850"/>
              <a:gd name="connsiteX32" fmla="*/ 3491040 w 3860009"/>
              <a:gd name="connsiteY32" fmla="*/ 449179 h 580850"/>
              <a:gd name="connsiteX33" fmla="*/ 3603335 w 3860009"/>
              <a:gd name="connsiteY33" fmla="*/ 409074 h 580850"/>
              <a:gd name="connsiteX34" fmla="*/ 3627398 w 3860009"/>
              <a:gd name="connsiteY34" fmla="*/ 393032 h 580850"/>
              <a:gd name="connsiteX35" fmla="*/ 3651461 w 3860009"/>
              <a:gd name="connsiteY35" fmla="*/ 385011 h 580850"/>
              <a:gd name="connsiteX36" fmla="*/ 3707609 w 3860009"/>
              <a:gd name="connsiteY36" fmla="*/ 352927 h 580850"/>
              <a:gd name="connsiteX37" fmla="*/ 3763756 w 3860009"/>
              <a:gd name="connsiteY37" fmla="*/ 320842 h 580850"/>
              <a:gd name="connsiteX38" fmla="*/ 3843967 w 3860009"/>
              <a:gd name="connsiteY38" fmla="*/ 208548 h 580850"/>
              <a:gd name="connsiteX39" fmla="*/ 3860009 w 3860009"/>
              <a:gd name="connsiteY39" fmla="*/ 152400 h 580850"/>
              <a:gd name="connsiteX40" fmla="*/ 3851988 w 3860009"/>
              <a:gd name="connsiteY40" fmla="*/ 88232 h 580850"/>
              <a:gd name="connsiteX41" fmla="*/ 3819903 w 3860009"/>
              <a:gd name="connsiteY41" fmla="*/ 64169 h 580850"/>
              <a:gd name="connsiteX42" fmla="*/ 3795840 w 3860009"/>
              <a:gd name="connsiteY42" fmla="*/ 56148 h 580850"/>
              <a:gd name="connsiteX43" fmla="*/ 3715630 w 3860009"/>
              <a:gd name="connsiteY43" fmla="*/ 32084 h 580850"/>
              <a:gd name="connsiteX44" fmla="*/ 3531146 w 3860009"/>
              <a:gd name="connsiteY44" fmla="*/ 8021 h 580850"/>
              <a:gd name="connsiteX45" fmla="*/ 3330619 w 3860009"/>
              <a:gd name="connsiteY45" fmla="*/ 0 h 580850"/>
              <a:gd name="connsiteX46" fmla="*/ 2664872 w 3860009"/>
              <a:gd name="connsiteY46" fmla="*/ 8021 h 580850"/>
              <a:gd name="connsiteX47" fmla="*/ 2512472 w 3860009"/>
              <a:gd name="connsiteY47" fmla="*/ 16042 h 580850"/>
              <a:gd name="connsiteX48" fmla="*/ 2384135 w 3860009"/>
              <a:gd name="connsiteY48" fmla="*/ 24063 h 580850"/>
              <a:gd name="connsiteX49" fmla="*/ 2143503 w 3860009"/>
              <a:gd name="connsiteY49" fmla="*/ 40106 h 580850"/>
              <a:gd name="connsiteX50" fmla="*/ 1774535 w 3860009"/>
              <a:gd name="connsiteY50" fmla="*/ 48127 h 580850"/>
              <a:gd name="connsiteX51" fmla="*/ 1541924 w 3860009"/>
              <a:gd name="connsiteY51" fmla="*/ 56148 h 580850"/>
              <a:gd name="connsiteX52" fmla="*/ 330746 w 3860009"/>
              <a:gd name="connsiteY52" fmla="*/ 64169 h 58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860009" h="580850">
                <a:moveTo>
                  <a:pt x="555335" y="40106"/>
                </a:moveTo>
                <a:cubicBezTo>
                  <a:pt x="536619" y="42780"/>
                  <a:pt x="518079" y="47386"/>
                  <a:pt x="499188" y="48127"/>
                </a:cubicBezTo>
                <a:cubicBezTo>
                  <a:pt x="337072" y="54484"/>
                  <a:pt x="241512" y="27787"/>
                  <a:pt x="114177" y="64169"/>
                </a:cubicBezTo>
                <a:cubicBezTo>
                  <a:pt x="106047" y="66492"/>
                  <a:pt x="98135" y="69516"/>
                  <a:pt x="90114" y="72190"/>
                </a:cubicBezTo>
                <a:cubicBezTo>
                  <a:pt x="79419" y="88232"/>
                  <a:pt x="69598" y="104892"/>
                  <a:pt x="58030" y="120316"/>
                </a:cubicBezTo>
                <a:lnTo>
                  <a:pt x="9903" y="184484"/>
                </a:lnTo>
                <a:cubicBezTo>
                  <a:pt x="-1361" y="229540"/>
                  <a:pt x="-5110" y="228710"/>
                  <a:pt x="9903" y="288758"/>
                </a:cubicBezTo>
                <a:cubicBezTo>
                  <a:pt x="12241" y="298110"/>
                  <a:pt x="19774" y="305415"/>
                  <a:pt x="25946" y="312821"/>
                </a:cubicBezTo>
                <a:cubicBezTo>
                  <a:pt x="40714" y="330542"/>
                  <a:pt x="63030" y="348693"/>
                  <a:pt x="82093" y="360948"/>
                </a:cubicBezTo>
                <a:cubicBezTo>
                  <a:pt x="108321" y="377809"/>
                  <a:pt x="133000" y="398419"/>
                  <a:pt x="162303" y="409074"/>
                </a:cubicBezTo>
                <a:cubicBezTo>
                  <a:pt x="191714" y="419769"/>
                  <a:pt x="220512" y="432328"/>
                  <a:pt x="250535" y="441158"/>
                </a:cubicBezTo>
                <a:cubicBezTo>
                  <a:pt x="266137" y="445747"/>
                  <a:pt x="282676" y="446182"/>
                  <a:pt x="298661" y="449179"/>
                </a:cubicBezTo>
                <a:cubicBezTo>
                  <a:pt x="325460" y="454204"/>
                  <a:pt x="352135" y="459874"/>
                  <a:pt x="378872" y="465221"/>
                </a:cubicBezTo>
                <a:lnTo>
                  <a:pt x="418977" y="473242"/>
                </a:lnTo>
                <a:cubicBezTo>
                  <a:pt x="432345" y="475916"/>
                  <a:pt x="445586" y="479335"/>
                  <a:pt x="459082" y="481263"/>
                </a:cubicBezTo>
                <a:cubicBezTo>
                  <a:pt x="526106" y="490838"/>
                  <a:pt x="539957" y="494059"/>
                  <a:pt x="619503" y="497306"/>
                </a:cubicBezTo>
                <a:cubicBezTo>
                  <a:pt x="715713" y="501233"/>
                  <a:pt x="812008" y="502653"/>
                  <a:pt x="908261" y="505327"/>
                </a:cubicBezTo>
                <a:cubicBezTo>
                  <a:pt x="969756" y="510674"/>
                  <a:pt x="1031496" y="513713"/>
                  <a:pt x="1092746" y="521369"/>
                </a:cubicBezTo>
                <a:cubicBezTo>
                  <a:pt x="1114135" y="524043"/>
                  <a:pt x="1135398" y="528086"/>
                  <a:pt x="1156914" y="529390"/>
                </a:cubicBezTo>
                <a:cubicBezTo>
                  <a:pt x="1223687" y="533437"/>
                  <a:pt x="1290656" y="533558"/>
                  <a:pt x="1357440" y="537411"/>
                </a:cubicBezTo>
                <a:cubicBezTo>
                  <a:pt x="1429707" y="541580"/>
                  <a:pt x="1501684" y="550439"/>
                  <a:pt x="1574009" y="553453"/>
                </a:cubicBezTo>
                <a:cubicBezTo>
                  <a:pt x="1878743" y="566150"/>
                  <a:pt x="1702308" y="559945"/>
                  <a:pt x="2103398" y="569495"/>
                </a:cubicBezTo>
                <a:cubicBezTo>
                  <a:pt x="2354011" y="586202"/>
                  <a:pt x="2254766" y="582983"/>
                  <a:pt x="2672893" y="569495"/>
                </a:cubicBezTo>
                <a:cubicBezTo>
                  <a:pt x="2689148" y="568971"/>
                  <a:pt x="2704881" y="563491"/>
                  <a:pt x="2721019" y="561474"/>
                </a:cubicBezTo>
                <a:cubicBezTo>
                  <a:pt x="2747682" y="558141"/>
                  <a:pt x="2774445" y="555596"/>
                  <a:pt x="2801230" y="553453"/>
                </a:cubicBezTo>
                <a:cubicBezTo>
                  <a:pt x="2841296" y="550248"/>
                  <a:pt x="2881480" y="548637"/>
                  <a:pt x="2921546" y="545432"/>
                </a:cubicBezTo>
                <a:cubicBezTo>
                  <a:pt x="2948330" y="543289"/>
                  <a:pt x="2974965" y="539472"/>
                  <a:pt x="3001756" y="537411"/>
                </a:cubicBezTo>
                <a:cubicBezTo>
                  <a:pt x="3044492" y="534124"/>
                  <a:pt x="3087339" y="532444"/>
                  <a:pt x="3130093" y="529390"/>
                </a:cubicBezTo>
                <a:cubicBezTo>
                  <a:pt x="3162207" y="527096"/>
                  <a:pt x="3194262" y="524043"/>
                  <a:pt x="3226346" y="521369"/>
                </a:cubicBezTo>
                <a:cubicBezTo>
                  <a:pt x="3352268" y="500382"/>
                  <a:pt x="3195498" y="529082"/>
                  <a:pt x="3322598" y="497306"/>
                </a:cubicBezTo>
                <a:cubicBezTo>
                  <a:pt x="3349050" y="490693"/>
                  <a:pt x="3376942" y="489885"/>
                  <a:pt x="3402809" y="481263"/>
                </a:cubicBezTo>
                <a:cubicBezTo>
                  <a:pt x="3418851" y="475916"/>
                  <a:pt x="3435043" y="471000"/>
                  <a:pt x="3450935" y="465221"/>
                </a:cubicBezTo>
                <a:cubicBezTo>
                  <a:pt x="3464466" y="460301"/>
                  <a:pt x="3477381" y="453732"/>
                  <a:pt x="3491040" y="449179"/>
                </a:cubicBezTo>
                <a:cubicBezTo>
                  <a:pt x="3538366" y="433404"/>
                  <a:pt x="3546050" y="447264"/>
                  <a:pt x="3603335" y="409074"/>
                </a:cubicBezTo>
                <a:cubicBezTo>
                  <a:pt x="3611356" y="403727"/>
                  <a:pt x="3618776" y="397343"/>
                  <a:pt x="3627398" y="393032"/>
                </a:cubicBezTo>
                <a:cubicBezTo>
                  <a:pt x="3634960" y="389251"/>
                  <a:pt x="3643690" y="388341"/>
                  <a:pt x="3651461" y="385011"/>
                </a:cubicBezTo>
                <a:cubicBezTo>
                  <a:pt x="3699936" y="364237"/>
                  <a:pt x="3667335" y="375941"/>
                  <a:pt x="3707609" y="352927"/>
                </a:cubicBezTo>
                <a:cubicBezTo>
                  <a:pt x="3719457" y="346156"/>
                  <a:pt x="3753010" y="332565"/>
                  <a:pt x="3763756" y="320842"/>
                </a:cubicBezTo>
                <a:cubicBezTo>
                  <a:pt x="3802124" y="278986"/>
                  <a:pt x="3824229" y="254602"/>
                  <a:pt x="3843967" y="208548"/>
                </a:cubicBezTo>
                <a:cubicBezTo>
                  <a:pt x="3850870" y="192441"/>
                  <a:pt x="3855940" y="168677"/>
                  <a:pt x="3860009" y="152400"/>
                </a:cubicBezTo>
                <a:cubicBezTo>
                  <a:pt x="3857335" y="131011"/>
                  <a:pt x="3860908" y="107856"/>
                  <a:pt x="3851988" y="88232"/>
                </a:cubicBezTo>
                <a:cubicBezTo>
                  <a:pt x="3846456" y="76062"/>
                  <a:pt x="3831510" y="70802"/>
                  <a:pt x="3819903" y="64169"/>
                </a:cubicBezTo>
                <a:cubicBezTo>
                  <a:pt x="3812562" y="59974"/>
                  <a:pt x="3803611" y="59479"/>
                  <a:pt x="3795840" y="56148"/>
                </a:cubicBezTo>
                <a:cubicBezTo>
                  <a:pt x="3739891" y="32170"/>
                  <a:pt x="3788225" y="42974"/>
                  <a:pt x="3715630" y="32084"/>
                </a:cubicBezTo>
                <a:cubicBezTo>
                  <a:pt x="3688359" y="27993"/>
                  <a:pt x="3571128" y="10373"/>
                  <a:pt x="3531146" y="8021"/>
                </a:cubicBezTo>
                <a:cubicBezTo>
                  <a:pt x="3464366" y="4093"/>
                  <a:pt x="3397461" y="2674"/>
                  <a:pt x="3330619" y="0"/>
                </a:cubicBezTo>
                <a:lnTo>
                  <a:pt x="2664872" y="8021"/>
                </a:lnTo>
                <a:cubicBezTo>
                  <a:pt x="2614011" y="9018"/>
                  <a:pt x="2563259" y="13140"/>
                  <a:pt x="2512472" y="16042"/>
                </a:cubicBezTo>
                <a:lnTo>
                  <a:pt x="2384135" y="24063"/>
                </a:lnTo>
                <a:cubicBezTo>
                  <a:pt x="2244567" y="34401"/>
                  <a:pt x="2326557" y="34473"/>
                  <a:pt x="2143503" y="40106"/>
                </a:cubicBezTo>
                <a:lnTo>
                  <a:pt x="1774535" y="48127"/>
                </a:lnTo>
                <a:lnTo>
                  <a:pt x="1541924" y="56148"/>
                </a:lnTo>
                <a:cubicBezTo>
                  <a:pt x="968252" y="66301"/>
                  <a:pt x="870066" y="64169"/>
                  <a:pt x="330746" y="64169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1BC2C9A-7E4F-0BB9-00E0-EF97FAEDE484}"/>
              </a:ext>
            </a:extLst>
          </p:cNvPr>
          <p:cNvSpPr/>
          <p:nvPr/>
        </p:nvSpPr>
        <p:spPr bwMode="auto">
          <a:xfrm>
            <a:off x="762000" y="1428750"/>
            <a:ext cx="2128117" cy="425115"/>
          </a:xfrm>
          <a:custGeom>
            <a:avLst/>
            <a:gdLst>
              <a:gd name="connsiteX0" fmla="*/ 201182 w 2128117"/>
              <a:gd name="connsiteY0" fmla="*/ 16042 h 425115"/>
              <a:gd name="connsiteX1" fmla="*/ 56803 w 2128117"/>
              <a:gd name="connsiteY1" fmla="*/ 32084 h 425115"/>
              <a:gd name="connsiteX2" fmla="*/ 24719 w 2128117"/>
              <a:gd name="connsiteY2" fmla="*/ 56147 h 425115"/>
              <a:gd name="connsiteX3" fmla="*/ 8677 w 2128117"/>
              <a:gd name="connsiteY3" fmla="*/ 96252 h 425115"/>
              <a:gd name="connsiteX4" fmla="*/ 8677 w 2128117"/>
              <a:gd name="connsiteY4" fmla="*/ 216568 h 425115"/>
              <a:gd name="connsiteX5" fmla="*/ 24719 w 2128117"/>
              <a:gd name="connsiteY5" fmla="*/ 248652 h 425115"/>
              <a:gd name="connsiteX6" fmla="*/ 48782 w 2128117"/>
              <a:gd name="connsiteY6" fmla="*/ 280736 h 425115"/>
              <a:gd name="connsiteX7" fmla="*/ 72845 w 2128117"/>
              <a:gd name="connsiteY7" fmla="*/ 288757 h 425115"/>
              <a:gd name="connsiteX8" fmla="*/ 145034 w 2128117"/>
              <a:gd name="connsiteY8" fmla="*/ 344905 h 425115"/>
              <a:gd name="connsiteX9" fmla="*/ 177119 w 2128117"/>
              <a:gd name="connsiteY9" fmla="*/ 360947 h 425115"/>
              <a:gd name="connsiteX10" fmla="*/ 217224 w 2128117"/>
              <a:gd name="connsiteY10" fmla="*/ 368968 h 425115"/>
              <a:gd name="connsiteX11" fmla="*/ 249308 w 2128117"/>
              <a:gd name="connsiteY11" fmla="*/ 376989 h 425115"/>
              <a:gd name="connsiteX12" fmla="*/ 297434 w 2128117"/>
              <a:gd name="connsiteY12" fmla="*/ 393031 h 425115"/>
              <a:gd name="connsiteX13" fmla="*/ 401708 w 2128117"/>
              <a:gd name="connsiteY13" fmla="*/ 401052 h 425115"/>
              <a:gd name="connsiteX14" fmla="*/ 457856 w 2128117"/>
              <a:gd name="connsiteY14" fmla="*/ 409073 h 425115"/>
              <a:gd name="connsiteX15" fmla="*/ 690466 w 2128117"/>
              <a:gd name="connsiteY15" fmla="*/ 425115 h 425115"/>
              <a:gd name="connsiteX16" fmla="*/ 1267982 w 2128117"/>
              <a:gd name="connsiteY16" fmla="*/ 417094 h 425115"/>
              <a:gd name="connsiteX17" fmla="*/ 1444445 w 2128117"/>
              <a:gd name="connsiteY17" fmla="*/ 401052 h 425115"/>
              <a:gd name="connsiteX18" fmla="*/ 1709140 w 2128117"/>
              <a:gd name="connsiteY18" fmla="*/ 393031 h 425115"/>
              <a:gd name="connsiteX19" fmla="*/ 1821434 w 2128117"/>
              <a:gd name="connsiteY19" fmla="*/ 385010 h 425115"/>
              <a:gd name="connsiteX20" fmla="*/ 1861540 w 2128117"/>
              <a:gd name="connsiteY20" fmla="*/ 376989 h 425115"/>
              <a:gd name="connsiteX21" fmla="*/ 1933729 w 2128117"/>
              <a:gd name="connsiteY21" fmla="*/ 368968 h 425115"/>
              <a:gd name="connsiteX22" fmla="*/ 1965813 w 2128117"/>
              <a:gd name="connsiteY22" fmla="*/ 360947 h 425115"/>
              <a:gd name="connsiteX23" fmla="*/ 2021961 w 2128117"/>
              <a:gd name="connsiteY23" fmla="*/ 344905 h 425115"/>
              <a:gd name="connsiteX24" fmla="*/ 2086129 w 2128117"/>
              <a:gd name="connsiteY24" fmla="*/ 296778 h 425115"/>
              <a:gd name="connsiteX25" fmla="*/ 2110192 w 2128117"/>
              <a:gd name="connsiteY25" fmla="*/ 264694 h 425115"/>
              <a:gd name="connsiteX26" fmla="*/ 2118213 w 2128117"/>
              <a:gd name="connsiteY26" fmla="*/ 144378 h 425115"/>
              <a:gd name="connsiteX27" fmla="*/ 2078108 w 2128117"/>
              <a:gd name="connsiteY27" fmla="*/ 96252 h 425115"/>
              <a:gd name="connsiteX28" fmla="*/ 1941750 w 2128117"/>
              <a:gd name="connsiteY28" fmla="*/ 40105 h 425115"/>
              <a:gd name="connsiteX29" fmla="*/ 1885603 w 2128117"/>
              <a:gd name="connsiteY29" fmla="*/ 32084 h 425115"/>
              <a:gd name="connsiteX30" fmla="*/ 1821434 w 2128117"/>
              <a:gd name="connsiteY30" fmla="*/ 16042 h 425115"/>
              <a:gd name="connsiteX31" fmla="*/ 1757266 w 2128117"/>
              <a:gd name="connsiteY31" fmla="*/ 8021 h 425115"/>
              <a:gd name="connsiteX32" fmla="*/ 1636950 w 2128117"/>
              <a:gd name="connsiteY32" fmla="*/ 0 h 425115"/>
              <a:gd name="connsiteX33" fmla="*/ 578171 w 2128117"/>
              <a:gd name="connsiteY33" fmla="*/ 8021 h 425115"/>
              <a:gd name="connsiteX34" fmla="*/ 209203 w 2128117"/>
              <a:gd name="connsiteY34" fmla="*/ 16042 h 425115"/>
              <a:gd name="connsiteX35" fmla="*/ 201182 w 2128117"/>
              <a:gd name="connsiteY35" fmla="*/ 16042 h 42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28117" h="425115">
                <a:moveTo>
                  <a:pt x="201182" y="16042"/>
                </a:moveTo>
                <a:cubicBezTo>
                  <a:pt x="175782" y="18716"/>
                  <a:pt x="66535" y="28840"/>
                  <a:pt x="56803" y="32084"/>
                </a:cubicBezTo>
                <a:cubicBezTo>
                  <a:pt x="44121" y="36311"/>
                  <a:pt x="35414" y="48126"/>
                  <a:pt x="24719" y="56147"/>
                </a:cubicBezTo>
                <a:cubicBezTo>
                  <a:pt x="19372" y="69515"/>
                  <a:pt x="12814" y="82461"/>
                  <a:pt x="8677" y="96252"/>
                </a:cubicBezTo>
                <a:cubicBezTo>
                  <a:pt x="-4211" y="139211"/>
                  <a:pt x="-1495" y="169099"/>
                  <a:pt x="8677" y="216568"/>
                </a:cubicBezTo>
                <a:cubicBezTo>
                  <a:pt x="11182" y="228260"/>
                  <a:pt x="18382" y="238512"/>
                  <a:pt x="24719" y="248652"/>
                </a:cubicBezTo>
                <a:cubicBezTo>
                  <a:pt x="31804" y="259988"/>
                  <a:pt x="38512" y="272178"/>
                  <a:pt x="48782" y="280736"/>
                </a:cubicBezTo>
                <a:cubicBezTo>
                  <a:pt x="55277" y="286149"/>
                  <a:pt x="64824" y="286083"/>
                  <a:pt x="72845" y="288757"/>
                </a:cubicBezTo>
                <a:cubicBezTo>
                  <a:pt x="99251" y="315165"/>
                  <a:pt x="106657" y="325717"/>
                  <a:pt x="145034" y="344905"/>
                </a:cubicBezTo>
                <a:cubicBezTo>
                  <a:pt x="155729" y="350252"/>
                  <a:pt x="165775" y="357166"/>
                  <a:pt x="177119" y="360947"/>
                </a:cubicBezTo>
                <a:cubicBezTo>
                  <a:pt x="190052" y="365258"/>
                  <a:pt x="203916" y="366011"/>
                  <a:pt x="217224" y="368968"/>
                </a:cubicBezTo>
                <a:cubicBezTo>
                  <a:pt x="227985" y="371359"/>
                  <a:pt x="238749" y="373821"/>
                  <a:pt x="249308" y="376989"/>
                </a:cubicBezTo>
                <a:cubicBezTo>
                  <a:pt x="265505" y="381848"/>
                  <a:pt x="280731" y="390394"/>
                  <a:pt x="297434" y="393031"/>
                </a:cubicBezTo>
                <a:cubicBezTo>
                  <a:pt x="331868" y="398468"/>
                  <a:pt x="367020" y="397583"/>
                  <a:pt x="401708" y="401052"/>
                </a:cubicBezTo>
                <a:cubicBezTo>
                  <a:pt x="420520" y="402933"/>
                  <a:pt x="439044" y="407192"/>
                  <a:pt x="457856" y="409073"/>
                </a:cubicBezTo>
                <a:cubicBezTo>
                  <a:pt x="514400" y="414727"/>
                  <a:pt x="638568" y="421871"/>
                  <a:pt x="690466" y="425115"/>
                </a:cubicBezTo>
                <a:lnTo>
                  <a:pt x="1267982" y="417094"/>
                </a:lnTo>
                <a:cubicBezTo>
                  <a:pt x="1385300" y="414301"/>
                  <a:pt x="1336965" y="406051"/>
                  <a:pt x="1444445" y="401052"/>
                </a:cubicBezTo>
                <a:cubicBezTo>
                  <a:pt x="1532622" y="396951"/>
                  <a:pt x="1620908" y="395705"/>
                  <a:pt x="1709140" y="393031"/>
                </a:cubicBezTo>
                <a:cubicBezTo>
                  <a:pt x="1746571" y="390357"/>
                  <a:pt x="1784113" y="388938"/>
                  <a:pt x="1821434" y="385010"/>
                </a:cubicBezTo>
                <a:cubicBezTo>
                  <a:pt x="1834992" y="383583"/>
                  <a:pt x="1848044" y="378917"/>
                  <a:pt x="1861540" y="376989"/>
                </a:cubicBezTo>
                <a:cubicBezTo>
                  <a:pt x="1885508" y="373565"/>
                  <a:pt x="1909666" y="371642"/>
                  <a:pt x="1933729" y="368968"/>
                </a:cubicBezTo>
                <a:cubicBezTo>
                  <a:pt x="1944424" y="366294"/>
                  <a:pt x="1955213" y="363975"/>
                  <a:pt x="1965813" y="360947"/>
                </a:cubicBezTo>
                <a:cubicBezTo>
                  <a:pt x="2046363" y="337933"/>
                  <a:pt x="1921664" y="369979"/>
                  <a:pt x="2021961" y="344905"/>
                </a:cubicBezTo>
                <a:cubicBezTo>
                  <a:pt x="2044178" y="330094"/>
                  <a:pt x="2067073" y="315834"/>
                  <a:pt x="2086129" y="296778"/>
                </a:cubicBezTo>
                <a:cubicBezTo>
                  <a:pt x="2095582" y="287325"/>
                  <a:pt x="2102171" y="275389"/>
                  <a:pt x="2110192" y="264694"/>
                </a:cubicBezTo>
                <a:cubicBezTo>
                  <a:pt x="2128957" y="208398"/>
                  <a:pt x="2135165" y="212185"/>
                  <a:pt x="2118213" y="144378"/>
                </a:cubicBezTo>
                <a:cubicBezTo>
                  <a:pt x="2115358" y="132957"/>
                  <a:pt x="2086067" y="101150"/>
                  <a:pt x="2078108" y="96252"/>
                </a:cubicBezTo>
                <a:cubicBezTo>
                  <a:pt x="2031785" y="67746"/>
                  <a:pt x="1993237" y="51138"/>
                  <a:pt x="1941750" y="40105"/>
                </a:cubicBezTo>
                <a:cubicBezTo>
                  <a:pt x="1923264" y="36144"/>
                  <a:pt x="1904142" y="35792"/>
                  <a:pt x="1885603" y="32084"/>
                </a:cubicBezTo>
                <a:cubicBezTo>
                  <a:pt x="1863983" y="27760"/>
                  <a:pt x="1843104" y="20105"/>
                  <a:pt x="1821434" y="16042"/>
                </a:cubicBezTo>
                <a:cubicBezTo>
                  <a:pt x="1800247" y="12070"/>
                  <a:pt x="1778741" y="9888"/>
                  <a:pt x="1757266" y="8021"/>
                </a:cubicBezTo>
                <a:cubicBezTo>
                  <a:pt x="1717223" y="4539"/>
                  <a:pt x="1677055" y="2674"/>
                  <a:pt x="1636950" y="0"/>
                </a:cubicBezTo>
                <a:lnTo>
                  <a:pt x="578171" y="8021"/>
                </a:lnTo>
                <a:cubicBezTo>
                  <a:pt x="455160" y="9403"/>
                  <a:pt x="332127" y="11221"/>
                  <a:pt x="209203" y="16042"/>
                </a:cubicBezTo>
                <a:cubicBezTo>
                  <a:pt x="-22075" y="25112"/>
                  <a:pt x="226582" y="13368"/>
                  <a:pt x="201182" y="16042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8460EF5-EE05-E4CE-28E1-31B25A8D4B4E}"/>
              </a:ext>
            </a:extLst>
          </p:cNvPr>
          <p:cNvSpPr/>
          <p:nvPr/>
        </p:nvSpPr>
        <p:spPr bwMode="auto">
          <a:xfrm>
            <a:off x="4551947" y="3469431"/>
            <a:ext cx="4114800" cy="598500"/>
          </a:xfrm>
          <a:custGeom>
            <a:avLst/>
            <a:gdLst>
              <a:gd name="connsiteX0" fmla="*/ 201182 w 2128117"/>
              <a:gd name="connsiteY0" fmla="*/ 16042 h 425115"/>
              <a:gd name="connsiteX1" fmla="*/ 56803 w 2128117"/>
              <a:gd name="connsiteY1" fmla="*/ 32084 h 425115"/>
              <a:gd name="connsiteX2" fmla="*/ 24719 w 2128117"/>
              <a:gd name="connsiteY2" fmla="*/ 56147 h 425115"/>
              <a:gd name="connsiteX3" fmla="*/ 8677 w 2128117"/>
              <a:gd name="connsiteY3" fmla="*/ 96252 h 425115"/>
              <a:gd name="connsiteX4" fmla="*/ 8677 w 2128117"/>
              <a:gd name="connsiteY4" fmla="*/ 216568 h 425115"/>
              <a:gd name="connsiteX5" fmla="*/ 24719 w 2128117"/>
              <a:gd name="connsiteY5" fmla="*/ 248652 h 425115"/>
              <a:gd name="connsiteX6" fmla="*/ 48782 w 2128117"/>
              <a:gd name="connsiteY6" fmla="*/ 280736 h 425115"/>
              <a:gd name="connsiteX7" fmla="*/ 72845 w 2128117"/>
              <a:gd name="connsiteY7" fmla="*/ 288757 h 425115"/>
              <a:gd name="connsiteX8" fmla="*/ 145034 w 2128117"/>
              <a:gd name="connsiteY8" fmla="*/ 344905 h 425115"/>
              <a:gd name="connsiteX9" fmla="*/ 177119 w 2128117"/>
              <a:gd name="connsiteY9" fmla="*/ 360947 h 425115"/>
              <a:gd name="connsiteX10" fmla="*/ 217224 w 2128117"/>
              <a:gd name="connsiteY10" fmla="*/ 368968 h 425115"/>
              <a:gd name="connsiteX11" fmla="*/ 249308 w 2128117"/>
              <a:gd name="connsiteY11" fmla="*/ 376989 h 425115"/>
              <a:gd name="connsiteX12" fmla="*/ 297434 w 2128117"/>
              <a:gd name="connsiteY12" fmla="*/ 393031 h 425115"/>
              <a:gd name="connsiteX13" fmla="*/ 401708 w 2128117"/>
              <a:gd name="connsiteY13" fmla="*/ 401052 h 425115"/>
              <a:gd name="connsiteX14" fmla="*/ 457856 w 2128117"/>
              <a:gd name="connsiteY14" fmla="*/ 409073 h 425115"/>
              <a:gd name="connsiteX15" fmla="*/ 690466 w 2128117"/>
              <a:gd name="connsiteY15" fmla="*/ 425115 h 425115"/>
              <a:gd name="connsiteX16" fmla="*/ 1267982 w 2128117"/>
              <a:gd name="connsiteY16" fmla="*/ 417094 h 425115"/>
              <a:gd name="connsiteX17" fmla="*/ 1444445 w 2128117"/>
              <a:gd name="connsiteY17" fmla="*/ 401052 h 425115"/>
              <a:gd name="connsiteX18" fmla="*/ 1709140 w 2128117"/>
              <a:gd name="connsiteY18" fmla="*/ 393031 h 425115"/>
              <a:gd name="connsiteX19" fmla="*/ 1821434 w 2128117"/>
              <a:gd name="connsiteY19" fmla="*/ 385010 h 425115"/>
              <a:gd name="connsiteX20" fmla="*/ 1861540 w 2128117"/>
              <a:gd name="connsiteY20" fmla="*/ 376989 h 425115"/>
              <a:gd name="connsiteX21" fmla="*/ 1933729 w 2128117"/>
              <a:gd name="connsiteY21" fmla="*/ 368968 h 425115"/>
              <a:gd name="connsiteX22" fmla="*/ 1965813 w 2128117"/>
              <a:gd name="connsiteY22" fmla="*/ 360947 h 425115"/>
              <a:gd name="connsiteX23" fmla="*/ 2021961 w 2128117"/>
              <a:gd name="connsiteY23" fmla="*/ 344905 h 425115"/>
              <a:gd name="connsiteX24" fmla="*/ 2086129 w 2128117"/>
              <a:gd name="connsiteY24" fmla="*/ 296778 h 425115"/>
              <a:gd name="connsiteX25" fmla="*/ 2110192 w 2128117"/>
              <a:gd name="connsiteY25" fmla="*/ 264694 h 425115"/>
              <a:gd name="connsiteX26" fmla="*/ 2118213 w 2128117"/>
              <a:gd name="connsiteY26" fmla="*/ 144378 h 425115"/>
              <a:gd name="connsiteX27" fmla="*/ 2078108 w 2128117"/>
              <a:gd name="connsiteY27" fmla="*/ 96252 h 425115"/>
              <a:gd name="connsiteX28" fmla="*/ 1941750 w 2128117"/>
              <a:gd name="connsiteY28" fmla="*/ 40105 h 425115"/>
              <a:gd name="connsiteX29" fmla="*/ 1885603 w 2128117"/>
              <a:gd name="connsiteY29" fmla="*/ 32084 h 425115"/>
              <a:gd name="connsiteX30" fmla="*/ 1821434 w 2128117"/>
              <a:gd name="connsiteY30" fmla="*/ 16042 h 425115"/>
              <a:gd name="connsiteX31" fmla="*/ 1757266 w 2128117"/>
              <a:gd name="connsiteY31" fmla="*/ 8021 h 425115"/>
              <a:gd name="connsiteX32" fmla="*/ 1636950 w 2128117"/>
              <a:gd name="connsiteY32" fmla="*/ 0 h 425115"/>
              <a:gd name="connsiteX33" fmla="*/ 578171 w 2128117"/>
              <a:gd name="connsiteY33" fmla="*/ 8021 h 425115"/>
              <a:gd name="connsiteX34" fmla="*/ 209203 w 2128117"/>
              <a:gd name="connsiteY34" fmla="*/ 16042 h 425115"/>
              <a:gd name="connsiteX35" fmla="*/ 201182 w 2128117"/>
              <a:gd name="connsiteY35" fmla="*/ 16042 h 42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28117" h="425115">
                <a:moveTo>
                  <a:pt x="201182" y="16042"/>
                </a:moveTo>
                <a:cubicBezTo>
                  <a:pt x="175782" y="18716"/>
                  <a:pt x="66535" y="28840"/>
                  <a:pt x="56803" y="32084"/>
                </a:cubicBezTo>
                <a:cubicBezTo>
                  <a:pt x="44121" y="36311"/>
                  <a:pt x="35414" y="48126"/>
                  <a:pt x="24719" y="56147"/>
                </a:cubicBezTo>
                <a:cubicBezTo>
                  <a:pt x="19372" y="69515"/>
                  <a:pt x="12814" y="82461"/>
                  <a:pt x="8677" y="96252"/>
                </a:cubicBezTo>
                <a:cubicBezTo>
                  <a:pt x="-4211" y="139211"/>
                  <a:pt x="-1495" y="169099"/>
                  <a:pt x="8677" y="216568"/>
                </a:cubicBezTo>
                <a:cubicBezTo>
                  <a:pt x="11182" y="228260"/>
                  <a:pt x="18382" y="238512"/>
                  <a:pt x="24719" y="248652"/>
                </a:cubicBezTo>
                <a:cubicBezTo>
                  <a:pt x="31804" y="259988"/>
                  <a:pt x="38512" y="272178"/>
                  <a:pt x="48782" y="280736"/>
                </a:cubicBezTo>
                <a:cubicBezTo>
                  <a:pt x="55277" y="286149"/>
                  <a:pt x="64824" y="286083"/>
                  <a:pt x="72845" y="288757"/>
                </a:cubicBezTo>
                <a:cubicBezTo>
                  <a:pt x="99251" y="315165"/>
                  <a:pt x="106657" y="325717"/>
                  <a:pt x="145034" y="344905"/>
                </a:cubicBezTo>
                <a:cubicBezTo>
                  <a:pt x="155729" y="350252"/>
                  <a:pt x="165775" y="357166"/>
                  <a:pt x="177119" y="360947"/>
                </a:cubicBezTo>
                <a:cubicBezTo>
                  <a:pt x="190052" y="365258"/>
                  <a:pt x="203916" y="366011"/>
                  <a:pt x="217224" y="368968"/>
                </a:cubicBezTo>
                <a:cubicBezTo>
                  <a:pt x="227985" y="371359"/>
                  <a:pt x="238749" y="373821"/>
                  <a:pt x="249308" y="376989"/>
                </a:cubicBezTo>
                <a:cubicBezTo>
                  <a:pt x="265505" y="381848"/>
                  <a:pt x="280731" y="390394"/>
                  <a:pt x="297434" y="393031"/>
                </a:cubicBezTo>
                <a:cubicBezTo>
                  <a:pt x="331868" y="398468"/>
                  <a:pt x="367020" y="397583"/>
                  <a:pt x="401708" y="401052"/>
                </a:cubicBezTo>
                <a:cubicBezTo>
                  <a:pt x="420520" y="402933"/>
                  <a:pt x="439044" y="407192"/>
                  <a:pt x="457856" y="409073"/>
                </a:cubicBezTo>
                <a:cubicBezTo>
                  <a:pt x="514400" y="414727"/>
                  <a:pt x="638568" y="421871"/>
                  <a:pt x="690466" y="425115"/>
                </a:cubicBezTo>
                <a:lnTo>
                  <a:pt x="1267982" y="417094"/>
                </a:lnTo>
                <a:cubicBezTo>
                  <a:pt x="1385300" y="414301"/>
                  <a:pt x="1336965" y="406051"/>
                  <a:pt x="1444445" y="401052"/>
                </a:cubicBezTo>
                <a:cubicBezTo>
                  <a:pt x="1532622" y="396951"/>
                  <a:pt x="1620908" y="395705"/>
                  <a:pt x="1709140" y="393031"/>
                </a:cubicBezTo>
                <a:cubicBezTo>
                  <a:pt x="1746571" y="390357"/>
                  <a:pt x="1784113" y="388938"/>
                  <a:pt x="1821434" y="385010"/>
                </a:cubicBezTo>
                <a:cubicBezTo>
                  <a:pt x="1834992" y="383583"/>
                  <a:pt x="1848044" y="378917"/>
                  <a:pt x="1861540" y="376989"/>
                </a:cubicBezTo>
                <a:cubicBezTo>
                  <a:pt x="1885508" y="373565"/>
                  <a:pt x="1909666" y="371642"/>
                  <a:pt x="1933729" y="368968"/>
                </a:cubicBezTo>
                <a:cubicBezTo>
                  <a:pt x="1944424" y="366294"/>
                  <a:pt x="1955213" y="363975"/>
                  <a:pt x="1965813" y="360947"/>
                </a:cubicBezTo>
                <a:cubicBezTo>
                  <a:pt x="2046363" y="337933"/>
                  <a:pt x="1921664" y="369979"/>
                  <a:pt x="2021961" y="344905"/>
                </a:cubicBezTo>
                <a:cubicBezTo>
                  <a:pt x="2044178" y="330094"/>
                  <a:pt x="2067073" y="315834"/>
                  <a:pt x="2086129" y="296778"/>
                </a:cubicBezTo>
                <a:cubicBezTo>
                  <a:pt x="2095582" y="287325"/>
                  <a:pt x="2102171" y="275389"/>
                  <a:pt x="2110192" y="264694"/>
                </a:cubicBezTo>
                <a:cubicBezTo>
                  <a:pt x="2128957" y="208398"/>
                  <a:pt x="2135165" y="212185"/>
                  <a:pt x="2118213" y="144378"/>
                </a:cubicBezTo>
                <a:cubicBezTo>
                  <a:pt x="2115358" y="132957"/>
                  <a:pt x="2086067" y="101150"/>
                  <a:pt x="2078108" y="96252"/>
                </a:cubicBezTo>
                <a:cubicBezTo>
                  <a:pt x="2031785" y="67746"/>
                  <a:pt x="1993237" y="51138"/>
                  <a:pt x="1941750" y="40105"/>
                </a:cubicBezTo>
                <a:cubicBezTo>
                  <a:pt x="1923264" y="36144"/>
                  <a:pt x="1904142" y="35792"/>
                  <a:pt x="1885603" y="32084"/>
                </a:cubicBezTo>
                <a:cubicBezTo>
                  <a:pt x="1863983" y="27760"/>
                  <a:pt x="1843104" y="20105"/>
                  <a:pt x="1821434" y="16042"/>
                </a:cubicBezTo>
                <a:cubicBezTo>
                  <a:pt x="1800247" y="12070"/>
                  <a:pt x="1778741" y="9888"/>
                  <a:pt x="1757266" y="8021"/>
                </a:cubicBezTo>
                <a:cubicBezTo>
                  <a:pt x="1717223" y="4539"/>
                  <a:pt x="1677055" y="2674"/>
                  <a:pt x="1636950" y="0"/>
                </a:cubicBezTo>
                <a:lnTo>
                  <a:pt x="578171" y="8021"/>
                </a:lnTo>
                <a:cubicBezTo>
                  <a:pt x="455160" y="9403"/>
                  <a:pt x="332127" y="11221"/>
                  <a:pt x="209203" y="16042"/>
                </a:cubicBezTo>
                <a:cubicBezTo>
                  <a:pt x="-22075" y="25112"/>
                  <a:pt x="226582" y="13368"/>
                  <a:pt x="201182" y="16042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FBA4949-60EC-71D9-A190-2F01228E6824}"/>
              </a:ext>
            </a:extLst>
          </p:cNvPr>
          <p:cNvSpPr/>
          <p:nvPr/>
        </p:nvSpPr>
        <p:spPr bwMode="auto">
          <a:xfrm>
            <a:off x="762000" y="3059355"/>
            <a:ext cx="2128117" cy="425115"/>
          </a:xfrm>
          <a:custGeom>
            <a:avLst/>
            <a:gdLst>
              <a:gd name="connsiteX0" fmla="*/ 201182 w 2128117"/>
              <a:gd name="connsiteY0" fmla="*/ 16042 h 425115"/>
              <a:gd name="connsiteX1" fmla="*/ 56803 w 2128117"/>
              <a:gd name="connsiteY1" fmla="*/ 32084 h 425115"/>
              <a:gd name="connsiteX2" fmla="*/ 24719 w 2128117"/>
              <a:gd name="connsiteY2" fmla="*/ 56147 h 425115"/>
              <a:gd name="connsiteX3" fmla="*/ 8677 w 2128117"/>
              <a:gd name="connsiteY3" fmla="*/ 96252 h 425115"/>
              <a:gd name="connsiteX4" fmla="*/ 8677 w 2128117"/>
              <a:gd name="connsiteY4" fmla="*/ 216568 h 425115"/>
              <a:gd name="connsiteX5" fmla="*/ 24719 w 2128117"/>
              <a:gd name="connsiteY5" fmla="*/ 248652 h 425115"/>
              <a:gd name="connsiteX6" fmla="*/ 48782 w 2128117"/>
              <a:gd name="connsiteY6" fmla="*/ 280736 h 425115"/>
              <a:gd name="connsiteX7" fmla="*/ 72845 w 2128117"/>
              <a:gd name="connsiteY7" fmla="*/ 288757 h 425115"/>
              <a:gd name="connsiteX8" fmla="*/ 145034 w 2128117"/>
              <a:gd name="connsiteY8" fmla="*/ 344905 h 425115"/>
              <a:gd name="connsiteX9" fmla="*/ 177119 w 2128117"/>
              <a:gd name="connsiteY9" fmla="*/ 360947 h 425115"/>
              <a:gd name="connsiteX10" fmla="*/ 217224 w 2128117"/>
              <a:gd name="connsiteY10" fmla="*/ 368968 h 425115"/>
              <a:gd name="connsiteX11" fmla="*/ 249308 w 2128117"/>
              <a:gd name="connsiteY11" fmla="*/ 376989 h 425115"/>
              <a:gd name="connsiteX12" fmla="*/ 297434 w 2128117"/>
              <a:gd name="connsiteY12" fmla="*/ 393031 h 425115"/>
              <a:gd name="connsiteX13" fmla="*/ 401708 w 2128117"/>
              <a:gd name="connsiteY13" fmla="*/ 401052 h 425115"/>
              <a:gd name="connsiteX14" fmla="*/ 457856 w 2128117"/>
              <a:gd name="connsiteY14" fmla="*/ 409073 h 425115"/>
              <a:gd name="connsiteX15" fmla="*/ 690466 w 2128117"/>
              <a:gd name="connsiteY15" fmla="*/ 425115 h 425115"/>
              <a:gd name="connsiteX16" fmla="*/ 1267982 w 2128117"/>
              <a:gd name="connsiteY16" fmla="*/ 417094 h 425115"/>
              <a:gd name="connsiteX17" fmla="*/ 1444445 w 2128117"/>
              <a:gd name="connsiteY17" fmla="*/ 401052 h 425115"/>
              <a:gd name="connsiteX18" fmla="*/ 1709140 w 2128117"/>
              <a:gd name="connsiteY18" fmla="*/ 393031 h 425115"/>
              <a:gd name="connsiteX19" fmla="*/ 1821434 w 2128117"/>
              <a:gd name="connsiteY19" fmla="*/ 385010 h 425115"/>
              <a:gd name="connsiteX20" fmla="*/ 1861540 w 2128117"/>
              <a:gd name="connsiteY20" fmla="*/ 376989 h 425115"/>
              <a:gd name="connsiteX21" fmla="*/ 1933729 w 2128117"/>
              <a:gd name="connsiteY21" fmla="*/ 368968 h 425115"/>
              <a:gd name="connsiteX22" fmla="*/ 1965813 w 2128117"/>
              <a:gd name="connsiteY22" fmla="*/ 360947 h 425115"/>
              <a:gd name="connsiteX23" fmla="*/ 2021961 w 2128117"/>
              <a:gd name="connsiteY23" fmla="*/ 344905 h 425115"/>
              <a:gd name="connsiteX24" fmla="*/ 2086129 w 2128117"/>
              <a:gd name="connsiteY24" fmla="*/ 296778 h 425115"/>
              <a:gd name="connsiteX25" fmla="*/ 2110192 w 2128117"/>
              <a:gd name="connsiteY25" fmla="*/ 264694 h 425115"/>
              <a:gd name="connsiteX26" fmla="*/ 2118213 w 2128117"/>
              <a:gd name="connsiteY26" fmla="*/ 144378 h 425115"/>
              <a:gd name="connsiteX27" fmla="*/ 2078108 w 2128117"/>
              <a:gd name="connsiteY27" fmla="*/ 96252 h 425115"/>
              <a:gd name="connsiteX28" fmla="*/ 1941750 w 2128117"/>
              <a:gd name="connsiteY28" fmla="*/ 40105 h 425115"/>
              <a:gd name="connsiteX29" fmla="*/ 1885603 w 2128117"/>
              <a:gd name="connsiteY29" fmla="*/ 32084 h 425115"/>
              <a:gd name="connsiteX30" fmla="*/ 1821434 w 2128117"/>
              <a:gd name="connsiteY30" fmla="*/ 16042 h 425115"/>
              <a:gd name="connsiteX31" fmla="*/ 1757266 w 2128117"/>
              <a:gd name="connsiteY31" fmla="*/ 8021 h 425115"/>
              <a:gd name="connsiteX32" fmla="*/ 1636950 w 2128117"/>
              <a:gd name="connsiteY32" fmla="*/ 0 h 425115"/>
              <a:gd name="connsiteX33" fmla="*/ 578171 w 2128117"/>
              <a:gd name="connsiteY33" fmla="*/ 8021 h 425115"/>
              <a:gd name="connsiteX34" fmla="*/ 209203 w 2128117"/>
              <a:gd name="connsiteY34" fmla="*/ 16042 h 425115"/>
              <a:gd name="connsiteX35" fmla="*/ 201182 w 2128117"/>
              <a:gd name="connsiteY35" fmla="*/ 16042 h 42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28117" h="425115">
                <a:moveTo>
                  <a:pt x="201182" y="16042"/>
                </a:moveTo>
                <a:cubicBezTo>
                  <a:pt x="175782" y="18716"/>
                  <a:pt x="66535" y="28840"/>
                  <a:pt x="56803" y="32084"/>
                </a:cubicBezTo>
                <a:cubicBezTo>
                  <a:pt x="44121" y="36311"/>
                  <a:pt x="35414" y="48126"/>
                  <a:pt x="24719" y="56147"/>
                </a:cubicBezTo>
                <a:cubicBezTo>
                  <a:pt x="19372" y="69515"/>
                  <a:pt x="12814" y="82461"/>
                  <a:pt x="8677" y="96252"/>
                </a:cubicBezTo>
                <a:cubicBezTo>
                  <a:pt x="-4211" y="139211"/>
                  <a:pt x="-1495" y="169099"/>
                  <a:pt x="8677" y="216568"/>
                </a:cubicBezTo>
                <a:cubicBezTo>
                  <a:pt x="11182" y="228260"/>
                  <a:pt x="18382" y="238512"/>
                  <a:pt x="24719" y="248652"/>
                </a:cubicBezTo>
                <a:cubicBezTo>
                  <a:pt x="31804" y="259988"/>
                  <a:pt x="38512" y="272178"/>
                  <a:pt x="48782" y="280736"/>
                </a:cubicBezTo>
                <a:cubicBezTo>
                  <a:pt x="55277" y="286149"/>
                  <a:pt x="64824" y="286083"/>
                  <a:pt x="72845" y="288757"/>
                </a:cubicBezTo>
                <a:cubicBezTo>
                  <a:pt x="99251" y="315165"/>
                  <a:pt x="106657" y="325717"/>
                  <a:pt x="145034" y="344905"/>
                </a:cubicBezTo>
                <a:cubicBezTo>
                  <a:pt x="155729" y="350252"/>
                  <a:pt x="165775" y="357166"/>
                  <a:pt x="177119" y="360947"/>
                </a:cubicBezTo>
                <a:cubicBezTo>
                  <a:pt x="190052" y="365258"/>
                  <a:pt x="203916" y="366011"/>
                  <a:pt x="217224" y="368968"/>
                </a:cubicBezTo>
                <a:cubicBezTo>
                  <a:pt x="227985" y="371359"/>
                  <a:pt x="238749" y="373821"/>
                  <a:pt x="249308" y="376989"/>
                </a:cubicBezTo>
                <a:cubicBezTo>
                  <a:pt x="265505" y="381848"/>
                  <a:pt x="280731" y="390394"/>
                  <a:pt x="297434" y="393031"/>
                </a:cubicBezTo>
                <a:cubicBezTo>
                  <a:pt x="331868" y="398468"/>
                  <a:pt x="367020" y="397583"/>
                  <a:pt x="401708" y="401052"/>
                </a:cubicBezTo>
                <a:cubicBezTo>
                  <a:pt x="420520" y="402933"/>
                  <a:pt x="439044" y="407192"/>
                  <a:pt x="457856" y="409073"/>
                </a:cubicBezTo>
                <a:cubicBezTo>
                  <a:pt x="514400" y="414727"/>
                  <a:pt x="638568" y="421871"/>
                  <a:pt x="690466" y="425115"/>
                </a:cubicBezTo>
                <a:lnTo>
                  <a:pt x="1267982" y="417094"/>
                </a:lnTo>
                <a:cubicBezTo>
                  <a:pt x="1385300" y="414301"/>
                  <a:pt x="1336965" y="406051"/>
                  <a:pt x="1444445" y="401052"/>
                </a:cubicBezTo>
                <a:cubicBezTo>
                  <a:pt x="1532622" y="396951"/>
                  <a:pt x="1620908" y="395705"/>
                  <a:pt x="1709140" y="393031"/>
                </a:cubicBezTo>
                <a:cubicBezTo>
                  <a:pt x="1746571" y="390357"/>
                  <a:pt x="1784113" y="388938"/>
                  <a:pt x="1821434" y="385010"/>
                </a:cubicBezTo>
                <a:cubicBezTo>
                  <a:pt x="1834992" y="383583"/>
                  <a:pt x="1848044" y="378917"/>
                  <a:pt x="1861540" y="376989"/>
                </a:cubicBezTo>
                <a:cubicBezTo>
                  <a:pt x="1885508" y="373565"/>
                  <a:pt x="1909666" y="371642"/>
                  <a:pt x="1933729" y="368968"/>
                </a:cubicBezTo>
                <a:cubicBezTo>
                  <a:pt x="1944424" y="366294"/>
                  <a:pt x="1955213" y="363975"/>
                  <a:pt x="1965813" y="360947"/>
                </a:cubicBezTo>
                <a:cubicBezTo>
                  <a:pt x="2046363" y="337933"/>
                  <a:pt x="1921664" y="369979"/>
                  <a:pt x="2021961" y="344905"/>
                </a:cubicBezTo>
                <a:cubicBezTo>
                  <a:pt x="2044178" y="330094"/>
                  <a:pt x="2067073" y="315834"/>
                  <a:pt x="2086129" y="296778"/>
                </a:cubicBezTo>
                <a:cubicBezTo>
                  <a:pt x="2095582" y="287325"/>
                  <a:pt x="2102171" y="275389"/>
                  <a:pt x="2110192" y="264694"/>
                </a:cubicBezTo>
                <a:cubicBezTo>
                  <a:pt x="2128957" y="208398"/>
                  <a:pt x="2135165" y="212185"/>
                  <a:pt x="2118213" y="144378"/>
                </a:cubicBezTo>
                <a:cubicBezTo>
                  <a:pt x="2115358" y="132957"/>
                  <a:pt x="2086067" y="101150"/>
                  <a:pt x="2078108" y="96252"/>
                </a:cubicBezTo>
                <a:cubicBezTo>
                  <a:pt x="2031785" y="67746"/>
                  <a:pt x="1993237" y="51138"/>
                  <a:pt x="1941750" y="40105"/>
                </a:cubicBezTo>
                <a:cubicBezTo>
                  <a:pt x="1923264" y="36144"/>
                  <a:pt x="1904142" y="35792"/>
                  <a:pt x="1885603" y="32084"/>
                </a:cubicBezTo>
                <a:cubicBezTo>
                  <a:pt x="1863983" y="27760"/>
                  <a:pt x="1843104" y="20105"/>
                  <a:pt x="1821434" y="16042"/>
                </a:cubicBezTo>
                <a:cubicBezTo>
                  <a:pt x="1800247" y="12070"/>
                  <a:pt x="1778741" y="9888"/>
                  <a:pt x="1757266" y="8021"/>
                </a:cubicBezTo>
                <a:cubicBezTo>
                  <a:pt x="1717223" y="4539"/>
                  <a:pt x="1677055" y="2674"/>
                  <a:pt x="1636950" y="0"/>
                </a:cubicBezTo>
                <a:lnTo>
                  <a:pt x="578171" y="8021"/>
                </a:lnTo>
                <a:cubicBezTo>
                  <a:pt x="455160" y="9403"/>
                  <a:pt x="332127" y="11221"/>
                  <a:pt x="209203" y="16042"/>
                </a:cubicBezTo>
                <a:cubicBezTo>
                  <a:pt x="-22075" y="25112"/>
                  <a:pt x="226582" y="13368"/>
                  <a:pt x="201182" y="16042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98538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667E-82AB-F6EB-116B-CAFC2C61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Next Class: Business Models and Financials</a:t>
            </a:r>
          </a:p>
        </p:txBody>
      </p:sp>
    </p:spTree>
    <p:extLst>
      <p:ext uri="{BB962C8B-B14F-4D97-AF65-F5344CB8AC3E}">
        <p14:creationId xmlns:p14="http://schemas.microsoft.com/office/powerpoint/2010/main" val="324707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D30EEF-E5BA-93A9-028D-B49EC691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with business concepts can help you to: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27901-6AF9-18D6-E388-EAC31382C0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123950"/>
            <a:ext cx="8229600" cy="34290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Persuade others of your ideas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Use business decisions when planning and developing products, software, systems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Influence decision-makers to make better decisions about products, technologies, design, engineering and data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Collaborate with decision-makers in making those decisions</a:t>
            </a:r>
          </a:p>
        </p:txBody>
      </p:sp>
    </p:spTree>
    <p:extLst>
      <p:ext uri="{BB962C8B-B14F-4D97-AF65-F5344CB8AC3E}">
        <p14:creationId xmlns:p14="http://schemas.microsoft.com/office/powerpoint/2010/main" val="327702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FBEF20-8EB0-EF1F-74D3-A6E7918765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8304"/>
            <a:ext cx="685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7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DC16-BD35-254C-5657-20AFDDDB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5950"/>
            <a:ext cx="8229600" cy="609600"/>
          </a:xfrm>
          <a:solidFill>
            <a:schemeClr val="accent1"/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Why should we create this product?!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01A7-1B89-33C2-9AF9-96FBFA7696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590550"/>
            <a:ext cx="8229600" cy="609600"/>
          </a:xfrm>
        </p:spPr>
        <p:txBody>
          <a:bodyPr/>
          <a:lstStyle/>
          <a:p>
            <a:r>
              <a:rPr lang="en-US" sz="2400" dirty="0"/>
              <a:t>Make sure there is a strong answer to this question: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519C23-02A3-9786-F9EB-6A60F5AB4D99}"/>
              </a:ext>
            </a:extLst>
          </p:cNvPr>
          <p:cNvSpPr txBox="1">
            <a:spLocks/>
          </p:cNvSpPr>
          <p:nvPr/>
        </p:nvSpPr>
        <p:spPr bwMode="auto">
          <a:xfrm>
            <a:off x="437147" y="2762250"/>
            <a:ext cx="82296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31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20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09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348" indent="-228594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8915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r>
              <a:rPr lang="en-US" sz="1800" kern="0" dirty="0"/>
              <a:t>It is the responsibility of both of you to make sure there are strong answers. </a:t>
            </a:r>
          </a:p>
          <a:p>
            <a:endParaRPr lang="en-US" sz="1800" kern="0" dirty="0"/>
          </a:p>
          <a:p>
            <a:r>
              <a:rPr lang="en-US" sz="1800" kern="0" dirty="0"/>
              <a:t>You will need to recognize it is or isn’t strong.</a:t>
            </a:r>
          </a:p>
          <a:p>
            <a:r>
              <a:rPr lang="en-US" sz="1800" kern="0" dirty="0"/>
              <a:t>You will need to use it, influence it, collaborate on making it strong.</a:t>
            </a:r>
          </a:p>
        </p:txBody>
      </p:sp>
    </p:spTree>
    <p:extLst>
      <p:ext uri="{BB962C8B-B14F-4D97-AF65-F5344CB8AC3E}">
        <p14:creationId xmlns:p14="http://schemas.microsoft.com/office/powerpoint/2010/main" val="3533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DC16-BD35-254C-5657-20AFDDDB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Actually, there are 2 big WHY questions to answer: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B008B75-7720-59B8-0EA0-12567BCB5B9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53897728"/>
              </p:ext>
            </p:extLst>
          </p:nvPr>
        </p:nvGraphicFramePr>
        <p:xfrm>
          <a:off x="457200" y="1200150"/>
          <a:ext cx="8229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407024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9BB08AE-6C17-7743-91F9-ED9B88395F3C}">
  <we:reference id="wa104178141" version="3.0.11.6" store="en-US" storeType="OMEX"/>
  <we:alternateReferences>
    <we:reference id="WA104178141" version="3.0.11.6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2953</Words>
  <Application>Microsoft Macintosh PowerPoint</Application>
  <PresentationFormat>On-screen Show (16:9)</PresentationFormat>
  <Paragraphs>516</Paragraphs>
  <Slides>59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.AppleSystemUIFont</vt:lpstr>
      <vt:lpstr>45 Helvetica Light</vt:lpstr>
      <vt:lpstr>Arial</vt:lpstr>
      <vt:lpstr>Calibri</vt:lpstr>
      <vt:lpstr>Lato Extended</vt:lpstr>
      <vt:lpstr>Open Sans</vt:lpstr>
      <vt:lpstr>Open Sans Light</vt:lpstr>
      <vt:lpstr>Open Sans Regular</vt:lpstr>
      <vt:lpstr>Times</vt:lpstr>
      <vt:lpstr>Wingdings</vt:lpstr>
      <vt:lpstr>CMU PPT Theme</vt:lpstr>
      <vt:lpstr>PowerPoint Presentation</vt:lpstr>
      <vt:lpstr>Your Instructor</vt:lpstr>
      <vt:lpstr>Teaching Assistants</vt:lpstr>
      <vt:lpstr>94 Students in 3 sections</vt:lpstr>
      <vt:lpstr>How could understanding  business concepts  help you in your career?</vt:lpstr>
      <vt:lpstr>Skills with business concepts can help you to:</vt:lpstr>
      <vt:lpstr>PowerPoint Presentation</vt:lpstr>
      <vt:lpstr>Why should we create this product?!</vt:lpstr>
      <vt:lpstr>Actually, there are 2 big WHY questions to answer:</vt:lpstr>
      <vt:lpstr>Why should we make this product?</vt:lpstr>
      <vt:lpstr>My Courses</vt:lpstr>
      <vt:lpstr>Ultimately, you want to…</vt:lpstr>
      <vt:lpstr>About Products</vt:lpstr>
      <vt:lpstr>I will use the term “product” for all of these types of products</vt:lpstr>
      <vt:lpstr>Products go through a life  The Product Life Cycle (PLC)</vt:lpstr>
      <vt:lpstr>What are some actions can companies take to keep sales/profits growing?</vt:lpstr>
      <vt:lpstr>Companies create new products to grow, </vt:lpstr>
      <vt:lpstr>As they add more products, they create a portfolio of products, organized by groups, family, lines</vt:lpstr>
      <vt:lpstr>Discussion: How is Microsoft’s portfolio structured?</vt:lpstr>
      <vt:lpstr>Companies seek to continuously introduce new products to market, to grow and stay competitive</vt:lpstr>
      <vt:lpstr>But new product innovation is risky…</vt:lpstr>
      <vt:lpstr>Companies have to “evaluate” the product ideas before moving forward</vt:lpstr>
      <vt:lpstr>You need to persuade people to invest in your idea.   You need to make a “business case”.  This is what you’ll learn to do in this course.</vt:lpstr>
      <vt:lpstr>About the Course</vt:lpstr>
      <vt:lpstr>Each student will work individually on a course-long project.</vt:lpstr>
      <vt:lpstr>Product Assignments</vt:lpstr>
      <vt:lpstr>Peer Learning Activity</vt:lpstr>
      <vt:lpstr>Grading and Assignment Schedule</vt:lpstr>
      <vt:lpstr>After each class, there are readings, videos, examples</vt:lpstr>
      <vt:lpstr>Key Resources</vt:lpstr>
      <vt:lpstr>Your work cadence could look like this:</vt:lpstr>
      <vt:lpstr>Policy on use of ChatGPT and other GenAI</vt:lpstr>
      <vt:lpstr>Product Assignment No. 1  – The Business and Product Line Context </vt:lpstr>
      <vt:lpstr>Selecting and describing a Company</vt:lpstr>
      <vt:lpstr>Selecting a company</vt:lpstr>
      <vt:lpstr>How do you know if a company is publicly-traded?</vt:lpstr>
      <vt:lpstr>Publicly traded companies…</vt:lpstr>
      <vt:lpstr>For-Profit and Not-For-Profit organizations can earn profits.</vt:lpstr>
      <vt:lpstr>Describing a company with these 10 items</vt:lpstr>
      <vt:lpstr>Explanations – items 1 to 4</vt:lpstr>
      <vt:lpstr>Explanations – items 5 to 7 </vt:lpstr>
      <vt:lpstr>Explanation – item 8</vt:lpstr>
      <vt:lpstr>Explanation – item 9</vt:lpstr>
      <vt:lpstr>More about Mission, Vision, Values, and more.</vt:lpstr>
      <vt:lpstr>Explanation – item 5  Financials of last 3 full years</vt:lpstr>
      <vt:lpstr>Financials example – Google – 2019, 2020, 2021</vt:lpstr>
      <vt:lpstr>Financials example – Apple 2019, 2020, 2021</vt:lpstr>
      <vt:lpstr>Go to Course Library, Company Financials tab</vt:lpstr>
      <vt:lpstr>You’ll get the financials data, like this for Tesla.</vt:lpstr>
      <vt:lpstr>Selecting and describing a Product Line</vt:lpstr>
      <vt:lpstr>Selecting a Product Line</vt:lpstr>
      <vt:lpstr>How would you describe a product line? What information would you communicate?</vt:lpstr>
      <vt:lpstr>Describing a product line</vt:lpstr>
      <vt:lpstr>Explanations</vt:lpstr>
      <vt:lpstr>Product line example – Microsoft Surface (abt. 2022)</vt:lpstr>
      <vt:lpstr>Example continued</vt:lpstr>
      <vt:lpstr>Example continued</vt:lpstr>
      <vt:lpstr>Example continued – 2 products in the product line</vt:lpstr>
      <vt:lpstr>Next Class: Business Models and Financials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Jim Berardone</cp:lastModifiedBy>
  <cp:revision>329</cp:revision>
  <cp:lastPrinted>2023-08-29T15:48:36Z</cp:lastPrinted>
  <dcterms:created xsi:type="dcterms:W3CDTF">2020-08-16T19:29:51Z</dcterms:created>
  <dcterms:modified xsi:type="dcterms:W3CDTF">2023-08-29T15:48:46Z</dcterms:modified>
  <cp:category/>
</cp:coreProperties>
</file>