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56"/>
  </p:notesMasterIdLst>
  <p:handoutMasterIdLst>
    <p:handoutMasterId r:id="rId57"/>
  </p:handoutMasterIdLst>
  <p:sldIdLst>
    <p:sldId id="258" r:id="rId2"/>
    <p:sldId id="4767" r:id="rId3"/>
    <p:sldId id="4772" r:id="rId4"/>
    <p:sldId id="4746" r:id="rId5"/>
    <p:sldId id="4749" r:id="rId6"/>
    <p:sldId id="4744" r:id="rId7"/>
    <p:sldId id="4748" r:id="rId8"/>
    <p:sldId id="4750" r:id="rId9"/>
    <p:sldId id="4773" r:id="rId10"/>
    <p:sldId id="1317" r:id="rId11"/>
    <p:sldId id="4686" r:id="rId12"/>
    <p:sldId id="4751" r:id="rId13"/>
    <p:sldId id="4752" r:id="rId14"/>
    <p:sldId id="4753" r:id="rId15"/>
    <p:sldId id="4759" r:id="rId16"/>
    <p:sldId id="4687" r:id="rId17"/>
    <p:sldId id="4754" r:id="rId18"/>
    <p:sldId id="4756" r:id="rId19"/>
    <p:sldId id="4771" r:id="rId20"/>
    <p:sldId id="4768" r:id="rId21"/>
    <p:sldId id="4769" r:id="rId22"/>
    <p:sldId id="4762" r:id="rId23"/>
    <p:sldId id="4688" r:id="rId24"/>
    <p:sldId id="4755" r:id="rId25"/>
    <p:sldId id="4760" r:id="rId26"/>
    <p:sldId id="4758" r:id="rId27"/>
    <p:sldId id="4757" r:id="rId28"/>
    <p:sldId id="4761" r:id="rId29"/>
    <p:sldId id="4697" r:id="rId30"/>
    <p:sldId id="4763" r:id="rId31"/>
    <p:sldId id="4764" r:id="rId32"/>
    <p:sldId id="4708" r:id="rId33"/>
    <p:sldId id="4765" r:id="rId34"/>
    <p:sldId id="4766" r:id="rId35"/>
    <p:sldId id="4693" r:id="rId36"/>
    <p:sldId id="4774" r:id="rId37"/>
    <p:sldId id="4775" r:id="rId38"/>
    <p:sldId id="4776" r:id="rId39"/>
    <p:sldId id="4691" r:id="rId40"/>
    <p:sldId id="4777" r:id="rId41"/>
    <p:sldId id="4783" r:id="rId42"/>
    <p:sldId id="4778" r:id="rId43"/>
    <p:sldId id="4692" r:id="rId44"/>
    <p:sldId id="4741" r:id="rId45"/>
    <p:sldId id="4779" r:id="rId46"/>
    <p:sldId id="4780" r:id="rId47"/>
    <p:sldId id="4742" r:id="rId48"/>
    <p:sldId id="4784" r:id="rId49"/>
    <p:sldId id="4663" r:id="rId50"/>
    <p:sldId id="4664" r:id="rId51"/>
    <p:sldId id="4666" r:id="rId52"/>
    <p:sldId id="4667" r:id="rId53"/>
    <p:sldId id="4694" r:id="rId54"/>
    <p:sldId id="4781" r:id="rId5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3"/>
    <a:srgbClr val="009046"/>
    <a:srgbClr val="00BB5B"/>
    <a:srgbClr val="BB0027"/>
    <a:srgbClr val="EA7577"/>
    <a:srgbClr val="E7CBCB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0"/>
    <p:restoredTop sz="84831"/>
  </p:normalViewPr>
  <p:slideViewPr>
    <p:cSldViewPr>
      <p:cViewPr>
        <p:scale>
          <a:sx n="179" d="100"/>
          <a:sy n="179" d="100"/>
        </p:scale>
        <p:origin x="1528" y="6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4072" y="12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72DBD-5BBA-1F42-BD90-591561F195C6}" type="doc">
      <dgm:prSet loTypeId="urn:microsoft.com/office/officeart/2005/8/layout/chevron1" loCatId="" qsTypeId="urn:microsoft.com/office/officeart/2005/8/quickstyle/simple1" qsCatId="simple" csTypeId="urn:microsoft.com/office/officeart/2005/8/colors/accent0_1" csCatId="mainScheme" phldr="1"/>
      <dgm:spPr/>
    </dgm:pt>
    <dgm:pt modelId="{D00829E3-2093-DD49-9B58-63144F27BDB7}">
      <dgm:prSet phldrT="[Text]" custT="1"/>
      <dgm:spPr/>
      <dgm:t>
        <a:bodyPr/>
        <a:lstStyle/>
        <a:p>
          <a:r>
            <a:rPr lang="en-US" sz="1200" dirty="0"/>
            <a:t>Concept Dev.</a:t>
          </a:r>
        </a:p>
      </dgm:t>
    </dgm:pt>
    <dgm:pt modelId="{B72924A7-DE83-2846-9C6C-9155B117E906}" type="parTrans" cxnId="{3E7C0704-9B6B-9941-A106-5F1AE57D676F}">
      <dgm:prSet/>
      <dgm:spPr/>
      <dgm:t>
        <a:bodyPr/>
        <a:lstStyle/>
        <a:p>
          <a:endParaRPr lang="en-US"/>
        </a:p>
      </dgm:t>
    </dgm:pt>
    <dgm:pt modelId="{746BFC12-3FD3-D040-B7D6-AF8F4AEB33AE}" type="sibTrans" cxnId="{3E7C0704-9B6B-9941-A106-5F1AE57D676F}">
      <dgm:prSet/>
      <dgm:spPr/>
      <dgm:t>
        <a:bodyPr/>
        <a:lstStyle/>
        <a:p>
          <a:endParaRPr lang="en-US"/>
        </a:p>
      </dgm:t>
    </dgm:pt>
    <dgm:pt modelId="{72D1B89A-D863-DF4F-9177-AF7D0102BDD3}">
      <dgm:prSet phldrT="[Text]" custT="1"/>
      <dgm:spPr/>
      <dgm:t>
        <a:bodyPr/>
        <a:lstStyle/>
        <a:p>
          <a:r>
            <a:rPr lang="en-US" sz="1200" dirty="0"/>
            <a:t>Prototyping Dev.</a:t>
          </a:r>
        </a:p>
      </dgm:t>
    </dgm:pt>
    <dgm:pt modelId="{9D19B49C-5EDC-C04D-8C6F-9B1677549583}" type="parTrans" cxnId="{C0484951-08EA-D941-86DE-69F75FBD612A}">
      <dgm:prSet/>
      <dgm:spPr/>
      <dgm:t>
        <a:bodyPr/>
        <a:lstStyle/>
        <a:p>
          <a:endParaRPr lang="en-US"/>
        </a:p>
      </dgm:t>
    </dgm:pt>
    <dgm:pt modelId="{C3C8DD3C-706F-924D-A94F-2C9A62329218}" type="sibTrans" cxnId="{C0484951-08EA-D941-86DE-69F75FBD612A}">
      <dgm:prSet/>
      <dgm:spPr/>
      <dgm:t>
        <a:bodyPr/>
        <a:lstStyle/>
        <a:p>
          <a:endParaRPr lang="en-US"/>
        </a:p>
      </dgm:t>
    </dgm:pt>
    <dgm:pt modelId="{514D07E7-5360-7F46-98C5-5A52AE5E4BB4}">
      <dgm:prSet phldrT="[Text]" custT="1"/>
      <dgm:spPr/>
      <dgm:t>
        <a:bodyPr/>
        <a:lstStyle/>
        <a:p>
          <a:r>
            <a:rPr lang="en-US" sz="1200" dirty="0"/>
            <a:t>Engineering</a:t>
          </a:r>
        </a:p>
      </dgm:t>
    </dgm:pt>
    <dgm:pt modelId="{BBF5F487-D4C6-5A46-94B5-C62C68826A09}" type="parTrans" cxnId="{5369E655-3ED2-AE47-AE2F-EE24654707DD}">
      <dgm:prSet/>
      <dgm:spPr/>
      <dgm:t>
        <a:bodyPr/>
        <a:lstStyle/>
        <a:p>
          <a:endParaRPr lang="en-US"/>
        </a:p>
      </dgm:t>
    </dgm:pt>
    <dgm:pt modelId="{429155C0-7846-0B40-8EAF-3CF11B33A8C7}" type="sibTrans" cxnId="{5369E655-3ED2-AE47-AE2F-EE24654707DD}">
      <dgm:prSet/>
      <dgm:spPr/>
      <dgm:t>
        <a:bodyPr/>
        <a:lstStyle/>
        <a:p>
          <a:endParaRPr lang="en-US"/>
        </a:p>
      </dgm:t>
    </dgm:pt>
    <dgm:pt modelId="{CF062E5C-4FED-9E4C-A704-50810D52479D}">
      <dgm:prSet phldrT="[Text]" custT="1"/>
      <dgm:spPr/>
      <dgm:t>
        <a:bodyPr/>
        <a:lstStyle/>
        <a:p>
          <a:r>
            <a:rPr lang="en-US" sz="1200" dirty="0"/>
            <a:t>Production</a:t>
          </a:r>
        </a:p>
      </dgm:t>
    </dgm:pt>
    <dgm:pt modelId="{DC5F0C7C-B52C-5F48-B664-34ABBB2DF915}" type="parTrans" cxnId="{4E1F94BF-77B7-6F40-8949-70E6CED435C6}">
      <dgm:prSet/>
      <dgm:spPr/>
      <dgm:t>
        <a:bodyPr/>
        <a:lstStyle/>
        <a:p>
          <a:endParaRPr lang="en-US"/>
        </a:p>
      </dgm:t>
    </dgm:pt>
    <dgm:pt modelId="{4CE304AD-370F-8A44-B01B-D5953E9E2878}" type="sibTrans" cxnId="{4E1F94BF-77B7-6F40-8949-70E6CED435C6}">
      <dgm:prSet/>
      <dgm:spPr/>
      <dgm:t>
        <a:bodyPr/>
        <a:lstStyle/>
        <a:p>
          <a:endParaRPr lang="en-US"/>
        </a:p>
      </dgm:t>
    </dgm:pt>
    <dgm:pt modelId="{CAF028FC-B6FA-3244-B5F4-4FB2B7844801}">
      <dgm:prSet phldrT="[Text]" custT="1"/>
      <dgm:spPr/>
      <dgm:t>
        <a:bodyPr/>
        <a:lstStyle/>
        <a:p>
          <a:r>
            <a:rPr lang="en-US" sz="1200" dirty="0"/>
            <a:t>Product Launch</a:t>
          </a:r>
        </a:p>
      </dgm:t>
    </dgm:pt>
    <dgm:pt modelId="{D4450E24-89DC-5D44-B16E-86FB7E82B49C}" type="parTrans" cxnId="{47AE459A-0E08-564D-89C8-86A8B1D96185}">
      <dgm:prSet/>
      <dgm:spPr/>
      <dgm:t>
        <a:bodyPr/>
        <a:lstStyle/>
        <a:p>
          <a:endParaRPr lang="en-US"/>
        </a:p>
      </dgm:t>
    </dgm:pt>
    <dgm:pt modelId="{930D6CFF-8DC6-214A-8559-E700C786AC6C}" type="sibTrans" cxnId="{47AE459A-0E08-564D-89C8-86A8B1D96185}">
      <dgm:prSet/>
      <dgm:spPr/>
      <dgm:t>
        <a:bodyPr/>
        <a:lstStyle/>
        <a:p>
          <a:endParaRPr lang="en-US"/>
        </a:p>
      </dgm:t>
    </dgm:pt>
    <dgm:pt modelId="{AE88A532-F4A2-8E4D-86AC-4F20F11E3E15}">
      <dgm:prSet phldrT="[Text]" custT="1"/>
      <dgm:spPr/>
      <dgm:t>
        <a:bodyPr/>
        <a:lstStyle/>
        <a:p>
          <a:r>
            <a:rPr lang="en-US" sz="1050" dirty="0"/>
            <a:t>Maintenance &amp; Enhancement</a:t>
          </a:r>
          <a:endParaRPr lang="en-US" sz="1000" dirty="0"/>
        </a:p>
      </dgm:t>
    </dgm:pt>
    <dgm:pt modelId="{210B04D0-F682-0048-8740-27EA9C53455B}" type="parTrans" cxnId="{A059C612-0C87-3E41-827F-5980AFE71660}">
      <dgm:prSet/>
      <dgm:spPr/>
      <dgm:t>
        <a:bodyPr/>
        <a:lstStyle/>
        <a:p>
          <a:endParaRPr lang="en-US"/>
        </a:p>
      </dgm:t>
    </dgm:pt>
    <dgm:pt modelId="{4559B8C5-6400-5849-B533-F95B4EA14CAC}" type="sibTrans" cxnId="{A059C612-0C87-3E41-827F-5980AFE71660}">
      <dgm:prSet/>
      <dgm:spPr/>
      <dgm:t>
        <a:bodyPr/>
        <a:lstStyle/>
        <a:p>
          <a:endParaRPr lang="en-US"/>
        </a:p>
      </dgm:t>
    </dgm:pt>
    <dgm:pt modelId="{AFD58FB5-E84F-A345-AF70-E62D64B6CAE7}" type="pres">
      <dgm:prSet presAssocID="{E5D72DBD-5BBA-1F42-BD90-591561F195C6}" presName="Name0" presStyleCnt="0">
        <dgm:presLayoutVars>
          <dgm:dir/>
          <dgm:animLvl val="lvl"/>
          <dgm:resizeHandles val="exact"/>
        </dgm:presLayoutVars>
      </dgm:prSet>
      <dgm:spPr/>
    </dgm:pt>
    <dgm:pt modelId="{7C37AD23-CB2F-534A-AB5F-459557D9508D}" type="pres">
      <dgm:prSet presAssocID="{D00829E3-2093-DD49-9B58-63144F27BDB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14BB138-16D7-FE48-B696-CBEA9608908E}" type="pres">
      <dgm:prSet presAssocID="{746BFC12-3FD3-D040-B7D6-AF8F4AEB33AE}" presName="parTxOnlySpace" presStyleCnt="0"/>
      <dgm:spPr/>
    </dgm:pt>
    <dgm:pt modelId="{D39033E5-8DF8-3C47-ADDC-19E801880E83}" type="pres">
      <dgm:prSet presAssocID="{72D1B89A-D863-DF4F-9177-AF7D0102BDD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FD51D24-E9C8-AE44-AD89-6F1E8C2E075C}" type="pres">
      <dgm:prSet presAssocID="{C3C8DD3C-706F-924D-A94F-2C9A62329218}" presName="parTxOnlySpace" presStyleCnt="0"/>
      <dgm:spPr/>
    </dgm:pt>
    <dgm:pt modelId="{86541F02-7493-5147-936F-C282506DB183}" type="pres">
      <dgm:prSet presAssocID="{514D07E7-5360-7F46-98C5-5A52AE5E4BB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8CD9067-15C2-9F48-AEF7-41580B4757AD}" type="pres">
      <dgm:prSet presAssocID="{429155C0-7846-0B40-8EAF-3CF11B33A8C7}" presName="parTxOnlySpace" presStyleCnt="0"/>
      <dgm:spPr/>
    </dgm:pt>
    <dgm:pt modelId="{AA4E7C9D-9D17-1347-9431-3ED847E94423}" type="pres">
      <dgm:prSet presAssocID="{CF062E5C-4FED-9E4C-A704-50810D52479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073D4C9-AC0F-F544-BBA0-5D9CA7D0364A}" type="pres">
      <dgm:prSet presAssocID="{4CE304AD-370F-8A44-B01B-D5953E9E2878}" presName="parTxOnlySpace" presStyleCnt="0"/>
      <dgm:spPr/>
    </dgm:pt>
    <dgm:pt modelId="{EBB5E2D5-43E9-B347-A94F-5E0EB0F7D7F5}" type="pres">
      <dgm:prSet presAssocID="{CAF028FC-B6FA-3244-B5F4-4FB2B784480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DB322B0-7A15-F04F-894E-0C86151D4058}" type="pres">
      <dgm:prSet presAssocID="{930D6CFF-8DC6-214A-8559-E700C786AC6C}" presName="parTxOnlySpace" presStyleCnt="0"/>
      <dgm:spPr/>
    </dgm:pt>
    <dgm:pt modelId="{C040F7B2-1420-CE47-A558-78D41F5147E8}" type="pres">
      <dgm:prSet presAssocID="{AE88A532-F4A2-8E4D-86AC-4F20F11E3E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E7C0704-9B6B-9941-A106-5F1AE57D676F}" srcId="{E5D72DBD-5BBA-1F42-BD90-591561F195C6}" destId="{D00829E3-2093-DD49-9B58-63144F27BDB7}" srcOrd="0" destOrd="0" parTransId="{B72924A7-DE83-2846-9C6C-9155B117E906}" sibTransId="{746BFC12-3FD3-D040-B7D6-AF8F4AEB33AE}"/>
    <dgm:cxn modelId="{F49F130A-1FA8-AA41-B0C7-0ED8F35A7560}" type="presOf" srcId="{72D1B89A-D863-DF4F-9177-AF7D0102BDD3}" destId="{D39033E5-8DF8-3C47-ADDC-19E801880E83}" srcOrd="0" destOrd="0" presId="urn:microsoft.com/office/officeart/2005/8/layout/chevron1"/>
    <dgm:cxn modelId="{A059C612-0C87-3E41-827F-5980AFE71660}" srcId="{E5D72DBD-5BBA-1F42-BD90-591561F195C6}" destId="{AE88A532-F4A2-8E4D-86AC-4F20F11E3E15}" srcOrd="5" destOrd="0" parTransId="{210B04D0-F682-0048-8740-27EA9C53455B}" sibTransId="{4559B8C5-6400-5849-B533-F95B4EA14CAC}"/>
    <dgm:cxn modelId="{6D9A883F-68C8-0847-9880-33D5D7E83381}" type="presOf" srcId="{E5D72DBD-5BBA-1F42-BD90-591561F195C6}" destId="{AFD58FB5-E84F-A345-AF70-E62D64B6CAE7}" srcOrd="0" destOrd="0" presId="urn:microsoft.com/office/officeart/2005/8/layout/chevron1"/>
    <dgm:cxn modelId="{C0484951-08EA-D941-86DE-69F75FBD612A}" srcId="{E5D72DBD-5BBA-1F42-BD90-591561F195C6}" destId="{72D1B89A-D863-DF4F-9177-AF7D0102BDD3}" srcOrd="1" destOrd="0" parTransId="{9D19B49C-5EDC-C04D-8C6F-9B1677549583}" sibTransId="{C3C8DD3C-706F-924D-A94F-2C9A62329218}"/>
    <dgm:cxn modelId="{283C9E54-60F5-FD45-99FA-582B5D6EC856}" type="presOf" srcId="{CAF028FC-B6FA-3244-B5F4-4FB2B7844801}" destId="{EBB5E2D5-43E9-B347-A94F-5E0EB0F7D7F5}" srcOrd="0" destOrd="0" presId="urn:microsoft.com/office/officeart/2005/8/layout/chevron1"/>
    <dgm:cxn modelId="{5369E655-3ED2-AE47-AE2F-EE24654707DD}" srcId="{E5D72DBD-5BBA-1F42-BD90-591561F195C6}" destId="{514D07E7-5360-7F46-98C5-5A52AE5E4BB4}" srcOrd="2" destOrd="0" parTransId="{BBF5F487-D4C6-5A46-94B5-C62C68826A09}" sibTransId="{429155C0-7846-0B40-8EAF-3CF11B33A8C7}"/>
    <dgm:cxn modelId="{177DF058-9875-D248-98B8-3545B04B44AC}" type="presOf" srcId="{D00829E3-2093-DD49-9B58-63144F27BDB7}" destId="{7C37AD23-CB2F-534A-AB5F-459557D9508D}" srcOrd="0" destOrd="0" presId="urn:microsoft.com/office/officeart/2005/8/layout/chevron1"/>
    <dgm:cxn modelId="{6E51D467-1D62-2540-B5D3-F81EA169DFD6}" type="presOf" srcId="{CF062E5C-4FED-9E4C-A704-50810D52479D}" destId="{AA4E7C9D-9D17-1347-9431-3ED847E94423}" srcOrd="0" destOrd="0" presId="urn:microsoft.com/office/officeart/2005/8/layout/chevron1"/>
    <dgm:cxn modelId="{47AE459A-0E08-564D-89C8-86A8B1D96185}" srcId="{E5D72DBD-5BBA-1F42-BD90-591561F195C6}" destId="{CAF028FC-B6FA-3244-B5F4-4FB2B7844801}" srcOrd="4" destOrd="0" parTransId="{D4450E24-89DC-5D44-B16E-86FB7E82B49C}" sibTransId="{930D6CFF-8DC6-214A-8559-E700C786AC6C}"/>
    <dgm:cxn modelId="{54DB23A3-D569-FD49-BC65-4B21D5A2D946}" type="presOf" srcId="{AE88A532-F4A2-8E4D-86AC-4F20F11E3E15}" destId="{C040F7B2-1420-CE47-A558-78D41F5147E8}" srcOrd="0" destOrd="0" presId="urn:microsoft.com/office/officeart/2005/8/layout/chevron1"/>
    <dgm:cxn modelId="{4E1F94BF-77B7-6F40-8949-70E6CED435C6}" srcId="{E5D72DBD-5BBA-1F42-BD90-591561F195C6}" destId="{CF062E5C-4FED-9E4C-A704-50810D52479D}" srcOrd="3" destOrd="0" parTransId="{DC5F0C7C-B52C-5F48-B664-34ABBB2DF915}" sibTransId="{4CE304AD-370F-8A44-B01B-D5953E9E2878}"/>
    <dgm:cxn modelId="{BBDBB6D3-97D5-5F4D-B79F-186E70EAF69F}" type="presOf" srcId="{514D07E7-5360-7F46-98C5-5A52AE5E4BB4}" destId="{86541F02-7493-5147-936F-C282506DB183}" srcOrd="0" destOrd="0" presId="urn:microsoft.com/office/officeart/2005/8/layout/chevron1"/>
    <dgm:cxn modelId="{03C24CAB-671B-7E4F-9F7F-10782616D623}" type="presParOf" srcId="{AFD58FB5-E84F-A345-AF70-E62D64B6CAE7}" destId="{7C37AD23-CB2F-534A-AB5F-459557D9508D}" srcOrd="0" destOrd="0" presId="urn:microsoft.com/office/officeart/2005/8/layout/chevron1"/>
    <dgm:cxn modelId="{5D88866C-EEAA-184B-B9E6-419163117257}" type="presParOf" srcId="{AFD58FB5-E84F-A345-AF70-E62D64B6CAE7}" destId="{314BB138-16D7-FE48-B696-CBEA9608908E}" srcOrd="1" destOrd="0" presId="urn:microsoft.com/office/officeart/2005/8/layout/chevron1"/>
    <dgm:cxn modelId="{4DD307B9-72C1-AA44-9E7D-287F05B3CCFD}" type="presParOf" srcId="{AFD58FB5-E84F-A345-AF70-E62D64B6CAE7}" destId="{D39033E5-8DF8-3C47-ADDC-19E801880E83}" srcOrd="2" destOrd="0" presId="urn:microsoft.com/office/officeart/2005/8/layout/chevron1"/>
    <dgm:cxn modelId="{E739B9B5-031A-2E45-8AB8-1FA2B2BD8248}" type="presParOf" srcId="{AFD58FB5-E84F-A345-AF70-E62D64B6CAE7}" destId="{6FD51D24-E9C8-AE44-AD89-6F1E8C2E075C}" srcOrd="3" destOrd="0" presId="urn:microsoft.com/office/officeart/2005/8/layout/chevron1"/>
    <dgm:cxn modelId="{7848DCA9-7B89-3046-9EDA-AD5DB5C2B733}" type="presParOf" srcId="{AFD58FB5-E84F-A345-AF70-E62D64B6CAE7}" destId="{86541F02-7493-5147-936F-C282506DB183}" srcOrd="4" destOrd="0" presId="urn:microsoft.com/office/officeart/2005/8/layout/chevron1"/>
    <dgm:cxn modelId="{B4C39A98-F050-A34A-96B0-72088CF2D529}" type="presParOf" srcId="{AFD58FB5-E84F-A345-AF70-E62D64B6CAE7}" destId="{28CD9067-15C2-9F48-AEF7-41580B4757AD}" srcOrd="5" destOrd="0" presId="urn:microsoft.com/office/officeart/2005/8/layout/chevron1"/>
    <dgm:cxn modelId="{9C72F905-D1B9-B648-83A5-9B840E1C2D4D}" type="presParOf" srcId="{AFD58FB5-E84F-A345-AF70-E62D64B6CAE7}" destId="{AA4E7C9D-9D17-1347-9431-3ED847E94423}" srcOrd="6" destOrd="0" presId="urn:microsoft.com/office/officeart/2005/8/layout/chevron1"/>
    <dgm:cxn modelId="{9AEE5DDE-7338-F64F-92E4-ABACE4FC25A7}" type="presParOf" srcId="{AFD58FB5-E84F-A345-AF70-E62D64B6CAE7}" destId="{D073D4C9-AC0F-F544-BBA0-5D9CA7D0364A}" srcOrd="7" destOrd="0" presId="urn:microsoft.com/office/officeart/2005/8/layout/chevron1"/>
    <dgm:cxn modelId="{ECC53323-C846-A643-B58B-77E80E11CC31}" type="presParOf" srcId="{AFD58FB5-E84F-A345-AF70-E62D64B6CAE7}" destId="{EBB5E2D5-43E9-B347-A94F-5E0EB0F7D7F5}" srcOrd="8" destOrd="0" presId="urn:microsoft.com/office/officeart/2005/8/layout/chevron1"/>
    <dgm:cxn modelId="{126E5C8D-5AC2-7E43-8E10-DC8F2AA5F0DE}" type="presParOf" srcId="{AFD58FB5-E84F-A345-AF70-E62D64B6CAE7}" destId="{1DB322B0-7A15-F04F-894E-0C86151D4058}" srcOrd="9" destOrd="0" presId="urn:microsoft.com/office/officeart/2005/8/layout/chevron1"/>
    <dgm:cxn modelId="{76233A47-FA9F-0B49-B404-AED2F9B524D5}" type="presParOf" srcId="{AFD58FB5-E84F-A345-AF70-E62D64B6CAE7}" destId="{C040F7B2-1420-CE47-A558-78D41F5147E8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7AD23-CB2F-534A-AB5F-459557D9508D}">
      <dsp:nvSpPr>
        <dsp:cNvPr id="0" name=""/>
        <dsp:cNvSpPr/>
      </dsp:nvSpPr>
      <dsp:spPr>
        <a:xfrm>
          <a:off x="4018" y="348734"/>
          <a:ext cx="1494829" cy="5979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Concept Dev.</a:t>
          </a:r>
        </a:p>
      </dsp:txBody>
      <dsp:txXfrm>
        <a:off x="302984" y="348734"/>
        <a:ext cx="896898" cy="597931"/>
      </dsp:txXfrm>
    </dsp:sp>
    <dsp:sp modelId="{D39033E5-8DF8-3C47-ADDC-19E801880E83}">
      <dsp:nvSpPr>
        <dsp:cNvPr id="0" name=""/>
        <dsp:cNvSpPr/>
      </dsp:nvSpPr>
      <dsp:spPr>
        <a:xfrm>
          <a:off x="1349365" y="348734"/>
          <a:ext cx="1494829" cy="5979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Prototyping Dev.</a:t>
          </a:r>
        </a:p>
      </dsp:txBody>
      <dsp:txXfrm>
        <a:off x="1648331" y="348734"/>
        <a:ext cx="896898" cy="597931"/>
      </dsp:txXfrm>
    </dsp:sp>
    <dsp:sp modelId="{86541F02-7493-5147-936F-C282506DB183}">
      <dsp:nvSpPr>
        <dsp:cNvPr id="0" name=""/>
        <dsp:cNvSpPr/>
      </dsp:nvSpPr>
      <dsp:spPr>
        <a:xfrm>
          <a:off x="2694711" y="348734"/>
          <a:ext cx="1494829" cy="5979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Engineering</a:t>
          </a:r>
        </a:p>
      </dsp:txBody>
      <dsp:txXfrm>
        <a:off x="2993677" y="348734"/>
        <a:ext cx="896898" cy="597931"/>
      </dsp:txXfrm>
    </dsp:sp>
    <dsp:sp modelId="{AA4E7C9D-9D17-1347-9431-3ED847E94423}">
      <dsp:nvSpPr>
        <dsp:cNvPr id="0" name=""/>
        <dsp:cNvSpPr/>
      </dsp:nvSpPr>
      <dsp:spPr>
        <a:xfrm>
          <a:off x="4040058" y="348734"/>
          <a:ext cx="1494829" cy="5979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Production</a:t>
          </a:r>
        </a:p>
      </dsp:txBody>
      <dsp:txXfrm>
        <a:off x="4339024" y="348734"/>
        <a:ext cx="896898" cy="597931"/>
      </dsp:txXfrm>
    </dsp:sp>
    <dsp:sp modelId="{EBB5E2D5-43E9-B347-A94F-5E0EB0F7D7F5}">
      <dsp:nvSpPr>
        <dsp:cNvPr id="0" name=""/>
        <dsp:cNvSpPr/>
      </dsp:nvSpPr>
      <dsp:spPr>
        <a:xfrm>
          <a:off x="5385405" y="348734"/>
          <a:ext cx="1494829" cy="5979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Launch</a:t>
          </a:r>
        </a:p>
      </dsp:txBody>
      <dsp:txXfrm>
        <a:off x="5684371" y="348734"/>
        <a:ext cx="896898" cy="597931"/>
      </dsp:txXfrm>
    </dsp:sp>
    <dsp:sp modelId="{C040F7B2-1420-CE47-A558-78D41F5147E8}">
      <dsp:nvSpPr>
        <dsp:cNvPr id="0" name=""/>
        <dsp:cNvSpPr/>
      </dsp:nvSpPr>
      <dsp:spPr>
        <a:xfrm>
          <a:off x="6730751" y="348734"/>
          <a:ext cx="1494829" cy="5979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Maintenance &amp; Enhancement</a:t>
          </a:r>
          <a:endParaRPr lang="en-US" sz="1000" kern="1200" dirty="0"/>
        </a:p>
      </dsp:txBody>
      <dsp:txXfrm>
        <a:off x="7029717" y="348734"/>
        <a:ext cx="896898" cy="59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fld id="{A4676FBE-E17B-9F40-B294-2A0EC4B80004}" type="slidenum">
              <a:rPr lang="en-US" altLang="x-none" sz="1200">
                <a:latin typeface="Open Sans" charset="0"/>
              </a:rPr>
              <a:pPr/>
              <a:t>1</a:t>
            </a:fld>
            <a:endParaRPr lang="en-US" altLang="x-none" sz="1200">
              <a:latin typeface="Open Sans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x-none" dirty="0">
              <a:ea typeface="ＭＳ Ｐゴシック" charset="-128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 err="1"/>
              <a:t>www.nicepng.com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4107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3850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3392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931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Apple </a:t>
            </a:r>
            <a:r>
              <a:rPr lang="en-US" dirty="0" err="1"/>
              <a:t>iphone</a:t>
            </a:r>
            <a:r>
              <a:rPr lang="en-US" dirty="0"/>
              <a:t> = $501 COGS per unit. Sold base price of $1099</a:t>
            </a:r>
          </a:p>
          <a:p>
            <a:endParaRPr lang="en-US" dirty="0"/>
          </a:p>
          <a:p>
            <a:r>
              <a:rPr lang="en-US" dirty="0"/>
              <a:t>Source: </a:t>
            </a:r>
            <a:r>
              <a:rPr lang="en-US" dirty="0" err="1"/>
              <a:t>www.techinsights.com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8290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94531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www.marketing-interactive.com</a:t>
            </a:r>
            <a:r>
              <a:rPr lang="en-US" dirty="0"/>
              <a:t>/which-industry-spends-most-on-marketing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91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McKinsey &amp;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010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2400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2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2400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2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3798889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3798889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81935" y="6400414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34336" y="65528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86736" y="67052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9136" y="68576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31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20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09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8" indent="-228594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8915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ourweekmba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library.cmu.edu/17-612/Company_Financial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943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1428750"/>
            <a:ext cx="6324600" cy="205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17-612 Fall 2023</a:t>
            </a:r>
          </a:p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Business &amp; Marketing Strategy</a:t>
            </a:r>
          </a:p>
          <a:p>
            <a:pPr>
              <a:spcBef>
                <a:spcPts val="0"/>
              </a:spcBef>
            </a:pPr>
            <a:endParaRPr lang="en-US" altLang="x-none" sz="1600" dirty="0">
              <a:solidFill>
                <a:schemeClr val="bg1"/>
              </a:solidFill>
              <a:ea typeface="ＭＳ Ｐゴシック" charset="-128"/>
            </a:endParaRPr>
          </a:p>
          <a:p>
            <a:pPr>
              <a:spcBef>
                <a:spcPts val="0"/>
              </a:spcBef>
            </a:pPr>
            <a:endParaRPr lang="en-US" altLang="x-none" sz="2000" dirty="0">
              <a:solidFill>
                <a:schemeClr val="bg1"/>
              </a:solidFill>
              <a:ea typeface="ＭＳ Ｐゴシック" charset="-128"/>
            </a:endParaRPr>
          </a:p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Class 2</a:t>
            </a: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49"/>
            <a:ext cx="6019800" cy="99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x-none" sz="1600" i="1" dirty="0">
              <a:solidFill>
                <a:srgbClr val="FFFFFF"/>
              </a:solidFill>
              <a:ea typeface="ＭＳ Ｐゴシック" charset="-128"/>
            </a:endParaRPr>
          </a:p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Jim Berardone </a:t>
            </a:r>
          </a:p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Associate Professor of the Practice of Product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46CD-823C-93A6-FE21-BCD208DF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Statements </a:t>
            </a:r>
            <a:r>
              <a:rPr lang="en-US" sz="1800" b="0" i="1" dirty="0"/>
              <a:t>(a.k.a. Profit &amp; Loss (P&amp;L) statements</a:t>
            </a:r>
            <a:r>
              <a:rPr lang="en-US" sz="1800" b="0" dirty="0"/>
              <a:t>)</a:t>
            </a:r>
            <a:br>
              <a:rPr lang="en-US" sz="1800" b="0" dirty="0"/>
            </a:b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C92F-40E5-06D3-35B6-B538526D6D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895350"/>
            <a:ext cx="8534400" cy="3810000"/>
          </a:xfrm>
        </p:spPr>
        <p:txBody>
          <a:bodyPr/>
          <a:lstStyle/>
          <a:p>
            <a:pPr marL="0" indent="0"/>
            <a:r>
              <a:rPr lang="en-US" sz="1800" dirty="0"/>
              <a:t>Show a </a:t>
            </a:r>
            <a:r>
              <a:rPr lang="en-US" sz="1800" u="sng" dirty="0"/>
              <a:t>company’s</a:t>
            </a:r>
            <a:r>
              <a:rPr lang="en-US" sz="1800" dirty="0"/>
              <a:t> financial performance over a period of time. </a:t>
            </a:r>
          </a:p>
          <a:p>
            <a:pPr marL="0" indent="0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Summarizes across </a:t>
            </a:r>
            <a:r>
              <a:rPr lang="en-US" sz="1800" u="sng" dirty="0"/>
              <a:t>all</a:t>
            </a:r>
            <a:r>
              <a:rPr lang="en-US" sz="1800" dirty="0"/>
              <a:t> of its products and services.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2400" dirty="0"/>
              <a:t>   </a:t>
            </a:r>
            <a:r>
              <a:rPr lang="en-US" sz="2400" b="1" dirty="0">
                <a:solidFill>
                  <a:srgbClr val="C00000"/>
                </a:solidFill>
              </a:rPr>
              <a:t>Revenue</a:t>
            </a:r>
            <a:r>
              <a:rPr lang="en-US" sz="2400" dirty="0"/>
              <a:t>   </a:t>
            </a:r>
            <a:r>
              <a:rPr lang="en-US" sz="1600" dirty="0"/>
              <a:t>= the money generated from the sale of products and services</a:t>
            </a:r>
            <a:endParaRPr lang="en-US" sz="2400" u="sng" dirty="0"/>
          </a:p>
          <a:p>
            <a:pPr marL="0" indent="0"/>
            <a:r>
              <a:rPr lang="en-US" sz="2400" b="1" u="sng" dirty="0">
                <a:solidFill>
                  <a:srgbClr val="C00000"/>
                </a:solidFill>
              </a:rPr>
              <a:t>− Expenses</a:t>
            </a:r>
            <a:r>
              <a:rPr lang="en-US" sz="2400" dirty="0"/>
              <a:t>  </a:t>
            </a:r>
            <a:r>
              <a:rPr lang="en-US" sz="1600" dirty="0"/>
              <a:t>= the money spent in order to generate revenue</a:t>
            </a:r>
            <a:endParaRPr lang="en-US" sz="2400" dirty="0"/>
          </a:p>
          <a:p>
            <a:pPr marL="0" indent="0"/>
            <a:r>
              <a:rPr lang="en-US" sz="2400" b="1" dirty="0">
                <a:solidFill>
                  <a:srgbClr val="C00000"/>
                </a:solidFill>
              </a:rPr>
              <a:t>= Net Income</a:t>
            </a:r>
            <a:r>
              <a:rPr lang="en-US" sz="2400" b="1" dirty="0"/>
              <a:t> </a:t>
            </a:r>
            <a:r>
              <a:rPr lang="en-US" sz="1800" dirty="0">
                <a:sym typeface="Wingdings" pitchFamily="2" charset="2"/>
              </a:rPr>
              <a:t>=</a:t>
            </a:r>
            <a:r>
              <a:rPr lang="en-US" sz="2400" dirty="0"/>
              <a:t> </a:t>
            </a:r>
            <a:r>
              <a:rPr lang="en-US" sz="1800" dirty="0"/>
              <a:t>Profit (or Loss),</a:t>
            </a:r>
            <a:r>
              <a:rPr lang="en-US" sz="2400" dirty="0"/>
              <a:t> </a:t>
            </a:r>
            <a:r>
              <a:rPr lang="en-US" sz="1600" i="1" dirty="0">
                <a:sym typeface="Wingdings" pitchFamily="2" charset="2"/>
              </a:rPr>
              <a:t>a.k.a. ”the bottom line”</a:t>
            </a:r>
          </a:p>
          <a:p>
            <a:pPr marL="0" indent="0"/>
            <a:endParaRPr lang="en-US" sz="1600" i="1" dirty="0">
              <a:sym typeface="Wingdings" pitchFamily="2" charset="2"/>
            </a:endParaRPr>
          </a:p>
          <a:p>
            <a:pPr marL="0" indent="0"/>
            <a:r>
              <a:rPr lang="en-US" sz="1800" dirty="0">
                <a:sym typeface="Wingdings" pitchFamily="2" charset="2"/>
              </a:rPr>
              <a:t>These financial concepts are included in a business case for your ideas.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664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B2DD-2D9A-D8CC-993A-C2E71DDE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94" y="133350"/>
            <a:ext cx="8229600" cy="609600"/>
          </a:xfrm>
        </p:spPr>
        <p:txBody>
          <a:bodyPr/>
          <a:lstStyle/>
          <a:p>
            <a:r>
              <a:rPr lang="en-US" dirty="0"/>
              <a:t>Income Statement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8BCFCC-F647-7D6F-7FB2-F4F82D6E6F8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69688870"/>
              </p:ext>
            </p:extLst>
          </p:nvPr>
        </p:nvGraphicFramePr>
        <p:xfrm>
          <a:off x="342900" y="666751"/>
          <a:ext cx="8343899" cy="388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7127102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254883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41177442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6087367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62791744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000" b="1" dirty="0"/>
                        <a:t>Revenue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Year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Year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Year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Year 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72984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000" dirty="0"/>
                        <a:t>Sales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9631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000" dirty="0"/>
                        <a:t>Other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71315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Total Revenue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49615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000" b="1" dirty="0"/>
                        <a:t>Cost of Goods Sold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02489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Gross Profit ($) / Gross Margin (%)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05269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000" b="1" dirty="0"/>
                        <a:t>Operating Expenses</a:t>
                      </a:r>
                      <a:endParaRPr lang="en-US" sz="10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25077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000" b="0" dirty="0"/>
                        <a:t>Sales and Marketing Expenses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7779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000" b="0" dirty="0"/>
                        <a:t>Research &amp; Development Expenses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5504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000" b="0" dirty="0"/>
                        <a:t>General &amp; Administrative Expenses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6013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/>
                        <a:t>Total Operating Expenses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7523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Operating Income ($) / Operating Margin (%)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1915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Other Non-Operating Expenses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64509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/>
                        <a:t>Taxes, Interest, Depreciation, Amortization, Other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16854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Net Income ($) / Net Margin (%)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24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95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8E1B-186D-1814-070A-88184EA5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487"/>
            <a:ext cx="8229600" cy="609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Example Income Statement: </a:t>
            </a:r>
            <a:r>
              <a:rPr lang="en-US" dirty="0">
                <a:solidFill>
                  <a:schemeClr val="accent1"/>
                </a:solidFill>
              </a:rPr>
              <a:t>Tesla, Inc. (TSLA)</a:t>
            </a:r>
          </a:p>
        </p:txBody>
      </p:sp>
      <p:pic>
        <p:nvPicPr>
          <p:cNvPr id="11" name="Picture 10" descr="A screenshot of a spreadsheet&#10;&#10;Description automatically generated">
            <a:extLst>
              <a:ext uri="{FF2B5EF4-FFF2-40B4-BE49-F238E27FC236}">
                <a16:creationId xmlns:a16="http://schemas.microsoft.com/office/drawing/2014/main" id="{3DA66AB9-0B3B-586F-C030-00FBE95318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279" y="818905"/>
            <a:ext cx="6832498" cy="3711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131001-9CE1-FB53-E3DF-C2FD6693882E}"/>
              </a:ext>
            </a:extLst>
          </p:cNvPr>
          <p:cNvSpPr txBox="1"/>
          <p:nvPr/>
        </p:nvSpPr>
        <p:spPr>
          <a:xfrm>
            <a:off x="2933700" y="4857750"/>
            <a:ext cx="3276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https://www-</a:t>
            </a:r>
            <a:r>
              <a:rPr lang="en-US" sz="900" dirty="0" err="1"/>
              <a:t>capitaliq</a:t>
            </a:r>
            <a:r>
              <a:rPr lang="en-US" sz="900" dirty="0"/>
              <a:t>-com </a:t>
            </a:r>
          </a:p>
        </p:txBody>
      </p:sp>
    </p:spTree>
    <p:extLst>
      <p:ext uri="{BB962C8B-B14F-4D97-AF65-F5344CB8AC3E}">
        <p14:creationId xmlns:p14="http://schemas.microsoft.com/office/powerpoint/2010/main" val="397842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F72B-6596-99AA-DD05-C6639C9A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learn to read Income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BF93-23B6-EA15-D422-877B7CCF19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9200"/>
            <a:ext cx="8229600" cy="3812349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Analyze a company’s financial health – is it getting better or worse? why?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Helps you to make a better business case.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1022331" lvl="1" indent="-285750">
              <a:buFont typeface="Courier New" panose="02070309020205020404" pitchFamily="49" charset="0"/>
              <a:buChar char="o"/>
            </a:pPr>
            <a:r>
              <a:rPr lang="en-US" dirty="0"/>
              <a:t>Identify trends of how the company is investing in R&amp;D, Sales and Marketing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1022331" lvl="1" indent="-285750">
              <a:buFont typeface="Courier New" panose="02070309020205020404" pitchFamily="49" charset="0"/>
              <a:buChar char="o"/>
            </a:pPr>
            <a:r>
              <a:rPr lang="en-US" dirty="0"/>
              <a:t>Understand the impact of your product (idea) on the business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1022331" lvl="1" indent="-285750">
              <a:buFont typeface="Courier New" panose="02070309020205020404" pitchFamily="49" charset="0"/>
              <a:buChar char="o"/>
            </a:pPr>
            <a:r>
              <a:rPr lang="en-US" dirty="0"/>
              <a:t>Helps with identifying goals for your product’s revenues and expenses</a:t>
            </a:r>
          </a:p>
          <a:p>
            <a:pPr marL="1022331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1022331" lvl="1" indent="-285750">
              <a:buFont typeface="Courier New" panose="02070309020205020404" pitchFamily="49" charset="0"/>
              <a:buChar char="o"/>
            </a:pPr>
            <a:r>
              <a:rPr lang="en-US" dirty="0"/>
              <a:t>Understand how the company compares to the financial health of others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You’ll use the same financial concepts to create a business case for a product idea.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7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CCF-CEB3-4405-A689-C6090DA1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r>
              <a:rPr lang="en-US" dirty="0"/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68188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D64C-5C28-2492-67DA-CC24A3988E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If you were asked to calculate the total revenue of a university </a:t>
            </a:r>
          </a:p>
          <a:p>
            <a:pPr algn="ctr"/>
            <a:r>
              <a:rPr lang="en-US" sz="3200" dirty="0"/>
              <a:t>for one year, </a:t>
            </a:r>
            <a:br>
              <a:rPr lang="en-US" sz="3200" dirty="0"/>
            </a:br>
            <a:r>
              <a:rPr lang="en-US" sz="3200" dirty="0"/>
              <a:t>which items would you include?</a:t>
            </a:r>
          </a:p>
        </p:txBody>
      </p:sp>
    </p:spTree>
    <p:extLst>
      <p:ext uri="{BB962C8B-B14F-4D97-AF65-F5344CB8AC3E}">
        <p14:creationId xmlns:p14="http://schemas.microsoft.com/office/powerpoint/2010/main" val="306894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01EF-27B0-66BB-C1B5-237E2520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2011-3E28-90E0-06A6-1CF7F2753C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229600" cy="3429000"/>
          </a:xfrm>
        </p:spPr>
        <p:txBody>
          <a:bodyPr/>
          <a:lstStyle/>
          <a:p>
            <a:r>
              <a:rPr lang="en-US" sz="1800" b="1" dirty="0"/>
              <a:t>The total inflow of money into your business earned in the time period.</a:t>
            </a:r>
          </a:p>
          <a:p>
            <a:endParaRPr lang="en-US" sz="1800" dirty="0"/>
          </a:p>
          <a:p>
            <a:r>
              <a:rPr lang="en-US" sz="1800" dirty="0"/>
              <a:t>Includes money 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sales of your products and related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royalties, asset sales, interest,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/>
            <a:r>
              <a:rPr lang="en-US" sz="1800" dirty="0"/>
              <a:t>Minus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returns of products and discounts</a:t>
            </a:r>
          </a:p>
        </p:txBody>
      </p:sp>
    </p:spTree>
    <p:extLst>
      <p:ext uri="{BB962C8B-B14F-4D97-AF65-F5344CB8AC3E}">
        <p14:creationId xmlns:p14="http://schemas.microsoft.com/office/powerpoint/2010/main" val="225153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0275-06EC-09C2-5C9A-6ADE84A4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25" y="129044"/>
            <a:ext cx="8229600" cy="609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Example Revenues: Tesla (TSLA)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E9174-47E5-4F06-57C9-845123CB683D}"/>
              </a:ext>
            </a:extLst>
          </p:cNvPr>
          <p:cNvSpPr txBox="1"/>
          <p:nvPr/>
        </p:nvSpPr>
        <p:spPr>
          <a:xfrm>
            <a:off x="2057400" y="2143778"/>
            <a:ext cx="6019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Companies may break down their total revenue by group of products or services, one per line </a:t>
            </a:r>
            <a:r>
              <a:rPr lang="en-US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(a.k.a. revenue streams)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076196-85E0-A71A-9ED6-E71477A0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34" y="678971"/>
            <a:ext cx="6874059" cy="1420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0A217507-57E5-3C1F-C6BE-B64E7D756FE5}"/>
              </a:ext>
            </a:extLst>
          </p:cNvPr>
          <p:cNvSpPr/>
          <p:nvPr/>
        </p:nvSpPr>
        <p:spPr bwMode="auto">
          <a:xfrm>
            <a:off x="463463" y="1240077"/>
            <a:ext cx="1853852" cy="609600"/>
          </a:xfrm>
          <a:custGeom>
            <a:avLst/>
            <a:gdLst>
              <a:gd name="connsiteX0" fmla="*/ 288099 w 1853852"/>
              <a:gd name="connsiteY0" fmla="*/ 6263 h 526093"/>
              <a:gd name="connsiteX1" fmla="*/ 244258 w 1853852"/>
              <a:gd name="connsiteY1" fmla="*/ 12526 h 526093"/>
              <a:gd name="connsiteX2" fmla="*/ 93945 w 1853852"/>
              <a:gd name="connsiteY2" fmla="*/ 18789 h 526093"/>
              <a:gd name="connsiteX3" fmla="*/ 68893 w 1853852"/>
              <a:gd name="connsiteY3" fmla="*/ 37578 h 526093"/>
              <a:gd name="connsiteX4" fmla="*/ 50104 w 1853852"/>
              <a:gd name="connsiteY4" fmla="*/ 50104 h 526093"/>
              <a:gd name="connsiteX5" fmla="*/ 12526 w 1853852"/>
              <a:gd name="connsiteY5" fmla="*/ 100208 h 526093"/>
              <a:gd name="connsiteX6" fmla="*/ 6263 w 1853852"/>
              <a:gd name="connsiteY6" fmla="*/ 131523 h 526093"/>
              <a:gd name="connsiteX7" fmla="*/ 0 w 1853852"/>
              <a:gd name="connsiteY7" fmla="*/ 150312 h 526093"/>
              <a:gd name="connsiteX8" fmla="*/ 6263 w 1853852"/>
              <a:gd name="connsiteY8" fmla="*/ 281835 h 526093"/>
              <a:gd name="connsiteX9" fmla="*/ 18789 w 1853852"/>
              <a:gd name="connsiteY9" fmla="*/ 306887 h 526093"/>
              <a:gd name="connsiteX10" fmla="*/ 25052 w 1853852"/>
              <a:gd name="connsiteY10" fmla="*/ 331939 h 526093"/>
              <a:gd name="connsiteX11" fmla="*/ 43841 w 1853852"/>
              <a:gd name="connsiteY11" fmla="*/ 369518 h 526093"/>
              <a:gd name="connsiteX12" fmla="*/ 106471 w 1853852"/>
              <a:gd name="connsiteY12" fmla="*/ 407096 h 526093"/>
              <a:gd name="connsiteX13" fmla="*/ 181627 w 1853852"/>
              <a:gd name="connsiteY13" fmla="*/ 425885 h 526093"/>
              <a:gd name="connsiteX14" fmla="*/ 212942 w 1853852"/>
              <a:gd name="connsiteY14" fmla="*/ 432148 h 526093"/>
              <a:gd name="connsiteX15" fmla="*/ 356992 w 1853852"/>
              <a:gd name="connsiteY15" fmla="*/ 438411 h 526093"/>
              <a:gd name="connsiteX16" fmla="*/ 425885 w 1853852"/>
              <a:gd name="connsiteY16" fmla="*/ 444674 h 526093"/>
              <a:gd name="connsiteX17" fmla="*/ 507304 w 1853852"/>
              <a:gd name="connsiteY17" fmla="*/ 450937 h 526093"/>
              <a:gd name="connsiteX18" fmla="*/ 538619 w 1853852"/>
              <a:gd name="connsiteY18" fmla="*/ 457200 h 526093"/>
              <a:gd name="connsiteX19" fmla="*/ 607512 w 1853852"/>
              <a:gd name="connsiteY19" fmla="*/ 463463 h 526093"/>
              <a:gd name="connsiteX20" fmla="*/ 707721 w 1853852"/>
              <a:gd name="connsiteY20" fmla="*/ 475989 h 526093"/>
              <a:gd name="connsiteX21" fmla="*/ 745299 w 1853852"/>
              <a:gd name="connsiteY21" fmla="*/ 482252 h 526093"/>
              <a:gd name="connsiteX22" fmla="*/ 814192 w 1853852"/>
              <a:gd name="connsiteY22" fmla="*/ 488515 h 526093"/>
              <a:gd name="connsiteX23" fmla="*/ 914400 w 1853852"/>
              <a:gd name="connsiteY23" fmla="*/ 501041 h 526093"/>
              <a:gd name="connsiteX24" fmla="*/ 1027134 w 1853852"/>
              <a:gd name="connsiteY24" fmla="*/ 513567 h 526093"/>
              <a:gd name="connsiteX25" fmla="*/ 1196236 w 1853852"/>
              <a:gd name="connsiteY25" fmla="*/ 526093 h 526093"/>
              <a:gd name="connsiteX26" fmla="*/ 1559490 w 1853852"/>
              <a:gd name="connsiteY26" fmla="*/ 519830 h 526093"/>
              <a:gd name="connsiteX27" fmla="*/ 1584542 w 1853852"/>
              <a:gd name="connsiteY27" fmla="*/ 513567 h 526093"/>
              <a:gd name="connsiteX28" fmla="*/ 1634647 w 1853852"/>
              <a:gd name="connsiteY28" fmla="*/ 507304 h 526093"/>
              <a:gd name="connsiteX29" fmla="*/ 1678488 w 1853852"/>
              <a:gd name="connsiteY29" fmla="*/ 494778 h 526093"/>
              <a:gd name="connsiteX30" fmla="*/ 1716066 w 1853852"/>
              <a:gd name="connsiteY30" fmla="*/ 475989 h 526093"/>
              <a:gd name="connsiteX31" fmla="*/ 1784959 w 1853852"/>
              <a:gd name="connsiteY31" fmla="*/ 413359 h 526093"/>
              <a:gd name="connsiteX32" fmla="*/ 1822537 w 1853852"/>
              <a:gd name="connsiteY32" fmla="*/ 375781 h 526093"/>
              <a:gd name="connsiteX33" fmla="*/ 1835063 w 1853852"/>
              <a:gd name="connsiteY33" fmla="*/ 350728 h 526093"/>
              <a:gd name="connsiteX34" fmla="*/ 1841326 w 1853852"/>
              <a:gd name="connsiteY34" fmla="*/ 325676 h 526093"/>
              <a:gd name="connsiteX35" fmla="*/ 1853852 w 1853852"/>
              <a:gd name="connsiteY35" fmla="*/ 281835 h 526093"/>
              <a:gd name="connsiteX36" fmla="*/ 1841326 w 1853852"/>
              <a:gd name="connsiteY36" fmla="*/ 206679 h 526093"/>
              <a:gd name="connsiteX37" fmla="*/ 1828800 w 1853852"/>
              <a:gd name="connsiteY37" fmla="*/ 169101 h 526093"/>
              <a:gd name="connsiteX38" fmla="*/ 1822537 w 1853852"/>
              <a:gd name="connsiteY38" fmla="*/ 150312 h 526093"/>
              <a:gd name="connsiteX39" fmla="*/ 1816274 w 1853852"/>
              <a:gd name="connsiteY39" fmla="*/ 118997 h 526093"/>
              <a:gd name="connsiteX40" fmla="*/ 1791222 w 1853852"/>
              <a:gd name="connsiteY40" fmla="*/ 81419 h 526093"/>
              <a:gd name="connsiteX41" fmla="*/ 1747381 w 1853852"/>
              <a:gd name="connsiteY41" fmla="*/ 62630 h 526093"/>
              <a:gd name="connsiteX42" fmla="*/ 1722329 w 1853852"/>
              <a:gd name="connsiteY42" fmla="*/ 56367 h 526093"/>
              <a:gd name="connsiteX43" fmla="*/ 1647173 w 1853852"/>
              <a:gd name="connsiteY43" fmla="*/ 31315 h 526093"/>
              <a:gd name="connsiteX44" fmla="*/ 1597069 w 1853852"/>
              <a:gd name="connsiteY44" fmla="*/ 25052 h 526093"/>
              <a:gd name="connsiteX45" fmla="*/ 1572016 w 1853852"/>
              <a:gd name="connsiteY45" fmla="*/ 18789 h 526093"/>
              <a:gd name="connsiteX46" fmla="*/ 1114816 w 1853852"/>
              <a:gd name="connsiteY46" fmla="*/ 6263 h 526093"/>
              <a:gd name="connsiteX47" fmla="*/ 933189 w 1853852"/>
              <a:gd name="connsiteY47" fmla="*/ 0 h 526093"/>
              <a:gd name="connsiteX48" fmla="*/ 726510 w 1853852"/>
              <a:gd name="connsiteY48" fmla="*/ 6263 h 526093"/>
              <a:gd name="connsiteX49" fmla="*/ 663879 w 1853852"/>
              <a:gd name="connsiteY49" fmla="*/ 12526 h 526093"/>
              <a:gd name="connsiteX50" fmla="*/ 463463 w 1853852"/>
              <a:gd name="connsiteY50" fmla="*/ 6263 h 526093"/>
              <a:gd name="connsiteX51" fmla="*/ 288099 w 1853852"/>
              <a:gd name="connsiteY51" fmla="*/ 6263 h 52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853852" h="526093">
                <a:moveTo>
                  <a:pt x="288099" y="6263"/>
                </a:moveTo>
                <a:cubicBezTo>
                  <a:pt x="251565" y="7307"/>
                  <a:pt x="258989" y="11576"/>
                  <a:pt x="244258" y="12526"/>
                </a:cubicBezTo>
                <a:cubicBezTo>
                  <a:pt x="194214" y="15755"/>
                  <a:pt x="143589" y="11697"/>
                  <a:pt x="93945" y="18789"/>
                </a:cubicBezTo>
                <a:cubicBezTo>
                  <a:pt x="83612" y="20265"/>
                  <a:pt x="77387" y="31511"/>
                  <a:pt x="68893" y="37578"/>
                </a:cubicBezTo>
                <a:cubicBezTo>
                  <a:pt x="62768" y="41953"/>
                  <a:pt x="55139" y="44509"/>
                  <a:pt x="50104" y="50104"/>
                </a:cubicBezTo>
                <a:cubicBezTo>
                  <a:pt x="36138" y="65622"/>
                  <a:pt x="12526" y="100208"/>
                  <a:pt x="12526" y="100208"/>
                </a:cubicBezTo>
                <a:cubicBezTo>
                  <a:pt x="10438" y="110646"/>
                  <a:pt x="8845" y="121196"/>
                  <a:pt x="6263" y="131523"/>
                </a:cubicBezTo>
                <a:cubicBezTo>
                  <a:pt x="4662" y="137928"/>
                  <a:pt x="0" y="143710"/>
                  <a:pt x="0" y="150312"/>
                </a:cubicBezTo>
                <a:cubicBezTo>
                  <a:pt x="0" y="194203"/>
                  <a:pt x="1034" y="238257"/>
                  <a:pt x="6263" y="281835"/>
                </a:cubicBezTo>
                <a:cubicBezTo>
                  <a:pt x="7375" y="291105"/>
                  <a:pt x="15511" y="298145"/>
                  <a:pt x="18789" y="306887"/>
                </a:cubicBezTo>
                <a:cubicBezTo>
                  <a:pt x="21811" y="314947"/>
                  <a:pt x="22687" y="323663"/>
                  <a:pt x="25052" y="331939"/>
                </a:cubicBezTo>
                <a:cubicBezTo>
                  <a:pt x="29815" y="348608"/>
                  <a:pt x="32078" y="355794"/>
                  <a:pt x="43841" y="369518"/>
                </a:cubicBezTo>
                <a:cubicBezTo>
                  <a:pt x="95852" y="430198"/>
                  <a:pt x="37987" y="361440"/>
                  <a:pt x="106471" y="407096"/>
                </a:cubicBezTo>
                <a:cubicBezTo>
                  <a:pt x="142530" y="431136"/>
                  <a:pt x="113909" y="416211"/>
                  <a:pt x="181627" y="425885"/>
                </a:cubicBezTo>
                <a:cubicBezTo>
                  <a:pt x="192165" y="427390"/>
                  <a:pt x="202324" y="431390"/>
                  <a:pt x="212942" y="432148"/>
                </a:cubicBezTo>
                <a:cubicBezTo>
                  <a:pt x="260882" y="435572"/>
                  <a:pt x="308975" y="436323"/>
                  <a:pt x="356992" y="438411"/>
                </a:cubicBezTo>
                <a:lnTo>
                  <a:pt x="425885" y="444674"/>
                </a:lnTo>
                <a:cubicBezTo>
                  <a:pt x="453011" y="446934"/>
                  <a:pt x="480251" y="447931"/>
                  <a:pt x="507304" y="450937"/>
                </a:cubicBezTo>
                <a:cubicBezTo>
                  <a:pt x="517884" y="452113"/>
                  <a:pt x="528056" y="455880"/>
                  <a:pt x="538619" y="457200"/>
                </a:cubicBezTo>
                <a:cubicBezTo>
                  <a:pt x="561500" y="460060"/>
                  <a:pt x="584548" y="461375"/>
                  <a:pt x="607512" y="463463"/>
                </a:cubicBezTo>
                <a:cubicBezTo>
                  <a:pt x="673353" y="476631"/>
                  <a:pt x="602416" y="463600"/>
                  <a:pt x="707721" y="475989"/>
                </a:cubicBezTo>
                <a:cubicBezTo>
                  <a:pt x="720333" y="477473"/>
                  <a:pt x="732687" y="480768"/>
                  <a:pt x="745299" y="482252"/>
                </a:cubicBezTo>
                <a:cubicBezTo>
                  <a:pt x="768200" y="484946"/>
                  <a:pt x="791228" y="486427"/>
                  <a:pt x="814192" y="488515"/>
                </a:cubicBezTo>
                <a:cubicBezTo>
                  <a:pt x="876459" y="500968"/>
                  <a:pt x="816839" y="490201"/>
                  <a:pt x="914400" y="501041"/>
                </a:cubicBezTo>
                <a:cubicBezTo>
                  <a:pt x="1026967" y="513548"/>
                  <a:pt x="871843" y="501307"/>
                  <a:pt x="1027134" y="513567"/>
                </a:cubicBezTo>
                <a:lnTo>
                  <a:pt x="1196236" y="526093"/>
                </a:lnTo>
                <a:lnTo>
                  <a:pt x="1559490" y="519830"/>
                </a:lnTo>
                <a:cubicBezTo>
                  <a:pt x="1568093" y="519552"/>
                  <a:pt x="1576051" y="514982"/>
                  <a:pt x="1584542" y="513567"/>
                </a:cubicBezTo>
                <a:cubicBezTo>
                  <a:pt x="1601145" y="510800"/>
                  <a:pt x="1617945" y="509392"/>
                  <a:pt x="1634647" y="507304"/>
                </a:cubicBezTo>
                <a:cubicBezTo>
                  <a:pt x="1642674" y="505297"/>
                  <a:pt x="1669503" y="499270"/>
                  <a:pt x="1678488" y="494778"/>
                </a:cubicBezTo>
                <a:cubicBezTo>
                  <a:pt x="1727052" y="470496"/>
                  <a:pt x="1668839" y="491731"/>
                  <a:pt x="1716066" y="475989"/>
                </a:cubicBezTo>
                <a:cubicBezTo>
                  <a:pt x="1742868" y="455887"/>
                  <a:pt x="1763007" y="442629"/>
                  <a:pt x="1784959" y="413359"/>
                </a:cubicBezTo>
                <a:cubicBezTo>
                  <a:pt x="1808264" y="382285"/>
                  <a:pt x="1795063" y="394097"/>
                  <a:pt x="1822537" y="375781"/>
                </a:cubicBezTo>
                <a:cubicBezTo>
                  <a:pt x="1826712" y="367430"/>
                  <a:pt x="1831785" y="359470"/>
                  <a:pt x="1835063" y="350728"/>
                </a:cubicBezTo>
                <a:cubicBezTo>
                  <a:pt x="1838085" y="342668"/>
                  <a:pt x="1838961" y="333952"/>
                  <a:pt x="1841326" y="325676"/>
                </a:cubicBezTo>
                <a:cubicBezTo>
                  <a:pt x="1859296" y="262781"/>
                  <a:pt x="1834273" y="360152"/>
                  <a:pt x="1853852" y="281835"/>
                </a:cubicBezTo>
                <a:cubicBezTo>
                  <a:pt x="1849411" y="246308"/>
                  <a:pt x="1850193" y="236237"/>
                  <a:pt x="1841326" y="206679"/>
                </a:cubicBezTo>
                <a:cubicBezTo>
                  <a:pt x="1837532" y="194032"/>
                  <a:pt x="1832975" y="181627"/>
                  <a:pt x="1828800" y="169101"/>
                </a:cubicBezTo>
                <a:cubicBezTo>
                  <a:pt x="1826712" y="162838"/>
                  <a:pt x="1823832" y="156786"/>
                  <a:pt x="1822537" y="150312"/>
                </a:cubicBezTo>
                <a:cubicBezTo>
                  <a:pt x="1820449" y="139874"/>
                  <a:pt x="1820679" y="128688"/>
                  <a:pt x="1816274" y="118997"/>
                </a:cubicBezTo>
                <a:cubicBezTo>
                  <a:pt x="1810044" y="105292"/>
                  <a:pt x="1804687" y="88152"/>
                  <a:pt x="1791222" y="81419"/>
                </a:cubicBezTo>
                <a:cubicBezTo>
                  <a:pt x="1768954" y="70285"/>
                  <a:pt x="1768884" y="68774"/>
                  <a:pt x="1747381" y="62630"/>
                </a:cubicBezTo>
                <a:cubicBezTo>
                  <a:pt x="1739105" y="60265"/>
                  <a:pt x="1730389" y="59389"/>
                  <a:pt x="1722329" y="56367"/>
                </a:cubicBezTo>
                <a:cubicBezTo>
                  <a:pt x="1677697" y="39630"/>
                  <a:pt x="1714047" y="39674"/>
                  <a:pt x="1647173" y="31315"/>
                </a:cubicBezTo>
                <a:cubicBezTo>
                  <a:pt x="1630472" y="29227"/>
                  <a:pt x="1613671" y="27819"/>
                  <a:pt x="1597069" y="25052"/>
                </a:cubicBezTo>
                <a:cubicBezTo>
                  <a:pt x="1588578" y="23637"/>
                  <a:pt x="1580617" y="19124"/>
                  <a:pt x="1572016" y="18789"/>
                </a:cubicBezTo>
                <a:cubicBezTo>
                  <a:pt x="1419674" y="12854"/>
                  <a:pt x="1267207" y="10745"/>
                  <a:pt x="1114816" y="6263"/>
                </a:cubicBezTo>
                <a:lnTo>
                  <a:pt x="933189" y="0"/>
                </a:lnTo>
                <a:lnTo>
                  <a:pt x="726510" y="6263"/>
                </a:lnTo>
                <a:cubicBezTo>
                  <a:pt x="705552" y="7238"/>
                  <a:pt x="684860" y="12526"/>
                  <a:pt x="663879" y="12526"/>
                </a:cubicBezTo>
                <a:cubicBezTo>
                  <a:pt x="597041" y="12526"/>
                  <a:pt x="530268" y="8351"/>
                  <a:pt x="463463" y="6263"/>
                </a:cubicBezTo>
                <a:cubicBezTo>
                  <a:pt x="359499" y="-6733"/>
                  <a:pt x="324633" y="5219"/>
                  <a:pt x="288099" y="6263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2CEFE7-8F16-43F9-9058-16E49CCD3D84}"/>
              </a:ext>
            </a:extLst>
          </p:cNvPr>
          <p:cNvGrpSpPr/>
          <p:nvPr/>
        </p:nvGrpSpPr>
        <p:grpSpPr>
          <a:xfrm>
            <a:off x="405452" y="2879855"/>
            <a:ext cx="8662348" cy="2014210"/>
            <a:chOff x="405452" y="2879855"/>
            <a:chExt cx="8662348" cy="20142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D91028-DAEB-BFBB-57F6-A209A8E74D92}"/>
                </a:ext>
              </a:extLst>
            </p:cNvPr>
            <p:cNvGrpSpPr/>
            <p:nvPr/>
          </p:nvGrpSpPr>
          <p:grpSpPr>
            <a:xfrm>
              <a:off x="405452" y="2879855"/>
              <a:ext cx="8229600" cy="1752600"/>
              <a:chOff x="405452" y="2879855"/>
              <a:chExt cx="8229600" cy="1752600"/>
            </a:xfrm>
          </p:grpSpPr>
          <p:pic>
            <p:nvPicPr>
              <p:cNvPr id="12" name="Picture 1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5896D8B7-762B-87F6-A86C-1D9C1D082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996" y="3333750"/>
                <a:ext cx="8040512" cy="12987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2F2C1222-E71A-57EB-87FB-1DCD8E4AA95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05452" y="2879855"/>
                <a:ext cx="822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defRPr>
                </a:lvl5pPr>
                <a:lvl6pPr marL="457189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Times" pitchFamily="-110" charset="0"/>
                    <a:ea typeface="Osaka" pitchFamily="-110" charset="-128"/>
                    <a:cs typeface="Osaka" pitchFamily="-110" charset="-128"/>
                  </a:defRPr>
                </a:lvl6pPr>
                <a:lvl7pPr marL="914378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Times" pitchFamily="-110" charset="0"/>
                    <a:ea typeface="Osaka" pitchFamily="-110" charset="-128"/>
                    <a:cs typeface="Osaka" pitchFamily="-110" charset="-128"/>
                  </a:defRPr>
                </a:lvl7pPr>
                <a:lvl8pPr marL="1371566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Times" pitchFamily="-110" charset="0"/>
                    <a:ea typeface="Osaka" pitchFamily="-110" charset="-128"/>
                    <a:cs typeface="Osaka" pitchFamily="-110" charset="-128"/>
                  </a:defRPr>
                </a:lvl8pPr>
                <a:lvl9pPr marL="1828754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Times" pitchFamily="-110" charset="0"/>
                    <a:ea typeface="Osaka" pitchFamily="-110" charset="-128"/>
                    <a:cs typeface="Osaka" pitchFamily="-110" charset="-128"/>
                  </a:defRPr>
                </a:lvl9pPr>
              </a:lstStyle>
              <a:p>
                <a:r>
                  <a:rPr lang="en-US" kern="0" dirty="0"/>
                  <a:t>Example Revenues: Microsoft (MSFT)</a:t>
                </a:r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B437B42-0F12-30A6-2B4B-9F8CACAB96BC}"/>
                </a:ext>
              </a:extLst>
            </p:cNvPr>
            <p:cNvSpPr/>
            <p:nvPr/>
          </p:nvSpPr>
          <p:spPr bwMode="auto">
            <a:xfrm>
              <a:off x="4158641" y="4077222"/>
              <a:ext cx="770351" cy="194153"/>
            </a:xfrm>
            <a:custGeom>
              <a:avLst/>
              <a:gdLst>
                <a:gd name="connsiteX0" fmla="*/ 757825 w 770351"/>
                <a:gd name="connsiteY0" fmla="*/ 50104 h 194153"/>
                <a:gd name="connsiteX1" fmla="*/ 713984 w 770351"/>
                <a:gd name="connsiteY1" fmla="*/ 56367 h 194153"/>
                <a:gd name="connsiteX2" fmla="*/ 588723 w 770351"/>
                <a:gd name="connsiteY2" fmla="*/ 50104 h 194153"/>
                <a:gd name="connsiteX3" fmla="*/ 557408 w 770351"/>
                <a:gd name="connsiteY3" fmla="*/ 43841 h 194153"/>
                <a:gd name="connsiteX4" fmla="*/ 507304 w 770351"/>
                <a:gd name="connsiteY4" fmla="*/ 37578 h 194153"/>
                <a:gd name="connsiteX5" fmla="*/ 475989 w 770351"/>
                <a:gd name="connsiteY5" fmla="*/ 31315 h 194153"/>
                <a:gd name="connsiteX6" fmla="*/ 382044 w 770351"/>
                <a:gd name="connsiteY6" fmla="*/ 18789 h 194153"/>
                <a:gd name="connsiteX7" fmla="*/ 344466 w 770351"/>
                <a:gd name="connsiteY7" fmla="*/ 12526 h 194153"/>
                <a:gd name="connsiteX8" fmla="*/ 269310 w 770351"/>
                <a:gd name="connsiteY8" fmla="*/ 0 h 194153"/>
                <a:gd name="connsiteX9" fmla="*/ 106471 w 770351"/>
                <a:gd name="connsiteY9" fmla="*/ 6263 h 194153"/>
                <a:gd name="connsiteX10" fmla="*/ 62630 w 770351"/>
                <a:gd name="connsiteY10" fmla="*/ 18789 h 194153"/>
                <a:gd name="connsiteX11" fmla="*/ 37578 w 770351"/>
                <a:gd name="connsiteY11" fmla="*/ 37578 h 194153"/>
                <a:gd name="connsiteX12" fmla="*/ 12526 w 770351"/>
                <a:gd name="connsiteY12" fmla="*/ 50104 h 194153"/>
                <a:gd name="connsiteX13" fmla="*/ 0 w 770351"/>
                <a:gd name="connsiteY13" fmla="*/ 68893 h 194153"/>
                <a:gd name="connsiteX14" fmla="*/ 50104 w 770351"/>
                <a:gd name="connsiteY14" fmla="*/ 131523 h 194153"/>
                <a:gd name="connsiteX15" fmla="*/ 93945 w 770351"/>
                <a:gd name="connsiteY15" fmla="*/ 169101 h 194153"/>
                <a:gd name="connsiteX16" fmla="*/ 137786 w 770351"/>
                <a:gd name="connsiteY16" fmla="*/ 181627 h 194153"/>
                <a:gd name="connsiteX17" fmla="*/ 187891 w 770351"/>
                <a:gd name="connsiteY17" fmla="*/ 187890 h 194153"/>
                <a:gd name="connsiteX18" fmla="*/ 219206 w 770351"/>
                <a:gd name="connsiteY18" fmla="*/ 194153 h 194153"/>
                <a:gd name="connsiteX19" fmla="*/ 557408 w 770351"/>
                <a:gd name="connsiteY19" fmla="*/ 187890 h 194153"/>
                <a:gd name="connsiteX20" fmla="*/ 613775 w 770351"/>
                <a:gd name="connsiteY20" fmla="*/ 181627 h 194153"/>
                <a:gd name="connsiteX21" fmla="*/ 632564 w 770351"/>
                <a:gd name="connsiteY21" fmla="*/ 175364 h 194153"/>
                <a:gd name="connsiteX22" fmla="*/ 657617 w 770351"/>
                <a:gd name="connsiteY22" fmla="*/ 169101 h 194153"/>
                <a:gd name="connsiteX23" fmla="*/ 707721 w 770351"/>
                <a:gd name="connsiteY23" fmla="*/ 150312 h 194153"/>
                <a:gd name="connsiteX24" fmla="*/ 745299 w 770351"/>
                <a:gd name="connsiteY24" fmla="*/ 137786 h 194153"/>
                <a:gd name="connsiteX25" fmla="*/ 770351 w 770351"/>
                <a:gd name="connsiteY25" fmla="*/ 131523 h 194153"/>
                <a:gd name="connsiteX26" fmla="*/ 764088 w 770351"/>
                <a:gd name="connsiteY26" fmla="*/ 93945 h 194153"/>
                <a:gd name="connsiteX27" fmla="*/ 757825 w 770351"/>
                <a:gd name="connsiteY27" fmla="*/ 75156 h 194153"/>
                <a:gd name="connsiteX28" fmla="*/ 757825 w 770351"/>
                <a:gd name="connsiteY28" fmla="*/ 50104 h 19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70351" h="194153">
                  <a:moveTo>
                    <a:pt x="757825" y="50104"/>
                  </a:moveTo>
                  <a:cubicBezTo>
                    <a:pt x="750518" y="46973"/>
                    <a:pt x="728746" y="56367"/>
                    <a:pt x="713984" y="56367"/>
                  </a:cubicBezTo>
                  <a:cubicBezTo>
                    <a:pt x="672178" y="56367"/>
                    <a:pt x="630396" y="53438"/>
                    <a:pt x="588723" y="50104"/>
                  </a:cubicBezTo>
                  <a:cubicBezTo>
                    <a:pt x="578112" y="49255"/>
                    <a:pt x="567929" y="45460"/>
                    <a:pt x="557408" y="43841"/>
                  </a:cubicBezTo>
                  <a:cubicBezTo>
                    <a:pt x="540772" y="41282"/>
                    <a:pt x="523940" y="40137"/>
                    <a:pt x="507304" y="37578"/>
                  </a:cubicBezTo>
                  <a:cubicBezTo>
                    <a:pt x="496783" y="35959"/>
                    <a:pt x="486489" y="33065"/>
                    <a:pt x="475989" y="31315"/>
                  </a:cubicBezTo>
                  <a:cubicBezTo>
                    <a:pt x="433396" y="24216"/>
                    <a:pt x="426376" y="25122"/>
                    <a:pt x="382044" y="18789"/>
                  </a:cubicBezTo>
                  <a:cubicBezTo>
                    <a:pt x="369473" y="16993"/>
                    <a:pt x="357037" y="14322"/>
                    <a:pt x="344466" y="12526"/>
                  </a:cubicBezTo>
                  <a:cubicBezTo>
                    <a:pt x="276047" y="2752"/>
                    <a:pt x="315689" y="11595"/>
                    <a:pt x="269310" y="0"/>
                  </a:cubicBezTo>
                  <a:cubicBezTo>
                    <a:pt x="215030" y="2088"/>
                    <a:pt x="160670" y="2650"/>
                    <a:pt x="106471" y="6263"/>
                  </a:cubicBezTo>
                  <a:cubicBezTo>
                    <a:pt x="96641" y="6918"/>
                    <a:pt x="72998" y="15333"/>
                    <a:pt x="62630" y="18789"/>
                  </a:cubicBezTo>
                  <a:cubicBezTo>
                    <a:pt x="54279" y="25052"/>
                    <a:pt x="46430" y="32046"/>
                    <a:pt x="37578" y="37578"/>
                  </a:cubicBezTo>
                  <a:cubicBezTo>
                    <a:pt x="29661" y="42526"/>
                    <a:pt x="19698" y="44127"/>
                    <a:pt x="12526" y="50104"/>
                  </a:cubicBezTo>
                  <a:cubicBezTo>
                    <a:pt x="6743" y="54923"/>
                    <a:pt x="4175" y="62630"/>
                    <a:pt x="0" y="68893"/>
                  </a:cubicBezTo>
                  <a:cubicBezTo>
                    <a:pt x="12798" y="107288"/>
                    <a:pt x="1595" y="83014"/>
                    <a:pt x="50104" y="131523"/>
                  </a:cubicBezTo>
                  <a:cubicBezTo>
                    <a:pt x="64912" y="146331"/>
                    <a:pt x="75198" y="158388"/>
                    <a:pt x="93945" y="169101"/>
                  </a:cubicBezTo>
                  <a:cubicBezTo>
                    <a:pt x="100077" y="172605"/>
                    <a:pt x="133479" y="180909"/>
                    <a:pt x="137786" y="181627"/>
                  </a:cubicBezTo>
                  <a:cubicBezTo>
                    <a:pt x="154389" y="184394"/>
                    <a:pt x="171255" y="185331"/>
                    <a:pt x="187891" y="187890"/>
                  </a:cubicBezTo>
                  <a:cubicBezTo>
                    <a:pt x="198412" y="189509"/>
                    <a:pt x="208768" y="192065"/>
                    <a:pt x="219206" y="194153"/>
                  </a:cubicBezTo>
                  <a:lnTo>
                    <a:pt x="557408" y="187890"/>
                  </a:lnTo>
                  <a:cubicBezTo>
                    <a:pt x="576303" y="187290"/>
                    <a:pt x="595128" y="184735"/>
                    <a:pt x="613775" y="181627"/>
                  </a:cubicBezTo>
                  <a:cubicBezTo>
                    <a:pt x="620287" y="180542"/>
                    <a:pt x="626216" y="177178"/>
                    <a:pt x="632564" y="175364"/>
                  </a:cubicBezTo>
                  <a:cubicBezTo>
                    <a:pt x="640841" y="172999"/>
                    <a:pt x="649266" y="171189"/>
                    <a:pt x="657617" y="169101"/>
                  </a:cubicBezTo>
                  <a:cubicBezTo>
                    <a:pt x="690315" y="147303"/>
                    <a:pt x="661881" y="162814"/>
                    <a:pt x="707721" y="150312"/>
                  </a:cubicBezTo>
                  <a:cubicBezTo>
                    <a:pt x="720459" y="146838"/>
                    <a:pt x="732490" y="140988"/>
                    <a:pt x="745299" y="137786"/>
                  </a:cubicBezTo>
                  <a:lnTo>
                    <a:pt x="770351" y="131523"/>
                  </a:lnTo>
                  <a:cubicBezTo>
                    <a:pt x="768263" y="118997"/>
                    <a:pt x="766843" y="106341"/>
                    <a:pt x="764088" y="93945"/>
                  </a:cubicBezTo>
                  <a:cubicBezTo>
                    <a:pt x="762656" y="87500"/>
                    <a:pt x="763106" y="79117"/>
                    <a:pt x="757825" y="75156"/>
                  </a:cubicBezTo>
                  <a:cubicBezTo>
                    <a:pt x="752815" y="71398"/>
                    <a:pt x="765132" y="53235"/>
                    <a:pt x="757825" y="50104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0A68272-5F0A-081D-E5E7-15CA70B6FC2A}"/>
                </a:ext>
              </a:extLst>
            </p:cNvPr>
            <p:cNvSpPr/>
            <p:nvPr/>
          </p:nvSpPr>
          <p:spPr bwMode="auto">
            <a:xfrm>
              <a:off x="7896857" y="4077222"/>
              <a:ext cx="699377" cy="169101"/>
            </a:xfrm>
            <a:custGeom>
              <a:avLst/>
              <a:gdLst>
                <a:gd name="connsiteX0" fmla="*/ 677209 w 699377"/>
                <a:gd name="connsiteY0" fmla="*/ 0 h 118997"/>
                <a:gd name="connsiteX1" fmla="*/ 207483 w 699377"/>
                <a:gd name="connsiteY1" fmla="*/ 12526 h 118997"/>
                <a:gd name="connsiteX2" fmla="*/ 32118 w 699377"/>
                <a:gd name="connsiteY2" fmla="*/ 18789 h 118997"/>
                <a:gd name="connsiteX3" fmla="*/ 13329 w 699377"/>
                <a:gd name="connsiteY3" fmla="*/ 25052 h 118997"/>
                <a:gd name="connsiteX4" fmla="*/ 7066 w 699377"/>
                <a:gd name="connsiteY4" fmla="*/ 68893 h 118997"/>
                <a:gd name="connsiteX5" fmla="*/ 32118 w 699377"/>
                <a:gd name="connsiteY5" fmla="*/ 81419 h 118997"/>
                <a:gd name="connsiteX6" fmla="*/ 82222 w 699377"/>
                <a:gd name="connsiteY6" fmla="*/ 93945 h 118997"/>
                <a:gd name="connsiteX7" fmla="*/ 101011 w 699377"/>
                <a:gd name="connsiteY7" fmla="*/ 100208 h 118997"/>
                <a:gd name="connsiteX8" fmla="*/ 232535 w 699377"/>
                <a:gd name="connsiteY8" fmla="*/ 112734 h 118997"/>
                <a:gd name="connsiteX9" fmla="*/ 364058 w 699377"/>
                <a:gd name="connsiteY9" fmla="*/ 118997 h 118997"/>
                <a:gd name="connsiteX10" fmla="*/ 514370 w 699377"/>
                <a:gd name="connsiteY10" fmla="*/ 112734 h 118997"/>
                <a:gd name="connsiteX11" fmla="*/ 539422 w 699377"/>
                <a:gd name="connsiteY11" fmla="*/ 106471 h 118997"/>
                <a:gd name="connsiteX12" fmla="*/ 558211 w 699377"/>
                <a:gd name="connsiteY12" fmla="*/ 93945 h 118997"/>
                <a:gd name="connsiteX13" fmla="*/ 583264 w 699377"/>
                <a:gd name="connsiteY13" fmla="*/ 81419 h 118997"/>
                <a:gd name="connsiteX14" fmla="*/ 608316 w 699377"/>
                <a:gd name="connsiteY14" fmla="*/ 25052 h 118997"/>
                <a:gd name="connsiteX15" fmla="*/ 627105 w 699377"/>
                <a:gd name="connsiteY15" fmla="*/ 12526 h 118997"/>
                <a:gd name="connsiteX16" fmla="*/ 677209 w 699377"/>
                <a:gd name="connsiteY16" fmla="*/ 0 h 11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9377" h="118997">
                  <a:moveTo>
                    <a:pt x="677209" y="0"/>
                  </a:moveTo>
                  <a:cubicBezTo>
                    <a:pt x="607272" y="0"/>
                    <a:pt x="669661" y="2796"/>
                    <a:pt x="207483" y="12526"/>
                  </a:cubicBezTo>
                  <a:cubicBezTo>
                    <a:pt x="149004" y="13757"/>
                    <a:pt x="90573" y="16701"/>
                    <a:pt x="32118" y="18789"/>
                  </a:cubicBezTo>
                  <a:cubicBezTo>
                    <a:pt x="25855" y="20877"/>
                    <a:pt x="18484" y="20928"/>
                    <a:pt x="13329" y="25052"/>
                  </a:cubicBezTo>
                  <a:cubicBezTo>
                    <a:pt x="-124" y="35815"/>
                    <a:pt x="-5422" y="53907"/>
                    <a:pt x="7066" y="68893"/>
                  </a:cubicBezTo>
                  <a:cubicBezTo>
                    <a:pt x="13043" y="76065"/>
                    <a:pt x="23537" y="77741"/>
                    <a:pt x="32118" y="81419"/>
                  </a:cubicBezTo>
                  <a:cubicBezTo>
                    <a:pt x="52161" y="90009"/>
                    <a:pt x="58695" y="88063"/>
                    <a:pt x="82222" y="93945"/>
                  </a:cubicBezTo>
                  <a:cubicBezTo>
                    <a:pt x="88627" y="95546"/>
                    <a:pt x="94516" y="99027"/>
                    <a:pt x="101011" y="100208"/>
                  </a:cubicBezTo>
                  <a:cubicBezTo>
                    <a:pt x="133565" y="106127"/>
                    <a:pt x="206396" y="111196"/>
                    <a:pt x="232535" y="112734"/>
                  </a:cubicBezTo>
                  <a:cubicBezTo>
                    <a:pt x="276350" y="115311"/>
                    <a:pt x="320217" y="116909"/>
                    <a:pt x="364058" y="118997"/>
                  </a:cubicBezTo>
                  <a:cubicBezTo>
                    <a:pt x="414162" y="116909"/>
                    <a:pt x="464350" y="116307"/>
                    <a:pt x="514370" y="112734"/>
                  </a:cubicBezTo>
                  <a:cubicBezTo>
                    <a:pt x="522956" y="112121"/>
                    <a:pt x="531510" y="109862"/>
                    <a:pt x="539422" y="106471"/>
                  </a:cubicBezTo>
                  <a:cubicBezTo>
                    <a:pt x="546341" y="103506"/>
                    <a:pt x="551676" y="97679"/>
                    <a:pt x="558211" y="93945"/>
                  </a:cubicBezTo>
                  <a:cubicBezTo>
                    <a:pt x="566318" y="89313"/>
                    <a:pt x="574913" y="85594"/>
                    <a:pt x="583264" y="81419"/>
                  </a:cubicBezTo>
                  <a:cubicBezTo>
                    <a:pt x="589465" y="62815"/>
                    <a:pt x="593428" y="39940"/>
                    <a:pt x="608316" y="25052"/>
                  </a:cubicBezTo>
                  <a:cubicBezTo>
                    <a:pt x="613639" y="19729"/>
                    <a:pt x="621083" y="17042"/>
                    <a:pt x="627105" y="12526"/>
                  </a:cubicBezTo>
                  <a:cubicBezTo>
                    <a:pt x="629467" y="10755"/>
                    <a:pt x="747146" y="0"/>
                    <a:pt x="677209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66020F-7D9A-C658-3016-4AB64ACD6308}"/>
                </a:ext>
              </a:extLst>
            </p:cNvPr>
            <p:cNvSpPr txBox="1"/>
            <p:nvPr/>
          </p:nvSpPr>
          <p:spPr>
            <a:xfrm>
              <a:off x="8635052" y="3802570"/>
              <a:ext cx="4327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57%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Tot Rev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57F900-A2E8-3EA8-B41B-3841F132A989}"/>
                </a:ext>
              </a:extLst>
            </p:cNvPr>
            <p:cNvSpPr txBox="1"/>
            <p:nvPr/>
          </p:nvSpPr>
          <p:spPr>
            <a:xfrm>
              <a:off x="5791200" y="4632455"/>
              <a:ext cx="1219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</a:rPr>
                <a:t>110% growth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5489376-594C-141B-F61D-98417785A479}"/>
                </a:ext>
              </a:extLst>
            </p:cNvPr>
            <p:cNvSpPr/>
            <p:nvPr/>
          </p:nvSpPr>
          <p:spPr bwMode="auto">
            <a:xfrm>
              <a:off x="4922729" y="4233797"/>
              <a:ext cx="864296" cy="545590"/>
            </a:xfrm>
            <a:custGeom>
              <a:avLst/>
              <a:gdLst>
                <a:gd name="connsiteX0" fmla="*/ 0 w 864296"/>
                <a:gd name="connsiteY0" fmla="*/ 0 h 545590"/>
                <a:gd name="connsiteX1" fmla="*/ 43841 w 864296"/>
                <a:gd name="connsiteY1" fmla="*/ 75156 h 545590"/>
                <a:gd name="connsiteX2" fmla="*/ 169101 w 864296"/>
                <a:gd name="connsiteY2" fmla="*/ 200417 h 545590"/>
                <a:gd name="connsiteX3" fmla="*/ 194153 w 864296"/>
                <a:gd name="connsiteY3" fmla="*/ 225469 h 545590"/>
                <a:gd name="connsiteX4" fmla="*/ 212942 w 864296"/>
                <a:gd name="connsiteY4" fmla="*/ 244258 h 545590"/>
                <a:gd name="connsiteX5" fmla="*/ 237994 w 864296"/>
                <a:gd name="connsiteY5" fmla="*/ 263047 h 545590"/>
                <a:gd name="connsiteX6" fmla="*/ 294361 w 864296"/>
                <a:gd name="connsiteY6" fmla="*/ 319414 h 545590"/>
                <a:gd name="connsiteX7" fmla="*/ 313150 w 864296"/>
                <a:gd name="connsiteY7" fmla="*/ 338203 h 545590"/>
                <a:gd name="connsiteX8" fmla="*/ 338203 w 864296"/>
                <a:gd name="connsiteY8" fmla="*/ 356992 h 545590"/>
                <a:gd name="connsiteX9" fmla="*/ 375781 w 864296"/>
                <a:gd name="connsiteY9" fmla="*/ 388307 h 545590"/>
                <a:gd name="connsiteX10" fmla="*/ 400833 w 864296"/>
                <a:gd name="connsiteY10" fmla="*/ 400833 h 545590"/>
                <a:gd name="connsiteX11" fmla="*/ 450937 w 864296"/>
                <a:gd name="connsiteY11" fmla="*/ 432148 h 545590"/>
                <a:gd name="connsiteX12" fmla="*/ 482252 w 864296"/>
                <a:gd name="connsiteY12" fmla="*/ 438411 h 545590"/>
                <a:gd name="connsiteX13" fmla="*/ 551145 w 864296"/>
                <a:gd name="connsiteY13" fmla="*/ 463463 h 545590"/>
                <a:gd name="connsiteX14" fmla="*/ 620038 w 864296"/>
                <a:gd name="connsiteY14" fmla="*/ 488515 h 545590"/>
                <a:gd name="connsiteX15" fmla="*/ 645090 w 864296"/>
                <a:gd name="connsiteY15" fmla="*/ 494778 h 545590"/>
                <a:gd name="connsiteX16" fmla="*/ 695194 w 864296"/>
                <a:gd name="connsiteY16" fmla="*/ 519830 h 545590"/>
                <a:gd name="connsiteX17" fmla="*/ 739035 w 864296"/>
                <a:gd name="connsiteY17" fmla="*/ 532356 h 545590"/>
                <a:gd name="connsiteX18" fmla="*/ 782876 w 864296"/>
                <a:gd name="connsiteY18" fmla="*/ 544882 h 545590"/>
                <a:gd name="connsiteX19" fmla="*/ 864296 w 864296"/>
                <a:gd name="connsiteY19" fmla="*/ 544882 h 54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4296" h="545590">
                  <a:moveTo>
                    <a:pt x="0" y="0"/>
                  </a:moveTo>
                  <a:cubicBezTo>
                    <a:pt x="14614" y="25052"/>
                    <a:pt x="23333" y="54648"/>
                    <a:pt x="43841" y="75156"/>
                  </a:cubicBezTo>
                  <a:lnTo>
                    <a:pt x="169101" y="200417"/>
                  </a:lnTo>
                  <a:lnTo>
                    <a:pt x="194153" y="225469"/>
                  </a:lnTo>
                  <a:cubicBezTo>
                    <a:pt x="200416" y="231732"/>
                    <a:pt x="205856" y="238944"/>
                    <a:pt x="212942" y="244258"/>
                  </a:cubicBezTo>
                  <a:cubicBezTo>
                    <a:pt x="221293" y="250521"/>
                    <a:pt x="230324" y="255967"/>
                    <a:pt x="237994" y="263047"/>
                  </a:cubicBezTo>
                  <a:cubicBezTo>
                    <a:pt x="257519" y="281070"/>
                    <a:pt x="275572" y="300625"/>
                    <a:pt x="294361" y="319414"/>
                  </a:cubicBezTo>
                  <a:cubicBezTo>
                    <a:pt x="300624" y="325677"/>
                    <a:pt x="306064" y="332889"/>
                    <a:pt x="313150" y="338203"/>
                  </a:cubicBezTo>
                  <a:cubicBezTo>
                    <a:pt x="321501" y="344466"/>
                    <a:pt x="330052" y="350471"/>
                    <a:pt x="338203" y="356992"/>
                  </a:cubicBezTo>
                  <a:cubicBezTo>
                    <a:pt x="350935" y="367178"/>
                    <a:pt x="362423" y="378957"/>
                    <a:pt x="375781" y="388307"/>
                  </a:cubicBezTo>
                  <a:cubicBezTo>
                    <a:pt x="383430" y="393661"/>
                    <a:pt x="392916" y="395885"/>
                    <a:pt x="400833" y="400833"/>
                  </a:cubicBezTo>
                  <a:cubicBezTo>
                    <a:pt x="425322" y="416138"/>
                    <a:pt x="423733" y="423080"/>
                    <a:pt x="450937" y="432148"/>
                  </a:cubicBezTo>
                  <a:cubicBezTo>
                    <a:pt x="461036" y="435514"/>
                    <a:pt x="471814" y="436323"/>
                    <a:pt x="482252" y="438411"/>
                  </a:cubicBezTo>
                  <a:cubicBezTo>
                    <a:pt x="535773" y="470524"/>
                    <a:pt x="489753" y="448115"/>
                    <a:pt x="551145" y="463463"/>
                  </a:cubicBezTo>
                  <a:cubicBezTo>
                    <a:pt x="592085" y="473698"/>
                    <a:pt x="582682" y="476063"/>
                    <a:pt x="620038" y="488515"/>
                  </a:cubicBezTo>
                  <a:cubicBezTo>
                    <a:pt x="628204" y="491237"/>
                    <a:pt x="636924" y="492056"/>
                    <a:pt x="645090" y="494778"/>
                  </a:cubicBezTo>
                  <a:cubicBezTo>
                    <a:pt x="710106" y="516450"/>
                    <a:pt x="649166" y="496816"/>
                    <a:pt x="695194" y="519830"/>
                  </a:cubicBezTo>
                  <a:cubicBezTo>
                    <a:pt x="705205" y="524836"/>
                    <a:pt x="729671" y="529680"/>
                    <a:pt x="739035" y="532356"/>
                  </a:cubicBezTo>
                  <a:cubicBezTo>
                    <a:pt x="751319" y="535866"/>
                    <a:pt x="770548" y="544157"/>
                    <a:pt x="782876" y="544882"/>
                  </a:cubicBezTo>
                  <a:cubicBezTo>
                    <a:pt x="809969" y="546476"/>
                    <a:pt x="837156" y="544882"/>
                    <a:pt x="864296" y="544882"/>
                  </a:cubicBezTo>
                </a:path>
              </a:pathLst>
            </a:cu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EF03EF-97BB-65D7-DC03-6F59B2F83BA2}"/>
                </a:ext>
              </a:extLst>
            </p:cNvPr>
            <p:cNvSpPr/>
            <p:nvPr/>
          </p:nvSpPr>
          <p:spPr bwMode="auto">
            <a:xfrm>
              <a:off x="6701425" y="4181605"/>
              <a:ext cx="1219200" cy="609600"/>
            </a:xfrm>
            <a:custGeom>
              <a:avLst/>
              <a:gdLst>
                <a:gd name="connsiteX0" fmla="*/ 0 w 1177496"/>
                <a:gd name="connsiteY0" fmla="*/ 557408 h 557408"/>
                <a:gd name="connsiteX1" fmla="*/ 131523 w 1177496"/>
                <a:gd name="connsiteY1" fmla="*/ 532356 h 557408"/>
                <a:gd name="connsiteX2" fmla="*/ 187890 w 1177496"/>
                <a:gd name="connsiteY2" fmla="*/ 519830 h 557408"/>
                <a:gd name="connsiteX3" fmla="*/ 369517 w 1177496"/>
                <a:gd name="connsiteY3" fmla="*/ 463463 h 557408"/>
                <a:gd name="connsiteX4" fmla="*/ 413359 w 1177496"/>
                <a:gd name="connsiteY4" fmla="*/ 450937 h 557408"/>
                <a:gd name="connsiteX5" fmla="*/ 488515 w 1177496"/>
                <a:gd name="connsiteY5" fmla="*/ 413359 h 557408"/>
                <a:gd name="connsiteX6" fmla="*/ 519830 w 1177496"/>
                <a:gd name="connsiteY6" fmla="*/ 400833 h 557408"/>
                <a:gd name="connsiteX7" fmla="*/ 544882 w 1177496"/>
                <a:gd name="connsiteY7" fmla="*/ 388307 h 557408"/>
                <a:gd name="connsiteX8" fmla="*/ 576197 w 1177496"/>
                <a:gd name="connsiteY8" fmla="*/ 375781 h 557408"/>
                <a:gd name="connsiteX9" fmla="*/ 594986 w 1177496"/>
                <a:gd name="connsiteY9" fmla="*/ 363255 h 557408"/>
                <a:gd name="connsiteX10" fmla="*/ 657616 w 1177496"/>
                <a:gd name="connsiteY10" fmla="*/ 338203 h 557408"/>
                <a:gd name="connsiteX11" fmla="*/ 726509 w 1177496"/>
                <a:gd name="connsiteY11" fmla="*/ 300625 h 557408"/>
                <a:gd name="connsiteX12" fmla="*/ 757824 w 1177496"/>
                <a:gd name="connsiteY12" fmla="*/ 288099 h 557408"/>
                <a:gd name="connsiteX13" fmla="*/ 789139 w 1177496"/>
                <a:gd name="connsiteY13" fmla="*/ 269310 h 557408"/>
                <a:gd name="connsiteX14" fmla="*/ 826717 w 1177496"/>
                <a:gd name="connsiteY14" fmla="*/ 250521 h 557408"/>
                <a:gd name="connsiteX15" fmla="*/ 870559 w 1177496"/>
                <a:gd name="connsiteY15" fmla="*/ 219206 h 557408"/>
                <a:gd name="connsiteX16" fmla="*/ 895611 w 1177496"/>
                <a:gd name="connsiteY16" fmla="*/ 212943 h 557408"/>
                <a:gd name="connsiteX17" fmla="*/ 951978 w 1177496"/>
                <a:gd name="connsiteY17" fmla="*/ 169102 h 557408"/>
                <a:gd name="connsiteX18" fmla="*/ 977030 w 1177496"/>
                <a:gd name="connsiteY18" fmla="*/ 150313 h 557408"/>
                <a:gd name="connsiteX19" fmla="*/ 1020871 w 1177496"/>
                <a:gd name="connsiteY19" fmla="*/ 125261 h 557408"/>
                <a:gd name="connsiteX20" fmla="*/ 1064712 w 1177496"/>
                <a:gd name="connsiteY20" fmla="*/ 100208 h 557408"/>
                <a:gd name="connsiteX21" fmla="*/ 1083501 w 1177496"/>
                <a:gd name="connsiteY21" fmla="*/ 75156 h 557408"/>
                <a:gd name="connsiteX22" fmla="*/ 1102290 w 1177496"/>
                <a:gd name="connsiteY22" fmla="*/ 62630 h 557408"/>
                <a:gd name="connsiteX23" fmla="*/ 1121079 w 1177496"/>
                <a:gd name="connsiteY23" fmla="*/ 37578 h 557408"/>
                <a:gd name="connsiteX24" fmla="*/ 1158657 w 1177496"/>
                <a:gd name="connsiteY24" fmla="*/ 12526 h 557408"/>
                <a:gd name="connsiteX25" fmla="*/ 1177446 w 1177496"/>
                <a:gd name="connsiteY25" fmla="*/ 0 h 55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77496" h="557408">
                  <a:moveTo>
                    <a:pt x="0" y="557408"/>
                  </a:moveTo>
                  <a:cubicBezTo>
                    <a:pt x="123984" y="547076"/>
                    <a:pt x="28388" y="561004"/>
                    <a:pt x="131523" y="532356"/>
                  </a:cubicBezTo>
                  <a:cubicBezTo>
                    <a:pt x="150068" y="527205"/>
                    <a:pt x="169336" y="524948"/>
                    <a:pt x="187890" y="519830"/>
                  </a:cubicBezTo>
                  <a:cubicBezTo>
                    <a:pt x="359423" y="472511"/>
                    <a:pt x="259391" y="497877"/>
                    <a:pt x="369517" y="463463"/>
                  </a:cubicBezTo>
                  <a:cubicBezTo>
                    <a:pt x="384024" y="458930"/>
                    <a:pt x="399046" y="456049"/>
                    <a:pt x="413359" y="450937"/>
                  </a:cubicBezTo>
                  <a:cubicBezTo>
                    <a:pt x="481967" y="426434"/>
                    <a:pt x="433171" y="441031"/>
                    <a:pt x="488515" y="413359"/>
                  </a:cubicBezTo>
                  <a:cubicBezTo>
                    <a:pt x="498571" y="408331"/>
                    <a:pt x="509557" y="405399"/>
                    <a:pt x="519830" y="400833"/>
                  </a:cubicBezTo>
                  <a:cubicBezTo>
                    <a:pt x="528362" y="397041"/>
                    <a:pt x="536350" y="392099"/>
                    <a:pt x="544882" y="388307"/>
                  </a:cubicBezTo>
                  <a:cubicBezTo>
                    <a:pt x="555155" y="383741"/>
                    <a:pt x="566141" y="380809"/>
                    <a:pt x="576197" y="375781"/>
                  </a:cubicBezTo>
                  <a:cubicBezTo>
                    <a:pt x="582930" y="372415"/>
                    <a:pt x="588152" y="366409"/>
                    <a:pt x="594986" y="363255"/>
                  </a:cubicBezTo>
                  <a:cubicBezTo>
                    <a:pt x="615401" y="353833"/>
                    <a:pt x="638335" y="349771"/>
                    <a:pt x="657616" y="338203"/>
                  </a:cubicBezTo>
                  <a:cubicBezTo>
                    <a:pt x="687775" y="320108"/>
                    <a:pt x="693189" y="315771"/>
                    <a:pt x="726509" y="300625"/>
                  </a:cubicBezTo>
                  <a:cubicBezTo>
                    <a:pt x="736744" y="295973"/>
                    <a:pt x="747768" y="293127"/>
                    <a:pt x="757824" y="288099"/>
                  </a:cubicBezTo>
                  <a:cubicBezTo>
                    <a:pt x="768712" y="282655"/>
                    <a:pt x="778452" y="275139"/>
                    <a:pt x="789139" y="269310"/>
                  </a:cubicBezTo>
                  <a:cubicBezTo>
                    <a:pt x="801433" y="262604"/>
                    <a:pt x="814708" y="257726"/>
                    <a:pt x="826717" y="250521"/>
                  </a:cubicBezTo>
                  <a:cubicBezTo>
                    <a:pt x="832059" y="247316"/>
                    <a:pt x="861640" y="223028"/>
                    <a:pt x="870559" y="219206"/>
                  </a:cubicBezTo>
                  <a:cubicBezTo>
                    <a:pt x="878471" y="215815"/>
                    <a:pt x="887260" y="215031"/>
                    <a:pt x="895611" y="212943"/>
                  </a:cubicBezTo>
                  <a:lnTo>
                    <a:pt x="951978" y="169102"/>
                  </a:lnTo>
                  <a:cubicBezTo>
                    <a:pt x="960252" y="162738"/>
                    <a:pt x="967694" y="154981"/>
                    <a:pt x="977030" y="150313"/>
                  </a:cubicBezTo>
                  <a:cubicBezTo>
                    <a:pt x="1052735" y="112461"/>
                    <a:pt x="958904" y="160671"/>
                    <a:pt x="1020871" y="125261"/>
                  </a:cubicBezTo>
                  <a:cubicBezTo>
                    <a:pt x="1032337" y="118709"/>
                    <a:pt x="1054537" y="110384"/>
                    <a:pt x="1064712" y="100208"/>
                  </a:cubicBezTo>
                  <a:cubicBezTo>
                    <a:pt x="1072093" y="92827"/>
                    <a:pt x="1076120" y="82537"/>
                    <a:pt x="1083501" y="75156"/>
                  </a:cubicBezTo>
                  <a:cubicBezTo>
                    <a:pt x="1088824" y="69833"/>
                    <a:pt x="1096967" y="67953"/>
                    <a:pt x="1102290" y="62630"/>
                  </a:cubicBezTo>
                  <a:cubicBezTo>
                    <a:pt x="1109671" y="55249"/>
                    <a:pt x="1113277" y="44513"/>
                    <a:pt x="1121079" y="37578"/>
                  </a:cubicBezTo>
                  <a:cubicBezTo>
                    <a:pt x="1132331" y="27576"/>
                    <a:pt x="1144375" y="17287"/>
                    <a:pt x="1158657" y="12526"/>
                  </a:cubicBezTo>
                  <a:cubicBezTo>
                    <a:pt x="1179427" y="5603"/>
                    <a:pt x="1177446" y="12865"/>
                    <a:pt x="1177446" y="0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8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0B9F25C-7C6E-F028-28AF-F4E27F70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</p:spPr>
        <p:txBody>
          <a:bodyPr/>
          <a:lstStyle/>
          <a:p>
            <a:r>
              <a:rPr lang="en-US" dirty="0"/>
              <a:t>Sometimes, you can find research-based estimates of sales for product families or product lines</a:t>
            </a:r>
          </a:p>
        </p:txBody>
      </p:sp>
      <p:pic>
        <p:nvPicPr>
          <p:cNvPr id="5" name="Content Placeholder 4" descr="A pie chart of a device&#10;&#10;Description automatically generated with medium confidence">
            <a:extLst>
              <a:ext uri="{FF2B5EF4-FFF2-40B4-BE49-F238E27FC236}">
                <a16:creationId xmlns:a16="http://schemas.microsoft.com/office/drawing/2014/main" id="{72D14991-1A02-24CF-7595-C86B9841D67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57200" y="1381887"/>
            <a:ext cx="8229600" cy="3065526"/>
          </a:xfrm>
          <a:noFill/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04C9416-2416-1AE4-8804-54FEF22BA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93" y="4951266"/>
            <a:ext cx="190789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ＭＳ Ｐゴシック" panose="020B0600070205080204" pitchFamily="34" charset="-128"/>
                <a:cs typeface="Geneva" panose="020B0503030404040204" pitchFamily="34" charset="0"/>
              </a:rPr>
              <a:t>Source: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ＭＳ Ｐゴシック" panose="020B0600070205080204" pitchFamily="34" charset="-128"/>
                <a:cs typeface="Geneva" panose="020B0503030404040204" pitchFamily="34" charset="0"/>
                <a:hlinkClick r:id="rId4"/>
              </a:rPr>
              <a:t>https://fourweekmba.com/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ＭＳ Ｐゴシック" panose="020B0600070205080204" pitchFamily="34" charset="-128"/>
                <a:cs typeface="Geneva" panose="020B0503030404040204" pitchFamily="34" charset="0"/>
              </a:rPr>
              <a:t>  June 5, 2023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4F2338-D20A-2E31-8DF9-639284322F34}"/>
              </a:ext>
            </a:extLst>
          </p:cNvPr>
          <p:cNvSpPr txBox="1"/>
          <p:nvPr/>
        </p:nvSpPr>
        <p:spPr>
          <a:xfrm>
            <a:off x="457200" y="4552950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Inside a company, you would ask your finance dept or product leaders.</a:t>
            </a:r>
          </a:p>
        </p:txBody>
      </p:sp>
    </p:spTree>
    <p:extLst>
      <p:ext uri="{BB962C8B-B14F-4D97-AF65-F5344CB8AC3E}">
        <p14:creationId xmlns:p14="http://schemas.microsoft.com/office/powerpoint/2010/main" val="231807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4CF2-E19B-05AA-25EB-5DFAACD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950"/>
            <a:ext cx="8229600" cy="609600"/>
          </a:xfrm>
        </p:spPr>
        <p:txBody>
          <a:bodyPr/>
          <a:lstStyle/>
          <a:p>
            <a:r>
              <a:rPr lang="en-US" dirty="0"/>
              <a:t>Expenses </a:t>
            </a:r>
            <a:r>
              <a:rPr lang="en-US" b="0" dirty="0"/>
              <a:t>(a.k.a. costs)</a:t>
            </a:r>
          </a:p>
        </p:txBody>
      </p:sp>
    </p:spTree>
    <p:extLst>
      <p:ext uri="{BB962C8B-B14F-4D97-AF65-F5344CB8AC3E}">
        <p14:creationId xmlns:p14="http://schemas.microsoft.com/office/powerpoint/2010/main" val="353207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2132E-4427-D2EC-EF2E-3BCC50FE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BC037-EE93-06AA-4BE0-0386DD2B81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Learn about business cases for new product ideas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Know key financial concepts used to understand a company’s health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42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11E5-BAFB-0204-FB8C-1F20D610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expenses in doing business.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DB22-0233-BED1-C707-971C495D89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87477"/>
            <a:ext cx="2590800" cy="3429000"/>
          </a:xfrm>
        </p:spPr>
        <p:txBody>
          <a:bodyPr/>
          <a:lstStyle/>
          <a:p>
            <a:r>
              <a:rPr lang="en-US" dirty="0"/>
              <a:t>Payroll and payroll taxes</a:t>
            </a:r>
          </a:p>
          <a:p>
            <a:br>
              <a:rPr lang="en-US" dirty="0"/>
            </a:br>
            <a:r>
              <a:rPr lang="en-US" dirty="0"/>
              <a:t>Employee benefits</a:t>
            </a:r>
          </a:p>
          <a:p>
            <a:endParaRPr lang="en-US" dirty="0"/>
          </a:p>
          <a:p>
            <a:r>
              <a:rPr lang="en-US" dirty="0"/>
              <a:t>Parts and components</a:t>
            </a:r>
          </a:p>
          <a:p>
            <a:endParaRPr lang="en-US" dirty="0"/>
          </a:p>
          <a:p>
            <a:r>
              <a:rPr lang="en-US" dirty="0"/>
              <a:t>Insurance</a:t>
            </a:r>
          </a:p>
          <a:p>
            <a:endParaRPr lang="en-US" dirty="0"/>
          </a:p>
          <a:p>
            <a:r>
              <a:rPr lang="en-US" dirty="0"/>
              <a:t>Electricity</a:t>
            </a:r>
          </a:p>
          <a:p>
            <a:endParaRPr lang="en-US" dirty="0"/>
          </a:p>
          <a:p>
            <a:r>
              <a:rPr lang="en-US" dirty="0"/>
              <a:t>Water</a:t>
            </a:r>
          </a:p>
          <a:p>
            <a:endParaRPr lang="en-US" dirty="0"/>
          </a:p>
          <a:p>
            <a:r>
              <a:rPr lang="en-US" dirty="0"/>
              <a:t>Telecommunications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93A107-FC7A-72D3-9105-48DC3FA15F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76600" y="987476"/>
            <a:ext cx="2590800" cy="3794073"/>
          </a:xfrm>
        </p:spPr>
        <p:txBody>
          <a:bodyPr/>
          <a:lstStyle/>
          <a:p>
            <a:r>
              <a:rPr lang="en-US" dirty="0"/>
              <a:t>Rent</a:t>
            </a:r>
          </a:p>
          <a:p>
            <a:endParaRPr lang="en-US" dirty="0"/>
          </a:p>
          <a:p>
            <a:r>
              <a:rPr lang="en-US" dirty="0"/>
              <a:t>Taxes</a:t>
            </a:r>
          </a:p>
          <a:p>
            <a:endParaRPr lang="en-US" dirty="0"/>
          </a:p>
          <a:p>
            <a:r>
              <a:rPr lang="en-US" dirty="0"/>
              <a:t>Office equipment</a:t>
            </a:r>
          </a:p>
          <a:p>
            <a:endParaRPr lang="en-US" dirty="0"/>
          </a:p>
          <a:p>
            <a:r>
              <a:rPr lang="en-US" dirty="0"/>
              <a:t>Advertising</a:t>
            </a:r>
          </a:p>
          <a:p>
            <a:endParaRPr lang="en-US" dirty="0"/>
          </a:p>
          <a:p>
            <a:r>
              <a:rPr lang="en-US" dirty="0"/>
              <a:t>Sales commissions</a:t>
            </a:r>
          </a:p>
          <a:p>
            <a:endParaRPr lang="en-US" dirty="0"/>
          </a:p>
          <a:p>
            <a:r>
              <a:rPr lang="en-US" dirty="0"/>
              <a:t>Licenses</a:t>
            </a:r>
          </a:p>
          <a:p>
            <a:endParaRPr lang="en-US" dirty="0"/>
          </a:p>
          <a:p>
            <a:r>
              <a:rPr lang="en-US" dirty="0"/>
              <a:t>Office supplies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5E71E-CF16-46E2-92F3-FE55513013D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0" y="987477"/>
            <a:ext cx="2590800" cy="3794072"/>
          </a:xfrm>
        </p:spPr>
        <p:txBody>
          <a:bodyPr/>
          <a:lstStyle/>
          <a:p>
            <a:r>
              <a:rPr lang="en-US" dirty="0"/>
              <a:t>Travel</a:t>
            </a:r>
          </a:p>
          <a:p>
            <a:endParaRPr lang="en-US" dirty="0"/>
          </a:p>
          <a:p>
            <a:r>
              <a:rPr lang="en-US" dirty="0"/>
              <a:t>Business entertainment</a:t>
            </a:r>
          </a:p>
          <a:p>
            <a:endParaRPr lang="en-US" dirty="0"/>
          </a:p>
          <a:p>
            <a:r>
              <a:rPr lang="en-US" dirty="0"/>
              <a:t>Interest on loans</a:t>
            </a:r>
          </a:p>
          <a:p>
            <a:endParaRPr lang="en-US" dirty="0"/>
          </a:p>
          <a:p>
            <a:r>
              <a:rPr lang="en-US" dirty="0"/>
              <a:t>Credit card fees</a:t>
            </a:r>
          </a:p>
          <a:p>
            <a:endParaRPr lang="en-US" dirty="0"/>
          </a:p>
          <a:p>
            <a:r>
              <a:rPr lang="en-US" dirty="0"/>
              <a:t>Equipment</a:t>
            </a:r>
          </a:p>
          <a:p>
            <a:endParaRPr lang="en-US" dirty="0"/>
          </a:p>
          <a:p>
            <a:r>
              <a:rPr lang="en-US" dirty="0"/>
              <a:t>Training</a:t>
            </a:r>
          </a:p>
          <a:p>
            <a:endParaRPr lang="en-US" dirty="0"/>
          </a:p>
          <a:p>
            <a:r>
              <a:rPr lang="en-US" i="1" dirty="0"/>
              <a:t>…many more</a:t>
            </a:r>
          </a:p>
        </p:txBody>
      </p:sp>
    </p:spTree>
    <p:extLst>
      <p:ext uri="{BB962C8B-B14F-4D97-AF65-F5344CB8AC3E}">
        <p14:creationId xmlns:p14="http://schemas.microsoft.com/office/powerpoint/2010/main" val="157214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917069-C6F6-813E-1991-1C4F7C06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expenses are categorized to help understand the health of the company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DD8B31-ECFA-028F-6584-01825DF587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Cost of Goods Sold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direct costs </a:t>
            </a:r>
            <a:r>
              <a:rPr lang="en-US" dirty="0"/>
              <a:t>of producing or delivering the products or services that were sold.</a:t>
            </a:r>
          </a:p>
          <a:p>
            <a:endParaRPr lang="en-US" dirty="0"/>
          </a:p>
          <a:p>
            <a:r>
              <a:rPr lang="en-US" b="1" dirty="0"/>
              <a:t>Operating expenses </a:t>
            </a:r>
          </a:p>
          <a:p>
            <a:r>
              <a:rPr lang="en-US" dirty="0"/>
              <a:t>The indirect costs a company </a:t>
            </a:r>
            <a:r>
              <a:rPr lang="en-US" dirty="0" err="1"/>
              <a:t>gs</a:t>
            </a:r>
            <a:r>
              <a:rPr lang="en-US" dirty="0"/>
              <a:t> that don’t directly relate to the PRODUCTION or DELIVERY of a product or service.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&amp; Administrative expenses  “overhead”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Selling and Marketing expenses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 &amp; Development expenses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(taxes, interest, inventory write-offs, depreciation, etc.)</a:t>
            </a:r>
          </a:p>
          <a:p>
            <a:pPr marL="285750" indent="-285750">
              <a:buFont typeface="+mj-lt"/>
              <a:buAutoNum type="arabicPeriod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7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BE59-33BD-B9AB-6416-CD5A92C1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950"/>
            <a:ext cx="8229600" cy="609600"/>
          </a:xfrm>
        </p:spPr>
        <p:txBody>
          <a:bodyPr/>
          <a:lstStyle/>
          <a:p>
            <a:r>
              <a:rPr lang="en-US" dirty="0"/>
              <a:t>Cost of Goods Sold (COGS) expense</a:t>
            </a:r>
          </a:p>
        </p:txBody>
      </p:sp>
    </p:spTree>
    <p:extLst>
      <p:ext uri="{BB962C8B-B14F-4D97-AF65-F5344CB8AC3E}">
        <p14:creationId xmlns:p14="http://schemas.microsoft.com/office/powerpoint/2010/main" val="3172957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BFEB-703C-571D-8356-C49BDEF6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24" y="281499"/>
            <a:ext cx="8392076" cy="609600"/>
          </a:xfrm>
        </p:spPr>
        <p:txBody>
          <a:bodyPr/>
          <a:lstStyle/>
          <a:p>
            <a:r>
              <a:rPr lang="en-US" dirty="0"/>
              <a:t>Cost of Goods Sold (COGS) </a:t>
            </a:r>
            <a:br>
              <a:rPr lang="en-US" dirty="0"/>
            </a:br>
            <a:r>
              <a:rPr lang="en-US" sz="1900" b="0" i="1" dirty="0"/>
              <a:t>(a.k.a. Cost of Sales; Cost of Revenue; Cost of Service Provided)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0406-2D0A-651B-68D4-28A602D415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123950"/>
            <a:ext cx="8227081" cy="3864946"/>
          </a:xfrm>
          <a:solidFill>
            <a:schemeClr val="bg1"/>
          </a:solidFill>
        </p:spPr>
        <p:txBody>
          <a:bodyPr/>
          <a:lstStyle/>
          <a:p>
            <a:r>
              <a:rPr lang="en-US" sz="1800" b="1" dirty="0"/>
              <a:t>The </a:t>
            </a:r>
            <a:r>
              <a:rPr lang="en-US" sz="1800" b="1" dirty="0">
                <a:solidFill>
                  <a:srgbClr val="C00000"/>
                </a:solidFill>
              </a:rPr>
              <a:t>direct costs </a:t>
            </a:r>
            <a:r>
              <a:rPr lang="en-US" sz="1800" b="1" dirty="0"/>
              <a:t>of producing the products or services that were sold in the time period.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Direct cost </a:t>
            </a:r>
            <a:r>
              <a:rPr lang="en-US" sz="1800" dirty="0"/>
              <a:t>– </a:t>
            </a:r>
            <a:r>
              <a:rPr lang="en-US" sz="1800" u="sng" dirty="0"/>
              <a:t>an expense that can be traced to a specific product sold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 the raw material used in a product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 the time spent by an employee with a client to implement it</a:t>
            </a:r>
          </a:p>
          <a:p>
            <a:endParaRPr lang="en-US" sz="1800" dirty="0"/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COGS is a variable cost – it changes with the volume of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Indirect costs are </a:t>
            </a:r>
            <a:r>
              <a:rPr lang="en-US" sz="1800" u="sng" dirty="0"/>
              <a:t>not</a:t>
            </a:r>
            <a:r>
              <a:rPr lang="en-US" sz="1800" dirty="0"/>
              <a:t> included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Management salaries, office space, utilities, insurance, office supplies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Sales and marketing, R&amp;D</a:t>
            </a:r>
          </a:p>
        </p:txBody>
      </p:sp>
    </p:spTree>
    <p:extLst>
      <p:ext uri="{BB962C8B-B14F-4D97-AF65-F5344CB8AC3E}">
        <p14:creationId xmlns:p14="http://schemas.microsoft.com/office/powerpoint/2010/main" val="867926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F2ABD76-367A-E38C-B00C-46A3C49DFD1D}"/>
              </a:ext>
            </a:extLst>
          </p:cNvPr>
          <p:cNvGrpSpPr/>
          <p:nvPr/>
        </p:nvGrpSpPr>
        <p:grpSpPr>
          <a:xfrm>
            <a:off x="3733800" y="1194137"/>
            <a:ext cx="3962400" cy="2895600"/>
            <a:chOff x="5486400" y="1765935"/>
            <a:chExt cx="3178409" cy="2113417"/>
          </a:xfrm>
        </p:grpSpPr>
        <p:pic>
          <p:nvPicPr>
            <p:cNvPr id="4" name="Picture 10" descr="Preliminary materials bill for iPhone 5 roughly totals $167.50 - 9to5Mac">
              <a:extLst>
                <a:ext uri="{FF2B5EF4-FFF2-40B4-BE49-F238E27FC236}">
                  <a16:creationId xmlns:a16="http://schemas.microsoft.com/office/drawing/2014/main" id="{A3E83E23-E09D-1AEA-4DF6-CBD89510B8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86400" y="2266950"/>
              <a:ext cx="3055938" cy="1612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0" descr="Preliminary materials bill for iPhone 5 roughly totals $167.50 - 9to5Mac">
              <a:extLst>
                <a:ext uri="{FF2B5EF4-FFF2-40B4-BE49-F238E27FC236}">
                  <a16:creationId xmlns:a16="http://schemas.microsoft.com/office/drawing/2014/main" id="{821FFCD0-A564-91C2-4FD5-9DAEEE9C14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608871" y="1765935"/>
              <a:ext cx="3055938" cy="501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353546-ABDD-FE90-1EA4-B0C38B1F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Example COGS: (old) iPhone </a:t>
            </a:r>
            <a:r>
              <a:rPr lang="en-US" sz="1600" b="0" dirty="0"/>
              <a:t>(product’s COGS, not the entire company’s COGS)</a:t>
            </a:r>
            <a:endParaRPr lang="en-US" b="0" dirty="0"/>
          </a:p>
        </p:txBody>
      </p:sp>
      <p:pic>
        <p:nvPicPr>
          <p:cNvPr id="1032" name="Picture 8" descr="Apple iPhone 13 Pro Max Teardown Report - UnitedLex">
            <a:extLst>
              <a:ext uri="{FF2B5EF4-FFF2-40B4-BE49-F238E27FC236}">
                <a16:creationId xmlns:a16="http://schemas.microsoft.com/office/drawing/2014/main" id="{F6DEC414-A34B-8986-7DB1-582FE7FE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41070" y="1884336"/>
            <a:ext cx="3318709" cy="203270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D89CE2-67EF-B191-BF46-6EE86FF0E832}"/>
              </a:ext>
            </a:extLst>
          </p:cNvPr>
          <p:cNvSpPr txBox="1"/>
          <p:nvPr/>
        </p:nvSpPr>
        <p:spPr>
          <a:xfrm>
            <a:off x="533399" y="4099582"/>
            <a:ext cx="7128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iPhone sold has many parts.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 the cost to make each part (direct material + direct labor costs)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Plus, add the costs of parts purchased.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F3B1D1-50C9-4571-CBAF-20D00DAEA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414" y="4923972"/>
            <a:ext cx="1095172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ＭＳ Ｐゴシック" panose="020B0600070205080204" pitchFamily="34" charset="-128"/>
                <a:cs typeface="Geneva" panose="020B0503030404040204" pitchFamily="34" charset="0"/>
              </a:rPr>
              <a:t>Source: </a:t>
            </a:r>
            <a:r>
              <a:rPr kumimoji="0" lang="en-US" altLang="en-US" sz="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ＭＳ Ｐゴシック" panose="020B0600070205080204" pitchFamily="34" charset="-128"/>
                <a:cs typeface="Geneva" panose="020B0503030404040204" pitchFamily="34" charset="0"/>
              </a:rPr>
              <a:t>www.techinsights.com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964AB-8AA5-2956-8A3F-79A33D435370}"/>
              </a:ext>
            </a:extLst>
          </p:cNvPr>
          <p:cNvSpPr txBox="1"/>
          <p:nvPr/>
        </p:nvSpPr>
        <p:spPr>
          <a:xfrm>
            <a:off x="8017798" y="2582680"/>
            <a:ext cx="990600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FYI</a:t>
            </a:r>
          </a:p>
          <a:p>
            <a:endParaRPr lang="en-US" sz="1100" dirty="0"/>
          </a:p>
          <a:p>
            <a:r>
              <a:rPr lang="en-US" sz="1100" dirty="0"/>
              <a:t>iPhone 14 Pro Max costs about $501 each. </a:t>
            </a:r>
          </a:p>
          <a:p>
            <a:endParaRPr lang="en-US" sz="1100" dirty="0"/>
          </a:p>
          <a:p>
            <a:r>
              <a:rPr lang="en-US" sz="1100" dirty="0"/>
              <a:t>Price is $1099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70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0CA985-D1EA-EE51-E078-FBFACB2F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COGS – Apple Inc. (AAPL)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534FC07-9AFC-323D-5F11-70D1591F78A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941" y="1200150"/>
            <a:ext cx="7549116" cy="1371600"/>
          </a:xfrm>
          <a:ln>
            <a:solidFill>
              <a:schemeClr val="tx1"/>
            </a:solidFill>
          </a:ln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16E77D8-5D20-2D6E-6922-DD31A3632CD3}"/>
              </a:ext>
            </a:extLst>
          </p:cNvPr>
          <p:cNvSpPr/>
          <p:nvPr/>
        </p:nvSpPr>
        <p:spPr bwMode="auto">
          <a:xfrm>
            <a:off x="270024" y="2041225"/>
            <a:ext cx="2209289" cy="548552"/>
          </a:xfrm>
          <a:custGeom>
            <a:avLst/>
            <a:gdLst>
              <a:gd name="connsiteX0" fmla="*/ 760977 w 2209289"/>
              <a:gd name="connsiteY0" fmla="*/ 8504 h 548552"/>
              <a:gd name="connsiteX1" fmla="*/ 601418 w 2209289"/>
              <a:gd name="connsiteY1" fmla="*/ 14641 h 548552"/>
              <a:gd name="connsiteX2" fmla="*/ 92054 w 2209289"/>
              <a:gd name="connsiteY2" fmla="*/ 26915 h 548552"/>
              <a:gd name="connsiteX3" fmla="*/ 49095 w 2209289"/>
              <a:gd name="connsiteY3" fmla="*/ 63736 h 548552"/>
              <a:gd name="connsiteX4" fmla="*/ 18411 w 2209289"/>
              <a:gd name="connsiteY4" fmla="*/ 118968 h 548552"/>
              <a:gd name="connsiteX5" fmla="*/ 0 w 2209289"/>
              <a:gd name="connsiteY5" fmla="*/ 217159 h 548552"/>
              <a:gd name="connsiteX6" fmla="*/ 12274 w 2209289"/>
              <a:gd name="connsiteY6" fmla="*/ 315349 h 548552"/>
              <a:gd name="connsiteX7" fmla="*/ 24548 w 2209289"/>
              <a:gd name="connsiteY7" fmla="*/ 339897 h 548552"/>
              <a:gd name="connsiteX8" fmla="*/ 42959 w 2209289"/>
              <a:gd name="connsiteY8" fmla="*/ 358308 h 548552"/>
              <a:gd name="connsiteX9" fmla="*/ 67506 w 2209289"/>
              <a:gd name="connsiteY9" fmla="*/ 376719 h 548552"/>
              <a:gd name="connsiteX10" fmla="*/ 141149 w 2209289"/>
              <a:gd name="connsiteY10" fmla="*/ 407403 h 548552"/>
              <a:gd name="connsiteX11" fmla="*/ 190244 w 2209289"/>
              <a:gd name="connsiteY11" fmla="*/ 419677 h 548552"/>
              <a:gd name="connsiteX12" fmla="*/ 288435 w 2209289"/>
              <a:gd name="connsiteY12" fmla="*/ 444225 h 548552"/>
              <a:gd name="connsiteX13" fmla="*/ 337530 w 2209289"/>
              <a:gd name="connsiteY13" fmla="*/ 450362 h 548552"/>
              <a:gd name="connsiteX14" fmla="*/ 454132 w 2209289"/>
              <a:gd name="connsiteY14" fmla="*/ 462635 h 548552"/>
              <a:gd name="connsiteX15" fmla="*/ 521638 w 2209289"/>
              <a:gd name="connsiteY15" fmla="*/ 468772 h 548552"/>
              <a:gd name="connsiteX16" fmla="*/ 589144 w 2209289"/>
              <a:gd name="connsiteY16" fmla="*/ 481046 h 548552"/>
              <a:gd name="connsiteX17" fmla="*/ 650513 w 2209289"/>
              <a:gd name="connsiteY17" fmla="*/ 487183 h 548552"/>
              <a:gd name="connsiteX18" fmla="*/ 754840 w 2209289"/>
              <a:gd name="connsiteY18" fmla="*/ 499457 h 548552"/>
              <a:gd name="connsiteX19" fmla="*/ 816210 w 2209289"/>
              <a:gd name="connsiteY19" fmla="*/ 511731 h 548552"/>
              <a:gd name="connsiteX20" fmla="*/ 908263 w 2209289"/>
              <a:gd name="connsiteY20" fmla="*/ 524005 h 548552"/>
              <a:gd name="connsiteX21" fmla="*/ 957359 w 2209289"/>
              <a:gd name="connsiteY21" fmla="*/ 536278 h 548552"/>
              <a:gd name="connsiteX22" fmla="*/ 1000317 w 2209289"/>
              <a:gd name="connsiteY22" fmla="*/ 548552 h 548552"/>
              <a:gd name="connsiteX23" fmla="*/ 1061686 w 2209289"/>
              <a:gd name="connsiteY23" fmla="*/ 542415 h 548552"/>
              <a:gd name="connsiteX24" fmla="*/ 1116918 w 2209289"/>
              <a:gd name="connsiteY24" fmla="*/ 524005 h 548552"/>
              <a:gd name="connsiteX25" fmla="*/ 1221246 w 2209289"/>
              <a:gd name="connsiteY25" fmla="*/ 493320 h 548552"/>
              <a:gd name="connsiteX26" fmla="*/ 1288752 w 2209289"/>
              <a:gd name="connsiteY26" fmla="*/ 481046 h 548552"/>
              <a:gd name="connsiteX27" fmla="*/ 1436038 w 2209289"/>
              <a:gd name="connsiteY27" fmla="*/ 450362 h 548552"/>
              <a:gd name="connsiteX28" fmla="*/ 1773568 w 2209289"/>
              <a:gd name="connsiteY28" fmla="*/ 431951 h 548552"/>
              <a:gd name="connsiteX29" fmla="*/ 1914717 w 2209289"/>
              <a:gd name="connsiteY29" fmla="*/ 425814 h 548552"/>
              <a:gd name="connsiteX30" fmla="*/ 2006771 w 2209289"/>
              <a:gd name="connsiteY30" fmla="*/ 413540 h 548552"/>
              <a:gd name="connsiteX31" fmla="*/ 2068140 w 2209289"/>
              <a:gd name="connsiteY31" fmla="*/ 401266 h 548552"/>
              <a:gd name="connsiteX32" fmla="*/ 2104961 w 2209289"/>
              <a:gd name="connsiteY32" fmla="*/ 388992 h 548552"/>
              <a:gd name="connsiteX33" fmla="*/ 2123372 w 2209289"/>
              <a:gd name="connsiteY33" fmla="*/ 382856 h 548552"/>
              <a:gd name="connsiteX34" fmla="*/ 2147920 w 2209289"/>
              <a:gd name="connsiteY34" fmla="*/ 376719 h 548552"/>
              <a:gd name="connsiteX35" fmla="*/ 2190878 w 2209289"/>
              <a:gd name="connsiteY35" fmla="*/ 352171 h 548552"/>
              <a:gd name="connsiteX36" fmla="*/ 2209289 w 2209289"/>
              <a:gd name="connsiteY36" fmla="*/ 333760 h 548552"/>
              <a:gd name="connsiteX37" fmla="*/ 2172467 w 2209289"/>
              <a:gd name="connsiteY37" fmla="*/ 266254 h 548552"/>
              <a:gd name="connsiteX38" fmla="*/ 2154057 w 2209289"/>
              <a:gd name="connsiteY38" fmla="*/ 247843 h 548552"/>
              <a:gd name="connsiteX39" fmla="*/ 2135646 w 2209289"/>
              <a:gd name="connsiteY39" fmla="*/ 223296 h 548552"/>
              <a:gd name="connsiteX40" fmla="*/ 2111098 w 2209289"/>
              <a:gd name="connsiteY40" fmla="*/ 204885 h 548552"/>
              <a:gd name="connsiteX41" fmla="*/ 2098824 w 2209289"/>
              <a:gd name="connsiteY41" fmla="*/ 186474 h 548552"/>
              <a:gd name="connsiteX42" fmla="*/ 2055866 w 2209289"/>
              <a:gd name="connsiteY42" fmla="*/ 161927 h 548552"/>
              <a:gd name="connsiteX43" fmla="*/ 2019044 w 2209289"/>
              <a:gd name="connsiteY43" fmla="*/ 143516 h 548552"/>
              <a:gd name="connsiteX44" fmla="*/ 1969949 w 2209289"/>
              <a:gd name="connsiteY44" fmla="*/ 118968 h 548552"/>
              <a:gd name="connsiteX45" fmla="*/ 1902443 w 2209289"/>
              <a:gd name="connsiteY45" fmla="*/ 100558 h 548552"/>
              <a:gd name="connsiteX46" fmla="*/ 1859485 w 2209289"/>
              <a:gd name="connsiteY46" fmla="*/ 88284 h 548552"/>
              <a:gd name="connsiteX47" fmla="*/ 1755157 w 2209289"/>
              <a:gd name="connsiteY47" fmla="*/ 63736 h 548552"/>
              <a:gd name="connsiteX48" fmla="*/ 1706062 w 2209289"/>
              <a:gd name="connsiteY48" fmla="*/ 57599 h 548552"/>
              <a:gd name="connsiteX49" fmla="*/ 1656967 w 2209289"/>
              <a:gd name="connsiteY49" fmla="*/ 45325 h 548552"/>
              <a:gd name="connsiteX50" fmla="*/ 1614008 w 2209289"/>
              <a:gd name="connsiteY50" fmla="*/ 39188 h 548552"/>
              <a:gd name="connsiteX51" fmla="*/ 1509681 w 2209289"/>
              <a:gd name="connsiteY51" fmla="*/ 26915 h 548552"/>
              <a:gd name="connsiteX52" fmla="*/ 1288752 w 2209289"/>
              <a:gd name="connsiteY52" fmla="*/ 8504 h 548552"/>
              <a:gd name="connsiteX53" fmla="*/ 1043275 w 2209289"/>
              <a:gd name="connsiteY53" fmla="*/ 14641 h 548552"/>
              <a:gd name="connsiteX54" fmla="*/ 926674 w 2209289"/>
              <a:gd name="connsiteY54" fmla="*/ 26915 h 548552"/>
              <a:gd name="connsiteX55" fmla="*/ 859168 w 2209289"/>
              <a:gd name="connsiteY55" fmla="*/ 39188 h 548552"/>
              <a:gd name="connsiteX56" fmla="*/ 760977 w 2209289"/>
              <a:gd name="connsiteY56" fmla="*/ 8504 h 54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209289" h="548552">
                <a:moveTo>
                  <a:pt x="760977" y="8504"/>
                </a:moveTo>
                <a:cubicBezTo>
                  <a:pt x="718019" y="4413"/>
                  <a:pt x="654634" y="13637"/>
                  <a:pt x="601418" y="14641"/>
                </a:cubicBezTo>
                <a:cubicBezTo>
                  <a:pt x="93924" y="24217"/>
                  <a:pt x="266128" y="-31110"/>
                  <a:pt x="92054" y="26915"/>
                </a:cubicBezTo>
                <a:cubicBezTo>
                  <a:pt x="77831" y="37582"/>
                  <a:pt x="60085" y="49082"/>
                  <a:pt x="49095" y="63736"/>
                </a:cubicBezTo>
                <a:cubicBezTo>
                  <a:pt x="37541" y="79142"/>
                  <a:pt x="27152" y="101487"/>
                  <a:pt x="18411" y="118968"/>
                </a:cubicBezTo>
                <a:cubicBezTo>
                  <a:pt x="2137" y="184064"/>
                  <a:pt x="8229" y="151325"/>
                  <a:pt x="0" y="217159"/>
                </a:cubicBezTo>
                <a:cubicBezTo>
                  <a:pt x="2878" y="254579"/>
                  <a:pt x="-1387" y="283474"/>
                  <a:pt x="12274" y="315349"/>
                </a:cubicBezTo>
                <a:cubicBezTo>
                  <a:pt x="15878" y="323758"/>
                  <a:pt x="19231" y="332453"/>
                  <a:pt x="24548" y="339897"/>
                </a:cubicBezTo>
                <a:cubicBezTo>
                  <a:pt x="29593" y="346959"/>
                  <a:pt x="36369" y="352660"/>
                  <a:pt x="42959" y="358308"/>
                </a:cubicBezTo>
                <a:cubicBezTo>
                  <a:pt x="50725" y="364964"/>
                  <a:pt x="58735" y="371457"/>
                  <a:pt x="67506" y="376719"/>
                </a:cubicBezTo>
                <a:cubicBezTo>
                  <a:pt x="92488" y="391708"/>
                  <a:pt x="113383" y="399470"/>
                  <a:pt x="141149" y="407403"/>
                </a:cubicBezTo>
                <a:cubicBezTo>
                  <a:pt x="157369" y="412037"/>
                  <a:pt x="173945" y="415331"/>
                  <a:pt x="190244" y="419677"/>
                </a:cubicBezTo>
                <a:cubicBezTo>
                  <a:pt x="236290" y="431956"/>
                  <a:pt x="237720" y="435275"/>
                  <a:pt x="288435" y="444225"/>
                </a:cubicBezTo>
                <a:cubicBezTo>
                  <a:pt x="304676" y="447091"/>
                  <a:pt x="321139" y="448541"/>
                  <a:pt x="337530" y="450362"/>
                </a:cubicBezTo>
                <a:lnTo>
                  <a:pt x="454132" y="462635"/>
                </a:lnTo>
                <a:cubicBezTo>
                  <a:pt x="476615" y="464883"/>
                  <a:pt x="499408" y="464730"/>
                  <a:pt x="521638" y="468772"/>
                </a:cubicBezTo>
                <a:cubicBezTo>
                  <a:pt x="544140" y="472863"/>
                  <a:pt x="566503" y="477812"/>
                  <a:pt x="589144" y="481046"/>
                </a:cubicBezTo>
                <a:cubicBezTo>
                  <a:pt x="609496" y="483953"/>
                  <a:pt x="630068" y="485031"/>
                  <a:pt x="650513" y="487183"/>
                </a:cubicBezTo>
                <a:cubicBezTo>
                  <a:pt x="674997" y="489760"/>
                  <a:pt x="729334" y="495813"/>
                  <a:pt x="754840" y="499457"/>
                </a:cubicBezTo>
                <a:cubicBezTo>
                  <a:pt x="828442" y="509972"/>
                  <a:pt x="760299" y="500549"/>
                  <a:pt x="816210" y="511731"/>
                </a:cubicBezTo>
                <a:cubicBezTo>
                  <a:pt x="850644" y="518618"/>
                  <a:pt x="871419" y="519911"/>
                  <a:pt x="908263" y="524005"/>
                </a:cubicBezTo>
                <a:cubicBezTo>
                  <a:pt x="924628" y="528096"/>
                  <a:pt x="941356" y="530943"/>
                  <a:pt x="957359" y="536278"/>
                </a:cubicBezTo>
                <a:cubicBezTo>
                  <a:pt x="983771" y="545082"/>
                  <a:pt x="969493" y="540846"/>
                  <a:pt x="1000317" y="548552"/>
                </a:cubicBezTo>
                <a:cubicBezTo>
                  <a:pt x="1020773" y="546506"/>
                  <a:pt x="1041569" y="546650"/>
                  <a:pt x="1061686" y="542415"/>
                </a:cubicBezTo>
                <a:cubicBezTo>
                  <a:pt x="1080676" y="538417"/>
                  <a:pt x="1098300" y="529481"/>
                  <a:pt x="1116918" y="524005"/>
                </a:cubicBezTo>
                <a:cubicBezTo>
                  <a:pt x="1151694" y="513777"/>
                  <a:pt x="1185582" y="499805"/>
                  <a:pt x="1221246" y="493320"/>
                </a:cubicBezTo>
                <a:cubicBezTo>
                  <a:pt x="1243748" y="489229"/>
                  <a:pt x="1266362" y="485711"/>
                  <a:pt x="1288752" y="481046"/>
                </a:cubicBezTo>
                <a:cubicBezTo>
                  <a:pt x="1336406" y="471118"/>
                  <a:pt x="1387277" y="456098"/>
                  <a:pt x="1436038" y="450362"/>
                </a:cubicBezTo>
                <a:cubicBezTo>
                  <a:pt x="1575562" y="433948"/>
                  <a:pt x="1622716" y="437437"/>
                  <a:pt x="1773568" y="431951"/>
                </a:cubicBezTo>
                <a:lnTo>
                  <a:pt x="1914717" y="425814"/>
                </a:lnTo>
                <a:cubicBezTo>
                  <a:pt x="2026654" y="415638"/>
                  <a:pt x="1946853" y="426380"/>
                  <a:pt x="2006771" y="413540"/>
                </a:cubicBezTo>
                <a:cubicBezTo>
                  <a:pt x="2027169" y="409169"/>
                  <a:pt x="2048349" y="407863"/>
                  <a:pt x="2068140" y="401266"/>
                </a:cubicBezTo>
                <a:lnTo>
                  <a:pt x="2104961" y="388992"/>
                </a:lnTo>
                <a:cubicBezTo>
                  <a:pt x="2111098" y="386946"/>
                  <a:pt x="2117096" y="384425"/>
                  <a:pt x="2123372" y="382856"/>
                </a:cubicBezTo>
                <a:lnTo>
                  <a:pt x="2147920" y="376719"/>
                </a:lnTo>
                <a:cubicBezTo>
                  <a:pt x="2162925" y="369216"/>
                  <a:pt x="2177867" y="363013"/>
                  <a:pt x="2190878" y="352171"/>
                </a:cubicBezTo>
                <a:cubicBezTo>
                  <a:pt x="2197545" y="346615"/>
                  <a:pt x="2203152" y="339897"/>
                  <a:pt x="2209289" y="333760"/>
                </a:cubicBezTo>
                <a:cubicBezTo>
                  <a:pt x="2200195" y="315573"/>
                  <a:pt x="2185202" y="283235"/>
                  <a:pt x="2172467" y="266254"/>
                </a:cubicBezTo>
                <a:cubicBezTo>
                  <a:pt x="2167260" y="259311"/>
                  <a:pt x="2159705" y="254432"/>
                  <a:pt x="2154057" y="247843"/>
                </a:cubicBezTo>
                <a:cubicBezTo>
                  <a:pt x="2147401" y="240077"/>
                  <a:pt x="2142878" y="230528"/>
                  <a:pt x="2135646" y="223296"/>
                </a:cubicBezTo>
                <a:cubicBezTo>
                  <a:pt x="2128413" y="216064"/>
                  <a:pt x="2118331" y="212118"/>
                  <a:pt x="2111098" y="204885"/>
                </a:cubicBezTo>
                <a:cubicBezTo>
                  <a:pt x="2105883" y="199670"/>
                  <a:pt x="2104039" y="191689"/>
                  <a:pt x="2098824" y="186474"/>
                </a:cubicBezTo>
                <a:cubicBezTo>
                  <a:pt x="2088858" y="176508"/>
                  <a:pt x="2067095" y="168343"/>
                  <a:pt x="2055866" y="161927"/>
                </a:cubicBezTo>
                <a:cubicBezTo>
                  <a:pt x="1982638" y="120082"/>
                  <a:pt x="2087809" y="174773"/>
                  <a:pt x="2019044" y="143516"/>
                </a:cubicBezTo>
                <a:cubicBezTo>
                  <a:pt x="2002387" y="135945"/>
                  <a:pt x="1987307" y="124754"/>
                  <a:pt x="1969949" y="118968"/>
                </a:cubicBezTo>
                <a:cubicBezTo>
                  <a:pt x="1890949" y="92634"/>
                  <a:pt x="1971843" y="117907"/>
                  <a:pt x="1902443" y="100558"/>
                </a:cubicBezTo>
                <a:cubicBezTo>
                  <a:pt x="1887995" y="96946"/>
                  <a:pt x="1873875" y="92121"/>
                  <a:pt x="1859485" y="88284"/>
                </a:cubicBezTo>
                <a:cubicBezTo>
                  <a:pt x="1837078" y="82309"/>
                  <a:pt x="1776561" y="67513"/>
                  <a:pt x="1755157" y="63736"/>
                </a:cubicBezTo>
                <a:cubicBezTo>
                  <a:pt x="1738916" y="60870"/>
                  <a:pt x="1722272" y="60638"/>
                  <a:pt x="1706062" y="57599"/>
                </a:cubicBezTo>
                <a:cubicBezTo>
                  <a:pt x="1689482" y="54490"/>
                  <a:pt x="1673508" y="48633"/>
                  <a:pt x="1656967" y="45325"/>
                </a:cubicBezTo>
                <a:cubicBezTo>
                  <a:pt x="1642783" y="42488"/>
                  <a:pt x="1628305" y="41387"/>
                  <a:pt x="1614008" y="39188"/>
                </a:cubicBezTo>
                <a:cubicBezTo>
                  <a:pt x="1528924" y="26099"/>
                  <a:pt x="1636747" y="40060"/>
                  <a:pt x="1509681" y="26915"/>
                </a:cubicBezTo>
                <a:cubicBezTo>
                  <a:pt x="1339025" y="9261"/>
                  <a:pt x="1459637" y="17998"/>
                  <a:pt x="1288752" y="8504"/>
                </a:cubicBezTo>
                <a:lnTo>
                  <a:pt x="1043275" y="14641"/>
                </a:lnTo>
                <a:cubicBezTo>
                  <a:pt x="1013947" y="15769"/>
                  <a:pt x="959530" y="20941"/>
                  <a:pt x="926674" y="26915"/>
                </a:cubicBezTo>
                <a:cubicBezTo>
                  <a:pt x="882775" y="34897"/>
                  <a:pt x="919596" y="34712"/>
                  <a:pt x="859168" y="39188"/>
                </a:cubicBezTo>
                <a:cubicBezTo>
                  <a:pt x="818316" y="42214"/>
                  <a:pt x="803935" y="12595"/>
                  <a:pt x="760977" y="8504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22502A-BA60-B7BB-AE9A-3931A4A79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6" y="3430851"/>
            <a:ext cx="6073053" cy="1368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410154F0-ADE2-5536-63F5-54484ECDC86A}"/>
              </a:ext>
            </a:extLst>
          </p:cNvPr>
          <p:cNvSpPr txBox="1">
            <a:spLocks/>
          </p:cNvSpPr>
          <p:nvPr/>
        </p:nvSpPr>
        <p:spPr bwMode="auto">
          <a:xfrm>
            <a:off x="434253" y="29527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6pPr>
            <a:lvl7pPr marL="914378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9pPr>
          </a:lstStyle>
          <a:p>
            <a:r>
              <a:rPr lang="en-US" kern="0" dirty="0"/>
              <a:t>Example COGS – Tesla, Inc. (TSLA)</a:t>
            </a:r>
          </a:p>
        </p:txBody>
      </p:sp>
    </p:spTree>
    <p:extLst>
      <p:ext uri="{BB962C8B-B14F-4D97-AF65-F5344CB8AC3E}">
        <p14:creationId xmlns:p14="http://schemas.microsoft.com/office/powerpoint/2010/main" val="3007807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5253-F756-8963-3487-8263939F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DEF52-0881-0045-1AB8-CA2FA6B519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i="1" dirty="0"/>
              <a:t>Situation.</a:t>
            </a:r>
          </a:p>
          <a:p>
            <a:r>
              <a:rPr lang="en-US" sz="1800" dirty="0"/>
              <a:t>Your company has a SaaS data analytics app that is used by large businesses who pay $1M per year, on average.</a:t>
            </a:r>
          </a:p>
          <a:p>
            <a:endParaRPr lang="en-US" sz="1800" dirty="0"/>
          </a:p>
          <a:p>
            <a:r>
              <a:rPr lang="en-US" sz="1800" dirty="0"/>
              <a:t>It’s available as a Web app and as a native mobile app.</a:t>
            </a:r>
          </a:p>
          <a:p>
            <a:endParaRPr lang="en-US" sz="1800" dirty="0"/>
          </a:p>
          <a:p>
            <a:r>
              <a:rPr lang="en-US" sz="1800" dirty="0"/>
              <a:t>It’s stored, operated and delivered to users on AWS.</a:t>
            </a:r>
          </a:p>
          <a:p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5AED-FB0C-5FA8-2F5A-F7F262A2A8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dirty="0"/>
              <a:t>Identify the direct cost items that would be part of the COGS?</a:t>
            </a:r>
          </a:p>
          <a:p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Think about the </a:t>
            </a:r>
            <a:r>
              <a:rPr lang="en-US" dirty="0"/>
              <a:t>items that are </a:t>
            </a:r>
            <a:r>
              <a:rPr lang="en-US" sz="1400" dirty="0"/>
              <a:t>necessary for the apps to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D12C-3DDF-A077-560E-D4B27507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COGS items for a SaaS subscription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857125-33DE-F134-70B0-909DE017B2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305800" cy="3429000"/>
          </a:xfrm>
          <a:solidFill>
            <a:schemeClr val="bg1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Hosting expenses </a:t>
            </a:r>
            <a:r>
              <a:rPr lang="en-US" sz="1600" dirty="0"/>
              <a:t>– app hosting, monitoring, communications (e.g., AWS)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Infrastructure employees </a:t>
            </a:r>
            <a:r>
              <a:rPr lang="en-US" sz="1600" dirty="0"/>
              <a:t>– to keep the production environment running </a:t>
            </a:r>
            <a:r>
              <a:rPr lang="en-US" sz="1600" i="1" dirty="0"/>
              <a:t>	e.g., 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Fees for 3</a:t>
            </a:r>
            <a:r>
              <a:rPr lang="en-US" sz="1600" b="1" baseline="30000" dirty="0"/>
              <a:t>rd</a:t>
            </a:r>
            <a:r>
              <a:rPr lang="en-US" sz="1600" b="1" dirty="0"/>
              <a:t> party software or data </a:t>
            </a:r>
            <a:r>
              <a:rPr lang="en-US" sz="1600" dirty="0"/>
              <a:t>purchased that’s in your product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e.g., products that include Tableau for analytics/reporting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Employees </a:t>
            </a:r>
            <a:r>
              <a:rPr lang="en-US" sz="1600" dirty="0"/>
              <a:t>directly involved in delivering the SaaS service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e.g., tech support, customer service, customer success, professional services</a:t>
            </a:r>
          </a:p>
        </p:txBody>
      </p:sp>
    </p:spTree>
    <p:extLst>
      <p:ext uri="{BB962C8B-B14F-4D97-AF65-F5344CB8AC3E}">
        <p14:creationId xmlns:p14="http://schemas.microsoft.com/office/powerpoint/2010/main" val="3137367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65AF-B967-3F31-B3E1-8BB4563A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COGS: Salesforce, Inc. (CRM)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B49FE7-68DA-8E95-1849-C8CF7282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5" y="1200150"/>
            <a:ext cx="7860453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C11C6758-2F6D-8C2D-DD9D-A71E50B54A30}"/>
              </a:ext>
            </a:extLst>
          </p:cNvPr>
          <p:cNvSpPr/>
          <p:nvPr/>
        </p:nvSpPr>
        <p:spPr bwMode="auto">
          <a:xfrm>
            <a:off x="609600" y="2266950"/>
            <a:ext cx="1723869" cy="285579"/>
          </a:xfrm>
          <a:custGeom>
            <a:avLst/>
            <a:gdLst>
              <a:gd name="connsiteX0" fmla="*/ 74951 w 1723869"/>
              <a:gd name="connsiteY0" fmla="*/ 37476 h 285579"/>
              <a:gd name="connsiteX1" fmla="*/ 22485 w 1723869"/>
              <a:gd name="connsiteY1" fmla="*/ 44971 h 285579"/>
              <a:gd name="connsiteX2" fmla="*/ 0 w 1723869"/>
              <a:gd name="connsiteY2" fmla="*/ 104932 h 285579"/>
              <a:gd name="connsiteX3" fmla="*/ 14990 w 1723869"/>
              <a:gd name="connsiteY3" fmla="*/ 164892 h 285579"/>
              <a:gd name="connsiteX4" fmla="*/ 37475 w 1723869"/>
              <a:gd name="connsiteY4" fmla="*/ 172387 h 285579"/>
              <a:gd name="connsiteX5" fmla="*/ 89941 w 1723869"/>
              <a:gd name="connsiteY5" fmla="*/ 194873 h 285579"/>
              <a:gd name="connsiteX6" fmla="*/ 134911 w 1723869"/>
              <a:gd name="connsiteY6" fmla="*/ 202368 h 285579"/>
              <a:gd name="connsiteX7" fmla="*/ 172387 w 1723869"/>
              <a:gd name="connsiteY7" fmla="*/ 209863 h 285579"/>
              <a:gd name="connsiteX8" fmla="*/ 202367 w 1723869"/>
              <a:gd name="connsiteY8" fmla="*/ 217358 h 285579"/>
              <a:gd name="connsiteX9" fmla="*/ 629587 w 1723869"/>
              <a:gd name="connsiteY9" fmla="*/ 224853 h 285579"/>
              <a:gd name="connsiteX10" fmla="*/ 742013 w 1723869"/>
              <a:gd name="connsiteY10" fmla="*/ 232348 h 285579"/>
              <a:gd name="connsiteX11" fmla="*/ 884420 w 1723869"/>
              <a:gd name="connsiteY11" fmla="*/ 239843 h 285579"/>
              <a:gd name="connsiteX12" fmla="*/ 959370 w 1723869"/>
              <a:gd name="connsiteY12" fmla="*/ 247338 h 285579"/>
              <a:gd name="connsiteX13" fmla="*/ 1056807 w 1723869"/>
              <a:gd name="connsiteY13" fmla="*/ 254833 h 285579"/>
              <a:gd name="connsiteX14" fmla="*/ 1221698 w 1723869"/>
              <a:gd name="connsiteY14" fmla="*/ 269823 h 285579"/>
              <a:gd name="connsiteX15" fmla="*/ 1514007 w 1723869"/>
              <a:gd name="connsiteY15" fmla="*/ 277318 h 285579"/>
              <a:gd name="connsiteX16" fmla="*/ 1678898 w 1723869"/>
              <a:gd name="connsiteY16" fmla="*/ 277318 h 285579"/>
              <a:gd name="connsiteX17" fmla="*/ 1701384 w 1723869"/>
              <a:gd name="connsiteY17" fmla="*/ 254833 h 285579"/>
              <a:gd name="connsiteX18" fmla="*/ 1723869 w 1723869"/>
              <a:gd name="connsiteY18" fmla="*/ 209863 h 285579"/>
              <a:gd name="connsiteX19" fmla="*/ 1708879 w 1723869"/>
              <a:gd name="connsiteY19" fmla="*/ 127417 h 285579"/>
              <a:gd name="connsiteX20" fmla="*/ 1701384 w 1723869"/>
              <a:gd name="connsiteY20" fmla="*/ 104932 h 285579"/>
              <a:gd name="connsiteX21" fmla="*/ 1686393 w 1723869"/>
              <a:gd name="connsiteY21" fmla="*/ 89941 h 285579"/>
              <a:gd name="connsiteX22" fmla="*/ 1603948 w 1723869"/>
              <a:gd name="connsiteY22" fmla="*/ 44971 h 285579"/>
              <a:gd name="connsiteX23" fmla="*/ 1499016 w 1723869"/>
              <a:gd name="connsiteY23" fmla="*/ 22486 h 285579"/>
              <a:gd name="connsiteX24" fmla="*/ 1461541 w 1723869"/>
              <a:gd name="connsiteY24" fmla="*/ 14991 h 285579"/>
              <a:gd name="connsiteX25" fmla="*/ 1304144 w 1723869"/>
              <a:gd name="connsiteY25" fmla="*/ 7496 h 285579"/>
              <a:gd name="connsiteX26" fmla="*/ 899410 w 1723869"/>
              <a:gd name="connsiteY26" fmla="*/ 0 h 285579"/>
              <a:gd name="connsiteX27" fmla="*/ 142407 w 1723869"/>
              <a:gd name="connsiteY27" fmla="*/ 7496 h 285579"/>
              <a:gd name="connsiteX28" fmla="*/ 104931 w 1723869"/>
              <a:gd name="connsiteY28" fmla="*/ 14991 h 285579"/>
              <a:gd name="connsiteX29" fmla="*/ 74951 w 1723869"/>
              <a:gd name="connsiteY29" fmla="*/ 37476 h 28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23869" h="285579">
                <a:moveTo>
                  <a:pt x="74951" y="37476"/>
                </a:moveTo>
                <a:cubicBezTo>
                  <a:pt x="61210" y="42473"/>
                  <a:pt x="37928" y="36392"/>
                  <a:pt x="22485" y="44971"/>
                </a:cubicBezTo>
                <a:cubicBezTo>
                  <a:pt x="11106" y="51293"/>
                  <a:pt x="2628" y="94419"/>
                  <a:pt x="0" y="104932"/>
                </a:cubicBezTo>
                <a:cubicBezTo>
                  <a:pt x="4997" y="124919"/>
                  <a:pt x="4985" y="146883"/>
                  <a:pt x="14990" y="164892"/>
                </a:cubicBezTo>
                <a:cubicBezTo>
                  <a:pt x="18827" y="171798"/>
                  <a:pt x="30213" y="169275"/>
                  <a:pt x="37475" y="172387"/>
                </a:cubicBezTo>
                <a:cubicBezTo>
                  <a:pt x="62143" y="182959"/>
                  <a:pt x="65610" y="189466"/>
                  <a:pt x="89941" y="194873"/>
                </a:cubicBezTo>
                <a:cubicBezTo>
                  <a:pt x="104776" y="198170"/>
                  <a:pt x="119959" y="199650"/>
                  <a:pt x="134911" y="202368"/>
                </a:cubicBezTo>
                <a:cubicBezTo>
                  <a:pt x="147445" y="204647"/>
                  <a:pt x="159951" y="207099"/>
                  <a:pt x="172387" y="209863"/>
                </a:cubicBezTo>
                <a:cubicBezTo>
                  <a:pt x="182443" y="212098"/>
                  <a:pt x="192072" y="217020"/>
                  <a:pt x="202367" y="217358"/>
                </a:cubicBezTo>
                <a:cubicBezTo>
                  <a:pt x="344719" y="222025"/>
                  <a:pt x="487180" y="222355"/>
                  <a:pt x="629587" y="224853"/>
                </a:cubicBezTo>
                <a:lnTo>
                  <a:pt x="742013" y="232348"/>
                </a:lnTo>
                <a:lnTo>
                  <a:pt x="884420" y="239843"/>
                </a:lnTo>
                <a:cubicBezTo>
                  <a:pt x="909468" y="241570"/>
                  <a:pt x="934356" y="245163"/>
                  <a:pt x="959370" y="247338"/>
                </a:cubicBezTo>
                <a:cubicBezTo>
                  <a:pt x="991822" y="250160"/>
                  <a:pt x="1024355" y="252011"/>
                  <a:pt x="1056807" y="254833"/>
                </a:cubicBezTo>
                <a:cubicBezTo>
                  <a:pt x="1101686" y="258735"/>
                  <a:pt x="1178635" y="268134"/>
                  <a:pt x="1221698" y="269823"/>
                </a:cubicBezTo>
                <a:cubicBezTo>
                  <a:pt x="1319091" y="273642"/>
                  <a:pt x="1416571" y="274820"/>
                  <a:pt x="1514007" y="277318"/>
                </a:cubicBezTo>
                <a:cubicBezTo>
                  <a:pt x="1570923" y="283010"/>
                  <a:pt x="1621412" y="292648"/>
                  <a:pt x="1678898" y="277318"/>
                </a:cubicBezTo>
                <a:cubicBezTo>
                  <a:pt x="1689140" y="274587"/>
                  <a:pt x="1694598" y="262976"/>
                  <a:pt x="1701384" y="254833"/>
                </a:cubicBezTo>
                <a:cubicBezTo>
                  <a:pt x="1717527" y="235461"/>
                  <a:pt x="1716357" y="232398"/>
                  <a:pt x="1723869" y="209863"/>
                </a:cubicBezTo>
                <a:cubicBezTo>
                  <a:pt x="1718872" y="182381"/>
                  <a:pt x="1714732" y="154730"/>
                  <a:pt x="1708879" y="127417"/>
                </a:cubicBezTo>
                <a:cubicBezTo>
                  <a:pt x="1707224" y="119692"/>
                  <a:pt x="1705449" y="111707"/>
                  <a:pt x="1701384" y="104932"/>
                </a:cubicBezTo>
                <a:cubicBezTo>
                  <a:pt x="1697748" y="98872"/>
                  <a:pt x="1691759" y="94540"/>
                  <a:pt x="1686393" y="89941"/>
                </a:cubicBezTo>
                <a:cubicBezTo>
                  <a:pt x="1649627" y="58427"/>
                  <a:pt x="1651207" y="56785"/>
                  <a:pt x="1603948" y="44971"/>
                </a:cubicBezTo>
                <a:cubicBezTo>
                  <a:pt x="1549249" y="31297"/>
                  <a:pt x="1584070" y="39497"/>
                  <a:pt x="1499016" y="22486"/>
                </a:cubicBezTo>
                <a:cubicBezTo>
                  <a:pt x="1486524" y="19988"/>
                  <a:pt x="1474266" y="15597"/>
                  <a:pt x="1461541" y="14991"/>
                </a:cubicBezTo>
                <a:cubicBezTo>
                  <a:pt x="1409075" y="12493"/>
                  <a:pt x="1356650" y="8896"/>
                  <a:pt x="1304144" y="7496"/>
                </a:cubicBezTo>
                <a:lnTo>
                  <a:pt x="899410" y="0"/>
                </a:lnTo>
                <a:lnTo>
                  <a:pt x="142407" y="7496"/>
                </a:lnTo>
                <a:cubicBezTo>
                  <a:pt x="129670" y="7736"/>
                  <a:pt x="117222" y="11639"/>
                  <a:pt x="104931" y="14991"/>
                </a:cubicBezTo>
                <a:cubicBezTo>
                  <a:pt x="89687" y="19148"/>
                  <a:pt x="88692" y="32479"/>
                  <a:pt x="74951" y="37476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229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BFEB-703C-571D-8356-C49BDEF6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items in COGS (COS)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501D1-FBE8-6ABD-9DA3-816B79248C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59400"/>
            <a:ext cx="4191000" cy="3822150"/>
          </a:xfrm>
          <a:solidFill>
            <a:schemeClr val="bg1"/>
          </a:solidFill>
        </p:spPr>
        <p:txBody>
          <a:bodyPr/>
          <a:lstStyle/>
          <a:p>
            <a:pPr marL="6350" marR="0" lvl="0" indent="-6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For SaaS products: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Infrastructure / hosting / DevOps costs </a:t>
            </a:r>
          </a:p>
          <a:p>
            <a:pPr marL="1022331" lvl="1" indent="-285750">
              <a:buSzTx/>
              <a:buFontTx/>
              <a:buChar char="-"/>
              <a:defRPr/>
            </a:pPr>
            <a:r>
              <a:rPr lang="en-US" dirty="0">
                <a:solidFill>
                  <a:srgbClr val="000000"/>
                </a:solidFill>
              </a:rPr>
              <a:t>production environment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Customer success manager costs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Technical/customer support costs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Transaction costs (e.g., credit card fees)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Professional services costs (e.g., time spent integrating, implementing and training customers)</a:t>
            </a:r>
          </a:p>
          <a:p>
            <a:pPr marL="6350" marR="0" lvl="0" indent="-6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</a:endParaRPr>
          </a:p>
          <a:p>
            <a:pPr marL="6350" marR="0" lvl="0" indent="-6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</a:endParaRPr>
          </a:p>
          <a:p>
            <a:pPr marL="6350" marR="0" lvl="0" indent="-6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000000"/>
                </a:solidFill>
                <a:highlight>
                  <a:srgbClr val="FFFF00"/>
                </a:highlight>
              </a:rPr>
              <a:t>29% of sales revenue = Median of publicly-traded SaaS companies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908D10-5EDD-C1D3-94DD-0CE73B1E980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7448" y="971550"/>
            <a:ext cx="4191000" cy="3822150"/>
          </a:xfrm>
          <a:solidFill>
            <a:schemeClr val="bg1"/>
          </a:solidFill>
        </p:spPr>
        <p:txBody>
          <a:bodyPr/>
          <a:lstStyle/>
          <a:p>
            <a:pPr marL="6350" marR="0" lvl="0" indent="-6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For manufactured products:</a:t>
            </a:r>
            <a:endParaRPr lang="en-US" sz="1800" b="1" dirty="0">
              <a:solidFill>
                <a:srgbClr val="000000"/>
              </a:solidFill>
            </a:endParaRPr>
          </a:p>
          <a:p>
            <a:pPr marL="285750" lvl="0" indent="-2857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</a:rPr>
              <a:t>Parts used in production.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</a:rPr>
              <a:t>Raw material costs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</a:rPr>
              <a:t>Labor to make the products</a:t>
            </a:r>
          </a:p>
          <a:p>
            <a:pPr marL="285750" lvl="0" indent="-2857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</a:rPr>
              <a:t>Storage costs</a:t>
            </a:r>
          </a:p>
          <a:p>
            <a:pPr marL="285750" lvl="0" indent="-2857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</a:rPr>
              <a:t>Technical/customer support costs</a:t>
            </a:r>
          </a:p>
          <a:p>
            <a:pPr marL="285750" lvl="0" indent="-2857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</a:rPr>
              <a:t>Customer success costs</a:t>
            </a:r>
          </a:p>
          <a:p>
            <a:pPr marL="285750" lvl="0" indent="-2857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</a:rPr>
              <a:t>Transaction costs</a:t>
            </a:r>
          </a:p>
          <a:p>
            <a:pPr marL="285750" lvl="0" indent="-285750">
              <a:buFontTx/>
              <a:buChar char="-"/>
              <a:defRPr/>
            </a:pPr>
            <a:r>
              <a:rPr lang="en-US" sz="1600" dirty="0">
                <a:solidFill>
                  <a:srgbClr val="000000"/>
                </a:solidFill>
              </a:rPr>
              <a:t>Professional services costs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>
                <a:solidFill>
                  <a:srgbClr val="000000"/>
                </a:solidFill>
              </a:rPr>
              <a:t>In-bound freight costs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i="1" dirty="0">
                <a:solidFill>
                  <a:srgbClr val="000000"/>
                </a:solidFill>
                <a:highlight>
                  <a:srgbClr val="FFFF00"/>
                </a:highlight>
              </a:rPr>
              <a:t>Typically, 50% - 65% of sales revenue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C975-E4EA-77DC-4BAF-CE0DE9F230AF}"/>
              </a:ext>
            </a:extLst>
          </p:cNvPr>
          <p:cNvSpPr txBox="1"/>
          <p:nvPr/>
        </p:nvSpPr>
        <p:spPr>
          <a:xfrm>
            <a:off x="13808" y="-11601"/>
            <a:ext cx="128414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65487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485E-6B9D-30F7-50D5-BBAD6FAB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3850"/>
            <a:ext cx="8229600" cy="609600"/>
          </a:xfrm>
        </p:spPr>
        <p:txBody>
          <a:bodyPr/>
          <a:lstStyle/>
          <a:p>
            <a:r>
              <a:rPr lang="en-US" sz="2000" dirty="0"/>
              <a:t>I’ll ask you to find a company’s financials information using either one of the 2 financial reporting sources.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999074-C0C0-77D2-20E9-EB7A5473F2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060733"/>
            <a:ext cx="4262718" cy="2542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07A59-71FD-7C28-6813-368AE48AB26F}"/>
              </a:ext>
            </a:extLst>
          </p:cNvPr>
          <p:cNvCxnSpPr>
            <a:cxnSpLocks/>
          </p:cNvCxnSpPr>
          <p:nvPr/>
        </p:nvCxnSpPr>
        <p:spPr bwMode="auto">
          <a:xfrm>
            <a:off x="381000" y="1352550"/>
            <a:ext cx="2286000" cy="533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ACA4C8-0D62-89E1-10BF-A7B381415887}"/>
              </a:ext>
            </a:extLst>
          </p:cNvPr>
          <p:cNvSpPr txBox="1"/>
          <p:nvPr/>
        </p:nvSpPr>
        <p:spPr>
          <a:xfrm>
            <a:off x="1376854" y="3730543"/>
            <a:ext cx="6166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Course Library page:</a:t>
            </a: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https://guides.library.cmu.edu/17-612/Company_Financials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8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BE59-33BD-B9AB-6416-CD5A92C1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950"/>
            <a:ext cx="8229600" cy="609600"/>
          </a:xfrm>
        </p:spPr>
        <p:txBody>
          <a:bodyPr/>
          <a:lstStyle/>
          <a:p>
            <a:r>
              <a:rPr lang="en-US" dirty="0"/>
              <a:t>Gross Profit and Gross Profit Margin</a:t>
            </a:r>
          </a:p>
        </p:txBody>
      </p:sp>
    </p:spTree>
    <p:extLst>
      <p:ext uri="{BB962C8B-B14F-4D97-AF65-F5344CB8AC3E}">
        <p14:creationId xmlns:p14="http://schemas.microsoft.com/office/powerpoint/2010/main" val="2580206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BB42-46C2-B778-6A0E-DC5F5E2E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957F-F79B-02BE-75E9-009EB40F61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382000" cy="3810000"/>
          </a:xfrm>
        </p:spPr>
        <p:txBody>
          <a:bodyPr/>
          <a:lstStyle/>
          <a:p>
            <a:r>
              <a:rPr lang="en-US" sz="1800" b="1" dirty="0"/>
              <a:t>= Total Revenue minus Cost of Goods Sold</a:t>
            </a:r>
          </a:p>
          <a:p>
            <a:endParaRPr lang="en-US" dirty="0"/>
          </a:p>
          <a:p>
            <a:r>
              <a:rPr lang="en-US" sz="1600" dirty="0"/>
              <a:t>“After spending $____ on the cost of providing each product sold, how much remains?”</a:t>
            </a:r>
          </a:p>
          <a:p>
            <a:endParaRPr lang="en-US" sz="1600" dirty="0"/>
          </a:p>
          <a:p>
            <a:r>
              <a:rPr lang="en-US" dirty="0">
                <a:sym typeface="Wingdings" pitchFamily="2" charset="2"/>
              </a:rPr>
              <a:t>	         i.e., </a:t>
            </a:r>
            <a:r>
              <a:rPr lang="en-US" i="1" dirty="0"/>
              <a:t>How much is left to apply to selling, marketing and administrative expenses?</a:t>
            </a:r>
          </a:p>
          <a:p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we need more money for Selling, Marketing and Administrative expenses (and profit)</a:t>
            </a:r>
          </a:p>
          <a:p>
            <a:pPr lvl="2"/>
            <a:r>
              <a:rPr lang="en-US" dirty="0"/>
              <a:t>selling more won’t help.</a:t>
            </a:r>
          </a:p>
          <a:p>
            <a:pPr lvl="2"/>
            <a:r>
              <a:rPr lang="en-US" dirty="0"/>
              <a:t>we need to become more efficient with each product sold.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Gross Profit is declining this indicates 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we’re getting less efficient or getting lower prices paid for our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79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B2DD-2D9A-D8CC-993A-C2E71DDE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85750"/>
            <a:ext cx="8229600" cy="609600"/>
          </a:xfrm>
        </p:spPr>
        <p:txBody>
          <a:bodyPr/>
          <a:lstStyle/>
          <a:p>
            <a:r>
              <a:rPr lang="en-US" dirty="0"/>
              <a:t>Gross Profit and Gross Profit Margin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8BCFCC-F647-7D6F-7FB2-F4F82D6E6F89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342900" y="1123950"/>
          <a:ext cx="7353302" cy="2186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9059">
                  <a:extLst>
                    <a:ext uri="{9D8B030D-6E8A-4147-A177-3AD203B41FA5}">
                      <a16:colId xmlns:a16="http://schemas.microsoft.com/office/drawing/2014/main" val="712710207"/>
                    </a:ext>
                  </a:extLst>
                </a:gridCol>
                <a:gridCol w="1137109">
                  <a:extLst>
                    <a:ext uri="{9D8B030D-6E8A-4147-A177-3AD203B41FA5}">
                      <a16:colId xmlns:a16="http://schemas.microsoft.com/office/drawing/2014/main" val="2552548835"/>
                    </a:ext>
                  </a:extLst>
                </a:gridCol>
                <a:gridCol w="1212916">
                  <a:extLst>
                    <a:ext uri="{9D8B030D-6E8A-4147-A177-3AD203B41FA5}">
                      <a16:colId xmlns:a16="http://schemas.microsoft.com/office/drawing/2014/main" val="3411774427"/>
                    </a:ext>
                  </a:extLst>
                </a:gridCol>
                <a:gridCol w="1137109">
                  <a:extLst>
                    <a:ext uri="{9D8B030D-6E8A-4147-A177-3AD203B41FA5}">
                      <a16:colId xmlns:a16="http://schemas.microsoft.com/office/drawing/2014/main" val="2326087367"/>
                    </a:ext>
                  </a:extLst>
                </a:gridCol>
                <a:gridCol w="1137109">
                  <a:extLst>
                    <a:ext uri="{9D8B030D-6E8A-4147-A177-3AD203B41FA5}">
                      <a16:colId xmlns:a16="http://schemas.microsoft.com/office/drawing/2014/main" val="627917443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r>
                        <a:rPr lang="en-US" sz="1200" b="1" dirty="0"/>
                        <a:t>Revenue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Year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Year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Year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Year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72984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200" dirty="0"/>
                        <a:t>Sales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9631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200" dirty="0"/>
                        <a:t>Other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71315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Total Revenue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49615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200" b="1" dirty="0"/>
                        <a:t>Cost of Goods Sold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02489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Gross Profit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05269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Gross Margin (%)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273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A845DE-7CEC-E006-70A1-BD4EFE6DE7DA}"/>
              </a:ext>
            </a:extLst>
          </p:cNvPr>
          <p:cNvSpPr txBox="1"/>
          <p:nvPr/>
        </p:nvSpPr>
        <p:spPr>
          <a:xfrm>
            <a:off x="438150" y="3409950"/>
            <a:ext cx="716280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Gross Profit ($) </a:t>
            </a:r>
            <a:r>
              <a:rPr lang="en-US" sz="20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Total Revenue minus COGS</a:t>
            </a:r>
          </a:p>
          <a:p>
            <a:endParaRPr lang="en-US" sz="20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Gross Profit Margin (%) </a:t>
            </a:r>
            <a:r>
              <a:rPr lang="en-US" sz="20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sz="2000" dirty="0">
                <a:solidFill>
                  <a:srgbClr val="C00000"/>
                </a:solidFill>
                <a:latin typeface="ShopifySans"/>
              </a:rPr>
              <a:t>(Gross Profit / Total Revenues) x 100</a:t>
            </a:r>
          </a:p>
          <a:p>
            <a:r>
              <a:rPr lang="en-US" sz="2000" dirty="0">
                <a:solidFill>
                  <a:srgbClr val="C00000"/>
                </a:solidFill>
                <a:latin typeface="ShopifySans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ShopifySans"/>
                <a:ea typeface="Open Sans" panose="020B0606030504020204" pitchFamily="34" charset="0"/>
                <a:cs typeface="Open Sans" panose="020B0606030504020204" pitchFamily="34" charset="0"/>
              </a:rPr>
              <a:t>a.k.a. Gross Margin, GM</a:t>
            </a:r>
            <a:endParaRPr lang="en-US" sz="16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70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0F3B-82FA-75BE-EDE7-8B64274C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382000" cy="609600"/>
          </a:xfrm>
        </p:spPr>
        <p:txBody>
          <a:bodyPr/>
          <a:lstStyle/>
          <a:p>
            <a:r>
              <a:rPr lang="en-US" dirty="0"/>
              <a:t>Gross Margins of several Product Categories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DBA117-6324-68FB-D45F-DC3D6E789051}"/>
              </a:ext>
            </a:extLst>
          </p:cNvPr>
          <p:cNvGrpSpPr/>
          <p:nvPr/>
        </p:nvGrpSpPr>
        <p:grpSpPr>
          <a:xfrm>
            <a:off x="609600" y="1047750"/>
            <a:ext cx="5562600" cy="3810000"/>
            <a:chOff x="685800" y="1085168"/>
            <a:chExt cx="5257800" cy="3515878"/>
          </a:xfrm>
        </p:grpSpPr>
        <p:pic>
          <p:nvPicPr>
            <p:cNvPr id="8" name="Picture 7" descr="Graphical user interface, application, table, Excel&#10;&#10;Description automatically generated">
              <a:extLst>
                <a:ext uri="{FF2B5EF4-FFF2-40B4-BE49-F238E27FC236}">
                  <a16:creationId xmlns:a16="http://schemas.microsoft.com/office/drawing/2014/main" id="{202686C7-1E9B-6523-E67F-BB498B66B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1085168"/>
              <a:ext cx="5257800" cy="3200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CD84057-A4F9-2146-00A3-B18F1F6DF1DC}"/>
                </a:ext>
              </a:extLst>
            </p:cNvPr>
            <p:cNvSpPr/>
            <p:nvPr/>
          </p:nvSpPr>
          <p:spPr bwMode="auto">
            <a:xfrm>
              <a:off x="1066800" y="4400550"/>
              <a:ext cx="990600" cy="2004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F492876-3244-8DA2-252A-E6E2D51481D1}"/>
              </a:ext>
            </a:extLst>
          </p:cNvPr>
          <p:cNvSpPr txBox="1"/>
          <p:nvPr/>
        </p:nvSpPr>
        <p:spPr>
          <a:xfrm>
            <a:off x="6477000" y="3038381"/>
            <a:ext cx="2362200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Aerospace so low at 26%?</a:t>
            </a: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C6E67-925C-9603-D7D3-2AC2EAC9C534}"/>
              </a:ext>
            </a:extLst>
          </p:cNvPr>
          <p:cNvSpPr txBox="1"/>
          <p:nvPr/>
        </p:nvSpPr>
        <p:spPr>
          <a:xfrm>
            <a:off x="6477000" y="1047750"/>
            <a:ext cx="2362200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would SaaS B2B products have a higher Gross Margin than:</a:t>
            </a: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Ride Hailing Service</a:t>
            </a: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Laptop Computer</a:t>
            </a:r>
          </a:p>
        </p:txBody>
      </p:sp>
    </p:spTree>
    <p:extLst>
      <p:ext uri="{BB962C8B-B14F-4D97-AF65-F5344CB8AC3E}">
        <p14:creationId xmlns:p14="http://schemas.microsoft.com/office/powerpoint/2010/main" val="544897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1E33-AC51-1473-6BED-E5C5AECF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r>
              <a:rPr lang="en-US" dirty="0"/>
              <a:t>General &amp; Administrative Expenses</a:t>
            </a:r>
          </a:p>
        </p:txBody>
      </p:sp>
    </p:spTree>
    <p:extLst>
      <p:ext uri="{BB962C8B-B14F-4D97-AF65-F5344CB8AC3E}">
        <p14:creationId xmlns:p14="http://schemas.microsoft.com/office/powerpoint/2010/main" val="61005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4B38-2C0F-5FBF-D524-D6956D68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385"/>
            <a:ext cx="8229600" cy="609600"/>
          </a:xfrm>
        </p:spPr>
        <p:txBody>
          <a:bodyPr/>
          <a:lstStyle/>
          <a:p>
            <a:r>
              <a:rPr lang="en-US" dirty="0"/>
              <a:t>General &amp; Administrative Expenses </a:t>
            </a:r>
            <a:r>
              <a:rPr lang="en-US" b="0" dirty="0"/>
              <a:t>(a.k.a. overhead)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3511-B3D5-CDB1-F3D1-F7088F92BD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382000" cy="3813099"/>
          </a:xfrm>
          <a:solidFill>
            <a:schemeClr val="bg1"/>
          </a:solidFill>
        </p:spPr>
        <p:txBody>
          <a:bodyPr/>
          <a:lstStyle/>
          <a:p>
            <a:r>
              <a:rPr lang="en-US" sz="1800" b="1" dirty="0"/>
              <a:t>Expenses incurred to run the business but unrelated to the products. They may benefit the company as a whole.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Compensation (salaries, wages, benefits, stock-based compensation (SBC), payroll taxes)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Managers, Execs, Human Resources Dept., Finance Dept., IT Dept., Legal Dept.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Product Managers, sometimes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Not including those in Sales, Marketing, Research and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space (rent)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supplies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308354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6AC7-26A8-ACD4-6B93-5C939D55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G&amp;A Expenses: Salesforce (CRM)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FED8A756-F7E5-CDEC-3B13-D9100AD799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7200" y="971550"/>
            <a:ext cx="7101650" cy="2949627"/>
          </a:xfrm>
          <a:ln>
            <a:solidFill>
              <a:schemeClr val="accent1"/>
            </a:solidFill>
          </a:ln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60EDAC5-D243-1539-6C1F-15C7B9034B1C}"/>
              </a:ext>
            </a:extLst>
          </p:cNvPr>
          <p:cNvSpPr/>
          <p:nvPr/>
        </p:nvSpPr>
        <p:spPr bwMode="auto">
          <a:xfrm>
            <a:off x="-85269" y="2794396"/>
            <a:ext cx="8060036" cy="705807"/>
          </a:xfrm>
          <a:custGeom>
            <a:avLst/>
            <a:gdLst>
              <a:gd name="connsiteX0" fmla="*/ 819787 w 8060036"/>
              <a:gd name="connsiteY0" fmla="*/ 31250 h 705807"/>
              <a:gd name="connsiteX1" fmla="*/ 190200 w 8060036"/>
              <a:gd name="connsiteY1" fmla="*/ 46240 h 705807"/>
              <a:gd name="connsiteX2" fmla="*/ 160220 w 8060036"/>
              <a:gd name="connsiteY2" fmla="*/ 53735 h 705807"/>
              <a:gd name="connsiteX3" fmla="*/ 115249 w 8060036"/>
              <a:gd name="connsiteY3" fmla="*/ 68725 h 705807"/>
              <a:gd name="connsiteX4" fmla="*/ 70279 w 8060036"/>
              <a:gd name="connsiteY4" fmla="*/ 98706 h 705807"/>
              <a:gd name="connsiteX5" fmla="*/ 25308 w 8060036"/>
              <a:gd name="connsiteY5" fmla="*/ 136181 h 705807"/>
              <a:gd name="connsiteX6" fmla="*/ 10318 w 8060036"/>
              <a:gd name="connsiteY6" fmla="*/ 158666 h 705807"/>
              <a:gd name="connsiteX7" fmla="*/ 10318 w 8060036"/>
              <a:gd name="connsiteY7" fmla="*/ 286083 h 705807"/>
              <a:gd name="connsiteX8" fmla="*/ 77774 w 8060036"/>
              <a:gd name="connsiteY8" fmla="*/ 353538 h 705807"/>
              <a:gd name="connsiteX9" fmla="*/ 175210 w 8060036"/>
              <a:gd name="connsiteY9" fmla="*/ 413499 h 705807"/>
              <a:gd name="connsiteX10" fmla="*/ 257656 w 8060036"/>
              <a:gd name="connsiteY10" fmla="*/ 443479 h 705807"/>
              <a:gd name="connsiteX11" fmla="*/ 519984 w 8060036"/>
              <a:gd name="connsiteY11" fmla="*/ 495945 h 705807"/>
              <a:gd name="connsiteX12" fmla="*/ 617420 w 8060036"/>
              <a:gd name="connsiteY12" fmla="*/ 503440 h 705807"/>
              <a:gd name="connsiteX13" fmla="*/ 722351 w 8060036"/>
              <a:gd name="connsiteY13" fmla="*/ 518430 h 705807"/>
              <a:gd name="connsiteX14" fmla="*/ 842272 w 8060036"/>
              <a:gd name="connsiteY14" fmla="*/ 533420 h 705807"/>
              <a:gd name="connsiteX15" fmla="*/ 1164561 w 8060036"/>
              <a:gd name="connsiteY15" fmla="*/ 563401 h 705807"/>
              <a:gd name="connsiteX16" fmla="*/ 3637938 w 8060036"/>
              <a:gd name="connsiteY16" fmla="*/ 600876 h 705807"/>
              <a:gd name="connsiteX17" fmla="*/ 4117623 w 8060036"/>
              <a:gd name="connsiteY17" fmla="*/ 615866 h 705807"/>
              <a:gd name="connsiteX18" fmla="*/ 4364961 w 8060036"/>
              <a:gd name="connsiteY18" fmla="*/ 630856 h 705807"/>
              <a:gd name="connsiteX19" fmla="*/ 4724725 w 8060036"/>
              <a:gd name="connsiteY19" fmla="*/ 668332 h 705807"/>
              <a:gd name="connsiteX20" fmla="*/ 4859636 w 8060036"/>
              <a:gd name="connsiteY20" fmla="*/ 683322 h 705807"/>
              <a:gd name="connsiteX21" fmla="*/ 5106974 w 8060036"/>
              <a:gd name="connsiteY21" fmla="*/ 698312 h 705807"/>
              <a:gd name="connsiteX22" fmla="*/ 5204410 w 8060036"/>
              <a:gd name="connsiteY22" fmla="*/ 705807 h 705807"/>
              <a:gd name="connsiteX23" fmla="*/ 5983899 w 8060036"/>
              <a:gd name="connsiteY23" fmla="*/ 698312 h 705807"/>
              <a:gd name="connsiteX24" fmla="*/ 6088830 w 8060036"/>
              <a:gd name="connsiteY24" fmla="*/ 690817 h 705807"/>
              <a:gd name="connsiteX25" fmla="*/ 6328672 w 8060036"/>
              <a:gd name="connsiteY25" fmla="*/ 683322 h 705807"/>
              <a:gd name="connsiteX26" fmla="*/ 6965754 w 8060036"/>
              <a:gd name="connsiteY26" fmla="*/ 668332 h 705807"/>
              <a:gd name="connsiteX27" fmla="*/ 7265558 w 8060036"/>
              <a:gd name="connsiteY27" fmla="*/ 653342 h 705807"/>
              <a:gd name="connsiteX28" fmla="*/ 7370489 w 8060036"/>
              <a:gd name="connsiteY28" fmla="*/ 638352 h 705807"/>
              <a:gd name="connsiteX29" fmla="*/ 7460430 w 8060036"/>
              <a:gd name="connsiteY29" fmla="*/ 630856 h 705807"/>
              <a:gd name="connsiteX30" fmla="*/ 7542876 w 8060036"/>
              <a:gd name="connsiteY30" fmla="*/ 615866 h 705807"/>
              <a:gd name="connsiteX31" fmla="*/ 7655302 w 8060036"/>
              <a:gd name="connsiteY31" fmla="*/ 600876 h 705807"/>
              <a:gd name="connsiteX32" fmla="*/ 7722758 w 8060036"/>
              <a:gd name="connsiteY32" fmla="*/ 585886 h 705807"/>
              <a:gd name="connsiteX33" fmla="*/ 7760233 w 8060036"/>
              <a:gd name="connsiteY33" fmla="*/ 578391 h 705807"/>
              <a:gd name="connsiteX34" fmla="*/ 7790213 w 8060036"/>
              <a:gd name="connsiteY34" fmla="*/ 570896 h 705807"/>
              <a:gd name="connsiteX35" fmla="*/ 7842679 w 8060036"/>
              <a:gd name="connsiteY35" fmla="*/ 563401 h 705807"/>
              <a:gd name="connsiteX36" fmla="*/ 7902639 w 8060036"/>
              <a:gd name="connsiteY36" fmla="*/ 548411 h 705807"/>
              <a:gd name="connsiteX37" fmla="*/ 7932620 w 8060036"/>
              <a:gd name="connsiteY37" fmla="*/ 540915 h 705807"/>
              <a:gd name="connsiteX38" fmla="*/ 7985085 w 8060036"/>
              <a:gd name="connsiteY38" fmla="*/ 533420 h 705807"/>
              <a:gd name="connsiteX39" fmla="*/ 8007571 w 8060036"/>
              <a:gd name="connsiteY39" fmla="*/ 525925 h 705807"/>
              <a:gd name="connsiteX40" fmla="*/ 8037551 w 8060036"/>
              <a:gd name="connsiteY40" fmla="*/ 495945 h 705807"/>
              <a:gd name="connsiteX41" fmla="*/ 8060036 w 8060036"/>
              <a:gd name="connsiteY41" fmla="*/ 428489 h 705807"/>
              <a:gd name="connsiteX42" fmla="*/ 8052541 w 8060036"/>
              <a:gd name="connsiteY42" fmla="*/ 316063 h 705807"/>
              <a:gd name="connsiteX43" fmla="*/ 8037551 w 8060036"/>
              <a:gd name="connsiteY43" fmla="*/ 293578 h 705807"/>
              <a:gd name="connsiteX44" fmla="*/ 8022561 w 8060036"/>
              <a:gd name="connsiteY44" fmla="*/ 263597 h 705807"/>
              <a:gd name="connsiteX45" fmla="*/ 7977590 w 8060036"/>
              <a:gd name="connsiteY45" fmla="*/ 226122 h 705807"/>
              <a:gd name="connsiteX46" fmla="*/ 7947610 w 8060036"/>
              <a:gd name="connsiteY46" fmla="*/ 203637 h 705807"/>
              <a:gd name="connsiteX47" fmla="*/ 7850174 w 8060036"/>
              <a:gd name="connsiteY47" fmla="*/ 158666 h 705807"/>
              <a:gd name="connsiteX48" fmla="*/ 7722758 w 8060036"/>
              <a:gd name="connsiteY48" fmla="*/ 113696 h 705807"/>
              <a:gd name="connsiteX49" fmla="*/ 7677787 w 8060036"/>
              <a:gd name="connsiteY49" fmla="*/ 98706 h 705807"/>
              <a:gd name="connsiteX50" fmla="*/ 7632817 w 8060036"/>
              <a:gd name="connsiteY50" fmla="*/ 91211 h 705807"/>
              <a:gd name="connsiteX51" fmla="*/ 7535380 w 8060036"/>
              <a:gd name="connsiteY51" fmla="*/ 68725 h 705807"/>
              <a:gd name="connsiteX52" fmla="*/ 7355499 w 8060036"/>
              <a:gd name="connsiteY52" fmla="*/ 38745 h 705807"/>
              <a:gd name="connsiteX53" fmla="*/ 7243072 w 8060036"/>
              <a:gd name="connsiteY53" fmla="*/ 23755 h 705807"/>
              <a:gd name="connsiteX54" fmla="*/ 7138141 w 8060036"/>
              <a:gd name="connsiteY54" fmla="*/ 16260 h 705807"/>
              <a:gd name="connsiteX55" fmla="*/ 7093171 w 8060036"/>
              <a:gd name="connsiteY55" fmla="*/ 8765 h 705807"/>
              <a:gd name="connsiteX56" fmla="*/ 6658456 w 8060036"/>
              <a:gd name="connsiteY56" fmla="*/ 8765 h 705807"/>
              <a:gd name="connsiteX57" fmla="*/ 6381138 w 8060036"/>
              <a:gd name="connsiteY57" fmla="*/ 23755 h 705807"/>
              <a:gd name="connsiteX58" fmla="*/ 6133800 w 8060036"/>
              <a:gd name="connsiteY58" fmla="*/ 31250 h 705807"/>
              <a:gd name="connsiteX59" fmla="*/ 5549184 w 8060036"/>
              <a:gd name="connsiteY59" fmla="*/ 46240 h 705807"/>
              <a:gd name="connsiteX60" fmla="*/ 3323144 w 8060036"/>
              <a:gd name="connsiteY60" fmla="*/ 53735 h 705807"/>
              <a:gd name="connsiteX61" fmla="*/ 3113282 w 8060036"/>
              <a:gd name="connsiteY61" fmla="*/ 68725 h 705807"/>
              <a:gd name="connsiteX62" fmla="*/ 2895925 w 8060036"/>
              <a:gd name="connsiteY62" fmla="*/ 76220 h 705807"/>
              <a:gd name="connsiteX63" fmla="*/ 2790994 w 8060036"/>
              <a:gd name="connsiteY63" fmla="*/ 83715 h 705807"/>
              <a:gd name="connsiteX64" fmla="*/ 2611112 w 8060036"/>
              <a:gd name="connsiteY64" fmla="*/ 91211 h 705807"/>
              <a:gd name="connsiteX65" fmla="*/ 2536161 w 8060036"/>
              <a:gd name="connsiteY65" fmla="*/ 98706 h 705807"/>
              <a:gd name="connsiteX66" fmla="*/ 2446220 w 8060036"/>
              <a:gd name="connsiteY66" fmla="*/ 106201 h 705807"/>
              <a:gd name="connsiteX67" fmla="*/ 2311308 w 8060036"/>
              <a:gd name="connsiteY67" fmla="*/ 113696 h 705807"/>
              <a:gd name="connsiteX68" fmla="*/ 2206377 w 8060036"/>
              <a:gd name="connsiteY68" fmla="*/ 121191 h 705807"/>
              <a:gd name="connsiteX69" fmla="*/ 1756672 w 8060036"/>
              <a:gd name="connsiteY69" fmla="*/ 113696 h 705807"/>
              <a:gd name="connsiteX70" fmla="*/ 1419394 w 8060036"/>
              <a:gd name="connsiteY70" fmla="*/ 98706 h 705807"/>
              <a:gd name="connsiteX71" fmla="*/ 1037144 w 8060036"/>
              <a:gd name="connsiteY71" fmla="*/ 91211 h 705807"/>
              <a:gd name="connsiteX72" fmla="*/ 999669 w 8060036"/>
              <a:gd name="connsiteY72" fmla="*/ 83715 h 705807"/>
              <a:gd name="connsiteX73" fmla="*/ 939708 w 8060036"/>
              <a:gd name="connsiteY73" fmla="*/ 68725 h 705807"/>
              <a:gd name="connsiteX74" fmla="*/ 737341 w 8060036"/>
              <a:gd name="connsiteY74" fmla="*/ 61230 h 70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8060036" h="705807">
                <a:moveTo>
                  <a:pt x="819787" y="31250"/>
                </a:moveTo>
                <a:cubicBezTo>
                  <a:pt x="563992" y="63224"/>
                  <a:pt x="849808" y="29750"/>
                  <a:pt x="190200" y="46240"/>
                </a:cubicBezTo>
                <a:cubicBezTo>
                  <a:pt x="179902" y="46497"/>
                  <a:pt x="170086" y="50775"/>
                  <a:pt x="160220" y="53735"/>
                </a:cubicBezTo>
                <a:cubicBezTo>
                  <a:pt x="145085" y="58275"/>
                  <a:pt x="115249" y="68725"/>
                  <a:pt x="115249" y="68725"/>
                </a:cubicBezTo>
                <a:lnTo>
                  <a:pt x="70279" y="98706"/>
                </a:lnTo>
                <a:cubicBezTo>
                  <a:pt x="48171" y="113445"/>
                  <a:pt x="43342" y="114541"/>
                  <a:pt x="25308" y="136181"/>
                </a:cubicBezTo>
                <a:cubicBezTo>
                  <a:pt x="19541" y="143101"/>
                  <a:pt x="15315" y="151171"/>
                  <a:pt x="10318" y="158666"/>
                </a:cubicBezTo>
                <a:cubicBezTo>
                  <a:pt x="631" y="207101"/>
                  <a:pt x="-6992" y="227231"/>
                  <a:pt x="10318" y="286083"/>
                </a:cubicBezTo>
                <a:cubicBezTo>
                  <a:pt x="16776" y="308040"/>
                  <a:pt x="61323" y="341574"/>
                  <a:pt x="77774" y="353538"/>
                </a:cubicBezTo>
                <a:cubicBezTo>
                  <a:pt x="98931" y="368925"/>
                  <a:pt x="152464" y="403390"/>
                  <a:pt x="175210" y="413499"/>
                </a:cubicBezTo>
                <a:cubicBezTo>
                  <a:pt x="201932" y="425375"/>
                  <a:pt x="229680" y="434965"/>
                  <a:pt x="257656" y="443479"/>
                </a:cubicBezTo>
                <a:cubicBezTo>
                  <a:pt x="323338" y="463469"/>
                  <a:pt x="469728" y="492079"/>
                  <a:pt x="519984" y="495945"/>
                </a:cubicBezTo>
                <a:cubicBezTo>
                  <a:pt x="552463" y="498443"/>
                  <a:pt x="585045" y="499843"/>
                  <a:pt x="617420" y="503440"/>
                </a:cubicBezTo>
                <a:cubicBezTo>
                  <a:pt x="652536" y="507342"/>
                  <a:pt x="687329" y="513760"/>
                  <a:pt x="722351" y="518430"/>
                </a:cubicBezTo>
                <a:lnTo>
                  <a:pt x="842272" y="533420"/>
                </a:lnTo>
                <a:cubicBezTo>
                  <a:pt x="973312" y="548837"/>
                  <a:pt x="1023681" y="553796"/>
                  <a:pt x="1164561" y="563401"/>
                </a:cubicBezTo>
                <a:cubicBezTo>
                  <a:pt x="2219659" y="635339"/>
                  <a:pt x="1829329" y="594102"/>
                  <a:pt x="3637938" y="600876"/>
                </a:cubicBezTo>
                <a:cubicBezTo>
                  <a:pt x="3936771" y="607517"/>
                  <a:pt x="3899257" y="603268"/>
                  <a:pt x="4117623" y="615866"/>
                </a:cubicBezTo>
                <a:lnTo>
                  <a:pt x="4364961" y="630856"/>
                </a:lnTo>
                <a:cubicBezTo>
                  <a:pt x="4926612" y="701064"/>
                  <a:pt x="4384172" y="638284"/>
                  <a:pt x="4724725" y="668332"/>
                </a:cubicBezTo>
                <a:cubicBezTo>
                  <a:pt x="4769797" y="672309"/>
                  <a:pt x="4814527" y="679784"/>
                  <a:pt x="4859636" y="683322"/>
                </a:cubicBezTo>
                <a:cubicBezTo>
                  <a:pt x="4941980" y="689780"/>
                  <a:pt x="5024620" y="691977"/>
                  <a:pt x="5106974" y="698312"/>
                </a:cubicBezTo>
                <a:lnTo>
                  <a:pt x="5204410" y="705807"/>
                </a:lnTo>
                <a:lnTo>
                  <a:pt x="5983899" y="698312"/>
                </a:lnTo>
                <a:cubicBezTo>
                  <a:pt x="6018960" y="697718"/>
                  <a:pt x="6053797" y="692340"/>
                  <a:pt x="6088830" y="690817"/>
                </a:cubicBezTo>
                <a:cubicBezTo>
                  <a:pt x="6168741" y="687343"/>
                  <a:pt x="6248712" y="685372"/>
                  <a:pt x="6328672" y="683322"/>
                </a:cubicBezTo>
                <a:cubicBezTo>
                  <a:pt x="6541022" y="677877"/>
                  <a:pt x="6753554" y="677977"/>
                  <a:pt x="6965754" y="668332"/>
                </a:cubicBezTo>
                <a:lnTo>
                  <a:pt x="7265558" y="653342"/>
                </a:lnTo>
                <a:cubicBezTo>
                  <a:pt x="7300535" y="648345"/>
                  <a:pt x="7335390" y="642402"/>
                  <a:pt x="7370489" y="638352"/>
                </a:cubicBezTo>
                <a:cubicBezTo>
                  <a:pt x="7400375" y="634904"/>
                  <a:pt x="7430598" y="634747"/>
                  <a:pt x="7460430" y="630856"/>
                </a:cubicBezTo>
                <a:cubicBezTo>
                  <a:pt x="7488128" y="627243"/>
                  <a:pt x="7515252" y="620009"/>
                  <a:pt x="7542876" y="615866"/>
                </a:cubicBezTo>
                <a:cubicBezTo>
                  <a:pt x="7678637" y="595502"/>
                  <a:pt x="7552278" y="619607"/>
                  <a:pt x="7655302" y="600876"/>
                </a:cubicBezTo>
                <a:cubicBezTo>
                  <a:pt x="7717457" y="589575"/>
                  <a:pt x="7668629" y="597914"/>
                  <a:pt x="7722758" y="585886"/>
                </a:cubicBezTo>
                <a:cubicBezTo>
                  <a:pt x="7735194" y="583123"/>
                  <a:pt x="7747797" y="581154"/>
                  <a:pt x="7760233" y="578391"/>
                </a:cubicBezTo>
                <a:cubicBezTo>
                  <a:pt x="7770289" y="576156"/>
                  <a:pt x="7780078" y="572739"/>
                  <a:pt x="7790213" y="570896"/>
                </a:cubicBezTo>
                <a:cubicBezTo>
                  <a:pt x="7807594" y="567736"/>
                  <a:pt x="7825356" y="566866"/>
                  <a:pt x="7842679" y="563401"/>
                </a:cubicBezTo>
                <a:cubicBezTo>
                  <a:pt x="7862881" y="559361"/>
                  <a:pt x="7882652" y="553408"/>
                  <a:pt x="7902639" y="548411"/>
                </a:cubicBezTo>
                <a:cubicBezTo>
                  <a:pt x="7912633" y="545912"/>
                  <a:pt x="7922422" y="542372"/>
                  <a:pt x="7932620" y="540915"/>
                </a:cubicBezTo>
                <a:lnTo>
                  <a:pt x="7985085" y="533420"/>
                </a:lnTo>
                <a:cubicBezTo>
                  <a:pt x="7992580" y="530922"/>
                  <a:pt x="8001142" y="530517"/>
                  <a:pt x="8007571" y="525925"/>
                </a:cubicBezTo>
                <a:cubicBezTo>
                  <a:pt x="8019071" y="517711"/>
                  <a:pt x="8029712" y="507704"/>
                  <a:pt x="8037551" y="495945"/>
                </a:cubicBezTo>
                <a:cubicBezTo>
                  <a:pt x="8048841" y="479010"/>
                  <a:pt x="8055040" y="448472"/>
                  <a:pt x="8060036" y="428489"/>
                </a:cubicBezTo>
                <a:cubicBezTo>
                  <a:pt x="8057538" y="391014"/>
                  <a:pt x="8058716" y="353111"/>
                  <a:pt x="8052541" y="316063"/>
                </a:cubicBezTo>
                <a:cubicBezTo>
                  <a:pt x="8051060" y="307178"/>
                  <a:pt x="8042020" y="301399"/>
                  <a:pt x="8037551" y="293578"/>
                </a:cubicBezTo>
                <a:cubicBezTo>
                  <a:pt x="8032008" y="283877"/>
                  <a:pt x="8029055" y="272689"/>
                  <a:pt x="8022561" y="263597"/>
                </a:cubicBezTo>
                <a:cubicBezTo>
                  <a:pt x="8007980" y="243183"/>
                  <a:pt x="7996765" y="239818"/>
                  <a:pt x="7977590" y="226122"/>
                </a:cubicBezTo>
                <a:cubicBezTo>
                  <a:pt x="7967425" y="218861"/>
                  <a:pt x="7957775" y="210898"/>
                  <a:pt x="7947610" y="203637"/>
                </a:cubicBezTo>
                <a:cubicBezTo>
                  <a:pt x="7909535" y="176441"/>
                  <a:pt x="7913177" y="183868"/>
                  <a:pt x="7850174" y="158666"/>
                </a:cubicBezTo>
                <a:cubicBezTo>
                  <a:pt x="7783363" y="131941"/>
                  <a:pt x="7825448" y="147926"/>
                  <a:pt x="7722758" y="113696"/>
                </a:cubicBezTo>
                <a:cubicBezTo>
                  <a:pt x="7707768" y="108699"/>
                  <a:pt x="7693373" y="101304"/>
                  <a:pt x="7677787" y="98706"/>
                </a:cubicBezTo>
                <a:cubicBezTo>
                  <a:pt x="7662797" y="96208"/>
                  <a:pt x="7647625" y="94628"/>
                  <a:pt x="7632817" y="91211"/>
                </a:cubicBezTo>
                <a:cubicBezTo>
                  <a:pt x="7508247" y="62463"/>
                  <a:pt x="7646328" y="87216"/>
                  <a:pt x="7535380" y="68725"/>
                </a:cubicBezTo>
                <a:cubicBezTo>
                  <a:pt x="7438719" y="36505"/>
                  <a:pt x="7531215" y="63847"/>
                  <a:pt x="7355499" y="38745"/>
                </a:cubicBezTo>
                <a:cubicBezTo>
                  <a:pt x="7327694" y="34773"/>
                  <a:pt x="7269709" y="26177"/>
                  <a:pt x="7243072" y="23755"/>
                </a:cubicBezTo>
                <a:cubicBezTo>
                  <a:pt x="7208150" y="20580"/>
                  <a:pt x="7173118" y="18758"/>
                  <a:pt x="7138141" y="16260"/>
                </a:cubicBezTo>
                <a:cubicBezTo>
                  <a:pt x="7123151" y="13762"/>
                  <a:pt x="7108284" y="10356"/>
                  <a:pt x="7093171" y="8765"/>
                </a:cubicBezTo>
                <a:cubicBezTo>
                  <a:pt x="6930198" y="-8390"/>
                  <a:pt x="6867479" y="4120"/>
                  <a:pt x="6658456" y="8765"/>
                </a:cubicBezTo>
                <a:lnTo>
                  <a:pt x="6381138" y="23755"/>
                </a:lnTo>
                <a:lnTo>
                  <a:pt x="6133800" y="31250"/>
                </a:lnTo>
                <a:cubicBezTo>
                  <a:pt x="5938935" y="36517"/>
                  <a:pt x="5744119" y="45584"/>
                  <a:pt x="5549184" y="46240"/>
                </a:cubicBezTo>
                <a:lnTo>
                  <a:pt x="3323144" y="53735"/>
                </a:lnTo>
                <a:cubicBezTo>
                  <a:pt x="3245583" y="60198"/>
                  <a:pt x="3193610" y="65155"/>
                  <a:pt x="3113282" y="68725"/>
                </a:cubicBezTo>
                <a:lnTo>
                  <a:pt x="2895925" y="76220"/>
                </a:lnTo>
                <a:lnTo>
                  <a:pt x="2790994" y="83715"/>
                </a:lnTo>
                <a:cubicBezTo>
                  <a:pt x="2731064" y="86869"/>
                  <a:pt x="2671021" y="87687"/>
                  <a:pt x="2611112" y="91211"/>
                </a:cubicBezTo>
                <a:cubicBezTo>
                  <a:pt x="2586047" y="92685"/>
                  <a:pt x="2561166" y="96433"/>
                  <a:pt x="2536161" y="98706"/>
                </a:cubicBezTo>
                <a:lnTo>
                  <a:pt x="2446220" y="106201"/>
                </a:lnTo>
                <a:cubicBezTo>
                  <a:pt x="2401280" y="109197"/>
                  <a:pt x="2356260" y="110887"/>
                  <a:pt x="2311308" y="113696"/>
                </a:cubicBezTo>
                <a:lnTo>
                  <a:pt x="2206377" y="121191"/>
                </a:lnTo>
                <a:lnTo>
                  <a:pt x="1756672" y="113696"/>
                </a:lnTo>
                <a:cubicBezTo>
                  <a:pt x="1328298" y="103497"/>
                  <a:pt x="1808290" y="109509"/>
                  <a:pt x="1419394" y="98706"/>
                </a:cubicBezTo>
                <a:lnTo>
                  <a:pt x="1037144" y="91211"/>
                </a:lnTo>
                <a:cubicBezTo>
                  <a:pt x="1024652" y="88712"/>
                  <a:pt x="1012028" y="86805"/>
                  <a:pt x="999669" y="83715"/>
                </a:cubicBezTo>
                <a:cubicBezTo>
                  <a:pt x="969160" y="76087"/>
                  <a:pt x="978381" y="71487"/>
                  <a:pt x="939708" y="68725"/>
                </a:cubicBezTo>
                <a:cubicBezTo>
                  <a:pt x="828699" y="60796"/>
                  <a:pt x="812439" y="61230"/>
                  <a:pt x="737341" y="61230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26C37-B5B9-AC69-9240-096A20C51854}"/>
              </a:ext>
            </a:extLst>
          </p:cNvPr>
          <p:cNvSpPr txBox="1"/>
          <p:nvPr/>
        </p:nvSpPr>
        <p:spPr>
          <a:xfrm>
            <a:off x="8077283" y="1581150"/>
            <a:ext cx="101734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FYI - Sometimes report G&amp;A and Sales Expenses together as SG&amp;A.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83D42-8213-8262-894F-6EF849B5B4A1}"/>
              </a:ext>
            </a:extLst>
          </p:cNvPr>
          <p:cNvSpPr txBox="1"/>
          <p:nvPr/>
        </p:nvSpPr>
        <p:spPr>
          <a:xfrm>
            <a:off x="2247900" y="4152389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their fiscal year ending 1/31/2023, Salesforce spent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8%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their revenue to pay for their G&amp;A expenses.</a:t>
            </a:r>
          </a:p>
        </p:txBody>
      </p:sp>
    </p:spTree>
    <p:extLst>
      <p:ext uri="{BB962C8B-B14F-4D97-AF65-F5344CB8AC3E}">
        <p14:creationId xmlns:p14="http://schemas.microsoft.com/office/powerpoint/2010/main" val="943856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7C9D-8ACE-9AEF-EB42-C10816E5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trying to improve profits, companies often start with reducing G&amp;A expenses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7EB4-49DC-517F-CAE6-C7A037D639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352550"/>
            <a:ext cx="8229600" cy="3429000"/>
          </a:xfrm>
        </p:spPr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Rather than…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Increasing price as it may lead to lost sales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Decreasing COGS by using lower cost materials, parts, and labor can lead to lost sales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0265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75AA-A8C4-CD0A-DB27-F3FFA425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950"/>
            <a:ext cx="8229600" cy="609600"/>
          </a:xfrm>
        </p:spPr>
        <p:txBody>
          <a:bodyPr/>
          <a:lstStyle/>
          <a:p>
            <a:r>
              <a:rPr lang="en-US" dirty="0"/>
              <a:t>Selling and Marketing Expenses</a:t>
            </a:r>
          </a:p>
        </p:txBody>
      </p:sp>
    </p:spTree>
    <p:extLst>
      <p:ext uri="{BB962C8B-B14F-4D97-AF65-F5344CB8AC3E}">
        <p14:creationId xmlns:p14="http://schemas.microsoft.com/office/powerpoint/2010/main" val="674619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AB12-F207-62EA-B9C0-EA3157ED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Selling and Marketing Expenses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6C5B-C9D0-A0BE-9F9D-6D39B5F3F7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047750"/>
            <a:ext cx="8610600" cy="3581400"/>
          </a:xfrm>
        </p:spPr>
        <p:txBody>
          <a:bodyPr/>
          <a:lstStyle/>
          <a:p>
            <a:r>
              <a:rPr lang="en-US" sz="1800" b="1" dirty="0"/>
              <a:t>Costs attributable to the selling, marketing, promotion of the product.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Sales and marketing compensation (salaries, commissions, benefits, SBC, and payroll taxes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field sales rep, inside sales rep, marketing rep,…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Advertising costs </a:t>
            </a:r>
            <a:r>
              <a:rPr lang="en-US" sz="1200" dirty="0"/>
              <a:t>(ads, sponsorships, website, trade shows, etc.)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Travel expenses </a:t>
            </a:r>
            <a:r>
              <a:rPr lang="en-US" sz="1200" dirty="0"/>
              <a:t>(directly related to selling and marketing of the products)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Sales and marketing automation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Packaging and distribution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Sales office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0304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0894EB-331C-8EB0-A972-B782CB7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6799-3E73-7D14-ECF1-6833138657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819150"/>
            <a:ext cx="8001000" cy="3733800"/>
          </a:xfrm>
        </p:spPr>
        <p:txBody>
          <a:bodyPr/>
          <a:lstStyle/>
          <a:p>
            <a:r>
              <a:rPr lang="en-US" sz="1600" b="1" dirty="0"/>
              <a:t>A justification for a non-trivial investment to move forward with an idea</a:t>
            </a:r>
          </a:p>
          <a:p>
            <a:endParaRPr lang="en-US" sz="1050" dirty="0"/>
          </a:p>
          <a:p>
            <a:r>
              <a:rPr lang="en-US" sz="1600" dirty="0"/>
              <a:t>Used to justify developing new and improved products, systems, tools, infrastructure, equipment, etc.</a:t>
            </a:r>
          </a:p>
          <a:p>
            <a:endParaRPr lang="en-US" sz="1100" dirty="0"/>
          </a:p>
          <a:p>
            <a:pPr lvl="1"/>
            <a:r>
              <a:rPr lang="en-US" sz="1600" dirty="0"/>
              <a:t>How much investment is needed? money, people, assets</a:t>
            </a:r>
          </a:p>
          <a:p>
            <a:pPr marL="457188" lvl="1" indent="0">
              <a:buNone/>
            </a:pPr>
            <a:endParaRPr lang="en-US" sz="1200" dirty="0"/>
          </a:p>
          <a:p>
            <a:pPr lvl="1"/>
            <a:r>
              <a:rPr lang="en-US" sz="1600" dirty="0"/>
              <a:t>Is it a good investment for us?</a:t>
            </a:r>
          </a:p>
          <a:p>
            <a:pPr marL="1193770" lvl="2" indent="0">
              <a:buNone/>
            </a:pPr>
            <a:r>
              <a:rPr lang="en-US" dirty="0"/>
              <a:t>i.e., is it worthwhile to pursue this idea? to continue pursuing it?</a:t>
            </a:r>
            <a:endParaRPr lang="en-US" sz="1600" dirty="0"/>
          </a:p>
          <a:p>
            <a:pPr marL="457188" lvl="1" indent="0">
              <a:buNone/>
            </a:pPr>
            <a:endParaRPr lang="en-US" sz="1100" dirty="0"/>
          </a:p>
          <a:p>
            <a:pPr lvl="1"/>
            <a:r>
              <a:rPr lang="en-US" sz="1600" dirty="0"/>
              <a:t>Is it a good fit for us?</a:t>
            </a:r>
          </a:p>
          <a:p>
            <a:pPr marL="457188" lvl="1" indent="0">
              <a:buNone/>
            </a:pPr>
            <a:endParaRPr lang="en-US" sz="1200" dirty="0"/>
          </a:p>
          <a:p>
            <a:pPr lvl="1"/>
            <a:r>
              <a:rPr lang="en-US" sz="1600" dirty="0"/>
              <a:t>Do the potential rewards exceed the potential risks?</a:t>
            </a:r>
          </a:p>
          <a:p>
            <a:pPr marL="1193770" lvl="2" indent="0">
              <a:buNone/>
            </a:pPr>
            <a:r>
              <a:rPr lang="en-US" dirty="0"/>
              <a:t>i.e., risk is the degree of uncertainty and/or potential loss</a:t>
            </a:r>
          </a:p>
        </p:txBody>
      </p:sp>
    </p:spTree>
    <p:extLst>
      <p:ext uri="{BB962C8B-B14F-4D97-AF65-F5344CB8AC3E}">
        <p14:creationId xmlns:p14="http://schemas.microsoft.com/office/powerpoint/2010/main" val="1150876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585D-7707-8E1A-AE3D-B4A6684C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Selling and Marketing expense: Salesforce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ABFC79AC-78BB-536E-6FAF-42FF59A357A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85800" y="1064115"/>
            <a:ext cx="7521959" cy="3124200"/>
          </a:xfrm>
          <a:ln>
            <a:solidFill>
              <a:schemeClr val="accent1"/>
            </a:solidFill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CC5B0332-B0B2-6186-24D9-2DB4FBE8B511}"/>
              </a:ext>
            </a:extLst>
          </p:cNvPr>
          <p:cNvSpPr/>
          <p:nvPr/>
        </p:nvSpPr>
        <p:spPr bwMode="auto">
          <a:xfrm>
            <a:off x="381000" y="3338737"/>
            <a:ext cx="7597498" cy="748703"/>
          </a:xfrm>
          <a:custGeom>
            <a:avLst/>
            <a:gdLst>
              <a:gd name="connsiteX0" fmla="*/ 625965 w 7597498"/>
              <a:gd name="connsiteY0" fmla="*/ 171833 h 748703"/>
              <a:gd name="connsiteX1" fmla="*/ 552322 w 7597498"/>
              <a:gd name="connsiteY1" fmla="*/ 177970 h 748703"/>
              <a:gd name="connsiteX2" fmla="*/ 392763 w 7597498"/>
              <a:gd name="connsiteY2" fmla="*/ 184107 h 748703"/>
              <a:gd name="connsiteX3" fmla="*/ 306846 w 7597498"/>
              <a:gd name="connsiteY3" fmla="*/ 208655 h 748703"/>
              <a:gd name="connsiteX4" fmla="*/ 270024 w 7597498"/>
              <a:gd name="connsiteY4" fmla="*/ 220929 h 748703"/>
              <a:gd name="connsiteX5" fmla="*/ 171834 w 7597498"/>
              <a:gd name="connsiteY5" fmla="*/ 270024 h 748703"/>
              <a:gd name="connsiteX6" fmla="*/ 122738 w 7597498"/>
              <a:gd name="connsiteY6" fmla="*/ 294572 h 748703"/>
              <a:gd name="connsiteX7" fmla="*/ 55232 w 7597498"/>
              <a:gd name="connsiteY7" fmla="*/ 337530 h 748703"/>
              <a:gd name="connsiteX8" fmla="*/ 30685 w 7597498"/>
              <a:gd name="connsiteY8" fmla="*/ 355941 h 748703"/>
              <a:gd name="connsiteX9" fmla="*/ 12274 w 7597498"/>
              <a:gd name="connsiteY9" fmla="*/ 362078 h 748703"/>
              <a:gd name="connsiteX10" fmla="*/ 0 w 7597498"/>
              <a:gd name="connsiteY10" fmla="*/ 380488 h 748703"/>
              <a:gd name="connsiteX11" fmla="*/ 42959 w 7597498"/>
              <a:gd name="connsiteY11" fmla="*/ 429584 h 748703"/>
              <a:gd name="connsiteX12" fmla="*/ 171834 w 7597498"/>
              <a:gd name="connsiteY12" fmla="*/ 466405 h 748703"/>
              <a:gd name="connsiteX13" fmla="*/ 509364 w 7597498"/>
              <a:gd name="connsiteY13" fmla="*/ 490953 h 748703"/>
              <a:gd name="connsiteX14" fmla="*/ 1301026 w 7597498"/>
              <a:gd name="connsiteY14" fmla="*/ 503227 h 748703"/>
              <a:gd name="connsiteX15" fmla="*/ 1399216 w 7597498"/>
              <a:gd name="connsiteY15" fmla="*/ 509364 h 748703"/>
              <a:gd name="connsiteX16" fmla="*/ 1509681 w 7597498"/>
              <a:gd name="connsiteY16" fmla="*/ 515500 h 748703"/>
              <a:gd name="connsiteX17" fmla="*/ 1614008 w 7597498"/>
              <a:gd name="connsiteY17" fmla="*/ 527774 h 748703"/>
              <a:gd name="connsiteX18" fmla="*/ 1736746 w 7597498"/>
              <a:gd name="connsiteY18" fmla="*/ 533911 h 748703"/>
              <a:gd name="connsiteX19" fmla="*/ 1976086 w 7597498"/>
              <a:gd name="connsiteY19" fmla="*/ 552322 h 748703"/>
              <a:gd name="connsiteX20" fmla="*/ 3197332 w 7597498"/>
              <a:gd name="connsiteY20" fmla="*/ 558459 h 748703"/>
              <a:gd name="connsiteX21" fmla="*/ 3534862 w 7597498"/>
              <a:gd name="connsiteY21" fmla="*/ 589143 h 748703"/>
              <a:gd name="connsiteX22" fmla="*/ 3896940 w 7597498"/>
              <a:gd name="connsiteY22" fmla="*/ 625965 h 748703"/>
              <a:gd name="connsiteX23" fmla="*/ 4019678 w 7597498"/>
              <a:gd name="connsiteY23" fmla="*/ 638239 h 748703"/>
              <a:gd name="connsiteX24" fmla="*/ 4136279 w 7597498"/>
              <a:gd name="connsiteY24" fmla="*/ 656649 h 748703"/>
              <a:gd name="connsiteX25" fmla="*/ 4357208 w 7597498"/>
              <a:gd name="connsiteY25" fmla="*/ 681197 h 748703"/>
              <a:gd name="connsiteX26" fmla="*/ 4473810 w 7597498"/>
              <a:gd name="connsiteY26" fmla="*/ 693471 h 748703"/>
              <a:gd name="connsiteX27" fmla="*/ 4584274 w 7597498"/>
              <a:gd name="connsiteY27" fmla="*/ 705745 h 748703"/>
              <a:gd name="connsiteX28" fmla="*/ 4805203 w 7597498"/>
              <a:gd name="connsiteY28" fmla="*/ 730292 h 748703"/>
              <a:gd name="connsiteX29" fmla="*/ 5112048 w 7597498"/>
              <a:gd name="connsiteY29" fmla="*/ 748703 h 748703"/>
              <a:gd name="connsiteX30" fmla="*/ 5326840 w 7597498"/>
              <a:gd name="connsiteY30" fmla="*/ 742566 h 748703"/>
              <a:gd name="connsiteX31" fmla="*/ 5388210 w 7597498"/>
              <a:gd name="connsiteY31" fmla="*/ 718019 h 748703"/>
              <a:gd name="connsiteX32" fmla="*/ 5425031 w 7597498"/>
              <a:gd name="connsiteY32" fmla="*/ 693471 h 748703"/>
              <a:gd name="connsiteX33" fmla="*/ 5517085 w 7597498"/>
              <a:gd name="connsiteY33" fmla="*/ 687334 h 748703"/>
              <a:gd name="connsiteX34" fmla="*/ 5547769 w 7597498"/>
              <a:gd name="connsiteY34" fmla="*/ 681197 h 748703"/>
              <a:gd name="connsiteX35" fmla="*/ 5572317 w 7597498"/>
              <a:gd name="connsiteY35" fmla="*/ 668923 h 748703"/>
              <a:gd name="connsiteX36" fmla="*/ 5633686 w 7597498"/>
              <a:gd name="connsiteY36" fmla="*/ 650513 h 748703"/>
              <a:gd name="connsiteX37" fmla="*/ 6093954 w 7597498"/>
              <a:gd name="connsiteY37" fmla="*/ 644376 h 748703"/>
              <a:gd name="connsiteX38" fmla="*/ 6572634 w 7597498"/>
              <a:gd name="connsiteY38" fmla="*/ 650513 h 748703"/>
              <a:gd name="connsiteX39" fmla="*/ 6634003 w 7597498"/>
              <a:gd name="connsiteY39" fmla="*/ 656649 h 748703"/>
              <a:gd name="connsiteX40" fmla="*/ 6861069 w 7597498"/>
              <a:gd name="connsiteY40" fmla="*/ 650513 h 748703"/>
              <a:gd name="connsiteX41" fmla="*/ 6885616 w 7597498"/>
              <a:gd name="connsiteY41" fmla="*/ 644376 h 748703"/>
              <a:gd name="connsiteX42" fmla="*/ 6904027 w 7597498"/>
              <a:gd name="connsiteY42" fmla="*/ 638239 h 748703"/>
              <a:gd name="connsiteX43" fmla="*/ 6959259 w 7597498"/>
              <a:gd name="connsiteY43" fmla="*/ 625965 h 748703"/>
              <a:gd name="connsiteX44" fmla="*/ 6983807 w 7597498"/>
              <a:gd name="connsiteY44" fmla="*/ 613691 h 748703"/>
              <a:gd name="connsiteX45" fmla="*/ 7014491 w 7597498"/>
              <a:gd name="connsiteY45" fmla="*/ 601417 h 748703"/>
              <a:gd name="connsiteX46" fmla="*/ 7088134 w 7597498"/>
              <a:gd name="connsiteY46" fmla="*/ 564596 h 748703"/>
              <a:gd name="connsiteX47" fmla="*/ 7118819 w 7597498"/>
              <a:gd name="connsiteY47" fmla="*/ 558459 h 748703"/>
              <a:gd name="connsiteX48" fmla="*/ 7186325 w 7597498"/>
              <a:gd name="connsiteY48" fmla="*/ 527774 h 748703"/>
              <a:gd name="connsiteX49" fmla="*/ 7235420 w 7597498"/>
              <a:gd name="connsiteY49" fmla="*/ 509364 h 748703"/>
              <a:gd name="connsiteX50" fmla="*/ 7290652 w 7597498"/>
              <a:gd name="connsiteY50" fmla="*/ 503227 h 748703"/>
              <a:gd name="connsiteX51" fmla="*/ 7407254 w 7597498"/>
              <a:gd name="connsiteY51" fmla="*/ 484816 h 748703"/>
              <a:gd name="connsiteX52" fmla="*/ 7425665 w 7597498"/>
              <a:gd name="connsiteY52" fmla="*/ 447994 h 748703"/>
              <a:gd name="connsiteX53" fmla="*/ 7462486 w 7597498"/>
              <a:gd name="connsiteY53" fmla="*/ 435721 h 748703"/>
              <a:gd name="connsiteX54" fmla="*/ 7468623 w 7597498"/>
              <a:gd name="connsiteY54" fmla="*/ 417310 h 748703"/>
              <a:gd name="connsiteX55" fmla="*/ 7499307 w 7597498"/>
              <a:gd name="connsiteY55" fmla="*/ 374351 h 748703"/>
              <a:gd name="connsiteX56" fmla="*/ 7523855 w 7597498"/>
              <a:gd name="connsiteY56" fmla="*/ 337530 h 748703"/>
              <a:gd name="connsiteX57" fmla="*/ 7536129 w 7597498"/>
              <a:gd name="connsiteY57" fmla="*/ 312982 h 748703"/>
              <a:gd name="connsiteX58" fmla="*/ 7560677 w 7597498"/>
              <a:gd name="connsiteY58" fmla="*/ 276161 h 748703"/>
              <a:gd name="connsiteX59" fmla="*/ 7572950 w 7597498"/>
              <a:gd name="connsiteY59" fmla="*/ 257750 h 748703"/>
              <a:gd name="connsiteX60" fmla="*/ 7597498 w 7597498"/>
              <a:gd name="connsiteY60" fmla="*/ 220929 h 748703"/>
              <a:gd name="connsiteX61" fmla="*/ 7579087 w 7597498"/>
              <a:gd name="connsiteY61" fmla="*/ 208655 h 748703"/>
              <a:gd name="connsiteX62" fmla="*/ 7554540 w 7597498"/>
              <a:gd name="connsiteY62" fmla="*/ 202518 h 748703"/>
              <a:gd name="connsiteX63" fmla="*/ 7315200 w 7597498"/>
              <a:gd name="connsiteY63" fmla="*/ 196381 h 748703"/>
              <a:gd name="connsiteX64" fmla="*/ 7131093 w 7597498"/>
              <a:gd name="connsiteY64" fmla="*/ 190244 h 748703"/>
              <a:gd name="connsiteX65" fmla="*/ 6910164 w 7597498"/>
              <a:gd name="connsiteY65" fmla="*/ 184107 h 748703"/>
              <a:gd name="connsiteX66" fmla="*/ 6370116 w 7597498"/>
              <a:gd name="connsiteY66" fmla="*/ 196381 h 748703"/>
              <a:gd name="connsiteX67" fmla="*/ 6173734 w 7597498"/>
              <a:gd name="connsiteY67" fmla="*/ 208655 h 748703"/>
              <a:gd name="connsiteX68" fmla="*/ 6038722 w 7597498"/>
              <a:gd name="connsiteY68" fmla="*/ 214792 h 748703"/>
              <a:gd name="connsiteX69" fmla="*/ 5909847 w 7597498"/>
              <a:gd name="connsiteY69" fmla="*/ 227066 h 748703"/>
              <a:gd name="connsiteX70" fmla="*/ 5247061 w 7597498"/>
              <a:gd name="connsiteY70" fmla="*/ 220929 h 748703"/>
              <a:gd name="connsiteX71" fmla="*/ 4860435 w 7597498"/>
              <a:gd name="connsiteY71" fmla="*/ 196381 h 748703"/>
              <a:gd name="connsiteX72" fmla="*/ 4786792 w 7597498"/>
              <a:gd name="connsiteY72" fmla="*/ 190244 h 748703"/>
              <a:gd name="connsiteX73" fmla="*/ 4725423 w 7597498"/>
              <a:gd name="connsiteY73" fmla="*/ 177970 h 748703"/>
              <a:gd name="connsiteX74" fmla="*/ 4670191 w 7597498"/>
              <a:gd name="connsiteY74" fmla="*/ 165696 h 748703"/>
              <a:gd name="connsiteX75" fmla="*/ 4038089 w 7597498"/>
              <a:gd name="connsiteY75" fmla="*/ 147286 h 748703"/>
              <a:gd name="connsiteX76" fmla="*/ 3860118 w 7597498"/>
              <a:gd name="connsiteY76" fmla="*/ 128875 h 748703"/>
              <a:gd name="connsiteX77" fmla="*/ 3725106 w 7597498"/>
              <a:gd name="connsiteY77" fmla="*/ 110464 h 748703"/>
              <a:gd name="connsiteX78" fmla="*/ 3191195 w 7597498"/>
              <a:gd name="connsiteY78" fmla="*/ 104327 h 748703"/>
              <a:gd name="connsiteX79" fmla="*/ 2454765 w 7597498"/>
              <a:gd name="connsiteY79" fmla="*/ 98190 h 748703"/>
              <a:gd name="connsiteX80" fmla="*/ 2430218 w 7597498"/>
              <a:gd name="connsiteY80" fmla="*/ 110464 h 748703"/>
              <a:gd name="connsiteX81" fmla="*/ 2049729 w 7597498"/>
              <a:gd name="connsiteY81" fmla="*/ 128875 h 748703"/>
              <a:gd name="connsiteX82" fmla="*/ 2037455 w 7597498"/>
              <a:gd name="connsiteY82" fmla="*/ 153423 h 748703"/>
              <a:gd name="connsiteX83" fmla="*/ 2325890 w 7597498"/>
              <a:gd name="connsiteY83" fmla="*/ 12274 h 748703"/>
              <a:gd name="connsiteX84" fmla="*/ 2767748 w 7597498"/>
              <a:gd name="connsiteY84" fmla="*/ 24547 h 748703"/>
              <a:gd name="connsiteX85" fmla="*/ 2982540 w 7597498"/>
              <a:gd name="connsiteY85" fmla="*/ 42958 h 748703"/>
              <a:gd name="connsiteX86" fmla="*/ 3105278 w 7597498"/>
              <a:gd name="connsiteY86" fmla="*/ 49095 h 748703"/>
              <a:gd name="connsiteX87" fmla="*/ 3135963 w 7597498"/>
              <a:gd name="connsiteY87" fmla="*/ 42958 h 748703"/>
              <a:gd name="connsiteX88" fmla="*/ 3154373 w 7597498"/>
              <a:gd name="connsiteY88" fmla="*/ 30684 h 748703"/>
              <a:gd name="connsiteX89" fmla="*/ 2546819 w 7597498"/>
              <a:gd name="connsiteY89" fmla="*/ 24547 h 748703"/>
              <a:gd name="connsiteX90" fmla="*/ 2473176 w 7597498"/>
              <a:gd name="connsiteY90" fmla="*/ 18411 h 748703"/>
              <a:gd name="connsiteX91" fmla="*/ 2374985 w 7597498"/>
              <a:gd name="connsiteY91" fmla="*/ 12274 h 748703"/>
              <a:gd name="connsiteX92" fmla="*/ 2239973 w 7597498"/>
              <a:gd name="connsiteY92" fmla="*/ 0 h 748703"/>
              <a:gd name="connsiteX93" fmla="*/ 1399216 w 7597498"/>
              <a:gd name="connsiteY93" fmla="*/ 12274 h 748703"/>
              <a:gd name="connsiteX94" fmla="*/ 1294889 w 7597498"/>
              <a:gd name="connsiteY94" fmla="*/ 30684 h 748703"/>
              <a:gd name="connsiteX95" fmla="*/ 1245793 w 7597498"/>
              <a:gd name="connsiteY95" fmla="*/ 36821 h 748703"/>
              <a:gd name="connsiteX96" fmla="*/ 1196698 w 7597498"/>
              <a:gd name="connsiteY96" fmla="*/ 49095 h 748703"/>
              <a:gd name="connsiteX97" fmla="*/ 1067823 w 7597498"/>
              <a:gd name="connsiteY97" fmla="*/ 73643 h 748703"/>
              <a:gd name="connsiteX98" fmla="*/ 988043 w 7597498"/>
              <a:gd name="connsiteY98" fmla="*/ 92053 h 748703"/>
              <a:gd name="connsiteX99" fmla="*/ 889852 w 7597498"/>
              <a:gd name="connsiteY99" fmla="*/ 116601 h 748703"/>
              <a:gd name="connsiteX100" fmla="*/ 828483 w 7597498"/>
              <a:gd name="connsiteY100" fmla="*/ 141149 h 748703"/>
              <a:gd name="connsiteX101" fmla="*/ 779388 w 7597498"/>
              <a:gd name="connsiteY101" fmla="*/ 165696 h 748703"/>
              <a:gd name="connsiteX102" fmla="*/ 730293 w 7597498"/>
              <a:gd name="connsiteY102" fmla="*/ 202518 h 748703"/>
              <a:gd name="connsiteX103" fmla="*/ 724156 w 7597498"/>
              <a:gd name="connsiteY103" fmla="*/ 220929 h 748703"/>
              <a:gd name="connsiteX104" fmla="*/ 675061 w 7597498"/>
              <a:gd name="connsiteY104" fmla="*/ 190244 h 748703"/>
              <a:gd name="connsiteX105" fmla="*/ 638239 w 7597498"/>
              <a:gd name="connsiteY105" fmla="*/ 171833 h 748703"/>
              <a:gd name="connsiteX106" fmla="*/ 613691 w 7597498"/>
              <a:gd name="connsiteY106" fmla="*/ 153423 h 748703"/>
              <a:gd name="connsiteX107" fmla="*/ 576870 w 7597498"/>
              <a:gd name="connsiteY107" fmla="*/ 141149 h 74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7597498" h="748703">
                <a:moveTo>
                  <a:pt x="625965" y="171833"/>
                </a:moveTo>
                <a:cubicBezTo>
                  <a:pt x="601417" y="173879"/>
                  <a:pt x="576921" y="176675"/>
                  <a:pt x="552322" y="177970"/>
                </a:cubicBezTo>
                <a:cubicBezTo>
                  <a:pt x="499170" y="180768"/>
                  <a:pt x="445578" y="177505"/>
                  <a:pt x="392763" y="184107"/>
                </a:cubicBezTo>
                <a:cubicBezTo>
                  <a:pt x="363208" y="187801"/>
                  <a:pt x="335103" y="199236"/>
                  <a:pt x="306846" y="208655"/>
                </a:cubicBezTo>
                <a:cubicBezTo>
                  <a:pt x="294572" y="212746"/>
                  <a:pt x="281802" y="215575"/>
                  <a:pt x="270024" y="220929"/>
                </a:cubicBezTo>
                <a:cubicBezTo>
                  <a:pt x="236711" y="236071"/>
                  <a:pt x="204564" y="253659"/>
                  <a:pt x="171834" y="270024"/>
                </a:cubicBezTo>
                <a:cubicBezTo>
                  <a:pt x="155469" y="278207"/>
                  <a:pt x="138175" y="284749"/>
                  <a:pt x="122738" y="294572"/>
                </a:cubicBezTo>
                <a:cubicBezTo>
                  <a:pt x="100236" y="308891"/>
                  <a:pt x="76569" y="321527"/>
                  <a:pt x="55232" y="337530"/>
                </a:cubicBezTo>
                <a:cubicBezTo>
                  <a:pt x="47050" y="343667"/>
                  <a:pt x="39565" y="350866"/>
                  <a:pt x="30685" y="355941"/>
                </a:cubicBezTo>
                <a:cubicBezTo>
                  <a:pt x="25068" y="359151"/>
                  <a:pt x="18411" y="360032"/>
                  <a:pt x="12274" y="362078"/>
                </a:cubicBezTo>
                <a:cubicBezTo>
                  <a:pt x="8183" y="368215"/>
                  <a:pt x="0" y="373113"/>
                  <a:pt x="0" y="380488"/>
                </a:cubicBezTo>
                <a:cubicBezTo>
                  <a:pt x="0" y="408735"/>
                  <a:pt x="20914" y="420136"/>
                  <a:pt x="42959" y="429584"/>
                </a:cubicBezTo>
                <a:cubicBezTo>
                  <a:pt x="71251" y="441709"/>
                  <a:pt x="145788" y="461914"/>
                  <a:pt x="171834" y="466405"/>
                </a:cubicBezTo>
                <a:cubicBezTo>
                  <a:pt x="270140" y="483355"/>
                  <a:pt x="426441" y="486664"/>
                  <a:pt x="509364" y="490953"/>
                </a:cubicBezTo>
                <a:cubicBezTo>
                  <a:pt x="840811" y="508097"/>
                  <a:pt x="667330" y="497413"/>
                  <a:pt x="1301026" y="503227"/>
                </a:cubicBezTo>
                <a:lnTo>
                  <a:pt x="1399216" y="509364"/>
                </a:lnTo>
                <a:cubicBezTo>
                  <a:pt x="1436031" y="511529"/>
                  <a:pt x="1472937" y="512351"/>
                  <a:pt x="1509681" y="515500"/>
                </a:cubicBezTo>
                <a:cubicBezTo>
                  <a:pt x="1544569" y="518490"/>
                  <a:pt x="1579107" y="524944"/>
                  <a:pt x="1614008" y="527774"/>
                </a:cubicBezTo>
                <a:cubicBezTo>
                  <a:pt x="1654838" y="531085"/>
                  <a:pt x="1695891" y="530922"/>
                  <a:pt x="1736746" y="533911"/>
                </a:cubicBezTo>
                <a:cubicBezTo>
                  <a:pt x="1829280" y="540682"/>
                  <a:pt x="1884967" y="551482"/>
                  <a:pt x="1976086" y="552322"/>
                </a:cubicBezTo>
                <a:lnTo>
                  <a:pt x="3197332" y="558459"/>
                </a:lnTo>
                <a:cubicBezTo>
                  <a:pt x="3701583" y="585716"/>
                  <a:pt x="3231478" y="551886"/>
                  <a:pt x="3534862" y="589143"/>
                </a:cubicBezTo>
                <a:cubicBezTo>
                  <a:pt x="3566385" y="593014"/>
                  <a:pt x="3821917" y="618463"/>
                  <a:pt x="3896940" y="625965"/>
                </a:cubicBezTo>
                <a:cubicBezTo>
                  <a:pt x="3937853" y="630056"/>
                  <a:pt x="3979064" y="631827"/>
                  <a:pt x="4019678" y="638239"/>
                </a:cubicBezTo>
                <a:cubicBezTo>
                  <a:pt x="4058545" y="644376"/>
                  <a:pt x="4097245" y="651681"/>
                  <a:pt x="4136279" y="656649"/>
                </a:cubicBezTo>
                <a:cubicBezTo>
                  <a:pt x="4209782" y="666004"/>
                  <a:pt x="4283549" y="673161"/>
                  <a:pt x="4357208" y="681197"/>
                </a:cubicBezTo>
                <a:lnTo>
                  <a:pt x="4473810" y="693471"/>
                </a:lnTo>
                <a:lnTo>
                  <a:pt x="4584274" y="705745"/>
                </a:lnTo>
                <a:lnTo>
                  <a:pt x="4805203" y="730292"/>
                </a:lnTo>
                <a:cubicBezTo>
                  <a:pt x="5058902" y="744006"/>
                  <a:pt x="4956693" y="736752"/>
                  <a:pt x="5112048" y="748703"/>
                </a:cubicBezTo>
                <a:cubicBezTo>
                  <a:pt x="5183645" y="746657"/>
                  <a:pt x="5255404" y="747793"/>
                  <a:pt x="5326840" y="742566"/>
                </a:cubicBezTo>
                <a:cubicBezTo>
                  <a:pt x="5340171" y="741591"/>
                  <a:pt x="5374837" y="726043"/>
                  <a:pt x="5388210" y="718019"/>
                </a:cubicBezTo>
                <a:cubicBezTo>
                  <a:pt x="5400859" y="710430"/>
                  <a:pt x="5410312" y="694452"/>
                  <a:pt x="5425031" y="693471"/>
                </a:cubicBezTo>
                <a:lnTo>
                  <a:pt x="5517085" y="687334"/>
                </a:lnTo>
                <a:cubicBezTo>
                  <a:pt x="5527313" y="685288"/>
                  <a:pt x="5537874" y="684495"/>
                  <a:pt x="5547769" y="681197"/>
                </a:cubicBezTo>
                <a:cubicBezTo>
                  <a:pt x="5556448" y="678304"/>
                  <a:pt x="5563823" y="672321"/>
                  <a:pt x="5572317" y="668923"/>
                </a:cubicBezTo>
                <a:cubicBezTo>
                  <a:pt x="5575046" y="667831"/>
                  <a:pt x="5624028" y="650757"/>
                  <a:pt x="5633686" y="650513"/>
                </a:cubicBezTo>
                <a:cubicBezTo>
                  <a:pt x="5787073" y="646630"/>
                  <a:pt x="5940531" y="646422"/>
                  <a:pt x="6093954" y="644376"/>
                </a:cubicBezTo>
                <a:lnTo>
                  <a:pt x="6572634" y="650513"/>
                </a:lnTo>
                <a:cubicBezTo>
                  <a:pt x="6593187" y="650980"/>
                  <a:pt x="6613445" y="656649"/>
                  <a:pt x="6634003" y="656649"/>
                </a:cubicBezTo>
                <a:cubicBezTo>
                  <a:pt x="6709719" y="656649"/>
                  <a:pt x="6785380" y="652558"/>
                  <a:pt x="6861069" y="650513"/>
                </a:cubicBezTo>
                <a:cubicBezTo>
                  <a:pt x="6869251" y="648467"/>
                  <a:pt x="6877506" y="646693"/>
                  <a:pt x="6885616" y="644376"/>
                </a:cubicBezTo>
                <a:cubicBezTo>
                  <a:pt x="6891836" y="642599"/>
                  <a:pt x="6897751" y="639808"/>
                  <a:pt x="6904027" y="638239"/>
                </a:cubicBezTo>
                <a:cubicBezTo>
                  <a:pt x="6915694" y="635322"/>
                  <a:pt x="6946658" y="630691"/>
                  <a:pt x="6959259" y="625965"/>
                </a:cubicBezTo>
                <a:cubicBezTo>
                  <a:pt x="6967825" y="622753"/>
                  <a:pt x="6975447" y="617407"/>
                  <a:pt x="6983807" y="613691"/>
                </a:cubicBezTo>
                <a:cubicBezTo>
                  <a:pt x="6993873" y="609217"/>
                  <a:pt x="7004524" y="606108"/>
                  <a:pt x="7014491" y="601417"/>
                </a:cubicBezTo>
                <a:cubicBezTo>
                  <a:pt x="7039324" y="589731"/>
                  <a:pt x="7061222" y="569978"/>
                  <a:pt x="7088134" y="564596"/>
                </a:cubicBezTo>
                <a:lnTo>
                  <a:pt x="7118819" y="558459"/>
                </a:lnTo>
                <a:cubicBezTo>
                  <a:pt x="7175389" y="524516"/>
                  <a:pt x="7122143" y="553447"/>
                  <a:pt x="7186325" y="527774"/>
                </a:cubicBezTo>
                <a:cubicBezTo>
                  <a:pt x="7217296" y="515386"/>
                  <a:pt x="7203031" y="514347"/>
                  <a:pt x="7235420" y="509364"/>
                </a:cubicBezTo>
                <a:cubicBezTo>
                  <a:pt x="7253729" y="506547"/>
                  <a:pt x="7272355" y="506116"/>
                  <a:pt x="7290652" y="503227"/>
                </a:cubicBezTo>
                <a:cubicBezTo>
                  <a:pt x="7441766" y="479367"/>
                  <a:pt x="7267730" y="500319"/>
                  <a:pt x="7407254" y="484816"/>
                </a:cubicBezTo>
                <a:cubicBezTo>
                  <a:pt x="7410598" y="474784"/>
                  <a:pt x="7415647" y="454255"/>
                  <a:pt x="7425665" y="447994"/>
                </a:cubicBezTo>
                <a:cubicBezTo>
                  <a:pt x="7436636" y="441137"/>
                  <a:pt x="7450212" y="439812"/>
                  <a:pt x="7462486" y="435721"/>
                </a:cubicBezTo>
                <a:cubicBezTo>
                  <a:pt x="7464532" y="429584"/>
                  <a:pt x="7465730" y="423096"/>
                  <a:pt x="7468623" y="417310"/>
                </a:cubicBezTo>
                <a:cubicBezTo>
                  <a:pt x="7473108" y="408339"/>
                  <a:pt x="7495140" y="379907"/>
                  <a:pt x="7499307" y="374351"/>
                </a:cubicBezTo>
                <a:cubicBezTo>
                  <a:pt x="7512472" y="334858"/>
                  <a:pt x="7495123" y="377755"/>
                  <a:pt x="7523855" y="337530"/>
                </a:cubicBezTo>
                <a:cubicBezTo>
                  <a:pt x="7529172" y="330086"/>
                  <a:pt x="7531422" y="320827"/>
                  <a:pt x="7536129" y="312982"/>
                </a:cubicBezTo>
                <a:cubicBezTo>
                  <a:pt x="7543719" y="300333"/>
                  <a:pt x="7552495" y="288435"/>
                  <a:pt x="7560677" y="276161"/>
                </a:cubicBezTo>
                <a:lnTo>
                  <a:pt x="7572950" y="257750"/>
                </a:lnTo>
                <a:lnTo>
                  <a:pt x="7597498" y="220929"/>
                </a:lnTo>
                <a:cubicBezTo>
                  <a:pt x="7591361" y="216838"/>
                  <a:pt x="7585866" y="211561"/>
                  <a:pt x="7579087" y="208655"/>
                </a:cubicBezTo>
                <a:cubicBezTo>
                  <a:pt x="7571335" y="205333"/>
                  <a:pt x="7562965" y="202910"/>
                  <a:pt x="7554540" y="202518"/>
                </a:cubicBezTo>
                <a:cubicBezTo>
                  <a:pt x="7474820" y="198810"/>
                  <a:pt x="7394973" y="198693"/>
                  <a:pt x="7315200" y="196381"/>
                </a:cubicBezTo>
                <a:lnTo>
                  <a:pt x="7131093" y="190244"/>
                </a:lnTo>
                <a:lnTo>
                  <a:pt x="6910164" y="184107"/>
                </a:lnTo>
                <a:lnTo>
                  <a:pt x="6370116" y="196381"/>
                </a:lnTo>
                <a:cubicBezTo>
                  <a:pt x="6143135" y="205282"/>
                  <a:pt x="6349708" y="198599"/>
                  <a:pt x="6173734" y="208655"/>
                </a:cubicBezTo>
                <a:cubicBezTo>
                  <a:pt x="6128757" y="211225"/>
                  <a:pt x="6083690" y="212067"/>
                  <a:pt x="6038722" y="214792"/>
                </a:cubicBezTo>
                <a:cubicBezTo>
                  <a:pt x="6018419" y="216023"/>
                  <a:pt x="5932122" y="224839"/>
                  <a:pt x="5909847" y="227066"/>
                </a:cubicBezTo>
                <a:lnTo>
                  <a:pt x="5247061" y="220929"/>
                </a:lnTo>
                <a:cubicBezTo>
                  <a:pt x="5074248" y="218388"/>
                  <a:pt x="5043521" y="211963"/>
                  <a:pt x="4860435" y="196381"/>
                </a:cubicBezTo>
                <a:lnTo>
                  <a:pt x="4786792" y="190244"/>
                </a:lnTo>
                <a:lnTo>
                  <a:pt x="4725423" y="177970"/>
                </a:lnTo>
                <a:cubicBezTo>
                  <a:pt x="4706968" y="174085"/>
                  <a:pt x="4688914" y="167965"/>
                  <a:pt x="4670191" y="165696"/>
                </a:cubicBezTo>
                <a:cubicBezTo>
                  <a:pt x="4469450" y="141364"/>
                  <a:pt x="4219163" y="149578"/>
                  <a:pt x="4038089" y="147286"/>
                </a:cubicBezTo>
                <a:cubicBezTo>
                  <a:pt x="3949115" y="140931"/>
                  <a:pt x="3950637" y="142801"/>
                  <a:pt x="3860118" y="128875"/>
                </a:cubicBezTo>
                <a:cubicBezTo>
                  <a:pt x="3799854" y="119603"/>
                  <a:pt x="3786273" y="111712"/>
                  <a:pt x="3725106" y="110464"/>
                </a:cubicBezTo>
                <a:lnTo>
                  <a:pt x="3191195" y="104327"/>
                </a:lnTo>
                <a:cubicBezTo>
                  <a:pt x="2798685" y="82521"/>
                  <a:pt x="3044017" y="91175"/>
                  <a:pt x="2454765" y="98190"/>
                </a:cubicBezTo>
                <a:cubicBezTo>
                  <a:pt x="2446583" y="102281"/>
                  <a:pt x="2439356" y="110029"/>
                  <a:pt x="2430218" y="110464"/>
                </a:cubicBezTo>
                <a:cubicBezTo>
                  <a:pt x="2042461" y="128929"/>
                  <a:pt x="2169695" y="48898"/>
                  <a:pt x="2049729" y="128875"/>
                </a:cubicBezTo>
                <a:cubicBezTo>
                  <a:pt x="2045638" y="137058"/>
                  <a:pt x="2029272" y="157514"/>
                  <a:pt x="2037455" y="153423"/>
                </a:cubicBezTo>
                <a:cubicBezTo>
                  <a:pt x="2394494" y="-25097"/>
                  <a:pt x="1942769" y="150197"/>
                  <a:pt x="2325890" y="12274"/>
                </a:cubicBezTo>
                <a:lnTo>
                  <a:pt x="2767748" y="24547"/>
                </a:lnTo>
                <a:cubicBezTo>
                  <a:pt x="2839530" y="27901"/>
                  <a:pt x="2910869" y="37746"/>
                  <a:pt x="2982540" y="42958"/>
                </a:cubicBezTo>
                <a:cubicBezTo>
                  <a:pt x="3023396" y="45929"/>
                  <a:pt x="3064365" y="47049"/>
                  <a:pt x="3105278" y="49095"/>
                </a:cubicBezTo>
                <a:cubicBezTo>
                  <a:pt x="3115506" y="47049"/>
                  <a:pt x="3126196" y="46621"/>
                  <a:pt x="3135963" y="42958"/>
                </a:cubicBezTo>
                <a:cubicBezTo>
                  <a:pt x="3142869" y="40368"/>
                  <a:pt x="3161745" y="30914"/>
                  <a:pt x="3154373" y="30684"/>
                </a:cubicBezTo>
                <a:cubicBezTo>
                  <a:pt x="2951943" y="24358"/>
                  <a:pt x="2749337" y="26593"/>
                  <a:pt x="2546819" y="24547"/>
                </a:cubicBezTo>
                <a:lnTo>
                  <a:pt x="2473176" y="18411"/>
                </a:lnTo>
                <a:lnTo>
                  <a:pt x="2374985" y="12274"/>
                </a:lnTo>
                <a:cubicBezTo>
                  <a:pt x="2329936" y="8717"/>
                  <a:pt x="2284977" y="4091"/>
                  <a:pt x="2239973" y="0"/>
                </a:cubicBezTo>
                <a:lnTo>
                  <a:pt x="1399216" y="12274"/>
                </a:lnTo>
                <a:cubicBezTo>
                  <a:pt x="1335492" y="17176"/>
                  <a:pt x="1361549" y="18921"/>
                  <a:pt x="1294889" y="30684"/>
                </a:cubicBezTo>
                <a:cubicBezTo>
                  <a:pt x="1278647" y="33550"/>
                  <a:pt x="1262158" y="34775"/>
                  <a:pt x="1245793" y="36821"/>
                </a:cubicBezTo>
                <a:cubicBezTo>
                  <a:pt x="1229428" y="40912"/>
                  <a:pt x="1213217" y="45677"/>
                  <a:pt x="1196698" y="49095"/>
                </a:cubicBezTo>
                <a:cubicBezTo>
                  <a:pt x="1153874" y="57955"/>
                  <a:pt x="1110434" y="63810"/>
                  <a:pt x="1067823" y="73643"/>
                </a:cubicBezTo>
                <a:cubicBezTo>
                  <a:pt x="1041230" y="79780"/>
                  <a:pt x="1014374" y="84872"/>
                  <a:pt x="988043" y="92053"/>
                </a:cubicBezTo>
                <a:cubicBezTo>
                  <a:pt x="886904" y="119636"/>
                  <a:pt x="976012" y="104292"/>
                  <a:pt x="889852" y="116601"/>
                </a:cubicBezTo>
                <a:cubicBezTo>
                  <a:pt x="806048" y="144536"/>
                  <a:pt x="891689" y="114060"/>
                  <a:pt x="828483" y="141149"/>
                </a:cubicBezTo>
                <a:cubicBezTo>
                  <a:pt x="800655" y="153076"/>
                  <a:pt x="812121" y="140238"/>
                  <a:pt x="779388" y="165696"/>
                </a:cubicBezTo>
                <a:cubicBezTo>
                  <a:pt x="723552" y="209123"/>
                  <a:pt x="784811" y="175258"/>
                  <a:pt x="730293" y="202518"/>
                </a:cubicBezTo>
                <a:cubicBezTo>
                  <a:pt x="728247" y="208655"/>
                  <a:pt x="730471" y="222332"/>
                  <a:pt x="724156" y="220929"/>
                </a:cubicBezTo>
                <a:cubicBezTo>
                  <a:pt x="705317" y="216742"/>
                  <a:pt x="691118" y="200949"/>
                  <a:pt x="675061" y="190244"/>
                </a:cubicBezTo>
                <a:cubicBezTo>
                  <a:pt x="651267" y="174382"/>
                  <a:pt x="663647" y="180302"/>
                  <a:pt x="638239" y="171833"/>
                </a:cubicBezTo>
                <a:cubicBezTo>
                  <a:pt x="630056" y="165696"/>
                  <a:pt x="622839" y="157997"/>
                  <a:pt x="613691" y="153423"/>
                </a:cubicBezTo>
                <a:cubicBezTo>
                  <a:pt x="602119" y="147637"/>
                  <a:pt x="576870" y="141149"/>
                  <a:pt x="576870" y="141149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7F9D3-B636-F499-3486-EC57DC8BFF00}"/>
              </a:ext>
            </a:extLst>
          </p:cNvPr>
          <p:cNvSpPr txBox="1"/>
          <p:nvPr/>
        </p:nvSpPr>
        <p:spPr>
          <a:xfrm>
            <a:off x="1485900" y="4280880"/>
            <a:ext cx="6172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 their fiscal year ending 1/31/ 2023, Salesforce spent </a:t>
            </a:r>
            <a:r>
              <a:rPr lang="en-US" sz="1100" b="1" dirty="0"/>
              <a:t>43%</a:t>
            </a:r>
            <a:r>
              <a:rPr lang="en-US" sz="1100" dirty="0"/>
              <a:t> of total revenue on Selling and Marketing.</a:t>
            </a:r>
          </a:p>
          <a:p>
            <a:endParaRPr lang="en-US" sz="1100" dirty="0"/>
          </a:p>
          <a:p>
            <a:r>
              <a:rPr lang="en-US" sz="1100" dirty="0"/>
              <a:t>That’s 267% more than they spent of Research and Development of products.</a:t>
            </a:r>
          </a:p>
        </p:txBody>
      </p:sp>
    </p:spTree>
    <p:extLst>
      <p:ext uri="{BB962C8B-B14F-4D97-AF65-F5344CB8AC3E}">
        <p14:creationId xmlns:p14="http://schemas.microsoft.com/office/powerpoint/2010/main" val="327249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ndustry Average Marketing Budget">
            <a:extLst>
              <a:ext uri="{FF2B5EF4-FFF2-40B4-BE49-F238E27FC236}">
                <a16:creationId xmlns:a16="http://schemas.microsoft.com/office/drawing/2014/main" id="{5BE94C8A-6307-2673-0C25-CDAE024B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38150"/>
            <a:ext cx="7380805" cy="41148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CD6625C-2F96-E6F6-88E4-7BB1E873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00581"/>
            <a:ext cx="397416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ＭＳ Ｐゴシック" panose="020B0600070205080204" pitchFamily="34" charset="-128"/>
                <a:cs typeface="Geneva" panose="020B0503030404040204" pitchFamily="34" charset="0"/>
              </a:rPr>
              <a:t>Source: https://www.marketing-interactive.com/which-industry-spends-most-on-marketing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21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DBD9-B26C-ADE1-2515-BEE02A15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950"/>
            <a:ext cx="8229600" cy="609600"/>
          </a:xfrm>
        </p:spPr>
        <p:txBody>
          <a:bodyPr/>
          <a:lstStyle/>
          <a:p>
            <a:r>
              <a:rPr lang="en-US" dirty="0"/>
              <a:t>Research &amp; Development (R&amp;D) Expenses</a:t>
            </a:r>
          </a:p>
        </p:txBody>
      </p:sp>
    </p:spTree>
    <p:extLst>
      <p:ext uri="{BB962C8B-B14F-4D97-AF65-F5344CB8AC3E}">
        <p14:creationId xmlns:p14="http://schemas.microsoft.com/office/powerpoint/2010/main" val="1141010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5613-1FAF-D2DA-3683-26917C1E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R&amp;D Expenses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92BF-4115-E147-7C7A-71E93E12E2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534400" cy="3733800"/>
          </a:xfrm>
        </p:spPr>
        <p:txBody>
          <a:bodyPr/>
          <a:lstStyle/>
          <a:p>
            <a:r>
              <a:rPr lang="en-US" sz="1800" b="1" dirty="0"/>
              <a:t>Costs directly incurred in developing or improving a product or service</a:t>
            </a:r>
          </a:p>
          <a:p>
            <a:endParaRPr lang="en-US" dirty="0"/>
          </a:p>
          <a:p>
            <a:pPr marL="0" indent="0"/>
            <a:r>
              <a:rPr lang="en-US" dirty="0"/>
              <a:t>The expenses to develop a product (</a:t>
            </a:r>
            <a:r>
              <a:rPr lang="en-US" i="1" dirty="0"/>
              <a:t>a.k.a.  Product Development expenses)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design, </a:t>
            </a:r>
            <a:r>
              <a:rPr lang="en-US" dirty="0" err="1"/>
              <a:t>protoype</a:t>
            </a:r>
            <a:r>
              <a:rPr lang="en-US" dirty="0"/>
              <a:t>, engineer, test, products, services, technologies or processes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Compensation 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tech/</a:t>
            </a:r>
            <a:r>
              <a:rPr lang="en-US" dirty="0" err="1"/>
              <a:t>engrg</a:t>
            </a:r>
            <a:r>
              <a:rPr lang="en-US" dirty="0"/>
              <a:t> executives, engineers, designers and others who contribute to R&amp;D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Fees for external contractors or consultants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Infrastructure (for product development, not production)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and equipment for product development (e.g., test automation software)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98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524D-0FD7-C06B-9AF3-44D27DF8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82" y="190839"/>
            <a:ext cx="8229600" cy="609600"/>
          </a:xfrm>
        </p:spPr>
        <p:txBody>
          <a:bodyPr/>
          <a:lstStyle/>
          <a:p>
            <a:r>
              <a:rPr lang="en-US" sz="2800" dirty="0"/>
              <a:t>R&amp;D Expenses occur over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0D081A-E5CD-45F4-5C21-FD40C3C9932D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457200" y="1364502"/>
          <a:ext cx="82296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B7DCCF4-3767-6833-A227-C94056B3F399}"/>
              </a:ext>
            </a:extLst>
          </p:cNvPr>
          <p:cNvGrpSpPr/>
          <p:nvPr/>
        </p:nvGrpSpPr>
        <p:grpSpPr>
          <a:xfrm>
            <a:off x="421909" y="3545437"/>
            <a:ext cx="6619586" cy="1245646"/>
            <a:chOff x="2198370" y="3670806"/>
            <a:chExt cx="4628637" cy="1110321"/>
          </a:xfrm>
        </p:grpSpPr>
        <p:pic>
          <p:nvPicPr>
            <p:cNvPr id="6" name="Picture 8" descr="Agile Methodology: Incremental and Iterative way of development | by  Ashutosh Agrawal | Medium">
              <a:extLst>
                <a:ext uri="{FF2B5EF4-FFF2-40B4-BE49-F238E27FC236}">
                  <a16:creationId xmlns:a16="http://schemas.microsoft.com/office/drawing/2014/main" id="{DB6FBCE0-A02D-64D5-526F-F311962D1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370" y="3670806"/>
              <a:ext cx="4097020" cy="1110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87E5F9-AFB3-C5DD-C23E-A1D762A55E41}"/>
                </a:ext>
              </a:extLst>
            </p:cNvPr>
            <p:cNvSpPr txBox="1"/>
            <p:nvPr/>
          </p:nvSpPr>
          <p:spPr>
            <a:xfrm>
              <a:off x="6141208" y="4528943"/>
              <a:ext cx="685799" cy="219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Launch</a:t>
              </a:r>
            </a:p>
          </p:txBody>
        </p:sp>
      </p:grpSp>
      <p:sp>
        <p:nvSpPr>
          <p:cNvPr id="9" name="Left Brace 8">
            <a:extLst>
              <a:ext uri="{FF2B5EF4-FFF2-40B4-BE49-F238E27FC236}">
                <a16:creationId xmlns:a16="http://schemas.microsoft.com/office/drawing/2014/main" id="{2A0001FA-B856-6809-E5CB-938D67CB8446}"/>
              </a:ext>
            </a:extLst>
          </p:cNvPr>
          <p:cNvSpPr/>
          <p:nvPr/>
        </p:nvSpPr>
        <p:spPr bwMode="auto">
          <a:xfrm rot="5400000">
            <a:off x="7660593" y="861723"/>
            <a:ext cx="376013" cy="121919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68B0554-B1BF-8120-54BF-C379BEC6DE6A}"/>
              </a:ext>
            </a:extLst>
          </p:cNvPr>
          <p:cNvSpPr/>
          <p:nvPr/>
        </p:nvSpPr>
        <p:spPr bwMode="auto">
          <a:xfrm rot="5400000">
            <a:off x="3202893" y="-1081378"/>
            <a:ext cx="376013" cy="5105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153FD-8899-D1CE-CC80-2BEF0E80C314}"/>
              </a:ext>
            </a:extLst>
          </p:cNvPr>
          <p:cNvSpPr txBox="1"/>
          <p:nvPr/>
        </p:nvSpPr>
        <p:spPr>
          <a:xfrm>
            <a:off x="2482116" y="860635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product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ACD28-F91D-B9DE-2EA8-67850EB316E9}"/>
              </a:ext>
            </a:extLst>
          </p:cNvPr>
          <p:cNvSpPr txBox="1"/>
          <p:nvPr/>
        </p:nvSpPr>
        <p:spPr>
          <a:xfrm>
            <a:off x="7086599" y="87483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product models</a:t>
            </a:r>
          </a:p>
        </p:txBody>
      </p:sp>
      <p:pic>
        <p:nvPicPr>
          <p:cNvPr id="13" name="Picture 8" descr="Agile Methodology: Incremental and Iterative way of development | by  Ashutosh Agrawal | Medium">
            <a:extLst>
              <a:ext uri="{FF2B5EF4-FFF2-40B4-BE49-F238E27FC236}">
                <a16:creationId xmlns:a16="http://schemas.microsoft.com/office/drawing/2014/main" id="{17FF762E-3268-354A-0211-1942E83D0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 bwMode="auto">
          <a:xfrm>
            <a:off x="6650911" y="3542411"/>
            <a:ext cx="2205749" cy="12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3F0B96-F80C-DB31-182C-42CF44818272}"/>
              </a:ext>
            </a:extLst>
          </p:cNvPr>
          <p:cNvSpPr txBox="1"/>
          <p:nvPr/>
        </p:nvSpPr>
        <p:spPr>
          <a:xfrm>
            <a:off x="7356108" y="4032084"/>
            <a:ext cx="7620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Sprint 4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CF4167F-4048-6898-7590-C8AD8999FBC3}"/>
              </a:ext>
            </a:extLst>
          </p:cNvPr>
          <p:cNvSpPr/>
          <p:nvPr/>
        </p:nvSpPr>
        <p:spPr bwMode="auto">
          <a:xfrm rot="5400000">
            <a:off x="7513810" y="2744806"/>
            <a:ext cx="376013" cy="121919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A110804-4852-557C-D5F3-C0CEBF840A42}"/>
              </a:ext>
            </a:extLst>
          </p:cNvPr>
          <p:cNvSpPr/>
          <p:nvPr/>
        </p:nvSpPr>
        <p:spPr bwMode="auto">
          <a:xfrm rot="5400000">
            <a:off x="3056110" y="801705"/>
            <a:ext cx="376013" cy="5105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DD12F-FCC3-5496-F14A-C14A52BE02AC}"/>
              </a:ext>
            </a:extLst>
          </p:cNvPr>
          <p:cNvSpPr txBox="1"/>
          <p:nvPr/>
        </p:nvSpPr>
        <p:spPr>
          <a:xfrm>
            <a:off x="1764636" y="2854633"/>
            <a:ext cx="272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software version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23F357-69C1-C78E-6A07-A737250612B4}"/>
              </a:ext>
            </a:extLst>
          </p:cNvPr>
          <p:cNvSpPr txBox="1"/>
          <p:nvPr/>
        </p:nvSpPr>
        <p:spPr>
          <a:xfrm>
            <a:off x="6781800" y="2854633"/>
            <a:ext cx="168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A6D5F-48AF-D16D-0E65-C26943857C4D}"/>
              </a:ext>
            </a:extLst>
          </p:cNvPr>
          <p:cNvSpPr txBox="1"/>
          <p:nvPr/>
        </p:nvSpPr>
        <p:spPr>
          <a:xfrm>
            <a:off x="152400" y="1065069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Physical 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90C6F-F2FA-501C-0F37-2EBF65DD8146}"/>
              </a:ext>
            </a:extLst>
          </p:cNvPr>
          <p:cNvSpPr txBox="1"/>
          <p:nvPr/>
        </p:nvSpPr>
        <p:spPr>
          <a:xfrm>
            <a:off x="141973" y="305361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Software products</a:t>
            </a:r>
          </a:p>
        </p:txBody>
      </p:sp>
    </p:spTree>
    <p:extLst>
      <p:ext uri="{BB962C8B-B14F-4D97-AF65-F5344CB8AC3E}">
        <p14:creationId xmlns:p14="http://schemas.microsoft.com/office/powerpoint/2010/main" val="3128856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585D-7707-8E1A-AE3D-B4A6684C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R&amp;D expense: Salesforce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ABFC79AC-78BB-536E-6FAF-42FF59A357A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85800" y="1064115"/>
            <a:ext cx="7521959" cy="3124200"/>
          </a:xfr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B7F9D3-B636-F499-3486-EC57DC8BFF00}"/>
              </a:ext>
            </a:extLst>
          </p:cNvPr>
          <p:cNvSpPr txBox="1"/>
          <p:nvPr/>
        </p:nvSpPr>
        <p:spPr>
          <a:xfrm>
            <a:off x="1485900" y="4483910"/>
            <a:ext cx="617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 their fiscal year ending 1/31/ 2023, Salesforce spent </a:t>
            </a:r>
            <a:r>
              <a:rPr lang="en-US" sz="1100" b="1" dirty="0"/>
              <a:t>16%</a:t>
            </a:r>
            <a:r>
              <a:rPr lang="en-US" sz="1100" dirty="0"/>
              <a:t> of total revenue on R&amp;D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6D91681-3B0B-8E29-9104-6C36010725DF}"/>
              </a:ext>
            </a:extLst>
          </p:cNvPr>
          <p:cNvSpPr/>
          <p:nvPr/>
        </p:nvSpPr>
        <p:spPr bwMode="auto">
          <a:xfrm>
            <a:off x="490953" y="3694421"/>
            <a:ext cx="7916617" cy="754841"/>
          </a:xfrm>
          <a:custGeom>
            <a:avLst/>
            <a:gdLst>
              <a:gd name="connsiteX0" fmla="*/ 0 w 7916617"/>
              <a:gd name="connsiteY0" fmla="*/ 147286 h 754841"/>
              <a:gd name="connsiteX1" fmla="*/ 24548 w 7916617"/>
              <a:gd name="connsiteY1" fmla="*/ 227066 h 754841"/>
              <a:gd name="connsiteX2" fmla="*/ 245477 w 7916617"/>
              <a:gd name="connsiteY2" fmla="*/ 349805 h 754841"/>
              <a:gd name="connsiteX3" fmla="*/ 490953 w 7916617"/>
              <a:gd name="connsiteY3" fmla="*/ 423447 h 754841"/>
              <a:gd name="connsiteX4" fmla="*/ 1343984 w 7916617"/>
              <a:gd name="connsiteY4" fmla="*/ 509364 h 754841"/>
              <a:gd name="connsiteX5" fmla="*/ 2374985 w 7916617"/>
              <a:gd name="connsiteY5" fmla="*/ 576870 h 754841"/>
              <a:gd name="connsiteX6" fmla="*/ 3105278 w 7916617"/>
              <a:gd name="connsiteY6" fmla="*/ 625966 h 754841"/>
              <a:gd name="connsiteX7" fmla="*/ 3363028 w 7916617"/>
              <a:gd name="connsiteY7" fmla="*/ 650513 h 754841"/>
              <a:gd name="connsiteX8" fmla="*/ 3811023 w 7916617"/>
              <a:gd name="connsiteY8" fmla="*/ 681198 h 754841"/>
              <a:gd name="connsiteX9" fmla="*/ 3970583 w 7916617"/>
              <a:gd name="connsiteY9" fmla="*/ 687335 h 754841"/>
              <a:gd name="connsiteX10" fmla="*/ 4111732 w 7916617"/>
              <a:gd name="connsiteY10" fmla="*/ 693472 h 754841"/>
              <a:gd name="connsiteX11" fmla="*/ 4651780 w 7916617"/>
              <a:gd name="connsiteY11" fmla="*/ 699609 h 754841"/>
              <a:gd name="connsiteX12" fmla="*/ 4934078 w 7916617"/>
              <a:gd name="connsiteY12" fmla="*/ 705745 h 754841"/>
              <a:gd name="connsiteX13" fmla="*/ 5400483 w 7916617"/>
              <a:gd name="connsiteY13" fmla="*/ 730293 h 754841"/>
              <a:gd name="connsiteX14" fmla="*/ 5958942 w 7916617"/>
              <a:gd name="connsiteY14" fmla="*/ 754841 h 754841"/>
              <a:gd name="connsiteX15" fmla="*/ 6143050 w 7916617"/>
              <a:gd name="connsiteY15" fmla="*/ 742567 h 754841"/>
              <a:gd name="connsiteX16" fmla="*/ 6253514 w 7916617"/>
              <a:gd name="connsiteY16" fmla="*/ 724156 h 754841"/>
              <a:gd name="connsiteX17" fmla="*/ 6462169 w 7916617"/>
              <a:gd name="connsiteY17" fmla="*/ 681198 h 754841"/>
              <a:gd name="connsiteX18" fmla="*/ 6578770 w 7916617"/>
              <a:gd name="connsiteY18" fmla="*/ 662787 h 754841"/>
              <a:gd name="connsiteX19" fmla="*/ 6701509 w 7916617"/>
              <a:gd name="connsiteY19" fmla="*/ 638239 h 754841"/>
              <a:gd name="connsiteX20" fmla="*/ 6836521 w 7916617"/>
              <a:gd name="connsiteY20" fmla="*/ 619829 h 754841"/>
              <a:gd name="connsiteX21" fmla="*/ 6971533 w 7916617"/>
              <a:gd name="connsiteY21" fmla="*/ 595281 h 754841"/>
              <a:gd name="connsiteX22" fmla="*/ 7100408 w 7916617"/>
              <a:gd name="connsiteY22" fmla="*/ 576870 h 754841"/>
              <a:gd name="connsiteX23" fmla="*/ 7204736 w 7916617"/>
              <a:gd name="connsiteY23" fmla="*/ 558460 h 754841"/>
              <a:gd name="connsiteX24" fmla="*/ 7388843 w 7916617"/>
              <a:gd name="connsiteY24" fmla="*/ 521638 h 754841"/>
              <a:gd name="connsiteX25" fmla="*/ 7462486 w 7916617"/>
              <a:gd name="connsiteY25" fmla="*/ 515501 h 754841"/>
              <a:gd name="connsiteX26" fmla="*/ 7517718 w 7916617"/>
              <a:gd name="connsiteY26" fmla="*/ 503227 h 754841"/>
              <a:gd name="connsiteX27" fmla="*/ 7572950 w 7916617"/>
              <a:gd name="connsiteY27" fmla="*/ 497090 h 754841"/>
              <a:gd name="connsiteX28" fmla="*/ 7615909 w 7916617"/>
              <a:gd name="connsiteY28" fmla="*/ 484817 h 754841"/>
              <a:gd name="connsiteX29" fmla="*/ 7652730 w 7916617"/>
              <a:gd name="connsiteY29" fmla="*/ 478680 h 754841"/>
              <a:gd name="connsiteX30" fmla="*/ 7683415 w 7916617"/>
              <a:gd name="connsiteY30" fmla="*/ 472543 h 754841"/>
              <a:gd name="connsiteX31" fmla="*/ 7726373 w 7916617"/>
              <a:gd name="connsiteY31" fmla="*/ 460269 h 754841"/>
              <a:gd name="connsiteX32" fmla="*/ 7793879 w 7916617"/>
              <a:gd name="connsiteY32" fmla="*/ 447995 h 754841"/>
              <a:gd name="connsiteX33" fmla="*/ 7855248 w 7916617"/>
              <a:gd name="connsiteY33" fmla="*/ 435721 h 754841"/>
              <a:gd name="connsiteX34" fmla="*/ 7885933 w 7916617"/>
              <a:gd name="connsiteY34" fmla="*/ 417311 h 754841"/>
              <a:gd name="connsiteX35" fmla="*/ 7916617 w 7916617"/>
              <a:gd name="connsiteY35" fmla="*/ 362078 h 754841"/>
              <a:gd name="connsiteX36" fmla="*/ 7904344 w 7916617"/>
              <a:gd name="connsiteY36" fmla="*/ 325257 h 754841"/>
              <a:gd name="connsiteX37" fmla="*/ 7885933 w 7916617"/>
              <a:gd name="connsiteY37" fmla="*/ 306846 h 754841"/>
              <a:gd name="connsiteX38" fmla="*/ 7744784 w 7916617"/>
              <a:gd name="connsiteY38" fmla="*/ 239340 h 754841"/>
              <a:gd name="connsiteX39" fmla="*/ 7665004 w 7916617"/>
              <a:gd name="connsiteY39" fmla="*/ 202519 h 754841"/>
              <a:gd name="connsiteX40" fmla="*/ 7511581 w 7916617"/>
              <a:gd name="connsiteY40" fmla="*/ 147286 h 754841"/>
              <a:gd name="connsiteX41" fmla="*/ 7382706 w 7916617"/>
              <a:gd name="connsiteY41" fmla="*/ 98191 h 754841"/>
              <a:gd name="connsiteX42" fmla="*/ 7327474 w 7916617"/>
              <a:gd name="connsiteY42" fmla="*/ 79780 h 754841"/>
              <a:gd name="connsiteX43" fmla="*/ 7217009 w 7916617"/>
              <a:gd name="connsiteY43" fmla="*/ 61370 h 754841"/>
              <a:gd name="connsiteX44" fmla="*/ 7180188 w 7916617"/>
              <a:gd name="connsiteY44" fmla="*/ 55233 h 754841"/>
              <a:gd name="connsiteX45" fmla="*/ 7069724 w 7916617"/>
              <a:gd name="connsiteY45" fmla="*/ 42959 h 754841"/>
              <a:gd name="connsiteX46" fmla="*/ 5688918 w 7916617"/>
              <a:gd name="connsiteY46" fmla="*/ 49096 h 754841"/>
              <a:gd name="connsiteX47" fmla="*/ 5474126 w 7916617"/>
              <a:gd name="connsiteY47" fmla="*/ 73643 h 754841"/>
              <a:gd name="connsiteX48" fmla="*/ 5173417 w 7916617"/>
              <a:gd name="connsiteY48" fmla="*/ 135013 h 754841"/>
              <a:gd name="connsiteX49" fmla="*/ 5062953 w 7916617"/>
              <a:gd name="connsiteY49" fmla="*/ 153423 h 754841"/>
              <a:gd name="connsiteX50" fmla="*/ 4811340 w 7916617"/>
              <a:gd name="connsiteY50" fmla="*/ 202519 h 754841"/>
              <a:gd name="connsiteX51" fmla="*/ 4308113 w 7916617"/>
              <a:gd name="connsiteY51" fmla="*/ 239340 h 754841"/>
              <a:gd name="connsiteX52" fmla="*/ 3847844 w 7916617"/>
              <a:gd name="connsiteY52" fmla="*/ 245477 h 754841"/>
              <a:gd name="connsiteX53" fmla="*/ 3467356 w 7916617"/>
              <a:gd name="connsiteY53" fmla="*/ 239340 h 754841"/>
              <a:gd name="connsiteX54" fmla="*/ 3326207 w 7916617"/>
              <a:gd name="connsiteY54" fmla="*/ 227066 h 754841"/>
              <a:gd name="connsiteX55" fmla="*/ 3258701 w 7916617"/>
              <a:gd name="connsiteY55" fmla="*/ 214792 h 754841"/>
              <a:gd name="connsiteX56" fmla="*/ 3154373 w 7916617"/>
              <a:gd name="connsiteY56" fmla="*/ 196382 h 754841"/>
              <a:gd name="connsiteX57" fmla="*/ 2957992 w 7916617"/>
              <a:gd name="connsiteY57" fmla="*/ 177971 h 754841"/>
              <a:gd name="connsiteX58" fmla="*/ 2902760 w 7916617"/>
              <a:gd name="connsiteY58" fmla="*/ 171834 h 754841"/>
              <a:gd name="connsiteX59" fmla="*/ 2730926 w 7916617"/>
              <a:gd name="connsiteY59" fmla="*/ 147286 h 754841"/>
              <a:gd name="connsiteX60" fmla="*/ 2503860 w 7916617"/>
              <a:gd name="connsiteY60" fmla="*/ 135013 h 754841"/>
              <a:gd name="connsiteX61" fmla="*/ 2350438 w 7916617"/>
              <a:gd name="connsiteY61" fmla="*/ 147286 h 754841"/>
              <a:gd name="connsiteX62" fmla="*/ 2313616 w 7916617"/>
              <a:gd name="connsiteY62" fmla="*/ 159560 h 754841"/>
              <a:gd name="connsiteX63" fmla="*/ 2197015 w 7916617"/>
              <a:gd name="connsiteY63" fmla="*/ 177971 h 754841"/>
              <a:gd name="connsiteX64" fmla="*/ 1926991 w 7916617"/>
              <a:gd name="connsiteY64" fmla="*/ 153423 h 754841"/>
              <a:gd name="connsiteX65" fmla="*/ 1509681 w 7916617"/>
              <a:gd name="connsiteY65" fmla="*/ 116602 h 754841"/>
              <a:gd name="connsiteX66" fmla="*/ 1374668 w 7916617"/>
              <a:gd name="connsiteY66" fmla="*/ 104328 h 754841"/>
              <a:gd name="connsiteX67" fmla="*/ 1190561 w 7916617"/>
              <a:gd name="connsiteY67" fmla="*/ 92054 h 754841"/>
              <a:gd name="connsiteX68" fmla="*/ 1012591 w 7916617"/>
              <a:gd name="connsiteY68" fmla="*/ 73643 h 754841"/>
              <a:gd name="connsiteX69" fmla="*/ 963495 w 7916617"/>
              <a:gd name="connsiteY69" fmla="*/ 61370 h 754841"/>
              <a:gd name="connsiteX70" fmla="*/ 926674 w 7916617"/>
              <a:gd name="connsiteY70" fmla="*/ 55233 h 754841"/>
              <a:gd name="connsiteX71" fmla="*/ 883715 w 7916617"/>
              <a:gd name="connsiteY71" fmla="*/ 42959 h 754841"/>
              <a:gd name="connsiteX72" fmla="*/ 846894 w 7916617"/>
              <a:gd name="connsiteY72" fmla="*/ 36822 h 754841"/>
              <a:gd name="connsiteX73" fmla="*/ 760977 w 7916617"/>
              <a:gd name="connsiteY73" fmla="*/ 12274 h 754841"/>
              <a:gd name="connsiteX74" fmla="*/ 668924 w 7916617"/>
              <a:gd name="connsiteY74" fmla="*/ 0 h 754841"/>
              <a:gd name="connsiteX75" fmla="*/ 398899 w 7916617"/>
              <a:gd name="connsiteY75" fmla="*/ 6137 h 754841"/>
              <a:gd name="connsiteX76" fmla="*/ 368215 w 7916617"/>
              <a:gd name="connsiteY76" fmla="*/ 18411 h 754841"/>
              <a:gd name="connsiteX77" fmla="*/ 306846 w 7916617"/>
              <a:gd name="connsiteY77" fmla="*/ 24548 h 754841"/>
              <a:gd name="connsiteX78" fmla="*/ 263887 w 7916617"/>
              <a:gd name="connsiteY78" fmla="*/ 30685 h 754841"/>
              <a:gd name="connsiteX79" fmla="*/ 177970 w 7916617"/>
              <a:gd name="connsiteY79" fmla="*/ 55233 h 754841"/>
              <a:gd name="connsiteX80" fmla="*/ 153423 w 7916617"/>
              <a:gd name="connsiteY80" fmla="*/ 61370 h 754841"/>
              <a:gd name="connsiteX81" fmla="*/ 104328 w 7916617"/>
              <a:gd name="connsiteY81" fmla="*/ 73643 h 754841"/>
              <a:gd name="connsiteX82" fmla="*/ 85917 w 7916617"/>
              <a:gd name="connsiteY82" fmla="*/ 92054 h 75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7916617" h="754841">
                <a:moveTo>
                  <a:pt x="0" y="147286"/>
                </a:moveTo>
                <a:cubicBezTo>
                  <a:pt x="8183" y="173879"/>
                  <a:pt x="8874" y="204077"/>
                  <a:pt x="24548" y="227066"/>
                </a:cubicBezTo>
                <a:cubicBezTo>
                  <a:pt x="63506" y="284204"/>
                  <a:pt x="203407" y="334919"/>
                  <a:pt x="245477" y="349805"/>
                </a:cubicBezTo>
                <a:cubicBezTo>
                  <a:pt x="326012" y="378302"/>
                  <a:pt x="407250" y="406365"/>
                  <a:pt x="490953" y="423447"/>
                </a:cubicBezTo>
                <a:cubicBezTo>
                  <a:pt x="738968" y="474062"/>
                  <a:pt x="1105500" y="493082"/>
                  <a:pt x="1343984" y="509364"/>
                </a:cubicBezTo>
                <a:lnTo>
                  <a:pt x="2374985" y="576870"/>
                </a:lnTo>
                <a:lnTo>
                  <a:pt x="3105278" y="625966"/>
                </a:lnTo>
                <a:lnTo>
                  <a:pt x="3363028" y="650513"/>
                </a:lnTo>
                <a:cubicBezTo>
                  <a:pt x="3452755" y="658080"/>
                  <a:pt x="3707987" y="675868"/>
                  <a:pt x="3811023" y="681198"/>
                </a:cubicBezTo>
                <a:cubicBezTo>
                  <a:pt x="3864178" y="683947"/>
                  <a:pt x="3917401" y="685164"/>
                  <a:pt x="3970583" y="687335"/>
                </a:cubicBezTo>
                <a:cubicBezTo>
                  <a:pt x="4017638" y="689256"/>
                  <a:pt x="4064646" y="692624"/>
                  <a:pt x="4111732" y="693472"/>
                </a:cubicBezTo>
                <a:lnTo>
                  <a:pt x="4651780" y="699609"/>
                </a:lnTo>
                <a:lnTo>
                  <a:pt x="4934078" y="705745"/>
                </a:lnTo>
                <a:cubicBezTo>
                  <a:pt x="5189367" y="727019"/>
                  <a:pt x="5027989" y="715780"/>
                  <a:pt x="5400483" y="730293"/>
                </a:cubicBezTo>
                <a:lnTo>
                  <a:pt x="5958942" y="754841"/>
                </a:lnTo>
                <a:cubicBezTo>
                  <a:pt x="6020311" y="750750"/>
                  <a:pt x="6082381" y="752679"/>
                  <a:pt x="6143050" y="742567"/>
                </a:cubicBezTo>
                <a:cubicBezTo>
                  <a:pt x="6179871" y="736430"/>
                  <a:pt x="6216910" y="731477"/>
                  <a:pt x="6253514" y="724156"/>
                </a:cubicBezTo>
                <a:cubicBezTo>
                  <a:pt x="6497557" y="675348"/>
                  <a:pt x="6218536" y="721804"/>
                  <a:pt x="6462169" y="681198"/>
                </a:cubicBezTo>
                <a:cubicBezTo>
                  <a:pt x="6500982" y="674729"/>
                  <a:pt x="6540040" y="669739"/>
                  <a:pt x="6578770" y="662787"/>
                </a:cubicBezTo>
                <a:cubicBezTo>
                  <a:pt x="6619837" y="655416"/>
                  <a:pt x="6660353" y="645098"/>
                  <a:pt x="6701509" y="638239"/>
                </a:cubicBezTo>
                <a:cubicBezTo>
                  <a:pt x="6746311" y="630772"/>
                  <a:pt x="6791665" y="626965"/>
                  <a:pt x="6836521" y="619829"/>
                </a:cubicBezTo>
                <a:cubicBezTo>
                  <a:pt x="6881695" y="612642"/>
                  <a:pt x="6926385" y="602631"/>
                  <a:pt x="6971533" y="595281"/>
                </a:cubicBezTo>
                <a:cubicBezTo>
                  <a:pt x="7014364" y="588308"/>
                  <a:pt x="7057545" y="583638"/>
                  <a:pt x="7100408" y="576870"/>
                </a:cubicBezTo>
                <a:cubicBezTo>
                  <a:pt x="7135289" y="571363"/>
                  <a:pt x="7170053" y="565101"/>
                  <a:pt x="7204736" y="558460"/>
                </a:cubicBezTo>
                <a:cubicBezTo>
                  <a:pt x="7266204" y="546690"/>
                  <a:pt x="7326475" y="526835"/>
                  <a:pt x="7388843" y="521638"/>
                </a:cubicBezTo>
                <a:lnTo>
                  <a:pt x="7462486" y="515501"/>
                </a:lnTo>
                <a:cubicBezTo>
                  <a:pt x="7480897" y="511410"/>
                  <a:pt x="7499115" y="506328"/>
                  <a:pt x="7517718" y="503227"/>
                </a:cubicBezTo>
                <a:cubicBezTo>
                  <a:pt x="7535990" y="500182"/>
                  <a:pt x="7554743" y="500504"/>
                  <a:pt x="7572950" y="497090"/>
                </a:cubicBezTo>
                <a:cubicBezTo>
                  <a:pt x="7587588" y="494346"/>
                  <a:pt x="7601398" y="488166"/>
                  <a:pt x="7615909" y="484817"/>
                </a:cubicBezTo>
                <a:cubicBezTo>
                  <a:pt x="7628033" y="482019"/>
                  <a:pt x="7640488" y="480906"/>
                  <a:pt x="7652730" y="478680"/>
                </a:cubicBezTo>
                <a:cubicBezTo>
                  <a:pt x="7662993" y="476814"/>
                  <a:pt x="7673233" y="474806"/>
                  <a:pt x="7683415" y="472543"/>
                </a:cubicBezTo>
                <a:cubicBezTo>
                  <a:pt x="7786727" y="449584"/>
                  <a:pt x="7644362" y="480772"/>
                  <a:pt x="7726373" y="460269"/>
                </a:cubicBezTo>
                <a:cubicBezTo>
                  <a:pt x="7752699" y="453688"/>
                  <a:pt x="7766524" y="453466"/>
                  <a:pt x="7793879" y="447995"/>
                </a:cubicBezTo>
                <a:cubicBezTo>
                  <a:pt x="7885426" y="429685"/>
                  <a:pt x="7729075" y="456750"/>
                  <a:pt x="7855248" y="435721"/>
                </a:cubicBezTo>
                <a:cubicBezTo>
                  <a:pt x="7865476" y="429584"/>
                  <a:pt x="7877499" y="425745"/>
                  <a:pt x="7885933" y="417311"/>
                </a:cubicBezTo>
                <a:cubicBezTo>
                  <a:pt x="7893641" y="409603"/>
                  <a:pt x="7910828" y="373656"/>
                  <a:pt x="7916617" y="362078"/>
                </a:cubicBezTo>
                <a:cubicBezTo>
                  <a:pt x="7912526" y="349804"/>
                  <a:pt x="7910627" y="336566"/>
                  <a:pt x="7904344" y="325257"/>
                </a:cubicBezTo>
                <a:cubicBezTo>
                  <a:pt x="7900129" y="317670"/>
                  <a:pt x="7893154" y="311660"/>
                  <a:pt x="7885933" y="306846"/>
                </a:cubicBezTo>
                <a:cubicBezTo>
                  <a:pt x="7799333" y="249113"/>
                  <a:pt x="7832489" y="275884"/>
                  <a:pt x="7744784" y="239340"/>
                </a:cubicBezTo>
                <a:cubicBezTo>
                  <a:pt x="7717748" y="228075"/>
                  <a:pt x="7692247" y="213273"/>
                  <a:pt x="7665004" y="202519"/>
                </a:cubicBezTo>
                <a:cubicBezTo>
                  <a:pt x="7614446" y="182562"/>
                  <a:pt x="7562534" y="166211"/>
                  <a:pt x="7511581" y="147286"/>
                </a:cubicBezTo>
                <a:cubicBezTo>
                  <a:pt x="7368192" y="94027"/>
                  <a:pt x="7535894" y="151808"/>
                  <a:pt x="7382706" y="98191"/>
                </a:cubicBezTo>
                <a:cubicBezTo>
                  <a:pt x="7364389" y="91780"/>
                  <a:pt x="7346617" y="82970"/>
                  <a:pt x="7327474" y="79780"/>
                </a:cubicBezTo>
                <a:lnTo>
                  <a:pt x="7217009" y="61370"/>
                </a:lnTo>
                <a:cubicBezTo>
                  <a:pt x="7204735" y="59324"/>
                  <a:pt x="7192555" y="56607"/>
                  <a:pt x="7180188" y="55233"/>
                </a:cubicBezTo>
                <a:lnTo>
                  <a:pt x="7069724" y="42959"/>
                </a:lnTo>
                <a:lnTo>
                  <a:pt x="5688918" y="49096"/>
                </a:lnTo>
                <a:cubicBezTo>
                  <a:pt x="5661868" y="49427"/>
                  <a:pt x="5511703" y="67247"/>
                  <a:pt x="5474126" y="73643"/>
                </a:cubicBezTo>
                <a:cubicBezTo>
                  <a:pt x="5003310" y="153781"/>
                  <a:pt x="5470950" y="75507"/>
                  <a:pt x="5173417" y="135013"/>
                </a:cubicBezTo>
                <a:cubicBezTo>
                  <a:pt x="5136813" y="142334"/>
                  <a:pt x="5099632" y="146484"/>
                  <a:pt x="5062953" y="153423"/>
                </a:cubicBezTo>
                <a:cubicBezTo>
                  <a:pt x="4981759" y="168784"/>
                  <a:pt x="4893106" y="192298"/>
                  <a:pt x="4811340" y="202519"/>
                </a:cubicBezTo>
                <a:cubicBezTo>
                  <a:pt x="4677202" y="219286"/>
                  <a:pt x="4445023" y="237515"/>
                  <a:pt x="4308113" y="239340"/>
                </a:cubicBezTo>
                <a:lnTo>
                  <a:pt x="3847844" y="245477"/>
                </a:lnTo>
                <a:lnTo>
                  <a:pt x="3467356" y="239340"/>
                </a:lnTo>
                <a:cubicBezTo>
                  <a:pt x="3420158" y="237674"/>
                  <a:pt x="3326207" y="227066"/>
                  <a:pt x="3326207" y="227066"/>
                </a:cubicBezTo>
                <a:lnTo>
                  <a:pt x="3258701" y="214792"/>
                </a:lnTo>
                <a:cubicBezTo>
                  <a:pt x="3201484" y="203349"/>
                  <a:pt x="3209839" y="201004"/>
                  <a:pt x="3154373" y="196382"/>
                </a:cubicBezTo>
                <a:cubicBezTo>
                  <a:pt x="2859945" y="171846"/>
                  <a:pt x="3252993" y="210749"/>
                  <a:pt x="2957992" y="177971"/>
                </a:cubicBezTo>
                <a:cubicBezTo>
                  <a:pt x="2939581" y="175925"/>
                  <a:pt x="2921032" y="174879"/>
                  <a:pt x="2902760" y="171834"/>
                </a:cubicBezTo>
                <a:cubicBezTo>
                  <a:pt x="2793014" y="153543"/>
                  <a:pt x="2900192" y="156435"/>
                  <a:pt x="2730926" y="147286"/>
                </a:cubicBezTo>
                <a:lnTo>
                  <a:pt x="2503860" y="135013"/>
                </a:lnTo>
                <a:cubicBezTo>
                  <a:pt x="2452719" y="139104"/>
                  <a:pt x="2401320" y="140721"/>
                  <a:pt x="2350438" y="147286"/>
                </a:cubicBezTo>
                <a:cubicBezTo>
                  <a:pt x="2337606" y="148942"/>
                  <a:pt x="2326117" y="156226"/>
                  <a:pt x="2313616" y="159560"/>
                </a:cubicBezTo>
                <a:cubicBezTo>
                  <a:pt x="2258395" y="174286"/>
                  <a:pt x="2255262" y="172146"/>
                  <a:pt x="2197015" y="177971"/>
                </a:cubicBezTo>
                <a:cubicBezTo>
                  <a:pt x="1820309" y="147834"/>
                  <a:pt x="2235027" y="182301"/>
                  <a:pt x="1926991" y="153423"/>
                </a:cubicBezTo>
                <a:lnTo>
                  <a:pt x="1509681" y="116602"/>
                </a:lnTo>
                <a:cubicBezTo>
                  <a:pt x="1464669" y="112601"/>
                  <a:pt x="1419780" y="106982"/>
                  <a:pt x="1374668" y="104328"/>
                </a:cubicBezTo>
                <a:cubicBezTo>
                  <a:pt x="1345419" y="102607"/>
                  <a:pt x="1227205" y="96282"/>
                  <a:pt x="1190561" y="92054"/>
                </a:cubicBezTo>
                <a:cubicBezTo>
                  <a:pt x="996773" y="69694"/>
                  <a:pt x="1237085" y="87674"/>
                  <a:pt x="1012591" y="73643"/>
                </a:cubicBezTo>
                <a:cubicBezTo>
                  <a:pt x="996226" y="69552"/>
                  <a:pt x="979990" y="64904"/>
                  <a:pt x="963495" y="61370"/>
                </a:cubicBezTo>
                <a:cubicBezTo>
                  <a:pt x="951328" y="58763"/>
                  <a:pt x="938798" y="58031"/>
                  <a:pt x="926674" y="55233"/>
                </a:cubicBezTo>
                <a:cubicBezTo>
                  <a:pt x="912163" y="51884"/>
                  <a:pt x="898226" y="46308"/>
                  <a:pt x="883715" y="42959"/>
                </a:cubicBezTo>
                <a:cubicBezTo>
                  <a:pt x="871591" y="40161"/>
                  <a:pt x="858965" y="39840"/>
                  <a:pt x="846894" y="36822"/>
                </a:cubicBezTo>
                <a:cubicBezTo>
                  <a:pt x="817998" y="29598"/>
                  <a:pt x="790532" y="15968"/>
                  <a:pt x="760977" y="12274"/>
                </a:cubicBezTo>
                <a:cubicBezTo>
                  <a:pt x="697529" y="4343"/>
                  <a:pt x="728209" y="8469"/>
                  <a:pt x="668924" y="0"/>
                </a:cubicBezTo>
                <a:cubicBezTo>
                  <a:pt x="578916" y="2046"/>
                  <a:pt x="488762" y="635"/>
                  <a:pt x="398899" y="6137"/>
                </a:cubicBezTo>
                <a:cubicBezTo>
                  <a:pt x="387904" y="6810"/>
                  <a:pt x="379017" y="16251"/>
                  <a:pt x="368215" y="18411"/>
                </a:cubicBezTo>
                <a:cubicBezTo>
                  <a:pt x="348056" y="22443"/>
                  <a:pt x="327264" y="22146"/>
                  <a:pt x="306846" y="24548"/>
                </a:cubicBezTo>
                <a:cubicBezTo>
                  <a:pt x="292480" y="26238"/>
                  <a:pt x="278207" y="28639"/>
                  <a:pt x="263887" y="30685"/>
                </a:cubicBezTo>
                <a:cubicBezTo>
                  <a:pt x="211061" y="48294"/>
                  <a:pt x="239620" y="39820"/>
                  <a:pt x="177970" y="55233"/>
                </a:cubicBezTo>
                <a:cubicBezTo>
                  <a:pt x="169788" y="57279"/>
                  <a:pt x="161693" y="59716"/>
                  <a:pt x="153423" y="61370"/>
                </a:cubicBezTo>
                <a:cubicBezTo>
                  <a:pt x="116395" y="68776"/>
                  <a:pt x="132634" y="64209"/>
                  <a:pt x="104328" y="73643"/>
                </a:cubicBezTo>
                <a:cubicBezTo>
                  <a:pt x="90919" y="93756"/>
                  <a:pt x="99430" y="92054"/>
                  <a:pt x="85917" y="92054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650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A9AE-E9C3-9FE6-D878-4CA30D3E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2019</a:t>
            </a:r>
            <a:br>
              <a:rPr lang="en-US" dirty="0"/>
            </a:br>
            <a:r>
              <a:rPr lang="en-US" dirty="0"/>
              <a:t>by industry</a:t>
            </a:r>
          </a:p>
        </p:txBody>
      </p:sp>
      <p:pic>
        <p:nvPicPr>
          <p:cNvPr id="2050" name="Picture 2" descr="Research and Development (R&amp;D) | Definition + Expense Calculator">
            <a:extLst>
              <a:ext uri="{FF2B5EF4-FFF2-40B4-BE49-F238E27FC236}">
                <a16:creationId xmlns:a16="http://schemas.microsoft.com/office/drawing/2014/main" id="{05B77261-BA44-7BF1-518F-FBA494B7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361950"/>
            <a:ext cx="6437312" cy="406250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778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t: The World's Biggest R&amp;D Spenders | Statista">
            <a:extLst>
              <a:ext uri="{FF2B5EF4-FFF2-40B4-BE49-F238E27FC236}">
                <a16:creationId xmlns:a16="http://schemas.microsoft.com/office/drawing/2014/main" id="{B5D65559-2955-5640-0ED3-D1FC087E1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285750"/>
            <a:ext cx="441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961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7D18-8A7E-246C-9D86-DD57DE50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A379-2B64-201B-7A82-449ADBDD9A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229600" cy="36576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Select a publicly-traded company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Find its income statement using one of the 2 resources on the Course Library page</a:t>
            </a:r>
          </a:p>
          <a:p>
            <a:pPr marL="736581" lvl="1" indent="0">
              <a:buNone/>
            </a:pPr>
            <a:r>
              <a:rPr lang="en-US" dirty="0"/>
              <a:t>OR from another source such as Yahoo! Finance or Wall Street Journal Online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For its most recently reported year, find</a:t>
            </a:r>
          </a:p>
          <a:p>
            <a:pPr marL="1079481" lvl="1" indent="-342900">
              <a:buFont typeface="+mj-lt"/>
              <a:buAutoNum type="arabicPeriod"/>
            </a:pPr>
            <a:r>
              <a:rPr lang="en-US" dirty="0"/>
              <a:t>Sales and Marketing Expense</a:t>
            </a:r>
          </a:p>
          <a:p>
            <a:pPr marL="1079481" lvl="1" indent="-342900">
              <a:buFont typeface="+mj-lt"/>
              <a:buAutoNum type="arabicPeriod"/>
            </a:pPr>
            <a:r>
              <a:rPr lang="en-US" dirty="0"/>
              <a:t>R&amp;D Expense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Find or Calculate</a:t>
            </a:r>
          </a:p>
          <a:p>
            <a:pPr marL="736581" lvl="1" indent="0">
              <a:buNone/>
            </a:pPr>
            <a:r>
              <a:rPr lang="en-US" dirty="0"/>
              <a:t>1. S&amp;M Expense as a Percentage of Revenue</a:t>
            </a:r>
          </a:p>
          <a:p>
            <a:pPr marL="736581" lvl="1" indent="0">
              <a:buNone/>
            </a:pPr>
            <a:r>
              <a:rPr lang="en-US" dirty="0"/>
              <a:t>2. R&amp;D Expense as a Percentage of Revenue</a:t>
            </a:r>
          </a:p>
        </p:txBody>
      </p:sp>
    </p:spTree>
    <p:extLst>
      <p:ext uri="{BB962C8B-B14F-4D97-AF65-F5344CB8AC3E}">
        <p14:creationId xmlns:p14="http://schemas.microsoft.com/office/powerpoint/2010/main" val="1875365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485E-6B9D-30F7-50D5-BBAD6FAB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3850"/>
            <a:ext cx="8229600" cy="609600"/>
          </a:xfrm>
        </p:spPr>
        <p:txBody>
          <a:bodyPr/>
          <a:lstStyle/>
          <a:p>
            <a:r>
              <a:rPr lang="en-US" sz="2000" dirty="0"/>
              <a:t>Use the </a:t>
            </a:r>
            <a:r>
              <a:rPr lang="en-US" sz="2000" u="sng" dirty="0"/>
              <a:t>Company Financials</a:t>
            </a:r>
            <a:r>
              <a:rPr lang="en-US" sz="2000" dirty="0"/>
              <a:t> tab on the Course Library page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999074-C0C0-77D2-20E9-EB7A5473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18" y="895350"/>
            <a:ext cx="6451600" cy="3848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07A59-71FD-7C28-6813-368AE48AB26F}"/>
              </a:ext>
            </a:extLst>
          </p:cNvPr>
          <p:cNvCxnSpPr>
            <a:cxnSpLocks/>
          </p:cNvCxnSpPr>
          <p:nvPr/>
        </p:nvCxnSpPr>
        <p:spPr bwMode="auto">
          <a:xfrm>
            <a:off x="533400" y="1657350"/>
            <a:ext cx="2286000" cy="533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476848-ADFD-D955-832F-A7CA448DAD8D}"/>
              </a:ext>
            </a:extLst>
          </p:cNvPr>
          <p:cNvCxnSpPr>
            <a:cxnSpLocks/>
          </p:cNvCxnSpPr>
          <p:nvPr/>
        </p:nvCxnSpPr>
        <p:spPr bwMode="auto">
          <a:xfrm>
            <a:off x="533400" y="3790950"/>
            <a:ext cx="1752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7A4BEC-DD54-9FAE-0E2F-057E73A024E3}"/>
              </a:ext>
            </a:extLst>
          </p:cNvPr>
          <p:cNvSpPr txBox="1"/>
          <p:nvPr/>
        </p:nvSpPr>
        <p:spPr>
          <a:xfrm>
            <a:off x="533400" y="3943350"/>
            <a:ext cx="13716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Select </a:t>
            </a:r>
          </a:p>
          <a:p>
            <a:r>
              <a:rPr lang="en-US" sz="1600" dirty="0">
                <a:solidFill>
                  <a:schemeClr val="bg1"/>
                </a:solidFill>
              </a:rPr>
              <a:t>S&amp;P Capital IQ</a:t>
            </a:r>
          </a:p>
        </p:txBody>
      </p:sp>
    </p:spTree>
    <p:extLst>
      <p:ext uri="{BB962C8B-B14F-4D97-AF65-F5344CB8AC3E}">
        <p14:creationId xmlns:p14="http://schemas.microsoft.com/office/powerpoint/2010/main" val="9906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0C8-6742-0EAE-B124-1098D1ED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it a good fit for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E32D-AEDA-A07A-3833-EACA9A0B2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Fits the company mission, values, vision, goals and strategy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The company has the capabilities and competencies to do it.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There’s enough support for the idea to overcome internal resistance, inertia.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4746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1AE-FB53-A14B-A457-2DD5D7E4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</p:spPr>
        <p:txBody>
          <a:bodyPr/>
          <a:lstStyle/>
          <a:p>
            <a:r>
              <a:rPr lang="en-US" dirty="0"/>
              <a:t>Search for your company name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D97DFE-6201-EE0D-7D04-5CEE02010B0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75459" y="804582"/>
            <a:ext cx="6993082" cy="3956086"/>
          </a:xfrm>
          <a:ln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62C33-2454-979B-0541-4FA95FEEAAB6}"/>
              </a:ext>
            </a:extLst>
          </p:cNvPr>
          <p:cNvCxnSpPr/>
          <p:nvPr/>
        </p:nvCxnSpPr>
        <p:spPr bwMode="auto">
          <a:xfrm flipH="1">
            <a:off x="3352800" y="666750"/>
            <a:ext cx="60960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80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B18B-8AAC-AABA-5A32-263B966E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0331"/>
            <a:ext cx="8229600" cy="609600"/>
          </a:xfrm>
        </p:spPr>
        <p:txBody>
          <a:bodyPr/>
          <a:lstStyle/>
          <a:p>
            <a:r>
              <a:rPr lang="en-US" dirty="0"/>
              <a:t>Select Income Statement</a:t>
            </a:r>
          </a:p>
        </p:txBody>
      </p:sp>
      <p:pic>
        <p:nvPicPr>
          <p:cNvPr id="6" name="Content Placeholder 5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F9217FCB-660F-D8A2-ED5C-510CD64C56F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95400" y="666750"/>
            <a:ext cx="5257800" cy="4326419"/>
          </a:xfrm>
          <a:ln>
            <a:solidFill>
              <a:schemeClr val="accent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FC4225-8414-3C94-865F-C8A10A62A8B4}"/>
              </a:ext>
            </a:extLst>
          </p:cNvPr>
          <p:cNvCxnSpPr>
            <a:cxnSpLocks/>
          </p:cNvCxnSpPr>
          <p:nvPr/>
        </p:nvCxnSpPr>
        <p:spPr bwMode="auto">
          <a:xfrm>
            <a:off x="228600" y="3333750"/>
            <a:ext cx="1255059" cy="777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58B20B-E1FC-BDEE-D69E-53B58F553DD2}"/>
              </a:ext>
            </a:extLst>
          </p:cNvPr>
          <p:cNvSpPr txBox="1"/>
          <p:nvPr/>
        </p:nvSpPr>
        <p:spPr>
          <a:xfrm>
            <a:off x="6781800" y="663938"/>
            <a:ext cx="1905000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You could get to know Key Stats, Segments, and Ratios, too.</a:t>
            </a:r>
          </a:p>
          <a:p>
            <a:endParaRPr lang="en-US" sz="2000" dirty="0"/>
          </a:p>
          <a:p>
            <a:r>
              <a:rPr lang="en-US" sz="2000" dirty="0"/>
              <a:t>Look for CIQ Estimates for future revenue, profit, etc. estimates</a:t>
            </a:r>
          </a:p>
        </p:txBody>
      </p:sp>
    </p:spTree>
    <p:extLst>
      <p:ext uri="{BB962C8B-B14F-4D97-AF65-F5344CB8AC3E}">
        <p14:creationId xmlns:p14="http://schemas.microsoft.com/office/powerpoint/2010/main" val="11799218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BE94C997-48DB-B374-9283-2212D7AD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37926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77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E5C2-FDF2-6FC3-5BFD-A9ED23BE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Profit and Net Profit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0E44-A30B-DD66-B176-246E531132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/>
              <a:t>Net Profit </a:t>
            </a:r>
            <a:r>
              <a:rPr lang="en-US" sz="1800" dirty="0"/>
              <a:t>– it’s in monetary terms ($, EUR…)  	</a:t>
            </a:r>
            <a:r>
              <a:rPr lang="en-US" sz="1800" i="1" dirty="0"/>
              <a:t>a.k.a. net income</a:t>
            </a:r>
          </a:p>
          <a:p>
            <a:r>
              <a:rPr lang="en-US" sz="1600" dirty="0"/>
              <a:t>The difference between gross profit and expenses in a time period.</a:t>
            </a:r>
          </a:p>
          <a:p>
            <a:r>
              <a:rPr lang="en-US" sz="1600" dirty="0"/>
              <a:t>or, total revenue minus all expenses.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is a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profit can be reinvested into growth through product innovation, acquisitions,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b="1" dirty="0"/>
              <a:t>Net Profit Margin </a:t>
            </a:r>
            <a:r>
              <a:rPr lang="en-US" sz="1800" dirty="0"/>
              <a:t>– it’s a percentage (%)</a:t>
            </a:r>
          </a:p>
          <a:p>
            <a:r>
              <a:rPr lang="en-US" sz="1600" dirty="0">
                <a:solidFill>
                  <a:srgbClr val="212326"/>
                </a:solidFill>
                <a:latin typeface="ShopifySans"/>
              </a:rPr>
              <a:t>Net Profit Margin (%) = (Net Profit / Total Revenues) x 100 	</a:t>
            </a:r>
            <a:r>
              <a:rPr lang="en-US" sz="1600" dirty="0">
                <a:solidFill>
                  <a:srgbClr val="212326"/>
                </a:solidFill>
                <a:latin typeface="ShopifySans"/>
                <a:sym typeface="Wingdings" pitchFamily="2" charset="2"/>
              </a:rPr>
              <a:t> for a time period</a:t>
            </a:r>
            <a:endParaRPr lang="en-US" sz="1600" dirty="0">
              <a:solidFill>
                <a:srgbClr val="212326"/>
              </a:solidFill>
              <a:latin typeface="Shopify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efficient are we at converting sales to profit?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one gauge of company health.</a:t>
            </a:r>
          </a:p>
          <a:p>
            <a:endParaRPr lang="en-US" sz="1600" dirty="0">
              <a:solidFill>
                <a:srgbClr val="212326"/>
              </a:solidFill>
              <a:latin typeface="Shopify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326"/>
              </a:solidFill>
              <a:latin typeface="ShopifySans"/>
            </a:endParaRPr>
          </a:p>
        </p:txBody>
      </p:sp>
    </p:spTree>
    <p:extLst>
      <p:ext uri="{BB962C8B-B14F-4D97-AF65-F5344CB8AC3E}">
        <p14:creationId xmlns:p14="http://schemas.microsoft.com/office/powerpoint/2010/main" val="4199144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16EE-0114-302B-2F24-B460A446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r>
              <a:rPr lang="en-US" dirty="0"/>
              <a:t>End of Class 2</a:t>
            </a:r>
          </a:p>
        </p:txBody>
      </p:sp>
    </p:spTree>
    <p:extLst>
      <p:ext uri="{BB962C8B-B14F-4D97-AF65-F5344CB8AC3E}">
        <p14:creationId xmlns:p14="http://schemas.microsoft.com/office/powerpoint/2010/main" val="139930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C4A2-26B4-C751-337C-86BCAE99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it a good investment for us?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502A63-28D0-E04E-6FD2-6C32F4D48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928056"/>
            <a:ext cx="2514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ＭＳ Ｐゴシック" panose="020B0600070205080204" pitchFamily="34" charset="-128"/>
                <a:cs typeface="Geneva" panose="020B0503030404040204" pitchFamily="34" charset="0"/>
              </a:rPr>
              <a:t>Image source: http://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ＭＳ Ｐゴシック" panose="020B0600070205080204" pitchFamily="34" charset="-128"/>
                <a:cs typeface="Geneva" panose="020B0503030404040204" pitchFamily="34" charset="0"/>
              </a:rPr>
              <a:t>www.clipart-library.com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Free Scale Cliparts, Download Free Scale Cliparts png images, Free ClipArts  on Clipart Library">
            <a:extLst>
              <a:ext uri="{FF2B5EF4-FFF2-40B4-BE49-F238E27FC236}">
                <a16:creationId xmlns:a16="http://schemas.microsoft.com/office/drawing/2014/main" id="{4EFB588B-7B04-BB2E-C278-D467AFCC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039811" y="960369"/>
            <a:ext cx="3216777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BCA4C-8BEF-5E6B-ADA3-4A498B34EC25}"/>
              </a:ext>
            </a:extLst>
          </p:cNvPr>
          <p:cNvSpPr txBox="1"/>
          <p:nvPr/>
        </p:nvSpPr>
        <p:spPr>
          <a:xfrm>
            <a:off x="1676400" y="2952750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C4533-666A-BB26-EA27-57644A5B4D3B}"/>
              </a:ext>
            </a:extLst>
          </p:cNvPr>
          <p:cNvSpPr txBox="1"/>
          <p:nvPr/>
        </p:nvSpPr>
        <p:spPr>
          <a:xfrm>
            <a:off x="6463020" y="2038350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9AFA-D1E0-C54D-8686-4095D2628F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19300" y="4183131"/>
            <a:ext cx="5105400" cy="685800"/>
          </a:xfrm>
        </p:spPr>
        <p:txBody>
          <a:bodyPr/>
          <a:lstStyle/>
          <a:p>
            <a:pPr algn="ctr"/>
            <a:r>
              <a:rPr lang="en-US" sz="1400" b="1" dirty="0"/>
              <a:t>There are frequently competing ideas for investment.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Choose the ones that will get the best results</a:t>
            </a:r>
          </a:p>
        </p:txBody>
      </p:sp>
    </p:spTree>
    <p:extLst>
      <p:ext uri="{BB962C8B-B14F-4D97-AF65-F5344CB8AC3E}">
        <p14:creationId xmlns:p14="http://schemas.microsoft.com/office/powerpoint/2010/main" val="216230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0213-0CA6-3C3B-94E2-BF46901E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2 kinds of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2A4C-6D23-6A5E-B839-72634EA4D3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3528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Quantitative</a:t>
            </a:r>
            <a:r>
              <a:rPr lang="en-US" sz="1800" dirty="0"/>
              <a:t> </a:t>
            </a:r>
            <a:r>
              <a:rPr lang="en-US" sz="1800" i="1" dirty="0"/>
              <a:t>(a.k.a. tangible or hard benefits)</a:t>
            </a:r>
          </a:p>
          <a:p>
            <a:pPr marL="1079481" lvl="1" indent="-342900"/>
            <a:endParaRPr lang="en-US" dirty="0"/>
          </a:p>
          <a:p>
            <a:pPr marL="1079481" lvl="1" indent="-342900"/>
            <a:r>
              <a:rPr lang="en-US" dirty="0"/>
              <a:t>Projected revenue, costs, savings, productivity, etc. </a:t>
            </a:r>
          </a:p>
          <a:p>
            <a:pPr marL="342900" indent="-342900">
              <a:buFont typeface="+mj-lt"/>
              <a:buAutoNum type="arabicPeriod"/>
            </a:pPr>
            <a:endParaRPr lang="en-US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Qualitative</a:t>
            </a:r>
            <a:r>
              <a:rPr lang="en-US" sz="1800" dirty="0"/>
              <a:t> </a:t>
            </a:r>
            <a:r>
              <a:rPr lang="en-US" sz="1800" i="1" dirty="0"/>
              <a:t>(a.k.a. intangible or soft benefits)</a:t>
            </a:r>
          </a:p>
          <a:p>
            <a:pPr marL="0" indent="0"/>
            <a:endParaRPr lang="en-US" sz="1400" dirty="0"/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Fits the company mission, values, vision, goals and strategy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Expected competitive advantage, customer satisfaction, reputation</a:t>
            </a:r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Business case relies on defensible assumptions, logic, data and evidence</a:t>
            </a:r>
          </a:p>
        </p:txBody>
      </p:sp>
    </p:spTree>
    <p:extLst>
      <p:ext uri="{BB962C8B-B14F-4D97-AF65-F5344CB8AC3E}">
        <p14:creationId xmlns:p14="http://schemas.microsoft.com/office/powerpoint/2010/main" val="310466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C7ED-D9CF-12FB-D225-E9742DDC69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400" y="895350"/>
            <a:ext cx="8229600" cy="2133600"/>
          </a:xfrm>
        </p:spPr>
        <p:txBody>
          <a:bodyPr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Revenue – Expenses &gt; 0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FED1A658-CAE5-972A-3AB3-03261BB3EAE4}"/>
              </a:ext>
            </a:extLst>
          </p:cNvPr>
          <p:cNvSpPr/>
          <p:nvPr/>
        </p:nvSpPr>
        <p:spPr bwMode="auto">
          <a:xfrm>
            <a:off x="4038600" y="971550"/>
            <a:ext cx="990600" cy="1295400"/>
          </a:xfrm>
          <a:prstGeom prst="downArrow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68456-BE63-2BA5-407E-A11A79C56B98}"/>
              </a:ext>
            </a:extLst>
          </p:cNvPr>
          <p:cNvSpPr txBox="1"/>
          <p:nvPr/>
        </p:nvSpPr>
        <p:spPr>
          <a:xfrm>
            <a:off x="1608029" y="283517"/>
            <a:ext cx="5927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– Costs &gt;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79032-BEC8-C35C-FF65-DB59E833388A}"/>
              </a:ext>
            </a:extLst>
          </p:cNvPr>
          <p:cNvSpPr txBox="1"/>
          <p:nvPr/>
        </p:nvSpPr>
        <p:spPr>
          <a:xfrm>
            <a:off x="1608029" y="3257550"/>
            <a:ext cx="59279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If &gt; 0, then Profit.  (“Income”)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&lt; 0, then Loss.</a:t>
            </a:r>
          </a:p>
        </p:txBody>
      </p:sp>
    </p:spTree>
    <p:extLst>
      <p:ext uri="{BB962C8B-B14F-4D97-AF65-F5344CB8AC3E}">
        <p14:creationId xmlns:p14="http://schemas.microsoft.com/office/powerpoint/2010/main" val="3915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C330-C1C2-11C6-9E81-0106D67A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r>
              <a:rPr lang="en-US" dirty="0"/>
              <a:t>Income Statements</a:t>
            </a:r>
          </a:p>
        </p:txBody>
      </p:sp>
    </p:spTree>
    <p:extLst>
      <p:ext uri="{BB962C8B-B14F-4D97-AF65-F5344CB8AC3E}">
        <p14:creationId xmlns:p14="http://schemas.microsoft.com/office/powerpoint/2010/main" val="678533019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9BB08AE-6C17-7743-91F9-ED9B88395F3C}">
  <we:reference id="wa104178141" version="3.0.11.6" store="en-US" storeType="OMEX"/>
  <we:alternateReferences>
    <we:reference id="WA104178141" version="3.0.11.6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2447</Words>
  <Application>Microsoft Macintosh PowerPoint</Application>
  <PresentationFormat>On-screen Show (16:9)</PresentationFormat>
  <Paragraphs>416</Paragraphs>
  <Slides>54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.AppleSystemUIFont</vt:lpstr>
      <vt:lpstr>45 Helvetica Light</vt:lpstr>
      <vt:lpstr>Arial</vt:lpstr>
      <vt:lpstr>Courier New</vt:lpstr>
      <vt:lpstr>Open Sans</vt:lpstr>
      <vt:lpstr>Open Sans Light</vt:lpstr>
      <vt:lpstr>Open Sans Regular</vt:lpstr>
      <vt:lpstr>ShopifySans</vt:lpstr>
      <vt:lpstr>Times</vt:lpstr>
      <vt:lpstr>Wingdings</vt:lpstr>
      <vt:lpstr>CMU PPT Theme</vt:lpstr>
      <vt:lpstr>PowerPoint Presentation</vt:lpstr>
      <vt:lpstr>Today’s Class</vt:lpstr>
      <vt:lpstr>I’ll ask you to find a company’s financials information using either one of the 2 financial reporting sources. </vt:lpstr>
      <vt:lpstr>Business case</vt:lpstr>
      <vt:lpstr>Is it a good fit for us?</vt:lpstr>
      <vt:lpstr>Is it a good investment for us?</vt:lpstr>
      <vt:lpstr>There are 2 kinds of benefits</vt:lpstr>
      <vt:lpstr>PowerPoint Presentation</vt:lpstr>
      <vt:lpstr>Income Statements</vt:lpstr>
      <vt:lpstr>Income Statements (a.k.a. Profit &amp; Loss (P&amp;L) statements) </vt:lpstr>
      <vt:lpstr>Income Statement structure</vt:lpstr>
      <vt:lpstr>Example Income Statement: Tesla, Inc. (TSLA)</vt:lpstr>
      <vt:lpstr>Why you should learn to read Income Statements</vt:lpstr>
      <vt:lpstr>Revenue</vt:lpstr>
      <vt:lpstr>PowerPoint Presentation</vt:lpstr>
      <vt:lpstr>Total Revenue</vt:lpstr>
      <vt:lpstr>Example Revenues: Tesla (TSLA)</vt:lpstr>
      <vt:lpstr>Sometimes, you can find research-based estimates of sales for product families or product lines</vt:lpstr>
      <vt:lpstr>Expenses (a.k.a. costs)</vt:lpstr>
      <vt:lpstr>There are many expenses in doing business.</vt:lpstr>
      <vt:lpstr>The expenses are categorized to help understand the health of the company</vt:lpstr>
      <vt:lpstr>Cost of Goods Sold (COGS) expense</vt:lpstr>
      <vt:lpstr>Cost of Goods Sold (COGS)  (a.k.a. Cost of Sales; Cost of Revenue; Cost of Service Provided)</vt:lpstr>
      <vt:lpstr>Example COGS: (old) iPhone (product’s COGS, not the entire company’s COGS)</vt:lpstr>
      <vt:lpstr>Example COGS – Apple Inc. (AAPL)</vt:lpstr>
      <vt:lpstr>Discussion</vt:lpstr>
      <vt:lpstr>Typical COGS items for a SaaS subscription</vt:lpstr>
      <vt:lpstr>Example COGS: Salesforce, Inc. (CRM)</vt:lpstr>
      <vt:lpstr>Examples of items in COGS (COS)</vt:lpstr>
      <vt:lpstr>Gross Profit and Gross Profit Margin</vt:lpstr>
      <vt:lpstr>Gross Profit</vt:lpstr>
      <vt:lpstr>Gross Profit and Gross Profit Margin</vt:lpstr>
      <vt:lpstr>Gross Margins of several Product Categories</vt:lpstr>
      <vt:lpstr>General &amp; Administrative Expenses</vt:lpstr>
      <vt:lpstr>General &amp; Administrative Expenses (a.k.a. overhead)</vt:lpstr>
      <vt:lpstr>Example G&amp;A Expenses: Salesforce (CRM)</vt:lpstr>
      <vt:lpstr>When trying to improve profits, companies often start with reducing G&amp;A expenses </vt:lpstr>
      <vt:lpstr>Selling and Marketing Expenses</vt:lpstr>
      <vt:lpstr>Selling and Marketing Expenses</vt:lpstr>
      <vt:lpstr>Example Selling and Marketing expense: Salesforce</vt:lpstr>
      <vt:lpstr>PowerPoint Presentation</vt:lpstr>
      <vt:lpstr>Research &amp; Development (R&amp;D) Expenses</vt:lpstr>
      <vt:lpstr>R&amp;D Expenses</vt:lpstr>
      <vt:lpstr>R&amp;D Expenses occur over time</vt:lpstr>
      <vt:lpstr>Example R&amp;D expense: Salesforce</vt:lpstr>
      <vt:lpstr>In 2019 by industry</vt:lpstr>
      <vt:lpstr>PowerPoint Presentation</vt:lpstr>
      <vt:lpstr>Exercise</vt:lpstr>
      <vt:lpstr>Use the Company Financials tab on the Course Library page</vt:lpstr>
      <vt:lpstr>Search for your company name</vt:lpstr>
      <vt:lpstr>Select Income Statement</vt:lpstr>
      <vt:lpstr>PowerPoint Presentation</vt:lpstr>
      <vt:lpstr>Net Profit and Net Profit Margin</vt:lpstr>
      <vt:lpstr>End of Class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Jim Berardone</cp:lastModifiedBy>
  <cp:revision>336</cp:revision>
  <cp:lastPrinted>2023-08-31T15:25:56Z</cp:lastPrinted>
  <dcterms:created xsi:type="dcterms:W3CDTF">2020-08-16T19:29:51Z</dcterms:created>
  <dcterms:modified xsi:type="dcterms:W3CDTF">2023-08-31T15:29:43Z</dcterms:modified>
  <cp:category/>
</cp:coreProperties>
</file>