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0" r:id="rId1"/>
  </p:sldMasterIdLst>
  <p:notesMasterIdLst>
    <p:notesMasterId r:id="rId38"/>
  </p:notesMasterIdLst>
  <p:handoutMasterIdLst>
    <p:handoutMasterId r:id="rId39"/>
  </p:handoutMasterIdLst>
  <p:sldIdLst>
    <p:sldId id="258" r:id="rId2"/>
    <p:sldId id="4767" r:id="rId3"/>
    <p:sldId id="4768" r:id="rId4"/>
    <p:sldId id="4628" r:id="rId5"/>
    <p:sldId id="4637" r:id="rId6"/>
    <p:sldId id="4771" r:id="rId7"/>
    <p:sldId id="4774" r:id="rId8"/>
    <p:sldId id="4775" r:id="rId9"/>
    <p:sldId id="4772" r:id="rId10"/>
    <p:sldId id="4649" r:id="rId11"/>
    <p:sldId id="4770" r:id="rId12"/>
    <p:sldId id="4769" r:id="rId13"/>
    <p:sldId id="4650" r:id="rId14"/>
    <p:sldId id="4776" r:id="rId15"/>
    <p:sldId id="4647" r:id="rId16"/>
    <p:sldId id="4652" r:id="rId17"/>
    <p:sldId id="4788" r:id="rId18"/>
    <p:sldId id="4789" r:id="rId19"/>
    <p:sldId id="4781" r:id="rId20"/>
    <p:sldId id="4785" r:id="rId21"/>
    <p:sldId id="4777" r:id="rId22"/>
    <p:sldId id="4782" r:id="rId23"/>
    <p:sldId id="4778" r:id="rId24"/>
    <p:sldId id="4783" r:id="rId25"/>
    <p:sldId id="4793" r:id="rId26"/>
    <p:sldId id="4779" r:id="rId27"/>
    <p:sldId id="4786" r:id="rId28"/>
    <p:sldId id="4790" r:id="rId29"/>
    <p:sldId id="4792" r:id="rId30"/>
    <p:sldId id="4791" r:id="rId31"/>
    <p:sldId id="4654" r:id="rId32"/>
    <p:sldId id="4784" r:id="rId33"/>
    <p:sldId id="4794" r:id="rId34"/>
    <p:sldId id="4655" r:id="rId35"/>
    <p:sldId id="4659" r:id="rId36"/>
    <p:sldId id="4669" r:id="rId37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577"/>
    <a:srgbClr val="00BB5B"/>
    <a:srgbClr val="009046"/>
    <a:srgbClr val="00CC63"/>
    <a:srgbClr val="BB0027"/>
    <a:srgbClr val="E7CBCB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1"/>
    <p:restoredTop sz="84711"/>
  </p:normalViewPr>
  <p:slideViewPr>
    <p:cSldViewPr>
      <p:cViewPr varScale="1">
        <p:scale>
          <a:sx n="168" d="100"/>
          <a:sy n="168" d="100"/>
        </p:scale>
        <p:origin x="264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>
        <p:scale>
          <a:sx n="77" d="100"/>
          <a:sy n="77" d="100"/>
        </p:scale>
        <p:origin x="4072" y="12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055F1F-9CF1-6F4B-A827-AB74C6C2DD1F}" type="doc">
      <dgm:prSet loTypeId="urn:microsoft.com/office/officeart/2005/8/layout/pyramid1" loCatId="" qsTypeId="urn:microsoft.com/office/officeart/2005/8/quickstyle/simple2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96D78FAC-6D15-A64E-8D54-CACC95816718}">
      <dgm:prSet phldrT="[Text]" custT="1"/>
      <dgm:spPr/>
      <dgm:t>
        <a:bodyPr anchor="b"/>
        <a:lstStyle/>
        <a:p>
          <a:r>
            <a:rPr lang="en-US" sz="2400" dirty="0"/>
            <a:t>Mission</a:t>
          </a:r>
        </a:p>
      </dgm:t>
    </dgm:pt>
    <dgm:pt modelId="{73D3241B-DA3D-6445-8BEF-0B4601A5E511}" type="parTrans" cxnId="{B1BC20FA-46FD-9A42-B00D-33F468E2A315}">
      <dgm:prSet/>
      <dgm:spPr/>
      <dgm:t>
        <a:bodyPr/>
        <a:lstStyle/>
        <a:p>
          <a:endParaRPr lang="en-US" sz="1800"/>
        </a:p>
      </dgm:t>
    </dgm:pt>
    <dgm:pt modelId="{BC0838E3-315C-694A-B105-9C4695C66D56}" type="sibTrans" cxnId="{B1BC20FA-46FD-9A42-B00D-33F468E2A315}">
      <dgm:prSet/>
      <dgm:spPr/>
      <dgm:t>
        <a:bodyPr/>
        <a:lstStyle/>
        <a:p>
          <a:endParaRPr lang="en-US" sz="1800"/>
        </a:p>
      </dgm:t>
    </dgm:pt>
    <dgm:pt modelId="{60CFE756-531B-A44F-9F15-853B0D4D8F0F}">
      <dgm:prSet phldrT="[Text]" custT="1"/>
      <dgm:spPr/>
      <dgm:t>
        <a:bodyPr anchor="b"/>
        <a:lstStyle/>
        <a:p>
          <a:r>
            <a:rPr lang="en-US" sz="2400" dirty="0"/>
            <a:t>Objectives &amp; Goals</a:t>
          </a:r>
        </a:p>
      </dgm:t>
    </dgm:pt>
    <dgm:pt modelId="{62C3EC50-BD97-B649-9EFD-8779EEA692B5}" type="parTrans" cxnId="{22DC578D-918E-4C47-8C82-0F7ED58A1B43}">
      <dgm:prSet/>
      <dgm:spPr/>
      <dgm:t>
        <a:bodyPr/>
        <a:lstStyle/>
        <a:p>
          <a:endParaRPr lang="en-US" sz="1800"/>
        </a:p>
      </dgm:t>
    </dgm:pt>
    <dgm:pt modelId="{6DAAA855-E645-5C4C-8B77-E8EE93F7691D}" type="sibTrans" cxnId="{22DC578D-918E-4C47-8C82-0F7ED58A1B43}">
      <dgm:prSet/>
      <dgm:spPr/>
      <dgm:t>
        <a:bodyPr/>
        <a:lstStyle/>
        <a:p>
          <a:endParaRPr lang="en-US" sz="1800"/>
        </a:p>
      </dgm:t>
    </dgm:pt>
    <dgm:pt modelId="{139A4AEB-5B65-A646-BD91-4A47B65143AF}">
      <dgm:prSet phldrT="[Text]" custT="1"/>
      <dgm:spPr/>
      <dgm:t>
        <a:bodyPr anchor="b"/>
        <a:lstStyle/>
        <a:p>
          <a:r>
            <a:rPr lang="en-US" sz="2400" dirty="0"/>
            <a:t>Strategies</a:t>
          </a:r>
        </a:p>
      </dgm:t>
    </dgm:pt>
    <dgm:pt modelId="{8E30F464-302E-4D4A-9823-CD078E521FA2}" type="parTrans" cxnId="{3A6B97B4-E060-9742-948A-E744E338B652}">
      <dgm:prSet/>
      <dgm:spPr/>
      <dgm:t>
        <a:bodyPr/>
        <a:lstStyle/>
        <a:p>
          <a:endParaRPr lang="en-US" sz="1800"/>
        </a:p>
      </dgm:t>
    </dgm:pt>
    <dgm:pt modelId="{66A52482-E6F0-C94F-BCAE-0CF0DBA89704}" type="sibTrans" cxnId="{3A6B97B4-E060-9742-948A-E744E338B652}">
      <dgm:prSet/>
      <dgm:spPr/>
      <dgm:t>
        <a:bodyPr/>
        <a:lstStyle/>
        <a:p>
          <a:endParaRPr lang="en-US" sz="1800"/>
        </a:p>
      </dgm:t>
    </dgm:pt>
    <dgm:pt modelId="{4C4BDB94-4FEA-5D41-89D2-697B25AC0824}">
      <dgm:prSet phldrT="[Text]" custT="1"/>
      <dgm:spPr/>
      <dgm:t>
        <a:bodyPr anchor="b"/>
        <a:lstStyle/>
        <a:p>
          <a:r>
            <a:rPr lang="en-US" sz="2400" dirty="0"/>
            <a:t>Product Line initiatives</a:t>
          </a:r>
        </a:p>
      </dgm:t>
    </dgm:pt>
    <dgm:pt modelId="{C9E1873D-6B92-4A47-884E-D9EA5B204C39}" type="parTrans" cxnId="{4FCF6E9F-A05B-D04A-B9F6-6F9916143375}">
      <dgm:prSet/>
      <dgm:spPr/>
      <dgm:t>
        <a:bodyPr/>
        <a:lstStyle/>
        <a:p>
          <a:endParaRPr lang="en-US" sz="1800"/>
        </a:p>
      </dgm:t>
    </dgm:pt>
    <dgm:pt modelId="{32548269-7364-8D42-844F-7A46B73F9D20}" type="sibTrans" cxnId="{4FCF6E9F-A05B-D04A-B9F6-6F9916143375}">
      <dgm:prSet/>
      <dgm:spPr/>
      <dgm:t>
        <a:bodyPr/>
        <a:lstStyle/>
        <a:p>
          <a:endParaRPr lang="en-US" sz="1800"/>
        </a:p>
      </dgm:t>
    </dgm:pt>
    <dgm:pt modelId="{7AE167C6-C70A-2C41-89F3-4545C3BC7087}">
      <dgm:prSet phldrT="[Text]" custT="1"/>
      <dgm:spPr/>
      <dgm:t>
        <a:bodyPr anchor="b"/>
        <a:lstStyle/>
        <a:p>
          <a:r>
            <a:rPr lang="en-US" sz="2400" dirty="0"/>
            <a:t>Vision</a:t>
          </a:r>
        </a:p>
      </dgm:t>
    </dgm:pt>
    <dgm:pt modelId="{B0B064A4-D3A9-A946-BA67-F139FBED6078}" type="parTrans" cxnId="{4BA48602-799E-1E41-BDA5-8AECC6E12BFB}">
      <dgm:prSet/>
      <dgm:spPr/>
      <dgm:t>
        <a:bodyPr/>
        <a:lstStyle/>
        <a:p>
          <a:endParaRPr lang="en-US" sz="1800"/>
        </a:p>
      </dgm:t>
    </dgm:pt>
    <dgm:pt modelId="{B69EC0AB-6BDC-1C42-93F5-654BD8046C9D}" type="sibTrans" cxnId="{4BA48602-799E-1E41-BDA5-8AECC6E12BFB}">
      <dgm:prSet/>
      <dgm:spPr/>
      <dgm:t>
        <a:bodyPr/>
        <a:lstStyle/>
        <a:p>
          <a:endParaRPr lang="en-US" sz="1800"/>
        </a:p>
      </dgm:t>
    </dgm:pt>
    <dgm:pt modelId="{F7D21897-4B17-6948-8A55-CB3020063342}">
      <dgm:prSet phldrT="[Text]" custT="1"/>
      <dgm:spPr/>
      <dgm:t>
        <a:bodyPr anchor="b"/>
        <a:lstStyle/>
        <a:p>
          <a:r>
            <a:rPr lang="en-US" sz="2400" dirty="0"/>
            <a:t>Product initiatives</a:t>
          </a:r>
        </a:p>
      </dgm:t>
    </dgm:pt>
    <dgm:pt modelId="{DAAF564D-240B-CD49-8C56-82564980C00D}" type="parTrans" cxnId="{971DCC82-07F1-874A-BB26-F92FDBFE23B9}">
      <dgm:prSet/>
      <dgm:spPr/>
      <dgm:t>
        <a:bodyPr/>
        <a:lstStyle/>
        <a:p>
          <a:endParaRPr lang="en-US" sz="1800"/>
        </a:p>
      </dgm:t>
    </dgm:pt>
    <dgm:pt modelId="{9A77A4A8-722D-EB41-AC8E-2392B5CB7B84}" type="sibTrans" cxnId="{971DCC82-07F1-874A-BB26-F92FDBFE23B9}">
      <dgm:prSet/>
      <dgm:spPr/>
      <dgm:t>
        <a:bodyPr/>
        <a:lstStyle/>
        <a:p>
          <a:endParaRPr lang="en-US" sz="1800"/>
        </a:p>
      </dgm:t>
    </dgm:pt>
    <dgm:pt modelId="{F9EC2EA8-052E-134C-9012-2617D4705E6B}" type="pres">
      <dgm:prSet presAssocID="{43055F1F-9CF1-6F4B-A827-AB74C6C2DD1F}" presName="Name0" presStyleCnt="0">
        <dgm:presLayoutVars>
          <dgm:dir/>
          <dgm:animLvl val="lvl"/>
          <dgm:resizeHandles val="exact"/>
        </dgm:presLayoutVars>
      </dgm:prSet>
      <dgm:spPr/>
    </dgm:pt>
    <dgm:pt modelId="{FDDF7CC6-BCC8-D146-AEE7-5841BF3D55FE}" type="pres">
      <dgm:prSet presAssocID="{7AE167C6-C70A-2C41-89F3-4545C3BC7087}" presName="Name8" presStyleCnt="0"/>
      <dgm:spPr/>
    </dgm:pt>
    <dgm:pt modelId="{DB5BB68A-98C0-B34B-A9A9-64F1EF818982}" type="pres">
      <dgm:prSet presAssocID="{7AE167C6-C70A-2C41-89F3-4545C3BC7087}" presName="level" presStyleLbl="node1" presStyleIdx="0" presStyleCnt="6">
        <dgm:presLayoutVars>
          <dgm:chMax val="1"/>
          <dgm:bulletEnabled val="1"/>
        </dgm:presLayoutVars>
      </dgm:prSet>
      <dgm:spPr/>
    </dgm:pt>
    <dgm:pt modelId="{DA555226-C233-3F4D-A314-BA7363427139}" type="pres">
      <dgm:prSet presAssocID="{7AE167C6-C70A-2C41-89F3-4545C3BC708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91B105D-06C5-E045-897C-EA5F0115612F}" type="pres">
      <dgm:prSet presAssocID="{96D78FAC-6D15-A64E-8D54-CACC95816718}" presName="Name8" presStyleCnt="0"/>
      <dgm:spPr/>
    </dgm:pt>
    <dgm:pt modelId="{23472F6B-FE33-5C4D-9FE4-55C1EAA1A12D}" type="pres">
      <dgm:prSet presAssocID="{96D78FAC-6D15-A64E-8D54-CACC95816718}" presName="level" presStyleLbl="node1" presStyleIdx="1" presStyleCnt="6">
        <dgm:presLayoutVars>
          <dgm:chMax val="1"/>
          <dgm:bulletEnabled val="1"/>
        </dgm:presLayoutVars>
      </dgm:prSet>
      <dgm:spPr/>
    </dgm:pt>
    <dgm:pt modelId="{924E5FE3-2F20-FD4E-9717-26CD32FD0878}" type="pres">
      <dgm:prSet presAssocID="{96D78FAC-6D15-A64E-8D54-CACC9581671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7315322-5480-E446-87AB-96351CCCD99F}" type="pres">
      <dgm:prSet presAssocID="{60CFE756-531B-A44F-9F15-853B0D4D8F0F}" presName="Name8" presStyleCnt="0"/>
      <dgm:spPr/>
    </dgm:pt>
    <dgm:pt modelId="{7102E995-FA2F-8D49-9913-BA2272CA8AE5}" type="pres">
      <dgm:prSet presAssocID="{60CFE756-531B-A44F-9F15-853B0D4D8F0F}" presName="level" presStyleLbl="node1" presStyleIdx="2" presStyleCnt="6">
        <dgm:presLayoutVars>
          <dgm:chMax val="1"/>
          <dgm:bulletEnabled val="1"/>
        </dgm:presLayoutVars>
      </dgm:prSet>
      <dgm:spPr/>
    </dgm:pt>
    <dgm:pt modelId="{2E5FF891-54D8-6B4B-B348-0425751EC8E4}" type="pres">
      <dgm:prSet presAssocID="{60CFE756-531B-A44F-9F15-853B0D4D8F0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E3AC1F2-83E6-AD45-AE9C-8684F1587B25}" type="pres">
      <dgm:prSet presAssocID="{139A4AEB-5B65-A646-BD91-4A47B65143AF}" presName="Name8" presStyleCnt="0"/>
      <dgm:spPr/>
    </dgm:pt>
    <dgm:pt modelId="{B63A42B0-96CE-EE47-AD49-87664870F1AF}" type="pres">
      <dgm:prSet presAssocID="{139A4AEB-5B65-A646-BD91-4A47B65143AF}" presName="level" presStyleLbl="node1" presStyleIdx="3" presStyleCnt="6">
        <dgm:presLayoutVars>
          <dgm:chMax val="1"/>
          <dgm:bulletEnabled val="1"/>
        </dgm:presLayoutVars>
      </dgm:prSet>
      <dgm:spPr/>
    </dgm:pt>
    <dgm:pt modelId="{5F2971BB-6EEA-C342-A6D7-53C3C940C0F3}" type="pres">
      <dgm:prSet presAssocID="{139A4AEB-5B65-A646-BD91-4A47B65143A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EF7D341-B555-7745-97AF-904CA0A9A5DE}" type="pres">
      <dgm:prSet presAssocID="{4C4BDB94-4FEA-5D41-89D2-697B25AC0824}" presName="Name8" presStyleCnt="0"/>
      <dgm:spPr/>
    </dgm:pt>
    <dgm:pt modelId="{2095B512-AF9C-F64F-A9D2-3F7214B69692}" type="pres">
      <dgm:prSet presAssocID="{4C4BDB94-4FEA-5D41-89D2-697B25AC0824}" presName="level" presStyleLbl="node1" presStyleIdx="4" presStyleCnt="6">
        <dgm:presLayoutVars>
          <dgm:chMax val="1"/>
          <dgm:bulletEnabled val="1"/>
        </dgm:presLayoutVars>
      </dgm:prSet>
      <dgm:spPr/>
    </dgm:pt>
    <dgm:pt modelId="{17ECD85A-7AD9-4647-9197-548E8D8425BE}" type="pres">
      <dgm:prSet presAssocID="{4C4BDB94-4FEA-5D41-89D2-697B25AC082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884C29F-D595-CC41-892E-962F5ACB5A02}" type="pres">
      <dgm:prSet presAssocID="{F7D21897-4B17-6948-8A55-CB3020063342}" presName="Name8" presStyleCnt="0"/>
      <dgm:spPr/>
    </dgm:pt>
    <dgm:pt modelId="{693867E2-BF4F-D944-8896-008EF0DE83D7}" type="pres">
      <dgm:prSet presAssocID="{F7D21897-4B17-6948-8A55-CB3020063342}" presName="level" presStyleLbl="node1" presStyleIdx="5" presStyleCnt="6">
        <dgm:presLayoutVars>
          <dgm:chMax val="1"/>
          <dgm:bulletEnabled val="1"/>
        </dgm:presLayoutVars>
      </dgm:prSet>
      <dgm:spPr/>
    </dgm:pt>
    <dgm:pt modelId="{9FBEA8EB-DADA-C74F-8687-0FFA272EAFC2}" type="pres">
      <dgm:prSet presAssocID="{F7D21897-4B17-6948-8A55-CB3020063342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4BA48602-799E-1E41-BDA5-8AECC6E12BFB}" srcId="{43055F1F-9CF1-6F4B-A827-AB74C6C2DD1F}" destId="{7AE167C6-C70A-2C41-89F3-4545C3BC7087}" srcOrd="0" destOrd="0" parTransId="{B0B064A4-D3A9-A946-BA67-F139FBED6078}" sibTransId="{B69EC0AB-6BDC-1C42-93F5-654BD8046C9D}"/>
    <dgm:cxn modelId="{D9422C11-14FF-A24A-A59B-A5BCD78C6145}" type="presOf" srcId="{96D78FAC-6D15-A64E-8D54-CACC95816718}" destId="{23472F6B-FE33-5C4D-9FE4-55C1EAA1A12D}" srcOrd="0" destOrd="0" presId="urn:microsoft.com/office/officeart/2005/8/layout/pyramid1"/>
    <dgm:cxn modelId="{9E9A4916-F809-694C-B0B6-5E10B70212E4}" type="presOf" srcId="{139A4AEB-5B65-A646-BD91-4A47B65143AF}" destId="{B63A42B0-96CE-EE47-AD49-87664870F1AF}" srcOrd="0" destOrd="0" presId="urn:microsoft.com/office/officeart/2005/8/layout/pyramid1"/>
    <dgm:cxn modelId="{65CDBA1B-F83C-5141-A930-245915A57DB2}" type="presOf" srcId="{60CFE756-531B-A44F-9F15-853B0D4D8F0F}" destId="{7102E995-FA2F-8D49-9913-BA2272CA8AE5}" srcOrd="0" destOrd="0" presId="urn:microsoft.com/office/officeart/2005/8/layout/pyramid1"/>
    <dgm:cxn modelId="{649A2C24-72E4-5A4A-89B4-3D5255DE52B4}" type="presOf" srcId="{7AE167C6-C70A-2C41-89F3-4545C3BC7087}" destId="{DA555226-C233-3F4D-A314-BA7363427139}" srcOrd="1" destOrd="0" presId="urn:microsoft.com/office/officeart/2005/8/layout/pyramid1"/>
    <dgm:cxn modelId="{7312B933-AB10-774E-9CE9-518B6510951C}" type="presOf" srcId="{F7D21897-4B17-6948-8A55-CB3020063342}" destId="{9FBEA8EB-DADA-C74F-8687-0FFA272EAFC2}" srcOrd="1" destOrd="0" presId="urn:microsoft.com/office/officeart/2005/8/layout/pyramid1"/>
    <dgm:cxn modelId="{DEC30649-49C5-934F-B0CD-23E1ABD8EB0F}" type="presOf" srcId="{4C4BDB94-4FEA-5D41-89D2-697B25AC0824}" destId="{17ECD85A-7AD9-4647-9197-548E8D8425BE}" srcOrd="1" destOrd="0" presId="urn:microsoft.com/office/officeart/2005/8/layout/pyramid1"/>
    <dgm:cxn modelId="{5078FD5D-8938-934B-B46A-DFA8CF3CB603}" type="presOf" srcId="{7AE167C6-C70A-2C41-89F3-4545C3BC7087}" destId="{DB5BB68A-98C0-B34B-A9A9-64F1EF818982}" srcOrd="0" destOrd="0" presId="urn:microsoft.com/office/officeart/2005/8/layout/pyramid1"/>
    <dgm:cxn modelId="{8244D16B-8BB6-0143-BEE0-1F9891BAFD4C}" type="presOf" srcId="{F7D21897-4B17-6948-8A55-CB3020063342}" destId="{693867E2-BF4F-D944-8896-008EF0DE83D7}" srcOrd="0" destOrd="0" presId="urn:microsoft.com/office/officeart/2005/8/layout/pyramid1"/>
    <dgm:cxn modelId="{971DCC82-07F1-874A-BB26-F92FDBFE23B9}" srcId="{43055F1F-9CF1-6F4B-A827-AB74C6C2DD1F}" destId="{F7D21897-4B17-6948-8A55-CB3020063342}" srcOrd="5" destOrd="0" parTransId="{DAAF564D-240B-CD49-8C56-82564980C00D}" sibTransId="{9A77A4A8-722D-EB41-AC8E-2392B5CB7B84}"/>
    <dgm:cxn modelId="{BB8DF183-98CB-1545-B1EA-E9E95EADF96C}" type="presOf" srcId="{60CFE756-531B-A44F-9F15-853B0D4D8F0F}" destId="{2E5FF891-54D8-6B4B-B348-0425751EC8E4}" srcOrd="1" destOrd="0" presId="urn:microsoft.com/office/officeart/2005/8/layout/pyramid1"/>
    <dgm:cxn modelId="{22DC578D-918E-4C47-8C82-0F7ED58A1B43}" srcId="{43055F1F-9CF1-6F4B-A827-AB74C6C2DD1F}" destId="{60CFE756-531B-A44F-9F15-853B0D4D8F0F}" srcOrd="2" destOrd="0" parTransId="{62C3EC50-BD97-B649-9EFD-8779EEA692B5}" sibTransId="{6DAAA855-E645-5C4C-8B77-E8EE93F7691D}"/>
    <dgm:cxn modelId="{AB6A8093-024C-6648-A30F-DB0A10AA19F1}" type="presOf" srcId="{4C4BDB94-4FEA-5D41-89D2-697B25AC0824}" destId="{2095B512-AF9C-F64F-A9D2-3F7214B69692}" srcOrd="0" destOrd="0" presId="urn:microsoft.com/office/officeart/2005/8/layout/pyramid1"/>
    <dgm:cxn modelId="{4FCF6E9F-A05B-D04A-B9F6-6F9916143375}" srcId="{43055F1F-9CF1-6F4B-A827-AB74C6C2DD1F}" destId="{4C4BDB94-4FEA-5D41-89D2-697B25AC0824}" srcOrd="4" destOrd="0" parTransId="{C9E1873D-6B92-4A47-884E-D9EA5B204C39}" sibTransId="{32548269-7364-8D42-844F-7A46B73F9D20}"/>
    <dgm:cxn modelId="{FB4978B1-7C3C-4843-AF41-53BC5ACD1271}" type="presOf" srcId="{43055F1F-9CF1-6F4B-A827-AB74C6C2DD1F}" destId="{F9EC2EA8-052E-134C-9012-2617D4705E6B}" srcOrd="0" destOrd="0" presId="urn:microsoft.com/office/officeart/2005/8/layout/pyramid1"/>
    <dgm:cxn modelId="{3A6B97B4-E060-9742-948A-E744E338B652}" srcId="{43055F1F-9CF1-6F4B-A827-AB74C6C2DD1F}" destId="{139A4AEB-5B65-A646-BD91-4A47B65143AF}" srcOrd="3" destOrd="0" parTransId="{8E30F464-302E-4D4A-9823-CD078E521FA2}" sibTransId="{66A52482-E6F0-C94F-BCAE-0CF0DBA89704}"/>
    <dgm:cxn modelId="{EFE499D4-A030-A44C-BE64-B5CBC9B337D1}" type="presOf" srcId="{96D78FAC-6D15-A64E-8D54-CACC95816718}" destId="{924E5FE3-2F20-FD4E-9717-26CD32FD0878}" srcOrd="1" destOrd="0" presId="urn:microsoft.com/office/officeart/2005/8/layout/pyramid1"/>
    <dgm:cxn modelId="{071E0FDF-2BFE-9A41-A3D1-B617293BC2A0}" type="presOf" srcId="{139A4AEB-5B65-A646-BD91-4A47B65143AF}" destId="{5F2971BB-6EEA-C342-A6D7-53C3C940C0F3}" srcOrd="1" destOrd="0" presId="urn:microsoft.com/office/officeart/2005/8/layout/pyramid1"/>
    <dgm:cxn modelId="{B1BC20FA-46FD-9A42-B00D-33F468E2A315}" srcId="{43055F1F-9CF1-6F4B-A827-AB74C6C2DD1F}" destId="{96D78FAC-6D15-A64E-8D54-CACC95816718}" srcOrd="1" destOrd="0" parTransId="{73D3241B-DA3D-6445-8BEF-0B4601A5E511}" sibTransId="{BC0838E3-315C-694A-B105-9C4695C66D56}"/>
    <dgm:cxn modelId="{A1FF7A60-9363-6F4E-B4E0-573A7A5BD707}" type="presParOf" srcId="{F9EC2EA8-052E-134C-9012-2617D4705E6B}" destId="{FDDF7CC6-BCC8-D146-AEE7-5841BF3D55FE}" srcOrd="0" destOrd="0" presId="urn:microsoft.com/office/officeart/2005/8/layout/pyramid1"/>
    <dgm:cxn modelId="{B3B59E12-250F-C04B-94B6-5715A7F503FD}" type="presParOf" srcId="{FDDF7CC6-BCC8-D146-AEE7-5841BF3D55FE}" destId="{DB5BB68A-98C0-B34B-A9A9-64F1EF818982}" srcOrd="0" destOrd="0" presId="urn:microsoft.com/office/officeart/2005/8/layout/pyramid1"/>
    <dgm:cxn modelId="{65AE0B22-4942-EE40-909C-41A11192DF04}" type="presParOf" srcId="{FDDF7CC6-BCC8-D146-AEE7-5841BF3D55FE}" destId="{DA555226-C233-3F4D-A314-BA7363427139}" srcOrd="1" destOrd="0" presId="urn:microsoft.com/office/officeart/2005/8/layout/pyramid1"/>
    <dgm:cxn modelId="{20966734-9911-6444-9692-88484FC21610}" type="presParOf" srcId="{F9EC2EA8-052E-134C-9012-2617D4705E6B}" destId="{391B105D-06C5-E045-897C-EA5F0115612F}" srcOrd="1" destOrd="0" presId="urn:microsoft.com/office/officeart/2005/8/layout/pyramid1"/>
    <dgm:cxn modelId="{3B8A2C80-B3F9-6A45-930A-7E20E0D341FF}" type="presParOf" srcId="{391B105D-06C5-E045-897C-EA5F0115612F}" destId="{23472F6B-FE33-5C4D-9FE4-55C1EAA1A12D}" srcOrd="0" destOrd="0" presId="urn:microsoft.com/office/officeart/2005/8/layout/pyramid1"/>
    <dgm:cxn modelId="{6580EA07-FBAB-CE4B-AD4A-19DA60120C40}" type="presParOf" srcId="{391B105D-06C5-E045-897C-EA5F0115612F}" destId="{924E5FE3-2F20-FD4E-9717-26CD32FD0878}" srcOrd="1" destOrd="0" presId="urn:microsoft.com/office/officeart/2005/8/layout/pyramid1"/>
    <dgm:cxn modelId="{F6FBD4A8-E961-E646-954B-C5C3C79E75F1}" type="presParOf" srcId="{F9EC2EA8-052E-134C-9012-2617D4705E6B}" destId="{B7315322-5480-E446-87AB-96351CCCD99F}" srcOrd="2" destOrd="0" presId="urn:microsoft.com/office/officeart/2005/8/layout/pyramid1"/>
    <dgm:cxn modelId="{16A7BCFE-F7FB-4D4E-9FD5-C68FA2F18B64}" type="presParOf" srcId="{B7315322-5480-E446-87AB-96351CCCD99F}" destId="{7102E995-FA2F-8D49-9913-BA2272CA8AE5}" srcOrd="0" destOrd="0" presId="urn:microsoft.com/office/officeart/2005/8/layout/pyramid1"/>
    <dgm:cxn modelId="{0C8E75BB-F168-F543-A03B-CFCC137D1AC1}" type="presParOf" srcId="{B7315322-5480-E446-87AB-96351CCCD99F}" destId="{2E5FF891-54D8-6B4B-B348-0425751EC8E4}" srcOrd="1" destOrd="0" presId="urn:microsoft.com/office/officeart/2005/8/layout/pyramid1"/>
    <dgm:cxn modelId="{B3552E3A-8965-D14F-A695-A1DA2915CA8C}" type="presParOf" srcId="{F9EC2EA8-052E-134C-9012-2617D4705E6B}" destId="{DE3AC1F2-83E6-AD45-AE9C-8684F1587B25}" srcOrd="3" destOrd="0" presId="urn:microsoft.com/office/officeart/2005/8/layout/pyramid1"/>
    <dgm:cxn modelId="{A7E89399-350B-464E-A8B7-C4AC1469B2C4}" type="presParOf" srcId="{DE3AC1F2-83E6-AD45-AE9C-8684F1587B25}" destId="{B63A42B0-96CE-EE47-AD49-87664870F1AF}" srcOrd="0" destOrd="0" presId="urn:microsoft.com/office/officeart/2005/8/layout/pyramid1"/>
    <dgm:cxn modelId="{D818AB39-25FB-9B4D-BE5A-11FB04A46743}" type="presParOf" srcId="{DE3AC1F2-83E6-AD45-AE9C-8684F1587B25}" destId="{5F2971BB-6EEA-C342-A6D7-53C3C940C0F3}" srcOrd="1" destOrd="0" presId="urn:microsoft.com/office/officeart/2005/8/layout/pyramid1"/>
    <dgm:cxn modelId="{CFCDCDB9-D097-F74A-9A3F-DAD9AE3F7380}" type="presParOf" srcId="{F9EC2EA8-052E-134C-9012-2617D4705E6B}" destId="{7EF7D341-B555-7745-97AF-904CA0A9A5DE}" srcOrd="4" destOrd="0" presId="urn:microsoft.com/office/officeart/2005/8/layout/pyramid1"/>
    <dgm:cxn modelId="{7CAD485E-5ED9-FD4A-8B3B-9D9F648B3365}" type="presParOf" srcId="{7EF7D341-B555-7745-97AF-904CA0A9A5DE}" destId="{2095B512-AF9C-F64F-A9D2-3F7214B69692}" srcOrd="0" destOrd="0" presId="urn:microsoft.com/office/officeart/2005/8/layout/pyramid1"/>
    <dgm:cxn modelId="{4DCF6993-12E3-C74F-8C22-BEC25341A58F}" type="presParOf" srcId="{7EF7D341-B555-7745-97AF-904CA0A9A5DE}" destId="{17ECD85A-7AD9-4647-9197-548E8D8425BE}" srcOrd="1" destOrd="0" presId="urn:microsoft.com/office/officeart/2005/8/layout/pyramid1"/>
    <dgm:cxn modelId="{3B6E0EE5-C7CC-4046-B179-14B09EF427DD}" type="presParOf" srcId="{F9EC2EA8-052E-134C-9012-2617D4705E6B}" destId="{F884C29F-D595-CC41-892E-962F5ACB5A02}" srcOrd="5" destOrd="0" presId="urn:microsoft.com/office/officeart/2005/8/layout/pyramid1"/>
    <dgm:cxn modelId="{D70E51D1-AA61-FB47-AE7D-712CE98A5D13}" type="presParOf" srcId="{F884C29F-D595-CC41-892E-962F5ACB5A02}" destId="{693867E2-BF4F-D944-8896-008EF0DE83D7}" srcOrd="0" destOrd="0" presId="urn:microsoft.com/office/officeart/2005/8/layout/pyramid1"/>
    <dgm:cxn modelId="{D41C0272-2DE9-934B-B9D5-83F4CE577E60}" type="presParOf" srcId="{F884C29F-D595-CC41-892E-962F5ACB5A02}" destId="{9FBEA8EB-DADA-C74F-8687-0FFA272EAFC2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CF8C4D-0877-3849-A60B-A06066E3CEDE}" type="doc">
      <dgm:prSet loTypeId="urn:microsoft.com/office/officeart/2008/layout/NameandTitleOrganizationalChart" loCatId="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320BEFB-5E01-D643-A442-6322BE87151B}">
      <dgm:prSet phldrT="[Text]"/>
      <dgm:spPr/>
      <dgm:t>
        <a:bodyPr/>
        <a:lstStyle/>
        <a:p>
          <a:r>
            <a:rPr lang="en-US" dirty="0"/>
            <a:t>Microsoft</a:t>
          </a:r>
        </a:p>
      </dgm:t>
    </dgm:pt>
    <dgm:pt modelId="{684411AD-19EC-7641-8855-4D2185EBF373}" type="parTrans" cxnId="{F3AFADFF-FB14-774B-ADF9-48F0F88C5236}">
      <dgm:prSet/>
      <dgm:spPr/>
      <dgm:t>
        <a:bodyPr/>
        <a:lstStyle/>
        <a:p>
          <a:endParaRPr lang="en-US"/>
        </a:p>
      </dgm:t>
    </dgm:pt>
    <dgm:pt modelId="{3E78765F-2B7A-514F-86AD-66F85110503B}" type="sibTrans" cxnId="{F3AFADFF-FB14-774B-ADF9-48F0F88C5236}">
      <dgm:prSet/>
      <dgm:spPr/>
      <dgm:t>
        <a:bodyPr/>
        <a:lstStyle/>
        <a:p>
          <a:r>
            <a:rPr lang="en-US" dirty="0"/>
            <a:t>$10 Billion</a:t>
          </a:r>
        </a:p>
      </dgm:t>
    </dgm:pt>
    <dgm:pt modelId="{66635960-3F84-2C49-BC8C-CD23C48E7CC3}">
      <dgm:prSet phldrT="[Text]"/>
      <dgm:spPr/>
      <dgm:t>
        <a:bodyPr/>
        <a:lstStyle/>
        <a:p>
          <a:r>
            <a:rPr lang="en-US" dirty="0"/>
            <a:t>Productivity </a:t>
          </a:r>
        </a:p>
      </dgm:t>
    </dgm:pt>
    <dgm:pt modelId="{B3B418F1-1E15-5B4E-9788-356539265C7C}" type="parTrans" cxnId="{19846872-24B2-294B-A05B-89D0CC035FD5}">
      <dgm:prSet/>
      <dgm:spPr/>
      <dgm:t>
        <a:bodyPr/>
        <a:lstStyle/>
        <a:p>
          <a:endParaRPr lang="en-US"/>
        </a:p>
      </dgm:t>
    </dgm:pt>
    <dgm:pt modelId="{A00C4117-6C3F-4347-AA88-E04E00B764BF}" type="sibTrans" cxnId="{19846872-24B2-294B-A05B-89D0CC035FD5}">
      <dgm:prSet/>
      <dgm:spPr/>
      <dgm:t>
        <a:bodyPr/>
        <a:lstStyle/>
        <a:p>
          <a:r>
            <a:rPr lang="en-US" dirty="0"/>
            <a:t>$6 Billion</a:t>
          </a:r>
        </a:p>
      </dgm:t>
    </dgm:pt>
    <dgm:pt modelId="{50B1F92B-89BE-FF44-8A8D-6D87D010CF07}">
      <dgm:prSet phldrT="[Text]"/>
      <dgm:spPr/>
      <dgm:t>
        <a:bodyPr/>
        <a:lstStyle/>
        <a:p>
          <a:r>
            <a:rPr lang="en-US" dirty="0"/>
            <a:t>Personal Computing</a:t>
          </a:r>
        </a:p>
      </dgm:t>
    </dgm:pt>
    <dgm:pt modelId="{524363F2-6695-AA4F-806B-D747952DFAEA}" type="parTrans" cxnId="{77B4FA01-DFA7-394C-8917-11EA5BFE8AF4}">
      <dgm:prSet/>
      <dgm:spPr/>
      <dgm:t>
        <a:bodyPr/>
        <a:lstStyle/>
        <a:p>
          <a:endParaRPr lang="en-US"/>
        </a:p>
      </dgm:t>
    </dgm:pt>
    <dgm:pt modelId="{E915D167-E6AE-D744-84FB-5674C7F44D4A}" type="sibTrans" cxnId="{77B4FA01-DFA7-394C-8917-11EA5BFE8AF4}">
      <dgm:prSet/>
      <dgm:spPr/>
      <dgm:t>
        <a:bodyPr/>
        <a:lstStyle/>
        <a:p>
          <a:r>
            <a:rPr lang="en-US" dirty="0"/>
            <a:t>$2 Billion</a:t>
          </a:r>
        </a:p>
      </dgm:t>
    </dgm:pt>
    <dgm:pt modelId="{4CED9517-C62B-1242-9F3C-6E21F6BC255A}">
      <dgm:prSet phldrT="[Text]"/>
      <dgm:spPr/>
      <dgm:t>
        <a:bodyPr/>
        <a:lstStyle/>
        <a:p>
          <a:r>
            <a:rPr lang="en-US" dirty="0"/>
            <a:t>Intelligent Cloud</a:t>
          </a:r>
        </a:p>
      </dgm:t>
    </dgm:pt>
    <dgm:pt modelId="{CC75639F-CF7A-1E4A-A136-1EF4891FFE91}" type="parTrans" cxnId="{67A7B658-358C-E949-B66A-1A8205F97821}">
      <dgm:prSet/>
      <dgm:spPr/>
      <dgm:t>
        <a:bodyPr/>
        <a:lstStyle/>
        <a:p>
          <a:endParaRPr lang="en-US"/>
        </a:p>
      </dgm:t>
    </dgm:pt>
    <dgm:pt modelId="{702DFED7-3067-3041-9675-FE1F7E0C343F}" type="sibTrans" cxnId="{67A7B658-358C-E949-B66A-1A8205F97821}">
      <dgm:prSet/>
      <dgm:spPr/>
      <dgm:t>
        <a:bodyPr/>
        <a:lstStyle/>
        <a:p>
          <a:r>
            <a:rPr lang="en-US" dirty="0"/>
            <a:t>$2 Billion</a:t>
          </a:r>
        </a:p>
      </dgm:t>
    </dgm:pt>
    <dgm:pt modelId="{830DC0D6-79FC-7440-8234-6D49CD16EE75}">
      <dgm:prSet/>
      <dgm:spPr/>
      <dgm:t>
        <a:bodyPr/>
        <a:lstStyle/>
        <a:p>
          <a:r>
            <a:rPr lang="en-US" dirty="0"/>
            <a:t>Office</a:t>
          </a:r>
        </a:p>
      </dgm:t>
    </dgm:pt>
    <dgm:pt modelId="{E8BB0A3C-56CA-264C-9405-5E3AE5B13F5A}" type="parTrans" cxnId="{E0F83A0D-023A-C94C-A1A2-449FFF8523F7}">
      <dgm:prSet/>
      <dgm:spPr/>
      <dgm:t>
        <a:bodyPr/>
        <a:lstStyle/>
        <a:p>
          <a:endParaRPr lang="en-US"/>
        </a:p>
      </dgm:t>
    </dgm:pt>
    <dgm:pt modelId="{D3556886-5601-EC4C-B9CC-987143B122CE}" type="sibTrans" cxnId="{E0F83A0D-023A-C94C-A1A2-449FFF8523F7}">
      <dgm:prSet/>
      <dgm:spPr/>
      <dgm:t>
        <a:bodyPr/>
        <a:lstStyle/>
        <a:p>
          <a:r>
            <a:rPr lang="en-US" dirty="0"/>
            <a:t>$4 Billion</a:t>
          </a:r>
        </a:p>
      </dgm:t>
    </dgm:pt>
    <dgm:pt modelId="{00F683A9-26E7-C34C-9254-D29CB2934F4F}">
      <dgm:prSet/>
      <dgm:spPr/>
      <dgm:t>
        <a:bodyPr/>
        <a:lstStyle/>
        <a:p>
          <a:r>
            <a:rPr lang="en-US" dirty="0"/>
            <a:t>Teams</a:t>
          </a:r>
        </a:p>
      </dgm:t>
    </dgm:pt>
    <dgm:pt modelId="{C12CD72D-6AC3-3146-95EB-F6DF4CC7BF94}" type="parTrans" cxnId="{6F4C1DC8-56C5-CB47-816F-86FBFAD22D0C}">
      <dgm:prSet/>
      <dgm:spPr/>
      <dgm:t>
        <a:bodyPr/>
        <a:lstStyle/>
        <a:p>
          <a:endParaRPr lang="en-US"/>
        </a:p>
      </dgm:t>
    </dgm:pt>
    <dgm:pt modelId="{A2B8F0C7-AE37-5240-A122-FBDBA99861C8}" type="sibTrans" cxnId="{6F4C1DC8-56C5-CB47-816F-86FBFAD22D0C}">
      <dgm:prSet/>
      <dgm:spPr/>
      <dgm:t>
        <a:bodyPr/>
        <a:lstStyle/>
        <a:p>
          <a:endParaRPr lang="en-US"/>
        </a:p>
      </dgm:t>
    </dgm:pt>
    <dgm:pt modelId="{D522F8A6-2C5F-A54D-9ABE-6BBBE2BC91B2}">
      <dgm:prSet/>
      <dgm:spPr/>
      <dgm:t>
        <a:bodyPr/>
        <a:lstStyle/>
        <a:p>
          <a:r>
            <a:rPr lang="en-US" dirty="0"/>
            <a:t>Dynamics</a:t>
          </a:r>
        </a:p>
      </dgm:t>
    </dgm:pt>
    <dgm:pt modelId="{E8CA72F1-F8EA-F84F-87D0-DCE7F6C6E97D}" type="parTrans" cxnId="{10FE32D7-7CAB-AC4B-94DD-090CEA452AD9}">
      <dgm:prSet/>
      <dgm:spPr/>
      <dgm:t>
        <a:bodyPr/>
        <a:lstStyle/>
        <a:p>
          <a:endParaRPr lang="en-US"/>
        </a:p>
      </dgm:t>
    </dgm:pt>
    <dgm:pt modelId="{E8E008DF-63B7-7C4D-B81F-EBDD1C5A0F13}" type="sibTrans" cxnId="{10FE32D7-7CAB-AC4B-94DD-090CEA452AD9}">
      <dgm:prSet/>
      <dgm:spPr/>
      <dgm:t>
        <a:bodyPr/>
        <a:lstStyle/>
        <a:p>
          <a:endParaRPr lang="en-US"/>
        </a:p>
      </dgm:t>
    </dgm:pt>
    <dgm:pt modelId="{C516477B-F4E2-8242-B018-EC0B56896332}">
      <dgm:prSet/>
      <dgm:spPr/>
      <dgm:t>
        <a:bodyPr/>
        <a:lstStyle/>
        <a:p>
          <a:r>
            <a:rPr lang="en-US" dirty="0"/>
            <a:t>LinkedIn</a:t>
          </a:r>
        </a:p>
      </dgm:t>
    </dgm:pt>
    <dgm:pt modelId="{A246134C-93C1-A64D-B3D7-9E35A8454980}" type="parTrans" cxnId="{3AA42B4F-F130-4143-814E-289F4A657D2C}">
      <dgm:prSet/>
      <dgm:spPr/>
      <dgm:t>
        <a:bodyPr/>
        <a:lstStyle/>
        <a:p>
          <a:endParaRPr lang="en-US"/>
        </a:p>
      </dgm:t>
    </dgm:pt>
    <dgm:pt modelId="{1627BAA7-7997-F64B-886B-6A628905AA87}" type="sibTrans" cxnId="{3AA42B4F-F130-4143-814E-289F4A657D2C}">
      <dgm:prSet/>
      <dgm:spPr/>
      <dgm:t>
        <a:bodyPr/>
        <a:lstStyle/>
        <a:p>
          <a:endParaRPr lang="en-US"/>
        </a:p>
      </dgm:t>
    </dgm:pt>
    <dgm:pt modelId="{E4AD0924-11FF-F74E-BFC0-253DCC0DB682}">
      <dgm:prSet/>
      <dgm:spPr/>
      <dgm:t>
        <a:bodyPr/>
        <a:lstStyle/>
        <a:p>
          <a:r>
            <a:rPr lang="en-US" dirty="0"/>
            <a:t>Word</a:t>
          </a:r>
        </a:p>
      </dgm:t>
    </dgm:pt>
    <dgm:pt modelId="{E94A8E2E-49CA-9242-B9B2-96B91247DB74}" type="parTrans" cxnId="{806446C9-3D78-FD4F-AB9C-2C36297B9A01}">
      <dgm:prSet/>
      <dgm:spPr/>
      <dgm:t>
        <a:bodyPr/>
        <a:lstStyle/>
        <a:p>
          <a:endParaRPr lang="en-US"/>
        </a:p>
      </dgm:t>
    </dgm:pt>
    <dgm:pt modelId="{4F58F5EB-17AB-004D-AC63-A0F6C089E840}" type="sibTrans" cxnId="{806446C9-3D78-FD4F-AB9C-2C36297B9A01}">
      <dgm:prSet/>
      <dgm:spPr/>
      <dgm:t>
        <a:bodyPr/>
        <a:lstStyle/>
        <a:p>
          <a:r>
            <a:rPr lang="en-US" dirty="0"/>
            <a:t>$2 Billion</a:t>
          </a:r>
        </a:p>
      </dgm:t>
    </dgm:pt>
    <dgm:pt modelId="{1C217E7F-F119-724E-B1C6-17077477C826}">
      <dgm:prSet/>
      <dgm:spPr/>
      <dgm:t>
        <a:bodyPr/>
        <a:lstStyle/>
        <a:p>
          <a:r>
            <a:rPr lang="en-US" dirty="0"/>
            <a:t>Excel</a:t>
          </a:r>
        </a:p>
      </dgm:t>
    </dgm:pt>
    <dgm:pt modelId="{802B24A0-D30B-334B-AADF-006B2F0FD1E6}" type="parTrans" cxnId="{D96A89FD-EBC7-7849-AFC9-870728958B0F}">
      <dgm:prSet/>
      <dgm:spPr/>
      <dgm:t>
        <a:bodyPr/>
        <a:lstStyle/>
        <a:p>
          <a:endParaRPr lang="en-US"/>
        </a:p>
      </dgm:t>
    </dgm:pt>
    <dgm:pt modelId="{690226A8-31D8-5041-9976-BA59ADC6B3AF}" type="sibTrans" cxnId="{D96A89FD-EBC7-7849-AFC9-870728958B0F}">
      <dgm:prSet/>
      <dgm:spPr/>
      <dgm:t>
        <a:bodyPr/>
        <a:lstStyle/>
        <a:p>
          <a:r>
            <a:rPr lang="en-US" dirty="0"/>
            <a:t>$1 Billion</a:t>
          </a:r>
        </a:p>
      </dgm:t>
    </dgm:pt>
    <dgm:pt modelId="{F5DBB1A8-09CB-0E4A-B302-A42F3F5E9078}">
      <dgm:prSet/>
      <dgm:spPr/>
      <dgm:t>
        <a:bodyPr/>
        <a:lstStyle/>
        <a:p>
          <a:r>
            <a:rPr lang="en-US" dirty="0"/>
            <a:t>Outlook</a:t>
          </a:r>
        </a:p>
      </dgm:t>
    </dgm:pt>
    <dgm:pt modelId="{6F2DB077-DBED-D44E-A2E8-E69AA6A1668E}" type="parTrans" cxnId="{ADBF8DFB-BF1E-AC4C-9454-4005623DC87A}">
      <dgm:prSet/>
      <dgm:spPr/>
      <dgm:t>
        <a:bodyPr/>
        <a:lstStyle/>
        <a:p>
          <a:endParaRPr lang="en-US"/>
        </a:p>
      </dgm:t>
    </dgm:pt>
    <dgm:pt modelId="{0D7A53A3-DFE8-7A42-9AFE-B5AD00F448C6}" type="sibTrans" cxnId="{ADBF8DFB-BF1E-AC4C-9454-4005623DC87A}">
      <dgm:prSet/>
      <dgm:spPr/>
      <dgm:t>
        <a:bodyPr/>
        <a:lstStyle/>
        <a:p>
          <a:r>
            <a:rPr lang="en-US" dirty="0"/>
            <a:t>$0.75 Billion</a:t>
          </a:r>
        </a:p>
      </dgm:t>
    </dgm:pt>
    <dgm:pt modelId="{DE032152-B955-F343-81DD-1D18112F43ED}">
      <dgm:prSet/>
      <dgm:spPr/>
      <dgm:t>
        <a:bodyPr/>
        <a:lstStyle/>
        <a:p>
          <a:r>
            <a:rPr lang="en-US" dirty="0"/>
            <a:t>PowerPoint</a:t>
          </a:r>
        </a:p>
      </dgm:t>
    </dgm:pt>
    <dgm:pt modelId="{30A91540-4669-B84B-AA44-6DAACBA2BC83}" type="parTrans" cxnId="{9664ED7B-1AA2-5540-8C45-67AB0E1BD817}">
      <dgm:prSet/>
      <dgm:spPr/>
      <dgm:t>
        <a:bodyPr/>
        <a:lstStyle/>
        <a:p>
          <a:endParaRPr lang="en-US"/>
        </a:p>
      </dgm:t>
    </dgm:pt>
    <dgm:pt modelId="{E47A3286-4FC1-3640-BED2-1A1A4CF5CBD0}" type="sibTrans" cxnId="{9664ED7B-1AA2-5540-8C45-67AB0E1BD817}">
      <dgm:prSet/>
      <dgm:spPr/>
      <dgm:t>
        <a:bodyPr/>
        <a:lstStyle/>
        <a:p>
          <a:r>
            <a:rPr lang="en-US" dirty="0"/>
            <a:t>$0.25 Billion</a:t>
          </a:r>
        </a:p>
      </dgm:t>
    </dgm:pt>
    <dgm:pt modelId="{F64DF60B-0457-9A45-B373-25B670DECE3E}" type="pres">
      <dgm:prSet presAssocID="{A6CF8C4D-0877-3849-A60B-A06066E3CED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5690A92-CEBB-F940-BBB4-B2B63E26FAE8}" type="pres">
      <dgm:prSet presAssocID="{E320BEFB-5E01-D643-A442-6322BE87151B}" presName="hierRoot1" presStyleCnt="0">
        <dgm:presLayoutVars>
          <dgm:hierBranch val="init"/>
        </dgm:presLayoutVars>
      </dgm:prSet>
      <dgm:spPr/>
    </dgm:pt>
    <dgm:pt modelId="{3E677D74-3144-C948-AA50-3C9AAC56CF58}" type="pres">
      <dgm:prSet presAssocID="{E320BEFB-5E01-D643-A442-6322BE87151B}" presName="rootComposite1" presStyleCnt="0"/>
      <dgm:spPr/>
    </dgm:pt>
    <dgm:pt modelId="{C3F02334-2135-CA41-A92B-566A1AD3CE64}" type="pres">
      <dgm:prSet presAssocID="{E320BEFB-5E01-D643-A442-6322BE87151B}" presName="rootText1" presStyleLbl="node0" presStyleIdx="0" presStyleCnt="1">
        <dgm:presLayoutVars>
          <dgm:chMax/>
          <dgm:chPref val="3"/>
        </dgm:presLayoutVars>
      </dgm:prSet>
      <dgm:spPr/>
    </dgm:pt>
    <dgm:pt modelId="{93FF7B24-7F17-BF43-9A5D-4DD8099EA28A}" type="pres">
      <dgm:prSet presAssocID="{E320BEFB-5E01-D643-A442-6322BE87151B}" presName="titleText1" presStyleLbl="fgAcc0" presStyleIdx="0" presStyleCnt="1">
        <dgm:presLayoutVars>
          <dgm:chMax val="0"/>
          <dgm:chPref val="0"/>
        </dgm:presLayoutVars>
      </dgm:prSet>
      <dgm:spPr/>
    </dgm:pt>
    <dgm:pt modelId="{4A7C820E-C62E-C742-BE00-52B24B7091B2}" type="pres">
      <dgm:prSet presAssocID="{E320BEFB-5E01-D643-A442-6322BE87151B}" presName="rootConnector1" presStyleLbl="node1" presStyleIdx="0" presStyleCnt="11"/>
      <dgm:spPr/>
    </dgm:pt>
    <dgm:pt modelId="{53C6A10E-8B7F-1B45-BA34-2F1F320D5046}" type="pres">
      <dgm:prSet presAssocID="{E320BEFB-5E01-D643-A442-6322BE87151B}" presName="hierChild2" presStyleCnt="0"/>
      <dgm:spPr/>
    </dgm:pt>
    <dgm:pt modelId="{0403F480-CB7D-DE43-8555-BD637F32D4EE}" type="pres">
      <dgm:prSet presAssocID="{B3B418F1-1E15-5B4E-9788-356539265C7C}" presName="Name37" presStyleLbl="parChTrans1D2" presStyleIdx="0" presStyleCnt="3"/>
      <dgm:spPr/>
    </dgm:pt>
    <dgm:pt modelId="{F254E3CB-B743-D24A-8A95-582290F03EFA}" type="pres">
      <dgm:prSet presAssocID="{66635960-3F84-2C49-BC8C-CD23C48E7CC3}" presName="hierRoot2" presStyleCnt="0">
        <dgm:presLayoutVars>
          <dgm:hierBranch val="init"/>
        </dgm:presLayoutVars>
      </dgm:prSet>
      <dgm:spPr/>
    </dgm:pt>
    <dgm:pt modelId="{0622524E-5913-AC4A-AF5B-B3A30183A94C}" type="pres">
      <dgm:prSet presAssocID="{66635960-3F84-2C49-BC8C-CD23C48E7CC3}" presName="rootComposite" presStyleCnt="0"/>
      <dgm:spPr/>
    </dgm:pt>
    <dgm:pt modelId="{CAE8A03D-2081-8040-AA21-ED6EC1A6792E}" type="pres">
      <dgm:prSet presAssocID="{66635960-3F84-2C49-BC8C-CD23C48E7CC3}" presName="rootText" presStyleLbl="node1" presStyleIdx="0" presStyleCnt="11">
        <dgm:presLayoutVars>
          <dgm:chMax/>
          <dgm:chPref val="3"/>
        </dgm:presLayoutVars>
      </dgm:prSet>
      <dgm:spPr/>
    </dgm:pt>
    <dgm:pt modelId="{69A72877-036B-EE47-B241-3A5C074AF694}" type="pres">
      <dgm:prSet presAssocID="{66635960-3F84-2C49-BC8C-CD23C48E7CC3}" presName="titleText2" presStyleLbl="fgAcc1" presStyleIdx="0" presStyleCnt="11">
        <dgm:presLayoutVars>
          <dgm:chMax val="0"/>
          <dgm:chPref val="0"/>
        </dgm:presLayoutVars>
      </dgm:prSet>
      <dgm:spPr/>
    </dgm:pt>
    <dgm:pt modelId="{96BD63CD-7B83-C048-BDCA-9BEB2645488B}" type="pres">
      <dgm:prSet presAssocID="{66635960-3F84-2C49-BC8C-CD23C48E7CC3}" presName="rootConnector" presStyleLbl="node2" presStyleIdx="0" presStyleCnt="0"/>
      <dgm:spPr/>
    </dgm:pt>
    <dgm:pt modelId="{FF686BE9-FEA3-4743-BD77-36B1BBA8A8F0}" type="pres">
      <dgm:prSet presAssocID="{66635960-3F84-2C49-BC8C-CD23C48E7CC3}" presName="hierChild4" presStyleCnt="0"/>
      <dgm:spPr/>
    </dgm:pt>
    <dgm:pt modelId="{6F84E7BC-CF15-414A-86C5-0B3C35F3BB69}" type="pres">
      <dgm:prSet presAssocID="{E8BB0A3C-56CA-264C-9405-5E3AE5B13F5A}" presName="Name37" presStyleLbl="parChTrans1D3" presStyleIdx="0" presStyleCnt="4"/>
      <dgm:spPr/>
    </dgm:pt>
    <dgm:pt modelId="{70FB4F43-39CF-924A-9FE7-79E6E85FA63C}" type="pres">
      <dgm:prSet presAssocID="{830DC0D6-79FC-7440-8234-6D49CD16EE75}" presName="hierRoot2" presStyleCnt="0">
        <dgm:presLayoutVars>
          <dgm:hierBranch val="init"/>
        </dgm:presLayoutVars>
      </dgm:prSet>
      <dgm:spPr/>
    </dgm:pt>
    <dgm:pt modelId="{D2FBF183-6D17-E54A-A9B8-DA738AB9F350}" type="pres">
      <dgm:prSet presAssocID="{830DC0D6-79FC-7440-8234-6D49CD16EE75}" presName="rootComposite" presStyleCnt="0"/>
      <dgm:spPr/>
    </dgm:pt>
    <dgm:pt modelId="{77DD5ED8-33AC-0140-AD8C-BE498DD4A2A1}" type="pres">
      <dgm:prSet presAssocID="{830DC0D6-79FC-7440-8234-6D49CD16EE75}" presName="rootText" presStyleLbl="node1" presStyleIdx="1" presStyleCnt="11">
        <dgm:presLayoutVars>
          <dgm:chMax/>
          <dgm:chPref val="3"/>
        </dgm:presLayoutVars>
      </dgm:prSet>
      <dgm:spPr/>
    </dgm:pt>
    <dgm:pt modelId="{BD96E205-8BF2-D743-AAE0-0CB5EB33F109}" type="pres">
      <dgm:prSet presAssocID="{830DC0D6-79FC-7440-8234-6D49CD16EE75}" presName="titleText2" presStyleLbl="fgAcc1" presStyleIdx="1" presStyleCnt="11">
        <dgm:presLayoutVars>
          <dgm:chMax val="0"/>
          <dgm:chPref val="0"/>
        </dgm:presLayoutVars>
      </dgm:prSet>
      <dgm:spPr/>
    </dgm:pt>
    <dgm:pt modelId="{3D27D3BE-388B-CF40-8CCE-710974AAC945}" type="pres">
      <dgm:prSet presAssocID="{830DC0D6-79FC-7440-8234-6D49CD16EE75}" presName="rootConnector" presStyleLbl="node3" presStyleIdx="0" presStyleCnt="0"/>
      <dgm:spPr/>
    </dgm:pt>
    <dgm:pt modelId="{D17E7D52-B8BF-454E-B152-AC5D1B29A8CF}" type="pres">
      <dgm:prSet presAssocID="{830DC0D6-79FC-7440-8234-6D49CD16EE75}" presName="hierChild4" presStyleCnt="0"/>
      <dgm:spPr/>
    </dgm:pt>
    <dgm:pt modelId="{455A72D8-46B3-9347-8699-1F25C44065B0}" type="pres">
      <dgm:prSet presAssocID="{E94A8E2E-49CA-9242-B9B2-96B91247DB74}" presName="Name37" presStyleLbl="parChTrans1D4" presStyleIdx="0" presStyleCnt="4"/>
      <dgm:spPr/>
    </dgm:pt>
    <dgm:pt modelId="{0BC5E265-D481-EF44-B155-EDEA3F89E9EE}" type="pres">
      <dgm:prSet presAssocID="{E4AD0924-11FF-F74E-BFC0-253DCC0DB682}" presName="hierRoot2" presStyleCnt="0">
        <dgm:presLayoutVars>
          <dgm:hierBranch val="init"/>
        </dgm:presLayoutVars>
      </dgm:prSet>
      <dgm:spPr/>
    </dgm:pt>
    <dgm:pt modelId="{D434549E-D63A-A544-84A1-AFA591257BE8}" type="pres">
      <dgm:prSet presAssocID="{E4AD0924-11FF-F74E-BFC0-253DCC0DB682}" presName="rootComposite" presStyleCnt="0"/>
      <dgm:spPr/>
    </dgm:pt>
    <dgm:pt modelId="{522C60F0-EB0E-6148-B5A4-3D853CF13D7B}" type="pres">
      <dgm:prSet presAssocID="{E4AD0924-11FF-F74E-BFC0-253DCC0DB682}" presName="rootText" presStyleLbl="node1" presStyleIdx="2" presStyleCnt="11">
        <dgm:presLayoutVars>
          <dgm:chMax/>
          <dgm:chPref val="3"/>
        </dgm:presLayoutVars>
      </dgm:prSet>
      <dgm:spPr/>
    </dgm:pt>
    <dgm:pt modelId="{D765FD21-AF82-9147-9A13-397B004AC7ED}" type="pres">
      <dgm:prSet presAssocID="{E4AD0924-11FF-F74E-BFC0-253DCC0DB682}" presName="titleText2" presStyleLbl="fgAcc1" presStyleIdx="2" presStyleCnt="11">
        <dgm:presLayoutVars>
          <dgm:chMax val="0"/>
          <dgm:chPref val="0"/>
        </dgm:presLayoutVars>
      </dgm:prSet>
      <dgm:spPr/>
    </dgm:pt>
    <dgm:pt modelId="{C218817E-D11B-B246-BFA6-A96567E5EA5D}" type="pres">
      <dgm:prSet presAssocID="{E4AD0924-11FF-F74E-BFC0-253DCC0DB682}" presName="rootConnector" presStyleLbl="node4" presStyleIdx="0" presStyleCnt="0"/>
      <dgm:spPr/>
    </dgm:pt>
    <dgm:pt modelId="{3FEF1232-D041-CA41-B101-070EB6E5D59F}" type="pres">
      <dgm:prSet presAssocID="{E4AD0924-11FF-F74E-BFC0-253DCC0DB682}" presName="hierChild4" presStyleCnt="0"/>
      <dgm:spPr/>
    </dgm:pt>
    <dgm:pt modelId="{26F37C06-6105-2E45-91E7-66C49D88E6D4}" type="pres">
      <dgm:prSet presAssocID="{E4AD0924-11FF-F74E-BFC0-253DCC0DB682}" presName="hierChild5" presStyleCnt="0"/>
      <dgm:spPr/>
    </dgm:pt>
    <dgm:pt modelId="{F5D6DF40-FDF4-F942-9CFD-9D6E72429B6A}" type="pres">
      <dgm:prSet presAssocID="{802B24A0-D30B-334B-AADF-006B2F0FD1E6}" presName="Name37" presStyleLbl="parChTrans1D4" presStyleIdx="1" presStyleCnt="4"/>
      <dgm:spPr/>
    </dgm:pt>
    <dgm:pt modelId="{15378DE8-31BC-9C45-83A8-A1CCE6A44FBE}" type="pres">
      <dgm:prSet presAssocID="{1C217E7F-F119-724E-B1C6-17077477C826}" presName="hierRoot2" presStyleCnt="0">
        <dgm:presLayoutVars>
          <dgm:hierBranch val="init"/>
        </dgm:presLayoutVars>
      </dgm:prSet>
      <dgm:spPr/>
    </dgm:pt>
    <dgm:pt modelId="{61B6B79F-15B1-1C4F-A919-43344DC1F9AF}" type="pres">
      <dgm:prSet presAssocID="{1C217E7F-F119-724E-B1C6-17077477C826}" presName="rootComposite" presStyleCnt="0"/>
      <dgm:spPr/>
    </dgm:pt>
    <dgm:pt modelId="{DF5A1831-0829-1744-ADF4-F23B0D4F4A90}" type="pres">
      <dgm:prSet presAssocID="{1C217E7F-F119-724E-B1C6-17077477C826}" presName="rootText" presStyleLbl="node1" presStyleIdx="3" presStyleCnt="11">
        <dgm:presLayoutVars>
          <dgm:chMax/>
          <dgm:chPref val="3"/>
        </dgm:presLayoutVars>
      </dgm:prSet>
      <dgm:spPr/>
    </dgm:pt>
    <dgm:pt modelId="{15990529-7FE3-C14A-BD04-720A2316D881}" type="pres">
      <dgm:prSet presAssocID="{1C217E7F-F119-724E-B1C6-17077477C826}" presName="titleText2" presStyleLbl="fgAcc1" presStyleIdx="3" presStyleCnt="11">
        <dgm:presLayoutVars>
          <dgm:chMax val="0"/>
          <dgm:chPref val="0"/>
        </dgm:presLayoutVars>
      </dgm:prSet>
      <dgm:spPr/>
    </dgm:pt>
    <dgm:pt modelId="{2402E3A3-204F-A047-951A-49E7CD542330}" type="pres">
      <dgm:prSet presAssocID="{1C217E7F-F119-724E-B1C6-17077477C826}" presName="rootConnector" presStyleLbl="node4" presStyleIdx="0" presStyleCnt="0"/>
      <dgm:spPr/>
    </dgm:pt>
    <dgm:pt modelId="{C7D719F0-965A-2E43-9160-A6ECE6F30A01}" type="pres">
      <dgm:prSet presAssocID="{1C217E7F-F119-724E-B1C6-17077477C826}" presName="hierChild4" presStyleCnt="0"/>
      <dgm:spPr/>
    </dgm:pt>
    <dgm:pt modelId="{16DE1E2E-D6CA-7C46-B25A-79CF8BF1770D}" type="pres">
      <dgm:prSet presAssocID="{1C217E7F-F119-724E-B1C6-17077477C826}" presName="hierChild5" presStyleCnt="0"/>
      <dgm:spPr/>
    </dgm:pt>
    <dgm:pt modelId="{5C073D00-07EB-4D4D-A6F2-66B69FB7542B}" type="pres">
      <dgm:prSet presAssocID="{6F2DB077-DBED-D44E-A2E8-E69AA6A1668E}" presName="Name37" presStyleLbl="parChTrans1D4" presStyleIdx="2" presStyleCnt="4"/>
      <dgm:spPr/>
    </dgm:pt>
    <dgm:pt modelId="{89C9F939-0F02-5A48-B351-38D470D6FAEA}" type="pres">
      <dgm:prSet presAssocID="{F5DBB1A8-09CB-0E4A-B302-A42F3F5E9078}" presName="hierRoot2" presStyleCnt="0">
        <dgm:presLayoutVars>
          <dgm:hierBranch val="init"/>
        </dgm:presLayoutVars>
      </dgm:prSet>
      <dgm:spPr/>
    </dgm:pt>
    <dgm:pt modelId="{4A529980-C816-FC43-8429-64F095C303A2}" type="pres">
      <dgm:prSet presAssocID="{F5DBB1A8-09CB-0E4A-B302-A42F3F5E9078}" presName="rootComposite" presStyleCnt="0"/>
      <dgm:spPr/>
    </dgm:pt>
    <dgm:pt modelId="{B26A2DBA-699E-494D-9D3F-1413604023E3}" type="pres">
      <dgm:prSet presAssocID="{F5DBB1A8-09CB-0E4A-B302-A42F3F5E9078}" presName="rootText" presStyleLbl="node1" presStyleIdx="4" presStyleCnt="11">
        <dgm:presLayoutVars>
          <dgm:chMax/>
          <dgm:chPref val="3"/>
        </dgm:presLayoutVars>
      </dgm:prSet>
      <dgm:spPr/>
    </dgm:pt>
    <dgm:pt modelId="{92B84153-8D97-E04C-B494-A142DEC3354F}" type="pres">
      <dgm:prSet presAssocID="{F5DBB1A8-09CB-0E4A-B302-A42F3F5E9078}" presName="titleText2" presStyleLbl="fgAcc1" presStyleIdx="4" presStyleCnt="11">
        <dgm:presLayoutVars>
          <dgm:chMax val="0"/>
          <dgm:chPref val="0"/>
        </dgm:presLayoutVars>
      </dgm:prSet>
      <dgm:spPr/>
    </dgm:pt>
    <dgm:pt modelId="{F05540B7-188C-554B-9B37-50D8C0F60D45}" type="pres">
      <dgm:prSet presAssocID="{F5DBB1A8-09CB-0E4A-B302-A42F3F5E9078}" presName="rootConnector" presStyleLbl="node4" presStyleIdx="0" presStyleCnt="0"/>
      <dgm:spPr/>
    </dgm:pt>
    <dgm:pt modelId="{A0644BCF-C3AD-864C-9EB6-7F839482F79D}" type="pres">
      <dgm:prSet presAssocID="{F5DBB1A8-09CB-0E4A-B302-A42F3F5E9078}" presName="hierChild4" presStyleCnt="0"/>
      <dgm:spPr/>
    </dgm:pt>
    <dgm:pt modelId="{5089C83D-071D-8349-8586-99836F6F8C41}" type="pres">
      <dgm:prSet presAssocID="{F5DBB1A8-09CB-0E4A-B302-A42F3F5E9078}" presName="hierChild5" presStyleCnt="0"/>
      <dgm:spPr/>
    </dgm:pt>
    <dgm:pt modelId="{DBFA00AF-B7FB-B641-8F4F-46E671925A7B}" type="pres">
      <dgm:prSet presAssocID="{30A91540-4669-B84B-AA44-6DAACBA2BC83}" presName="Name37" presStyleLbl="parChTrans1D4" presStyleIdx="3" presStyleCnt="4"/>
      <dgm:spPr/>
    </dgm:pt>
    <dgm:pt modelId="{A4A768D8-4924-214D-A98A-E885ABF73F2E}" type="pres">
      <dgm:prSet presAssocID="{DE032152-B955-F343-81DD-1D18112F43ED}" presName="hierRoot2" presStyleCnt="0">
        <dgm:presLayoutVars>
          <dgm:hierBranch val="init"/>
        </dgm:presLayoutVars>
      </dgm:prSet>
      <dgm:spPr/>
    </dgm:pt>
    <dgm:pt modelId="{5D3C5453-4761-0845-80DB-C2E650C44E39}" type="pres">
      <dgm:prSet presAssocID="{DE032152-B955-F343-81DD-1D18112F43ED}" presName="rootComposite" presStyleCnt="0"/>
      <dgm:spPr/>
    </dgm:pt>
    <dgm:pt modelId="{9D726916-8FF8-D64A-8AD4-3AFFB4052F79}" type="pres">
      <dgm:prSet presAssocID="{DE032152-B955-F343-81DD-1D18112F43ED}" presName="rootText" presStyleLbl="node1" presStyleIdx="5" presStyleCnt="11">
        <dgm:presLayoutVars>
          <dgm:chMax/>
          <dgm:chPref val="3"/>
        </dgm:presLayoutVars>
      </dgm:prSet>
      <dgm:spPr/>
    </dgm:pt>
    <dgm:pt modelId="{2A7F0A26-F3AF-244C-B50C-BFD3A398D113}" type="pres">
      <dgm:prSet presAssocID="{DE032152-B955-F343-81DD-1D18112F43ED}" presName="titleText2" presStyleLbl="fgAcc1" presStyleIdx="5" presStyleCnt="11">
        <dgm:presLayoutVars>
          <dgm:chMax val="0"/>
          <dgm:chPref val="0"/>
        </dgm:presLayoutVars>
      </dgm:prSet>
      <dgm:spPr/>
    </dgm:pt>
    <dgm:pt modelId="{710F4A51-5F87-5E46-B7EF-3C85B1D36433}" type="pres">
      <dgm:prSet presAssocID="{DE032152-B955-F343-81DD-1D18112F43ED}" presName="rootConnector" presStyleLbl="node4" presStyleIdx="0" presStyleCnt="0"/>
      <dgm:spPr/>
    </dgm:pt>
    <dgm:pt modelId="{93560E1E-3ED7-4E45-BC88-1490F9EC0A6B}" type="pres">
      <dgm:prSet presAssocID="{DE032152-B955-F343-81DD-1D18112F43ED}" presName="hierChild4" presStyleCnt="0"/>
      <dgm:spPr/>
    </dgm:pt>
    <dgm:pt modelId="{5F1FF295-79C9-7648-9839-84679DD87031}" type="pres">
      <dgm:prSet presAssocID="{DE032152-B955-F343-81DD-1D18112F43ED}" presName="hierChild5" presStyleCnt="0"/>
      <dgm:spPr/>
    </dgm:pt>
    <dgm:pt modelId="{D0725EC6-FBBC-9E49-AD02-4954C10141FC}" type="pres">
      <dgm:prSet presAssocID="{830DC0D6-79FC-7440-8234-6D49CD16EE75}" presName="hierChild5" presStyleCnt="0"/>
      <dgm:spPr/>
    </dgm:pt>
    <dgm:pt modelId="{33315A20-900C-7641-A17D-FFA53254EBC2}" type="pres">
      <dgm:prSet presAssocID="{C12CD72D-6AC3-3146-95EB-F6DF4CC7BF94}" presName="Name37" presStyleLbl="parChTrans1D3" presStyleIdx="1" presStyleCnt="4"/>
      <dgm:spPr/>
    </dgm:pt>
    <dgm:pt modelId="{A8C03A8F-74BF-404C-82AC-28AAFFFC1B82}" type="pres">
      <dgm:prSet presAssocID="{00F683A9-26E7-C34C-9254-D29CB2934F4F}" presName="hierRoot2" presStyleCnt="0">
        <dgm:presLayoutVars>
          <dgm:hierBranch val="init"/>
        </dgm:presLayoutVars>
      </dgm:prSet>
      <dgm:spPr/>
    </dgm:pt>
    <dgm:pt modelId="{AA30E8DD-8076-8A4C-A82A-01A3C2C240D9}" type="pres">
      <dgm:prSet presAssocID="{00F683A9-26E7-C34C-9254-D29CB2934F4F}" presName="rootComposite" presStyleCnt="0"/>
      <dgm:spPr/>
    </dgm:pt>
    <dgm:pt modelId="{88A90578-3C6F-D14D-9ECB-10B55810DC61}" type="pres">
      <dgm:prSet presAssocID="{00F683A9-26E7-C34C-9254-D29CB2934F4F}" presName="rootText" presStyleLbl="node1" presStyleIdx="6" presStyleCnt="11">
        <dgm:presLayoutVars>
          <dgm:chMax/>
          <dgm:chPref val="3"/>
        </dgm:presLayoutVars>
      </dgm:prSet>
      <dgm:spPr/>
    </dgm:pt>
    <dgm:pt modelId="{C617FDBA-7A6D-4545-B076-AB5B38829447}" type="pres">
      <dgm:prSet presAssocID="{00F683A9-26E7-C34C-9254-D29CB2934F4F}" presName="titleText2" presStyleLbl="fgAcc1" presStyleIdx="6" presStyleCnt="11">
        <dgm:presLayoutVars>
          <dgm:chMax val="0"/>
          <dgm:chPref val="0"/>
        </dgm:presLayoutVars>
      </dgm:prSet>
      <dgm:spPr/>
    </dgm:pt>
    <dgm:pt modelId="{D17A4730-EDA8-934F-B527-EE01FA2B0AE8}" type="pres">
      <dgm:prSet presAssocID="{00F683A9-26E7-C34C-9254-D29CB2934F4F}" presName="rootConnector" presStyleLbl="node3" presStyleIdx="0" presStyleCnt="0"/>
      <dgm:spPr/>
    </dgm:pt>
    <dgm:pt modelId="{29B72BD6-684C-9040-A664-47FF37F283C7}" type="pres">
      <dgm:prSet presAssocID="{00F683A9-26E7-C34C-9254-D29CB2934F4F}" presName="hierChild4" presStyleCnt="0"/>
      <dgm:spPr/>
    </dgm:pt>
    <dgm:pt modelId="{B7BB9F76-CCC2-2C4A-BF0B-9873CA940271}" type="pres">
      <dgm:prSet presAssocID="{00F683A9-26E7-C34C-9254-D29CB2934F4F}" presName="hierChild5" presStyleCnt="0"/>
      <dgm:spPr/>
    </dgm:pt>
    <dgm:pt modelId="{BF3B8D84-BB52-AE4F-B74C-B27F3344F95C}" type="pres">
      <dgm:prSet presAssocID="{E8CA72F1-F8EA-F84F-87D0-DCE7F6C6E97D}" presName="Name37" presStyleLbl="parChTrans1D3" presStyleIdx="2" presStyleCnt="4"/>
      <dgm:spPr/>
    </dgm:pt>
    <dgm:pt modelId="{BBC8F980-ACF1-C441-AAF0-A79463031D0B}" type="pres">
      <dgm:prSet presAssocID="{D522F8A6-2C5F-A54D-9ABE-6BBBE2BC91B2}" presName="hierRoot2" presStyleCnt="0">
        <dgm:presLayoutVars>
          <dgm:hierBranch val="init"/>
        </dgm:presLayoutVars>
      </dgm:prSet>
      <dgm:spPr/>
    </dgm:pt>
    <dgm:pt modelId="{18D7FFB0-00CE-E143-BC9B-DA7BA46E803C}" type="pres">
      <dgm:prSet presAssocID="{D522F8A6-2C5F-A54D-9ABE-6BBBE2BC91B2}" presName="rootComposite" presStyleCnt="0"/>
      <dgm:spPr/>
    </dgm:pt>
    <dgm:pt modelId="{7D72F2C2-BBB1-794A-BFDB-17A67B1A9172}" type="pres">
      <dgm:prSet presAssocID="{D522F8A6-2C5F-A54D-9ABE-6BBBE2BC91B2}" presName="rootText" presStyleLbl="node1" presStyleIdx="7" presStyleCnt="11">
        <dgm:presLayoutVars>
          <dgm:chMax/>
          <dgm:chPref val="3"/>
        </dgm:presLayoutVars>
      </dgm:prSet>
      <dgm:spPr/>
    </dgm:pt>
    <dgm:pt modelId="{FD9692BA-0A58-DE44-A53D-688D98B774A7}" type="pres">
      <dgm:prSet presAssocID="{D522F8A6-2C5F-A54D-9ABE-6BBBE2BC91B2}" presName="titleText2" presStyleLbl="fgAcc1" presStyleIdx="7" presStyleCnt="11">
        <dgm:presLayoutVars>
          <dgm:chMax val="0"/>
          <dgm:chPref val="0"/>
        </dgm:presLayoutVars>
      </dgm:prSet>
      <dgm:spPr/>
    </dgm:pt>
    <dgm:pt modelId="{1B45749D-8967-FE40-9813-99DDFBD2BEE6}" type="pres">
      <dgm:prSet presAssocID="{D522F8A6-2C5F-A54D-9ABE-6BBBE2BC91B2}" presName="rootConnector" presStyleLbl="node3" presStyleIdx="0" presStyleCnt="0"/>
      <dgm:spPr/>
    </dgm:pt>
    <dgm:pt modelId="{E4B774B8-5E2B-184F-A6ED-CF021C4E657D}" type="pres">
      <dgm:prSet presAssocID="{D522F8A6-2C5F-A54D-9ABE-6BBBE2BC91B2}" presName="hierChild4" presStyleCnt="0"/>
      <dgm:spPr/>
    </dgm:pt>
    <dgm:pt modelId="{D0E9C9D9-33A6-1B46-B6A0-A77BE06A05AD}" type="pres">
      <dgm:prSet presAssocID="{D522F8A6-2C5F-A54D-9ABE-6BBBE2BC91B2}" presName="hierChild5" presStyleCnt="0"/>
      <dgm:spPr/>
    </dgm:pt>
    <dgm:pt modelId="{DEAE33C0-408F-C24F-944A-0B9B2D0B382A}" type="pres">
      <dgm:prSet presAssocID="{A246134C-93C1-A64D-B3D7-9E35A8454980}" presName="Name37" presStyleLbl="parChTrans1D3" presStyleIdx="3" presStyleCnt="4"/>
      <dgm:spPr/>
    </dgm:pt>
    <dgm:pt modelId="{574FE109-A94B-F349-9E74-6E622B07558C}" type="pres">
      <dgm:prSet presAssocID="{C516477B-F4E2-8242-B018-EC0B56896332}" presName="hierRoot2" presStyleCnt="0">
        <dgm:presLayoutVars>
          <dgm:hierBranch val="init"/>
        </dgm:presLayoutVars>
      </dgm:prSet>
      <dgm:spPr/>
    </dgm:pt>
    <dgm:pt modelId="{61110A34-DC8B-FD4A-88F5-B19C91054B58}" type="pres">
      <dgm:prSet presAssocID="{C516477B-F4E2-8242-B018-EC0B56896332}" presName="rootComposite" presStyleCnt="0"/>
      <dgm:spPr/>
    </dgm:pt>
    <dgm:pt modelId="{180BC9E9-8F5D-7F46-86EB-2EB2F32D8E1D}" type="pres">
      <dgm:prSet presAssocID="{C516477B-F4E2-8242-B018-EC0B56896332}" presName="rootText" presStyleLbl="node1" presStyleIdx="8" presStyleCnt="11">
        <dgm:presLayoutVars>
          <dgm:chMax/>
          <dgm:chPref val="3"/>
        </dgm:presLayoutVars>
      </dgm:prSet>
      <dgm:spPr/>
    </dgm:pt>
    <dgm:pt modelId="{E5B17B8C-0E03-7441-8E0A-1B212FA422E5}" type="pres">
      <dgm:prSet presAssocID="{C516477B-F4E2-8242-B018-EC0B56896332}" presName="titleText2" presStyleLbl="fgAcc1" presStyleIdx="8" presStyleCnt="11">
        <dgm:presLayoutVars>
          <dgm:chMax val="0"/>
          <dgm:chPref val="0"/>
        </dgm:presLayoutVars>
      </dgm:prSet>
      <dgm:spPr/>
    </dgm:pt>
    <dgm:pt modelId="{174CCC17-1C34-5D4C-8234-16B962DDF2FE}" type="pres">
      <dgm:prSet presAssocID="{C516477B-F4E2-8242-B018-EC0B56896332}" presName="rootConnector" presStyleLbl="node3" presStyleIdx="0" presStyleCnt="0"/>
      <dgm:spPr/>
    </dgm:pt>
    <dgm:pt modelId="{B0044DE8-80D1-854E-AE83-9F0575B2B67C}" type="pres">
      <dgm:prSet presAssocID="{C516477B-F4E2-8242-B018-EC0B56896332}" presName="hierChild4" presStyleCnt="0"/>
      <dgm:spPr/>
    </dgm:pt>
    <dgm:pt modelId="{75D79BA7-B4EA-6B48-96E4-A258695F5C98}" type="pres">
      <dgm:prSet presAssocID="{C516477B-F4E2-8242-B018-EC0B56896332}" presName="hierChild5" presStyleCnt="0"/>
      <dgm:spPr/>
    </dgm:pt>
    <dgm:pt modelId="{03639809-02F1-E64B-9E44-01F187F0471D}" type="pres">
      <dgm:prSet presAssocID="{66635960-3F84-2C49-BC8C-CD23C48E7CC3}" presName="hierChild5" presStyleCnt="0"/>
      <dgm:spPr/>
    </dgm:pt>
    <dgm:pt modelId="{7FA70F4E-F780-4D48-B199-10D16B9CBA28}" type="pres">
      <dgm:prSet presAssocID="{524363F2-6695-AA4F-806B-D747952DFAEA}" presName="Name37" presStyleLbl="parChTrans1D2" presStyleIdx="1" presStyleCnt="3"/>
      <dgm:spPr/>
    </dgm:pt>
    <dgm:pt modelId="{C97D9D51-9AF9-6C4D-97BD-8007E1AF52AF}" type="pres">
      <dgm:prSet presAssocID="{50B1F92B-89BE-FF44-8A8D-6D87D010CF07}" presName="hierRoot2" presStyleCnt="0">
        <dgm:presLayoutVars>
          <dgm:hierBranch val="init"/>
        </dgm:presLayoutVars>
      </dgm:prSet>
      <dgm:spPr/>
    </dgm:pt>
    <dgm:pt modelId="{6BD6BEDD-0BEC-9844-B7D3-83E61172E5B8}" type="pres">
      <dgm:prSet presAssocID="{50B1F92B-89BE-FF44-8A8D-6D87D010CF07}" presName="rootComposite" presStyleCnt="0"/>
      <dgm:spPr/>
    </dgm:pt>
    <dgm:pt modelId="{6AFDFBD6-3F5D-574B-8131-97A6BACE8E1D}" type="pres">
      <dgm:prSet presAssocID="{50B1F92B-89BE-FF44-8A8D-6D87D010CF07}" presName="rootText" presStyleLbl="node1" presStyleIdx="9" presStyleCnt="11">
        <dgm:presLayoutVars>
          <dgm:chMax/>
          <dgm:chPref val="3"/>
        </dgm:presLayoutVars>
      </dgm:prSet>
      <dgm:spPr/>
    </dgm:pt>
    <dgm:pt modelId="{D0EB0D72-D681-634B-B806-A95686B6B045}" type="pres">
      <dgm:prSet presAssocID="{50B1F92B-89BE-FF44-8A8D-6D87D010CF07}" presName="titleText2" presStyleLbl="fgAcc1" presStyleIdx="9" presStyleCnt="11">
        <dgm:presLayoutVars>
          <dgm:chMax val="0"/>
          <dgm:chPref val="0"/>
        </dgm:presLayoutVars>
      </dgm:prSet>
      <dgm:spPr/>
    </dgm:pt>
    <dgm:pt modelId="{F64BC541-CAA7-894C-84B5-9BAB6DC3FA6F}" type="pres">
      <dgm:prSet presAssocID="{50B1F92B-89BE-FF44-8A8D-6D87D010CF07}" presName="rootConnector" presStyleLbl="node2" presStyleIdx="0" presStyleCnt="0"/>
      <dgm:spPr/>
    </dgm:pt>
    <dgm:pt modelId="{F466674C-0973-EA4A-B49D-C893B9999103}" type="pres">
      <dgm:prSet presAssocID="{50B1F92B-89BE-FF44-8A8D-6D87D010CF07}" presName="hierChild4" presStyleCnt="0"/>
      <dgm:spPr/>
    </dgm:pt>
    <dgm:pt modelId="{6E7C261A-6145-BC42-9780-6562356CC588}" type="pres">
      <dgm:prSet presAssocID="{50B1F92B-89BE-FF44-8A8D-6D87D010CF07}" presName="hierChild5" presStyleCnt="0"/>
      <dgm:spPr/>
    </dgm:pt>
    <dgm:pt modelId="{874BC56F-F1B7-0648-8263-4E6437696945}" type="pres">
      <dgm:prSet presAssocID="{CC75639F-CF7A-1E4A-A136-1EF4891FFE91}" presName="Name37" presStyleLbl="parChTrans1D2" presStyleIdx="2" presStyleCnt="3"/>
      <dgm:spPr/>
    </dgm:pt>
    <dgm:pt modelId="{FA20F879-C9F8-B94E-84E9-D1C761324934}" type="pres">
      <dgm:prSet presAssocID="{4CED9517-C62B-1242-9F3C-6E21F6BC255A}" presName="hierRoot2" presStyleCnt="0">
        <dgm:presLayoutVars>
          <dgm:hierBranch val="init"/>
        </dgm:presLayoutVars>
      </dgm:prSet>
      <dgm:spPr/>
    </dgm:pt>
    <dgm:pt modelId="{41964B58-B28D-F643-BACD-5BADB67DD915}" type="pres">
      <dgm:prSet presAssocID="{4CED9517-C62B-1242-9F3C-6E21F6BC255A}" presName="rootComposite" presStyleCnt="0"/>
      <dgm:spPr/>
    </dgm:pt>
    <dgm:pt modelId="{E546A48B-670A-0E4E-A36F-6A56D6992F34}" type="pres">
      <dgm:prSet presAssocID="{4CED9517-C62B-1242-9F3C-6E21F6BC255A}" presName="rootText" presStyleLbl="node1" presStyleIdx="10" presStyleCnt="11">
        <dgm:presLayoutVars>
          <dgm:chMax/>
          <dgm:chPref val="3"/>
        </dgm:presLayoutVars>
      </dgm:prSet>
      <dgm:spPr/>
    </dgm:pt>
    <dgm:pt modelId="{377CE4FE-8E06-4F41-AFF3-20C99E530494}" type="pres">
      <dgm:prSet presAssocID="{4CED9517-C62B-1242-9F3C-6E21F6BC255A}" presName="titleText2" presStyleLbl="fgAcc1" presStyleIdx="10" presStyleCnt="11">
        <dgm:presLayoutVars>
          <dgm:chMax val="0"/>
          <dgm:chPref val="0"/>
        </dgm:presLayoutVars>
      </dgm:prSet>
      <dgm:spPr/>
    </dgm:pt>
    <dgm:pt modelId="{58703F6B-442D-9F4C-B3A5-45FE7D4CFE4F}" type="pres">
      <dgm:prSet presAssocID="{4CED9517-C62B-1242-9F3C-6E21F6BC255A}" presName="rootConnector" presStyleLbl="node2" presStyleIdx="0" presStyleCnt="0"/>
      <dgm:spPr/>
    </dgm:pt>
    <dgm:pt modelId="{02F2750E-DCAC-AA4F-8358-AF30E3CC462B}" type="pres">
      <dgm:prSet presAssocID="{4CED9517-C62B-1242-9F3C-6E21F6BC255A}" presName="hierChild4" presStyleCnt="0"/>
      <dgm:spPr/>
    </dgm:pt>
    <dgm:pt modelId="{2F94D45B-1DE7-B146-9680-A4EDA8BCE945}" type="pres">
      <dgm:prSet presAssocID="{4CED9517-C62B-1242-9F3C-6E21F6BC255A}" presName="hierChild5" presStyleCnt="0"/>
      <dgm:spPr/>
    </dgm:pt>
    <dgm:pt modelId="{C446E53D-9DC3-CA4A-B05D-A905196EBE7F}" type="pres">
      <dgm:prSet presAssocID="{E320BEFB-5E01-D643-A442-6322BE87151B}" presName="hierChild3" presStyleCnt="0"/>
      <dgm:spPr/>
    </dgm:pt>
  </dgm:ptLst>
  <dgm:cxnLst>
    <dgm:cxn modelId="{77B4FA01-DFA7-394C-8917-11EA5BFE8AF4}" srcId="{E320BEFB-5E01-D643-A442-6322BE87151B}" destId="{50B1F92B-89BE-FF44-8A8D-6D87D010CF07}" srcOrd="1" destOrd="0" parTransId="{524363F2-6695-AA4F-806B-D747952DFAEA}" sibTransId="{E915D167-E6AE-D744-84FB-5674C7F44D4A}"/>
    <dgm:cxn modelId="{E82BE102-3572-A94A-A745-E9D0CC725805}" type="presOf" srcId="{E4AD0924-11FF-F74E-BFC0-253DCC0DB682}" destId="{C218817E-D11B-B246-BFA6-A96567E5EA5D}" srcOrd="1" destOrd="0" presId="urn:microsoft.com/office/officeart/2008/layout/NameandTitleOrganizationalChart"/>
    <dgm:cxn modelId="{80FA7208-7AEA-324F-B42E-EAF4FFB2701B}" type="presOf" srcId="{1C217E7F-F119-724E-B1C6-17077477C826}" destId="{2402E3A3-204F-A047-951A-49E7CD542330}" srcOrd="1" destOrd="0" presId="urn:microsoft.com/office/officeart/2008/layout/NameandTitleOrganizationalChart"/>
    <dgm:cxn modelId="{B880AF09-93F2-6F40-9BEE-DA009801D8D6}" type="presOf" srcId="{66635960-3F84-2C49-BC8C-CD23C48E7CC3}" destId="{96BD63CD-7B83-C048-BDCA-9BEB2645488B}" srcOrd="1" destOrd="0" presId="urn:microsoft.com/office/officeart/2008/layout/NameandTitleOrganizationalChart"/>
    <dgm:cxn modelId="{E0F83A0D-023A-C94C-A1A2-449FFF8523F7}" srcId="{66635960-3F84-2C49-BC8C-CD23C48E7CC3}" destId="{830DC0D6-79FC-7440-8234-6D49CD16EE75}" srcOrd="0" destOrd="0" parTransId="{E8BB0A3C-56CA-264C-9405-5E3AE5B13F5A}" sibTransId="{D3556886-5601-EC4C-B9CC-987143B122CE}"/>
    <dgm:cxn modelId="{6C41BE0F-EB88-E34F-BEAD-CFC355A49E24}" type="presOf" srcId="{D522F8A6-2C5F-A54D-9ABE-6BBBE2BC91B2}" destId="{1B45749D-8967-FE40-9813-99DDFBD2BEE6}" srcOrd="1" destOrd="0" presId="urn:microsoft.com/office/officeart/2008/layout/NameandTitleOrganizationalChart"/>
    <dgm:cxn modelId="{3A2F8C10-C8F6-8D46-AFE3-B6AF2E97A111}" type="presOf" srcId="{F5DBB1A8-09CB-0E4A-B302-A42F3F5E9078}" destId="{F05540B7-188C-554B-9B37-50D8C0F60D45}" srcOrd="1" destOrd="0" presId="urn:microsoft.com/office/officeart/2008/layout/NameandTitleOrganizationalChart"/>
    <dgm:cxn modelId="{A749652A-7E3A-0940-8248-4629CA7A0FFD}" type="presOf" srcId="{702DFED7-3067-3041-9675-FE1F7E0C343F}" destId="{377CE4FE-8E06-4F41-AFF3-20C99E530494}" srcOrd="0" destOrd="0" presId="urn:microsoft.com/office/officeart/2008/layout/NameandTitleOrganizationalChart"/>
    <dgm:cxn modelId="{7EE0432B-DF53-2E4E-9C72-36D47B055C2D}" type="presOf" srcId="{D522F8A6-2C5F-A54D-9ABE-6BBBE2BC91B2}" destId="{7D72F2C2-BBB1-794A-BFDB-17A67B1A9172}" srcOrd="0" destOrd="0" presId="urn:microsoft.com/office/officeart/2008/layout/NameandTitleOrganizationalChart"/>
    <dgm:cxn modelId="{5B2EDF39-F340-8649-97AE-D05218B1D16E}" type="presOf" srcId="{E320BEFB-5E01-D643-A442-6322BE87151B}" destId="{C3F02334-2135-CA41-A92B-566A1AD3CE64}" srcOrd="0" destOrd="0" presId="urn:microsoft.com/office/officeart/2008/layout/NameandTitleOrganizationalChart"/>
    <dgm:cxn modelId="{8B56B43B-8909-DB4B-924F-7E3517CCDD9E}" type="presOf" srcId="{3E78765F-2B7A-514F-86AD-66F85110503B}" destId="{93FF7B24-7F17-BF43-9A5D-4DD8099EA28A}" srcOrd="0" destOrd="0" presId="urn:microsoft.com/office/officeart/2008/layout/NameandTitleOrganizationalChart"/>
    <dgm:cxn modelId="{F6FE5643-7632-134E-B1F7-D65AE6E9A31E}" type="presOf" srcId="{C516477B-F4E2-8242-B018-EC0B56896332}" destId="{180BC9E9-8F5D-7F46-86EB-2EB2F32D8E1D}" srcOrd="0" destOrd="0" presId="urn:microsoft.com/office/officeart/2008/layout/NameandTitleOrganizationalChart"/>
    <dgm:cxn modelId="{BDC5A249-01B9-EC47-89D2-6BE4708EF040}" type="presOf" srcId="{E8BB0A3C-56CA-264C-9405-5E3AE5B13F5A}" destId="{6F84E7BC-CF15-414A-86C5-0B3C35F3BB69}" srcOrd="0" destOrd="0" presId="urn:microsoft.com/office/officeart/2008/layout/NameandTitleOrganizationalChart"/>
    <dgm:cxn modelId="{0297A54E-96C9-9647-A44D-22497369D2C3}" type="presOf" srcId="{830DC0D6-79FC-7440-8234-6D49CD16EE75}" destId="{3D27D3BE-388B-CF40-8CCE-710974AAC945}" srcOrd="1" destOrd="0" presId="urn:microsoft.com/office/officeart/2008/layout/NameandTitleOrganizationalChart"/>
    <dgm:cxn modelId="{848DAB4E-3DC6-A34C-A4B1-E675CE77F551}" type="presOf" srcId="{802B24A0-D30B-334B-AADF-006B2F0FD1E6}" destId="{F5D6DF40-FDF4-F942-9CFD-9D6E72429B6A}" srcOrd="0" destOrd="0" presId="urn:microsoft.com/office/officeart/2008/layout/NameandTitleOrganizationalChart"/>
    <dgm:cxn modelId="{3AA42B4F-F130-4143-814E-289F4A657D2C}" srcId="{66635960-3F84-2C49-BC8C-CD23C48E7CC3}" destId="{C516477B-F4E2-8242-B018-EC0B56896332}" srcOrd="3" destOrd="0" parTransId="{A246134C-93C1-A64D-B3D7-9E35A8454980}" sibTransId="{1627BAA7-7997-F64B-886B-6A628905AA87}"/>
    <dgm:cxn modelId="{F408BB51-F610-B34E-8732-8C645106584F}" type="presOf" srcId="{6F2DB077-DBED-D44E-A2E8-E69AA6A1668E}" destId="{5C073D00-07EB-4D4D-A6F2-66B69FB7542B}" srcOrd="0" destOrd="0" presId="urn:microsoft.com/office/officeart/2008/layout/NameandTitleOrganizationalChart"/>
    <dgm:cxn modelId="{67A7B658-358C-E949-B66A-1A8205F97821}" srcId="{E320BEFB-5E01-D643-A442-6322BE87151B}" destId="{4CED9517-C62B-1242-9F3C-6E21F6BC255A}" srcOrd="2" destOrd="0" parTransId="{CC75639F-CF7A-1E4A-A136-1EF4891FFE91}" sibTransId="{702DFED7-3067-3041-9675-FE1F7E0C343F}"/>
    <dgm:cxn modelId="{7B8EFA59-4BB7-344C-ACB9-6B13686050EA}" type="presOf" srcId="{50B1F92B-89BE-FF44-8A8D-6D87D010CF07}" destId="{6AFDFBD6-3F5D-574B-8131-97A6BACE8E1D}" srcOrd="0" destOrd="0" presId="urn:microsoft.com/office/officeart/2008/layout/NameandTitleOrganizationalChart"/>
    <dgm:cxn modelId="{10B9D85B-3DC9-1240-9A94-0C1EBED3E724}" type="presOf" srcId="{00F683A9-26E7-C34C-9254-D29CB2934F4F}" destId="{88A90578-3C6F-D14D-9ECB-10B55810DC61}" srcOrd="0" destOrd="0" presId="urn:microsoft.com/office/officeart/2008/layout/NameandTitleOrganizationalChart"/>
    <dgm:cxn modelId="{11224561-2E8C-B642-BDC3-4D4ABF07BBCA}" type="presOf" srcId="{4F58F5EB-17AB-004D-AC63-A0F6C089E840}" destId="{D765FD21-AF82-9147-9A13-397B004AC7ED}" srcOrd="0" destOrd="0" presId="urn:microsoft.com/office/officeart/2008/layout/NameandTitleOrganizationalChart"/>
    <dgm:cxn modelId="{53728261-19F0-0A41-95D1-A798DCA1ACCB}" type="presOf" srcId="{00F683A9-26E7-C34C-9254-D29CB2934F4F}" destId="{D17A4730-EDA8-934F-B527-EE01FA2B0AE8}" srcOrd="1" destOrd="0" presId="urn:microsoft.com/office/officeart/2008/layout/NameandTitleOrganizationalChart"/>
    <dgm:cxn modelId="{233C9C64-BD82-9B48-B6E1-9743B9B97F59}" type="presOf" srcId="{E4AD0924-11FF-F74E-BFC0-253DCC0DB682}" destId="{522C60F0-EB0E-6148-B5A4-3D853CF13D7B}" srcOrd="0" destOrd="0" presId="urn:microsoft.com/office/officeart/2008/layout/NameandTitleOrganizationalChart"/>
    <dgm:cxn modelId="{22219A66-25D1-6B4D-8026-513F1C977B4D}" type="presOf" srcId="{A2B8F0C7-AE37-5240-A122-FBDBA99861C8}" destId="{C617FDBA-7A6D-4545-B076-AB5B38829447}" srcOrd="0" destOrd="0" presId="urn:microsoft.com/office/officeart/2008/layout/NameandTitleOrganizationalChart"/>
    <dgm:cxn modelId="{C2FBFA68-3AED-5248-9009-747114996EBF}" type="presOf" srcId="{E94A8E2E-49CA-9242-B9B2-96B91247DB74}" destId="{455A72D8-46B3-9347-8699-1F25C44065B0}" srcOrd="0" destOrd="0" presId="urn:microsoft.com/office/officeart/2008/layout/NameandTitleOrganizationalChart"/>
    <dgm:cxn modelId="{E9FFCE70-9F37-D640-B67D-BE80606B26C6}" type="presOf" srcId="{524363F2-6695-AA4F-806B-D747952DFAEA}" destId="{7FA70F4E-F780-4D48-B199-10D16B9CBA28}" srcOrd="0" destOrd="0" presId="urn:microsoft.com/office/officeart/2008/layout/NameandTitleOrganizationalChart"/>
    <dgm:cxn modelId="{19846872-24B2-294B-A05B-89D0CC035FD5}" srcId="{E320BEFB-5E01-D643-A442-6322BE87151B}" destId="{66635960-3F84-2C49-BC8C-CD23C48E7CC3}" srcOrd="0" destOrd="0" parTransId="{B3B418F1-1E15-5B4E-9788-356539265C7C}" sibTransId="{A00C4117-6C3F-4347-AA88-E04E00B764BF}"/>
    <dgm:cxn modelId="{4F8FE673-6E5E-DC48-A023-0B74C1BCF9E3}" type="presOf" srcId="{E320BEFB-5E01-D643-A442-6322BE87151B}" destId="{4A7C820E-C62E-C742-BE00-52B24B7091B2}" srcOrd="1" destOrd="0" presId="urn:microsoft.com/office/officeart/2008/layout/NameandTitleOrganizationalChart"/>
    <dgm:cxn modelId="{9664ED7B-1AA2-5540-8C45-67AB0E1BD817}" srcId="{830DC0D6-79FC-7440-8234-6D49CD16EE75}" destId="{DE032152-B955-F343-81DD-1D18112F43ED}" srcOrd="3" destOrd="0" parTransId="{30A91540-4669-B84B-AA44-6DAACBA2BC83}" sibTransId="{E47A3286-4FC1-3640-BED2-1A1A4CF5CBD0}"/>
    <dgm:cxn modelId="{0C164580-6937-154C-8483-33E20A1ABC30}" type="presOf" srcId="{C12CD72D-6AC3-3146-95EB-F6DF4CC7BF94}" destId="{33315A20-900C-7641-A17D-FFA53254EBC2}" srcOrd="0" destOrd="0" presId="urn:microsoft.com/office/officeart/2008/layout/NameandTitleOrganizationalChart"/>
    <dgm:cxn modelId="{3FFF1F8B-63B0-CF47-B514-84DD63486CE5}" type="presOf" srcId="{30A91540-4669-B84B-AA44-6DAACBA2BC83}" destId="{DBFA00AF-B7FB-B641-8F4F-46E671925A7B}" srcOrd="0" destOrd="0" presId="urn:microsoft.com/office/officeart/2008/layout/NameandTitleOrganizationalChart"/>
    <dgm:cxn modelId="{CB99468B-B55D-D142-A1DB-DF20A60F3984}" type="presOf" srcId="{4CED9517-C62B-1242-9F3C-6E21F6BC255A}" destId="{58703F6B-442D-9F4C-B3A5-45FE7D4CFE4F}" srcOrd="1" destOrd="0" presId="urn:microsoft.com/office/officeart/2008/layout/NameandTitleOrganizationalChart"/>
    <dgm:cxn modelId="{DA53BB8D-CD2C-F143-B664-EF05BA28749F}" type="presOf" srcId="{CC75639F-CF7A-1E4A-A136-1EF4891FFE91}" destId="{874BC56F-F1B7-0648-8263-4E6437696945}" srcOrd="0" destOrd="0" presId="urn:microsoft.com/office/officeart/2008/layout/NameandTitleOrganizationalChart"/>
    <dgm:cxn modelId="{48404092-52FD-EE4E-AABE-D01D148BB02E}" type="presOf" srcId="{A246134C-93C1-A64D-B3D7-9E35A8454980}" destId="{DEAE33C0-408F-C24F-944A-0B9B2D0B382A}" srcOrd="0" destOrd="0" presId="urn:microsoft.com/office/officeart/2008/layout/NameandTitleOrganizationalChart"/>
    <dgm:cxn modelId="{E29D1F98-8355-AA42-8EC4-A72E388A971A}" type="presOf" srcId="{DE032152-B955-F343-81DD-1D18112F43ED}" destId="{9D726916-8FF8-D64A-8AD4-3AFFB4052F79}" srcOrd="0" destOrd="0" presId="urn:microsoft.com/office/officeart/2008/layout/NameandTitleOrganizationalChart"/>
    <dgm:cxn modelId="{649C4098-977A-D848-BA39-938DDF41CBD8}" type="presOf" srcId="{E8E008DF-63B7-7C4D-B81F-EBDD1C5A0F13}" destId="{FD9692BA-0A58-DE44-A53D-688D98B774A7}" srcOrd="0" destOrd="0" presId="urn:microsoft.com/office/officeart/2008/layout/NameandTitleOrganizationalChart"/>
    <dgm:cxn modelId="{54C70EA5-14C5-B344-B3B4-679FEE6E8145}" type="presOf" srcId="{690226A8-31D8-5041-9976-BA59ADC6B3AF}" destId="{15990529-7FE3-C14A-BD04-720A2316D881}" srcOrd="0" destOrd="0" presId="urn:microsoft.com/office/officeart/2008/layout/NameandTitleOrganizationalChart"/>
    <dgm:cxn modelId="{A6AD1AA5-E84B-2443-A565-43192248715B}" type="presOf" srcId="{E47A3286-4FC1-3640-BED2-1A1A4CF5CBD0}" destId="{2A7F0A26-F3AF-244C-B50C-BFD3A398D113}" srcOrd="0" destOrd="0" presId="urn:microsoft.com/office/officeart/2008/layout/NameandTitleOrganizationalChart"/>
    <dgm:cxn modelId="{213A70A7-8ED6-F147-99C7-66F71641089E}" type="presOf" srcId="{50B1F92B-89BE-FF44-8A8D-6D87D010CF07}" destId="{F64BC541-CAA7-894C-84B5-9BAB6DC3FA6F}" srcOrd="1" destOrd="0" presId="urn:microsoft.com/office/officeart/2008/layout/NameandTitleOrganizationalChart"/>
    <dgm:cxn modelId="{B9B337B0-9849-0A41-BEE2-3763FB6EC129}" type="presOf" srcId="{E8CA72F1-F8EA-F84F-87D0-DCE7F6C6E97D}" destId="{BF3B8D84-BB52-AE4F-B74C-B27F3344F95C}" srcOrd="0" destOrd="0" presId="urn:microsoft.com/office/officeart/2008/layout/NameandTitleOrganizationalChart"/>
    <dgm:cxn modelId="{131E5BB4-F778-DA4D-AA82-51EC865B95D9}" type="presOf" srcId="{F5DBB1A8-09CB-0E4A-B302-A42F3F5E9078}" destId="{B26A2DBA-699E-494D-9D3F-1413604023E3}" srcOrd="0" destOrd="0" presId="urn:microsoft.com/office/officeart/2008/layout/NameandTitleOrganizationalChart"/>
    <dgm:cxn modelId="{7F791EB5-70CE-474C-9943-AC4118418646}" type="presOf" srcId="{4CED9517-C62B-1242-9F3C-6E21F6BC255A}" destId="{E546A48B-670A-0E4E-A36F-6A56D6992F34}" srcOrd="0" destOrd="0" presId="urn:microsoft.com/office/officeart/2008/layout/NameandTitleOrganizationalChart"/>
    <dgm:cxn modelId="{42AEF3BA-B359-D241-B732-B2AE7BF1588E}" type="presOf" srcId="{A00C4117-6C3F-4347-AA88-E04E00B764BF}" destId="{69A72877-036B-EE47-B241-3A5C074AF694}" srcOrd="0" destOrd="0" presId="urn:microsoft.com/office/officeart/2008/layout/NameandTitleOrganizationalChart"/>
    <dgm:cxn modelId="{83D4DFBC-7EF0-5041-8093-54EEC48016BC}" type="presOf" srcId="{A6CF8C4D-0877-3849-A60B-A06066E3CEDE}" destId="{F64DF60B-0457-9A45-B373-25B670DECE3E}" srcOrd="0" destOrd="0" presId="urn:microsoft.com/office/officeart/2008/layout/NameandTitleOrganizationalChart"/>
    <dgm:cxn modelId="{E3FDF1C3-55E1-6340-9986-B763BE16DC50}" type="presOf" srcId="{B3B418F1-1E15-5B4E-9788-356539265C7C}" destId="{0403F480-CB7D-DE43-8555-BD637F32D4EE}" srcOrd="0" destOrd="0" presId="urn:microsoft.com/office/officeart/2008/layout/NameandTitleOrganizationalChart"/>
    <dgm:cxn modelId="{1C5857C4-F07E-814C-A3CB-74F9B5632815}" type="presOf" srcId="{E915D167-E6AE-D744-84FB-5674C7F44D4A}" destId="{D0EB0D72-D681-634B-B806-A95686B6B045}" srcOrd="0" destOrd="0" presId="urn:microsoft.com/office/officeart/2008/layout/NameandTitleOrganizationalChart"/>
    <dgm:cxn modelId="{6F4C1DC8-56C5-CB47-816F-86FBFAD22D0C}" srcId="{66635960-3F84-2C49-BC8C-CD23C48E7CC3}" destId="{00F683A9-26E7-C34C-9254-D29CB2934F4F}" srcOrd="1" destOrd="0" parTransId="{C12CD72D-6AC3-3146-95EB-F6DF4CC7BF94}" sibTransId="{A2B8F0C7-AE37-5240-A122-FBDBA99861C8}"/>
    <dgm:cxn modelId="{806446C9-3D78-FD4F-AB9C-2C36297B9A01}" srcId="{830DC0D6-79FC-7440-8234-6D49CD16EE75}" destId="{E4AD0924-11FF-F74E-BFC0-253DCC0DB682}" srcOrd="0" destOrd="0" parTransId="{E94A8E2E-49CA-9242-B9B2-96B91247DB74}" sibTransId="{4F58F5EB-17AB-004D-AC63-A0F6C089E840}"/>
    <dgm:cxn modelId="{C84C20CC-E5AF-7449-95A5-BD9D5A88D259}" type="presOf" srcId="{D3556886-5601-EC4C-B9CC-987143B122CE}" destId="{BD96E205-8BF2-D743-AAE0-0CB5EB33F109}" srcOrd="0" destOrd="0" presId="urn:microsoft.com/office/officeart/2008/layout/NameandTitleOrganizationalChart"/>
    <dgm:cxn modelId="{E18DF6D0-5A40-234E-A9F7-7F8B48B315AC}" type="presOf" srcId="{0D7A53A3-DFE8-7A42-9AFE-B5AD00F448C6}" destId="{92B84153-8D97-E04C-B494-A142DEC3354F}" srcOrd="0" destOrd="0" presId="urn:microsoft.com/office/officeart/2008/layout/NameandTitleOrganizationalChart"/>
    <dgm:cxn modelId="{10FE32D7-7CAB-AC4B-94DD-090CEA452AD9}" srcId="{66635960-3F84-2C49-BC8C-CD23C48E7CC3}" destId="{D522F8A6-2C5F-A54D-9ABE-6BBBE2BC91B2}" srcOrd="2" destOrd="0" parTransId="{E8CA72F1-F8EA-F84F-87D0-DCE7F6C6E97D}" sibTransId="{E8E008DF-63B7-7C4D-B81F-EBDD1C5A0F13}"/>
    <dgm:cxn modelId="{945A36DA-59C3-C64E-8537-C9C3BAC7E6D8}" type="presOf" srcId="{66635960-3F84-2C49-BC8C-CD23C48E7CC3}" destId="{CAE8A03D-2081-8040-AA21-ED6EC1A6792E}" srcOrd="0" destOrd="0" presId="urn:microsoft.com/office/officeart/2008/layout/NameandTitleOrganizationalChart"/>
    <dgm:cxn modelId="{6162F5DB-2E8A-AA4D-B388-6D65981CFDAA}" type="presOf" srcId="{830DC0D6-79FC-7440-8234-6D49CD16EE75}" destId="{77DD5ED8-33AC-0140-AD8C-BE498DD4A2A1}" srcOrd="0" destOrd="0" presId="urn:microsoft.com/office/officeart/2008/layout/NameandTitleOrganizationalChart"/>
    <dgm:cxn modelId="{4C926BED-0A62-A24A-BC56-4D74B4589B8D}" type="presOf" srcId="{C516477B-F4E2-8242-B018-EC0B56896332}" destId="{174CCC17-1C34-5D4C-8234-16B962DDF2FE}" srcOrd="1" destOrd="0" presId="urn:microsoft.com/office/officeart/2008/layout/NameandTitleOrganizationalChart"/>
    <dgm:cxn modelId="{ADBF8DFB-BF1E-AC4C-9454-4005623DC87A}" srcId="{830DC0D6-79FC-7440-8234-6D49CD16EE75}" destId="{F5DBB1A8-09CB-0E4A-B302-A42F3F5E9078}" srcOrd="2" destOrd="0" parTransId="{6F2DB077-DBED-D44E-A2E8-E69AA6A1668E}" sibTransId="{0D7A53A3-DFE8-7A42-9AFE-B5AD00F448C6}"/>
    <dgm:cxn modelId="{3447A6FC-9477-8944-B7F2-21BB337E7D96}" type="presOf" srcId="{1C217E7F-F119-724E-B1C6-17077477C826}" destId="{DF5A1831-0829-1744-ADF4-F23B0D4F4A90}" srcOrd="0" destOrd="0" presId="urn:microsoft.com/office/officeart/2008/layout/NameandTitleOrganizationalChart"/>
    <dgm:cxn modelId="{D96A89FD-EBC7-7849-AFC9-870728958B0F}" srcId="{830DC0D6-79FC-7440-8234-6D49CD16EE75}" destId="{1C217E7F-F119-724E-B1C6-17077477C826}" srcOrd="1" destOrd="0" parTransId="{802B24A0-D30B-334B-AADF-006B2F0FD1E6}" sibTransId="{690226A8-31D8-5041-9976-BA59ADC6B3AF}"/>
    <dgm:cxn modelId="{820CD1FE-FCE7-5E44-A36D-A91F891AC761}" type="presOf" srcId="{1627BAA7-7997-F64B-886B-6A628905AA87}" destId="{E5B17B8C-0E03-7441-8E0A-1B212FA422E5}" srcOrd="0" destOrd="0" presId="urn:microsoft.com/office/officeart/2008/layout/NameandTitleOrganizationalChart"/>
    <dgm:cxn modelId="{F3AFADFF-FB14-774B-ADF9-48F0F88C5236}" srcId="{A6CF8C4D-0877-3849-A60B-A06066E3CEDE}" destId="{E320BEFB-5E01-D643-A442-6322BE87151B}" srcOrd="0" destOrd="0" parTransId="{684411AD-19EC-7641-8855-4D2185EBF373}" sibTransId="{3E78765F-2B7A-514F-86AD-66F85110503B}"/>
    <dgm:cxn modelId="{204FC0FF-0FE3-B445-AC33-ED9D2D015E9E}" type="presOf" srcId="{DE032152-B955-F343-81DD-1D18112F43ED}" destId="{710F4A51-5F87-5E46-B7EF-3C85B1D36433}" srcOrd="1" destOrd="0" presId="urn:microsoft.com/office/officeart/2008/layout/NameandTitleOrganizationalChart"/>
    <dgm:cxn modelId="{62F0E970-A65F-7E40-BF63-BE18A6E509FD}" type="presParOf" srcId="{F64DF60B-0457-9A45-B373-25B670DECE3E}" destId="{45690A92-CEBB-F940-BBB4-B2B63E26FAE8}" srcOrd="0" destOrd="0" presId="urn:microsoft.com/office/officeart/2008/layout/NameandTitleOrganizationalChart"/>
    <dgm:cxn modelId="{46EE788D-5076-4D4B-A93C-ADDD30F17B6B}" type="presParOf" srcId="{45690A92-CEBB-F940-BBB4-B2B63E26FAE8}" destId="{3E677D74-3144-C948-AA50-3C9AAC56CF58}" srcOrd="0" destOrd="0" presId="urn:microsoft.com/office/officeart/2008/layout/NameandTitleOrganizationalChart"/>
    <dgm:cxn modelId="{755C6BCF-A2E2-1441-A975-D13750A1FCDC}" type="presParOf" srcId="{3E677D74-3144-C948-AA50-3C9AAC56CF58}" destId="{C3F02334-2135-CA41-A92B-566A1AD3CE64}" srcOrd="0" destOrd="0" presId="urn:microsoft.com/office/officeart/2008/layout/NameandTitleOrganizationalChart"/>
    <dgm:cxn modelId="{D184D462-FEBF-0541-9226-92D725F96A18}" type="presParOf" srcId="{3E677D74-3144-C948-AA50-3C9AAC56CF58}" destId="{93FF7B24-7F17-BF43-9A5D-4DD8099EA28A}" srcOrd="1" destOrd="0" presId="urn:microsoft.com/office/officeart/2008/layout/NameandTitleOrganizationalChart"/>
    <dgm:cxn modelId="{F884A827-D21B-ED40-9EE5-D3E58ABABE44}" type="presParOf" srcId="{3E677D74-3144-C948-AA50-3C9AAC56CF58}" destId="{4A7C820E-C62E-C742-BE00-52B24B7091B2}" srcOrd="2" destOrd="0" presId="urn:microsoft.com/office/officeart/2008/layout/NameandTitleOrganizationalChart"/>
    <dgm:cxn modelId="{B75903E3-25FA-5E4E-B4A1-5CD04B6D6A32}" type="presParOf" srcId="{45690A92-CEBB-F940-BBB4-B2B63E26FAE8}" destId="{53C6A10E-8B7F-1B45-BA34-2F1F320D5046}" srcOrd="1" destOrd="0" presId="urn:microsoft.com/office/officeart/2008/layout/NameandTitleOrganizationalChart"/>
    <dgm:cxn modelId="{5CDA5B0C-C9A0-2943-9413-12D6FF3C5AFE}" type="presParOf" srcId="{53C6A10E-8B7F-1B45-BA34-2F1F320D5046}" destId="{0403F480-CB7D-DE43-8555-BD637F32D4EE}" srcOrd="0" destOrd="0" presId="urn:microsoft.com/office/officeart/2008/layout/NameandTitleOrganizationalChart"/>
    <dgm:cxn modelId="{B70BEADB-D09C-7D4F-98F6-CBDD48A17685}" type="presParOf" srcId="{53C6A10E-8B7F-1B45-BA34-2F1F320D5046}" destId="{F254E3CB-B743-D24A-8A95-582290F03EFA}" srcOrd="1" destOrd="0" presId="urn:microsoft.com/office/officeart/2008/layout/NameandTitleOrganizationalChart"/>
    <dgm:cxn modelId="{AE966205-24EC-CD49-8CB7-2F0FCF9D8359}" type="presParOf" srcId="{F254E3CB-B743-D24A-8A95-582290F03EFA}" destId="{0622524E-5913-AC4A-AF5B-B3A30183A94C}" srcOrd="0" destOrd="0" presId="urn:microsoft.com/office/officeart/2008/layout/NameandTitleOrganizationalChart"/>
    <dgm:cxn modelId="{19BFD482-7E51-5E4E-AEB8-97F4695E6757}" type="presParOf" srcId="{0622524E-5913-AC4A-AF5B-B3A30183A94C}" destId="{CAE8A03D-2081-8040-AA21-ED6EC1A6792E}" srcOrd="0" destOrd="0" presId="urn:microsoft.com/office/officeart/2008/layout/NameandTitleOrganizationalChart"/>
    <dgm:cxn modelId="{F9CE16D5-5DF3-FF48-BEA0-76A5BBB5A147}" type="presParOf" srcId="{0622524E-5913-AC4A-AF5B-B3A30183A94C}" destId="{69A72877-036B-EE47-B241-3A5C074AF694}" srcOrd="1" destOrd="0" presId="urn:microsoft.com/office/officeart/2008/layout/NameandTitleOrganizationalChart"/>
    <dgm:cxn modelId="{078EA3AF-1265-694E-A3C1-9453F3DC2BAA}" type="presParOf" srcId="{0622524E-5913-AC4A-AF5B-B3A30183A94C}" destId="{96BD63CD-7B83-C048-BDCA-9BEB2645488B}" srcOrd="2" destOrd="0" presId="urn:microsoft.com/office/officeart/2008/layout/NameandTitleOrganizationalChart"/>
    <dgm:cxn modelId="{626A0AD4-5114-AB48-A23B-AE38AF10E67E}" type="presParOf" srcId="{F254E3CB-B743-D24A-8A95-582290F03EFA}" destId="{FF686BE9-FEA3-4743-BD77-36B1BBA8A8F0}" srcOrd="1" destOrd="0" presId="urn:microsoft.com/office/officeart/2008/layout/NameandTitleOrganizationalChart"/>
    <dgm:cxn modelId="{425C39DC-E6CC-F740-B7B9-2AF93EA10E05}" type="presParOf" srcId="{FF686BE9-FEA3-4743-BD77-36B1BBA8A8F0}" destId="{6F84E7BC-CF15-414A-86C5-0B3C35F3BB69}" srcOrd="0" destOrd="0" presId="urn:microsoft.com/office/officeart/2008/layout/NameandTitleOrganizationalChart"/>
    <dgm:cxn modelId="{2451BF5F-AAE1-904F-97D4-A138796531AC}" type="presParOf" srcId="{FF686BE9-FEA3-4743-BD77-36B1BBA8A8F0}" destId="{70FB4F43-39CF-924A-9FE7-79E6E85FA63C}" srcOrd="1" destOrd="0" presId="urn:microsoft.com/office/officeart/2008/layout/NameandTitleOrganizationalChart"/>
    <dgm:cxn modelId="{45479EFE-6CCA-D445-9E26-0C8D71A88B0F}" type="presParOf" srcId="{70FB4F43-39CF-924A-9FE7-79E6E85FA63C}" destId="{D2FBF183-6D17-E54A-A9B8-DA738AB9F350}" srcOrd="0" destOrd="0" presId="urn:microsoft.com/office/officeart/2008/layout/NameandTitleOrganizationalChart"/>
    <dgm:cxn modelId="{99588D6C-6089-B94C-B6C0-1A4778C7FD3C}" type="presParOf" srcId="{D2FBF183-6D17-E54A-A9B8-DA738AB9F350}" destId="{77DD5ED8-33AC-0140-AD8C-BE498DD4A2A1}" srcOrd="0" destOrd="0" presId="urn:microsoft.com/office/officeart/2008/layout/NameandTitleOrganizationalChart"/>
    <dgm:cxn modelId="{0CFAEAC4-8A5F-C24F-B703-278AC34F546B}" type="presParOf" srcId="{D2FBF183-6D17-E54A-A9B8-DA738AB9F350}" destId="{BD96E205-8BF2-D743-AAE0-0CB5EB33F109}" srcOrd="1" destOrd="0" presId="urn:microsoft.com/office/officeart/2008/layout/NameandTitleOrganizationalChart"/>
    <dgm:cxn modelId="{22D162DC-1E84-C346-8762-016272CA723A}" type="presParOf" srcId="{D2FBF183-6D17-E54A-A9B8-DA738AB9F350}" destId="{3D27D3BE-388B-CF40-8CCE-710974AAC945}" srcOrd="2" destOrd="0" presId="urn:microsoft.com/office/officeart/2008/layout/NameandTitleOrganizationalChart"/>
    <dgm:cxn modelId="{717A73A8-9E05-E042-95FF-92D66D471CF3}" type="presParOf" srcId="{70FB4F43-39CF-924A-9FE7-79E6E85FA63C}" destId="{D17E7D52-B8BF-454E-B152-AC5D1B29A8CF}" srcOrd="1" destOrd="0" presId="urn:microsoft.com/office/officeart/2008/layout/NameandTitleOrganizationalChart"/>
    <dgm:cxn modelId="{3DC20422-EE2C-A948-B2A1-E9C27D34745A}" type="presParOf" srcId="{D17E7D52-B8BF-454E-B152-AC5D1B29A8CF}" destId="{455A72D8-46B3-9347-8699-1F25C44065B0}" srcOrd="0" destOrd="0" presId="urn:microsoft.com/office/officeart/2008/layout/NameandTitleOrganizationalChart"/>
    <dgm:cxn modelId="{894C07EF-106D-1248-85D0-723BADDA8A82}" type="presParOf" srcId="{D17E7D52-B8BF-454E-B152-AC5D1B29A8CF}" destId="{0BC5E265-D481-EF44-B155-EDEA3F89E9EE}" srcOrd="1" destOrd="0" presId="urn:microsoft.com/office/officeart/2008/layout/NameandTitleOrganizationalChart"/>
    <dgm:cxn modelId="{67ADC103-0186-2F44-A145-CABA362DD3AB}" type="presParOf" srcId="{0BC5E265-D481-EF44-B155-EDEA3F89E9EE}" destId="{D434549E-D63A-A544-84A1-AFA591257BE8}" srcOrd="0" destOrd="0" presId="urn:microsoft.com/office/officeart/2008/layout/NameandTitleOrganizationalChart"/>
    <dgm:cxn modelId="{65FEE651-506C-0D42-9371-C6DFB1A53AAA}" type="presParOf" srcId="{D434549E-D63A-A544-84A1-AFA591257BE8}" destId="{522C60F0-EB0E-6148-B5A4-3D853CF13D7B}" srcOrd="0" destOrd="0" presId="urn:microsoft.com/office/officeart/2008/layout/NameandTitleOrganizationalChart"/>
    <dgm:cxn modelId="{67700C20-8457-4A4E-8A71-D05E934C5A1B}" type="presParOf" srcId="{D434549E-D63A-A544-84A1-AFA591257BE8}" destId="{D765FD21-AF82-9147-9A13-397B004AC7ED}" srcOrd="1" destOrd="0" presId="urn:microsoft.com/office/officeart/2008/layout/NameandTitleOrganizationalChart"/>
    <dgm:cxn modelId="{D0308D51-8184-E44A-9BDF-8F5D04AAC233}" type="presParOf" srcId="{D434549E-D63A-A544-84A1-AFA591257BE8}" destId="{C218817E-D11B-B246-BFA6-A96567E5EA5D}" srcOrd="2" destOrd="0" presId="urn:microsoft.com/office/officeart/2008/layout/NameandTitleOrganizationalChart"/>
    <dgm:cxn modelId="{51CBFD63-939A-7446-8AED-654C06F8D5A2}" type="presParOf" srcId="{0BC5E265-D481-EF44-B155-EDEA3F89E9EE}" destId="{3FEF1232-D041-CA41-B101-070EB6E5D59F}" srcOrd="1" destOrd="0" presId="urn:microsoft.com/office/officeart/2008/layout/NameandTitleOrganizationalChart"/>
    <dgm:cxn modelId="{0F35F7DA-5EB7-B347-9C1B-5FD38E47736A}" type="presParOf" srcId="{0BC5E265-D481-EF44-B155-EDEA3F89E9EE}" destId="{26F37C06-6105-2E45-91E7-66C49D88E6D4}" srcOrd="2" destOrd="0" presId="urn:microsoft.com/office/officeart/2008/layout/NameandTitleOrganizationalChart"/>
    <dgm:cxn modelId="{E4FD038A-C595-E644-87F1-26268722F7F4}" type="presParOf" srcId="{D17E7D52-B8BF-454E-B152-AC5D1B29A8CF}" destId="{F5D6DF40-FDF4-F942-9CFD-9D6E72429B6A}" srcOrd="2" destOrd="0" presId="urn:microsoft.com/office/officeart/2008/layout/NameandTitleOrganizationalChart"/>
    <dgm:cxn modelId="{963D68DC-EE84-7745-BD54-EC733D32C4B6}" type="presParOf" srcId="{D17E7D52-B8BF-454E-B152-AC5D1B29A8CF}" destId="{15378DE8-31BC-9C45-83A8-A1CCE6A44FBE}" srcOrd="3" destOrd="0" presId="urn:microsoft.com/office/officeart/2008/layout/NameandTitleOrganizationalChart"/>
    <dgm:cxn modelId="{7610FEE2-E2FB-0D4F-8D0E-A1E4BDC8AEAB}" type="presParOf" srcId="{15378DE8-31BC-9C45-83A8-A1CCE6A44FBE}" destId="{61B6B79F-15B1-1C4F-A919-43344DC1F9AF}" srcOrd="0" destOrd="0" presId="urn:microsoft.com/office/officeart/2008/layout/NameandTitleOrganizationalChart"/>
    <dgm:cxn modelId="{5A73826F-975E-BA43-A1BB-DC824FD3A88C}" type="presParOf" srcId="{61B6B79F-15B1-1C4F-A919-43344DC1F9AF}" destId="{DF5A1831-0829-1744-ADF4-F23B0D4F4A90}" srcOrd="0" destOrd="0" presId="urn:microsoft.com/office/officeart/2008/layout/NameandTitleOrganizationalChart"/>
    <dgm:cxn modelId="{824ADEF3-0A6E-EB40-88D6-9254049FE58D}" type="presParOf" srcId="{61B6B79F-15B1-1C4F-A919-43344DC1F9AF}" destId="{15990529-7FE3-C14A-BD04-720A2316D881}" srcOrd="1" destOrd="0" presId="urn:microsoft.com/office/officeart/2008/layout/NameandTitleOrganizationalChart"/>
    <dgm:cxn modelId="{C3DD9D5B-D379-5447-BEC0-87F9EF9A1F8B}" type="presParOf" srcId="{61B6B79F-15B1-1C4F-A919-43344DC1F9AF}" destId="{2402E3A3-204F-A047-951A-49E7CD542330}" srcOrd="2" destOrd="0" presId="urn:microsoft.com/office/officeart/2008/layout/NameandTitleOrganizationalChart"/>
    <dgm:cxn modelId="{219E72A0-2E95-1448-956B-5B4AF6144716}" type="presParOf" srcId="{15378DE8-31BC-9C45-83A8-A1CCE6A44FBE}" destId="{C7D719F0-965A-2E43-9160-A6ECE6F30A01}" srcOrd="1" destOrd="0" presId="urn:microsoft.com/office/officeart/2008/layout/NameandTitleOrganizationalChart"/>
    <dgm:cxn modelId="{BFD95386-2174-5746-928B-A3F49C2389C5}" type="presParOf" srcId="{15378DE8-31BC-9C45-83A8-A1CCE6A44FBE}" destId="{16DE1E2E-D6CA-7C46-B25A-79CF8BF1770D}" srcOrd="2" destOrd="0" presId="urn:microsoft.com/office/officeart/2008/layout/NameandTitleOrganizationalChart"/>
    <dgm:cxn modelId="{1630983B-3212-CD44-8C12-1B23819ED5C9}" type="presParOf" srcId="{D17E7D52-B8BF-454E-B152-AC5D1B29A8CF}" destId="{5C073D00-07EB-4D4D-A6F2-66B69FB7542B}" srcOrd="4" destOrd="0" presId="urn:microsoft.com/office/officeart/2008/layout/NameandTitleOrganizationalChart"/>
    <dgm:cxn modelId="{44318CC1-1DEC-8D42-92E0-4A7DBFD09240}" type="presParOf" srcId="{D17E7D52-B8BF-454E-B152-AC5D1B29A8CF}" destId="{89C9F939-0F02-5A48-B351-38D470D6FAEA}" srcOrd="5" destOrd="0" presId="urn:microsoft.com/office/officeart/2008/layout/NameandTitleOrganizationalChart"/>
    <dgm:cxn modelId="{3B58E14A-3E39-F549-B683-EDC02D9D6D9E}" type="presParOf" srcId="{89C9F939-0F02-5A48-B351-38D470D6FAEA}" destId="{4A529980-C816-FC43-8429-64F095C303A2}" srcOrd="0" destOrd="0" presId="urn:microsoft.com/office/officeart/2008/layout/NameandTitleOrganizationalChart"/>
    <dgm:cxn modelId="{E5CBFB20-8F59-BC49-8488-17C285D05C38}" type="presParOf" srcId="{4A529980-C816-FC43-8429-64F095C303A2}" destId="{B26A2DBA-699E-494D-9D3F-1413604023E3}" srcOrd="0" destOrd="0" presId="urn:microsoft.com/office/officeart/2008/layout/NameandTitleOrganizationalChart"/>
    <dgm:cxn modelId="{FBD1C128-CEC5-4540-AB88-F24D60FAC818}" type="presParOf" srcId="{4A529980-C816-FC43-8429-64F095C303A2}" destId="{92B84153-8D97-E04C-B494-A142DEC3354F}" srcOrd="1" destOrd="0" presId="urn:microsoft.com/office/officeart/2008/layout/NameandTitleOrganizationalChart"/>
    <dgm:cxn modelId="{2D7BA9BD-F3B9-3A44-A355-6E2B625C334A}" type="presParOf" srcId="{4A529980-C816-FC43-8429-64F095C303A2}" destId="{F05540B7-188C-554B-9B37-50D8C0F60D45}" srcOrd="2" destOrd="0" presId="urn:microsoft.com/office/officeart/2008/layout/NameandTitleOrganizationalChart"/>
    <dgm:cxn modelId="{808EFBA8-BEE0-8949-BE27-CD19CE48A268}" type="presParOf" srcId="{89C9F939-0F02-5A48-B351-38D470D6FAEA}" destId="{A0644BCF-C3AD-864C-9EB6-7F839482F79D}" srcOrd="1" destOrd="0" presId="urn:microsoft.com/office/officeart/2008/layout/NameandTitleOrganizationalChart"/>
    <dgm:cxn modelId="{3DC5AB4E-93BE-D741-B9A7-02B719126B76}" type="presParOf" srcId="{89C9F939-0F02-5A48-B351-38D470D6FAEA}" destId="{5089C83D-071D-8349-8586-99836F6F8C41}" srcOrd="2" destOrd="0" presId="urn:microsoft.com/office/officeart/2008/layout/NameandTitleOrganizationalChart"/>
    <dgm:cxn modelId="{354C8316-6AD2-A645-B467-E9FC47D810A5}" type="presParOf" srcId="{D17E7D52-B8BF-454E-B152-AC5D1B29A8CF}" destId="{DBFA00AF-B7FB-B641-8F4F-46E671925A7B}" srcOrd="6" destOrd="0" presId="urn:microsoft.com/office/officeart/2008/layout/NameandTitleOrganizationalChart"/>
    <dgm:cxn modelId="{E87F36A1-4498-F24E-9A80-6403BC433303}" type="presParOf" srcId="{D17E7D52-B8BF-454E-B152-AC5D1B29A8CF}" destId="{A4A768D8-4924-214D-A98A-E885ABF73F2E}" srcOrd="7" destOrd="0" presId="urn:microsoft.com/office/officeart/2008/layout/NameandTitleOrganizationalChart"/>
    <dgm:cxn modelId="{FB400958-50DD-9A4A-8444-2A104F784F9E}" type="presParOf" srcId="{A4A768D8-4924-214D-A98A-E885ABF73F2E}" destId="{5D3C5453-4761-0845-80DB-C2E650C44E39}" srcOrd="0" destOrd="0" presId="urn:microsoft.com/office/officeart/2008/layout/NameandTitleOrganizationalChart"/>
    <dgm:cxn modelId="{45007720-61A4-B740-9058-45F22C193F83}" type="presParOf" srcId="{5D3C5453-4761-0845-80DB-C2E650C44E39}" destId="{9D726916-8FF8-D64A-8AD4-3AFFB4052F79}" srcOrd="0" destOrd="0" presId="urn:microsoft.com/office/officeart/2008/layout/NameandTitleOrganizationalChart"/>
    <dgm:cxn modelId="{5005049A-B018-764A-9C86-39C5C8E7481F}" type="presParOf" srcId="{5D3C5453-4761-0845-80DB-C2E650C44E39}" destId="{2A7F0A26-F3AF-244C-B50C-BFD3A398D113}" srcOrd="1" destOrd="0" presId="urn:microsoft.com/office/officeart/2008/layout/NameandTitleOrganizationalChart"/>
    <dgm:cxn modelId="{7582D053-B95A-FF49-BB8D-3F12EF7F872B}" type="presParOf" srcId="{5D3C5453-4761-0845-80DB-C2E650C44E39}" destId="{710F4A51-5F87-5E46-B7EF-3C85B1D36433}" srcOrd="2" destOrd="0" presId="urn:microsoft.com/office/officeart/2008/layout/NameandTitleOrganizationalChart"/>
    <dgm:cxn modelId="{FEE1BC63-6844-E140-8CD7-20FFB4D74246}" type="presParOf" srcId="{A4A768D8-4924-214D-A98A-E885ABF73F2E}" destId="{93560E1E-3ED7-4E45-BC88-1490F9EC0A6B}" srcOrd="1" destOrd="0" presId="urn:microsoft.com/office/officeart/2008/layout/NameandTitleOrganizationalChart"/>
    <dgm:cxn modelId="{5F408A1E-97AB-7142-80B0-06DB44FC2777}" type="presParOf" srcId="{A4A768D8-4924-214D-A98A-E885ABF73F2E}" destId="{5F1FF295-79C9-7648-9839-84679DD87031}" srcOrd="2" destOrd="0" presId="urn:microsoft.com/office/officeart/2008/layout/NameandTitleOrganizationalChart"/>
    <dgm:cxn modelId="{65E01ECD-FA69-9B49-9246-58479BE7D57E}" type="presParOf" srcId="{70FB4F43-39CF-924A-9FE7-79E6E85FA63C}" destId="{D0725EC6-FBBC-9E49-AD02-4954C10141FC}" srcOrd="2" destOrd="0" presId="urn:microsoft.com/office/officeart/2008/layout/NameandTitleOrganizationalChart"/>
    <dgm:cxn modelId="{22DBBFC9-9808-5646-B4A1-77603C32B562}" type="presParOf" srcId="{FF686BE9-FEA3-4743-BD77-36B1BBA8A8F0}" destId="{33315A20-900C-7641-A17D-FFA53254EBC2}" srcOrd="2" destOrd="0" presId="urn:microsoft.com/office/officeart/2008/layout/NameandTitleOrganizationalChart"/>
    <dgm:cxn modelId="{CE60BF3B-1505-D948-B584-8CB0ED08A59C}" type="presParOf" srcId="{FF686BE9-FEA3-4743-BD77-36B1BBA8A8F0}" destId="{A8C03A8F-74BF-404C-82AC-28AAFFFC1B82}" srcOrd="3" destOrd="0" presId="urn:microsoft.com/office/officeart/2008/layout/NameandTitleOrganizationalChart"/>
    <dgm:cxn modelId="{8D9C169E-2785-A14C-BF68-BF5510C69C26}" type="presParOf" srcId="{A8C03A8F-74BF-404C-82AC-28AAFFFC1B82}" destId="{AA30E8DD-8076-8A4C-A82A-01A3C2C240D9}" srcOrd="0" destOrd="0" presId="urn:microsoft.com/office/officeart/2008/layout/NameandTitleOrganizationalChart"/>
    <dgm:cxn modelId="{E7830EBE-3E26-9449-AE56-2B6BF570C1C5}" type="presParOf" srcId="{AA30E8DD-8076-8A4C-A82A-01A3C2C240D9}" destId="{88A90578-3C6F-D14D-9ECB-10B55810DC61}" srcOrd="0" destOrd="0" presId="urn:microsoft.com/office/officeart/2008/layout/NameandTitleOrganizationalChart"/>
    <dgm:cxn modelId="{8C4E8E25-7627-0348-A5E2-4CBD70EC9B72}" type="presParOf" srcId="{AA30E8DD-8076-8A4C-A82A-01A3C2C240D9}" destId="{C617FDBA-7A6D-4545-B076-AB5B38829447}" srcOrd="1" destOrd="0" presId="urn:microsoft.com/office/officeart/2008/layout/NameandTitleOrganizationalChart"/>
    <dgm:cxn modelId="{920D0E20-05D1-6F48-A6E6-C0A85F7727F6}" type="presParOf" srcId="{AA30E8DD-8076-8A4C-A82A-01A3C2C240D9}" destId="{D17A4730-EDA8-934F-B527-EE01FA2B0AE8}" srcOrd="2" destOrd="0" presId="urn:microsoft.com/office/officeart/2008/layout/NameandTitleOrganizationalChart"/>
    <dgm:cxn modelId="{4292C7D4-1156-C943-B84D-6534230988B3}" type="presParOf" srcId="{A8C03A8F-74BF-404C-82AC-28AAFFFC1B82}" destId="{29B72BD6-684C-9040-A664-47FF37F283C7}" srcOrd="1" destOrd="0" presId="urn:microsoft.com/office/officeart/2008/layout/NameandTitleOrganizationalChart"/>
    <dgm:cxn modelId="{E83AB629-5A07-6B41-86E4-A4AF91B95B04}" type="presParOf" srcId="{A8C03A8F-74BF-404C-82AC-28AAFFFC1B82}" destId="{B7BB9F76-CCC2-2C4A-BF0B-9873CA940271}" srcOrd="2" destOrd="0" presId="urn:microsoft.com/office/officeart/2008/layout/NameandTitleOrganizationalChart"/>
    <dgm:cxn modelId="{E4711D78-5808-6B46-BD99-F146ACD81154}" type="presParOf" srcId="{FF686BE9-FEA3-4743-BD77-36B1BBA8A8F0}" destId="{BF3B8D84-BB52-AE4F-B74C-B27F3344F95C}" srcOrd="4" destOrd="0" presId="urn:microsoft.com/office/officeart/2008/layout/NameandTitleOrganizationalChart"/>
    <dgm:cxn modelId="{D92E4634-8197-664A-ADC1-B55E3EDF8C1E}" type="presParOf" srcId="{FF686BE9-FEA3-4743-BD77-36B1BBA8A8F0}" destId="{BBC8F980-ACF1-C441-AAF0-A79463031D0B}" srcOrd="5" destOrd="0" presId="urn:microsoft.com/office/officeart/2008/layout/NameandTitleOrganizationalChart"/>
    <dgm:cxn modelId="{E9C0934E-752A-1046-AD26-90373736F9AA}" type="presParOf" srcId="{BBC8F980-ACF1-C441-AAF0-A79463031D0B}" destId="{18D7FFB0-00CE-E143-BC9B-DA7BA46E803C}" srcOrd="0" destOrd="0" presId="urn:microsoft.com/office/officeart/2008/layout/NameandTitleOrganizationalChart"/>
    <dgm:cxn modelId="{B069C647-6631-6D4E-B623-E851E7F0438B}" type="presParOf" srcId="{18D7FFB0-00CE-E143-BC9B-DA7BA46E803C}" destId="{7D72F2C2-BBB1-794A-BFDB-17A67B1A9172}" srcOrd="0" destOrd="0" presId="urn:microsoft.com/office/officeart/2008/layout/NameandTitleOrganizationalChart"/>
    <dgm:cxn modelId="{F4B4782C-B0F4-E44A-968C-1AE274A150FB}" type="presParOf" srcId="{18D7FFB0-00CE-E143-BC9B-DA7BA46E803C}" destId="{FD9692BA-0A58-DE44-A53D-688D98B774A7}" srcOrd="1" destOrd="0" presId="urn:microsoft.com/office/officeart/2008/layout/NameandTitleOrganizationalChart"/>
    <dgm:cxn modelId="{33FC29EA-A633-5F40-90CB-8877CA647ED7}" type="presParOf" srcId="{18D7FFB0-00CE-E143-BC9B-DA7BA46E803C}" destId="{1B45749D-8967-FE40-9813-99DDFBD2BEE6}" srcOrd="2" destOrd="0" presId="urn:microsoft.com/office/officeart/2008/layout/NameandTitleOrganizationalChart"/>
    <dgm:cxn modelId="{4BC79A1E-6554-A64E-A72E-40D5AFE55E48}" type="presParOf" srcId="{BBC8F980-ACF1-C441-AAF0-A79463031D0B}" destId="{E4B774B8-5E2B-184F-A6ED-CF021C4E657D}" srcOrd="1" destOrd="0" presId="urn:microsoft.com/office/officeart/2008/layout/NameandTitleOrganizationalChart"/>
    <dgm:cxn modelId="{034B2DA3-5DC7-D344-ACE3-63F46A193927}" type="presParOf" srcId="{BBC8F980-ACF1-C441-AAF0-A79463031D0B}" destId="{D0E9C9D9-33A6-1B46-B6A0-A77BE06A05AD}" srcOrd="2" destOrd="0" presId="urn:microsoft.com/office/officeart/2008/layout/NameandTitleOrganizationalChart"/>
    <dgm:cxn modelId="{55D79D9C-532F-D341-BCCA-4D8E3C29F1EF}" type="presParOf" srcId="{FF686BE9-FEA3-4743-BD77-36B1BBA8A8F0}" destId="{DEAE33C0-408F-C24F-944A-0B9B2D0B382A}" srcOrd="6" destOrd="0" presId="urn:microsoft.com/office/officeart/2008/layout/NameandTitleOrganizationalChart"/>
    <dgm:cxn modelId="{E871201F-1699-8747-8274-36805775DE8A}" type="presParOf" srcId="{FF686BE9-FEA3-4743-BD77-36B1BBA8A8F0}" destId="{574FE109-A94B-F349-9E74-6E622B07558C}" srcOrd="7" destOrd="0" presId="urn:microsoft.com/office/officeart/2008/layout/NameandTitleOrganizationalChart"/>
    <dgm:cxn modelId="{48BEDC5F-800D-DD43-87E0-C6EA9E872C70}" type="presParOf" srcId="{574FE109-A94B-F349-9E74-6E622B07558C}" destId="{61110A34-DC8B-FD4A-88F5-B19C91054B58}" srcOrd="0" destOrd="0" presId="urn:microsoft.com/office/officeart/2008/layout/NameandTitleOrganizationalChart"/>
    <dgm:cxn modelId="{BD9E2E9F-C64F-284E-AB72-42E7F5211426}" type="presParOf" srcId="{61110A34-DC8B-FD4A-88F5-B19C91054B58}" destId="{180BC9E9-8F5D-7F46-86EB-2EB2F32D8E1D}" srcOrd="0" destOrd="0" presId="urn:microsoft.com/office/officeart/2008/layout/NameandTitleOrganizationalChart"/>
    <dgm:cxn modelId="{A37E999B-D38D-1D4C-A826-047B011D7643}" type="presParOf" srcId="{61110A34-DC8B-FD4A-88F5-B19C91054B58}" destId="{E5B17B8C-0E03-7441-8E0A-1B212FA422E5}" srcOrd="1" destOrd="0" presId="urn:microsoft.com/office/officeart/2008/layout/NameandTitleOrganizationalChart"/>
    <dgm:cxn modelId="{16FE8795-B620-7F47-B0AA-B6BCC0F59752}" type="presParOf" srcId="{61110A34-DC8B-FD4A-88F5-B19C91054B58}" destId="{174CCC17-1C34-5D4C-8234-16B962DDF2FE}" srcOrd="2" destOrd="0" presId="urn:microsoft.com/office/officeart/2008/layout/NameandTitleOrganizationalChart"/>
    <dgm:cxn modelId="{66FAB530-C92E-784A-8FC0-161C40E5439D}" type="presParOf" srcId="{574FE109-A94B-F349-9E74-6E622B07558C}" destId="{B0044DE8-80D1-854E-AE83-9F0575B2B67C}" srcOrd="1" destOrd="0" presId="urn:microsoft.com/office/officeart/2008/layout/NameandTitleOrganizationalChart"/>
    <dgm:cxn modelId="{4E0D7F56-CA42-6248-B036-0BFA492657F8}" type="presParOf" srcId="{574FE109-A94B-F349-9E74-6E622B07558C}" destId="{75D79BA7-B4EA-6B48-96E4-A258695F5C98}" srcOrd="2" destOrd="0" presId="urn:microsoft.com/office/officeart/2008/layout/NameandTitleOrganizationalChart"/>
    <dgm:cxn modelId="{EE57C46E-BB52-F14C-A752-660A31B91E6A}" type="presParOf" srcId="{F254E3CB-B743-D24A-8A95-582290F03EFA}" destId="{03639809-02F1-E64B-9E44-01F187F0471D}" srcOrd="2" destOrd="0" presId="urn:microsoft.com/office/officeart/2008/layout/NameandTitleOrganizationalChart"/>
    <dgm:cxn modelId="{C5B6DA09-9CCF-994A-B106-C768DBE77423}" type="presParOf" srcId="{53C6A10E-8B7F-1B45-BA34-2F1F320D5046}" destId="{7FA70F4E-F780-4D48-B199-10D16B9CBA28}" srcOrd="2" destOrd="0" presId="urn:microsoft.com/office/officeart/2008/layout/NameandTitleOrganizationalChart"/>
    <dgm:cxn modelId="{5595BA9A-0423-AF40-B0FC-EC98CCB50B7B}" type="presParOf" srcId="{53C6A10E-8B7F-1B45-BA34-2F1F320D5046}" destId="{C97D9D51-9AF9-6C4D-97BD-8007E1AF52AF}" srcOrd="3" destOrd="0" presId="urn:microsoft.com/office/officeart/2008/layout/NameandTitleOrganizationalChart"/>
    <dgm:cxn modelId="{C7A7D568-E874-774F-8732-358A8C24AA7A}" type="presParOf" srcId="{C97D9D51-9AF9-6C4D-97BD-8007E1AF52AF}" destId="{6BD6BEDD-0BEC-9844-B7D3-83E61172E5B8}" srcOrd="0" destOrd="0" presId="urn:microsoft.com/office/officeart/2008/layout/NameandTitleOrganizationalChart"/>
    <dgm:cxn modelId="{9650C6CC-21F3-E540-B5AD-D5EC5826DE9C}" type="presParOf" srcId="{6BD6BEDD-0BEC-9844-B7D3-83E61172E5B8}" destId="{6AFDFBD6-3F5D-574B-8131-97A6BACE8E1D}" srcOrd="0" destOrd="0" presId="urn:microsoft.com/office/officeart/2008/layout/NameandTitleOrganizationalChart"/>
    <dgm:cxn modelId="{9CABCD72-F68E-0C4B-99AC-3DA0C6EC02F2}" type="presParOf" srcId="{6BD6BEDD-0BEC-9844-B7D3-83E61172E5B8}" destId="{D0EB0D72-D681-634B-B806-A95686B6B045}" srcOrd="1" destOrd="0" presId="urn:microsoft.com/office/officeart/2008/layout/NameandTitleOrganizationalChart"/>
    <dgm:cxn modelId="{9EEBDCBE-23CE-444D-972F-536272C1EB15}" type="presParOf" srcId="{6BD6BEDD-0BEC-9844-B7D3-83E61172E5B8}" destId="{F64BC541-CAA7-894C-84B5-9BAB6DC3FA6F}" srcOrd="2" destOrd="0" presId="urn:microsoft.com/office/officeart/2008/layout/NameandTitleOrganizationalChart"/>
    <dgm:cxn modelId="{C7AD4419-C4B3-1149-ADE2-37C044853255}" type="presParOf" srcId="{C97D9D51-9AF9-6C4D-97BD-8007E1AF52AF}" destId="{F466674C-0973-EA4A-B49D-C893B9999103}" srcOrd="1" destOrd="0" presId="urn:microsoft.com/office/officeart/2008/layout/NameandTitleOrganizationalChart"/>
    <dgm:cxn modelId="{7F7AEAFB-67F5-E649-8ECF-73696975F3B3}" type="presParOf" srcId="{C97D9D51-9AF9-6C4D-97BD-8007E1AF52AF}" destId="{6E7C261A-6145-BC42-9780-6562356CC588}" srcOrd="2" destOrd="0" presId="urn:microsoft.com/office/officeart/2008/layout/NameandTitleOrganizationalChart"/>
    <dgm:cxn modelId="{A053B8C1-B0C7-7E40-8A26-9072D268AB1B}" type="presParOf" srcId="{53C6A10E-8B7F-1B45-BA34-2F1F320D5046}" destId="{874BC56F-F1B7-0648-8263-4E6437696945}" srcOrd="4" destOrd="0" presId="urn:microsoft.com/office/officeart/2008/layout/NameandTitleOrganizationalChart"/>
    <dgm:cxn modelId="{9CFBD83F-9AD0-594E-8870-B626F6C288FB}" type="presParOf" srcId="{53C6A10E-8B7F-1B45-BA34-2F1F320D5046}" destId="{FA20F879-C9F8-B94E-84E9-D1C761324934}" srcOrd="5" destOrd="0" presId="urn:microsoft.com/office/officeart/2008/layout/NameandTitleOrganizationalChart"/>
    <dgm:cxn modelId="{BF791D7B-7991-2C4C-AA2A-A7EBF914D24E}" type="presParOf" srcId="{FA20F879-C9F8-B94E-84E9-D1C761324934}" destId="{41964B58-B28D-F643-BACD-5BADB67DD915}" srcOrd="0" destOrd="0" presId="urn:microsoft.com/office/officeart/2008/layout/NameandTitleOrganizationalChart"/>
    <dgm:cxn modelId="{5BE28060-BDF8-844D-824F-F3F454424736}" type="presParOf" srcId="{41964B58-B28D-F643-BACD-5BADB67DD915}" destId="{E546A48B-670A-0E4E-A36F-6A56D6992F34}" srcOrd="0" destOrd="0" presId="urn:microsoft.com/office/officeart/2008/layout/NameandTitleOrganizationalChart"/>
    <dgm:cxn modelId="{FEEA71A4-0C23-2448-ACE5-6AE3FB7C2249}" type="presParOf" srcId="{41964B58-B28D-F643-BACD-5BADB67DD915}" destId="{377CE4FE-8E06-4F41-AFF3-20C99E530494}" srcOrd="1" destOrd="0" presId="urn:microsoft.com/office/officeart/2008/layout/NameandTitleOrganizationalChart"/>
    <dgm:cxn modelId="{B681AB7A-377C-EF4C-AE43-810DB87E04B7}" type="presParOf" srcId="{41964B58-B28D-F643-BACD-5BADB67DD915}" destId="{58703F6B-442D-9F4C-B3A5-45FE7D4CFE4F}" srcOrd="2" destOrd="0" presId="urn:microsoft.com/office/officeart/2008/layout/NameandTitleOrganizationalChart"/>
    <dgm:cxn modelId="{3D48D9A1-70CB-F347-AE55-E9E75BFF01E3}" type="presParOf" srcId="{FA20F879-C9F8-B94E-84E9-D1C761324934}" destId="{02F2750E-DCAC-AA4F-8358-AF30E3CC462B}" srcOrd="1" destOrd="0" presId="urn:microsoft.com/office/officeart/2008/layout/NameandTitleOrganizationalChart"/>
    <dgm:cxn modelId="{0E479AE3-72F4-A441-A40D-70F650BDFC39}" type="presParOf" srcId="{FA20F879-C9F8-B94E-84E9-D1C761324934}" destId="{2F94D45B-1DE7-B146-9680-A4EDA8BCE945}" srcOrd="2" destOrd="0" presId="urn:microsoft.com/office/officeart/2008/layout/NameandTitleOrganizationalChart"/>
    <dgm:cxn modelId="{AE768D73-E1E6-014D-8684-C0AE50FC0938}" type="presParOf" srcId="{45690A92-CEBB-F940-BBB4-B2B63E26FAE8}" destId="{C446E53D-9DC3-CA4A-B05D-A905196EBE7F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BB68A-98C0-B34B-A9A9-64F1EF818982}">
      <dsp:nvSpPr>
        <dsp:cNvPr id="0" name=""/>
        <dsp:cNvSpPr/>
      </dsp:nvSpPr>
      <dsp:spPr>
        <a:xfrm>
          <a:off x="3429000" y="0"/>
          <a:ext cx="1371600" cy="673100"/>
        </a:xfrm>
        <a:prstGeom prst="trapezoid">
          <a:avLst>
            <a:gd name="adj" fmla="val 101887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Vision</a:t>
          </a:r>
        </a:p>
      </dsp:txBody>
      <dsp:txXfrm>
        <a:off x="3429000" y="0"/>
        <a:ext cx="1371600" cy="673100"/>
      </dsp:txXfrm>
    </dsp:sp>
    <dsp:sp modelId="{23472F6B-FE33-5C4D-9FE4-55C1EAA1A12D}">
      <dsp:nvSpPr>
        <dsp:cNvPr id="0" name=""/>
        <dsp:cNvSpPr/>
      </dsp:nvSpPr>
      <dsp:spPr>
        <a:xfrm>
          <a:off x="2743199" y="673100"/>
          <a:ext cx="2743200" cy="673100"/>
        </a:xfrm>
        <a:prstGeom prst="trapezoid">
          <a:avLst>
            <a:gd name="adj" fmla="val 101887"/>
          </a:avLst>
        </a:prstGeom>
        <a:solidFill>
          <a:schemeClr val="accent3">
            <a:shade val="80000"/>
            <a:hueOff val="-167150"/>
            <a:satOff val="-16507"/>
            <a:lumOff val="828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Mission</a:t>
          </a:r>
        </a:p>
      </dsp:txBody>
      <dsp:txXfrm>
        <a:off x="3223260" y="673100"/>
        <a:ext cx="1783080" cy="673100"/>
      </dsp:txXfrm>
    </dsp:sp>
    <dsp:sp modelId="{7102E995-FA2F-8D49-9913-BA2272CA8AE5}">
      <dsp:nvSpPr>
        <dsp:cNvPr id="0" name=""/>
        <dsp:cNvSpPr/>
      </dsp:nvSpPr>
      <dsp:spPr>
        <a:xfrm>
          <a:off x="2057400" y="1346200"/>
          <a:ext cx="4114800" cy="673100"/>
        </a:xfrm>
        <a:prstGeom prst="trapezoid">
          <a:avLst>
            <a:gd name="adj" fmla="val 101887"/>
          </a:avLst>
        </a:prstGeom>
        <a:solidFill>
          <a:schemeClr val="accent3">
            <a:shade val="80000"/>
            <a:hueOff val="-334300"/>
            <a:satOff val="-33013"/>
            <a:lumOff val="1656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Objectives &amp; Goals</a:t>
          </a:r>
        </a:p>
      </dsp:txBody>
      <dsp:txXfrm>
        <a:off x="2777490" y="1346200"/>
        <a:ext cx="2674620" cy="673100"/>
      </dsp:txXfrm>
    </dsp:sp>
    <dsp:sp modelId="{B63A42B0-96CE-EE47-AD49-87664870F1AF}">
      <dsp:nvSpPr>
        <dsp:cNvPr id="0" name=""/>
        <dsp:cNvSpPr/>
      </dsp:nvSpPr>
      <dsp:spPr>
        <a:xfrm>
          <a:off x="1371599" y="2019300"/>
          <a:ext cx="5486400" cy="673100"/>
        </a:xfrm>
        <a:prstGeom prst="trapezoid">
          <a:avLst>
            <a:gd name="adj" fmla="val 101887"/>
          </a:avLst>
        </a:prstGeom>
        <a:solidFill>
          <a:schemeClr val="accent3">
            <a:shade val="80000"/>
            <a:hueOff val="-501450"/>
            <a:satOff val="-49520"/>
            <a:lumOff val="2484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Strategies</a:t>
          </a:r>
        </a:p>
      </dsp:txBody>
      <dsp:txXfrm>
        <a:off x="2331720" y="2019300"/>
        <a:ext cx="3566160" cy="673100"/>
      </dsp:txXfrm>
    </dsp:sp>
    <dsp:sp modelId="{2095B512-AF9C-F64F-A9D2-3F7214B69692}">
      <dsp:nvSpPr>
        <dsp:cNvPr id="0" name=""/>
        <dsp:cNvSpPr/>
      </dsp:nvSpPr>
      <dsp:spPr>
        <a:xfrm>
          <a:off x="685799" y="2692400"/>
          <a:ext cx="6858000" cy="673100"/>
        </a:xfrm>
        <a:prstGeom prst="trapezoid">
          <a:avLst>
            <a:gd name="adj" fmla="val 101887"/>
          </a:avLst>
        </a:prstGeom>
        <a:solidFill>
          <a:schemeClr val="accent3">
            <a:shade val="80000"/>
            <a:hueOff val="-668600"/>
            <a:satOff val="-66026"/>
            <a:lumOff val="3312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Product Line initiatives</a:t>
          </a:r>
        </a:p>
      </dsp:txBody>
      <dsp:txXfrm>
        <a:off x="1885950" y="2692400"/>
        <a:ext cx="4457700" cy="673100"/>
      </dsp:txXfrm>
    </dsp:sp>
    <dsp:sp modelId="{693867E2-BF4F-D944-8896-008EF0DE83D7}">
      <dsp:nvSpPr>
        <dsp:cNvPr id="0" name=""/>
        <dsp:cNvSpPr/>
      </dsp:nvSpPr>
      <dsp:spPr>
        <a:xfrm>
          <a:off x="0" y="3365500"/>
          <a:ext cx="8229600" cy="673100"/>
        </a:xfrm>
        <a:prstGeom prst="trapezoid">
          <a:avLst>
            <a:gd name="adj" fmla="val 101887"/>
          </a:avLst>
        </a:prstGeom>
        <a:solidFill>
          <a:schemeClr val="accent3">
            <a:shade val="80000"/>
            <a:hueOff val="-835750"/>
            <a:satOff val="-82533"/>
            <a:lumOff val="4140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Product initiatives</a:t>
          </a:r>
        </a:p>
      </dsp:txBody>
      <dsp:txXfrm>
        <a:off x="1440179" y="3365500"/>
        <a:ext cx="5349240" cy="673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BC56F-F1B7-0648-8263-4E6437696945}">
      <dsp:nvSpPr>
        <dsp:cNvPr id="0" name=""/>
        <dsp:cNvSpPr/>
      </dsp:nvSpPr>
      <dsp:spPr>
        <a:xfrm>
          <a:off x="6143091" y="838256"/>
          <a:ext cx="1386646" cy="309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323"/>
              </a:lnTo>
              <a:lnTo>
                <a:pt x="1386646" y="184323"/>
              </a:lnTo>
              <a:lnTo>
                <a:pt x="1386646" y="309187"/>
              </a:lnTo>
            </a:path>
          </a:pathLst>
        </a:custGeom>
        <a:noFill/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A70F4E-F780-4D48-B199-10D16B9CBA28}">
      <dsp:nvSpPr>
        <dsp:cNvPr id="0" name=""/>
        <dsp:cNvSpPr/>
      </dsp:nvSpPr>
      <dsp:spPr>
        <a:xfrm>
          <a:off x="6097371" y="838256"/>
          <a:ext cx="91440" cy="309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9187"/>
              </a:lnTo>
            </a:path>
          </a:pathLst>
        </a:custGeom>
        <a:noFill/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AE33C0-408F-C24F-944A-0B9B2D0B382A}">
      <dsp:nvSpPr>
        <dsp:cNvPr id="0" name=""/>
        <dsp:cNvSpPr/>
      </dsp:nvSpPr>
      <dsp:spPr>
        <a:xfrm>
          <a:off x="4756445" y="1682576"/>
          <a:ext cx="2079969" cy="309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323"/>
              </a:lnTo>
              <a:lnTo>
                <a:pt x="2079969" y="184323"/>
              </a:lnTo>
              <a:lnTo>
                <a:pt x="2079969" y="309187"/>
              </a:lnTo>
            </a:path>
          </a:pathLst>
        </a:custGeom>
        <a:noFill/>
        <a:ln w="254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3B8D84-BB52-AE4F-B74C-B27F3344F95C}">
      <dsp:nvSpPr>
        <dsp:cNvPr id="0" name=""/>
        <dsp:cNvSpPr/>
      </dsp:nvSpPr>
      <dsp:spPr>
        <a:xfrm>
          <a:off x="4756445" y="1682576"/>
          <a:ext cx="693323" cy="309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323"/>
              </a:lnTo>
              <a:lnTo>
                <a:pt x="693323" y="184323"/>
              </a:lnTo>
              <a:lnTo>
                <a:pt x="693323" y="309187"/>
              </a:lnTo>
            </a:path>
          </a:pathLst>
        </a:custGeom>
        <a:noFill/>
        <a:ln w="254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15A20-900C-7641-A17D-FFA53254EBC2}">
      <dsp:nvSpPr>
        <dsp:cNvPr id="0" name=""/>
        <dsp:cNvSpPr/>
      </dsp:nvSpPr>
      <dsp:spPr>
        <a:xfrm>
          <a:off x="4063121" y="1682576"/>
          <a:ext cx="693323" cy="309187"/>
        </a:xfrm>
        <a:custGeom>
          <a:avLst/>
          <a:gdLst/>
          <a:ahLst/>
          <a:cxnLst/>
          <a:rect l="0" t="0" r="0" b="0"/>
          <a:pathLst>
            <a:path>
              <a:moveTo>
                <a:pt x="693323" y="0"/>
              </a:moveTo>
              <a:lnTo>
                <a:pt x="693323" y="184323"/>
              </a:lnTo>
              <a:lnTo>
                <a:pt x="0" y="184323"/>
              </a:lnTo>
              <a:lnTo>
                <a:pt x="0" y="309187"/>
              </a:lnTo>
            </a:path>
          </a:pathLst>
        </a:custGeom>
        <a:noFill/>
        <a:ln w="254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FA00AF-B7FB-B641-8F4F-46E671925A7B}">
      <dsp:nvSpPr>
        <dsp:cNvPr id="0" name=""/>
        <dsp:cNvSpPr/>
      </dsp:nvSpPr>
      <dsp:spPr>
        <a:xfrm>
          <a:off x="2676475" y="2526896"/>
          <a:ext cx="2079969" cy="309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323"/>
              </a:lnTo>
              <a:lnTo>
                <a:pt x="2079969" y="184323"/>
              </a:lnTo>
              <a:lnTo>
                <a:pt x="2079969" y="309187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73D00-07EB-4D4D-A6F2-66B69FB7542B}">
      <dsp:nvSpPr>
        <dsp:cNvPr id="0" name=""/>
        <dsp:cNvSpPr/>
      </dsp:nvSpPr>
      <dsp:spPr>
        <a:xfrm>
          <a:off x="2676475" y="2526896"/>
          <a:ext cx="693323" cy="309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323"/>
              </a:lnTo>
              <a:lnTo>
                <a:pt x="693323" y="184323"/>
              </a:lnTo>
              <a:lnTo>
                <a:pt x="693323" y="309187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6DF40-FDF4-F942-9CFD-9D6E72429B6A}">
      <dsp:nvSpPr>
        <dsp:cNvPr id="0" name=""/>
        <dsp:cNvSpPr/>
      </dsp:nvSpPr>
      <dsp:spPr>
        <a:xfrm>
          <a:off x="1983152" y="2526896"/>
          <a:ext cx="693323" cy="309187"/>
        </a:xfrm>
        <a:custGeom>
          <a:avLst/>
          <a:gdLst/>
          <a:ahLst/>
          <a:cxnLst/>
          <a:rect l="0" t="0" r="0" b="0"/>
          <a:pathLst>
            <a:path>
              <a:moveTo>
                <a:pt x="693323" y="0"/>
              </a:moveTo>
              <a:lnTo>
                <a:pt x="693323" y="184323"/>
              </a:lnTo>
              <a:lnTo>
                <a:pt x="0" y="184323"/>
              </a:lnTo>
              <a:lnTo>
                <a:pt x="0" y="309187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A72D8-46B3-9347-8699-1F25C44065B0}">
      <dsp:nvSpPr>
        <dsp:cNvPr id="0" name=""/>
        <dsp:cNvSpPr/>
      </dsp:nvSpPr>
      <dsp:spPr>
        <a:xfrm>
          <a:off x="596505" y="2526896"/>
          <a:ext cx="2079969" cy="309187"/>
        </a:xfrm>
        <a:custGeom>
          <a:avLst/>
          <a:gdLst/>
          <a:ahLst/>
          <a:cxnLst/>
          <a:rect l="0" t="0" r="0" b="0"/>
          <a:pathLst>
            <a:path>
              <a:moveTo>
                <a:pt x="2079969" y="0"/>
              </a:moveTo>
              <a:lnTo>
                <a:pt x="2079969" y="184323"/>
              </a:lnTo>
              <a:lnTo>
                <a:pt x="0" y="184323"/>
              </a:lnTo>
              <a:lnTo>
                <a:pt x="0" y="309187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84E7BC-CF15-414A-86C5-0B3C35F3BB69}">
      <dsp:nvSpPr>
        <dsp:cNvPr id="0" name=""/>
        <dsp:cNvSpPr/>
      </dsp:nvSpPr>
      <dsp:spPr>
        <a:xfrm>
          <a:off x="2676475" y="1682576"/>
          <a:ext cx="2079969" cy="309187"/>
        </a:xfrm>
        <a:custGeom>
          <a:avLst/>
          <a:gdLst/>
          <a:ahLst/>
          <a:cxnLst/>
          <a:rect l="0" t="0" r="0" b="0"/>
          <a:pathLst>
            <a:path>
              <a:moveTo>
                <a:pt x="2079969" y="0"/>
              </a:moveTo>
              <a:lnTo>
                <a:pt x="2079969" y="184323"/>
              </a:lnTo>
              <a:lnTo>
                <a:pt x="0" y="184323"/>
              </a:lnTo>
              <a:lnTo>
                <a:pt x="0" y="309187"/>
              </a:lnTo>
            </a:path>
          </a:pathLst>
        </a:custGeom>
        <a:noFill/>
        <a:ln w="254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03F480-CB7D-DE43-8555-BD637F32D4EE}">
      <dsp:nvSpPr>
        <dsp:cNvPr id="0" name=""/>
        <dsp:cNvSpPr/>
      </dsp:nvSpPr>
      <dsp:spPr>
        <a:xfrm>
          <a:off x="4756445" y="838256"/>
          <a:ext cx="1386646" cy="309187"/>
        </a:xfrm>
        <a:custGeom>
          <a:avLst/>
          <a:gdLst/>
          <a:ahLst/>
          <a:cxnLst/>
          <a:rect l="0" t="0" r="0" b="0"/>
          <a:pathLst>
            <a:path>
              <a:moveTo>
                <a:pt x="1386646" y="0"/>
              </a:moveTo>
              <a:lnTo>
                <a:pt x="1386646" y="184323"/>
              </a:lnTo>
              <a:lnTo>
                <a:pt x="0" y="184323"/>
              </a:lnTo>
              <a:lnTo>
                <a:pt x="0" y="309187"/>
              </a:lnTo>
            </a:path>
          </a:pathLst>
        </a:custGeom>
        <a:noFill/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F02334-2135-CA41-A92B-566A1AD3CE64}">
      <dsp:nvSpPr>
        <dsp:cNvPr id="0" name=""/>
        <dsp:cNvSpPr/>
      </dsp:nvSpPr>
      <dsp:spPr>
        <a:xfrm>
          <a:off x="5626310" y="303124"/>
          <a:ext cx="1033561" cy="535132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7551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Microsoft</a:t>
          </a:r>
        </a:p>
      </dsp:txBody>
      <dsp:txXfrm>
        <a:off x="5626310" y="303124"/>
        <a:ext cx="1033561" cy="535132"/>
      </dsp:txXfrm>
    </dsp:sp>
    <dsp:sp modelId="{93FF7B24-7F17-BF43-9A5D-4DD8099EA28A}">
      <dsp:nvSpPr>
        <dsp:cNvPr id="0" name=""/>
        <dsp:cNvSpPr/>
      </dsp:nvSpPr>
      <dsp:spPr>
        <a:xfrm>
          <a:off x="5833022" y="719338"/>
          <a:ext cx="930205" cy="1783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$10 Billion</a:t>
          </a:r>
        </a:p>
      </dsp:txBody>
      <dsp:txXfrm>
        <a:off x="5833022" y="719338"/>
        <a:ext cx="930205" cy="178377"/>
      </dsp:txXfrm>
    </dsp:sp>
    <dsp:sp modelId="{CAE8A03D-2081-8040-AA21-ED6EC1A6792E}">
      <dsp:nvSpPr>
        <dsp:cNvPr id="0" name=""/>
        <dsp:cNvSpPr/>
      </dsp:nvSpPr>
      <dsp:spPr>
        <a:xfrm>
          <a:off x="4239664" y="1147444"/>
          <a:ext cx="1033561" cy="535132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7551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Productivity </a:t>
          </a:r>
        </a:p>
      </dsp:txBody>
      <dsp:txXfrm>
        <a:off x="4239664" y="1147444"/>
        <a:ext cx="1033561" cy="535132"/>
      </dsp:txXfrm>
    </dsp:sp>
    <dsp:sp modelId="{69A72877-036B-EE47-B241-3A5C074AF694}">
      <dsp:nvSpPr>
        <dsp:cNvPr id="0" name=""/>
        <dsp:cNvSpPr/>
      </dsp:nvSpPr>
      <dsp:spPr>
        <a:xfrm>
          <a:off x="4446376" y="1563658"/>
          <a:ext cx="930205" cy="1783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$6 Billion</a:t>
          </a:r>
        </a:p>
      </dsp:txBody>
      <dsp:txXfrm>
        <a:off x="4446376" y="1563658"/>
        <a:ext cx="930205" cy="178377"/>
      </dsp:txXfrm>
    </dsp:sp>
    <dsp:sp modelId="{77DD5ED8-33AC-0140-AD8C-BE498DD4A2A1}">
      <dsp:nvSpPr>
        <dsp:cNvPr id="0" name=""/>
        <dsp:cNvSpPr/>
      </dsp:nvSpPr>
      <dsp:spPr>
        <a:xfrm>
          <a:off x="2159694" y="1991764"/>
          <a:ext cx="1033561" cy="535132"/>
        </a:xfrm>
        <a:prstGeom prst="rect">
          <a:avLst/>
        </a:prstGeom>
        <a:solidFill>
          <a:schemeClr val="accent3">
            <a:shade val="80000"/>
            <a:hueOff val="-83575"/>
            <a:satOff val="-8253"/>
            <a:lumOff val="41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7551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Office</a:t>
          </a:r>
        </a:p>
      </dsp:txBody>
      <dsp:txXfrm>
        <a:off x="2159694" y="1991764"/>
        <a:ext cx="1033561" cy="535132"/>
      </dsp:txXfrm>
    </dsp:sp>
    <dsp:sp modelId="{BD96E205-8BF2-D743-AAE0-0CB5EB33F109}">
      <dsp:nvSpPr>
        <dsp:cNvPr id="0" name=""/>
        <dsp:cNvSpPr/>
      </dsp:nvSpPr>
      <dsp:spPr>
        <a:xfrm>
          <a:off x="2366407" y="2407978"/>
          <a:ext cx="930205" cy="1783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-83575"/>
              <a:satOff val="-8253"/>
              <a:lumOff val="41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$4 Billion</a:t>
          </a:r>
        </a:p>
      </dsp:txBody>
      <dsp:txXfrm>
        <a:off x="2366407" y="2407978"/>
        <a:ext cx="930205" cy="178377"/>
      </dsp:txXfrm>
    </dsp:sp>
    <dsp:sp modelId="{522C60F0-EB0E-6148-B5A4-3D853CF13D7B}">
      <dsp:nvSpPr>
        <dsp:cNvPr id="0" name=""/>
        <dsp:cNvSpPr/>
      </dsp:nvSpPr>
      <dsp:spPr>
        <a:xfrm>
          <a:off x="79725" y="2836084"/>
          <a:ext cx="1033561" cy="535132"/>
        </a:xfrm>
        <a:prstGeom prst="rect">
          <a:avLst/>
        </a:prstGeom>
        <a:solidFill>
          <a:schemeClr val="accent3">
            <a:shade val="80000"/>
            <a:hueOff val="-167150"/>
            <a:satOff val="-16507"/>
            <a:lumOff val="82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7551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Word</a:t>
          </a:r>
        </a:p>
      </dsp:txBody>
      <dsp:txXfrm>
        <a:off x="79725" y="2836084"/>
        <a:ext cx="1033561" cy="535132"/>
      </dsp:txXfrm>
    </dsp:sp>
    <dsp:sp modelId="{D765FD21-AF82-9147-9A13-397B004AC7ED}">
      <dsp:nvSpPr>
        <dsp:cNvPr id="0" name=""/>
        <dsp:cNvSpPr/>
      </dsp:nvSpPr>
      <dsp:spPr>
        <a:xfrm>
          <a:off x="286437" y="3252298"/>
          <a:ext cx="930205" cy="1783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-167150"/>
              <a:satOff val="-16507"/>
              <a:lumOff val="82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$2 Billion</a:t>
          </a:r>
        </a:p>
      </dsp:txBody>
      <dsp:txXfrm>
        <a:off x="286437" y="3252298"/>
        <a:ext cx="930205" cy="178377"/>
      </dsp:txXfrm>
    </dsp:sp>
    <dsp:sp modelId="{DF5A1831-0829-1744-ADF4-F23B0D4F4A90}">
      <dsp:nvSpPr>
        <dsp:cNvPr id="0" name=""/>
        <dsp:cNvSpPr/>
      </dsp:nvSpPr>
      <dsp:spPr>
        <a:xfrm>
          <a:off x="1466371" y="2836084"/>
          <a:ext cx="1033561" cy="535132"/>
        </a:xfrm>
        <a:prstGeom prst="rect">
          <a:avLst/>
        </a:prstGeom>
        <a:solidFill>
          <a:schemeClr val="accent3">
            <a:shade val="80000"/>
            <a:hueOff val="-250725"/>
            <a:satOff val="-24760"/>
            <a:lumOff val="124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7551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Excel</a:t>
          </a:r>
        </a:p>
      </dsp:txBody>
      <dsp:txXfrm>
        <a:off x="1466371" y="2836084"/>
        <a:ext cx="1033561" cy="535132"/>
      </dsp:txXfrm>
    </dsp:sp>
    <dsp:sp modelId="{15990529-7FE3-C14A-BD04-720A2316D881}">
      <dsp:nvSpPr>
        <dsp:cNvPr id="0" name=""/>
        <dsp:cNvSpPr/>
      </dsp:nvSpPr>
      <dsp:spPr>
        <a:xfrm>
          <a:off x="1673083" y="3252298"/>
          <a:ext cx="930205" cy="1783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-250725"/>
              <a:satOff val="-24760"/>
              <a:lumOff val="124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$1 Billion</a:t>
          </a:r>
        </a:p>
      </dsp:txBody>
      <dsp:txXfrm>
        <a:off x="1673083" y="3252298"/>
        <a:ext cx="930205" cy="178377"/>
      </dsp:txXfrm>
    </dsp:sp>
    <dsp:sp modelId="{B26A2DBA-699E-494D-9D3F-1413604023E3}">
      <dsp:nvSpPr>
        <dsp:cNvPr id="0" name=""/>
        <dsp:cNvSpPr/>
      </dsp:nvSpPr>
      <dsp:spPr>
        <a:xfrm>
          <a:off x="2853017" y="2836084"/>
          <a:ext cx="1033561" cy="535132"/>
        </a:xfrm>
        <a:prstGeom prst="rect">
          <a:avLst/>
        </a:prstGeom>
        <a:solidFill>
          <a:schemeClr val="accent3">
            <a:shade val="80000"/>
            <a:hueOff val="-334300"/>
            <a:satOff val="-33013"/>
            <a:lumOff val="1656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7551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Outlook</a:t>
          </a:r>
        </a:p>
      </dsp:txBody>
      <dsp:txXfrm>
        <a:off x="2853017" y="2836084"/>
        <a:ext cx="1033561" cy="535132"/>
      </dsp:txXfrm>
    </dsp:sp>
    <dsp:sp modelId="{92B84153-8D97-E04C-B494-A142DEC3354F}">
      <dsp:nvSpPr>
        <dsp:cNvPr id="0" name=""/>
        <dsp:cNvSpPr/>
      </dsp:nvSpPr>
      <dsp:spPr>
        <a:xfrm>
          <a:off x="3059730" y="3252298"/>
          <a:ext cx="930205" cy="1783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-334300"/>
              <a:satOff val="-33013"/>
              <a:lumOff val="165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$0.75 Billion</a:t>
          </a:r>
        </a:p>
      </dsp:txBody>
      <dsp:txXfrm>
        <a:off x="3059730" y="3252298"/>
        <a:ext cx="930205" cy="178377"/>
      </dsp:txXfrm>
    </dsp:sp>
    <dsp:sp modelId="{9D726916-8FF8-D64A-8AD4-3AFFB4052F79}">
      <dsp:nvSpPr>
        <dsp:cNvPr id="0" name=""/>
        <dsp:cNvSpPr/>
      </dsp:nvSpPr>
      <dsp:spPr>
        <a:xfrm>
          <a:off x="4239664" y="2836084"/>
          <a:ext cx="1033561" cy="535132"/>
        </a:xfrm>
        <a:prstGeom prst="rect">
          <a:avLst/>
        </a:prstGeom>
        <a:solidFill>
          <a:schemeClr val="accent3">
            <a:shade val="80000"/>
            <a:hueOff val="-417875"/>
            <a:satOff val="-41267"/>
            <a:lumOff val="207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7551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PowerPoint</a:t>
          </a:r>
        </a:p>
      </dsp:txBody>
      <dsp:txXfrm>
        <a:off x="4239664" y="2836084"/>
        <a:ext cx="1033561" cy="535132"/>
      </dsp:txXfrm>
    </dsp:sp>
    <dsp:sp modelId="{2A7F0A26-F3AF-244C-B50C-BFD3A398D113}">
      <dsp:nvSpPr>
        <dsp:cNvPr id="0" name=""/>
        <dsp:cNvSpPr/>
      </dsp:nvSpPr>
      <dsp:spPr>
        <a:xfrm>
          <a:off x="4446376" y="3252298"/>
          <a:ext cx="930205" cy="1783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-417875"/>
              <a:satOff val="-41267"/>
              <a:lumOff val="207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$0.25 Billion</a:t>
          </a:r>
        </a:p>
      </dsp:txBody>
      <dsp:txXfrm>
        <a:off x="4446376" y="3252298"/>
        <a:ext cx="930205" cy="178377"/>
      </dsp:txXfrm>
    </dsp:sp>
    <dsp:sp modelId="{88A90578-3C6F-D14D-9ECB-10B55810DC61}">
      <dsp:nvSpPr>
        <dsp:cNvPr id="0" name=""/>
        <dsp:cNvSpPr/>
      </dsp:nvSpPr>
      <dsp:spPr>
        <a:xfrm>
          <a:off x="3546341" y="1991764"/>
          <a:ext cx="1033561" cy="535132"/>
        </a:xfrm>
        <a:prstGeom prst="rect">
          <a:avLst/>
        </a:prstGeom>
        <a:solidFill>
          <a:schemeClr val="accent3">
            <a:shade val="80000"/>
            <a:hueOff val="-501450"/>
            <a:satOff val="-49520"/>
            <a:lumOff val="248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7551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Teams</a:t>
          </a:r>
        </a:p>
      </dsp:txBody>
      <dsp:txXfrm>
        <a:off x="3546341" y="1991764"/>
        <a:ext cx="1033561" cy="535132"/>
      </dsp:txXfrm>
    </dsp:sp>
    <dsp:sp modelId="{C617FDBA-7A6D-4545-B076-AB5B38829447}">
      <dsp:nvSpPr>
        <dsp:cNvPr id="0" name=""/>
        <dsp:cNvSpPr/>
      </dsp:nvSpPr>
      <dsp:spPr>
        <a:xfrm>
          <a:off x="3753053" y="2407978"/>
          <a:ext cx="930205" cy="1783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-501450"/>
              <a:satOff val="-49520"/>
              <a:lumOff val="248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753053" y="2407978"/>
        <a:ext cx="930205" cy="178377"/>
      </dsp:txXfrm>
    </dsp:sp>
    <dsp:sp modelId="{7D72F2C2-BBB1-794A-BFDB-17A67B1A9172}">
      <dsp:nvSpPr>
        <dsp:cNvPr id="0" name=""/>
        <dsp:cNvSpPr/>
      </dsp:nvSpPr>
      <dsp:spPr>
        <a:xfrm>
          <a:off x="4932987" y="1991764"/>
          <a:ext cx="1033561" cy="535132"/>
        </a:xfrm>
        <a:prstGeom prst="rect">
          <a:avLst/>
        </a:prstGeom>
        <a:solidFill>
          <a:schemeClr val="accent3">
            <a:shade val="80000"/>
            <a:hueOff val="-585025"/>
            <a:satOff val="-57773"/>
            <a:lumOff val="289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7551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Dynamics</a:t>
          </a:r>
        </a:p>
      </dsp:txBody>
      <dsp:txXfrm>
        <a:off x="4932987" y="1991764"/>
        <a:ext cx="1033561" cy="535132"/>
      </dsp:txXfrm>
    </dsp:sp>
    <dsp:sp modelId="{FD9692BA-0A58-DE44-A53D-688D98B774A7}">
      <dsp:nvSpPr>
        <dsp:cNvPr id="0" name=""/>
        <dsp:cNvSpPr/>
      </dsp:nvSpPr>
      <dsp:spPr>
        <a:xfrm>
          <a:off x="5139699" y="2407978"/>
          <a:ext cx="930205" cy="1783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-585025"/>
              <a:satOff val="-57773"/>
              <a:lumOff val="289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139699" y="2407978"/>
        <a:ext cx="930205" cy="178377"/>
      </dsp:txXfrm>
    </dsp:sp>
    <dsp:sp modelId="{180BC9E9-8F5D-7F46-86EB-2EB2F32D8E1D}">
      <dsp:nvSpPr>
        <dsp:cNvPr id="0" name=""/>
        <dsp:cNvSpPr/>
      </dsp:nvSpPr>
      <dsp:spPr>
        <a:xfrm>
          <a:off x="6319633" y="1991764"/>
          <a:ext cx="1033561" cy="535132"/>
        </a:xfrm>
        <a:prstGeom prst="rect">
          <a:avLst/>
        </a:prstGeom>
        <a:solidFill>
          <a:schemeClr val="accent3">
            <a:shade val="80000"/>
            <a:hueOff val="-668600"/>
            <a:satOff val="-66026"/>
            <a:lumOff val="3312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7551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LinkedIn</a:t>
          </a:r>
        </a:p>
      </dsp:txBody>
      <dsp:txXfrm>
        <a:off x="6319633" y="1991764"/>
        <a:ext cx="1033561" cy="535132"/>
      </dsp:txXfrm>
    </dsp:sp>
    <dsp:sp modelId="{E5B17B8C-0E03-7441-8E0A-1B212FA422E5}">
      <dsp:nvSpPr>
        <dsp:cNvPr id="0" name=""/>
        <dsp:cNvSpPr/>
      </dsp:nvSpPr>
      <dsp:spPr>
        <a:xfrm>
          <a:off x="6526346" y="2407978"/>
          <a:ext cx="930205" cy="1783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-668600"/>
              <a:satOff val="-66026"/>
              <a:lumOff val="331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26346" y="2407978"/>
        <a:ext cx="930205" cy="178377"/>
      </dsp:txXfrm>
    </dsp:sp>
    <dsp:sp modelId="{6AFDFBD6-3F5D-574B-8131-97A6BACE8E1D}">
      <dsp:nvSpPr>
        <dsp:cNvPr id="0" name=""/>
        <dsp:cNvSpPr/>
      </dsp:nvSpPr>
      <dsp:spPr>
        <a:xfrm>
          <a:off x="5626310" y="1147444"/>
          <a:ext cx="1033561" cy="535132"/>
        </a:xfrm>
        <a:prstGeom prst="rect">
          <a:avLst/>
        </a:prstGeom>
        <a:solidFill>
          <a:schemeClr val="accent3">
            <a:shade val="80000"/>
            <a:hueOff val="-752175"/>
            <a:satOff val="-74280"/>
            <a:lumOff val="372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7551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Personal Computing</a:t>
          </a:r>
        </a:p>
      </dsp:txBody>
      <dsp:txXfrm>
        <a:off x="5626310" y="1147444"/>
        <a:ext cx="1033561" cy="535132"/>
      </dsp:txXfrm>
    </dsp:sp>
    <dsp:sp modelId="{D0EB0D72-D681-634B-B806-A95686B6B045}">
      <dsp:nvSpPr>
        <dsp:cNvPr id="0" name=""/>
        <dsp:cNvSpPr/>
      </dsp:nvSpPr>
      <dsp:spPr>
        <a:xfrm>
          <a:off x="5833022" y="1563658"/>
          <a:ext cx="930205" cy="1783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-752175"/>
              <a:satOff val="-74280"/>
              <a:lumOff val="372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$2 Billion</a:t>
          </a:r>
        </a:p>
      </dsp:txBody>
      <dsp:txXfrm>
        <a:off x="5833022" y="1563658"/>
        <a:ext cx="930205" cy="178377"/>
      </dsp:txXfrm>
    </dsp:sp>
    <dsp:sp modelId="{E546A48B-670A-0E4E-A36F-6A56D6992F34}">
      <dsp:nvSpPr>
        <dsp:cNvPr id="0" name=""/>
        <dsp:cNvSpPr/>
      </dsp:nvSpPr>
      <dsp:spPr>
        <a:xfrm>
          <a:off x="7012956" y="1147444"/>
          <a:ext cx="1033561" cy="535132"/>
        </a:xfrm>
        <a:prstGeom prst="rect">
          <a:avLst/>
        </a:prstGeom>
        <a:solidFill>
          <a:schemeClr val="accent3">
            <a:shade val="80000"/>
            <a:hueOff val="-835750"/>
            <a:satOff val="-82533"/>
            <a:lumOff val="4140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7551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Intelligent Cloud</a:t>
          </a:r>
        </a:p>
      </dsp:txBody>
      <dsp:txXfrm>
        <a:off x="7012956" y="1147444"/>
        <a:ext cx="1033561" cy="535132"/>
      </dsp:txXfrm>
    </dsp:sp>
    <dsp:sp modelId="{377CE4FE-8E06-4F41-AFF3-20C99E530494}">
      <dsp:nvSpPr>
        <dsp:cNvPr id="0" name=""/>
        <dsp:cNvSpPr/>
      </dsp:nvSpPr>
      <dsp:spPr>
        <a:xfrm>
          <a:off x="7219669" y="1563658"/>
          <a:ext cx="930205" cy="1783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-835750"/>
              <a:satOff val="-82533"/>
              <a:lumOff val="414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$2 Billion</a:t>
          </a:r>
        </a:p>
      </dsp:txBody>
      <dsp:txXfrm>
        <a:off x="7219669" y="1563658"/>
        <a:ext cx="930205" cy="1783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charset="0"/>
              </a:defRPr>
            </a:lvl1pPr>
          </a:lstStyle>
          <a:p>
            <a:pPr>
              <a:defRPr/>
            </a:pPr>
            <a:fld id="{59AAF3D2-EDFA-BA42-9460-032E57456FC5}" type="datetimeFigureOut">
              <a:rPr lang="en-US"/>
              <a:pPr>
                <a:defRPr/>
              </a:pPr>
              <a:t>9/5/23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charset="0"/>
              </a:defRPr>
            </a:lvl1pPr>
          </a:lstStyle>
          <a:p>
            <a:pPr>
              <a:defRPr/>
            </a:pPr>
            <a:fld id="{53E6B18D-BC97-A741-A494-5A40B396D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Open Sans" charset="0"/>
              </a:defRPr>
            </a:lvl1pPr>
          </a:lstStyle>
          <a:p>
            <a:pPr>
              <a:defRPr/>
            </a:pPr>
            <a:fld id="{2B24F439-14CB-B64A-A38E-43868DBA8F9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ＭＳ Ｐゴシック" charset="0"/>
        <a:cs typeface="Geneva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fld id="{A4676FBE-E17B-9F40-B294-2A0EC4B80004}" type="slidenum">
              <a:rPr lang="en-US" altLang="x-none" sz="1200">
                <a:latin typeface="Open Sans" charset="0"/>
              </a:rPr>
              <a:pPr/>
              <a:t>1</a:t>
            </a:fld>
            <a:endParaRPr lang="en-US" altLang="x-none" sz="1200">
              <a:latin typeface="Open Sans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x-none" dirty="0">
              <a:ea typeface="ＭＳ Ｐゴシック" charset="-128"/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75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64534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02475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 company’s goals and strategies cascade downward.</a:t>
            </a:r>
            <a:br>
              <a:rPr lang="en-US" sz="120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56553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Example: 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sz="1200" i="1" dirty="0"/>
              <a:t>We want to be the market leader in smartphones. (market share goal)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sz="1200" i="1" dirty="0"/>
              <a:t>We want to be the low-cost producer of smartphones. (profit goal)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26648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12707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globaladvisors.biz</a:t>
            </a:r>
            <a:r>
              <a:rPr lang="en-US" dirty="0"/>
              <a:t>/2017/11/09/profit-from-the-core/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30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42370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31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8566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34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3070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pPr>
              <a:defRPr/>
            </a:pPr>
            <a:endParaRPr lang="x-none" altLang="x-none" sz="2400">
              <a:latin typeface="Open Sans Regular" charset="0"/>
            </a:endParaRPr>
          </a:p>
        </p:txBody>
      </p:sp>
      <p:pic>
        <p:nvPicPr>
          <p:cNvPr id="3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_Plaid-Digital_FINAL-NEW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2" y="0"/>
            <a:ext cx="7905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pPr>
              <a:defRPr/>
            </a:pPr>
            <a:endParaRPr lang="x-none" altLang="x-none" sz="2400">
              <a:latin typeface="Open Sans Regular" charset="0"/>
            </a:endParaRPr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_Plaid-Digital_FINAL-NEW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2" y="0"/>
            <a:ext cx="7905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31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1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82296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1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39624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727448" y="1212300"/>
            <a:ext cx="3959352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8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2766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0960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1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5654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6736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67818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906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33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_Plaid-Digital_FINAL-NEW.png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3798889" y="1046163"/>
            <a:ext cx="60325" cy="765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3" descr="_Plaid-Digital_FINAL-NEW.png"/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3798889" y="1046163"/>
            <a:ext cx="60325" cy="765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2400" y="4248150"/>
            <a:ext cx="1154590" cy="736392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1D83416-00FF-7E42-B8E5-8A7EE0EDCA9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081935" y="6400414"/>
            <a:ext cx="271867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DBF4EFE-C980-B844-B5ED-B8094C71D895}"/>
              </a:ext>
            </a:extLst>
          </p:cNvPr>
          <p:cNvSpPr txBox="1">
            <a:spLocks/>
          </p:cNvSpPr>
          <p:nvPr userDrawn="1"/>
        </p:nvSpPr>
        <p:spPr>
          <a:xfrm>
            <a:off x="11234336" y="6552813"/>
            <a:ext cx="271867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BE7423C-EEE2-3F45-8EF7-78515AA765E4}"/>
              </a:ext>
            </a:extLst>
          </p:cNvPr>
          <p:cNvSpPr txBox="1">
            <a:spLocks/>
          </p:cNvSpPr>
          <p:nvPr userDrawn="1"/>
        </p:nvSpPr>
        <p:spPr>
          <a:xfrm>
            <a:off x="11386736" y="6705213"/>
            <a:ext cx="271867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C78D2C9-EC69-C447-A43E-74428D9672F5}"/>
              </a:ext>
            </a:extLst>
          </p:cNvPr>
          <p:cNvSpPr txBox="1">
            <a:spLocks/>
          </p:cNvSpPr>
          <p:nvPr userDrawn="1"/>
        </p:nvSpPr>
        <p:spPr>
          <a:xfrm>
            <a:off x="11539136" y="6857613"/>
            <a:ext cx="271867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71E7F3-AD6C-224E-BD90-D1A35CEDCAE6}"/>
              </a:ext>
            </a:extLst>
          </p:cNvPr>
          <p:cNvSpPr txBox="1"/>
          <p:nvPr userDrawn="1"/>
        </p:nvSpPr>
        <p:spPr>
          <a:xfrm>
            <a:off x="8534400" y="100340"/>
            <a:ext cx="506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6CB4B4D-7CA3-9044-876B-883B54F8677D}" type="slidenum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6pPr>
      <a:lvl7pPr marL="914378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9pPr>
    </p:titleStyle>
    <p:bodyStyle>
      <a:lvl1pPr marL="6350" indent="-6350" algn="l" rtl="0" eaLnBrk="1" fontAlgn="base" hangingPunct="1">
        <a:spcBef>
          <a:spcPts val="600"/>
        </a:spcBef>
        <a:spcAft>
          <a:spcPct val="0"/>
        </a:spcAft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742931" indent="-285743" algn="l" rtl="0" eaLnBrk="1" fontAlgn="base" hangingPunct="1">
        <a:spcBef>
          <a:spcPts val="600"/>
        </a:spcBef>
        <a:spcAft>
          <a:spcPct val="0"/>
        </a:spcAft>
        <a:buSzPct val="110000"/>
        <a:buFont typeface="Arial" charset="0"/>
        <a:buChar char="•"/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1200120" indent="-285743" algn="l" rtl="0" eaLnBrk="1" fontAlgn="base" hangingPunct="1">
        <a:spcBef>
          <a:spcPts val="600"/>
        </a:spcBef>
        <a:spcAft>
          <a:spcPct val="0"/>
        </a:spcAft>
        <a:buSzPct val="110000"/>
        <a:buFont typeface=".AppleSystemUIFont" charset="-120"/>
        <a:buChar char="–"/>
        <a:defRPr sz="1400" i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657309" indent="-285743" algn="l" rtl="0" eaLnBrk="1" fontAlgn="base" hangingPunct="1">
        <a:spcBef>
          <a:spcPts val="600"/>
        </a:spcBef>
        <a:spcAft>
          <a:spcPct val="0"/>
        </a:spcAft>
        <a:buSzPct val="110000"/>
        <a:buFont typeface="Arial" charset="0"/>
        <a:buChar char="•"/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2057348" indent="-228594" algn="l" rtl="0" eaLnBrk="1" fontAlgn="base" hangingPunct="1">
        <a:spcBef>
          <a:spcPts val="600"/>
        </a:spcBef>
        <a:spcAft>
          <a:spcPct val="0"/>
        </a:spcAft>
        <a:buSzPct val="110000"/>
        <a:buFont typeface=".AppleSystemUIFont" charset="-120"/>
        <a:buChar char="–"/>
        <a:defRPr sz="1400" i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7pPr>
      <a:lvl8pPr marL="3428915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1" name="Straight Connector 11"/>
          <p:cNvCxnSpPr>
            <a:cxnSpLocks noChangeShapeType="1"/>
          </p:cNvCxnSpPr>
          <p:nvPr/>
        </p:nvCxnSpPr>
        <p:spPr bwMode="auto">
          <a:xfrm>
            <a:off x="2209800" y="3486150"/>
            <a:ext cx="59436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2" name="Text Placeholder 14"/>
          <p:cNvSpPr txBox="1">
            <a:spLocks/>
          </p:cNvSpPr>
          <p:nvPr/>
        </p:nvSpPr>
        <p:spPr bwMode="auto">
          <a:xfrm>
            <a:off x="2133600" y="1663699"/>
            <a:ext cx="6324600" cy="182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75" indent="-3175">
              <a:spcBef>
                <a:spcPts val="600"/>
              </a:spcBef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00200" indent="-22860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29718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34290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38862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x-none" sz="3200" dirty="0">
                <a:solidFill>
                  <a:schemeClr val="bg1"/>
                </a:solidFill>
                <a:ea typeface="ＭＳ Ｐゴシック" charset="-128"/>
              </a:rPr>
              <a:t>17-612 Fall 2023</a:t>
            </a:r>
          </a:p>
          <a:p>
            <a:pPr>
              <a:spcBef>
                <a:spcPts val="0"/>
              </a:spcBef>
            </a:pPr>
            <a:r>
              <a:rPr lang="en-US" altLang="x-none" sz="3200" dirty="0">
                <a:solidFill>
                  <a:schemeClr val="bg1"/>
                </a:solidFill>
                <a:ea typeface="ＭＳ Ｐゴシック" charset="-128"/>
              </a:rPr>
              <a:t>Business &amp; Marketing Strategy</a:t>
            </a:r>
          </a:p>
          <a:p>
            <a:pPr>
              <a:spcBef>
                <a:spcPts val="0"/>
              </a:spcBef>
            </a:pPr>
            <a:endParaRPr lang="en-US" altLang="x-none" sz="1600" dirty="0">
              <a:solidFill>
                <a:schemeClr val="bg1"/>
              </a:solidFill>
              <a:ea typeface="ＭＳ Ｐゴシック" charset="-128"/>
            </a:endParaRPr>
          </a:p>
          <a:p>
            <a:pPr>
              <a:spcBef>
                <a:spcPts val="0"/>
              </a:spcBef>
            </a:pPr>
            <a:r>
              <a:rPr lang="en-US" altLang="x-none" sz="3200" dirty="0">
                <a:solidFill>
                  <a:schemeClr val="bg1"/>
                </a:solidFill>
                <a:ea typeface="ＭＳ Ｐゴシック" charset="-128"/>
              </a:rPr>
              <a:t>Class 3</a:t>
            </a:r>
          </a:p>
        </p:txBody>
      </p:sp>
      <p:sp>
        <p:nvSpPr>
          <p:cNvPr id="5123" name="Text Placeholder 16"/>
          <p:cNvSpPr txBox="1">
            <a:spLocks/>
          </p:cNvSpPr>
          <p:nvPr/>
        </p:nvSpPr>
        <p:spPr bwMode="auto">
          <a:xfrm>
            <a:off x="2133600" y="3638549"/>
            <a:ext cx="6019800" cy="990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75" indent="-3175">
              <a:spcBef>
                <a:spcPts val="600"/>
              </a:spcBef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00200" indent="-22860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29718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34290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38862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x-none" sz="1600" i="1" dirty="0">
              <a:solidFill>
                <a:srgbClr val="FFFFFF"/>
              </a:solidFill>
              <a:ea typeface="ＭＳ Ｐゴシック" charset="-128"/>
            </a:endParaRPr>
          </a:p>
          <a:p>
            <a:pPr>
              <a:spcBef>
                <a:spcPct val="20000"/>
              </a:spcBef>
            </a:pPr>
            <a:r>
              <a:rPr lang="en-US" altLang="x-none" sz="1600" dirty="0">
                <a:solidFill>
                  <a:srgbClr val="FFFFFF"/>
                </a:solidFill>
                <a:ea typeface="ＭＳ Ｐゴシック" charset="-128"/>
              </a:rPr>
              <a:t>Jim Berardone</a:t>
            </a:r>
          </a:p>
          <a:p>
            <a:pPr>
              <a:spcBef>
                <a:spcPct val="20000"/>
              </a:spcBef>
            </a:pPr>
            <a:r>
              <a:rPr lang="en-US" altLang="x-none" sz="1600" dirty="0">
                <a:solidFill>
                  <a:srgbClr val="FFFFFF"/>
                </a:solidFill>
                <a:ea typeface="ＭＳ Ｐゴシック" charset="-128"/>
              </a:rPr>
              <a:t>Associate Professor of the Practice of Product Management</a:t>
            </a:r>
          </a:p>
        </p:txBody>
      </p:sp>
    </p:spTree>
    <p:extLst>
      <p:ext uri="{BB962C8B-B14F-4D97-AF65-F5344CB8AC3E}">
        <p14:creationId xmlns:p14="http://schemas.microsoft.com/office/powerpoint/2010/main" val="178644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B612-8BE4-10E6-4F5F-981FECF2E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 “typical” strategy creation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05B77-2714-5959-E583-A38B8F50FCA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047750"/>
            <a:ext cx="3962400" cy="3733800"/>
          </a:xfrm>
        </p:spPr>
        <p:txBody>
          <a:bodyPr/>
          <a:lstStyle/>
          <a:p>
            <a:r>
              <a:rPr lang="en-US" sz="1200" b="1" dirty="0"/>
              <a:t>1. Understand the </a:t>
            </a:r>
            <a:r>
              <a:rPr lang="en-US" sz="1200" b="1" dirty="0">
                <a:solidFill>
                  <a:srgbClr val="C00000"/>
                </a:solidFill>
              </a:rPr>
              <a:t>external</a:t>
            </a:r>
            <a:r>
              <a:rPr lang="en-US" sz="1200" b="1" dirty="0"/>
              <a:t> environment </a:t>
            </a:r>
          </a:p>
          <a:p>
            <a:r>
              <a:rPr lang="en-US" sz="1200" dirty="0"/>
              <a:t>– trends, opportunities, changes</a:t>
            </a:r>
          </a:p>
          <a:p>
            <a:r>
              <a:rPr lang="en-US" sz="1200" dirty="0"/>
              <a:t>– competition</a:t>
            </a:r>
          </a:p>
          <a:p>
            <a:endParaRPr lang="en-US" sz="1000" dirty="0"/>
          </a:p>
          <a:p>
            <a:r>
              <a:rPr lang="en-US" sz="1200" b="1" dirty="0"/>
              <a:t>2. Understand the </a:t>
            </a:r>
            <a:r>
              <a:rPr lang="en-US" sz="1200" b="1" dirty="0">
                <a:solidFill>
                  <a:srgbClr val="C00000"/>
                </a:solidFill>
              </a:rPr>
              <a:t>internal </a:t>
            </a:r>
            <a:r>
              <a:rPr lang="en-US" sz="1200" b="1" dirty="0"/>
              <a:t>environment</a:t>
            </a:r>
          </a:p>
          <a:p>
            <a:r>
              <a:rPr lang="en-US" sz="1200" dirty="0"/>
              <a:t> – business situation, leadership, goals, past performance, resources and capabilities</a:t>
            </a:r>
          </a:p>
          <a:p>
            <a:endParaRPr lang="en-US" sz="1000" dirty="0"/>
          </a:p>
          <a:p>
            <a:r>
              <a:rPr lang="en-US" sz="1200" b="1" dirty="0"/>
              <a:t>3. Analyze the </a:t>
            </a:r>
            <a:r>
              <a:rPr lang="en-US" sz="1200" b="1" dirty="0">
                <a:solidFill>
                  <a:srgbClr val="C00000"/>
                </a:solidFill>
              </a:rPr>
              <a:t>possibilities</a:t>
            </a:r>
          </a:p>
          <a:p>
            <a:r>
              <a:rPr lang="en-US" sz="1200" dirty="0"/>
              <a:t>- Strengths, Weaknesses, Opportunities and Threats (SWOT analysis)</a:t>
            </a:r>
          </a:p>
          <a:p>
            <a:endParaRPr lang="en-US" sz="1000" dirty="0"/>
          </a:p>
          <a:p>
            <a:r>
              <a:rPr lang="en-US" sz="1200" b="1" dirty="0"/>
              <a:t>4. Set </a:t>
            </a:r>
            <a:r>
              <a:rPr lang="en-US" sz="1200" b="1" dirty="0">
                <a:solidFill>
                  <a:srgbClr val="C00000"/>
                </a:solidFill>
              </a:rPr>
              <a:t>goals</a:t>
            </a:r>
            <a:r>
              <a:rPr lang="en-US" sz="1200" b="1" dirty="0"/>
              <a:t> (targets) and measurements</a:t>
            </a:r>
          </a:p>
          <a:p>
            <a:endParaRPr lang="en-US" sz="1050" dirty="0"/>
          </a:p>
          <a:p>
            <a:r>
              <a:rPr lang="en-US" sz="1200" b="1" dirty="0"/>
              <a:t>5. Decide on </a:t>
            </a:r>
            <a:r>
              <a:rPr lang="en-US" sz="1200" b="1" dirty="0">
                <a:solidFill>
                  <a:srgbClr val="C00000"/>
                </a:solidFill>
              </a:rPr>
              <a:t>how</a:t>
            </a:r>
            <a:r>
              <a:rPr lang="en-US" sz="1200" b="1" dirty="0"/>
              <a:t> to achieve the goals.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E1714-BC2D-6CB6-F795-B680922AAE0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38916" y="1123950"/>
            <a:ext cx="3959352" cy="3429000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u="sng" dirty="0"/>
              <a:t>There are many techniques used to create strategy: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SWOT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Porter’s Five Forces Industry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 Chain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Blue Ocean Canvas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Model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Scenario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Market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Market Positioning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Benchmarking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…and so many more.</a:t>
            </a:r>
          </a:p>
        </p:txBody>
      </p:sp>
    </p:spTree>
    <p:extLst>
      <p:ext uri="{BB962C8B-B14F-4D97-AF65-F5344CB8AC3E}">
        <p14:creationId xmlns:p14="http://schemas.microsoft.com/office/powerpoint/2010/main" val="77310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1E494-0B23-BEAD-52A0-A208BAEC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72" y="209550"/>
            <a:ext cx="8603673" cy="609600"/>
          </a:xfrm>
        </p:spPr>
        <p:txBody>
          <a:bodyPr/>
          <a:lstStyle/>
          <a:p>
            <a:r>
              <a:rPr lang="en-US" sz="2000" dirty="0"/>
              <a:t>The best results occur when there is </a:t>
            </a:r>
            <a:r>
              <a:rPr lang="en-US" sz="2000" dirty="0">
                <a:solidFill>
                  <a:srgbClr val="C00000"/>
                </a:solidFill>
              </a:rPr>
              <a:t>strategic alignment</a:t>
            </a:r>
            <a:r>
              <a:rPr lang="en-US" sz="2000" dirty="0"/>
              <a:t>…</a:t>
            </a:r>
            <a:br>
              <a:rPr lang="en-US" sz="2000" dirty="0"/>
            </a:br>
            <a:r>
              <a:rPr lang="en-US" sz="2000" dirty="0"/>
              <a:t>…when everyone is committed to the same long-term destination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D10382-7CD4-01EB-F73B-DE363427592D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993497503"/>
              </p:ext>
            </p:extLst>
          </p:nvPr>
        </p:nvGraphicFramePr>
        <p:xfrm>
          <a:off x="443346" y="971550"/>
          <a:ext cx="82296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D3AAF13-2573-0143-3BBF-B81D551662CC}"/>
              </a:ext>
            </a:extLst>
          </p:cNvPr>
          <p:cNvSpPr txBox="1"/>
          <p:nvPr/>
        </p:nvSpPr>
        <p:spPr>
          <a:xfrm>
            <a:off x="-228600" y="1270409"/>
            <a:ext cx="23197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Top-down strategy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057261-760F-CCE6-ECF1-9F73888C0C85}"/>
              </a:ext>
            </a:extLst>
          </p:cNvPr>
          <p:cNvCxnSpPr>
            <a:cxnSpLocks/>
          </p:cNvCxnSpPr>
          <p:nvPr/>
        </p:nvCxnSpPr>
        <p:spPr bwMode="auto">
          <a:xfrm>
            <a:off x="1676400" y="1262955"/>
            <a:ext cx="0" cy="35052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60234E5-7DC2-8DC3-0F04-879791BDDA1C}"/>
              </a:ext>
            </a:extLst>
          </p:cNvPr>
          <p:cNvCxnSpPr>
            <a:cxnSpLocks/>
          </p:cNvCxnSpPr>
          <p:nvPr/>
        </p:nvCxnSpPr>
        <p:spPr bwMode="auto">
          <a:xfrm flipV="1">
            <a:off x="7315200" y="1262955"/>
            <a:ext cx="0" cy="35052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31B708-2E9D-27B9-F247-3375EF92AEED}"/>
              </a:ext>
            </a:extLst>
          </p:cNvPr>
          <p:cNvSpPr txBox="1"/>
          <p:nvPr/>
        </p:nvSpPr>
        <p:spPr>
          <a:xfrm>
            <a:off x="7086600" y="1200150"/>
            <a:ext cx="23197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Bottom-up execution</a:t>
            </a:r>
          </a:p>
        </p:txBody>
      </p:sp>
    </p:spTree>
    <p:extLst>
      <p:ext uri="{BB962C8B-B14F-4D97-AF65-F5344CB8AC3E}">
        <p14:creationId xmlns:p14="http://schemas.microsoft.com/office/powerpoint/2010/main" val="574136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2C961-68A4-9A30-0785-F709A82C4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34485"/>
            <a:ext cx="8686800" cy="384009"/>
          </a:xfrm>
        </p:spPr>
        <p:txBody>
          <a:bodyPr/>
          <a:lstStyle/>
          <a:p>
            <a:r>
              <a:rPr lang="en-US" sz="2000" dirty="0"/>
              <a:t>Every level has a vision, goals and strategies.</a:t>
            </a:r>
            <a:endParaRPr lang="en-US" sz="2000" b="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A25748-8A24-A5A8-98C1-EDEEA70436F5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864394052"/>
              </p:ext>
            </p:extLst>
          </p:nvPr>
        </p:nvGraphicFramePr>
        <p:xfrm>
          <a:off x="457200" y="532945"/>
          <a:ext cx="82296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059B986-C9AF-A965-90F0-3B5D805CAE96}"/>
              </a:ext>
            </a:extLst>
          </p:cNvPr>
          <p:cNvSpPr txBox="1"/>
          <p:nvPr/>
        </p:nvSpPr>
        <p:spPr>
          <a:xfrm>
            <a:off x="5867400" y="3333750"/>
            <a:ext cx="18288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45 Helvetica Light" charset="0"/>
                <a:ea typeface="ＭＳ Ｐゴシック" charset="-128"/>
                <a:cs typeface="+mn-cs"/>
              </a:rPr>
              <a:t>These numbers are made up,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45 Helvetica Light" charset="0"/>
                <a:ea typeface="ＭＳ Ｐゴシック" charset="-128"/>
                <a:cs typeface="+mn-cs"/>
              </a:rPr>
              <a:t>but they add up to the numbers above them.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357B6C-1AB7-2792-8726-38EF6E1A9A1B}"/>
              </a:ext>
            </a:extLst>
          </p:cNvPr>
          <p:cNvSpPr txBox="1"/>
          <p:nvPr/>
        </p:nvSpPr>
        <p:spPr>
          <a:xfrm>
            <a:off x="2514600" y="4266745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Product teams can use the higher-level vision, goals and strategies to set priorities and make decisions.</a:t>
            </a:r>
          </a:p>
        </p:txBody>
      </p:sp>
    </p:spTree>
    <p:extLst>
      <p:ext uri="{BB962C8B-B14F-4D97-AF65-F5344CB8AC3E}">
        <p14:creationId xmlns:p14="http://schemas.microsoft.com/office/powerpoint/2010/main" val="3686060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7BB1-E87F-5443-501C-8EF2D5B3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your project in this course:</a:t>
            </a:r>
            <a:endParaRPr lang="en-US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A69F2-B174-B871-FBC7-4D5DAD4C9F7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b="1" dirty="0"/>
              <a:t>You will </a:t>
            </a:r>
            <a:r>
              <a:rPr lang="en-US" sz="2800" b="1" dirty="0"/>
              <a:t>USE</a:t>
            </a:r>
            <a:r>
              <a:rPr lang="en-US" sz="2000" b="1" dirty="0"/>
              <a:t> the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business strategy (corporate level)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and product line strategy </a:t>
            </a:r>
          </a:p>
          <a:p>
            <a:r>
              <a:rPr lang="en-US" sz="2000" b="1" dirty="0"/>
              <a:t>to make decisions.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0" indent="0"/>
            <a:r>
              <a:rPr lang="en-US" sz="2000" dirty="0"/>
              <a:t>You need to recognize these strategies.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You may need to infer their strategy from their actions/decisions.</a:t>
            </a:r>
          </a:p>
        </p:txBody>
      </p:sp>
    </p:spTree>
    <p:extLst>
      <p:ext uri="{BB962C8B-B14F-4D97-AF65-F5344CB8AC3E}">
        <p14:creationId xmlns:p14="http://schemas.microsoft.com/office/powerpoint/2010/main" val="2796178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EF00-37A0-B735-7BD5-6845E2F3F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66950"/>
            <a:ext cx="8229600" cy="609600"/>
          </a:xfrm>
        </p:spPr>
        <p:txBody>
          <a:bodyPr/>
          <a:lstStyle/>
          <a:p>
            <a:r>
              <a:rPr lang="en-US" dirty="0"/>
              <a:t>Strategy elements</a:t>
            </a:r>
          </a:p>
        </p:txBody>
      </p:sp>
    </p:spTree>
    <p:extLst>
      <p:ext uri="{BB962C8B-B14F-4D97-AF65-F5344CB8AC3E}">
        <p14:creationId xmlns:p14="http://schemas.microsoft.com/office/powerpoint/2010/main" val="3266063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23F0-348D-1D81-CD9D-07EED6830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0912"/>
            <a:ext cx="8382000" cy="609600"/>
          </a:xfrm>
        </p:spPr>
        <p:txBody>
          <a:bodyPr/>
          <a:lstStyle/>
          <a:p>
            <a:r>
              <a:rPr lang="en-US" sz="1800" dirty="0">
                <a:solidFill>
                  <a:srgbClr val="C00000"/>
                </a:solidFill>
              </a:rPr>
              <a:t>Post Class Activity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This article in your </a:t>
            </a:r>
            <a:r>
              <a:rPr lang="en-US" sz="1800" u="sng" dirty="0" err="1"/>
              <a:t>coursepack</a:t>
            </a:r>
            <a:r>
              <a:rPr lang="en-US" sz="1800" dirty="0"/>
              <a:t> identifies 3 elements of a clear strategy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C2B0BA9-D15A-2A7E-58D7-A5AC0E1261E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374879">
            <a:off x="565118" y="1326519"/>
            <a:ext cx="2769989" cy="33890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5" descr="Text&#10;&#10;Description automatically generated with medium confidence">
            <a:extLst>
              <a:ext uri="{FF2B5EF4-FFF2-40B4-BE49-F238E27FC236}">
                <a16:creationId xmlns:a16="http://schemas.microsoft.com/office/drawing/2014/main" id="{22D4AA18-B50F-17D8-558E-3FE8973B650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0" y="1443073"/>
            <a:ext cx="2895600" cy="33636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4778B6-47B2-70A8-1BD9-2AD31CAFF035}"/>
              </a:ext>
            </a:extLst>
          </p:cNvPr>
          <p:cNvSpPr txBox="1"/>
          <p:nvPr/>
        </p:nvSpPr>
        <p:spPr>
          <a:xfrm>
            <a:off x="6172200" y="3638550"/>
            <a:ext cx="2133601" cy="923330"/>
          </a:xfrm>
          <a:prstGeom prst="rect">
            <a:avLst/>
          </a:prstGeom>
          <a:gradFill flip="none" rotWithShape="1">
            <a:gsLst>
              <a:gs pos="0">
                <a:srgbClr val="009046">
                  <a:tint val="66000"/>
                  <a:satMod val="160000"/>
                </a:srgbClr>
              </a:gs>
              <a:gs pos="50000">
                <a:srgbClr val="009046">
                  <a:tint val="44500"/>
                  <a:satMod val="160000"/>
                </a:srgbClr>
              </a:gs>
              <a:gs pos="100000">
                <a:srgbClr val="009046">
                  <a:tint val="23500"/>
                  <a:satMod val="160000"/>
                </a:srgbClr>
              </a:gs>
            </a:gsLst>
            <a:lin ang="8100000" scaled="1"/>
            <a:tileRect/>
          </a:gradFill>
          <a:ln w="381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 4th element:</a:t>
            </a:r>
          </a:p>
          <a:p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approach</a:t>
            </a:r>
          </a:p>
        </p:txBody>
      </p:sp>
    </p:spTree>
    <p:extLst>
      <p:ext uri="{BB962C8B-B14F-4D97-AF65-F5344CB8AC3E}">
        <p14:creationId xmlns:p14="http://schemas.microsoft.com/office/powerpoint/2010/main" val="209116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55193-4645-B44D-A2FB-0CF61312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3350"/>
            <a:ext cx="8229600" cy="609600"/>
          </a:xfrm>
        </p:spPr>
        <p:txBody>
          <a:bodyPr/>
          <a:lstStyle/>
          <a:p>
            <a:r>
              <a:rPr lang="en-US" dirty="0"/>
              <a:t>The 1</a:t>
            </a:r>
            <a:r>
              <a:rPr lang="en-US" baseline="30000" dirty="0"/>
              <a:t>st</a:t>
            </a:r>
            <a:r>
              <a:rPr lang="en-US" dirty="0"/>
              <a:t> element of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3B000-5F95-C205-0F84-32CB66486C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36371" y="742950"/>
            <a:ext cx="5159829" cy="2819400"/>
          </a:xfrm>
          <a:solidFill>
            <a:schemeClr val="bg1"/>
          </a:solidFill>
        </p:spPr>
        <p:txBody>
          <a:bodyPr/>
          <a:lstStyle/>
          <a:p>
            <a:r>
              <a:rPr lang="en-US" sz="1600" b="1" dirty="0"/>
              <a:t>Objectives </a:t>
            </a:r>
            <a:r>
              <a:rPr lang="en-US" sz="1600" dirty="0"/>
              <a:t>= Ends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Where are we going?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answers drive the product activities and decisions (and others) </a:t>
            </a:r>
            <a:r>
              <a:rPr lang="en-US" u="sng" dirty="0"/>
              <a:t>over the next 3-5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known as: </a:t>
            </a:r>
            <a:r>
              <a:rPr lang="en-US" b="1" dirty="0"/>
              <a:t>Objectives, Goals,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6DEBC57F-C875-04CF-8128-36DA1ED6CB5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742950"/>
            <a:ext cx="2002971" cy="23267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54F2C5-DBDF-8538-6E1F-7B968E226873}"/>
              </a:ext>
            </a:extLst>
          </p:cNvPr>
          <p:cNvSpPr txBox="1"/>
          <p:nvPr/>
        </p:nvSpPr>
        <p:spPr>
          <a:xfrm>
            <a:off x="533400" y="2952751"/>
            <a:ext cx="1905000" cy="738664"/>
          </a:xfrm>
          <a:prstGeom prst="rect">
            <a:avLst/>
          </a:prstGeom>
          <a:gradFill flip="none" rotWithShape="1">
            <a:gsLst>
              <a:gs pos="0">
                <a:srgbClr val="009046">
                  <a:tint val="66000"/>
                  <a:satMod val="160000"/>
                </a:srgbClr>
              </a:gs>
              <a:gs pos="50000">
                <a:srgbClr val="009046">
                  <a:tint val="44500"/>
                  <a:satMod val="160000"/>
                </a:srgbClr>
              </a:gs>
              <a:gs pos="100000">
                <a:srgbClr val="009046">
                  <a:tint val="23500"/>
                  <a:satMod val="160000"/>
                </a:srgbClr>
              </a:gs>
            </a:gsLst>
            <a:lin ang="8100000" scaled="1"/>
            <a:tileRect/>
          </a:gradFill>
          <a:ln w="381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 4th element:</a:t>
            </a:r>
          </a:p>
          <a:p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approach</a:t>
            </a:r>
          </a:p>
        </p:txBody>
      </p:sp>
    </p:spTree>
    <p:extLst>
      <p:ext uri="{BB962C8B-B14F-4D97-AF65-F5344CB8AC3E}">
        <p14:creationId xmlns:p14="http://schemas.microsoft.com/office/powerpoint/2010/main" val="1472496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7A5A6-66F9-40B8-D8EA-BB984CC7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609600"/>
          </a:xfrm>
        </p:spPr>
        <p:txBody>
          <a:bodyPr/>
          <a:lstStyle/>
          <a:p>
            <a:r>
              <a:rPr lang="en-US" dirty="0"/>
              <a:t>Common Company Objectives</a:t>
            </a:r>
            <a:br>
              <a:rPr lang="en-US" dirty="0"/>
            </a:br>
            <a:r>
              <a:rPr lang="en-US" sz="1800" b="0" dirty="0"/>
              <a:t>These lead to an increase in the value of the company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76178-1C13-9AC8-1B8D-320CE2974E7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123950"/>
            <a:ext cx="8229600" cy="38853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Revenue objective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Sometimes, this is stated by the company.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Sometimes, you can interpret from the rate of revenue growth of the company 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Often companies want revenue to grow as fast as their industry is growing.</a:t>
            </a:r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Profitability objective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Gross Profit Margin and/or Net Profit Margin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Usually, companies want to be MORE profitable than the average company in their industry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Market share objective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The percentage (%) of sales (revenue or units) in the industry that the company  generated.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Often stated as the targeted position in the market (“to be the market leader”)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Or a targeted percentage of the market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Customer Preference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Loyalty: Percentage of customers in an industry who prefer your brand (company, product)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Perception: A certain image in the minds of its targeted customers</a:t>
            </a:r>
          </a:p>
        </p:txBody>
      </p:sp>
    </p:spTree>
    <p:extLst>
      <p:ext uri="{BB962C8B-B14F-4D97-AF65-F5344CB8AC3E}">
        <p14:creationId xmlns:p14="http://schemas.microsoft.com/office/powerpoint/2010/main" val="2159665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FB231-DF3F-0225-9718-E92169F4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objectives lead to very different strategies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1855C-1632-8797-A061-4E6B3695AF7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352550"/>
            <a:ext cx="8229600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Objective: Increase revenues at 10% per year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dirty="0"/>
              <a:t>Penetrate existing market with improved products, services, pricing.</a:t>
            </a:r>
          </a:p>
          <a:p>
            <a:pPr marL="1479520" lvl="2" indent="-285750">
              <a:buFont typeface="Arial" panose="020B0604020202020204" pitchFamily="34" charset="0"/>
              <a:buChar char="•"/>
            </a:pPr>
            <a:r>
              <a:rPr lang="en-US" dirty="0"/>
              <a:t>Strengthen the product – design, functionality, delivery.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Objective: Increase revenues at 50% per year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dirty="0"/>
              <a:t>Invest in scale – sales, marketing, product, support, service.</a:t>
            </a:r>
          </a:p>
          <a:p>
            <a:pPr marL="1479520" lvl="2" indent="-285750">
              <a:buFont typeface="Arial" panose="020B0604020202020204" pitchFamily="34" charset="0"/>
              <a:buChar char="•"/>
            </a:pPr>
            <a:r>
              <a:rPr lang="en-US" dirty="0"/>
              <a:t>Expand sales force, sales offices, distribution channels (places to sell your product)</a:t>
            </a:r>
          </a:p>
          <a:p>
            <a:pPr marL="1479520" lvl="2" indent="-285750">
              <a:buFont typeface="Arial" panose="020B0604020202020204" pitchFamily="34" charset="0"/>
              <a:buChar char="•"/>
            </a:pPr>
            <a:r>
              <a:rPr lang="en-US" dirty="0"/>
              <a:t>Expand marketing programs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022331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022331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30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F466-9264-4FF4-6839-B2FAB4F59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Example: “Objectives”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0215F-D7CC-34DC-093C-ACC3FC90147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3505200" cy="1219200"/>
          </a:xfrm>
        </p:spPr>
        <p:txBody>
          <a:bodyPr wrap="square" anchor="t">
            <a:normAutofit/>
          </a:bodyPr>
          <a:lstStyle/>
          <a:p>
            <a:r>
              <a:rPr lang="en-US" b="1" dirty="0"/>
              <a:t>Google Cloud</a:t>
            </a:r>
          </a:p>
          <a:p>
            <a:r>
              <a:rPr lang="en-US" dirty="0"/>
              <a:t>become the leading cloud computing platform for businesses of all sizes.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C83C12-8CD5-B4F9-99D2-DE58BC0DB38F}"/>
              </a:ext>
            </a:extLst>
          </p:cNvPr>
          <p:cNvGrpSpPr/>
          <p:nvPr/>
        </p:nvGrpSpPr>
        <p:grpSpPr>
          <a:xfrm>
            <a:off x="4191000" y="666750"/>
            <a:ext cx="4702630" cy="4213086"/>
            <a:chOff x="4191000" y="666750"/>
            <a:chExt cx="4702630" cy="421308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0C0DCC8-6227-E378-19DB-62DA4A0C3251}"/>
                </a:ext>
              </a:extLst>
            </p:cNvPr>
            <p:cNvGrpSpPr/>
            <p:nvPr/>
          </p:nvGrpSpPr>
          <p:grpSpPr>
            <a:xfrm>
              <a:off x="4191000" y="1200150"/>
              <a:ext cx="4702630" cy="3679686"/>
              <a:chOff x="4191000" y="1200150"/>
              <a:chExt cx="4702630" cy="3679686"/>
            </a:xfrm>
          </p:grpSpPr>
          <p:pic>
            <p:nvPicPr>
              <p:cNvPr id="8196" name="Picture 4" descr="Even as cloud infrastructure market growth slows, Microsoft continues to  gain on Amazon | TechCrunch">
                <a:extLst>
                  <a:ext uri="{FF2B5EF4-FFF2-40B4-BE49-F238E27FC236}">
                    <a16:creationId xmlns:a16="http://schemas.microsoft.com/office/drawing/2014/main" id="{03BFA12F-1300-4B9B-5BDE-873383E4A2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 bwMode="auto">
              <a:xfrm>
                <a:off x="4191000" y="1200150"/>
                <a:ext cx="4702630" cy="304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7619DE-A6B1-49DC-F2DB-C6FA9687AEEF}"/>
                  </a:ext>
                </a:extLst>
              </p:cNvPr>
              <p:cNvSpPr txBox="1"/>
              <p:nvPr/>
            </p:nvSpPr>
            <p:spPr>
              <a:xfrm>
                <a:off x="4595191" y="4171950"/>
                <a:ext cx="3048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Global market size in 2022</a:t>
                </a:r>
              </a:p>
              <a:p>
                <a:r>
                  <a:rPr lang="en-US" sz="14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Estimated: 484B (USD)</a:t>
                </a:r>
              </a:p>
              <a:p>
                <a:r>
                  <a:rPr lang="en-US" sz="11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Source: Grandview Research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976063A-A88A-3CF1-375D-9171B49847C9}"/>
                </a:ext>
              </a:extLst>
            </p:cNvPr>
            <p:cNvSpPr txBox="1"/>
            <p:nvPr/>
          </p:nvSpPr>
          <p:spPr>
            <a:xfrm>
              <a:off x="4294415" y="666750"/>
              <a:ext cx="4495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Is it realistic to achieve in 5 years? </a:t>
              </a:r>
            </a:p>
            <a:p>
              <a:r>
                <a:rPr lang="en-US" sz="1600" dirty="0"/>
                <a:t>What happens if they don’t?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21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62132E-4427-D2EC-EF2E-3BCC50FE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CBC037-EE93-06AA-4BE0-0386DD2B810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8050"/>
            <a:ext cx="8382000" cy="3813499"/>
          </a:xfrm>
          <a:solidFill>
            <a:schemeClr val="bg1"/>
          </a:solidFill>
        </p:spPr>
        <p:txBody>
          <a:bodyPr/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000" dirty="0"/>
              <a:t>Know what strategy is and why it’s important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dirty="0"/>
              <a:t>Know the elements of strategy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2000" dirty="0"/>
          </a:p>
          <a:p>
            <a:pPr marL="1193781" lvl="1" indent="-457200">
              <a:buFont typeface="+mj-lt"/>
              <a:buAutoNum type="arabicPeriod"/>
            </a:pPr>
            <a:r>
              <a:rPr lang="en-US" sz="2000" dirty="0"/>
              <a:t>Company strategy</a:t>
            </a:r>
          </a:p>
          <a:p>
            <a:pPr marL="1193781" lvl="1" indent="-457200">
              <a:buFont typeface="+mj-lt"/>
              <a:buAutoNum type="arabicPeriod"/>
            </a:pPr>
            <a:endParaRPr lang="en-US" sz="2000" dirty="0"/>
          </a:p>
          <a:p>
            <a:pPr marL="1193781" lvl="1" indent="-457200">
              <a:buFont typeface="+mj-lt"/>
              <a:buAutoNum type="arabicPeriod"/>
            </a:pPr>
            <a:r>
              <a:rPr lang="en-US" sz="2000" dirty="0"/>
              <a:t>Product line strategy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2000" dirty="0"/>
          </a:p>
          <a:p>
            <a:pPr marL="0" indent="0"/>
            <a:r>
              <a:rPr lang="en-US" sz="2000" b="1" dirty="0"/>
              <a:t>Objective: </a:t>
            </a:r>
          </a:p>
          <a:p>
            <a:pPr marL="0" indent="0"/>
            <a:r>
              <a:rPr lang="en-US" sz="2000" dirty="0"/>
              <a:t>To recognize strategy and its elements so you can put it to use</a:t>
            </a:r>
          </a:p>
        </p:txBody>
      </p:sp>
    </p:spTree>
    <p:extLst>
      <p:ext uri="{BB962C8B-B14F-4D97-AF65-F5344CB8AC3E}">
        <p14:creationId xmlns:p14="http://schemas.microsoft.com/office/powerpoint/2010/main" val="2888422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F466-9264-4FF4-6839-B2FAB4F59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Course Library page</a:t>
            </a:r>
          </a:p>
        </p:txBody>
      </p:sp>
      <p:pic>
        <p:nvPicPr>
          <p:cNvPr id="6" name="Picture 5" descr="A document with black text&#10;&#10;Description automatically generated">
            <a:extLst>
              <a:ext uri="{FF2B5EF4-FFF2-40B4-BE49-F238E27FC236}">
                <a16:creationId xmlns:a16="http://schemas.microsoft.com/office/drawing/2014/main" id="{D78A9F97-64BF-30E2-CCEB-4F8E71213B0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500" y="1602045"/>
            <a:ext cx="2590800" cy="23964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8" name="Picture 7" descr="A screenshot of a document&#10;&#10;Description automatically generated">
            <a:extLst>
              <a:ext uri="{FF2B5EF4-FFF2-40B4-BE49-F238E27FC236}">
                <a16:creationId xmlns:a16="http://schemas.microsoft.com/office/drawing/2014/main" id="{B27A4EA4-3CB9-BAEE-7306-ED6FE690E64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80" y="1628715"/>
            <a:ext cx="3699026" cy="27557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13F1EA-989E-68FD-9F41-8DDB15A35F8E}"/>
              </a:ext>
            </a:extLst>
          </p:cNvPr>
          <p:cNvSpPr txBox="1"/>
          <p:nvPr/>
        </p:nvSpPr>
        <p:spPr>
          <a:xfrm>
            <a:off x="533400" y="982980"/>
            <a:ext cx="2311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“Company Financials” tab</a:t>
            </a:r>
          </a:p>
          <a:p>
            <a:r>
              <a:rPr lang="en-US" sz="1600" i="1" dirty="0">
                <a:sym typeface="Wingdings" pitchFamily="2" charset="2"/>
              </a:rPr>
              <a:t></a:t>
            </a:r>
            <a:r>
              <a:rPr lang="en-US" sz="1600" i="1" dirty="0"/>
              <a:t>10-K (annual report)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575127-C218-46EA-564B-0EDDCAC6B51A}"/>
              </a:ext>
            </a:extLst>
          </p:cNvPr>
          <p:cNvSpPr txBox="1"/>
          <p:nvPr/>
        </p:nvSpPr>
        <p:spPr>
          <a:xfrm>
            <a:off x="4495800" y="1026856"/>
            <a:ext cx="3840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“Markets/Industry” tab</a:t>
            </a:r>
          </a:p>
          <a:p>
            <a:r>
              <a:rPr lang="en-US" sz="1600" i="1" dirty="0">
                <a:sym typeface="Wingdings" pitchFamily="2" charset="2"/>
              </a:rPr>
              <a:t></a:t>
            </a:r>
            <a:r>
              <a:rPr lang="en-US" sz="1600" i="1" dirty="0"/>
              <a:t>Gartner or Frost-Sullivan research reports</a:t>
            </a:r>
          </a:p>
        </p:txBody>
      </p:sp>
    </p:spTree>
    <p:extLst>
      <p:ext uri="{BB962C8B-B14F-4D97-AF65-F5344CB8AC3E}">
        <p14:creationId xmlns:p14="http://schemas.microsoft.com/office/powerpoint/2010/main" val="2502123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55193-4645-B44D-A2FB-0CF61312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3350"/>
            <a:ext cx="8229600" cy="609600"/>
          </a:xfrm>
        </p:spPr>
        <p:txBody>
          <a:bodyPr/>
          <a:lstStyle/>
          <a:p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element of strategy</a:t>
            </a:r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6DEBC57F-C875-04CF-8128-36DA1ED6CB5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742950"/>
            <a:ext cx="2002971" cy="23267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E11FB10-6B85-E8CB-A404-0714727B6E28}"/>
              </a:ext>
            </a:extLst>
          </p:cNvPr>
          <p:cNvSpPr txBox="1">
            <a:spLocks/>
          </p:cNvSpPr>
          <p:nvPr/>
        </p:nvSpPr>
        <p:spPr bwMode="auto">
          <a:xfrm>
            <a:off x="2536371" y="895350"/>
            <a:ext cx="6455229" cy="3810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350" indent="-6350" algn="l" rtl="0" eaLnBrk="1" fontAlgn="base" hangingPunct="1">
              <a:spcBef>
                <a:spcPts val="6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31" indent="-285743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00120" indent="-285743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57309" indent="-285743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348" indent="-228594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7pPr>
            <a:lvl8pPr marL="3428915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9pPr>
          </a:lstStyle>
          <a:p>
            <a:r>
              <a:rPr lang="en-US" b="1" kern="0" dirty="0"/>
              <a:t>Scope </a:t>
            </a:r>
            <a:r>
              <a:rPr lang="en-US" kern="0" dirty="0"/>
              <a:t>=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u="sng" kern="0" dirty="0"/>
              <a:t>Where do we choose to be active? </a:t>
            </a:r>
            <a:r>
              <a:rPr lang="en-US" sz="1200" kern="0" dirty="0"/>
              <a:t>(where will we NOT be active)? 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sz="1200" kern="0" dirty="0"/>
              <a:t>i.e., markets, users, platforms.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kern="0" dirty="0"/>
              <a:t>This sets the boundaries for our strategies and plans.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kern="0" dirty="0"/>
              <a:t>The Scope typically answers one or more of these 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kern="0" dirty="0"/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sz="1200" i="1" kern="0" dirty="0"/>
              <a:t>Which markets will we serve? (Geography, industries)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endParaRPr lang="en-US" sz="1200" i="1" kern="0" dirty="0"/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sz="1200" i="1" kern="0" dirty="0"/>
              <a:t>Which users / customers  will we serve?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endParaRPr lang="en-US" sz="1200" i="1" kern="0" dirty="0"/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sz="1200" i="1" kern="0" dirty="0"/>
              <a:t>Where will customers get our product?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endParaRPr lang="en-US" sz="1200" i="1" kern="0" dirty="0"/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sz="1200" i="1" kern="0" dirty="0"/>
              <a:t>Which platform(s) will we operate?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781A63-EDF3-14FE-E1BD-31B3D364BF5C}"/>
              </a:ext>
            </a:extLst>
          </p:cNvPr>
          <p:cNvSpPr txBox="1"/>
          <p:nvPr/>
        </p:nvSpPr>
        <p:spPr>
          <a:xfrm>
            <a:off x="533400" y="2952751"/>
            <a:ext cx="1905000" cy="646331"/>
          </a:xfrm>
          <a:prstGeom prst="rect">
            <a:avLst/>
          </a:prstGeom>
          <a:gradFill flip="none" rotWithShape="1">
            <a:gsLst>
              <a:gs pos="0">
                <a:srgbClr val="009046">
                  <a:tint val="66000"/>
                  <a:satMod val="160000"/>
                </a:srgbClr>
              </a:gs>
              <a:gs pos="50000">
                <a:srgbClr val="009046">
                  <a:tint val="44500"/>
                  <a:satMod val="160000"/>
                </a:srgbClr>
              </a:gs>
              <a:gs pos="100000">
                <a:srgbClr val="009046">
                  <a:tint val="23500"/>
                  <a:satMod val="160000"/>
                </a:srgbClr>
              </a:gs>
            </a:gsLst>
            <a:lin ang="8100000" scaled="1"/>
            <a:tileRect/>
          </a:gradFill>
          <a:ln w="381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 4th element:</a:t>
            </a:r>
          </a:p>
          <a:p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approach</a:t>
            </a:r>
          </a:p>
        </p:txBody>
      </p:sp>
    </p:spTree>
    <p:extLst>
      <p:ext uri="{BB962C8B-B14F-4D97-AF65-F5344CB8AC3E}">
        <p14:creationId xmlns:p14="http://schemas.microsoft.com/office/powerpoint/2010/main" val="231376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F466-9264-4FF4-6839-B2FAB4F5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“Scope” for Google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0215F-D7CC-34DC-093C-ACC3FC90147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75360"/>
            <a:ext cx="3962400" cy="3848100"/>
          </a:xfrm>
        </p:spPr>
        <p:txBody>
          <a:bodyPr/>
          <a:lstStyle/>
          <a:p>
            <a:r>
              <a:rPr lang="en-US" dirty="0"/>
              <a:t>Targeted for </a:t>
            </a:r>
            <a:r>
              <a:rPr lang="en-US" b="1" dirty="0"/>
              <a:t>businesses</a:t>
            </a:r>
            <a:r>
              <a:rPr lang="en-US" dirty="0"/>
              <a:t> of </a:t>
            </a:r>
            <a:r>
              <a:rPr lang="en-US" b="1" dirty="0"/>
              <a:t>all 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Startups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Medium-sized Businesses (SMB)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Enterprises</a:t>
            </a:r>
          </a:p>
          <a:p>
            <a:endParaRPr lang="en-US" dirty="0"/>
          </a:p>
          <a:p>
            <a:r>
              <a:rPr lang="en-US" b="1" dirty="0"/>
              <a:t>Aimed at multiple key markets/sector</a:t>
            </a:r>
            <a:r>
              <a:rPr lang="en-US" dirty="0"/>
              <a:t>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Manufacturing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 and Entertainment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Sector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Healthcare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68B0D-6383-86EF-D6A2-9D76328F140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21089" y="971550"/>
            <a:ext cx="3959352" cy="3429000"/>
          </a:xfrm>
        </p:spPr>
        <p:txBody>
          <a:bodyPr/>
          <a:lstStyle/>
          <a:p>
            <a:r>
              <a:rPr lang="en-US" b="1" dirty="0"/>
              <a:t>Key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Developers, Engineers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Administrators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Managers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Scientists and Analysts</a:t>
            </a:r>
          </a:p>
        </p:txBody>
      </p:sp>
    </p:spTree>
    <p:extLst>
      <p:ext uri="{BB962C8B-B14F-4D97-AF65-F5344CB8AC3E}">
        <p14:creationId xmlns:p14="http://schemas.microsoft.com/office/powerpoint/2010/main" val="3617361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55193-4645-B44D-A2FB-0CF61312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3350"/>
            <a:ext cx="8229600" cy="609600"/>
          </a:xfrm>
        </p:spPr>
        <p:txBody>
          <a:bodyPr/>
          <a:lstStyle/>
          <a:p>
            <a:r>
              <a:rPr lang="en-US" dirty="0"/>
              <a:t>The 3</a:t>
            </a:r>
            <a:r>
              <a:rPr lang="en-US" baseline="30000" dirty="0"/>
              <a:t>rd</a:t>
            </a:r>
            <a:r>
              <a:rPr lang="en-US" dirty="0"/>
              <a:t> element of strategy</a:t>
            </a:r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6DEBC57F-C875-04CF-8128-36DA1ED6CB5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742950"/>
            <a:ext cx="2002971" cy="23267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4988DC-8EF3-F675-A6ED-B41D1227E62F}"/>
              </a:ext>
            </a:extLst>
          </p:cNvPr>
          <p:cNvSpPr txBox="1">
            <a:spLocks/>
          </p:cNvSpPr>
          <p:nvPr/>
        </p:nvSpPr>
        <p:spPr bwMode="auto">
          <a:xfrm>
            <a:off x="2539684" y="750404"/>
            <a:ext cx="6455229" cy="403114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350" indent="-6350" algn="l" rtl="0" eaLnBrk="1" fontAlgn="base" hangingPunct="1">
              <a:spcBef>
                <a:spcPts val="6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31" indent="-285743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00120" indent="-285743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57309" indent="-285743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348" indent="-228594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7pPr>
            <a:lvl8pPr marL="3428915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9pPr>
          </a:lstStyle>
          <a:p>
            <a:r>
              <a:rPr lang="en-US" sz="1600" b="1" kern="0" dirty="0"/>
              <a:t>Advantage</a:t>
            </a:r>
          </a:p>
          <a:p>
            <a:endParaRPr lang="en-US" sz="1200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kern="0" dirty="0"/>
              <a:t>Why will we win?</a:t>
            </a:r>
          </a:p>
          <a:p>
            <a:pPr marL="0" indent="0"/>
            <a:endParaRPr lang="en-US" sz="1200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/>
              <a:t>The answers are: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kern="0" dirty="0"/>
              <a:t>why customers will choose your product(s).</a:t>
            </a:r>
          </a:p>
          <a:p>
            <a:pPr marL="1479520" lvl="2" indent="-285750">
              <a:buFont typeface="Arial" panose="020B0604020202020204" pitchFamily="34" charset="0"/>
              <a:buChar char="•"/>
            </a:pPr>
            <a:r>
              <a:rPr lang="en-US" kern="0" dirty="0"/>
              <a:t>a.k.a. “competitive advantage”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kern="0" dirty="0"/>
              <a:t>what the company does better than others. </a:t>
            </a:r>
          </a:p>
          <a:p>
            <a:pPr marL="1479520" lvl="2" indent="-285750">
              <a:buFont typeface="Arial" panose="020B0604020202020204" pitchFamily="34" charset="0"/>
              <a:buChar char="•"/>
            </a:pPr>
            <a:r>
              <a:rPr lang="en-US" i="1" kern="0" dirty="0"/>
              <a:t>a.k.a. “core competency”</a:t>
            </a:r>
            <a:endParaRPr lang="en-US" sz="1200" i="1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/>
              <a:t>Example: Zoom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sz="1100" kern="0" dirty="0"/>
              <a:t>Ease of use, and Higher quality video/audio.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sz="1100" kern="0" dirty="0"/>
              <a:t>Highly skilled with video communications performance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62C9C-9EFC-1F6D-C558-168F877CA9C8}"/>
              </a:ext>
            </a:extLst>
          </p:cNvPr>
          <p:cNvSpPr txBox="1"/>
          <p:nvPr/>
        </p:nvSpPr>
        <p:spPr>
          <a:xfrm>
            <a:off x="533400" y="2952751"/>
            <a:ext cx="1905000" cy="646331"/>
          </a:xfrm>
          <a:prstGeom prst="rect">
            <a:avLst/>
          </a:prstGeom>
          <a:gradFill flip="none" rotWithShape="1">
            <a:gsLst>
              <a:gs pos="0">
                <a:srgbClr val="009046">
                  <a:tint val="66000"/>
                  <a:satMod val="160000"/>
                </a:srgbClr>
              </a:gs>
              <a:gs pos="50000">
                <a:srgbClr val="009046">
                  <a:tint val="44500"/>
                  <a:satMod val="160000"/>
                </a:srgbClr>
              </a:gs>
              <a:gs pos="100000">
                <a:srgbClr val="009046">
                  <a:tint val="23500"/>
                  <a:satMod val="160000"/>
                </a:srgbClr>
              </a:gs>
            </a:gsLst>
            <a:lin ang="8100000" scaled="1"/>
            <a:tileRect/>
          </a:gradFill>
          <a:ln w="381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 4th element:</a:t>
            </a:r>
          </a:p>
          <a:p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approach</a:t>
            </a:r>
          </a:p>
        </p:txBody>
      </p:sp>
    </p:spTree>
    <p:extLst>
      <p:ext uri="{BB962C8B-B14F-4D97-AF65-F5344CB8AC3E}">
        <p14:creationId xmlns:p14="http://schemas.microsoft.com/office/powerpoint/2010/main" val="385873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F466-9264-4FF4-6839-B2FAB4F5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“Advantage”: Microsoft</a:t>
            </a:r>
          </a:p>
        </p:txBody>
      </p:sp>
      <p:pic>
        <p:nvPicPr>
          <p:cNvPr id="5" name="Content Placeholder 4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CBAC5190-5791-A5A5-E4C0-3A862ED4562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400" y="914399"/>
            <a:ext cx="5791200" cy="3905693"/>
          </a:xfrm>
        </p:spPr>
      </p:pic>
    </p:spTree>
    <p:extLst>
      <p:ext uri="{BB962C8B-B14F-4D97-AF65-F5344CB8AC3E}">
        <p14:creationId xmlns:p14="http://schemas.microsoft.com/office/powerpoint/2010/main" val="2838392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71C5-6026-A77F-A99E-02AB3585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1950"/>
            <a:ext cx="5562600" cy="609600"/>
          </a:xfrm>
        </p:spPr>
        <p:txBody>
          <a:bodyPr/>
          <a:lstStyle/>
          <a:p>
            <a:r>
              <a:rPr lang="en-US" dirty="0"/>
              <a:t>Example ”Advantage”: Google</a:t>
            </a:r>
          </a:p>
        </p:txBody>
      </p:sp>
      <p:pic>
        <p:nvPicPr>
          <p:cNvPr id="8" name="Picture 7" descr="A close-up of a white text&#10;&#10;Description automatically generated">
            <a:extLst>
              <a:ext uri="{FF2B5EF4-FFF2-40B4-BE49-F238E27FC236}">
                <a16:creationId xmlns:a16="http://schemas.microsoft.com/office/drawing/2014/main" id="{9F6A2D44-7786-552C-8B35-89C065257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99" y="971550"/>
            <a:ext cx="501947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71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55193-4645-B44D-A2FB-0CF61312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3350"/>
            <a:ext cx="8229600" cy="609600"/>
          </a:xfrm>
        </p:spPr>
        <p:txBody>
          <a:bodyPr/>
          <a:lstStyle/>
          <a:p>
            <a:r>
              <a:rPr lang="en-US" dirty="0"/>
              <a:t>The 4</a:t>
            </a:r>
            <a:r>
              <a:rPr lang="en-US" baseline="30000" dirty="0"/>
              <a:t>th</a:t>
            </a:r>
            <a:r>
              <a:rPr lang="en-US" dirty="0"/>
              <a:t> element of strategy</a:t>
            </a:r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6DEBC57F-C875-04CF-8128-36DA1ED6CB5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742950"/>
            <a:ext cx="2002971" cy="23267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4988DC-8EF3-F675-A6ED-B41D1227E62F}"/>
              </a:ext>
            </a:extLst>
          </p:cNvPr>
          <p:cNvSpPr txBox="1">
            <a:spLocks/>
          </p:cNvSpPr>
          <p:nvPr/>
        </p:nvSpPr>
        <p:spPr bwMode="auto">
          <a:xfrm>
            <a:off x="2539684" y="750404"/>
            <a:ext cx="6455229" cy="40311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350" indent="-6350" algn="l" rtl="0" eaLnBrk="1" fontAlgn="base" hangingPunct="1">
              <a:spcBef>
                <a:spcPts val="6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31" indent="-285743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00120" indent="-285743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57309" indent="-285743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348" indent="-228594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7pPr>
            <a:lvl8pPr marL="3428915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9pPr>
          </a:lstStyle>
          <a:p>
            <a:r>
              <a:rPr lang="en-US" sz="1600" b="1" kern="0" dirty="0"/>
              <a:t>How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/>
              <a:t>How will we get there? (How will achieve the Objectives)?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kern="0" dirty="0"/>
              <a:t>The answer is the company’s (or product line’s) own, unique approach.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kern="0" dirty="0"/>
              <a:t>The </a:t>
            </a:r>
            <a:r>
              <a:rPr lang="en-US" sz="1200" u="sng" kern="0" dirty="0"/>
              <a:t>How</a:t>
            </a:r>
            <a:r>
              <a:rPr lang="en-US" sz="1200" kern="0" dirty="0"/>
              <a:t> typically answers one or more of these 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kern="0" dirty="0"/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sz="1200" kern="0" dirty="0"/>
              <a:t>What actions we will take to get there?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sz="1200" kern="0" dirty="0"/>
              <a:t>What stages or path we will take to get there?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sz="1200" kern="0" dirty="0"/>
              <a:t>How will our company evolve?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sz="1200" kern="0" dirty="0"/>
              <a:t>How will our product portfolio (product family or product lines) evolve over time?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sz="1200" kern="0" dirty="0"/>
              <a:t>How will our technology or capabilities change over time?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endParaRPr lang="en-US" sz="1200" kern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B5E5DF-D444-2083-C8D5-338589687511}"/>
              </a:ext>
            </a:extLst>
          </p:cNvPr>
          <p:cNvSpPr txBox="1"/>
          <p:nvPr/>
        </p:nvSpPr>
        <p:spPr>
          <a:xfrm>
            <a:off x="533400" y="2952751"/>
            <a:ext cx="1905000" cy="646331"/>
          </a:xfrm>
          <a:prstGeom prst="rect">
            <a:avLst/>
          </a:prstGeom>
          <a:gradFill flip="none" rotWithShape="1">
            <a:gsLst>
              <a:gs pos="0">
                <a:srgbClr val="009046">
                  <a:tint val="66000"/>
                  <a:satMod val="160000"/>
                </a:srgbClr>
              </a:gs>
              <a:gs pos="50000">
                <a:srgbClr val="009046">
                  <a:tint val="44500"/>
                  <a:satMod val="160000"/>
                </a:srgbClr>
              </a:gs>
              <a:gs pos="100000">
                <a:srgbClr val="009046">
                  <a:tint val="23500"/>
                  <a:satMod val="160000"/>
                </a:srgbClr>
              </a:gs>
            </a:gsLst>
            <a:lin ang="8100000" scaled="1"/>
            <a:tileRect/>
          </a:gradFill>
          <a:ln w="381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 4th element:</a:t>
            </a:r>
          </a:p>
          <a:p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approach</a:t>
            </a:r>
          </a:p>
        </p:txBody>
      </p:sp>
    </p:spTree>
    <p:extLst>
      <p:ext uri="{BB962C8B-B14F-4D97-AF65-F5344CB8AC3E}">
        <p14:creationId xmlns:p14="http://schemas.microsoft.com/office/powerpoint/2010/main" val="155590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B9752-3EEC-2888-2840-AAFEA60E6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4 common ways to grow a company or product line</a:t>
            </a:r>
          </a:p>
        </p:txBody>
      </p:sp>
      <p:pic>
        <p:nvPicPr>
          <p:cNvPr id="1026" name="Picture 2" descr="Ansoff matrix - Wikipedia">
            <a:extLst>
              <a:ext uri="{FF2B5EF4-FFF2-40B4-BE49-F238E27FC236}">
                <a16:creationId xmlns:a16="http://schemas.microsoft.com/office/drawing/2014/main" id="{179DB0D6-45BE-21AA-76E3-90E79B165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286000" y="1123950"/>
            <a:ext cx="4779094" cy="34290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71D86D-32CB-42AC-2076-5060CA8805A3}"/>
              </a:ext>
            </a:extLst>
          </p:cNvPr>
          <p:cNvSpPr txBox="1"/>
          <p:nvPr/>
        </p:nvSpPr>
        <p:spPr>
          <a:xfrm>
            <a:off x="1606826" y="4912668"/>
            <a:ext cx="593034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/>
              <a:t>Image source: https://</a:t>
            </a:r>
            <a:r>
              <a:rPr lang="en-US" sz="900" dirty="0" err="1"/>
              <a:t>en.wikipedia.org</a:t>
            </a:r>
            <a:r>
              <a:rPr lang="en-US" sz="900" dirty="0"/>
              <a:t>/wiki/</a:t>
            </a:r>
            <a:r>
              <a:rPr lang="en-US" sz="900" dirty="0" err="1"/>
              <a:t>Ansoff_matrix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129944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12D22-9AAD-BE7E-B16A-3591E824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Ansoff Matrix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AED3-0908-5D62-7C14-328EA560CF0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59400"/>
            <a:ext cx="3962400" cy="3657600"/>
          </a:xfrm>
        </p:spPr>
        <p:txBody>
          <a:bodyPr/>
          <a:lstStyle/>
          <a:p>
            <a:r>
              <a:rPr lang="en-US" b="1" dirty="0"/>
              <a:t>Market penetration strategy</a:t>
            </a:r>
          </a:p>
          <a:p>
            <a:r>
              <a:rPr lang="en-US" dirty="0"/>
              <a:t>Grow by selling more of your products into its existing targeted markets. Increases market share.</a:t>
            </a:r>
          </a:p>
          <a:p>
            <a:r>
              <a:rPr lang="en-US" sz="1200" i="1" dirty="0"/>
              <a:t>- How: </a:t>
            </a:r>
            <a:r>
              <a:rPr lang="en-US" sz="1200" dirty="0"/>
              <a:t>Product refinement, more marketing and sales/distribution, pricing decrease. Acquisition of competitors.</a:t>
            </a:r>
          </a:p>
          <a:p>
            <a:r>
              <a:rPr lang="en-US" sz="1200" dirty="0"/>
              <a:t>- lower risks, lower rewards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Market development strategy</a:t>
            </a:r>
          </a:p>
          <a:p>
            <a:r>
              <a:rPr lang="en-US" dirty="0"/>
              <a:t>Grow by expanding into markets that are new to your company (geographies, industries, etc.) </a:t>
            </a:r>
          </a:p>
          <a:p>
            <a:r>
              <a:rPr lang="en-US" sz="1200" dirty="0"/>
              <a:t>- </a:t>
            </a:r>
            <a:r>
              <a:rPr lang="en-US" sz="1200" i="1" dirty="0"/>
              <a:t>How: </a:t>
            </a:r>
            <a:r>
              <a:rPr lang="en-US" sz="1200" dirty="0"/>
              <a:t>minimal product development, new sales and marketing programs, business partnerships</a:t>
            </a:r>
          </a:p>
          <a:p>
            <a:r>
              <a:rPr lang="en-US" sz="1200" dirty="0"/>
              <a:t>- moderate risks, moderate rewards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E20720-E5D9-220D-B367-823B4F0F178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27448" y="971550"/>
            <a:ext cx="3959352" cy="3810000"/>
          </a:xfrm>
        </p:spPr>
        <p:txBody>
          <a:bodyPr/>
          <a:lstStyle/>
          <a:p>
            <a:r>
              <a:rPr lang="en-US" b="1" dirty="0"/>
              <a:t>Product development strategy</a:t>
            </a:r>
          </a:p>
          <a:p>
            <a:r>
              <a:rPr lang="en-US" dirty="0"/>
              <a:t>Grow by creating new products and services for your existing target markets.</a:t>
            </a:r>
          </a:p>
          <a:p>
            <a:r>
              <a:rPr lang="en-US" sz="1200" i="1" dirty="0"/>
              <a:t>- How: </a:t>
            </a:r>
            <a:r>
              <a:rPr lang="en-US" sz="1200" dirty="0"/>
              <a:t>invest in R&amp;D of new products, major improvements. Acquiring companies with the desired products.</a:t>
            </a:r>
          </a:p>
          <a:p>
            <a:r>
              <a:rPr lang="en-US" sz="1200" dirty="0"/>
              <a:t>- moderate risks, moderate rewards</a:t>
            </a:r>
          </a:p>
          <a:p>
            <a:endParaRPr lang="en-US" sz="1200" dirty="0"/>
          </a:p>
          <a:p>
            <a:endParaRPr lang="en-US" b="1" dirty="0"/>
          </a:p>
          <a:p>
            <a:r>
              <a:rPr lang="en-US" b="1" dirty="0"/>
              <a:t>Diversification strategy</a:t>
            </a:r>
          </a:p>
          <a:p>
            <a:r>
              <a:rPr lang="en-US" sz="1200" dirty="0"/>
              <a:t>Grow by creating new products for markets that are new to your company.</a:t>
            </a:r>
          </a:p>
          <a:p>
            <a:r>
              <a:rPr lang="en-US" sz="1200" dirty="0"/>
              <a:t>- how: invest in R&amp;D of new products, invest in new sales/distribution and marketing. Acquire companies with the desired products and markets.</a:t>
            </a:r>
          </a:p>
          <a:p>
            <a:r>
              <a:rPr lang="en-US" sz="1200" dirty="0"/>
              <a:t>- high risks, high rewards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77ACD9-9D96-3634-6ABF-CEC8B2E18F2E}"/>
              </a:ext>
            </a:extLst>
          </p:cNvPr>
          <p:cNvSpPr txBox="1"/>
          <p:nvPr/>
        </p:nvSpPr>
        <p:spPr>
          <a:xfrm>
            <a:off x="0" y="-5150"/>
            <a:ext cx="990600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253588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391A34C-E929-C705-91FC-08A9488F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</p:spPr>
        <p:txBody>
          <a:bodyPr wrap="square" anchor="t">
            <a:normAutofit fontScale="90000"/>
          </a:bodyPr>
          <a:lstStyle/>
          <a:p>
            <a:r>
              <a:rPr lang="en-US" dirty="0"/>
              <a:t>One Path to Take: </a:t>
            </a:r>
            <a:br>
              <a:rPr lang="en-US" dirty="0"/>
            </a:br>
            <a:r>
              <a:rPr lang="en-US" sz="1800" b="0" dirty="0"/>
              <a:t>Book: “Beyond the Core” by </a:t>
            </a:r>
            <a:r>
              <a:rPr lang="en-US" sz="1600" b="0" dirty="0"/>
              <a:t>Chris Zook, Bain &amp; Company consultant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E0D88E9-D5F2-ABEB-D88E-5ABE434E2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93891" y="1200150"/>
            <a:ext cx="3689018" cy="34290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5" name="Content Placeholder 3">
            <a:extLst>
              <a:ext uri="{FF2B5EF4-FFF2-40B4-BE49-F238E27FC236}">
                <a16:creationId xmlns:a16="http://schemas.microsoft.com/office/drawing/2014/main" id="{7BE28814-3B7C-7666-F79F-5814A84D7B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27448" y="1047750"/>
            <a:ext cx="3959352" cy="3810000"/>
          </a:xfrm>
          <a:solidFill>
            <a:schemeClr val="bg1"/>
          </a:solidFill>
        </p:spPr>
        <p:txBody>
          <a:bodyPr/>
          <a:lstStyle/>
          <a:p>
            <a:r>
              <a:rPr lang="en-US" b="1" dirty="0"/>
              <a:t>Start with the Core</a:t>
            </a:r>
          </a:p>
          <a:p>
            <a:r>
              <a:rPr lang="en-US" dirty="0"/>
              <a:t>Your strongest position – product and market.</a:t>
            </a:r>
          </a:p>
          <a:p>
            <a:endParaRPr lang="en-US" dirty="0"/>
          </a:p>
          <a:p>
            <a:r>
              <a:rPr lang="en-US" b="1" dirty="0"/>
              <a:t>Move into a Close Adjacency</a:t>
            </a:r>
          </a:p>
          <a:p>
            <a:r>
              <a:rPr lang="en-US" dirty="0"/>
              <a:t>Tied to your strongest position, but a short “distance away” – expand from what you already know well - a market or a product/tech.</a:t>
            </a:r>
          </a:p>
          <a:p>
            <a:endParaRPr lang="en-US" dirty="0"/>
          </a:p>
          <a:p>
            <a:r>
              <a:rPr lang="en-US" dirty="0"/>
              <a:t>…do it again in another adjacent area</a:t>
            </a:r>
          </a:p>
          <a:p>
            <a:endParaRPr lang="en-US" dirty="0"/>
          </a:p>
          <a:p>
            <a:r>
              <a:rPr lang="en-US" b="1" dirty="0"/>
              <a:t>Eventually move into a Distant Adjacency</a:t>
            </a:r>
          </a:p>
          <a:p>
            <a:r>
              <a:rPr lang="en-US" dirty="0"/>
              <a:t>Achieve diversification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7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3973-E686-6116-ABD8-3DDDA70D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3 classes are about Context.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8318E-CF4C-0F8D-873A-AC0B02756BB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857250"/>
            <a:ext cx="8229600" cy="3924300"/>
          </a:xfrm>
        </p:spPr>
        <p:txBody>
          <a:bodyPr/>
          <a:lstStyle/>
          <a:p>
            <a:r>
              <a:rPr lang="en-US" sz="1600" b="1" dirty="0"/>
              <a:t>What is the current state of the business? </a:t>
            </a:r>
          </a:p>
          <a:p>
            <a:r>
              <a:rPr lang="en-US" sz="1600" b="1" dirty="0"/>
              <a:t>Where are they going? How will they get there? Why will they win?</a:t>
            </a:r>
          </a:p>
          <a:p>
            <a:endParaRPr lang="en-US" dirty="0"/>
          </a:p>
          <a:p>
            <a:pPr marL="0" indent="0"/>
            <a:r>
              <a:rPr lang="en-US" sz="1600" dirty="0"/>
              <a:t>1. Company context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dirty="0"/>
              <a:t>Mission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dirty="0"/>
              <a:t>Financial situation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dirty="0"/>
              <a:t>Strategy</a:t>
            </a:r>
          </a:p>
          <a:p>
            <a:endParaRPr lang="en-US" dirty="0"/>
          </a:p>
          <a:p>
            <a:pPr marL="0" indent="0"/>
            <a:r>
              <a:rPr lang="en-US" sz="1600" dirty="0"/>
              <a:t>2. Product line context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dirty="0"/>
              <a:t>Current products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dirty="0"/>
              <a:t>Strategy</a:t>
            </a:r>
          </a:p>
          <a:p>
            <a:pPr marL="0" indent="0"/>
            <a:endParaRPr lang="en-US" dirty="0"/>
          </a:p>
          <a:p>
            <a:pPr marL="0" indent="0"/>
            <a:r>
              <a:rPr lang="en-US" b="1" dirty="0"/>
              <a:t>Knowing the context makes it possible to propose ideas that can supported.</a:t>
            </a:r>
          </a:p>
        </p:txBody>
      </p:sp>
    </p:spTree>
    <p:extLst>
      <p:ext uri="{BB962C8B-B14F-4D97-AF65-F5344CB8AC3E}">
        <p14:creationId xmlns:p14="http://schemas.microsoft.com/office/powerpoint/2010/main" val="2637601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95D9BB-022B-D9E6-67CF-1B00684F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many possible ”Adjacency” possibilities.</a:t>
            </a:r>
          </a:p>
        </p:txBody>
      </p:sp>
      <p:pic>
        <p:nvPicPr>
          <p:cNvPr id="3074" name="Picture 2" descr="Strategy Tools: Profit from the Core - Global Advisors | Quantified  Strategy Consulting">
            <a:extLst>
              <a:ext uri="{FF2B5EF4-FFF2-40B4-BE49-F238E27FC236}">
                <a16:creationId xmlns:a16="http://schemas.microsoft.com/office/drawing/2014/main" id="{EC77389F-4D6D-870A-4C2D-7E2D7A2BB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1444982"/>
            <a:ext cx="6629400" cy="333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42647588-B416-EB62-8948-E8CF9889C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5975" y="4943445"/>
            <a:ext cx="3272050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ＭＳ Ｐゴシック" panose="020B0600070205080204" pitchFamily="34" charset="-128"/>
                <a:cs typeface="Geneva" panose="020B0503030404040204" pitchFamily="34" charset="0"/>
              </a:rPr>
              <a:t>Image source: https://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ＭＳ Ｐゴシック" panose="020B0600070205080204" pitchFamily="34" charset="-128"/>
                <a:cs typeface="Geneva" panose="020B0503030404040204" pitchFamily="34" charset="0"/>
              </a:rPr>
              <a:t>globaladvisors.biz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ＭＳ Ｐゴシック" panose="020B0600070205080204" pitchFamily="34" charset="-128"/>
                <a:cs typeface="Geneva" panose="020B0503030404040204" pitchFamily="34" charset="0"/>
              </a:rPr>
              <a:t>/2017/11/09/profit-from-the-core/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758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2BCB-2560-8AF4-5302-D7F04A55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Product Line Strategies for growth.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E39B7-609D-4C5A-C776-DF149DF155C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971550"/>
            <a:ext cx="8839200" cy="3810000"/>
          </a:xfrm>
          <a:solidFill>
            <a:schemeClr val="bg1"/>
          </a:solidFill>
        </p:spPr>
        <p:txBody>
          <a:bodyPr/>
          <a:lstStyle/>
          <a:p>
            <a:pPr marL="342900" indent="-342900">
              <a:buAutoNum type="arabicPeriod"/>
            </a:pPr>
            <a:r>
              <a:rPr lang="en-US" b="1" dirty="0"/>
              <a:t>Horizontal</a:t>
            </a:r>
            <a:r>
              <a:rPr lang="en-US" dirty="0"/>
              <a:t> – grow by offering the same product to more markets</a:t>
            </a:r>
          </a:p>
          <a:p>
            <a:pPr marL="736581" lvl="1" indent="0">
              <a:buNone/>
            </a:pPr>
            <a:r>
              <a:rPr lang="en-US" dirty="0"/>
              <a:t>Example: </a:t>
            </a:r>
            <a:r>
              <a:rPr lang="en-US" dirty="0" err="1"/>
              <a:t>Saleforce.com</a:t>
            </a:r>
            <a:r>
              <a:rPr lang="en-US" dirty="0"/>
              <a:t> for Automotive, Manufacturing, Education, etc.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Vertical</a:t>
            </a:r>
            <a:r>
              <a:rPr lang="en-US" dirty="0"/>
              <a:t> – grow by offering more new products to the same target market / customers</a:t>
            </a:r>
          </a:p>
          <a:p>
            <a:pPr marL="736581" lvl="1" indent="0">
              <a:buNone/>
            </a:pPr>
            <a:r>
              <a:rPr lang="en-US" dirty="0"/>
              <a:t>Example: </a:t>
            </a:r>
            <a:r>
              <a:rPr lang="en-US" dirty="0" err="1"/>
              <a:t>Salesforce.com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Sales Force Automation, Territory Planning, Revenue Optimization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b="1" dirty="0"/>
              <a:t>Segmented</a:t>
            </a:r>
            <a:r>
              <a:rPr lang="en-US" dirty="0"/>
              <a:t> – grow by offering products that are unique for each target market.</a:t>
            </a:r>
          </a:p>
          <a:p>
            <a:pPr marL="1022331" lvl="1" indent="-285750"/>
            <a:r>
              <a:rPr lang="en-US" i="1" dirty="0"/>
              <a:t>Example: personal checking account; small business checking account.</a:t>
            </a:r>
          </a:p>
          <a:p>
            <a:pPr marL="342900" indent="-342900">
              <a:buAutoNum type="arabicPeriod" startAt="4"/>
            </a:pPr>
            <a:r>
              <a:rPr lang="en-US" b="1" dirty="0"/>
              <a:t>Augmented</a:t>
            </a:r>
            <a:r>
              <a:rPr lang="en-US" dirty="0"/>
              <a:t> – grow by offering additional complementary products to the core product.</a:t>
            </a:r>
          </a:p>
          <a:p>
            <a:pPr marL="1022331" lvl="1" indent="-285750"/>
            <a:r>
              <a:rPr lang="en-US" dirty="0"/>
              <a:t>Example: laptop computer </a:t>
            </a:r>
            <a:r>
              <a:rPr lang="en-US" dirty="0">
                <a:sym typeface="Wingdings" pitchFamily="2" charset="2"/>
              </a:rPr>
              <a:t> mouse, keypad, carrying case, adapters</a:t>
            </a:r>
            <a:endParaRPr lang="en-US" dirty="0"/>
          </a:p>
          <a:p>
            <a:pPr marL="342900" indent="-342900">
              <a:buAutoNum type="arabicPeriod" startAt="4"/>
            </a:pPr>
            <a:r>
              <a:rPr lang="en-US" b="1" dirty="0"/>
              <a:t>Platform</a:t>
            </a:r>
            <a:r>
              <a:rPr lang="en-US" dirty="0"/>
              <a:t> – grow by offering different products to each ”side” of a marketplace.</a:t>
            </a:r>
          </a:p>
          <a:p>
            <a:pPr marL="1079481" lvl="1" indent="-342900"/>
            <a:r>
              <a:rPr lang="en-US" dirty="0"/>
              <a:t>Example: </a:t>
            </a:r>
          </a:p>
          <a:p>
            <a:pPr marL="1536670" lvl="2" indent="-342900"/>
            <a:r>
              <a:rPr lang="en-US" dirty="0"/>
              <a:t>To “searchers” side - Google Keyword Search. Google Image Search. Google Book Search.</a:t>
            </a:r>
          </a:p>
          <a:p>
            <a:pPr marL="1536670" lvl="2" indent="-342900"/>
            <a:r>
              <a:rPr lang="en-US" dirty="0"/>
              <a:t>To ”advertisers” side – Google Search Ads. YouTube Video Ads. Shopping Ads. App Ads.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69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F466-9264-4FF4-6839-B2FAB4F5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“How” for Google.</a:t>
            </a:r>
          </a:p>
        </p:txBody>
      </p:sp>
      <p:pic>
        <p:nvPicPr>
          <p:cNvPr id="5" name="Content Placeholder 4" descr="A close-up of a document&#10;&#10;Description automatically generated">
            <a:extLst>
              <a:ext uri="{FF2B5EF4-FFF2-40B4-BE49-F238E27FC236}">
                <a16:creationId xmlns:a16="http://schemas.microsoft.com/office/drawing/2014/main" id="{2BAC5B68-2CEE-5171-9491-7F06FE22BD0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2"/>
          <a:srcRect t="22222"/>
          <a:stretch/>
        </p:blipFill>
        <p:spPr>
          <a:xfrm>
            <a:off x="2362200" y="948742"/>
            <a:ext cx="3581399" cy="3832808"/>
          </a:xfrm>
        </p:spPr>
      </p:pic>
    </p:spTree>
    <p:extLst>
      <p:ext uri="{BB962C8B-B14F-4D97-AF65-F5344CB8AC3E}">
        <p14:creationId xmlns:p14="http://schemas.microsoft.com/office/powerpoint/2010/main" val="34434498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22C1-DBB3-986B-AD58-DF2C6F24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“How” for Microsoft Surface</a:t>
            </a:r>
          </a:p>
        </p:txBody>
      </p:sp>
      <p:pic>
        <p:nvPicPr>
          <p:cNvPr id="5" name="Picture 4" descr="A close up of a text&#10;&#10;Description automatically generated">
            <a:extLst>
              <a:ext uri="{FF2B5EF4-FFF2-40B4-BE49-F238E27FC236}">
                <a16:creationId xmlns:a16="http://schemas.microsoft.com/office/drawing/2014/main" id="{DB80F571-99DE-D95A-CEC7-6F390B476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" y="1200150"/>
            <a:ext cx="6981914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86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44BF-87A0-C44A-B139-99D191E5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4312B-98C9-D2FC-35B1-CD727A97A47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857250"/>
            <a:ext cx="8229600" cy="3429000"/>
          </a:xfrm>
        </p:spPr>
        <p:txBody>
          <a:bodyPr/>
          <a:lstStyle/>
          <a:p>
            <a:r>
              <a:rPr lang="en-US" dirty="0"/>
              <a:t>Find its business strategy for your chosen company. </a:t>
            </a:r>
          </a:p>
          <a:p>
            <a:endParaRPr lang="en-US" dirty="0"/>
          </a:p>
          <a:p>
            <a:r>
              <a:rPr lang="en-US" dirty="0"/>
              <a:t>Look for answers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Objective – the goals and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 – which markets, users will they serve?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Advantage – why will they win? What makes they unique?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– how will it get there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3768620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F259A-2FCF-595D-DEEE-157BA829A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B5C2F-CF13-5D21-B7CA-0480EB667A2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88359"/>
            <a:ext cx="8229600" cy="3429000"/>
          </a:xfrm>
        </p:spPr>
        <p:txBody>
          <a:bodyPr/>
          <a:lstStyle/>
          <a:p>
            <a:r>
              <a:rPr lang="en-US" sz="1600" dirty="0"/>
              <a:t>Share:</a:t>
            </a:r>
          </a:p>
          <a:p>
            <a:endParaRPr lang="en-US" sz="1600" dirty="0"/>
          </a:p>
          <a:p>
            <a:r>
              <a:rPr lang="en-US" sz="1600" dirty="0"/>
              <a:t>1 – the company name</a:t>
            </a:r>
          </a:p>
          <a:p>
            <a:r>
              <a:rPr lang="en-US" sz="1600" dirty="0"/>
              <a:t>2 – the name of the product line</a:t>
            </a:r>
          </a:p>
          <a:p>
            <a:r>
              <a:rPr lang="en-US" sz="1600" dirty="0"/>
              <a:t>3 – what sources did you use? </a:t>
            </a:r>
          </a:p>
          <a:p>
            <a:r>
              <a:rPr lang="en-US" sz="1600" dirty="0"/>
              <a:t>4 - what did you find? or couldn’t find.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Objective (goal or vision)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How it will get there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Where it will play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Why it will win (advantages)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022331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2090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2EDA-36BF-B24A-09C7-E47A7381F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66950"/>
            <a:ext cx="8229600" cy="609600"/>
          </a:xfrm>
        </p:spPr>
        <p:txBody>
          <a:bodyPr/>
          <a:lstStyle/>
          <a:p>
            <a:pPr algn="ctr"/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68985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57C9-EFBD-39EF-4F1F-6DF313D9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1950"/>
            <a:ext cx="8305800" cy="609600"/>
          </a:xfrm>
        </p:spPr>
        <p:txBody>
          <a:bodyPr/>
          <a:lstStyle/>
          <a:p>
            <a:r>
              <a:rPr lang="en-US" sz="2200" dirty="0">
                <a:solidFill>
                  <a:schemeClr val="accent1"/>
                </a:solidFill>
              </a:rPr>
              <a:t>Product Assignment No. 2</a:t>
            </a:r>
            <a:br>
              <a:rPr lang="en-US" sz="2200" dirty="0">
                <a:solidFill>
                  <a:schemeClr val="accent1"/>
                </a:solidFill>
              </a:rPr>
            </a:br>
            <a:r>
              <a:rPr lang="en-US" sz="2200" dirty="0"/>
              <a:t>The Strategy Context and New Product Idea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9BC44-2996-45B0-876D-6B20A95C72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276350"/>
            <a:ext cx="4419600" cy="3505200"/>
          </a:xfrm>
        </p:spPr>
        <p:txBody>
          <a:bodyPr/>
          <a:lstStyle/>
          <a:p>
            <a:r>
              <a:rPr lang="en-US" sz="1800" b="1" dirty="0">
                <a:solidFill>
                  <a:schemeClr val="accent1"/>
                </a:solidFill>
              </a:rPr>
              <a:t>Due Tue Sep 12 at start of class</a:t>
            </a:r>
            <a:endParaRPr lang="en-US" sz="1800" b="1" u="sng" dirty="0"/>
          </a:p>
          <a:p>
            <a:endParaRPr lang="en-US" u="sng" dirty="0"/>
          </a:p>
          <a:p>
            <a:r>
              <a:rPr lang="en-US" dirty="0"/>
              <a:t>1. Business Strategy (of your company)</a:t>
            </a:r>
          </a:p>
          <a:p>
            <a:endParaRPr lang="en-US" dirty="0"/>
          </a:p>
          <a:p>
            <a:r>
              <a:rPr lang="en-US" dirty="0"/>
              <a:t>2. Product Line Strategy</a:t>
            </a:r>
          </a:p>
          <a:p>
            <a:endParaRPr lang="en-US" dirty="0"/>
          </a:p>
          <a:p>
            <a:r>
              <a:rPr lang="en-US" dirty="0"/>
              <a:t>3. Product Idea</a:t>
            </a:r>
          </a:p>
          <a:p>
            <a:endParaRPr lang="en-US" dirty="0"/>
          </a:p>
          <a:p>
            <a:r>
              <a:rPr lang="en-US" dirty="0"/>
              <a:t>4. Strategy Alignment discussion</a:t>
            </a:r>
          </a:p>
        </p:txBody>
      </p:sp>
      <p:pic>
        <p:nvPicPr>
          <p:cNvPr id="7" name="Picture 6" descr="A document with red text&#10;&#10;Description automatically generated">
            <a:extLst>
              <a:ext uri="{FF2B5EF4-FFF2-40B4-BE49-F238E27FC236}">
                <a16:creationId xmlns:a16="http://schemas.microsoft.com/office/drawing/2014/main" id="{3750CA5D-E26F-F8DC-B07B-FE4769765EA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362037">
            <a:off x="5334000" y="1200150"/>
            <a:ext cx="2702685" cy="3441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B10991-2C65-E231-FED6-FD56E568D87D}"/>
              </a:ext>
            </a:extLst>
          </p:cNvPr>
          <p:cNvSpPr txBox="1"/>
          <p:nvPr/>
        </p:nvSpPr>
        <p:spPr>
          <a:xfrm>
            <a:off x="4419600" y="4503709"/>
            <a:ext cx="29342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Business Case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Workbook.docx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88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29C4-8D68-7B77-AD51-6C21ED5B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8" y="209550"/>
            <a:ext cx="8229600" cy="609600"/>
          </a:xfrm>
        </p:spPr>
        <p:txBody>
          <a:bodyPr/>
          <a:lstStyle/>
          <a:p>
            <a:r>
              <a:rPr lang="en-US" dirty="0"/>
              <a:t>The cadence of work for the next 7 days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6BC79A2-EA37-F59E-F721-CEF8AFBA0374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031278695"/>
              </p:ext>
            </p:extLst>
          </p:nvPr>
        </p:nvGraphicFramePr>
        <p:xfrm>
          <a:off x="228600" y="819150"/>
          <a:ext cx="8686799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02803130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26029012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75474998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4532932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15796747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1491695492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3665498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1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Class</a:t>
                      </a:r>
                    </a:p>
                    <a:p>
                      <a:endParaRPr lang="en-US" sz="1200" b="1" dirty="0"/>
                    </a:p>
                    <a:p>
                      <a:r>
                        <a:rPr lang="en-US" sz="1200" b="0" dirty="0"/>
                        <a:t>1. Bus. Strategy</a:t>
                      </a:r>
                    </a:p>
                    <a:p>
                      <a:r>
                        <a:rPr lang="en-US" sz="1200" b="0" dirty="0"/>
                        <a:t>2. Product Line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Post-Class Activity</a:t>
                      </a:r>
                    </a:p>
                    <a:p>
                      <a:r>
                        <a:rPr lang="en-US" sz="1200" b="0" dirty="0"/>
                        <a:t>1. Watch Video</a:t>
                      </a:r>
                    </a:p>
                    <a:p>
                      <a:r>
                        <a:rPr lang="en-US" sz="1200" b="0" dirty="0"/>
                        <a:t>2. Read HBP article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Class</a:t>
                      </a:r>
                    </a:p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1. Idea Generation</a:t>
                      </a:r>
                    </a:p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2. Description</a:t>
                      </a:r>
                    </a:p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/>
                    </a:p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Peer Learning Activity</a:t>
                      </a:r>
                    </a:p>
                    <a:p>
                      <a:pPr marL="171450" marR="0" lvl="0" indent="-17145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/>
                        <a:t>Share your company &amp; product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Post-Class Activity</a:t>
                      </a:r>
                    </a:p>
                    <a:p>
                      <a:r>
                        <a:rPr lang="en-US" sz="1200" b="0" dirty="0"/>
                        <a:t>1. Read Idea Desc. slides</a:t>
                      </a:r>
                    </a:p>
                    <a:p>
                      <a:r>
                        <a:rPr lang="en-US" sz="1200" b="0" dirty="0"/>
                        <a:t>2. Read HBP articles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Peer Learning Activity</a:t>
                      </a:r>
                    </a:p>
                    <a:p>
                      <a:pPr marL="285750" marR="0" lvl="0" indent="-28575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Give product ideas to each student in your peer group.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Work on </a:t>
                      </a:r>
                    </a:p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Product Assignment No. 2</a:t>
                      </a:r>
                    </a:p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  <a:p>
                      <a:pPr marL="228600" marR="0" lvl="0" indent="-22860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b="0" dirty="0"/>
                        <a:t>Business Strategy</a:t>
                      </a:r>
                    </a:p>
                    <a:p>
                      <a:pPr marL="228600" marR="0" lvl="0" indent="-22860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b="0" dirty="0"/>
                        <a:t>Product Line Strategy</a:t>
                      </a:r>
                    </a:p>
                    <a:p>
                      <a:pPr marL="228600" marR="0" lvl="0" indent="-22860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b="1" dirty="0"/>
                        <a:t>Product Idea</a:t>
                      </a:r>
                    </a:p>
                    <a:p>
                      <a:pPr marL="228600" marR="0" lvl="0" indent="-22860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b="0" dirty="0"/>
                        <a:t>Strategic Alignment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17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Tue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Wed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Thu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Fri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Sat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Sun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Mon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80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/>
                        <a:t>Product Assignment no. 2 is due</a:t>
                      </a:r>
                    </a:p>
                    <a:p>
                      <a:endParaRPr lang="en-US" sz="1200" b="1" dirty="0"/>
                    </a:p>
                    <a:p>
                      <a:r>
                        <a:rPr lang="en-US" sz="1200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579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4B28-85D9-4F20-9DFF-BC7F987EE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66950"/>
            <a:ext cx="8229600" cy="609600"/>
          </a:xfrm>
        </p:spPr>
        <p:txBody>
          <a:bodyPr/>
          <a:lstStyle/>
          <a:p>
            <a:r>
              <a:rPr lang="en-US" dirty="0"/>
              <a:t>Strategy</a:t>
            </a:r>
          </a:p>
        </p:txBody>
      </p:sp>
    </p:spTree>
    <p:extLst>
      <p:ext uri="{BB962C8B-B14F-4D97-AF65-F5344CB8AC3E}">
        <p14:creationId xmlns:p14="http://schemas.microsoft.com/office/powerpoint/2010/main" val="3502028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84810-3120-B9C1-7F94-A2F276C6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many terms used in “strategy”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C5D73-CF11-1D6A-892F-095323AD173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047750"/>
            <a:ext cx="2590800" cy="3581400"/>
          </a:xfrm>
        </p:spPr>
        <p:txBody>
          <a:bodyPr/>
          <a:lstStyle/>
          <a:p>
            <a:r>
              <a:rPr lang="en-US" dirty="0"/>
              <a:t>Goals</a:t>
            </a:r>
          </a:p>
          <a:p>
            <a:endParaRPr lang="en-US" dirty="0"/>
          </a:p>
          <a:p>
            <a:r>
              <a:rPr lang="en-US" dirty="0"/>
              <a:t>Objectives</a:t>
            </a:r>
          </a:p>
          <a:p>
            <a:endParaRPr lang="en-US" dirty="0"/>
          </a:p>
          <a:p>
            <a:r>
              <a:rPr lang="en-US" dirty="0"/>
              <a:t>Vision</a:t>
            </a:r>
          </a:p>
          <a:p>
            <a:endParaRPr lang="en-US" dirty="0"/>
          </a:p>
          <a:p>
            <a:r>
              <a:rPr lang="en-US" dirty="0"/>
              <a:t>Mission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4207D-0438-6A21-7721-C882B0F0687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909422" y="1047749"/>
            <a:ext cx="2590800" cy="3581400"/>
          </a:xfrm>
        </p:spPr>
        <p:txBody>
          <a:bodyPr/>
          <a:lstStyle/>
          <a:p>
            <a:r>
              <a:rPr lang="en-US" dirty="0"/>
              <a:t>Business Strategy</a:t>
            </a:r>
          </a:p>
          <a:p>
            <a:endParaRPr lang="en-US" dirty="0"/>
          </a:p>
          <a:p>
            <a:r>
              <a:rPr lang="en-US" dirty="0"/>
              <a:t>Business Unit Strategy</a:t>
            </a:r>
          </a:p>
          <a:p>
            <a:br>
              <a:rPr lang="en-US" dirty="0"/>
            </a:br>
            <a:r>
              <a:rPr lang="en-US" dirty="0"/>
              <a:t>Competitive Strategy</a:t>
            </a:r>
          </a:p>
          <a:p>
            <a:br>
              <a:rPr lang="en-US" dirty="0"/>
            </a:br>
            <a:r>
              <a:rPr lang="en-US" dirty="0"/>
              <a:t>Market Strategy</a:t>
            </a:r>
          </a:p>
          <a:p>
            <a:endParaRPr lang="en-US" dirty="0"/>
          </a:p>
          <a:p>
            <a:r>
              <a:rPr lang="en-US" dirty="0"/>
              <a:t>Product Strategy</a:t>
            </a:r>
          </a:p>
          <a:p>
            <a:endParaRPr lang="en-US" dirty="0"/>
          </a:p>
          <a:p>
            <a:r>
              <a:rPr lang="en-US" dirty="0"/>
              <a:t>Platform Strategy</a:t>
            </a:r>
          </a:p>
          <a:p>
            <a:endParaRPr lang="en-US" dirty="0"/>
          </a:p>
          <a:p>
            <a:r>
              <a:rPr lang="en-US" dirty="0"/>
              <a:t>Technology Strategy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801D74-E730-71E3-9504-DAB6AA5666E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43779" y="996178"/>
            <a:ext cx="2590800" cy="3581400"/>
          </a:xfrm>
        </p:spPr>
        <p:txBody>
          <a:bodyPr/>
          <a:lstStyle/>
          <a:p>
            <a:r>
              <a:rPr lang="en-US" dirty="0"/>
              <a:t>Competitive Advantage</a:t>
            </a:r>
          </a:p>
          <a:p>
            <a:endParaRPr lang="en-US" dirty="0"/>
          </a:p>
          <a:p>
            <a:r>
              <a:rPr lang="en-US" dirty="0"/>
              <a:t>Market Entry Strategy</a:t>
            </a:r>
          </a:p>
          <a:p>
            <a:endParaRPr lang="en-US" dirty="0"/>
          </a:p>
          <a:p>
            <a:r>
              <a:rPr lang="en-US" dirty="0"/>
              <a:t>Marketing Strategy</a:t>
            </a:r>
          </a:p>
          <a:p>
            <a:endParaRPr lang="en-US" dirty="0"/>
          </a:p>
          <a:p>
            <a:r>
              <a:rPr lang="en-US" dirty="0"/>
              <a:t>Sales Strategy</a:t>
            </a:r>
          </a:p>
          <a:p>
            <a:endParaRPr lang="en-US" dirty="0"/>
          </a:p>
          <a:p>
            <a:r>
              <a:rPr lang="en-US" dirty="0"/>
              <a:t>Pricing Strategy</a:t>
            </a:r>
          </a:p>
          <a:p>
            <a:endParaRPr lang="en-US" dirty="0"/>
          </a:p>
          <a:p>
            <a:r>
              <a:rPr lang="en-US" dirty="0"/>
              <a:t>Distribution Strategy</a:t>
            </a:r>
          </a:p>
          <a:p>
            <a:endParaRPr lang="en-US" dirty="0"/>
          </a:p>
          <a:p>
            <a:r>
              <a:rPr lang="en-US" dirty="0"/>
              <a:t>Regulatory Strategy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4F1234-78D5-5957-C4F0-7CB8550F9F92}"/>
              </a:ext>
            </a:extLst>
          </p:cNvPr>
          <p:cNvSpPr txBox="1">
            <a:spLocks/>
          </p:cNvSpPr>
          <p:nvPr/>
        </p:nvSpPr>
        <p:spPr bwMode="auto">
          <a:xfrm>
            <a:off x="7234578" y="1048576"/>
            <a:ext cx="25908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350" indent="-6350" algn="l" rtl="0" eaLnBrk="1" fontAlgn="base" hangingPunct="1">
              <a:spcBef>
                <a:spcPts val="6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31" indent="-285743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00120" indent="-285743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57309" indent="-285743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348" indent="-228594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7pPr>
            <a:lvl8pPr marL="3428915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9pPr>
          </a:lstStyle>
          <a:p>
            <a:r>
              <a:rPr lang="en-US" kern="0" dirty="0"/>
              <a:t>Plans</a:t>
            </a:r>
          </a:p>
          <a:p>
            <a:endParaRPr lang="en-US" kern="0" dirty="0"/>
          </a:p>
          <a:p>
            <a:r>
              <a:rPr lang="en-US" kern="0" dirty="0"/>
              <a:t>Tactics</a:t>
            </a:r>
          </a:p>
          <a:p>
            <a:endParaRPr lang="en-US" kern="0" dirty="0"/>
          </a:p>
          <a:p>
            <a:r>
              <a:rPr lang="en-US" kern="0" dirty="0"/>
              <a:t>Initiatives</a:t>
            </a:r>
          </a:p>
          <a:p>
            <a:endParaRPr lang="en-US" kern="0" dirty="0"/>
          </a:p>
          <a:p>
            <a:r>
              <a:rPr lang="en-US" kern="0" dirty="0"/>
              <a:t>Competencies</a:t>
            </a:r>
          </a:p>
          <a:p>
            <a:endParaRPr lang="en-US" kern="0" dirty="0"/>
          </a:p>
          <a:p>
            <a:r>
              <a:rPr lang="en-US" kern="0" dirty="0"/>
              <a:t>Capabilities</a:t>
            </a:r>
          </a:p>
          <a:p>
            <a:endParaRPr lang="en-US" kern="0" dirty="0"/>
          </a:p>
          <a:p>
            <a:r>
              <a:rPr lang="en-US" kern="0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033684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938B-557E-A159-5353-798C4A1B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at least 10 schools of thought on Strategy</a:t>
            </a:r>
            <a:br>
              <a:rPr lang="en-US" dirty="0"/>
            </a:br>
            <a:r>
              <a:rPr lang="en-US" sz="1600" b="0" dirty="0"/>
              <a:t>According to research by Prof. Henry Mintzberg, McGill University, Canada</a:t>
            </a:r>
            <a:endParaRPr lang="en-US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0CF71A-D74E-860B-1B3A-EB7F8B0758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70669" y="1499405"/>
            <a:ext cx="3962400" cy="313635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Design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Planning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Positioning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Configuration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Cognitive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3DBBA5-3050-A552-B70D-1683274868D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27448" y="1504950"/>
            <a:ext cx="3959352" cy="3136350"/>
          </a:xfrm>
        </p:spPr>
        <p:txBody>
          <a:bodyPr/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/>
              <a:t>Cultural</a:t>
            </a:r>
          </a:p>
          <a:p>
            <a:pPr marL="342900" indent="-342900">
              <a:buFont typeface="+mj-lt"/>
              <a:buAutoNum type="arabicPeriod" startAt="6"/>
            </a:pPr>
            <a:endParaRPr lang="en-US" dirty="0"/>
          </a:p>
          <a:p>
            <a:pPr marL="342900" indent="-342900">
              <a:buFont typeface="+mj-lt"/>
              <a:buAutoNum type="arabicPeriod" startAt="6"/>
            </a:pPr>
            <a:r>
              <a:rPr lang="en-US" dirty="0"/>
              <a:t>Entrepreneurial</a:t>
            </a:r>
          </a:p>
          <a:p>
            <a:pPr marL="342900" indent="-342900">
              <a:buFont typeface="+mj-lt"/>
              <a:buAutoNum type="arabicPeriod" startAt="6"/>
            </a:pPr>
            <a:endParaRPr lang="en-US" dirty="0"/>
          </a:p>
          <a:p>
            <a:pPr marL="342900" indent="-342900">
              <a:buFont typeface="+mj-lt"/>
              <a:buAutoNum type="arabicPeriod" startAt="6"/>
            </a:pPr>
            <a:r>
              <a:rPr lang="en-US" dirty="0"/>
              <a:t>Environmental</a:t>
            </a:r>
          </a:p>
          <a:p>
            <a:pPr marL="342900" indent="-342900">
              <a:buFont typeface="+mj-lt"/>
              <a:buAutoNum type="arabicPeriod" startAt="6"/>
            </a:pPr>
            <a:endParaRPr lang="en-US" dirty="0"/>
          </a:p>
          <a:p>
            <a:pPr marL="342900" indent="-342900">
              <a:buFont typeface="+mj-lt"/>
              <a:buAutoNum type="arabicPeriod" startAt="6"/>
            </a:pPr>
            <a:r>
              <a:rPr lang="en-US" dirty="0"/>
              <a:t>Learning </a:t>
            </a:r>
          </a:p>
          <a:p>
            <a:pPr marL="342900" indent="-342900">
              <a:buFont typeface="+mj-lt"/>
              <a:buAutoNum type="arabicPeriod" startAt="6"/>
            </a:pPr>
            <a:endParaRPr lang="en-US" dirty="0"/>
          </a:p>
          <a:p>
            <a:pPr marL="342900" indent="-342900">
              <a:buFont typeface="+mj-lt"/>
              <a:buAutoNum type="arabicPeriod" startAt="6"/>
            </a:pPr>
            <a:r>
              <a:rPr lang="en-US" dirty="0"/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3284512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F835-7A15-F300-1E3B-6DB02528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Strategy is…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54727-12D5-489C-C9F8-A547A1EE242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91428"/>
            <a:ext cx="8229600" cy="457200"/>
          </a:xfrm>
        </p:spPr>
        <p:txBody>
          <a:bodyPr/>
          <a:lstStyle/>
          <a:p>
            <a:r>
              <a:rPr lang="en-US" sz="1800" dirty="0"/>
              <a:t>The destination(s) you choose and how you will achieve them.</a:t>
            </a:r>
            <a:endParaRPr lang="en-US" dirty="0"/>
          </a:p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25F2AA-80B3-B2B1-39C0-66C9976F8C0A}"/>
              </a:ext>
            </a:extLst>
          </p:cNvPr>
          <p:cNvSpPr/>
          <p:nvPr/>
        </p:nvSpPr>
        <p:spPr bwMode="auto">
          <a:xfrm>
            <a:off x="609600" y="1995282"/>
            <a:ext cx="304800" cy="304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CD42E5-21A6-B711-2195-AEB6CFCD3917}"/>
              </a:ext>
            </a:extLst>
          </p:cNvPr>
          <p:cNvSpPr/>
          <p:nvPr/>
        </p:nvSpPr>
        <p:spPr bwMode="auto">
          <a:xfrm>
            <a:off x="7772400" y="1995282"/>
            <a:ext cx="304800" cy="304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01C67D-27E0-7129-C4F8-0949176965A2}"/>
              </a:ext>
            </a:extLst>
          </p:cNvPr>
          <p:cNvCxnSpPr>
            <a:stCxn id="10" idx="6"/>
          </p:cNvCxnSpPr>
          <p:nvPr/>
        </p:nvCxnSpPr>
        <p:spPr bwMode="auto">
          <a:xfrm>
            <a:off x="914400" y="2147682"/>
            <a:ext cx="68580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1381AF5-4A39-CDDE-1AAF-CACD46EFFC24}"/>
              </a:ext>
            </a:extLst>
          </p:cNvPr>
          <p:cNvSpPr txBox="1"/>
          <p:nvPr/>
        </p:nvSpPr>
        <p:spPr>
          <a:xfrm>
            <a:off x="76200" y="2341495"/>
            <a:ext cx="167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 State</a:t>
            </a:r>
          </a:p>
          <a:p>
            <a:pPr algn="ctr"/>
            <a:r>
              <a:rPr lang="en-US" sz="1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“As Is”</a:t>
            </a:r>
          </a:p>
          <a:p>
            <a:pPr algn="ctr"/>
            <a:r>
              <a:rPr lang="en-US" sz="1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B80B2-A473-DE8B-7159-0AA68F48B2E2}"/>
              </a:ext>
            </a:extLst>
          </p:cNvPr>
          <p:cNvSpPr txBox="1"/>
          <p:nvPr/>
        </p:nvSpPr>
        <p:spPr>
          <a:xfrm>
            <a:off x="6934200" y="2300082"/>
            <a:ext cx="167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Future State</a:t>
            </a:r>
          </a:p>
          <a:p>
            <a:pPr algn="ctr"/>
            <a:r>
              <a:rPr lang="en-US" sz="1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“To Be”</a:t>
            </a:r>
          </a:p>
          <a:p>
            <a:pPr algn="ctr"/>
            <a:r>
              <a:rPr lang="en-US" sz="1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Long-term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39A8BD-6232-5BDE-46F4-64B468AB682F}"/>
              </a:ext>
            </a:extLst>
          </p:cNvPr>
          <p:cNvSpPr txBox="1"/>
          <p:nvPr/>
        </p:nvSpPr>
        <p:spPr>
          <a:xfrm>
            <a:off x="685800" y="3223932"/>
            <a:ext cx="7848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Strategy helps to set priorities and make decisions – what we will do and what we won’t do.</a:t>
            </a:r>
          </a:p>
          <a:p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strategy considers resources are limited and conditions are uncertain.</a:t>
            </a:r>
          </a:p>
          <a:p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9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45 Helvetica Light" pitchFamily="-110" charset="0"/>
            <a:ea typeface="Geneva" pitchFamily="-110" charset="-128"/>
            <a:cs typeface="Geneva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45 Helvetica Light" pitchFamily="-110" charset="0"/>
            <a:ea typeface="Geneva" pitchFamily="-110" charset="-128"/>
            <a:cs typeface="Geneva" pitchFamily="-11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305A81DC-F056-FF44-9553-6A4D4150B4C1}" vid="{22C4A014-A9D7-334E-98D6-A9C7E73BCA4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9BB08AE-6C17-7743-91F9-ED9B88395F3C}">
  <we:reference id="wa104178141" version="3.0.11.6" store="en-US" storeType="OMEX"/>
  <we:alternateReferences>
    <we:reference id="WA104178141" version="3.0.11.6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3437</TotalTime>
  <Words>2111</Words>
  <Application>Microsoft Macintosh PowerPoint</Application>
  <PresentationFormat>On-screen Show (16:9)</PresentationFormat>
  <Paragraphs>444</Paragraphs>
  <Slides>36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.AppleSystemUIFont</vt:lpstr>
      <vt:lpstr>45 Helvetica Light</vt:lpstr>
      <vt:lpstr>Arial</vt:lpstr>
      <vt:lpstr>Open Sans</vt:lpstr>
      <vt:lpstr>Open Sans Light</vt:lpstr>
      <vt:lpstr>Open Sans Regular</vt:lpstr>
      <vt:lpstr>Times</vt:lpstr>
      <vt:lpstr>Wingdings</vt:lpstr>
      <vt:lpstr>CMU PPT Theme</vt:lpstr>
      <vt:lpstr>PowerPoint Presentation</vt:lpstr>
      <vt:lpstr>Today’s Class</vt:lpstr>
      <vt:lpstr>The first 3 classes are about Context.</vt:lpstr>
      <vt:lpstr>Product Assignment No. 2 The Strategy Context and New Product Idea</vt:lpstr>
      <vt:lpstr>The cadence of work for the next 7 days</vt:lpstr>
      <vt:lpstr>Strategy</vt:lpstr>
      <vt:lpstr>There are many terms used in “strategy”</vt:lpstr>
      <vt:lpstr>There are at least 10 schools of thought on Strategy According to research by Prof. Henry Mintzberg, McGill University, Canada</vt:lpstr>
      <vt:lpstr>Strategy is…</vt:lpstr>
      <vt:lpstr>A “typical” strategy creation process</vt:lpstr>
      <vt:lpstr>The best results occur when there is strategic alignment… …when everyone is committed to the same long-term destination</vt:lpstr>
      <vt:lpstr>Every level has a vision, goals and strategies.</vt:lpstr>
      <vt:lpstr>For your project in this course:</vt:lpstr>
      <vt:lpstr>Strategy elements</vt:lpstr>
      <vt:lpstr>Post Class Activity  This article in your coursepack identifies 3 elements of a clear strategy</vt:lpstr>
      <vt:lpstr>The 1st element of strategy</vt:lpstr>
      <vt:lpstr>Common Company Objectives These lead to an increase in the value of the company</vt:lpstr>
      <vt:lpstr>Different objectives lead to very different strategies </vt:lpstr>
      <vt:lpstr>Example: “Objectives”</vt:lpstr>
      <vt:lpstr>Course Library page</vt:lpstr>
      <vt:lpstr>The 2nd element of strategy</vt:lpstr>
      <vt:lpstr>Example: “Scope” for Google Cloud</vt:lpstr>
      <vt:lpstr>The 3rd element of strategy</vt:lpstr>
      <vt:lpstr>Example “Advantage”: Microsoft</vt:lpstr>
      <vt:lpstr>Example ”Advantage”: Google</vt:lpstr>
      <vt:lpstr>The 4th element of strategy</vt:lpstr>
      <vt:lpstr>4 common ways to grow a company or product line</vt:lpstr>
      <vt:lpstr>Ansoff Matrix explanations</vt:lpstr>
      <vt:lpstr>One Path to Take:  Book: “Beyond the Core” by Chris Zook, Bain &amp; Company consultant</vt:lpstr>
      <vt:lpstr>There are many possible ”Adjacency” possibilities.</vt:lpstr>
      <vt:lpstr>Common Product Line Strategies for growth.</vt:lpstr>
      <vt:lpstr>Example “How” for Google.</vt:lpstr>
      <vt:lpstr>Example “How” for Microsoft Surface</vt:lpstr>
      <vt:lpstr>Workshop</vt:lpstr>
      <vt:lpstr>Discussion</vt:lpstr>
      <vt:lpstr>The End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Jim Berardone</cp:lastModifiedBy>
  <cp:revision>333</cp:revision>
  <cp:lastPrinted>2021-09-21T04:17:56Z</cp:lastPrinted>
  <dcterms:created xsi:type="dcterms:W3CDTF">2020-08-16T19:29:51Z</dcterms:created>
  <dcterms:modified xsi:type="dcterms:W3CDTF">2023-09-05T16:00:55Z</dcterms:modified>
  <cp:category/>
</cp:coreProperties>
</file>