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35"/>
  </p:notesMasterIdLst>
  <p:handoutMasterIdLst>
    <p:handoutMasterId r:id="rId36"/>
  </p:handoutMasterIdLst>
  <p:sldIdLst>
    <p:sldId id="258" r:id="rId2"/>
    <p:sldId id="4768" r:id="rId3"/>
    <p:sldId id="4769" r:id="rId4"/>
    <p:sldId id="4770" r:id="rId5"/>
    <p:sldId id="4771" r:id="rId6"/>
    <p:sldId id="4767" r:id="rId7"/>
    <p:sldId id="4772" r:id="rId8"/>
    <p:sldId id="681" r:id="rId9"/>
    <p:sldId id="4777" r:id="rId10"/>
    <p:sldId id="4778" r:id="rId11"/>
    <p:sldId id="571" r:id="rId12"/>
    <p:sldId id="684" r:id="rId13"/>
    <p:sldId id="4774" r:id="rId14"/>
    <p:sldId id="4780" r:id="rId15"/>
    <p:sldId id="4775" r:id="rId16"/>
    <p:sldId id="4776" r:id="rId17"/>
    <p:sldId id="1497" r:id="rId18"/>
    <p:sldId id="4779" r:id="rId19"/>
    <p:sldId id="1499" r:id="rId20"/>
    <p:sldId id="1483" r:id="rId21"/>
    <p:sldId id="4781" r:id="rId22"/>
    <p:sldId id="4784" r:id="rId23"/>
    <p:sldId id="4679" r:id="rId24"/>
    <p:sldId id="4782" r:id="rId25"/>
    <p:sldId id="4783" r:id="rId26"/>
    <p:sldId id="4785" r:id="rId27"/>
    <p:sldId id="1095" r:id="rId28"/>
    <p:sldId id="4786" r:id="rId29"/>
    <p:sldId id="1102" r:id="rId30"/>
    <p:sldId id="4699" r:id="rId31"/>
    <p:sldId id="4713" r:id="rId32"/>
    <p:sldId id="4716" r:id="rId33"/>
    <p:sldId id="4669" r:id="rId3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577"/>
    <a:srgbClr val="00BB5B"/>
    <a:srgbClr val="009046"/>
    <a:srgbClr val="00CC63"/>
    <a:srgbClr val="BB0027"/>
    <a:srgbClr val="E7CBCB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6"/>
    <p:restoredTop sz="89977"/>
  </p:normalViewPr>
  <p:slideViewPr>
    <p:cSldViewPr>
      <p:cViewPr>
        <p:scale>
          <a:sx n="140" d="100"/>
          <a:sy n="140" d="100"/>
        </p:scale>
        <p:origin x="984" y="8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4072" y="12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fld id="{A4676FBE-E17B-9F40-B294-2A0EC4B80004}" type="slidenum">
              <a:rPr lang="en-US" altLang="x-none" sz="1200">
                <a:latin typeface="Open Sans" charset="0"/>
              </a:rPr>
              <a:pPr/>
              <a:t>1</a:t>
            </a:fld>
            <a:endParaRPr lang="en-US" altLang="x-none" sz="1200">
              <a:latin typeface="Open Sans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x-none" dirty="0">
              <a:ea typeface="ＭＳ Ｐゴシック" charset="-128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635698-C24B-5441-9A7D-1F02AFC69297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  <a:p>
            <a:pPr lvl="1" eaLnBrk="1" hangingPunct="1"/>
            <a:endParaRPr lang="en-US" altLang="en-US" i="1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40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099A57D8-7509-9843-B4F2-2C544A2C9A49}" type="slidenum">
              <a:rPr lang="en-US" altLang="en-US">
                <a:latin typeface="Arial" charset="0"/>
              </a:rPr>
              <a:pPr/>
              <a:t>11</a:t>
            </a:fld>
            <a:endParaRPr lang="en-US" altLang="en-US">
              <a:latin typeface="Arial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095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80E2E1E7-D17E-5841-A744-5DDA31152079}" type="slidenum">
              <a:rPr lang="en-US" altLang="en-US">
                <a:latin typeface="Arial" charset="0"/>
              </a:rPr>
              <a:pPr/>
              <a:t>12</a:t>
            </a:fld>
            <a:endParaRPr lang="en-US" altLang="en-US">
              <a:latin typeface="Arial" charset="0"/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I’ll go through the first 11 quickly. The others you can find easily with an online search.</a:t>
            </a:r>
          </a:p>
        </p:txBody>
      </p:sp>
    </p:spTree>
    <p:extLst>
      <p:ext uri="{BB962C8B-B14F-4D97-AF65-F5344CB8AC3E}">
        <p14:creationId xmlns:p14="http://schemas.microsoft.com/office/powerpoint/2010/main" val="35747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067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98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D5F4CE-B29C-9144-9D43-05FDF84E5CCD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165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73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115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2400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2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2400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2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01856"/>
            <a:ext cx="7770813" cy="319276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803E-5DA0-5749-89FA-1CC0C924FEDE}" type="datetime3">
              <a:rPr lang="en-US" smtClean="0"/>
              <a:t>7 September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3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3798889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3798889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81935" y="6400414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34336" y="6552813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86736" y="6705213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9136" y="6857613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31" indent="-285743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20" indent="-285743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09" indent="-285743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8" indent="-228594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8915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-2O9poh2WCnY/UPObgPtd7qI/AAAAAAAACiY/dcQtkNx46Bw/s1600/diverge+converge+diagram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943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1663699"/>
            <a:ext cx="6324600" cy="182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17-612 Fall 2023</a:t>
            </a:r>
          </a:p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Business &amp; Marketing Strategy</a:t>
            </a:r>
          </a:p>
          <a:p>
            <a:pPr>
              <a:spcBef>
                <a:spcPts val="0"/>
              </a:spcBef>
            </a:pPr>
            <a:endParaRPr lang="en-US" altLang="x-none" sz="1600" dirty="0">
              <a:solidFill>
                <a:schemeClr val="bg1"/>
              </a:solidFill>
              <a:ea typeface="ＭＳ Ｐゴシック" charset="-128"/>
            </a:endParaRPr>
          </a:p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Class 4</a:t>
            </a: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638549"/>
            <a:ext cx="6019800" cy="99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x-none" sz="1600" i="1" dirty="0">
              <a:solidFill>
                <a:srgbClr val="FFFFFF"/>
              </a:solidFill>
              <a:ea typeface="ＭＳ Ｐゴシック" charset="-128"/>
            </a:endParaRPr>
          </a:p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Jim Berardone</a:t>
            </a:r>
          </a:p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Associate Professor of the Practice of Product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864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3991-D3F0-776C-5B3D-130C6F44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strong difference that customers will value!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E4E0D-6C5F-DC13-D3FB-5060CE4D65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b="1" dirty="0"/>
              <a:t>Product Differentiation</a:t>
            </a:r>
          </a:p>
          <a:p>
            <a:r>
              <a:rPr lang="en-US" sz="2000" dirty="0"/>
              <a:t>Characteristics of your product that make it more attractive to customers than alternatives.</a:t>
            </a:r>
          </a:p>
          <a:p>
            <a:endParaRPr lang="en-US" sz="2000" dirty="0"/>
          </a:p>
          <a:p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Strong differentiation is 1 of the 2 factors behind the most successful products.</a:t>
            </a:r>
          </a:p>
          <a:p>
            <a:endParaRPr lang="en-US" sz="2000" dirty="0"/>
          </a:p>
          <a:p>
            <a:r>
              <a:rPr lang="en-US" sz="2000" dirty="0"/>
              <a:t>Just because your product is different doesn’t mean it’s differentiated!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must find value in that difference.</a:t>
            </a:r>
          </a:p>
        </p:txBody>
      </p:sp>
    </p:spTree>
    <p:extLst>
      <p:ext uri="{BB962C8B-B14F-4D97-AF65-F5344CB8AC3E}">
        <p14:creationId xmlns:p14="http://schemas.microsoft.com/office/powerpoint/2010/main" val="421656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fld id="{9CF91937-3A9B-AA4C-846F-D228C0D96E6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35172" name="Group 4"/>
          <p:cNvGrpSpPr>
            <a:grpSpLocks noChangeAspect="1"/>
          </p:cNvGrpSpPr>
          <p:nvPr/>
        </p:nvGrpSpPr>
        <p:grpSpPr bwMode="auto">
          <a:xfrm>
            <a:off x="2505409" y="1047750"/>
            <a:ext cx="5723080" cy="2892852"/>
            <a:chOff x="1344" y="1136"/>
            <a:chExt cx="4136" cy="2304"/>
          </a:xfrm>
        </p:grpSpPr>
        <p:grpSp>
          <p:nvGrpSpPr>
            <p:cNvPr id="135174" name="Group 5"/>
            <p:cNvGrpSpPr>
              <a:grpSpLocks/>
            </p:cNvGrpSpPr>
            <p:nvPr/>
          </p:nvGrpSpPr>
          <p:grpSpPr bwMode="auto">
            <a:xfrm>
              <a:off x="1344" y="1136"/>
              <a:ext cx="4136" cy="2304"/>
              <a:chOff x="1344" y="1136"/>
              <a:chExt cx="4136" cy="2304"/>
            </a:xfrm>
          </p:grpSpPr>
          <p:pic>
            <p:nvPicPr>
              <p:cNvPr id="135177" name="Picture 6" descr="diverge+converge+diagram">
                <a:hlinkClick r:id="rId3"/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136"/>
                <a:ext cx="3072" cy="2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4704" y="1136"/>
                <a:ext cx="776" cy="23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Verdana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charset="0"/>
                    <a:ea typeface="ＭＳ Ｐゴシック" charset="-128"/>
                  </a:defRPr>
                </a:lvl9pPr>
              </a:lstStyle>
              <a:p>
                <a:pPr algn="r" eaLnBrk="1" hangingPunct="1">
                  <a:defRPr/>
                </a:pPr>
                <a:r>
                  <a:rPr lang="en-US" altLang="en-US" sz="1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en-US" sz="1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Selected</a:t>
                </a:r>
              </a:p>
              <a:p>
                <a:pPr eaLnBrk="1" hangingPunct="1">
                  <a:defRPr/>
                </a:pPr>
                <a:r>
                  <a:rPr lang="en-US" altLang="en-US" sz="1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Product Idea</a:t>
                </a:r>
              </a:p>
            </p:txBody>
          </p:sp>
        </p:grpSp>
        <p:sp>
          <p:nvSpPr>
            <p:cNvPr id="135176" name="Line 10"/>
            <p:cNvSpPr>
              <a:spLocks noChangeShapeType="1"/>
            </p:cNvSpPr>
            <p:nvPr/>
          </p:nvSpPr>
          <p:spPr bwMode="auto">
            <a:xfrm>
              <a:off x="4293" y="2304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35173" name="Text Box 4"/>
          <p:cNvSpPr txBox="1">
            <a:spLocks noChangeArrowheads="1"/>
          </p:cNvSpPr>
          <p:nvPr/>
        </p:nvSpPr>
        <p:spPr bwMode="auto">
          <a:xfrm>
            <a:off x="2662196" y="4912668"/>
            <a:ext cx="44969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00">
                <a:latin typeface="Candara" charset="0"/>
              </a:rPr>
              <a:t>Image Source: Portions - Brown, T. </a:t>
            </a:r>
            <a:r>
              <a:rPr lang="ja-JP" altLang="en-US" sz="900">
                <a:latin typeface="Candara" charset="0"/>
              </a:rPr>
              <a:t>“</a:t>
            </a:r>
            <a:r>
              <a:rPr lang="en-US" altLang="ja-JP" sz="900">
                <a:latin typeface="Candara" charset="0"/>
              </a:rPr>
              <a:t>Change by Design</a:t>
            </a:r>
            <a:r>
              <a:rPr lang="ja-JP" altLang="en-US" sz="900">
                <a:latin typeface="Candara" charset="0"/>
              </a:rPr>
              <a:t>”</a:t>
            </a:r>
            <a:r>
              <a:rPr lang="en-US" altLang="ja-JP" sz="900">
                <a:latin typeface="Candara" charset="0"/>
              </a:rPr>
              <a:t> and libedge.blogspot.com</a:t>
            </a:r>
            <a:endParaRPr lang="en-US" altLang="en-US" sz="900">
              <a:latin typeface="Candara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CFB45-7595-7D43-9EE1-88134F66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95828"/>
            <a:ext cx="8229600" cy="609600"/>
          </a:xfrm>
        </p:spPr>
        <p:txBody>
          <a:bodyPr/>
          <a:lstStyle/>
          <a:p>
            <a:r>
              <a:rPr lang="en-US" dirty="0"/>
              <a:t>Generate MANY ideas </a:t>
            </a:r>
            <a:r>
              <a:rPr lang="en-US" u="sng" dirty="0"/>
              <a:t>before</a:t>
            </a:r>
            <a:r>
              <a:rPr lang="en-US" dirty="0"/>
              <a:t> evaluating and selecting an idea.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4FE455-8F41-C54B-B11A-D4476FB01BBA}"/>
              </a:ext>
            </a:extLst>
          </p:cNvPr>
          <p:cNvSpPr/>
          <p:nvPr/>
        </p:nvSpPr>
        <p:spPr>
          <a:xfrm>
            <a:off x="1082040" y="4095750"/>
            <a:ext cx="6425535" cy="688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 algn="ctr" eaLnBrk="1" hangingPunct="1">
              <a:lnSpc>
                <a:spcPct val="80000"/>
              </a:lnSpc>
              <a:defRPr/>
            </a:pPr>
            <a:r>
              <a:rPr lang="en-US" altLang="en-US" sz="1600" b="1" dirty="0">
                <a:solidFill>
                  <a:srgbClr val="C00000"/>
                </a:solidFill>
              </a:rPr>
              <a:t>Separate CONCEIVING Ideas from SELECTING Ideas.</a:t>
            </a:r>
          </a:p>
          <a:p>
            <a:pPr lvl="1" algn="ctr" eaLnBrk="1" hangingPunct="1">
              <a:lnSpc>
                <a:spcPct val="80000"/>
              </a:lnSpc>
              <a:defRPr/>
            </a:pPr>
            <a:endParaRPr lang="en-US" altLang="en-US" sz="1600" b="1" dirty="0">
              <a:solidFill>
                <a:srgbClr val="C00000"/>
              </a:solidFill>
            </a:endParaRPr>
          </a:p>
          <a:p>
            <a:pPr lvl="1" algn="ctr" eaLnBrk="1" hangingPunct="1">
              <a:lnSpc>
                <a:spcPct val="80000"/>
              </a:lnSpc>
              <a:defRPr/>
            </a:pPr>
            <a:r>
              <a:rPr lang="en-US" altLang="en-US" sz="1600" b="1" dirty="0"/>
              <a:t>Gives you a chance to combine parts to form a better idea.</a:t>
            </a:r>
          </a:p>
        </p:txBody>
      </p:sp>
    </p:spTree>
    <p:extLst>
      <p:ext uri="{BB962C8B-B14F-4D97-AF65-F5344CB8AC3E}">
        <p14:creationId xmlns:p14="http://schemas.microsoft.com/office/powerpoint/2010/main" val="353982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700" dirty="0">
                <a:cs typeface="+mj-cs"/>
              </a:rPr>
              <a:t>Idea Generation: There are many techniques.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FEE2-1612-C64D-B46C-E2964F1BE5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600" dirty="0"/>
              <a:t> Brainstorming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600" dirty="0"/>
              <a:t> Brainstorm with an outsider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600" dirty="0"/>
              <a:t> Structured brainstorming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600" dirty="0"/>
              <a:t> SCAMPER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600" dirty="0"/>
              <a:t> Crazy Eights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600" dirty="0"/>
              <a:t> 6-3-5 method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600" dirty="0"/>
              <a:t> Round Robin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600" dirty="0"/>
              <a:t> Welcome unusual ideas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600" dirty="0"/>
              <a:t> Build upon ideas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600" dirty="0"/>
              <a:t> Flip bad ideas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600" dirty="0"/>
              <a:t> Wishing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EF6F6-06A6-3247-AA68-70B65035DAD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ct val="80000"/>
              </a:lnSpc>
              <a:buFont typeface="+mj-lt"/>
              <a:buAutoNum type="arabicPeriod" startAt="12"/>
              <a:defRPr/>
            </a:pPr>
            <a:r>
              <a:rPr lang="en-US" sz="1600" dirty="0"/>
              <a:t> TRIZ method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2"/>
              <a:defRPr/>
            </a:pPr>
            <a:r>
              <a:rPr lang="en-US" sz="1600" dirty="0"/>
              <a:t> Six hats thinking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2"/>
              <a:defRPr/>
            </a:pPr>
            <a:r>
              <a:rPr lang="en-US" sz="1600" dirty="0"/>
              <a:t> Innovation contests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2"/>
              <a:defRPr/>
            </a:pPr>
            <a:r>
              <a:rPr lang="en-US" sz="1600" dirty="0"/>
              <a:t> Storyboarding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2"/>
              <a:defRPr/>
            </a:pPr>
            <a:r>
              <a:rPr lang="en-US" sz="1600" dirty="0"/>
              <a:t> Paper prototyping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2"/>
              <a:defRPr/>
            </a:pPr>
            <a:r>
              <a:rPr lang="en-US" sz="1600" dirty="0"/>
              <a:t> Lo-fidelity prototyping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2"/>
              <a:defRPr/>
            </a:pPr>
            <a:r>
              <a:rPr lang="en-US" sz="1600" dirty="0"/>
              <a:t> Participatory design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2"/>
              <a:defRPr/>
            </a:pPr>
            <a:r>
              <a:rPr lang="en-US" sz="1600" dirty="0"/>
              <a:t> Experience diagramming 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2"/>
              <a:defRPr/>
            </a:pPr>
            <a:r>
              <a:rPr lang="en-US" sz="1600" dirty="0"/>
              <a:t> Patent mapping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 startAt="12"/>
              <a:defRPr/>
            </a:pPr>
            <a:r>
              <a:rPr lang="en-US" sz="1600" dirty="0"/>
              <a:t> Future scenarios</a:t>
            </a:r>
          </a:p>
          <a:p>
            <a:pPr marL="0" indent="0"/>
            <a:r>
              <a:rPr lang="en-US" sz="1600" dirty="0"/>
              <a:t>More…</a:t>
            </a:r>
          </a:p>
        </p:txBody>
      </p:sp>
      <p:sp>
        <p:nvSpPr>
          <p:cNvPr id="13721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96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document&#10;&#10;Description automatically generated">
            <a:extLst>
              <a:ext uri="{FF2B5EF4-FFF2-40B4-BE49-F238E27FC236}">
                <a16:creationId xmlns:a16="http://schemas.microsoft.com/office/drawing/2014/main" id="{2A40462E-F40D-28CE-D323-EF6E25DC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4400">
            <a:off x="533400" y="1352550"/>
            <a:ext cx="2640013" cy="3429000"/>
          </a:xfrm>
          <a:prstGeom prst="rect">
            <a:avLst/>
          </a:prstGeom>
        </p:spPr>
      </p:pic>
      <p:pic>
        <p:nvPicPr>
          <p:cNvPr id="7" name="Content Placeholder 6" descr="A questionnaire with text on it&#10;&#10;Description automatically generated">
            <a:extLst>
              <a:ext uri="{FF2B5EF4-FFF2-40B4-BE49-F238E27FC236}">
                <a16:creationId xmlns:a16="http://schemas.microsoft.com/office/drawing/2014/main" id="{F602930C-0B61-2535-D653-EC6FCD9705E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 rot="21402332">
            <a:off x="4820736" y="1364366"/>
            <a:ext cx="2652713" cy="3429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9ACF45-5FA4-F3B6-0BC6-7262BA60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1950"/>
            <a:ext cx="8686800" cy="609600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Structured brainstorming </a:t>
            </a:r>
            <a:br>
              <a:rPr lang="en-US" dirty="0"/>
            </a:br>
            <a:r>
              <a:rPr lang="en-US" sz="2200" b="0" dirty="0"/>
              <a:t>Pose specific questions that focus people’s thinking to spark fresh ideas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14121-FEF8-F122-436A-2AB4DF3A8813}"/>
              </a:ext>
            </a:extLst>
          </p:cNvPr>
          <p:cNvSpPr txBox="1"/>
          <p:nvPr/>
        </p:nvSpPr>
        <p:spPr>
          <a:xfrm>
            <a:off x="7441947" y="2724150"/>
            <a:ext cx="1219200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Canvas</a:t>
            </a: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 for Generating Product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Ideas.pdf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F2D52-E275-2DEF-391C-E5AB5F0A7068}"/>
              </a:ext>
            </a:extLst>
          </p:cNvPr>
          <p:cNvSpPr txBox="1"/>
          <p:nvPr/>
        </p:nvSpPr>
        <p:spPr>
          <a:xfrm>
            <a:off x="2756192" y="3093720"/>
            <a:ext cx="12954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HBP </a:t>
            </a:r>
            <a:r>
              <a:rPr lang="en-US" sz="1400" b="1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Coursepack</a:t>
            </a:r>
            <a:endParaRPr lang="en-US" sz="1400" b="1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23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E81C-53D0-8CA0-5D48-A8F69B74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7497"/>
            <a:ext cx="8382000" cy="609600"/>
          </a:xfrm>
        </p:spPr>
        <p:txBody>
          <a:bodyPr/>
          <a:lstStyle/>
          <a:p>
            <a:r>
              <a:rPr lang="en-US" dirty="0"/>
              <a:t>Take the product OR product line and ask a question: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71CC30-B015-105C-AA48-99213FA2600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32500786"/>
              </p:ext>
            </p:extLst>
          </p:nvPr>
        </p:nvGraphicFramePr>
        <p:xfrm>
          <a:off x="373380" y="857097"/>
          <a:ext cx="8305800" cy="379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514315685"/>
                    </a:ext>
                  </a:extLst>
                </a:gridCol>
                <a:gridCol w="1696861">
                  <a:extLst>
                    <a:ext uri="{9D8B030D-6E8A-4147-A177-3AD203B41FA5}">
                      <a16:colId xmlns:a16="http://schemas.microsoft.com/office/drawing/2014/main" val="610869339"/>
                    </a:ext>
                  </a:extLst>
                </a:gridCol>
                <a:gridCol w="6075539">
                  <a:extLst>
                    <a:ext uri="{9D8B030D-6E8A-4147-A177-3AD203B41FA5}">
                      <a16:colId xmlns:a16="http://schemas.microsoft.com/office/drawing/2014/main" val="3997226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3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is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What feature or attribute of the product can be removed or reduced?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4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 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What “technology” in the existing product has changed the most since the product was created?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8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What are users expressing dissatisfaction about? Why?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4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Non-consumers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Where is the non-consumption in the market? (i.e., who is NOT buying / using the product? Why?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12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Blind 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What is the weakness of the product or its business model?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2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Substitution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What would be a substitute way to get the same benefits?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8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Technology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Which technology(s) could have an impact on the product or product line within X years?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134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9440F2-3C39-EFA1-D8FA-99C53946E052}"/>
              </a:ext>
            </a:extLst>
          </p:cNvPr>
          <p:cNvSpPr txBox="1"/>
          <p:nvPr/>
        </p:nvSpPr>
        <p:spPr>
          <a:xfrm>
            <a:off x="2590800" y="4656937"/>
            <a:ext cx="42672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 are taken from the document: </a:t>
            </a:r>
          </a:p>
          <a:p>
            <a:pPr algn="ctr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 for Generating Product </a:t>
            </a:r>
            <a:r>
              <a:rPr lang="en-US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Ideas.pdf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71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79E1-9992-8371-660C-8E51E447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Discussion: </a:t>
            </a:r>
            <a:r>
              <a:rPr lang="en-US" dirty="0"/>
              <a:t>Given the product “</a:t>
            </a:r>
            <a:r>
              <a:rPr lang="en-US" dirty="0" err="1"/>
              <a:t>Amazon.com</a:t>
            </a:r>
            <a:r>
              <a:rPr lang="en-US" dirty="0"/>
              <a:t>”</a:t>
            </a:r>
          </a:p>
        </p:txBody>
      </p:sp>
      <p:pic>
        <p:nvPicPr>
          <p:cNvPr id="6" name="Content Placeholder 5" descr="A screenshot of a website&#10;&#10;Description automatically generated">
            <a:extLst>
              <a:ext uri="{FF2B5EF4-FFF2-40B4-BE49-F238E27FC236}">
                <a16:creationId xmlns:a16="http://schemas.microsoft.com/office/drawing/2014/main" id="{5DE3589A-B84A-A443-C940-4EC97E727B2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62280" y="1047750"/>
            <a:ext cx="2896782" cy="3429000"/>
          </a:xfrm>
          <a:ln>
            <a:solidFill>
              <a:schemeClr val="accent1"/>
            </a:solidFill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2D8AD9-52FC-78C4-F51A-B2E56D00F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66524"/>
              </p:ext>
            </p:extLst>
          </p:nvPr>
        </p:nvGraphicFramePr>
        <p:xfrm>
          <a:off x="3962400" y="1276350"/>
          <a:ext cx="45720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614">
                  <a:extLst>
                    <a:ext uri="{9D8B030D-6E8A-4147-A177-3AD203B41FA5}">
                      <a16:colId xmlns:a16="http://schemas.microsoft.com/office/drawing/2014/main" val="1600471719"/>
                    </a:ext>
                  </a:extLst>
                </a:gridCol>
                <a:gridCol w="934052">
                  <a:extLst>
                    <a:ext uri="{9D8B030D-6E8A-4147-A177-3AD203B41FA5}">
                      <a16:colId xmlns:a16="http://schemas.microsoft.com/office/drawing/2014/main" val="3221622485"/>
                    </a:ext>
                  </a:extLst>
                </a:gridCol>
                <a:gridCol w="3344334">
                  <a:extLst>
                    <a:ext uri="{9D8B030D-6E8A-4147-A177-3AD203B41FA5}">
                      <a16:colId xmlns:a16="http://schemas.microsoft.com/office/drawing/2014/main" val="16446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is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What feature or attribute of the product can be removed or reduced?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672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2A854E-95F3-3A22-4E70-4B906FB13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99970"/>
              </p:ext>
            </p:extLst>
          </p:nvPr>
        </p:nvGraphicFramePr>
        <p:xfrm>
          <a:off x="3947160" y="3055621"/>
          <a:ext cx="45872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593">
                  <a:extLst>
                    <a:ext uri="{9D8B030D-6E8A-4147-A177-3AD203B41FA5}">
                      <a16:colId xmlns:a16="http://schemas.microsoft.com/office/drawing/2014/main" val="1705073283"/>
                    </a:ext>
                  </a:extLst>
                </a:gridCol>
                <a:gridCol w="937166">
                  <a:extLst>
                    <a:ext uri="{9D8B030D-6E8A-4147-A177-3AD203B41FA5}">
                      <a16:colId xmlns:a16="http://schemas.microsoft.com/office/drawing/2014/main" val="747727114"/>
                    </a:ext>
                  </a:extLst>
                </a:gridCol>
                <a:gridCol w="3355481">
                  <a:extLst>
                    <a:ext uri="{9D8B030D-6E8A-4147-A177-3AD203B41FA5}">
                      <a16:colId xmlns:a16="http://schemas.microsoft.com/office/drawing/2014/main" val="920026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 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What “technology” in the existing product has changed the most since the product was created?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3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8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79E1-9992-8371-660C-8E51E447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Discussion: </a:t>
            </a:r>
            <a:r>
              <a:rPr lang="en-US" dirty="0"/>
              <a:t>Given the product “Google Search”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114B25-6B0A-92D8-FC04-1D00FCC9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6350"/>
            <a:ext cx="4387615" cy="3352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337A6F-F1AD-E304-F40D-691FB1085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79388"/>
              </p:ext>
            </p:extLst>
          </p:nvPr>
        </p:nvGraphicFramePr>
        <p:xfrm>
          <a:off x="4953000" y="1276350"/>
          <a:ext cx="3810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79">
                  <a:extLst>
                    <a:ext uri="{9D8B030D-6E8A-4147-A177-3AD203B41FA5}">
                      <a16:colId xmlns:a16="http://schemas.microsoft.com/office/drawing/2014/main" val="3938405111"/>
                    </a:ext>
                  </a:extLst>
                </a:gridCol>
                <a:gridCol w="1203121">
                  <a:extLst>
                    <a:ext uri="{9D8B030D-6E8A-4147-A177-3AD203B41FA5}">
                      <a16:colId xmlns:a16="http://schemas.microsoft.com/office/drawing/2014/main" val="99054995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327869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What are users expressing dissatisfaction about? Why?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412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625810-AFC0-B436-3865-748BC5255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27141"/>
              </p:ext>
            </p:extLst>
          </p:nvPr>
        </p:nvGraphicFramePr>
        <p:xfrm>
          <a:off x="4968240" y="2571750"/>
          <a:ext cx="3810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79">
                  <a:extLst>
                    <a:ext uri="{9D8B030D-6E8A-4147-A177-3AD203B41FA5}">
                      <a16:colId xmlns:a16="http://schemas.microsoft.com/office/drawing/2014/main" val="3938405111"/>
                    </a:ext>
                  </a:extLst>
                </a:gridCol>
                <a:gridCol w="1203121">
                  <a:extLst>
                    <a:ext uri="{9D8B030D-6E8A-4147-A177-3AD203B41FA5}">
                      <a16:colId xmlns:a16="http://schemas.microsoft.com/office/drawing/2014/main" val="99054995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327869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Adjust the business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 there a part of the product’s “formula” for making money that we can change?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4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134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935F-0724-D546-B388-3D0B488B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609600"/>
          </a:xfrm>
        </p:spPr>
        <p:txBody>
          <a:bodyPr/>
          <a:lstStyle/>
          <a:p>
            <a:pPr algn="ctr"/>
            <a:r>
              <a:rPr lang="en-US" sz="2800" dirty="0"/>
              <a:t>Workshop: Idea Generation</a:t>
            </a:r>
          </a:p>
        </p:txBody>
      </p:sp>
    </p:spTree>
    <p:extLst>
      <p:ext uri="{BB962C8B-B14F-4D97-AF65-F5344CB8AC3E}">
        <p14:creationId xmlns:p14="http://schemas.microsoft.com/office/powerpoint/2010/main" val="1356032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C2B7-200C-6645-9640-7B6EFAF8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609600"/>
          </a:xfrm>
        </p:spPr>
        <p:txBody>
          <a:bodyPr/>
          <a:lstStyle/>
          <a:p>
            <a:r>
              <a:rPr lang="en-US" sz="2800" dirty="0"/>
              <a:t>How this will work.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F0CD-D158-AE40-9A5E-6C4DF1AB0C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857250"/>
            <a:ext cx="3581400" cy="3924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Get in groups of </a:t>
            </a:r>
            <a:r>
              <a:rPr lang="en-US" sz="1200" b="1" dirty="0"/>
              <a:t>3 students </a:t>
            </a:r>
            <a:r>
              <a:rPr lang="en-US" sz="1200" dirty="0"/>
              <a:t>– quickly!!!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There will be 3 segments of the workshop.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u="sng" dirty="0"/>
              <a:t>1</a:t>
            </a:r>
            <a:r>
              <a:rPr lang="en-US" sz="1200" u="sng" baseline="30000" dirty="0"/>
              <a:t>st</a:t>
            </a:r>
            <a:r>
              <a:rPr lang="en-US" sz="1200" u="sng" dirty="0"/>
              <a:t> segment: 5-7 minutes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i="1" dirty="0"/>
              <a:t>2 min. </a:t>
            </a:r>
            <a:r>
              <a:rPr lang="en-US" sz="1200" dirty="0"/>
              <a:t>Student A explains Company, Product Line (and idea, if you have one already)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i="1" dirty="0"/>
              <a:t>3-5 min. </a:t>
            </a:r>
            <a:r>
              <a:rPr lang="en-US" sz="1200" dirty="0"/>
              <a:t>Student B and C offer ideas to Student A. </a:t>
            </a:r>
          </a:p>
          <a:p>
            <a:pPr marL="147952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Student A captures the ideas.</a:t>
            </a:r>
          </a:p>
          <a:p>
            <a:pPr marL="147952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Use the Questions to generate ideas </a:t>
            </a:r>
          </a:p>
          <a:p>
            <a:pPr marL="1479539" lvl="2">
              <a:buFont typeface="Arial" panose="020B0604020202020204" pitchFamily="34" charset="0"/>
              <a:buChar char="•"/>
            </a:pPr>
            <a:r>
              <a:rPr lang="en-US" sz="1100" dirty="0"/>
              <a:t>Move on to next question as needed.</a:t>
            </a:r>
            <a:endParaRPr lang="en-US" sz="1200" dirty="0"/>
          </a:p>
          <a:p>
            <a:pPr marL="0" indent="0"/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u="sng" dirty="0"/>
              <a:t>2</a:t>
            </a:r>
            <a:r>
              <a:rPr lang="en-US" sz="1200" u="sng" baseline="30000" dirty="0"/>
              <a:t>nd</a:t>
            </a:r>
            <a:r>
              <a:rPr lang="en-US" sz="1200" u="sng" dirty="0"/>
              <a:t> and 3rd segment: 5-7 minutes each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Repeat above, rotate Student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3F074-1CEE-2717-D843-416DD4E0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885950"/>
            <a:ext cx="4419600" cy="205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5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0B37-4CE5-9C44-9326-8B653171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6CE5-DA55-494C-B277-F92FCAA1E1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92684"/>
            <a:ext cx="8458200" cy="2667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Generate as many ideas as possible, good or bad, from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Ideas can be fragments of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Do not evaluate or critique anything.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 can ask questions to better understand the products or suggestions.</a:t>
            </a:r>
          </a:p>
        </p:txBody>
      </p:sp>
    </p:spTree>
    <p:extLst>
      <p:ext uri="{BB962C8B-B14F-4D97-AF65-F5344CB8AC3E}">
        <p14:creationId xmlns:p14="http://schemas.microsoft.com/office/powerpoint/2010/main" val="161966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8BF19C-3BBF-30CE-A395-28DCDB22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1143000"/>
          </a:xfrm>
        </p:spPr>
        <p:txBody>
          <a:bodyPr/>
          <a:lstStyle/>
          <a:p>
            <a:r>
              <a:rPr lang="en-US" dirty="0"/>
              <a:t>Slack Channel</a:t>
            </a:r>
            <a:br>
              <a:rPr lang="en-US" dirty="0"/>
            </a:br>
            <a:r>
              <a:rPr lang="en-US" b="0" dirty="0"/>
              <a:t>#bms23 </a:t>
            </a:r>
            <a:br>
              <a:rPr lang="en-US" b="0" dirty="0"/>
            </a:br>
            <a:r>
              <a:rPr lang="en-US" b="0" dirty="0"/>
              <a:t>in the Masters of Software Engineering workspace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91E2B-F705-43FF-3D7D-5CC4343FBB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809750"/>
            <a:ext cx="8229600" cy="2819400"/>
          </a:xfrm>
        </p:spPr>
        <p:txBody>
          <a:bodyPr/>
          <a:lstStyle/>
          <a:p>
            <a:r>
              <a:rPr lang="en-US" sz="1800" dirty="0"/>
              <a:t>If you haven’t been invited to the channel, let me know.</a:t>
            </a:r>
          </a:p>
        </p:txBody>
      </p:sp>
    </p:spTree>
    <p:extLst>
      <p:ext uri="{BB962C8B-B14F-4D97-AF65-F5344CB8AC3E}">
        <p14:creationId xmlns:p14="http://schemas.microsoft.com/office/powerpoint/2010/main" val="328368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935F-0724-D546-B388-3D0B488B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609600"/>
          </a:xfrm>
        </p:spPr>
        <p:txBody>
          <a:bodyPr/>
          <a:lstStyle/>
          <a:p>
            <a:pPr algn="ctr"/>
            <a:r>
              <a:rPr lang="en-US" sz="2800" dirty="0"/>
              <a:t>Let’s get into your groups -- quickly!</a:t>
            </a:r>
          </a:p>
        </p:txBody>
      </p:sp>
    </p:spTree>
    <p:extLst>
      <p:ext uri="{BB962C8B-B14F-4D97-AF65-F5344CB8AC3E}">
        <p14:creationId xmlns:p14="http://schemas.microsoft.com/office/powerpoint/2010/main" val="3417793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C198-ED96-7BF5-C23B-1365376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B4E8-335B-584F-E201-6E6192F9A8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Question, if any, was most effective in your group?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would you do differently the next time or if you had more time?</a:t>
            </a:r>
          </a:p>
        </p:txBody>
      </p:sp>
    </p:spTree>
    <p:extLst>
      <p:ext uri="{BB962C8B-B14F-4D97-AF65-F5344CB8AC3E}">
        <p14:creationId xmlns:p14="http://schemas.microsoft.com/office/powerpoint/2010/main" val="2460498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CE44-076B-41AE-5481-D4E7550C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66950"/>
            <a:ext cx="8229600" cy="609600"/>
          </a:xfrm>
        </p:spPr>
        <p:txBody>
          <a:bodyPr/>
          <a:lstStyle/>
          <a:p>
            <a:r>
              <a:rPr lang="en-US" dirty="0"/>
              <a:t>Strategy Alignment</a:t>
            </a:r>
          </a:p>
        </p:txBody>
      </p:sp>
    </p:spTree>
    <p:extLst>
      <p:ext uri="{BB962C8B-B14F-4D97-AF65-F5344CB8AC3E}">
        <p14:creationId xmlns:p14="http://schemas.microsoft.com/office/powerpoint/2010/main" val="3663824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2543-A4FE-0578-5BDD-72575D78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77D3-2E5B-4C2B-3071-E947A8C80B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52500"/>
            <a:ext cx="8229600" cy="3829050"/>
          </a:xfrm>
        </p:spPr>
        <p:txBody>
          <a:bodyPr/>
          <a:lstStyle/>
          <a:p>
            <a:r>
              <a:rPr lang="en-US" sz="1600" dirty="0"/>
              <a:t>Companies want to be sure its resources are used in a way that fits its strategy, purpose and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ideas can be great – but are not a good fit for the company.</a:t>
            </a:r>
          </a:p>
          <a:p>
            <a:endParaRPr lang="en-US" sz="1600" dirty="0"/>
          </a:p>
          <a:p>
            <a:r>
              <a:rPr lang="en-US" sz="1600" dirty="0"/>
              <a:t>How does your idea support the company strategy? the product line strategy?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it help us to achieve the </a:t>
            </a:r>
            <a:r>
              <a:rPr lang="en-US" b="1" dirty="0"/>
              <a:t>Objective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fit the </a:t>
            </a:r>
            <a:r>
              <a:rPr lang="en-US" b="1" dirty="0"/>
              <a:t>Scope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strengthen or use our </a:t>
            </a:r>
            <a:r>
              <a:rPr lang="en-US" b="1" dirty="0"/>
              <a:t>Advantage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if fit How we will achieve our </a:t>
            </a:r>
            <a:r>
              <a:rPr lang="en-US" b="1" dirty="0"/>
              <a:t>Objective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17427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2543-A4FE-0578-5BDD-72575D78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Alignment is not Binary – All or Nothing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77D3-2E5B-4C2B-3071-E947A8C80B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162050"/>
            <a:ext cx="8229600" cy="400050"/>
          </a:xfrm>
        </p:spPr>
        <p:txBody>
          <a:bodyPr/>
          <a:lstStyle/>
          <a:p>
            <a:r>
              <a:rPr lang="en-US" sz="1600" dirty="0"/>
              <a:t>It is usually along a spectrum.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7F9803-469B-2B8B-0734-5FBF8FB7D065}"/>
              </a:ext>
            </a:extLst>
          </p:cNvPr>
          <p:cNvCxnSpPr>
            <a:cxnSpLocks/>
          </p:cNvCxnSpPr>
          <p:nvPr/>
        </p:nvCxnSpPr>
        <p:spPr bwMode="auto">
          <a:xfrm>
            <a:off x="609600" y="2038350"/>
            <a:ext cx="74676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ECB69C-53B6-8CA2-6440-8BFDC7128490}"/>
              </a:ext>
            </a:extLst>
          </p:cNvPr>
          <p:cNvSpPr txBox="1"/>
          <p:nvPr/>
        </p:nvSpPr>
        <p:spPr>
          <a:xfrm>
            <a:off x="533400" y="234315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aligned at all.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A2011-1132-0083-0B1F-C06E867CCC85}"/>
              </a:ext>
            </a:extLst>
          </p:cNvPr>
          <p:cNvSpPr txBox="1"/>
          <p:nvPr/>
        </p:nvSpPr>
        <p:spPr>
          <a:xfrm>
            <a:off x="7162800" y="234696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aligned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F4FA1-6383-C6B6-07B9-B558D8B706F3}"/>
              </a:ext>
            </a:extLst>
          </p:cNvPr>
          <p:cNvSpPr txBox="1"/>
          <p:nvPr/>
        </p:nvSpPr>
        <p:spPr>
          <a:xfrm>
            <a:off x="1223010" y="3409950"/>
            <a:ext cx="66979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more aligned it is, the more persuasive your idea will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may need to adjust your idea to increase the alignment.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strategies change, the idea/product may need to change.</a:t>
            </a:r>
          </a:p>
        </p:txBody>
      </p:sp>
    </p:spTree>
    <p:extLst>
      <p:ext uri="{BB962C8B-B14F-4D97-AF65-F5344CB8AC3E}">
        <p14:creationId xmlns:p14="http://schemas.microsoft.com/office/powerpoint/2010/main" val="136683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D7FD-9818-DA5E-B717-A31198D4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609600"/>
          </a:xfrm>
        </p:spPr>
        <p:txBody>
          <a:bodyPr/>
          <a:lstStyle/>
          <a:p>
            <a:r>
              <a:rPr lang="en-US" dirty="0"/>
              <a:t>Product Idea Descriptions</a:t>
            </a:r>
          </a:p>
        </p:txBody>
      </p:sp>
    </p:spTree>
    <p:extLst>
      <p:ext uri="{BB962C8B-B14F-4D97-AF65-F5344CB8AC3E}">
        <p14:creationId xmlns:p14="http://schemas.microsoft.com/office/powerpoint/2010/main" val="513750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8B33-3B54-BC9D-0B66-49B0E0B5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these 9 elements to describe your product idea at this early stage.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D0A2-A6EE-6045-FC4F-EB3ADD33F6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Product Name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Type of Product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Main Function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Product Attributes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Competitive Differentiator</a:t>
            </a:r>
          </a:p>
          <a:p>
            <a:pPr marL="0" indent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4A85A-09A3-7A38-B4CD-587364C09C6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6. Key Technology</a:t>
            </a:r>
          </a:p>
          <a:p>
            <a:endParaRPr lang="en-US" dirty="0"/>
          </a:p>
          <a:p>
            <a:r>
              <a:rPr lang="en-US" dirty="0"/>
              <a:t>7. Product Complements</a:t>
            </a:r>
          </a:p>
          <a:p>
            <a:endParaRPr lang="en-US" dirty="0"/>
          </a:p>
          <a:p>
            <a:r>
              <a:rPr lang="en-US" dirty="0"/>
              <a:t>8. Visual</a:t>
            </a:r>
          </a:p>
          <a:p>
            <a:endParaRPr lang="en-US" dirty="0"/>
          </a:p>
          <a:p>
            <a:r>
              <a:rPr lang="en-US" dirty="0"/>
              <a:t>9. 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48B9E-8F84-8610-4002-D99D4B0A9B8C}"/>
              </a:ext>
            </a:extLst>
          </p:cNvPr>
          <p:cNvSpPr txBox="1"/>
          <p:nvPr/>
        </p:nvSpPr>
        <p:spPr>
          <a:xfrm>
            <a:off x="5029200" y="4155793"/>
            <a:ext cx="251155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Next week, we’ll discuss the markets and users.</a:t>
            </a:r>
          </a:p>
        </p:txBody>
      </p:sp>
    </p:spTree>
    <p:extLst>
      <p:ext uri="{BB962C8B-B14F-4D97-AF65-F5344CB8AC3E}">
        <p14:creationId xmlns:p14="http://schemas.microsoft.com/office/powerpoint/2010/main" val="1955617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5CD1-4AD0-324B-AF46-0990506D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142475"/>
            <a:ext cx="8229600" cy="609600"/>
          </a:xfrm>
        </p:spPr>
        <p:txBody>
          <a:bodyPr/>
          <a:lstStyle/>
          <a:p>
            <a:r>
              <a:rPr lang="en-US" dirty="0"/>
              <a:t>Explanations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D19758-7AD3-4C47-832E-E7441A927CE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48901216"/>
              </p:ext>
            </p:extLst>
          </p:nvPr>
        </p:nvGraphicFramePr>
        <p:xfrm>
          <a:off x="340242" y="624332"/>
          <a:ext cx="8727558" cy="442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1958">
                  <a:extLst>
                    <a:ext uri="{9D8B030D-6E8A-4147-A177-3AD203B41FA5}">
                      <a16:colId xmlns:a16="http://schemas.microsoft.com/office/drawing/2014/main" val="2121853967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433822387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29626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Question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1" dirty="0"/>
                        <a:t>Your answer should be…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10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Product 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What is the product’s name?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A temporary or trademarkable identifier.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9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Type of Product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What kind of product is it?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A category the product would belong to.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79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Main Function(s)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will be product do?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The main activity(s) it will do.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42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Product Attributes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are the its characteristics?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The key features and traits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76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Competitive Differentiator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is the key product attribute that provides the most unique benefit?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The unique feature and benefit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9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Key Technology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“technology” will be “inside”?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The key internal parts of the product.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6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Product Complements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other products does the customer need for this product to work?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The platform, systems, and/or services.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3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Visual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will it look like?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A ‘sketch’ of the product or a key part of it.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8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How it Works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will it be used by the user?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Concisely describe how the product will work from the user’s perspective.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0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117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8D34-2D3E-701B-65CC-A8C33E46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38350"/>
            <a:ext cx="8229600" cy="609600"/>
          </a:xfrm>
        </p:spPr>
        <p:txBody>
          <a:bodyPr/>
          <a:lstStyle/>
          <a:p>
            <a:r>
              <a:rPr lang="en-US" dirty="0"/>
              <a:t>On Canvas:</a:t>
            </a:r>
            <a:br>
              <a:rPr lang="en-US" dirty="0"/>
            </a:br>
            <a:r>
              <a:rPr lang="en-US" dirty="0"/>
              <a:t>More explanation and examples</a:t>
            </a:r>
          </a:p>
        </p:txBody>
      </p:sp>
    </p:spTree>
    <p:extLst>
      <p:ext uri="{BB962C8B-B14F-4D97-AF65-F5344CB8AC3E}">
        <p14:creationId xmlns:p14="http://schemas.microsoft.com/office/powerpoint/2010/main" val="3600654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5893-DD00-0145-A2EB-82F852F1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Main Function and Product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675D-51EC-D543-B179-D1F3C899E4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189264"/>
            <a:ext cx="8469630" cy="3429000"/>
          </a:xfrm>
        </p:spPr>
        <p:txBody>
          <a:bodyPr/>
          <a:lstStyle/>
          <a:p>
            <a:r>
              <a:rPr lang="en-US" sz="2200" dirty="0"/>
              <a:t>Attributes are characteristics of a product.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Function is an attribute that are the main capability(s) of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– a characteristic of the product that is more specific than the main function(s)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 (size, style, material, weight) </a:t>
            </a:r>
          </a:p>
          <a:p>
            <a:pPr marL="1022350" lvl="1">
              <a:buFont typeface="Arial" panose="020B0604020202020204" pitchFamily="34" charset="0"/>
              <a:buChar char="•"/>
            </a:pPr>
            <a:r>
              <a:rPr lang="en-US" dirty="0"/>
              <a:t>Or, Format (Web, iOS app, Android app, CSV file,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(robustness, availability, safety, reliability, etc.)</a:t>
            </a:r>
          </a:p>
          <a:p>
            <a:pPr marL="0" indent="0"/>
            <a:endParaRPr lang="en-US" dirty="0"/>
          </a:p>
          <a:p>
            <a:pPr marL="0" indent="0"/>
            <a:r>
              <a:rPr lang="en-US" sz="2000" dirty="0"/>
              <a:t>You get to name the feature if it’s not commonly known already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e.g., Cruise control.  		Keyless remote. 	1:1 Video calling.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4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0C7D-1F64-58B7-631D-7211B75C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Learning Activity No.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B6E1-B6EC-C9E9-B9D1-4DC7CD3540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429000" cy="3429000"/>
          </a:xfrm>
        </p:spPr>
        <p:txBody>
          <a:bodyPr/>
          <a:lstStyle/>
          <a:p>
            <a:r>
              <a:rPr lang="en-US" dirty="0"/>
              <a:t>Peer Groups have been formed on Canvas.</a:t>
            </a:r>
          </a:p>
          <a:p>
            <a:endParaRPr lang="en-US" dirty="0"/>
          </a:p>
          <a:p>
            <a:r>
              <a:rPr lang="en-US" dirty="0"/>
              <a:t>You should have received an Invitation.</a:t>
            </a:r>
          </a:p>
          <a:p>
            <a:endParaRPr lang="en-US" dirty="0"/>
          </a:p>
          <a:p>
            <a:r>
              <a:rPr lang="en-US" dirty="0"/>
              <a:t>Your group is identified by your </a:t>
            </a:r>
            <a:r>
              <a:rPr lang="en-US" b="1" dirty="0"/>
              <a:t>Section and a number.</a:t>
            </a:r>
          </a:p>
          <a:p>
            <a:endParaRPr lang="en-US" dirty="0"/>
          </a:p>
          <a:p>
            <a:r>
              <a:rPr lang="en-US" dirty="0"/>
              <a:t>All groups have students in the same Section (A1, B1, 41)…except 1 student.</a:t>
            </a:r>
          </a:p>
          <a:p>
            <a:endParaRPr lang="en-US" dirty="0"/>
          </a:p>
          <a:p>
            <a:r>
              <a:rPr lang="en-US" dirty="0"/>
              <a:t>Most groups have 4 students. A few have 3 students.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group&#10;&#10;Description automatically generated">
            <a:extLst>
              <a:ext uri="{FF2B5EF4-FFF2-40B4-BE49-F238E27FC236}">
                <a16:creationId xmlns:a16="http://schemas.microsoft.com/office/drawing/2014/main" id="{BD498AF0-672B-60A7-C793-F15815F6A1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8580" y="1181100"/>
            <a:ext cx="5165410" cy="3429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4831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1950"/>
            <a:ext cx="8229600" cy="609600"/>
          </a:xfrm>
        </p:spPr>
        <p:txBody>
          <a:bodyPr wrap="square" anchor="t"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Type of product</a:t>
            </a:r>
          </a:p>
        </p:txBody>
      </p:sp>
      <p:sp>
        <p:nvSpPr>
          <p:cNvPr id="165376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68086" y="1209579"/>
            <a:ext cx="3962400" cy="3429000"/>
          </a:xfrm>
        </p:spPr>
        <p:txBody>
          <a:bodyPr wrap="square" anchor="t">
            <a:normAutofit lnSpcReduction="10000"/>
          </a:bodyPr>
          <a:lstStyle/>
          <a:p>
            <a:pPr marL="0" indent="0">
              <a:defRPr/>
            </a:pPr>
            <a:r>
              <a:rPr lang="en-US" sz="1800" dirty="0"/>
              <a:t>A classification of products and services that are similar in purpose, functionality, form or format.</a:t>
            </a:r>
          </a:p>
          <a:p>
            <a:pPr marL="0" indent="0">
              <a:defRPr/>
            </a:pPr>
            <a:endParaRPr lang="en-US" altLang="en-US" sz="1800" dirty="0"/>
          </a:p>
          <a:p>
            <a:pPr marL="0" indent="0">
              <a:defRPr/>
            </a:pPr>
            <a:r>
              <a:rPr lang="en-US" altLang="en-US" sz="1800" dirty="0"/>
              <a:t>Makes it easier for customers to find and refer to products.</a:t>
            </a:r>
          </a:p>
          <a:p>
            <a:pPr marL="0" indent="0">
              <a:defRPr/>
            </a:pPr>
            <a:br>
              <a:rPr lang="en-US" altLang="en-US" sz="1800" dirty="0"/>
            </a:br>
            <a:r>
              <a:rPr lang="en-US" altLang="en-US" sz="1800" dirty="0"/>
              <a:t>Examples:</a:t>
            </a:r>
          </a:p>
          <a:p>
            <a:pPr marL="0" indent="0">
              <a:defRPr/>
            </a:pPr>
            <a:r>
              <a:rPr lang="en-US" altLang="en-US" sz="1800" dirty="0"/>
              <a:t>- Smartphone</a:t>
            </a:r>
          </a:p>
          <a:p>
            <a:pPr marL="0" indent="0">
              <a:defRPr/>
            </a:pPr>
            <a:r>
              <a:rPr lang="en-US" altLang="en-US" sz="1800" dirty="0"/>
              <a:t>- Digital marketplace</a:t>
            </a:r>
          </a:p>
          <a:p>
            <a:pPr marL="0" indent="0">
              <a:defRPr/>
            </a:pPr>
            <a:r>
              <a:rPr lang="en-US" altLang="en-US" sz="1800" dirty="0"/>
              <a:t>- Notetaking app</a:t>
            </a:r>
          </a:p>
        </p:txBody>
      </p:sp>
      <p:pic>
        <p:nvPicPr>
          <p:cNvPr id="3074" name="Picture 2" descr="Mega shootout: The best camera phones of 2021 so far tested">
            <a:extLst>
              <a:ext uri="{FF2B5EF4-FFF2-40B4-BE49-F238E27FC236}">
                <a16:creationId xmlns:a16="http://schemas.microsoft.com/office/drawing/2014/main" id="{E25780D8-4C97-054A-C877-BBDB8CDA2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7448" y="1212300"/>
            <a:ext cx="3959352" cy="342900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</p:pic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081935" y="6400414"/>
            <a:ext cx="271867" cy="276999"/>
          </a:xfrm>
          <a:prstGeom prst="rect">
            <a:avLst/>
          </a:prstGeom>
          <a:noFill/>
          <a:ln w="12700">
            <a:miter lim="400000"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86CB4B4D-7CA3-9044-876B-883B54F8677D}" type="slidenum">
              <a:rPr lang="en-US" smtClean="0"/>
              <a:pPr>
                <a:spcAft>
                  <a:spcPts val="600"/>
                </a:spcAft>
                <a:defRPr/>
              </a:pPr>
              <a:t>30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6B533-9773-6063-7DEF-FDB937F70BFA}"/>
              </a:ext>
            </a:extLst>
          </p:cNvPr>
          <p:cNvSpPr txBox="1"/>
          <p:nvPr/>
        </p:nvSpPr>
        <p:spPr>
          <a:xfrm>
            <a:off x="1606550" y="4883507"/>
            <a:ext cx="59309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Image Source: https://</a:t>
            </a:r>
            <a:r>
              <a:rPr lang="en-US" sz="900" dirty="0" err="1"/>
              <a:t>www.androidauthority.com</a:t>
            </a:r>
            <a:r>
              <a:rPr lang="en-US" sz="900" dirty="0"/>
              <a:t>/best-camera-phone-test-mid-2021-1648623/</a:t>
            </a:r>
          </a:p>
        </p:txBody>
      </p:sp>
    </p:spTree>
    <p:extLst>
      <p:ext uri="{BB962C8B-B14F-4D97-AF65-F5344CB8AC3E}">
        <p14:creationId xmlns:p14="http://schemas.microsoft.com/office/powerpoint/2010/main" val="3467793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BEB5-B233-AF3B-1025-F464192F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0774-D48D-7E08-1A3C-6109A95D48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73" y="1047750"/>
            <a:ext cx="5932627" cy="3810000"/>
          </a:xfrm>
        </p:spPr>
        <p:txBody>
          <a:bodyPr/>
          <a:lstStyle/>
          <a:p>
            <a:r>
              <a:rPr lang="en-US" sz="1600" dirty="0"/>
              <a:t>The most important technology used </a:t>
            </a:r>
            <a:r>
              <a:rPr lang="en-US" sz="1600" b="1" dirty="0"/>
              <a:t>“inside” </a:t>
            </a:r>
            <a:r>
              <a:rPr lang="en-US" sz="1600" dirty="0"/>
              <a:t>your product or service.</a:t>
            </a:r>
          </a:p>
          <a:p>
            <a:endParaRPr lang="en-US" sz="1400" dirty="0"/>
          </a:p>
          <a:p>
            <a:r>
              <a:rPr lang="en-US" dirty="0"/>
              <a:t>Technology can be: </a:t>
            </a:r>
            <a:r>
              <a:rPr lang="en-US" i="1" dirty="0"/>
              <a:t>software, </a:t>
            </a:r>
            <a:r>
              <a:rPr lang="en-US" sz="1400" i="1" dirty="0"/>
              <a:t>systems, devices, components, algorithms, methods, materials, </a:t>
            </a:r>
            <a:r>
              <a:rPr lang="en-US" sz="1400" b="1" i="1" dirty="0"/>
              <a:t>data</a:t>
            </a:r>
            <a:r>
              <a:rPr lang="en-US" sz="1400" i="1" dirty="0"/>
              <a:t>.</a:t>
            </a:r>
          </a:p>
          <a:p>
            <a:endParaRPr lang="en-US" sz="1400" dirty="0"/>
          </a:p>
          <a:p>
            <a:r>
              <a:rPr lang="en-US" dirty="0"/>
              <a:t>Prompt: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What </a:t>
            </a:r>
            <a:r>
              <a:rPr lang="en-US" i="1" dirty="0"/>
              <a:t>are </a:t>
            </a:r>
            <a:r>
              <a:rPr lang="en-US" sz="1400" i="1" dirty="0"/>
              <a:t>the key software and non-software items “inside” your product?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iPhone: LCD display, Gorilla Glass, iOS. IC chips. Accelerometer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Google Maps: Machine Learning algorithm for route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Waze: Traffic monitoring and forecasting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6E3E7-0938-3A58-CFA0-D5A312E03F91}"/>
              </a:ext>
            </a:extLst>
          </p:cNvPr>
          <p:cNvSpPr txBox="1"/>
          <p:nvPr/>
        </p:nvSpPr>
        <p:spPr>
          <a:xfrm>
            <a:off x="6781800" y="1123950"/>
            <a:ext cx="220980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Key Technologies of:</a:t>
            </a:r>
          </a:p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Airbnb</a:t>
            </a:r>
          </a:p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05AC-115F-1563-768D-1B8C29EA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C65CA-5DD0-8FA8-831F-2186EA45EF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047750"/>
            <a:ext cx="8153400" cy="2209800"/>
          </a:xfrm>
        </p:spPr>
        <p:txBody>
          <a:bodyPr/>
          <a:lstStyle/>
          <a:p>
            <a:r>
              <a:rPr lang="en-US" sz="1800" dirty="0"/>
              <a:t>Concisely explain how the product will work to solve the problem, from the user’s (actor’s) perspective.</a:t>
            </a:r>
          </a:p>
          <a:p>
            <a:endParaRPr lang="en-US" dirty="0"/>
          </a:p>
          <a:p>
            <a:pPr marL="0" indent="0"/>
            <a:r>
              <a:rPr lang="en-US" dirty="0"/>
              <a:t>This helps to convey the concept, in writing. Later, visuals will be created, too.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You likely need to explain this for one use case.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Focus on the key path of use, from start to finish. Don’t cover set up or updating.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Walk the reader through the main steps of the journey, if appropriate.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Be sure to cover what is unique about your solution.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E1C9F-91A9-A565-C2F6-450D7C068228}"/>
              </a:ext>
            </a:extLst>
          </p:cNvPr>
          <p:cNvSpPr txBox="1"/>
          <p:nvPr/>
        </p:nvSpPr>
        <p:spPr>
          <a:xfrm>
            <a:off x="457200" y="3555019"/>
            <a:ext cx="7924800" cy="124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350" marR="0" lvl="0" indent="-6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Example: Uber Ride</a:t>
            </a:r>
          </a:p>
          <a:p>
            <a:pPr marL="6350" marR="0" lvl="0" indent="-63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The rider enters their destination into a “Where to?” box; reviews each ride option for vehicle size, price, and estimated drop-off time and chooses the desired option. The rider is automatically matched with a driver. The rider confirms the pickup. The driver picks up the rider and takes the rider to the destination. The driver and rider post reviews and ratings.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2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2EDA-36BF-B24A-09C7-E47A7381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66950"/>
            <a:ext cx="8229600" cy="60960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8985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921B4C-CDE5-9F3B-ABFF-75FE6F8AA85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4800" y="361950"/>
            <a:ext cx="8229600" cy="1527349"/>
          </a:xfrm>
          <a:ln>
            <a:solidFill>
              <a:schemeClr val="accent1"/>
            </a:solidFill>
          </a:ln>
        </p:spPr>
      </p:pic>
      <p:pic>
        <p:nvPicPr>
          <p:cNvPr id="10" name="Picture 9" descr="A screenshot of a message box&#10;&#10;Description automatically generated">
            <a:extLst>
              <a:ext uri="{FF2B5EF4-FFF2-40B4-BE49-F238E27FC236}">
                <a16:creationId xmlns:a16="http://schemas.microsoft.com/office/drawing/2014/main" id="{BF915E56-B3B6-A57B-2C49-6069E5904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343150"/>
            <a:ext cx="4761073" cy="23142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2A066A22-814B-3F4D-E127-CE175EB4FA1A}"/>
              </a:ext>
            </a:extLst>
          </p:cNvPr>
          <p:cNvSpPr/>
          <p:nvPr/>
        </p:nvSpPr>
        <p:spPr bwMode="auto">
          <a:xfrm>
            <a:off x="3596640" y="1066800"/>
            <a:ext cx="3185160" cy="1897380"/>
          </a:xfrm>
          <a:custGeom>
            <a:avLst/>
            <a:gdLst>
              <a:gd name="connsiteX0" fmla="*/ 3185160 w 3185160"/>
              <a:gd name="connsiteY0" fmla="*/ 0 h 1897380"/>
              <a:gd name="connsiteX1" fmla="*/ 2385060 w 3185160"/>
              <a:gd name="connsiteY1" fmla="*/ 15240 h 1897380"/>
              <a:gd name="connsiteX2" fmla="*/ 2103120 w 3185160"/>
              <a:gd name="connsiteY2" fmla="*/ 30480 h 1897380"/>
              <a:gd name="connsiteX3" fmla="*/ 1767840 w 3185160"/>
              <a:gd name="connsiteY3" fmla="*/ 76200 h 1897380"/>
              <a:gd name="connsiteX4" fmla="*/ 1562100 w 3185160"/>
              <a:gd name="connsiteY4" fmla="*/ 106680 h 1897380"/>
              <a:gd name="connsiteX5" fmla="*/ 1371600 w 3185160"/>
              <a:gd name="connsiteY5" fmla="*/ 152400 h 1897380"/>
              <a:gd name="connsiteX6" fmla="*/ 1158240 w 3185160"/>
              <a:gd name="connsiteY6" fmla="*/ 205740 h 1897380"/>
              <a:gd name="connsiteX7" fmla="*/ 1051560 w 3185160"/>
              <a:gd name="connsiteY7" fmla="*/ 243840 h 1897380"/>
              <a:gd name="connsiteX8" fmla="*/ 944880 w 3185160"/>
              <a:gd name="connsiteY8" fmla="*/ 274320 h 1897380"/>
              <a:gd name="connsiteX9" fmla="*/ 777240 w 3185160"/>
              <a:gd name="connsiteY9" fmla="*/ 342900 h 1897380"/>
              <a:gd name="connsiteX10" fmla="*/ 716280 w 3185160"/>
              <a:gd name="connsiteY10" fmla="*/ 373380 h 1897380"/>
              <a:gd name="connsiteX11" fmla="*/ 556260 w 3185160"/>
              <a:gd name="connsiteY11" fmla="*/ 457200 h 1897380"/>
              <a:gd name="connsiteX12" fmla="*/ 502920 w 3185160"/>
              <a:gd name="connsiteY12" fmla="*/ 510540 h 1897380"/>
              <a:gd name="connsiteX13" fmla="*/ 472440 w 3185160"/>
              <a:gd name="connsiteY13" fmla="*/ 533400 h 1897380"/>
              <a:gd name="connsiteX14" fmla="*/ 419100 w 3185160"/>
              <a:gd name="connsiteY14" fmla="*/ 601980 h 1897380"/>
              <a:gd name="connsiteX15" fmla="*/ 381000 w 3185160"/>
              <a:gd name="connsiteY15" fmla="*/ 647700 h 1897380"/>
              <a:gd name="connsiteX16" fmla="*/ 350520 w 3185160"/>
              <a:gd name="connsiteY16" fmla="*/ 685800 h 1897380"/>
              <a:gd name="connsiteX17" fmla="*/ 281940 w 3185160"/>
              <a:gd name="connsiteY17" fmla="*/ 769620 h 1897380"/>
              <a:gd name="connsiteX18" fmla="*/ 228600 w 3185160"/>
              <a:gd name="connsiteY18" fmla="*/ 853440 h 1897380"/>
              <a:gd name="connsiteX19" fmla="*/ 205740 w 3185160"/>
              <a:gd name="connsiteY19" fmla="*/ 899160 h 1897380"/>
              <a:gd name="connsiteX20" fmla="*/ 160020 w 3185160"/>
              <a:gd name="connsiteY20" fmla="*/ 982980 h 1897380"/>
              <a:gd name="connsiteX21" fmla="*/ 137160 w 3185160"/>
              <a:gd name="connsiteY21" fmla="*/ 1036320 h 1897380"/>
              <a:gd name="connsiteX22" fmla="*/ 91440 w 3185160"/>
              <a:gd name="connsiteY22" fmla="*/ 1127760 h 1897380"/>
              <a:gd name="connsiteX23" fmla="*/ 76200 w 3185160"/>
              <a:gd name="connsiteY23" fmla="*/ 1181100 h 1897380"/>
              <a:gd name="connsiteX24" fmla="*/ 53340 w 3185160"/>
              <a:gd name="connsiteY24" fmla="*/ 1226820 h 1897380"/>
              <a:gd name="connsiteX25" fmla="*/ 38100 w 3185160"/>
              <a:gd name="connsiteY25" fmla="*/ 1272540 h 1897380"/>
              <a:gd name="connsiteX26" fmla="*/ 22860 w 3185160"/>
              <a:gd name="connsiteY26" fmla="*/ 1310640 h 1897380"/>
              <a:gd name="connsiteX27" fmla="*/ 7620 w 3185160"/>
              <a:gd name="connsiteY27" fmla="*/ 1386840 h 1897380"/>
              <a:gd name="connsiteX28" fmla="*/ 0 w 3185160"/>
              <a:gd name="connsiteY28" fmla="*/ 1417320 h 1897380"/>
              <a:gd name="connsiteX29" fmla="*/ 7620 w 3185160"/>
              <a:gd name="connsiteY29" fmla="*/ 1569720 h 1897380"/>
              <a:gd name="connsiteX30" fmla="*/ 15240 w 3185160"/>
              <a:gd name="connsiteY30" fmla="*/ 1592580 h 1897380"/>
              <a:gd name="connsiteX31" fmla="*/ 38100 w 3185160"/>
              <a:gd name="connsiteY31" fmla="*/ 1615440 h 1897380"/>
              <a:gd name="connsiteX32" fmla="*/ 68580 w 3185160"/>
              <a:gd name="connsiteY32" fmla="*/ 1661160 h 1897380"/>
              <a:gd name="connsiteX33" fmla="*/ 83820 w 3185160"/>
              <a:gd name="connsiteY33" fmla="*/ 1684020 h 1897380"/>
              <a:gd name="connsiteX34" fmla="*/ 144780 w 3185160"/>
              <a:gd name="connsiteY34" fmla="*/ 1744980 h 1897380"/>
              <a:gd name="connsiteX35" fmla="*/ 190500 w 3185160"/>
              <a:gd name="connsiteY35" fmla="*/ 1783080 h 1897380"/>
              <a:gd name="connsiteX36" fmla="*/ 220980 w 3185160"/>
              <a:gd name="connsiteY36" fmla="*/ 1798320 h 1897380"/>
              <a:gd name="connsiteX37" fmla="*/ 266700 w 3185160"/>
              <a:gd name="connsiteY37" fmla="*/ 1813560 h 1897380"/>
              <a:gd name="connsiteX38" fmla="*/ 335280 w 3185160"/>
              <a:gd name="connsiteY38" fmla="*/ 1805940 h 1897380"/>
              <a:gd name="connsiteX39" fmla="*/ 289560 w 3185160"/>
              <a:gd name="connsiteY39" fmla="*/ 1775460 h 1897380"/>
              <a:gd name="connsiteX40" fmla="*/ 266700 w 3185160"/>
              <a:gd name="connsiteY40" fmla="*/ 1752600 h 1897380"/>
              <a:gd name="connsiteX41" fmla="*/ 243840 w 3185160"/>
              <a:gd name="connsiteY41" fmla="*/ 1737360 h 1897380"/>
              <a:gd name="connsiteX42" fmla="*/ 289560 w 3185160"/>
              <a:gd name="connsiteY42" fmla="*/ 1783080 h 1897380"/>
              <a:gd name="connsiteX43" fmla="*/ 304800 w 3185160"/>
              <a:gd name="connsiteY43" fmla="*/ 1805940 h 1897380"/>
              <a:gd name="connsiteX44" fmla="*/ 251460 w 3185160"/>
              <a:gd name="connsiteY44" fmla="*/ 1844040 h 1897380"/>
              <a:gd name="connsiteX45" fmla="*/ 228600 w 3185160"/>
              <a:gd name="connsiteY45" fmla="*/ 1851660 h 1897380"/>
              <a:gd name="connsiteX46" fmla="*/ 182880 w 3185160"/>
              <a:gd name="connsiteY46" fmla="*/ 1882140 h 1897380"/>
              <a:gd name="connsiteX47" fmla="*/ 160020 w 3185160"/>
              <a:gd name="connsiteY47" fmla="*/ 1897380 h 1897380"/>
              <a:gd name="connsiteX48" fmla="*/ 175260 w 3185160"/>
              <a:gd name="connsiteY48" fmla="*/ 1836420 h 1897380"/>
              <a:gd name="connsiteX49" fmla="*/ 198120 w 3185160"/>
              <a:gd name="connsiteY49" fmla="*/ 1790700 h 1897380"/>
              <a:gd name="connsiteX50" fmla="*/ 198120 w 3185160"/>
              <a:gd name="connsiteY50" fmla="*/ 1760220 h 189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185160" h="1897380">
                <a:moveTo>
                  <a:pt x="3185160" y="0"/>
                </a:moveTo>
                <a:cubicBezTo>
                  <a:pt x="2872278" y="39110"/>
                  <a:pt x="3234094" y="-3768"/>
                  <a:pt x="2385060" y="15240"/>
                </a:cubicBezTo>
                <a:cubicBezTo>
                  <a:pt x="2290966" y="17347"/>
                  <a:pt x="2103120" y="30480"/>
                  <a:pt x="2103120" y="30480"/>
                </a:cubicBezTo>
                <a:lnTo>
                  <a:pt x="1767840" y="76200"/>
                </a:lnTo>
                <a:lnTo>
                  <a:pt x="1562100" y="106680"/>
                </a:lnTo>
                <a:cubicBezTo>
                  <a:pt x="1332083" y="155969"/>
                  <a:pt x="1566173" y="103757"/>
                  <a:pt x="1371600" y="152400"/>
                </a:cubicBezTo>
                <a:cubicBezTo>
                  <a:pt x="1281774" y="174856"/>
                  <a:pt x="1249832" y="177315"/>
                  <a:pt x="1158240" y="205740"/>
                </a:cubicBezTo>
                <a:cubicBezTo>
                  <a:pt x="1122177" y="216932"/>
                  <a:pt x="1087508" y="232285"/>
                  <a:pt x="1051560" y="243840"/>
                </a:cubicBezTo>
                <a:cubicBezTo>
                  <a:pt x="1016351" y="255157"/>
                  <a:pt x="979965" y="262625"/>
                  <a:pt x="944880" y="274320"/>
                </a:cubicBezTo>
                <a:cubicBezTo>
                  <a:pt x="895389" y="290817"/>
                  <a:pt x="826589" y="319677"/>
                  <a:pt x="777240" y="342900"/>
                </a:cubicBezTo>
                <a:cubicBezTo>
                  <a:pt x="756684" y="352573"/>
                  <a:pt x="736867" y="363773"/>
                  <a:pt x="716280" y="373380"/>
                </a:cubicBezTo>
                <a:cubicBezTo>
                  <a:pt x="665660" y="397003"/>
                  <a:pt x="594274" y="419186"/>
                  <a:pt x="556260" y="457200"/>
                </a:cubicBezTo>
                <a:cubicBezTo>
                  <a:pt x="538480" y="474980"/>
                  <a:pt x="523036" y="495453"/>
                  <a:pt x="502920" y="510540"/>
                </a:cubicBezTo>
                <a:cubicBezTo>
                  <a:pt x="492760" y="518160"/>
                  <a:pt x="481022" y="524038"/>
                  <a:pt x="472440" y="533400"/>
                </a:cubicBezTo>
                <a:cubicBezTo>
                  <a:pt x="452871" y="554748"/>
                  <a:pt x="437191" y="579366"/>
                  <a:pt x="419100" y="601980"/>
                </a:cubicBezTo>
                <a:cubicBezTo>
                  <a:pt x="406707" y="617471"/>
                  <a:pt x="393562" y="632346"/>
                  <a:pt x="381000" y="647700"/>
                </a:cubicBezTo>
                <a:cubicBezTo>
                  <a:pt x="370701" y="660288"/>
                  <a:pt x="360819" y="673212"/>
                  <a:pt x="350520" y="685800"/>
                </a:cubicBezTo>
                <a:cubicBezTo>
                  <a:pt x="345192" y="692312"/>
                  <a:pt x="289409" y="758416"/>
                  <a:pt x="281940" y="769620"/>
                </a:cubicBezTo>
                <a:cubicBezTo>
                  <a:pt x="263207" y="797719"/>
                  <a:pt x="244742" y="823847"/>
                  <a:pt x="228600" y="853440"/>
                </a:cubicBezTo>
                <a:cubicBezTo>
                  <a:pt x="220441" y="868398"/>
                  <a:pt x="213899" y="884202"/>
                  <a:pt x="205740" y="899160"/>
                </a:cubicBezTo>
                <a:cubicBezTo>
                  <a:pt x="171114" y="962640"/>
                  <a:pt x="192954" y="911623"/>
                  <a:pt x="160020" y="982980"/>
                </a:cubicBezTo>
                <a:cubicBezTo>
                  <a:pt x="151914" y="1000544"/>
                  <a:pt x="145441" y="1018838"/>
                  <a:pt x="137160" y="1036320"/>
                </a:cubicBezTo>
                <a:cubicBezTo>
                  <a:pt x="122572" y="1067117"/>
                  <a:pt x="100802" y="1094993"/>
                  <a:pt x="91440" y="1127760"/>
                </a:cubicBezTo>
                <a:cubicBezTo>
                  <a:pt x="86360" y="1145540"/>
                  <a:pt x="82838" y="1163841"/>
                  <a:pt x="76200" y="1181100"/>
                </a:cubicBezTo>
                <a:cubicBezTo>
                  <a:pt x="70083" y="1197003"/>
                  <a:pt x="59893" y="1211092"/>
                  <a:pt x="53340" y="1226820"/>
                </a:cubicBezTo>
                <a:cubicBezTo>
                  <a:pt x="47161" y="1241649"/>
                  <a:pt x="43590" y="1257443"/>
                  <a:pt x="38100" y="1272540"/>
                </a:cubicBezTo>
                <a:cubicBezTo>
                  <a:pt x="33426" y="1285395"/>
                  <a:pt x="26384" y="1297424"/>
                  <a:pt x="22860" y="1310640"/>
                </a:cubicBezTo>
                <a:cubicBezTo>
                  <a:pt x="16186" y="1335668"/>
                  <a:pt x="13902" y="1361710"/>
                  <a:pt x="7620" y="1386840"/>
                </a:cubicBezTo>
                <a:lnTo>
                  <a:pt x="0" y="1417320"/>
                </a:lnTo>
                <a:cubicBezTo>
                  <a:pt x="2540" y="1468120"/>
                  <a:pt x="3214" y="1519048"/>
                  <a:pt x="7620" y="1569720"/>
                </a:cubicBezTo>
                <a:cubicBezTo>
                  <a:pt x="8316" y="1577722"/>
                  <a:pt x="10785" y="1585897"/>
                  <a:pt x="15240" y="1592580"/>
                </a:cubicBezTo>
                <a:cubicBezTo>
                  <a:pt x="21218" y="1601546"/>
                  <a:pt x="31484" y="1606934"/>
                  <a:pt x="38100" y="1615440"/>
                </a:cubicBezTo>
                <a:cubicBezTo>
                  <a:pt x="49345" y="1629898"/>
                  <a:pt x="58420" y="1645920"/>
                  <a:pt x="68580" y="1661160"/>
                </a:cubicBezTo>
                <a:cubicBezTo>
                  <a:pt x="73660" y="1668780"/>
                  <a:pt x="77344" y="1677544"/>
                  <a:pt x="83820" y="1684020"/>
                </a:cubicBezTo>
                <a:lnTo>
                  <a:pt x="144780" y="1744980"/>
                </a:lnTo>
                <a:cubicBezTo>
                  <a:pt x="165794" y="1765994"/>
                  <a:pt x="165746" y="1768935"/>
                  <a:pt x="190500" y="1783080"/>
                </a:cubicBezTo>
                <a:cubicBezTo>
                  <a:pt x="200363" y="1788716"/>
                  <a:pt x="210433" y="1794101"/>
                  <a:pt x="220980" y="1798320"/>
                </a:cubicBezTo>
                <a:cubicBezTo>
                  <a:pt x="235895" y="1804286"/>
                  <a:pt x="266700" y="1813560"/>
                  <a:pt x="266700" y="1813560"/>
                </a:cubicBezTo>
                <a:cubicBezTo>
                  <a:pt x="289560" y="1811020"/>
                  <a:pt x="323446" y="1825663"/>
                  <a:pt x="335280" y="1805940"/>
                </a:cubicBezTo>
                <a:cubicBezTo>
                  <a:pt x="344704" y="1790234"/>
                  <a:pt x="302512" y="1788412"/>
                  <a:pt x="289560" y="1775460"/>
                </a:cubicBezTo>
                <a:cubicBezTo>
                  <a:pt x="281940" y="1767840"/>
                  <a:pt x="274979" y="1759499"/>
                  <a:pt x="266700" y="1752600"/>
                </a:cubicBezTo>
                <a:cubicBezTo>
                  <a:pt x="259665" y="1746737"/>
                  <a:pt x="238345" y="1730034"/>
                  <a:pt x="243840" y="1737360"/>
                </a:cubicBezTo>
                <a:cubicBezTo>
                  <a:pt x="256772" y="1754602"/>
                  <a:pt x="277605" y="1765147"/>
                  <a:pt x="289560" y="1783080"/>
                </a:cubicBezTo>
                <a:lnTo>
                  <a:pt x="304800" y="1805940"/>
                </a:lnTo>
                <a:cubicBezTo>
                  <a:pt x="297897" y="1811117"/>
                  <a:pt x="262602" y="1838469"/>
                  <a:pt x="251460" y="1844040"/>
                </a:cubicBezTo>
                <a:cubicBezTo>
                  <a:pt x="244276" y="1847632"/>
                  <a:pt x="235621" y="1847759"/>
                  <a:pt x="228600" y="1851660"/>
                </a:cubicBezTo>
                <a:cubicBezTo>
                  <a:pt x="212589" y="1860555"/>
                  <a:pt x="198120" y="1871980"/>
                  <a:pt x="182880" y="1882140"/>
                </a:cubicBezTo>
                <a:lnTo>
                  <a:pt x="160020" y="1897380"/>
                </a:lnTo>
                <a:cubicBezTo>
                  <a:pt x="165100" y="1877060"/>
                  <a:pt x="163642" y="1853848"/>
                  <a:pt x="175260" y="1836420"/>
                </a:cubicBezTo>
                <a:cubicBezTo>
                  <a:pt x="186235" y="1819957"/>
                  <a:pt x="195252" y="1810776"/>
                  <a:pt x="198120" y="1790700"/>
                </a:cubicBezTo>
                <a:cubicBezTo>
                  <a:pt x="199557" y="1780642"/>
                  <a:pt x="198120" y="1770380"/>
                  <a:pt x="198120" y="1760220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5230034-A9F9-73D4-29AE-2EABD5DC1006}"/>
              </a:ext>
            </a:extLst>
          </p:cNvPr>
          <p:cNvSpPr/>
          <p:nvPr/>
        </p:nvSpPr>
        <p:spPr bwMode="auto">
          <a:xfrm>
            <a:off x="3617447" y="4267200"/>
            <a:ext cx="1452680" cy="411480"/>
          </a:xfrm>
          <a:custGeom>
            <a:avLst/>
            <a:gdLst>
              <a:gd name="connsiteX0" fmla="*/ 1449853 w 1452680"/>
              <a:gd name="connsiteY0" fmla="*/ 190500 h 411480"/>
              <a:gd name="connsiteX1" fmla="*/ 1373653 w 1452680"/>
              <a:gd name="connsiteY1" fmla="*/ 167640 h 411480"/>
              <a:gd name="connsiteX2" fmla="*/ 1305073 w 1452680"/>
              <a:gd name="connsiteY2" fmla="*/ 129540 h 411480"/>
              <a:gd name="connsiteX3" fmla="*/ 1282213 w 1452680"/>
              <a:gd name="connsiteY3" fmla="*/ 114300 h 411480"/>
              <a:gd name="connsiteX4" fmla="*/ 1213633 w 1452680"/>
              <a:gd name="connsiteY4" fmla="*/ 99060 h 411480"/>
              <a:gd name="connsiteX5" fmla="*/ 1183153 w 1452680"/>
              <a:gd name="connsiteY5" fmla="*/ 83820 h 411480"/>
              <a:gd name="connsiteX6" fmla="*/ 1145053 w 1452680"/>
              <a:gd name="connsiteY6" fmla="*/ 76200 h 411480"/>
              <a:gd name="connsiteX7" fmla="*/ 1114573 w 1452680"/>
              <a:gd name="connsiteY7" fmla="*/ 68580 h 411480"/>
              <a:gd name="connsiteX8" fmla="*/ 1030753 w 1452680"/>
              <a:gd name="connsiteY8" fmla="*/ 45720 h 411480"/>
              <a:gd name="connsiteX9" fmla="*/ 969793 w 1452680"/>
              <a:gd name="connsiteY9" fmla="*/ 38100 h 411480"/>
              <a:gd name="connsiteX10" fmla="*/ 908833 w 1452680"/>
              <a:gd name="connsiteY10" fmla="*/ 22860 h 411480"/>
              <a:gd name="connsiteX11" fmla="*/ 642133 w 1452680"/>
              <a:gd name="connsiteY11" fmla="*/ 0 h 411480"/>
              <a:gd name="connsiteX12" fmla="*/ 360193 w 1452680"/>
              <a:gd name="connsiteY12" fmla="*/ 7620 h 411480"/>
              <a:gd name="connsiteX13" fmla="*/ 253513 w 1452680"/>
              <a:gd name="connsiteY13" fmla="*/ 22860 h 411480"/>
              <a:gd name="connsiteX14" fmla="*/ 169693 w 1452680"/>
              <a:gd name="connsiteY14" fmla="*/ 30480 h 411480"/>
              <a:gd name="connsiteX15" fmla="*/ 146833 w 1452680"/>
              <a:gd name="connsiteY15" fmla="*/ 38100 h 411480"/>
              <a:gd name="connsiteX16" fmla="*/ 93493 w 1452680"/>
              <a:gd name="connsiteY16" fmla="*/ 45720 h 411480"/>
              <a:gd name="connsiteX17" fmla="*/ 63013 w 1452680"/>
              <a:gd name="connsiteY17" fmla="*/ 68580 h 411480"/>
              <a:gd name="connsiteX18" fmla="*/ 17293 w 1452680"/>
              <a:gd name="connsiteY18" fmla="*/ 106680 h 411480"/>
              <a:gd name="connsiteX19" fmla="*/ 9673 w 1452680"/>
              <a:gd name="connsiteY19" fmla="*/ 205740 h 411480"/>
              <a:gd name="connsiteX20" fmla="*/ 47773 w 1452680"/>
              <a:gd name="connsiteY20" fmla="*/ 236220 h 411480"/>
              <a:gd name="connsiteX21" fmla="*/ 93493 w 1452680"/>
              <a:gd name="connsiteY21" fmla="*/ 266700 h 411480"/>
              <a:gd name="connsiteX22" fmla="*/ 116353 w 1452680"/>
              <a:gd name="connsiteY22" fmla="*/ 281940 h 411480"/>
              <a:gd name="connsiteX23" fmla="*/ 139213 w 1452680"/>
              <a:gd name="connsiteY23" fmla="*/ 289560 h 411480"/>
              <a:gd name="connsiteX24" fmla="*/ 207793 w 1452680"/>
              <a:gd name="connsiteY24" fmla="*/ 320040 h 411480"/>
              <a:gd name="connsiteX25" fmla="*/ 245893 w 1452680"/>
              <a:gd name="connsiteY25" fmla="*/ 327660 h 411480"/>
              <a:gd name="connsiteX26" fmla="*/ 276373 w 1452680"/>
              <a:gd name="connsiteY26" fmla="*/ 342900 h 411480"/>
              <a:gd name="connsiteX27" fmla="*/ 390673 w 1452680"/>
              <a:gd name="connsiteY27" fmla="*/ 365760 h 411480"/>
              <a:gd name="connsiteX28" fmla="*/ 466873 w 1452680"/>
              <a:gd name="connsiteY28" fmla="*/ 381000 h 411480"/>
              <a:gd name="connsiteX29" fmla="*/ 504973 w 1452680"/>
              <a:gd name="connsiteY29" fmla="*/ 388620 h 411480"/>
              <a:gd name="connsiteX30" fmla="*/ 588793 w 1452680"/>
              <a:gd name="connsiteY30" fmla="*/ 396240 h 411480"/>
              <a:gd name="connsiteX31" fmla="*/ 634513 w 1452680"/>
              <a:gd name="connsiteY31" fmla="*/ 403860 h 411480"/>
              <a:gd name="connsiteX32" fmla="*/ 718333 w 1452680"/>
              <a:gd name="connsiteY32" fmla="*/ 411480 h 411480"/>
              <a:gd name="connsiteX33" fmla="*/ 1160293 w 1452680"/>
              <a:gd name="connsiteY33" fmla="*/ 403860 h 411480"/>
              <a:gd name="connsiteX34" fmla="*/ 1190773 w 1452680"/>
              <a:gd name="connsiteY34" fmla="*/ 396240 h 411480"/>
              <a:gd name="connsiteX35" fmla="*/ 1274593 w 1452680"/>
              <a:gd name="connsiteY35" fmla="*/ 373380 h 411480"/>
              <a:gd name="connsiteX36" fmla="*/ 1297453 w 1452680"/>
              <a:gd name="connsiteY36" fmla="*/ 365760 h 411480"/>
              <a:gd name="connsiteX37" fmla="*/ 1343173 w 1452680"/>
              <a:gd name="connsiteY37" fmla="*/ 342900 h 411480"/>
              <a:gd name="connsiteX38" fmla="*/ 1388893 w 1452680"/>
              <a:gd name="connsiteY38" fmla="*/ 297180 h 411480"/>
              <a:gd name="connsiteX39" fmla="*/ 1419373 w 1452680"/>
              <a:gd name="connsiteY39" fmla="*/ 251460 h 411480"/>
              <a:gd name="connsiteX40" fmla="*/ 1434613 w 1452680"/>
              <a:gd name="connsiteY40" fmla="*/ 228600 h 411480"/>
              <a:gd name="connsiteX41" fmla="*/ 1442233 w 1452680"/>
              <a:gd name="connsiteY41" fmla="*/ 205740 h 411480"/>
              <a:gd name="connsiteX42" fmla="*/ 1449853 w 1452680"/>
              <a:gd name="connsiteY42" fmla="*/ 19050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52680" h="411480">
                <a:moveTo>
                  <a:pt x="1449853" y="190500"/>
                </a:moveTo>
                <a:cubicBezTo>
                  <a:pt x="1438423" y="184150"/>
                  <a:pt x="1398716" y="182678"/>
                  <a:pt x="1373653" y="167640"/>
                </a:cubicBezTo>
                <a:cubicBezTo>
                  <a:pt x="1300931" y="124007"/>
                  <a:pt x="1368359" y="145362"/>
                  <a:pt x="1305073" y="129540"/>
                </a:cubicBezTo>
                <a:cubicBezTo>
                  <a:pt x="1297453" y="124460"/>
                  <a:pt x="1290631" y="117908"/>
                  <a:pt x="1282213" y="114300"/>
                </a:cubicBezTo>
                <a:cubicBezTo>
                  <a:pt x="1272797" y="110265"/>
                  <a:pt x="1220414" y="100416"/>
                  <a:pt x="1213633" y="99060"/>
                </a:cubicBezTo>
                <a:cubicBezTo>
                  <a:pt x="1203473" y="93980"/>
                  <a:pt x="1193929" y="87412"/>
                  <a:pt x="1183153" y="83820"/>
                </a:cubicBezTo>
                <a:cubicBezTo>
                  <a:pt x="1170866" y="79724"/>
                  <a:pt x="1157696" y="79010"/>
                  <a:pt x="1145053" y="76200"/>
                </a:cubicBezTo>
                <a:cubicBezTo>
                  <a:pt x="1134830" y="73928"/>
                  <a:pt x="1124604" y="71589"/>
                  <a:pt x="1114573" y="68580"/>
                </a:cubicBezTo>
                <a:cubicBezTo>
                  <a:pt x="1064430" y="53537"/>
                  <a:pt x="1078265" y="53030"/>
                  <a:pt x="1030753" y="45720"/>
                </a:cubicBezTo>
                <a:cubicBezTo>
                  <a:pt x="1010513" y="42606"/>
                  <a:pt x="989920" y="41874"/>
                  <a:pt x="969793" y="38100"/>
                </a:cubicBezTo>
                <a:cubicBezTo>
                  <a:pt x="949206" y="34240"/>
                  <a:pt x="929663" y="25053"/>
                  <a:pt x="908833" y="22860"/>
                </a:cubicBezTo>
                <a:cubicBezTo>
                  <a:pt x="723557" y="3357"/>
                  <a:pt x="812485" y="10647"/>
                  <a:pt x="642133" y="0"/>
                </a:cubicBezTo>
                <a:cubicBezTo>
                  <a:pt x="548153" y="2540"/>
                  <a:pt x="454045" y="2099"/>
                  <a:pt x="360193" y="7620"/>
                </a:cubicBezTo>
                <a:cubicBezTo>
                  <a:pt x="324334" y="9729"/>
                  <a:pt x="289287" y="19608"/>
                  <a:pt x="253513" y="22860"/>
                </a:cubicBezTo>
                <a:lnTo>
                  <a:pt x="169693" y="30480"/>
                </a:lnTo>
                <a:cubicBezTo>
                  <a:pt x="162073" y="33020"/>
                  <a:pt x="154709" y="36525"/>
                  <a:pt x="146833" y="38100"/>
                </a:cubicBezTo>
                <a:cubicBezTo>
                  <a:pt x="129221" y="41622"/>
                  <a:pt x="110372" y="39582"/>
                  <a:pt x="93493" y="45720"/>
                </a:cubicBezTo>
                <a:cubicBezTo>
                  <a:pt x="81558" y="50060"/>
                  <a:pt x="73347" y="61198"/>
                  <a:pt x="63013" y="68580"/>
                </a:cubicBezTo>
                <a:cubicBezTo>
                  <a:pt x="25882" y="95102"/>
                  <a:pt x="52870" y="71103"/>
                  <a:pt x="17293" y="106680"/>
                </a:cubicBezTo>
                <a:cubicBezTo>
                  <a:pt x="5831" y="141066"/>
                  <a:pt x="-10793" y="168219"/>
                  <a:pt x="9673" y="205740"/>
                </a:cubicBezTo>
                <a:cubicBezTo>
                  <a:pt x="17461" y="220018"/>
                  <a:pt x="34620" y="226654"/>
                  <a:pt x="47773" y="236220"/>
                </a:cubicBezTo>
                <a:cubicBezTo>
                  <a:pt x="62586" y="246993"/>
                  <a:pt x="78253" y="256540"/>
                  <a:pt x="93493" y="266700"/>
                </a:cubicBezTo>
                <a:cubicBezTo>
                  <a:pt x="101113" y="271780"/>
                  <a:pt x="107665" y="279044"/>
                  <a:pt x="116353" y="281940"/>
                </a:cubicBezTo>
                <a:cubicBezTo>
                  <a:pt x="123973" y="284480"/>
                  <a:pt x="131830" y="286396"/>
                  <a:pt x="139213" y="289560"/>
                </a:cubicBezTo>
                <a:cubicBezTo>
                  <a:pt x="174236" y="304570"/>
                  <a:pt x="168408" y="308224"/>
                  <a:pt x="207793" y="320040"/>
                </a:cubicBezTo>
                <a:cubicBezTo>
                  <a:pt x="220198" y="323762"/>
                  <a:pt x="233193" y="325120"/>
                  <a:pt x="245893" y="327660"/>
                </a:cubicBezTo>
                <a:cubicBezTo>
                  <a:pt x="256053" y="332740"/>
                  <a:pt x="265451" y="339779"/>
                  <a:pt x="276373" y="342900"/>
                </a:cubicBezTo>
                <a:lnTo>
                  <a:pt x="390673" y="365760"/>
                </a:lnTo>
                <a:lnTo>
                  <a:pt x="466873" y="381000"/>
                </a:lnTo>
                <a:cubicBezTo>
                  <a:pt x="479573" y="383540"/>
                  <a:pt x="492075" y="387447"/>
                  <a:pt x="504973" y="388620"/>
                </a:cubicBezTo>
                <a:cubicBezTo>
                  <a:pt x="532913" y="391160"/>
                  <a:pt x="560930" y="392962"/>
                  <a:pt x="588793" y="396240"/>
                </a:cubicBezTo>
                <a:cubicBezTo>
                  <a:pt x="604137" y="398045"/>
                  <a:pt x="619169" y="402055"/>
                  <a:pt x="634513" y="403860"/>
                </a:cubicBezTo>
                <a:cubicBezTo>
                  <a:pt x="662376" y="407138"/>
                  <a:pt x="690393" y="408940"/>
                  <a:pt x="718333" y="411480"/>
                </a:cubicBezTo>
                <a:lnTo>
                  <a:pt x="1160293" y="403860"/>
                </a:lnTo>
                <a:cubicBezTo>
                  <a:pt x="1170760" y="403522"/>
                  <a:pt x="1180550" y="398512"/>
                  <a:pt x="1190773" y="396240"/>
                </a:cubicBezTo>
                <a:cubicBezTo>
                  <a:pt x="1255396" y="381879"/>
                  <a:pt x="1203227" y="397169"/>
                  <a:pt x="1274593" y="373380"/>
                </a:cubicBezTo>
                <a:cubicBezTo>
                  <a:pt x="1282213" y="370840"/>
                  <a:pt x="1290770" y="370215"/>
                  <a:pt x="1297453" y="365760"/>
                </a:cubicBezTo>
                <a:cubicBezTo>
                  <a:pt x="1326996" y="346065"/>
                  <a:pt x="1311625" y="353416"/>
                  <a:pt x="1343173" y="342900"/>
                </a:cubicBezTo>
                <a:cubicBezTo>
                  <a:pt x="1358413" y="327660"/>
                  <a:pt x="1376938" y="315113"/>
                  <a:pt x="1388893" y="297180"/>
                </a:cubicBezTo>
                <a:lnTo>
                  <a:pt x="1419373" y="251460"/>
                </a:lnTo>
                <a:cubicBezTo>
                  <a:pt x="1424453" y="243840"/>
                  <a:pt x="1431717" y="237288"/>
                  <a:pt x="1434613" y="228600"/>
                </a:cubicBezTo>
                <a:lnTo>
                  <a:pt x="1442233" y="205740"/>
                </a:lnTo>
                <a:cubicBezTo>
                  <a:pt x="1433810" y="180470"/>
                  <a:pt x="1461283" y="196850"/>
                  <a:pt x="1449853" y="19050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B2066A-1A47-08AF-F216-11D770F90113}"/>
              </a:ext>
            </a:extLst>
          </p:cNvPr>
          <p:cNvSpPr txBox="1"/>
          <p:nvPr/>
        </p:nvSpPr>
        <p:spPr>
          <a:xfrm>
            <a:off x="1310640" y="42672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on Collaborations</a:t>
            </a:r>
          </a:p>
        </p:txBody>
      </p:sp>
    </p:spTree>
    <p:extLst>
      <p:ext uri="{BB962C8B-B14F-4D97-AF65-F5344CB8AC3E}">
        <p14:creationId xmlns:p14="http://schemas.microsoft.com/office/powerpoint/2010/main" val="64677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aper with text and a black text&#10;&#10;Description automatically generated with medium confidence">
            <a:extLst>
              <a:ext uri="{FF2B5EF4-FFF2-40B4-BE49-F238E27FC236}">
                <a16:creationId xmlns:a16="http://schemas.microsoft.com/office/drawing/2014/main" id="{B7E6578F-DFFC-82C3-45C7-B511E60D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60" y="174540"/>
            <a:ext cx="3320032" cy="4256451"/>
          </a:xfrm>
          <a:prstGeom prst="rect">
            <a:avLst/>
          </a:prstGeom>
          <a:noFill/>
        </p:spPr>
      </p:pic>
      <p:pic>
        <p:nvPicPr>
          <p:cNvPr id="9" name="Picture 8" descr="A paper with text and a black text&#10;&#10;Description automatically generated with medium confidence">
            <a:extLst>
              <a:ext uri="{FF2B5EF4-FFF2-40B4-BE49-F238E27FC236}">
                <a16:creationId xmlns:a16="http://schemas.microsoft.com/office/drawing/2014/main" id="{E911F12E-40EF-DE1E-65CD-ADDBB8C4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8879"/>
            <a:ext cx="3320032" cy="4256451"/>
          </a:xfrm>
          <a:prstGeom prst="rect">
            <a:avLst/>
          </a:prstGeom>
          <a:noFill/>
        </p:spPr>
      </p:pic>
      <p:pic>
        <p:nvPicPr>
          <p:cNvPr id="10" name="Picture 9" descr="A paper with text and a black text&#10;&#10;Description automatically generated with medium confidence">
            <a:extLst>
              <a:ext uri="{FF2B5EF4-FFF2-40B4-BE49-F238E27FC236}">
                <a16:creationId xmlns:a16="http://schemas.microsoft.com/office/drawing/2014/main" id="{E341A030-302B-2FA9-28AF-1087626D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06989"/>
            <a:ext cx="3320032" cy="4256451"/>
          </a:xfrm>
          <a:prstGeom prst="rect">
            <a:avLst/>
          </a:prstGeom>
          <a:noFill/>
        </p:spPr>
      </p:pic>
      <p:pic>
        <p:nvPicPr>
          <p:cNvPr id="5" name="Picture 4" descr="A screenshot of a paper&#10;&#10;Description automatically generated">
            <a:extLst>
              <a:ext uri="{FF2B5EF4-FFF2-40B4-BE49-F238E27FC236}">
                <a16:creationId xmlns:a16="http://schemas.microsoft.com/office/drawing/2014/main" id="{C2C0C6A6-8004-52FF-3BF2-080D599DD1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500" y="1155779"/>
            <a:ext cx="3841398" cy="3025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 descr="A paper with text and a black text&#10;&#10;Description automatically generated with medium confidence">
            <a:extLst>
              <a:ext uri="{FF2B5EF4-FFF2-40B4-BE49-F238E27FC236}">
                <a16:creationId xmlns:a16="http://schemas.microsoft.com/office/drawing/2014/main" id="{D2DEF6D9-95E3-850A-B88F-3927042C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25099"/>
            <a:ext cx="3320032" cy="4256451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3103B9-D3DE-A0A2-2AF6-A1BA810DCEE8}"/>
              </a:ext>
            </a:extLst>
          </p:cNvPr>
          <p:cNvSpPr txBox="1"/>
          <p:nvPr/>
        </p:nvSpPr>
        <p:spPr>
          <a:xfrm>
            <a:off x="304799" y="232449"/>
            <a:ext cx="411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Peer Learning Activity No. 1 template (google doc)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this for YOUR peer group.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7A9F5-DAEC-05E2-1354-DCEEB08F74F7}"/>
              </a:ext>
            </a:extLst>
          </p:cNvPr>
          <p:cNvSpPr txBox="1"/>
          <p:nvPr/>
        </p:nvSpPr>
        <p:spPr>
          <a:xfrm>
            <a:off x="4572000" y="3514665"/>
            <a:ext cx="421157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doc, there is 1 sheet per student in the Peer Group.</a:t>
            </a:r>
          </a:p>
          <a:p>
            <a:endParaRPr lang="en-US" sz="14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TODAY: Each student should enter their Name, Co. Name, Product Line, Description (and, optionally, their idea) on 1 sheet.</a:t>
            </a:r>
          </a:p>
        </p:txBody>
      </p:sp>
    </p:spTree>
    <p:extLst>
      <p:ext uri="{BB962C8B-B14F-4D97-AF65-F5344CB8AC3E}">
        <p14:creationId xmlns:p14="http://schemas.microsoft.com/office/powerpoint/2010/main" val="99297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2132E-4427-D2EC-EF2E-3BCC50FE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BC037-EE93-06AA-4BE0-0386DD2B81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8050"/>
            <a:ext cx="8382000" cy="3813499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Product Idea Generation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Workshop: Idea Generation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Strategy Alignment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Product Idea Description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42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2D56-2FFD-5B87-9DCC-886E343D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609600"/>
          </a:xfrm>
        </p:spPr>
        <p:txBody>
          <a:bodyPr/>
          <a:lstStyle/>
          <a:p>
            <a:r>
              <a:rPr lang="en-US" dirty="0"/>
              <a:t>Product Idea Generation</a:t>
            </a:r>
          </a:p>
        </p:txBody>
      </p:sp>
    </p:spTree>
    <p:extLst>
      <p:ext uri="{BB962C8B-B14F-4D97-AF65-F5344CB8AC3E}">
        <p14:creationId xmlns:p14="http://schemas.microsoft.com/office/powerpoint/2010/main" val="61670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574675" y="6258838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defTabSz="685800" eaLnBrk="1" hangingPunct="1">
              <a:defRPr/>
            </a:pPr>
            <a:fld id="{8E19EACA-FBA1-FD43-B535-FCBE7CEFE182}" type="slidenum">
              <a:rPr lang="en-US" altLang="en-US" smtClean="0"/>
              <a:pPr algn="r" defTabSz="685800" eaLnBrk="1" hangingPunct="1">
                <a:defRPr/>
              </a:pPr>
              <a:t>8</a:t>
            </a:fld>
            <a:endParaRPr lang="en-US" altLang="en-US" sz="900">
              <a:solidFill>
                <a:srgbClr val="000000"/>
              </a:solidFill>
            </a:endParaRPr>
          </a:p>
        </p:txBody>
      </p:sp>
      <p:pic>
        <p:nvPicPr>
          <p:cNvPr id="88069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1428750"/>
            <a:ext cx="418385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0" name="TextBox 8"/>
          <p:cNvSpPr txBox="1">
            <a:spLocks noChangeArrowheads="1"/>
          </p:cNvSpPr>
          <p:nvPr/>
        </p:nvSpPr>
        <p:spPr bwMode="auto">
          <a:xfrm>
            <a:off x="3152730" y="2666770"/>
            <a:ext cx="1338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defTabSz="685800">
              <a:defRPr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Customer Problem</a:t>
            </a:r>
          </a:p>
        </p:txBody>
      </p:sp>
      <p:sp>
        <p:nvSpPr>
          <p:cNvPr id="88071" name="TextBox 9"/>
          <p:cNvSpPr txBox="1">
            <a:spLocks noChangeArrowheads="1"/>
          </p:cNvSpPr>
          <p:nvPr/>
        </p:nvSpPr>
        <p:spPr bwMode="auto">
          <a:xfrm>
            <a:off x="5051472" y="2779513"/>
            <a:ext cx="11181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defTabSz="685800">
              <a:defRPr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4A1508-0E17-A744-85C9-2155ACF2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We create and commercialize products to solve a customer problem.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F0D975-9269-67BE-3B91-1EDEA7350E6C}"/>
              </a:ext>
            </a:extLst>
          </p:cNvPr>
          <p:cNvSpPr txBox="1"/>
          <p:nvPr/>
        </p:nvSpPr>
        <p:spPr>
          <a:xfrm>
            <a:off x="873125" y="1974272"/>
            <a:ext cx="1793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statement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15670-0B77-7D70-AE7E-FC19B0EAE9BB}"/>
              </a:ext>
            </a:extLst>
          </p:cNvPr>
          <p:cNvSpPr txBox="1"/>
          <p:nvPr/>
        </p:nvSpPr>
        <p:spPr>
          <a:xfrm>
            <a:off x="6850857" y="2343604"/>
            <a:ext cx="1793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 Design Views</a:t>
            </a:r>
          </a:p>
        </p:txBody>
      </p:sp>
    </p:spTree>
    <p:extLst>
      <p:ext uri="{BB962C8B-B14F-4D97-AF65-F5344CB8AC3E}">
        <p14:creationId xmlns:p14="http://schemas.microsoft.com/office/powerpoint/2010/main" val="151309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0952-4237-BCC2-9939-33136329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Bold with your ideas if high growth is the goal!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72E7-38E4-4864-A051-A04401038C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Incremental innovation</a:t>
            </a:r>
          </a:p>
          <a:p>
            <a:r>
              <a:rPr lang="en-US" dirty="0"/>
              <a:t>– focuses on improving existing products with new features, designs, delivery</a:t>
            </a:r>
          </a:p>
          <a:p>
            <a:r>
              <a:rPr lang="en-US" dirty="0"/>
              <a:t>- lower risks often leads to lower rewards</a:t>
            </a:r>
          </a:p>
          <a:p>
            <a:endParaRPr lang="en-US" dirty="0"/>
          </a:p>
          <a:p>
            <a:r>
              <a:rPr lang="en-US" dirty="0">
                <a:sym typeface="Wingdings" pitchFamily="2" charset="2"/>
              </a:rPr>
              <a:t>Example: </a:t>
            </a:r>
          </a:p>
          <a:p>
            <a:r>
              <a:rPr lang="en-US" dirty="0">
                <a:sym typeface="Wingdings" pitchFamily="2" charset="2"/>
              </a:rPr>
              <a:t>Gmail evolved from delivering email well to include many improvements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686C9-CF6B-6ACD-8209-01675CA0A9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Disruptive innovation</a:t>
            </a:r>
          </a:p>
          <a:p>
            <a:r>
              <a:rPr lang="en-US" dirty="0"/>
              <a:t>- focuses on new products that creates a dramatic change in how something gets done</a:t>
            </a:r>
          </a:p>
          <a:p>
            <a:r>
              <a:rPr lang="en-US" dirty="0"/>
              <a:t>- higher risks requires higher rewards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digital imaging disruptive film-based imaging (Kodak)</a:t>
            </a:r>
          </a:p>
        </p:txBody>
      </p:sp>
    </p:spTree>
    <p:extLst>
      <p:ext uri="{BB962C8B-B14F-4D97-AF65-F5344CB8AC3E}">
        <p14:creationId xmlns:p14="http://schemas.microsoft.com/office/powerpoint/2010/main" val="115587074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9BB08AE-6C17-7743-91F9-ED9B88395F3C}">
  <we:reference id="wa104178141" version="3.0.11.6" store="en-US" storeType="OMEX"/>
  <we:alternateReferences>
    <we:reference id="WA104178141" version="3.0.11.6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1801</Words>
  <Application>Microsoft Macintosh PowerPoint</Application>
  <PresentationFormat>On-screen Show (16:9)</PresentationFormat>
  <Paragraphs>309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.AppleSystemUIFont</vt:lpstr>
      <vt:lpstr>45 Helvetica Light</vt:lpstr>
      <vt:lpstr>Arial</vt:lpstr>
      <vt:lpstr>Candara</vt:lpstr>
      <vt:lpstr>Open Sans</vt:lpstr>
      <vt:lpstr>Open Sans Light</vt:lpstr>
      <vt:lpstr>Open Sans Regular</vt:lpstr>
      <vt:lpstr>Times</vt:lpstr>
      <vt:lpstr>Wingdings</vt:lpstr>
      <vt:lpstr>CMU PPT Theme</vt:lpstr>
      <vt:lpstr>PowerPoint Presentation</vt:lpstr>
      <vt:lpstr>Slack Channel #bms23  in the Masters of Software Engineering workspace</vt:lpstr>
      <vt:lpstr>Peer Learning Activity No. 1</vt:lpstr>
      <vt:lpstr>PowerPoint Presentation</vt:lpstr>
      <vt:lpstr>PowerPoint Presentation</vt:lpstr>
      <vt:lpstr>Today’s Class</vt:lpstr>
      <vt:lpstr>Product Idea Generation</vt:lpstr>
      <vt:lpstr>We create and commercialize products to solve a customer problem.</vt:lpstr>
      <vt:lpstr>Be Bold with your ideas if high growth is the goal! </vt:lpstr>
      <vt:lpstr>Create a strong difference that customers will value!</vt:lpstr>
      <vt:lpstr>Generate MANY ideas before evaluating and selecting an idea.</vt:lpstr>
      <vt:lpstr>Idea Generation: There are many techniques.</vt:lpstr>
      <vt:lpstr>Structured brainstorming  Pose specific questions that focus people’s thinking to spark fresh ideas</vt:lpstr>
      <vt:lpstr>Take the product OR product line and ask a question:</vt:lpstr>
      <vt:lpstr>Discussion: Given the product “Amazon.com”</vt:lpstr>
      <vt:lpstr>Discussion: Given the product “Google Search”</vt:lpstr>
      <vt:lpstr>Workshop: Idea Generation</vt:lpstr>
      <vt:lpstr>How this will work.</vt:lpstr>
      <vt:lpstr>Goals and expectations</vt:lpstr>
      <vt:lpstr>Let’s get into your groups -- quickly!</vt:lpstr>
      <vt:lpstr>Discussion</vt:lpstr>
      <vt:lpstr>Strategy Alignment</vt:lpstr>
      <vt:lpstr>Strategy Alignment</vt:lpstr>
      <vt:lpstr>Strategy Alignment is not Binary – All or Nothing</vt:lpstr>
      <vt:lpstr>Product Idea Descriptions</vt:lpstr>
      <vt:lpstr>Use these 9 elements to describe your product idea at this early stage.</vt:lpstr>
      <vt:lpstr>Explanations</vt:lpstr>
      <vt:lpstr>On Canvas: More explanation and examples</vt:lpstr>
      <vt:lpstr>Main Function and Product Attributes</vt:lpstr>
      <vt:lpstr>Type of product</vt:lpstr>
      <vt:lpstr>Key Technology</vt:lpstr>
      <vt:lpstr>How it works</vt:lpstr>
      <vt:lpstr>The 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Jim Berardone</cp:lastModifiedBy>
  <cp:revision>361</cp:revision>
  <cp:lastPrinted>2021-09-21T04:17:56Z</cp:lastPrinted>
  <dcterms:created xsi:type="dcterms:W3CDTF">2020-08-16T19:29:51Z</dcterms:created>
  <dcterms:modified xsi:type="dcterms:W3CDTF">2023-09-07T16:01:01Z</dcterms:modified>
  <cp:category/>
</cp:coreProperties>
</file>