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0" r:id="rId1"/>
  </p:sldMasterIdLst>
  <p:notesMasterIdLst>
    <p:notesMasterId r:id="rId43"/>
  </p:notesMasterIdLst>
  <p:handoutMasterIdLst>
    <p:handoutMasterId r:id="rId44"/>
  </p:handoutMasterIdLst>
  <p:sldIdLst>
    <p:sldId id="258" r:id="rId2"/>
    <p:sldId id="4676" r:id="rId3"/>
    <p:sldId id="4628" r:id="rId4"/>
    <p:sldId id="4816" r:id="rId5"/>
    <p:sldId id="4795" r:id="rId6"/>
    <p:sldId id="4817" r:id="rId7"/>
    <p:sldId id="4791" r:id="rId8"/>
    <p:sldId id="4796" r:id="rId9"/>
    <p:sldId id="4818" r:id="rId10"/>
    <p:sldId id="4819" r:id="rId11"/>
    <p:sldId id="4821" r:id="rId12"/>
    <p:sldId id="4820" r:id="rId13"/>
    <p:sldId id="4824" r:id="rId14"/>
    <p:sldId id="4823" r:id="rId15"/>
    <p:sldId id="1406" r:id="rId16"/>
    <p:sldId id="1410" r:id="rId17"/>
    <p:sldId id="4689" r:id="rId18"/>
    <p:sldId id="4792" r:id="rId19"/>
    <p:sldId id="1536" r:id="rId20"/>
    <p:sldId id="1020" r:id="rId21"/>
    <p:sldId id="852" r:id="rId22"/>
    <p:sldId id="1023" r:id="rId23"/>
    <p:sldId id="4826" r:id="rId24"/>
    <p:sldId id="1556" r:id="rId25"/>
    <p:sldId id="4679" r:id="rId26"/>
    <p:sldId id="4681" r:id="rId27"/>
    <p:sldId id="1006" r:id="rId28"/>
    <p:sldId id="1557" r:id="rId29"/>
    <p:sldId id="1022" r:id="rId30"/>
    <p:sldId id="1537" r:id="rId31"/>
    <p:sldId id="1538" r:id="rId32"/>
    <p:sldId id="4829" r:id="rId33"/>
    <p:sldId id="1011" r:id="rId34"/>
    <p:sldId id="1412" r:id="rId35"/>
    <p:sldId id="4813" r:id="rId36"/>
    <p:sldId id="4828" r:id="rId37"/>
    <p:sldId id="836" r:id="rId38"/>
    <p:sldId id="4684" r:id="rId39"/>
    <p:sldId id="4827" r:id="rId40"/>
    <p:sldId id="838" r:id="rId41"/>
    <p:sldId id="4669" r:id="rId4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45 Helvetica Light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577"/>
    <a:srgbClr val="00BB5B"/>
    <a:srgbClr val="009046"/>
    <a:srgbClr val="00CC63"/>
    <a:srgbClr val="BB0027"/>
    <a:srgbClr val="E7CBCB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/>
    <p:restoredTop sz="75714"/>
  </p:normalViewPr>
  <p:slideViewPr>
    <p:cSldViewPr>
      <p:cViewPr varScale="1">
        <p:scale>
          <a:sx n="121" d="100"/>
          <a:sy n="121" d="100"/>
        </p:scale>
        <p:origin x="179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7" d="100"/>
          <a:sy n="77" d="100"/>
        </p:scale>
        <p:origin x="4072" y="12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44643-2431-254E-8E38-08FCD7E90BE1}" type="doc">
      <dgm:prSet loTypeId="urn:microsoft.com/office/officeart/2005/8/layout/matrix1" loCatId="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AF7AE73-2C18-0A45-9CCC-056F6B2C5FD2}">
      <dgm:prSet phldrT="[Text]" custT="1"/>
      <dgm:spPr>
        <a:ln>
          <a:solidFill>
            <a:schemeClr val="accent1"/>
          </a:solidFill>
        </a:ln>
      </dgm:spPr>
      <dgm:t>
        <a:bodyPr anchor="t"/>
        <a:lstStyle/>
        <a:p>
          <a:r>
            <a:rPr lang="en-US" sz="1200" dirty="0"/>
            <a:t>Product</a:t>
          </a:r>
        </a:p>
      </dgm:t>
    </dgm:pt>
    <dgm:pt modelId="{B197375E-EA05-DB46-843A-A43713A4E16E}" type="parTrans" cxnId="{11D64090-F507-3A48-9EEA-BB418F3D1E6F}">
      <dgm:prSet/>
      <dgm:spPr/>
      <dgm:t>
        <a:bodyPr/>
        <a:lstStyle/>
        <a:p>
          <a:endParaRPr lang="en-US"/>
        </a:p>
      </dgm:t>
    </dgm:pt>
    <dgm:pt modelId="{941A1FF2-E3E7-EC49-8EF6-8AE119B4C600}" type="sibTrans" cxnId="{11D64090-F507-3A48-9EEA-BB418F3D1E6F}">
      <dgm:prSet/>
      <dgm:spPr/>
      <dgm:t>
        <a:bodyPr/>
        <a:lstStyle/>
        <a:p>
          <a:endParaRPr lang="en-US"/>
        </a:p>
      </dgm:t>
    </dgm:pt>
    <dgm:pt modelId="{58EC62EE-2E6D-4D46-A1B2-BA683DBC160A}">
      <dgm:prSet phldrT="[Text]" custT="1"/>
      <dgm:spPr>
        <a:ln>
          <a:solidFill>
            <a:schemeClr val="accent1"/>
          </a:solidFill>
        </a:ln>
      </dgm:spPr>
      <dgm:t>
        <a:bodyPr anchor="t"/>
        <a:lstStyle/>
        <a:p>
          <a:r>
            <a:rPr lang="en-US" sz="1200" dirty="0"/>
            <a:t>Price</a:t>
          </a:r>
        </a:p>
      </dgm:t>
    </dgm:pt>
    <dgm:pt modelId="{B219A044-4C9F-4E4D-BBCB-43D8EE03288B}" type="parTrans" cxnId="{F454E743-4237-894D-93BB-3924E52F5CF0}">
      <dgm:prSet/>
      <dgm:spPr/>
      <dgm:t>
        <a:bodyPr/>
        <a:lstStyle/>
        <a:p>
          <a:endParaRPr lang="en-US"/>
        </a:p>
      </dgm:t>
    </dgm:pt>
    <dgm:pt modelId="{5156D990-54A7-BB41-BFFF-361BA8E7B030}" type="sibTrans" cxnId="{F454E743-4237-894D-93BB-3924E52F5CF0}">
      <dgm:prSet/>
      <dgm:spPr/>
      <dgm:t>
        <a:bodyPr/>
        <a:lstStyle/>
        <a:p>
          <a:endParaRPr lang="en-US"/>
        </a:p>
      </dgm:t>
    </dgm:pt>
    <dgm:pt modelId="{BB86631A-8827-F842-88A2-9171C1DFD46F}">
      <dgm:prSet phldrT="[Text]" custT="1"/>
      <dgm:spPr>
        <a:ln>
          <a:solidFill>
            <a:schemeClr val="accent1"/>
          </a:solidFill>
        </a:ln>
      </dgm:spPr>
      <dgm:t>
        <a:bodyPr anchor="b"/>
        <a:lstStyle/>
        <a:p>
          <a:r>
            <a:rPr lang="en-US" sz="1200" dirty="0"/>
            <a:t>Place</a:t>
          </a:r>
        </a:p>
      </dgm:t>
    </dgm:pt>
    <dgm:pt modelId="{9126EDB2-E285-5344-A977-0C09A37D8ED4}" type="parTrans" cxnId="{7E20F2D5-529E-564B-9508-F7232DB48D59}">
      <dgm:prSet/>
      <dgm:spPr/>
      <dgm:t>
        <a:bodyPr/>
        <a:lstStyle/>
        <a:p>
          <a:endParaRPr lang="en-US"/>
        </a:p>
      </dgm:t>
    </dgm:pt>
    <dgm:pt modelId="{8D1679B2-2DFE-1C45-AA80-44C5ADC9D9D8}" type="sibTrans" cxnId="{7E20F2D5-529E-564B-9508-F7232DB48D59}">
      <dgm:prSet/>
      <dgm:spPr/>
      <dgm:t>
        <a:bodyPr/>
        <a:lstStyle/>
        <a:p>
          <a:endParaRPr lang="en-US"/>
        </a:p>
      </dgm:t>
    </dgm:pt>
    <dgm:pt modelId="{29A14283-3319-DC45-A5DA-050C7DEC411D}">
      <dgm:prSet phldrT="[Text]" custT="1"/>
      <dgm:spPr>
        <a:ln>
          <a:solidFill>
            <a:schemeClr val="accent1"/>
          </a:solidFill>
        </a:ln>
      </dgm:spPr>
      <dgm:t>
        <a:bodyPr anchor="b"/>
        <a:lstStyle/>
        <a:p>
          <a:r>
            <a:rPr lang="en-US" sz="1200" dirty="0"/>
            <a:t>Promotion</a:t>
          </a:r>
        </a:p>
      </dgm:t>
    </dgm:pt>
    <dgm:pt modelId="{EE594090-FB15-FA48-9C84-F58465D4556E}" type="parTrans" cxnId="{49C3431F-356F-CD4D-B6B6-9F078ED27860}">
      <dgm:prSet/>
      <dgm:spPr/>
      <dgm:t>
        <a:bodyPr/>
        <a:lstStyle/>
        <a:p>
          <a:endParaRPr lang="en-US"/>
        </a:p>
      </dgm:t>
    </dgm:pt>
    <dgm:pt modelId="{C7F665A3-2CB7-3E4D-87C2-36B1B5F834B7}" type="sibTrans" cxnId="{49C3431F-356F-CD4D-B6B6-9F078ED27860}">
      <dgm:prSet/>
      <dgm:spPr/>
      <dgm:t>
        <a:bodyPr/>
        <a:lstStyle/>
        <a:p>
          <a:endParaRPr lang="en-US"/>
        </a:p>
      </dgm:t>
    </dgm:pt>
    <dgm:pt modelId="{B645B631-0508-0745-A6DA-C9AC47D799B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000" b="1">
              <a:solidFill>
                <a:schemeClr val="bg1"/>
              </a:solidFill>
            </a:rPr>
            <a:t>Offer</a:t>
          </a:r>
          <a:endParaRPr lang="en-US" sz="1000" b="1" dirty="0">
            <a:solidFill>
              <a:schemeClr val="bg1"/>
            </a:solidFill>
          </a:endParaRPr>
        </a:p>
      </dgm:t>
    </dgm:pt>
    <dgm:pt modelId="{CE9E7AF5-0EF3-784A-AF84-7F41EA8B640C}" type="sibTrans" cxnId="{39A48042-B3C3-5546-ADAC-852EA50976AB}">
      <dgm:prSet/>
      <dgm:spPr/>
      <dgm:t>
        <a:bodyPr/>
        <a:lstStyle/>
        <a:p>
          <a:endParaRPr lang="en-US"/>
        </a:p>
      </dgm:t>
    </dgm:pt>
    <dgm:pt modelId="{92589A39-5C2D-4B44-80D0-5AFB48A98590}" type="parTrans" cxnId="{39A48042-B3C3-5546-ADAC-852EA50976AB}">
      <dgm:prSet/>
      <dgm:spPr/>
      <dgm:t>
        <a:bodyPr/>
        <a:lstStyle/>
        <a:p>
          <a:endParaRPr lang="en-US"/>
        </a:p>
      </dgm:t>
    </dgm:pt>
    <dgm:pt modelId="{5EC6E872-A9BB-7444-AF0B-56BE828BD796}" type="pres">
      <dgm:prSet presAssocID="{89344643-2431-254E-8E38-08FCD7E90BE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23F0EF6-E313-FC4C-AC67-1A9345E64A9F}" type="pres">
      <dgm:prSet presAssocID="{89344643-2431-254E-8E38-08FCD7E90BE1}" presName="matrix" presStyleCnt="0"/>
      <dgm:spPr/>
    </dgm:pt>
    <dgm:pt modelId="{8736A6C8-89E0-8D44-8623-01091675398A}" type="pres">
      <dgm:prSet presAssocID="{89344643-2431-254E-8E38-08FCD7E90BE1}" presName="tile1" presStyleLbl="node1" presStyleIdx="0" presStyleCnt="4"/>
      <dgm:spPr/>
    </dgm:pt>
    <dgm:pt modelId="{E2CF0BF1-3ACB-C343-AC47-E4049673F7CE}" type="pres">
      <dgm:prSet presAssocID="{89344643-2431-254E-8E38-08FCD7E90BE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2827456-8848-414B-881E-B811F3C1A245}" type="pres">
      <dgm:prSet presAssocID="{89344643-2431-254E-8E38-08FCD7E90BE1}" presName="tile2" presStyleLbl="node1" presStyleIdx="1" presStyleCnt="4"/>
      <dgm:spPr/>
    </dgm:pt>
    <dgm:pt modelId="{BE5E6AE3-5DF5-D449-B2EB-02110D262EBF}" type="pres">
      <dgm:prSet presAssocID="{89344643-2431-254E-8E38-08FCD7E90BE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8073259-70BC-8847-87D9-EEF99344C719}" type="pres">
      <dgm:prSet presAssocID="{89344643-2431-254E-8E38-08FCD7E90BE1}" presName="tile3" presStyleLbl="node1" presStyleIdx="2" presStyleCnt="4"/>
      <dgm:spPr/>
    </dgm:pt>
    <dgm:pt modelId="{1EBC4127-A696-2348-9BF9-7B8CDA6F4C51}" type="pres">
      <dgm:prSet presAssocID="{89344643-2431-254E-8E38-08FCD7E90BE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6083423-B7B2-1542-BB02-96583D3D0D2A}" type="pres">
      <dgm:prSet presAssocID="{89344643-2431-254E-8E38-08FCD7E90BE1}" presName="tile4" presStyleLbl="node1" presStyleIdx="3" presStyleCnt="4"/>
      <dgm:spPr/>
    </dgm:pt>
    <dgm:pt modelId="{A79CB7DA-4759-6A47-8629-87BCE866B80C}" type="pres">
      <dgm:prSet presAssocID="{89344643-2431-254E-8E38-08FCD7E90BE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33F41C90-8A67-7A40-9CA3-1CCF290EF6D9}" type="pres">
      <dgm:prSet presAssocID="{89344643-2431-254E-8E38-08FCD7E90BE1}" presName="centerTile" presStyleLbl="fgShp" presStyleIdx="0" presStyleCnt="1" custScaleX="151980">
        <dgm:presLayoutVars>
          <dgm:chMax val="0"/>
          <dgm:chPref val="0"/>
        </dgm:presLayoutVars>
      </dgm:prSet>
      <dgm:spPr/>
    </dgm:pt>
  </dgm:ptLst>
  <dgm:cxnLst>
    <dgm:cxn modelId="{8969841B-7B0A-294C-8914-82047E9A7B4F}" type="presOf" srcId="{89344643-2431-254E-8E38-08FCD7E90BE1}" destId="{5EC6E872-A9BB-7444-AF0B-56BE828BD796}" srcOrd="0" destOrd="0" presId="urn:microsoft.com/office/officeart/2005/8/layout/matrix1"/>
    <dgm:cxn modelId="{49C3431F-356F-CD4D-B6B6-9F078ED27860}" srcId="{B645B631-0508-0745-A6DA-C9AC47D799BA}" destId="{29A14283-3319-DC45-A5DA-050C7DEC411D}" srcOrd="3" destOrd="0" parTransId="{EE594090-FB15-FA48-9C84-F58465D4556E}" sibTransId="{C7F665A3-2CB7-3E4D-87C2-36B1B5F834B7}"/>
    <dgm:cxn modelId="{39A48042-B3C3-5546-ADAC-852EA50976AB}" srcId="{89344643-2431-254E-8E38-08FCD7E90BE1}" destId="{B645B631-0508-0745-A6DA-C9AC47D799BA}" srcOrd="0" destOrd="0" parTransId="{92589A39-5C2D-4B44-80D0-5AFB48A98590}" sibTransId="{CE9E7AF5-0EF3-784A-AF84-7F41EA8B640C}"/>
    <dgm:cxn modelId="{F454E743-4237-894D-93BB-3924E52F5CF0}" srcId="{B645B631-0508-0745-A6DA-C9AC47D799BA}" destId="{58EC62EE-2E6D-4D46-A1B2-BA683DBC160A}" srcOrd="1" destOrd="0" parTransId="{B219A044-4C9F-4E4D-BBCB-43D8EE03288B}" sibTransId="{5156D990-54A7-BB41-BFFF-361BA8E7B030}"/>
    <dgm:cxn modelId="{2DEFB14C-0C68-114B-98F9-CDD96C8C3CB0}" type="presOf" srcId="{58EC62EE-2E6D-4D46-A1B2-BA683DBC160A}" destId="{BE5E6AE3-5DF5-D449-B2EB-02110D262EBF}" srcOrd="1" destOrd="0" presId="urn:microsoft.com/office/officeart/2005/8/layout/matrix1"/>
    <dgm:cxn modelId="{B4243857-3B4B-8448-8432-D01F4CF7C327}" type="presOf" srcId="{58EC62EE-2E6D-4D46-A1B2-BA683DBC160A}" destId="{72827456-8848-414B-881E-B811F3C1A245}" srcOrd="0" destOrd="0" presId="urn:microsoft.com/office/officeart/2005/8/layout/matrix1"/>
    <dgm:cxn modelId="{BB85E073-F2A8-184C-986B-644BB98A3883}" type="presOf" srcId="{29A14283-3319-DC45-A5DA-050C7DEC411D}" destId="{76083423-B7B2-1542-BB02-96583D3D0D2A}" srcOrd="0" destOrd="0" presId="urn:microsoft.com/office/officeart/2005/8/layout/matrix1"/>
    <dgm:cxn modelId="{36C08977-CF9D-EF48-B003-E9D5BB1BFB41}" type="presOf" srcId="{BB86631A-8827-F842-88A2-9171C1DFD46F}" destId="{78073259-70BC-8847-87D9-EEF99344C719}" srcOrd="0" destOrd="0" presId="urn:microsoft.com/office/officeart/2005/8/layout/matrix1"/>
    <dgm:cxn modelId="{8F56AE78-ACCC-8E4B-81D8-6311BCEDE707}" type="presOf" srcId="{BAF7AE73-2C18-0A45-9CCC-056F6B2C5FD2}" destId="{8736A6C8-89E0-8D44-8623-01091675398A}" srcOrd="0" destOrd="0" presId="urn:microsoft.com/office/officeart/2005/8/layout/matrix1"/>
    <dgm:cxn modelId="{D8C1E97D-F29C-234B-8D2E-4E89120DF619}" type="presOf" srcId="{B645B631-0508-0745-A6DA-C9AC47D799BA}" destId="{33F41C90-8A67-7A40-9CA3-1CCF290EF6D9}" srcOrd="0" destOrd="0" presId="urn:microsoft.com/office/officeart/2005/8/layout/matrix1"/>
    <dgm:cxn modelId="{80490586-4667-8246-BADB-F8BF1C602BAE}" type="presOf" srcId="{BB86631A-8827-F842-88A2-9171C1DFD46F}" destId="{1EBC4127-A696-2348-9BF9-7B8CDA6F4C51}" srcOrd="1" destOrd="0" presId="urn:microsoft.com/office/officeart/2005/8/layout/matrix1"/>
    <dgm:cxn modelId="{11D64090-F507-3A48-9EEA-BB418F3D1E6F}" srcId="{B645B631-0508-0745-A6DA-C9AC47D799BA}" destId="{BAF7AE73-2C18-0A45-9CCC-056F6B2C5FD2}" srcOrd="0" destOrd="0" parTransId="{B197375E-EA05-DB46-843A-A43713A4E16E}" sibTransId="{941A1FF2-E3E7-EC49-8EF6-8AE119B4C600}"/>
    <dgm:cxn modelId="{9D249BBF-1534-3442-80AA-A9B7624A29B9}" type="presOf" srcId="{BAF7AE73-2C18-0A45-9CCC-056F6B2C5FD2}" destId="{E2CF0BF1-3ACB-C343-AC47-E4049673F7CE}" srcOrd="1" destOrd="0" presId="urn:microsoft.com/office/officeart/2005/8/layout/matrix1"/>
    <dgm:cxn modelId="{7E20F2D5-529E-564B-9508-F7232DB48D59}" srcId="{B645B631-0508-0745-A6DA-C9AC47D799BA}" destId="{BB86631A-8827-F842-88A2-9171C1DFD46F}" srcOrd="2" destOrd="0" parTransId="{9126EDB2-E285-5344-A977-0C09A37D8ED4}" sibTransId="{8D1679B2-2DFE-1C45-AA80-44C5ADC9D9D8}"/>
    <dgm:cxn modelId="{57415FEC-E031-BA44-B7BA-104402C1E01E}" type="presOf" srcId="{29A14283-3319-DC45-A5DA-050C7DEC411D}" destId="{A79CB7DA-4759-6A47-8629-87BCE866B80C}" srcOrd="1" destOrd="0" presId="urn:microsoft.com/office/officeart/2005/8/layout/matrix1"/>
    <dgm:cxn modelId="{C2A99F15-57DB-4842-B9D6-47878C1D0855}" type="presParOf" srcId="{5EC6E872-A9BB-7444-AF0B-56BE828BD796}" destId="{823F0EF6-E313-FC4C-AC67-1A9345E64A9F}" srcOrd="0" destOrd="0" presId="urn:microsoft.com/office/officeart/2005/8/layout/matrix1"/>
    <dgm:cxn modelId="{A689EE5F-9E53-F441-AB8D-CED788801F75}" type="presParOf" srcId="{823F0EF6-E313-FC4C-AC67-1A9345E64A9F}" destId="{8736A6C8-89E0-8D44-8623-01091675398A}" srcOrd="0" destOrd="0" presId="urn:microsoft.com/office/officeart/2005/8/layout/matrix1"/>
    <dgm:cxn modelId="{0DDFD030-4A4A-E345-A08B-E65C01521188}" type="presParOf" srcId="{823F0EF6-E313-FC4C-AC67-1A9345E64A9F}" destId="{E2CF0BF1-3ACB-C343-AC47-E4049673F7CE}" srcOrd="1" destOrd="0" presId="urn:microsoft.com/office/officeart/2005/8/layout/matrix1"/>
    <dgm:cxn modelId="{59379D7B-6AA9-224D-83F8-12D80C454708}" type="presParOf" srcId="{823F0EF6-E313-FC4C-AC67-1A9345E64A9F}" destId="{72827456-8848-414B-881E-B811F3C1A245}" srcOrd="2" destOrd="0" presId="urn:microsoft.com/office/officeart/2005/8/layout/matrix1"/>
    <dgm:cxn modelId="{06EEFF2E-5984-5D4D-B8DD-B42327804747}" type="presParOf" srcId="{823F0EF6-E313-FC4C-AC67-1A9345E64A9F}" destId="{BE5E6AE3-5DF5-D449-B2EB-02110D262EBF}" srcOrd="3" destOrd="0" presId="urn:microsoft.com/office/officeart/2005/8/layout/matrix1"/>
    <dgm:cxn modelId="{0319A86D-E68A-EC44-AF3B-114AED061930}" type="presParOf" srcId="{823F0EF6-E313-FC4C-AC67-1A9345E64A9F}" destId="{78073259-70BC-8847-87D9-EEF99344C719}" srcOrd="4" destOrd="0" presId="urn:microsoft.com/office/officeart/2005/8/layout/matrix1"/>
    <dgm:cxn modelId="{3D97BD50-CF09-1148-9725-F7FE5EA6C338}" type="presParOf" srcId="{823F0EF6-E313-FC4C-AC67-1A9345E64A9F}" destId="{1EBC4127-A696-2348-9BF9-7B8CDA6F4C51}" srcOrd="5" destOrd="0" presId="urn:microsoft.com/office/officeart/2005/8/layout/matrix1"/>
    <dgm:cxn modelId="{64F74A0E-450C-CB44-BE67-F80F3FBA91B9}" type="presParOf" srcId="{823F0EF6-E313-FC4C-AC67-1A9345E64A9F}" destId="{76083423-B7B2-1542-BB02-96583D3D0D2A}" srcOrd="6" destOrd="0" presId="urn:microsoft.com/office/officeart/2005/8/layout/matrix1"/>
    <dgm:cxn modelId="{54773D4D-2863-6D42-A9D5-21B6983C7700}" type="presParOf" srcId="{823F0EF6-E313-FC4C-AC67-1A9345E64A9F}" destId="{A79CB7DA-4759-6A47-8629-87BCE866B80C}" srcOrd="7" destOrd="0" presId="urn:microsoft.com/office/officeart/2005/8/layout/matrix1"/>
    <dgm:cxn modelId="{CB7C721C-3871-9B49-ABDF-798CED8BD0E6}" type="presParOf" srcId="{5EC6E872-A9BB-7444-AF0B-56BE828BD796}" destId="{33F41C90-8A67-7A40-9CA3-1CCF290EF6D9}" srcOrd="1" destOrd="0" presId="urn:microsoft.com/office/officeart/2005/8/layout/matrix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DAA7B-F01E-6243-A73A-41BA7F37A6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812C47AE-C052-2D4C-B00B-8CC4385E661A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Market</a:t>
          </a:r>
        </a:p>
      </dgm:t>
    </dgm:pt>
    <dgm:pt modelId="{E36BDCFB-96C4-C240-9834-51CC7B2ACCA3}" type="parTrans" cxnId="{B5A5C4F9-1967-B74A-98F0-B63BC0361EE9}">
      <dgm:prSet/>
      <dgm:spPr/>
      <dgm:t>
        <a:bodyPr/>
        <a:lstStyle/>
        <a:p>
          <a:endParaRPr lang="en-US"/>
        </a:p>
      </dgm:t>
    </dgm:pt>
    <dgm:pt modelId="{25846A1D-9514-7F4E-AFAB-4EE6C164D27B}" type="sibTrans" cxnId="{B5A5C4F9-1967-B74A-98F0-B63BC0361EE9}">
      <dgm:prSet/>
      <dgm:spPr/>
      <dgm:t>
        <a:bodyPr/>
        <a:lstStyle/>
        <a:p>
          <a:endParaRPr lang="en-US"/>
        </a:p>
      </dgm:t>
    </dgm:pt>
    <dgm:pt modelId="{FB2319D7-04F2-F543-870C-1EB1E1A6B438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Segment 1</a:t>
          </a:r>
        </a:p>
      </dgm:t>
    </dgm:pt>
    <dgm:pt modelId="{D01CA78A-9C3E-7E41-B880-B51A21D18589}" type="parTrans" cxnId="{846664A1-E424-4440-8B8D-B976711A53C6}">
      <dgm:prSet/>
      <dgm:spPr/>
      <dgm:t>
        <a:bodyPr/>
        <a:lstStyle/>
        <a:p>
          <a:endParaRPr lang="en-US"/>
        </a:p>
      </dgm:t>
    </dgm:pt>
    <dgm:pt modelId="{93F4E469-6426-4F4F-B634-466E7C990410}" type="sibTrans" cxnId="{846664A1-E424-4440-8B8D-B976711A53C6}">
      <dgm:prSet/>
      <dgm:spPr/>
      <dgm:t>
        <a:bodyPr/>
        <a:lstStyle/>
        <a:p>
          <a:endParaRPr lang="en-US"/>
        </a:p>
      </dgm:t>
    </dgm:pt>
    <dgm:pt modelId="{7C11E3C6-3646-084A-A84F-FC6C8941F2D4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Segment 2 </a:t>
          </a:r>
        </a:p>
      </dgm:t>
    </dgm:pt>
    <dgm:pt modelId="{9FDA2B4B-F9BB-C047-8939-3A89298B789C}" type="parTrans" cxnId="{E8B4BDAB-98D1-7E43-BC57-BC28CDFF3923}">
      <dgm:prSet/>
      <dgm:spPr/>
      <dgm:t>
        <a:bodyPr/>
        <a:lstStyle/>
        <a:p>
          <a:endParaRPr lang="en-US"/>
        </a:p>
      </dgm:t>
    </dgm:pt>
    <dgm:pt modelId="{E130447D-BD5E-FE4E-84D3-262E858672B4}" type="sibTrans" cxnId="{E8B4BDAB-98D1-7E43-BC57-BC28CDFF3923}">
      <dgm:prSet/>
      <dgm:spPr/>
      <dgm:t>
        <a:bodyPr/>
        <a:lstStyle/>
        <a:p>
          <a:endParaRPr lang="en-US"/>
        </a:p>
      </dgm:t>
    </dgm:pt>
    <dgm:pt modelId="{DCEE1E43-7626-E246-9273-718740D54650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Segment 3</a:t>
          </a:r>
        </a:p>
      </dgm:t>
    </dgm:pt>
    <dgm:pt modelId="{83BA156F-9BEA-AE42-8DDA-246783CE75CC}" type="parTrans" cxnId="{19B0061F-C2BF-0345-8873-D86A8DCE1BF2}">
      <dgm:prSet/>
      <dgm:spPr/>
      <dgm:t>
        <a:bodyPr/>
        <a:lstStyle/>
        <a:p>
          <a:endParaRPr lang="en-US"/>
        </a:p>
      </dgm:t>
    </dgm:pt>
    <dgm:pt modelId="{B7D05BB5-07CB-2746-A05C-E336F775B9C6}" type="sibTrans" cxnId="{19B0061F-C2BF-0345-8873-D86A8DCE1BF2}">
      <dgm:prSet/>
      <dgm:spPr/>
      <dgm:t>
        <a:bodyPr/>
        <a:lstStyle/>
        <a:p>
          <a:endParaRPr lang="en-US"/>
        </a:p>
      </dgm:t>
    </dgm:pt>
    <dgm:pt modelId="{370CECF0-50AA-C248-840F-8D684E237EF4}" type="pres">
      <dgm:prSet presAssocID="{C82DAA7B-F01E-6243-A73A-41BA7F37A6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FAE855-CA36-3548-B1C4-E5365FBC1C7E}" type="pres">
      <dgm:prSet presAssocID="{812C47AE-C052-2D4C-B00B-8CC4385E661A}" presName="hierRoot1" presStyleCnt="0">
        <dgm:presLayoutVars>
          <dgm:hierBranch/>
        </dgm:presLayoutVars>
      </dgm:prSet>
      <dgm:spPr/>
    </dgm:pt>
    <dgm:pt modelId="{EE2E25E3-79CE-2348-B419-CDCC66838060}" type="pres">
      <dgm:prSet presAssocID="{812C47AE-C052-2D4C-B00B-8CC4385E661A}" presName="rootComposite1" presStyleCnt="0"/>
      <dgm:spPr/>
    </dgm:pt>
    <dgm:pt modelId="{1136840C-D12B-BA45-993C-21D3715BBAA8}" type="pres">
      <dgm:prSet presAssocID="{812C47AE-C052-2D4C-B00B-8CC4385E661A}" presName="rootText1" presStyleLbl="node0" presStyleIdx="0" presStyleCnt="1">
        <dgm:presLayoutVars>
          <dgm:chPref val="3"/>
        </dgm:presLayoutVars>
      </dgm:prSet>
      <dgm:spPr/>
    </dgm:pt>
    <dgm:pt modelId="{1EAB0997-4A48-7748-9B5B-69D0D28CF36A}" type="pres">
      <dgm:prSet presAssocID="{812C47AE-C052-2D4C-B00B-8CC4385E661A}" presName="rootConnector1" presStyleLbl="node1" presStyleIdx="0" presStyleCnt="0"/>
      <dgm:spPr/>
    </dgm:pt>
    <dgm:pt modelId="{B9691AA3-CAD6-AE41-BEFD-8982A6A6D0BC}" type="pres">
      <dgm:prSet presAssocID="{812C47AE-C052-2D4C-B00B-8CC4385E661A}" presName="hierChild2" presStyleCnt="0"/>
      <dgm:spPr/>
    </dgm:pt>
    <dgm:pt modelId="{F46439D6-F93C-1248-982F-7D4249FB4996}" type="pres">
      <dgm:prSet presAssocID="{D01CA78A-9C3E-7E41-B880-B51A21D18589}" presName="Name35" presStyleLbl="parChTrans1D2" presStyleIdx="0" presStyleCnt="3"/>
      <dgm:spPr/>
    </dgm:pt>
    <dgm:pt modelId="{21152CDE-EF23-A641-A404-7647FEE1B0FC}" type="pres">
      <dgm:prSet presAssocID="{FB2319D7-04F2-F543-870C-1EB1E1A6B438}" presName="hierRoot2" presStyleCnt="0">
        <dgm:presLayoutVars>
          <dgm:hierBranch/>
        </dgm:presLayoutVars>
      </dgm:prSet>
      <dgm:spPr/>
    </dgm:pt>
    <dgm:pt modelId="{3B32EC34-E6D1-A740-BD9D-AD2546931E54}" type="pres">
      <dgm:prSet presAssocID="{FB2319D7-04F2-F543-870C-1EB1E1A6B438}" presName="rootComposite" presStyleCnt="0"/>
      <dgm:spPr/>
    </dgm:pt>
    <dgm:pt modelId="{33C49627-AA32-944C-90FA-69B10209B6F6}" type="pres">
      <dgm:prSet presAssocID="{FB2319D7-04F2-F543-870C-1EB1E1A6B438}" presName="rootText" presStyleLbl="node2" presStyleIdx="0" presStyleCnt="3">
        <dgm:presLayoutVars>
          <dgm:chPref val="3"/>
        </dgm:presLayoutVars>
      </dgm:prSet>
      <dgm:spPr/>
    </dgm:pt>
    <dgm:pt modelId="{D76A6AE2-E656-6942-8C8F-D700469539E2}" type="pres">
      <dgm:prSet presAssocID="{FB2319D7-04F2-F543-870C-1EB1E1A6B438}" presName="rootConnector" presStyleLbl="node2" presStyleIdx="0" presStyleCnt="3"/>
      <dgm:spPr/>
    </dgm:pt>
    <dgm:pt modelId="{955BA555-6F4C-D24D-91BA-444A5AF8D752}" type="pres">
      <dgm:prSet presAssocID="{FB2319D7-04F2-F543-870C-1EB1E1A6B438}" presName="hierChild4" presStyleCnt="0"/>
      <dgm:spPr/>
    </dgm:pt>
    <dgm:pt modelId="{97C0E5F7-AEE8-5548-A8A1-1785708A07BB}" type="pres">
      <dgm:prSet presAssocID="{FB2319D7-04F2-F543-870C-1EB1E1A6B438}" presName="hierChild5" presStyleCnt="0"/>
      <dgm:spPr/>
    </dgm:pt>
    <dgm:pt modelId="{FED7F713-2AB4-DC4B-A846-4662A4549AB3}" type="pres">
      <dgm:prSet presAssocID="{9FDA2B4B-F9BB-C047-8939-3A89298B789C}" presName="Name35" presStyleLbl="parChTrans1D2" presStyleIdx="1" presStyleCnt="3"/>
      <dgm:spPr/>
    </dgm:pt>
    <dgm:pt modelId="{EB9A875F-C0CE-424F-81DE-E838A3E05731}" type="pres">
      <dgm:prSet presAssocID="{7C11E3C6-3646-084A-A84F-FC6C8941F2D4}" presName="hierRoot2" presStyleCnt="0">
        <dgm:presLayoutVars>
          <dgm:hierBranch/>
        </dgm:presLayoutVars>
      </dgm:prSet>
      <dgm:spPr/>
    </dgm:pt>
    <dgm:pt modelId="{129E3074-8CEA-7346-ACFC-05698DF2E9FE}" type="pres">
      <dgm:prSet presAssocID="{7C11E3C6-3646-084A-A84F-FC6C8941F2D4}" presName="rootComposite" presStyleCnt="0"/>
      <dgm:spPr/>
    </dgm:pt>
    <dgm:pt modelId="{5E0730AD-F5A0-E04F-B279-6CDAF38D636B}" type="pres">
      <dgm:prSet presAssocID="{7C11E3C6-3646-084A-A84F-FC6C8941F2D4}" presName="rootText" presStyleLbl="node2" presStyleIdx="1" presStyleCnt="3">
        <dgm:presLayoutVars>
          <dgm:chPref val="3"/>
        </dgm:presLayoutVars>
      </dgm:prSet>
      <dgm:spPr/>
    </dgm:pt>
    <dgm:pt modelId="{76C95501-9D74-CA44-BD0D-693258A305A2}" type="pres">
      <dgm:prSet presAssocID="{7C11E3C6-3646-084A-A84F-FC6C8941F2D4}" presName="rootConnector" presStyleLbl="node2" presStyleIdx="1" presStyleCnt="3"/>
      <dgm:spPr/>
    </dgm:pt>
    <dgm:pt modelId="{E1BEE8B1-A778-D946-A840-DE09FB854276}" type="pres">
      <dgm:prSet presAssocID="{7C11E3C6-3646-084A-A84F-FC6C8941F2D4}" presName="hierChild4" presStyleCnt="0"/>
      <dgm:spPr/>
    </dgm:pt>
    <dgm:pt modelId="{CC2510DE-5722-A64D-BA83-5DF30D43408D}" type="pres">
      <dgm:prSet presAssocID="{7C11E3C6-3646-084A-A84F-FC6C8941F2D4}" presName="hierChild5" presStyleCnt="0"/>
      <dgm:spPr/>
    </dgm:pt>
    <dgm:pt modelId="{064489A8-2498-C444-A10B-98C7CC738F68}" type="pres">
      <dgm:prSet presAssocID="{83BA156F-9BEA-AE42-8DDA-246783CE75CC}" presName="Name35" presStyleLbl="parChTrans1D2" presStyleIdx="2" presStyleCnt="3"/>
      <dgm:spPr/>
    </dgm:pt>
    <dgm:pt modelId="{643965BE-A896-6648-80C3-14963FF29D74}" type="pres">
      <dgm:prSet presAssocID="{DCEE1E43-7626-E246-9273-718740D54650}" presName="hierRoot2" presStyleCnt="0">
        <dgm:presLayoutVars>
          <dgm:hierBranch/>
        </dgm:presLayoutVars>
      </dgm:prSet>
      <dgm:spPr/>
    </dgm:pt>
    <dgm:pt modelId="{1D57EDA3-CA68-2442-924E-48D92109CC21}" type="pres">
      <dgm:prSet presAssocID="{DCEE1E43-7626-E246-9273-718740D54650}" presName="rootComposite" presStyleCnt="0"/>
      <dgm:spPr/>
    </dgm:pt>
    <dgm:pt modelId="{456A669A-3EDE-7943-A977-A52D67CE01E5}" type="pres">
      <dgm:prSet presAssocID="{DCEE1E43-7626-E246-9273-718740D54650}" presName="rootText" presStyleLbl="node2" presStyleIdx="2" presStyleCnt="3">
        <dgm:presLayoutVars>
          <dgm:chPref val="3"/>
        </dgm:presLayoutVars>
      </dgm:prSet>
      <dgm:spPr/>
    </dgm:pt>
    <dgm:pt modelId="{7547D0BE-C0D1-974F-9969-8BB2E843A0CB}" type="pres">
      <dgm:prSet presAssocID="{DCEE1E43-7626-E246-9273-718740D54650}" presName="rootConnector" presStyleLbl="node2" presStyleIdx="2" presStyleCnt="3"/>
      <dgm:spPr/>
    </dgm:pt>
    <dgm:pt modelId="{88BA431F-4221-9C40-9D18-DC55A2D97EF2}" type="pres">
      <dgm:prSet presAssocID="{DCEE1E43-7626-E246-9273-718740D54650}" presName="hierChild4" presStyleCnt="0"/>
      <dgm:spPr/>
    </dgm:pt>
    <dgm:pt modelId="{4C31AAFD-E743-5443-9560-EFCE7B0C6693}" type="pres">
      <dgm:prSet presAssocID="{DCEE1E43-7626-E246-9273-718740D54650}" presName="hierChild5" presStyleCnt="0"/>
      <dgm:spPr/>
    </dgm:pt>
    <dgm:pt modelId="{99541388-7419-2B41-A31D-B33B75E0792D}" type="pres">
      <dgm:prSet presAssocID="{812C47AE-C052-2D4C-B00B-8CC4385E661A}" presName="hierChild3" presStyleCnt="0"/>
      <dgm:spPr/>
    </dgm:pt>
  </dgm:ptLst>
  <dgm:cxnLst>
    <dgm:cxn modelId="{AEFA3704-82F4-B74A-AF4B-9A3C9B4688C0}" type="presOf" srcId="{FB2319D7-04F2-F543-870C-1EB1E1A6B438}" destId="{33C49627-AA32-944C-90FA-69B10209B6F6}" srcOrd="0" destOrd="0" presId="urn:microsoft.com/office/officeart/2005/8/layout/orgChart1"/>
    <dgm:cxn modelId="{19B0061F-C2BF-0345-8873-D86A8DCE1BF2}" srcId="{812C47AE-C052-2D4C-B00B-8CC4385E661A}" destId="{DCEE1E43-7626-E246-9273-718740D54650}" srcOrd="2" destOrd="0" parTransId="{83BA156F-9BEA-AE42-8DDA-246783CE75CC}" sibTransId="{B7D05BB5-07CB-2746-A05C-E336F775B9C6}"/>
    <dgm:cxn modelId="{B24CA13D-70A7-FC41-9251-D12FFF8C75E9}" type="presOf" srcId="{9FDA2B4B-F9BB-C047-8939-3A89298B789C}" destId="{FED7F713-2AB4-DC4B-A846-4662A4549AB3}" srcOrd="0" destOrd="0" presId="urn:microsoft.com/office/officeart/2005/8/layout/orgChart1"/>
    <dgm:cxn modelId="{78B42F7B-AD03-444A-A8F1-AA9FF29F47E1}" type="presOf" srcId="{812C47AE-C052-2D4C-B00B-8CC4385E661A}" destId="{1136840C-D12B-BA45-993C-21D3715BBAA8}" srcOrd="0" destOrd="0" presId="urn:microsoft.com/office/officeart/2005/8/layout/orgChart1"/>
    <dgm:cxn modelId="{1D42C580-FECC-484E-A1C0-EB9D8289AEEE}" type="presOf" srcId="{D01CA78A-9C3E-7E41-B880-B51A21D18589}" destId="{F46439D6-F93C-1248-982F-7D4249FB4996}" srcOrd="0" destOrd="0" presId="urn:microsoft.com/office/officeart/2005/8/layout/orgChart1"/>
    <dgm:cxn modelId="{82968582-DE7A-E24E-A151-4EA02CFD2461}" type="presOf" srcId="{7C11E3C6-3646-084A-A84F-FC6C8941F2D4}" destId="{76C95501-9D74-CA44-BD0D-693258A305A2}" srcOrd="1" destOrd="0" presId="urn:microsoft.com/office/officeart/2005/8/layout/orgChart1"/>
    <dgm:cxn modelId="{A2777A8B-7028-DE4A-BEC4-D6780568BDC1}" type="presOf" srcId="{83BA156F-9BEA-AE42-8DDA-246783CE75CC}" destId="{064489A8-2498-C444-A10B-98C7CC738F68}" srcOrd="0" destOrd="0" presId="urn:microsoft.com/office/officeart/2005/8/layout/orgChart1"/>
    <dgm:cxn modelId="{8E383E91-4D7B-3D49-A508-6F65C13F5F0A}" type="presOf" srcId="{DCEE1E43-7626-E246-9273-718740D54650}" destId="{7547D0BE-C0D1-974F-9969-8BB2E843A0CB}" srcOrd="1" destOrd="0" presId="urn:microsoft.com/office/officeart/2005/8/layout/orgChart1"/>
    <dgm:cxn modelId="{846664A1-E424-4440-8B8D-B976711A53C6}" srcId="{812C47AE-C052-2D4C-B00B-8CC4385E661A}" destId="{FB2319D7-04F2-F543-870C-1EB1E1A6B438}" srcOrd="0" destOrd="0" parTransId="{D01CA78A-9C3E-7E41-B880-B51A21D18589}" sibTransId="{93F4E469-6426-4F4F-B634-466E7C990410}"/>
    <dgm:cxn modelId="{FC03E0A3-58E2-AE49-9938-1222FAF29143}" type="presOf" srcId="{812C47AE-C052-2D4C-B00B-8CC4385E661A}" destId="{1EAB0997-4A48-7748-9B5B-69D0D28CF36A}" srcOrd="1" destOrd="0" presId="urn:microsoft.com/office/officeart/2005/8/layout/orgChart1"/>
    <dgm:cxn modelId="{E8B4BDAB-98D1-7E43-BC57-BC28CDFF3923}" srcId="{812C47AE-C052-2D4C-B00B-8CC4385E661A}" destId="{7C11E3C6-3646-084A-A84F-FC6C8941F2D4}" srcOrd="1" destOrd="0" parTransId="{9FDA2B4B-F9BB-C047-8939-3A89298B789C}" sibTransId="{E130447D-BD5E-FE4E-84D3-262E858672B4}"/>
    <dgm:cxn modelId="{E84258C0-A1D0-414C-950B-5ED1B9A4059B}" type="presOf" srcId="{DCEE1E43-7626-E246-9273-718740D54650}" destId="{456A669A-3EDE-7943-A977-A52D67CE01E5}" srcOrd="0" destOrd="0" presId="urn:microsoft.com/office/officeart/2005/8/layout/orgChart1"/>
    <dgm:cxn modelId="{C86E27E1-069E-0A47-82DC-421F7618911C}" type="presOf" srcId="{7C11E3C6-3646-084A-A84F-FC6C8941F2D4}" destId="{5E0730AD-F5A0-E04F-B279-6CDAF38D636B}" srcOrd="0" destOrd="0" presId="urn:microsoft.com/office/officeart/2005/8/layout/orgChart1"/>
    <dgm:cxn modelId="{9C0A2BF1-03FF-0445-949F-9A8EF2FDB743}" type="presOf" srcId="{C82DAA7B-F01E-6243-A73A-41BA7F37A69B}" destId="{370CECF0-50AA-C248-840F-8D684E237EF4}" srcOrd="0" destOrd="0" presId="urn:microsoft.com/office/officeart/2005/8/layout/orgChart1"/>
    <dgm:cxn modelId="{3F366FF2-2666-8441-8E2C-12E3591F7752}" type="presOf" srcId="{FB2319D7-04F2-F543-870C-1EB1E1A6B438}" destId="{D76A6AE2-E656-6942-8C8F-D700469539E2}" srcOrd="1" destOrd="0" presId="urn:microsoft.com/office/officeart/2005/8/layout/orgChart1"/>
    <dgm:cxn modelId="{B5A5C4F9-1967-B74A-98F0-B63BC0361EE9}" srcId="{C82DAA7B-F01E-6243-A73A-41BA7F37A69B}" destId="{812C47AE-C052-2D4C-B00B-8CC4385E661A}" srcOrd="0" destOrd="0" parTransId="{E36BDCFB-96C4-C240-9834-51CC7B2ACCA3}" sibTransId="{25846A1D-9514-7F4E-AFAB-4EE6C164D27B}"/>
    <dgm:cxn modelId="{96B26899-1E9D-5942-A50F-A06B8A3A8ACB}" type="presParOf" srcId="{370CECF0-50AA-C248-840F-8D684E237EF4}" destId="{98FAE855-CA36-3548-B1C4-E5365FBC1C7E}" srcOrd="0" destOrd="0" presId="urn:microsoft.com/office/officeart/2005/8/layout/orgChart1"/>
    <dgm:cxn modelId="{07E0BBDE-79AD-1C48-8321-11E7F9A212C0}" type="presParOf" srcId="{98FAE855-CA36-3548-B1C4-E5365FBC1C7E}" destId="{EE2E25E3-79CE-2348-B419-CDCC66838060}" srcOrd="0" destOrd="0" presId="urn:microsoft.com/office/officeart/2005/8/layout/orgChart1"/>
    <dgm:cxn modelId="{145C6C6C-503A-FE48-AA28-E4D578EEFABF}" type="presParOf" srcId="{EE2E25E3-79CE-2348-B419-CDCC66838060}" destId="{1136840C-D12B-BA45-993C-21D3715BBAA8}" srcOrd="0" destOrd="0" presId="urn:microsoft.com/office/officeart/2005/8/layout/orgChart1"/>
    <dgm:cxn modelId="{8F5A97E9-5288-9740-971D-42F296789F86}" type="presParOf" srcId="{EE2E25E3-79CE-2348-B419-CDCC66838060}" destId="{1EAB0997-4A48-7748-9B5B-69D0D28CF36A}" srcOrd="1" destOrd="0" presId="urn:microsoft.com/office/officeart/2005/8/layout/orgChart1"/>
    <dgm:cxn modelId="{660857DF-0C1D-DF48-A43D-7B9A384FBFF1}" type="presParOf" srcId="{98FAE855-CA36-3548-B1C4-E5365FBC1C7E}" destId="{B9691AA3-CAD6-AE41-BEFD-8982A6A6D0BC}" srcOrd="1" destOrd="0" presId="urn:microsoft.com/office/officeart/2005/8/layout/orgChart1"/>
    <dgm:cxn modelId="{40929BB6-3651-414D-8D4D-D9C141DF5BB3}" type="presParOf" srcId="{B9691AA3-CAD6-AE41-BEFD-8982A6A6D0BC}" destId="{F46439D6-F93C-1248-982F-7D4249FB4996}" srcOrd="0" destOrd="0" presId="urn:microsoft.com/office/officeart/2005/8/layout/orgChart1"/>
    <dgm:cxn modelId="{42F276F7-49B5-1140-8B53-FC3FFA1B5247}" type="presParOf" srcId="{B9691AA3-CAD6-AE41-BEFD-8982A6A6D0BC}" destId="{21152CDE-EF23-A641-A404-7647FEE1B0FC}" srcOrd="1" destOrd="0" presId="urn:microsoft.com/office/officeart/2005/8/layout/orgChart1"/>
    <dgm:cxn modelId="{D80B1CC2-BFB4-244E-8D06-7B6ECA7BD5D3}" type="presParOf" srcId="{21152CDE-EF23-A641-A404-7647FEE1B0FC}" destId="{3B32EC34-E6D1-A740-BD9D-AD2546931E54}" srcOrd="0" destOrd="0" presId="urn:microsoft.com/office/officeart/2005/8/layout/orgChart1"/>
    <dgm:cxn modelId="{B5E11D2C-E25D-174B-A359-07625EF9ADA8}" type="presParOf" srcId="{3B32EC34-E6D1-A740-BD9D-AD2546931E54}" destId="{33C49627-AA32-944C-90FA-69B10209B6F6}" srcOrd="0" destOrd="0" presId="urn:microsoft.com/office/officeart/2005/8/layout/orgChart1"/>
    <dgm:cxn modelId="{4DF79291-DDC6-6342-9218-0908DAA58666}" type="presParOf" srcId="{3B32EC34-E6D1-A740-BD9D-AD2546931E54}" destId="{D76A6AE2-E656-6942-8C8F-D700469539E2}" srcOrd="1" destOrd="0" presId="urn:microsoft.com/office/officeart/2005/8/layout/orgChart1"/>
    <dgm:cxn modelId="{8A1DA996-21A2-A548-81BC-3C127C4766CB}" type="presParOf" srcId="{21152CDE-EF23-A641-A404-7647FEE1B0FC}" destId="{955BA555-6F4C-D24D-91BA-444A5AF8D752}" srcOrd="1" destOrd="0" presId="urn:microsoft.com/office/officeart/2005/8/layout/orgChart1"/>
    <dgm:cxn modelId="{45CFECC6-9F94-E74F-B609-5A2123329BF4}" type="presParOf" srcId="{21152CDE-EF23-A641-A404-7647FEE1B0FC}" destId="{97C0E5F7-AEE8-5548-A8A1-1785708A07BB}" srcOrd="2" destOrd="0" presId="urn:microsoft.com/office/officeart/2005/8/layout/orgChart1"/>
    <dgm:cxn modelId="{C889119D-3CE4-1E40-BCE6-26EDCC603585}" type="presParOf" srcId="{B9691AA3-CAD6-AE41-BEFD-8982A6A6D0BC}" destId="{FED7F713-2AB4-DC4B-A846-4662A4549AB3}" srcOrd="2" destOrd="0" presId="urn:microsoft.com/office/officeart/2005/8/layout/orgChart1"/>
    <dgm:cxn modelId="{A9E6B8DA-B024-9947-91C7-F95FCE5EEFEA}" type="presParOf" srcId="{B9691AA3-CAD6-AE41-BEFD-8982A6A6D0BC}" destId="{EB9A875F-C0CE-424F-81DE-E838A3E05731}" srcOrd="3" destOrd="0" presId="urn:microsoft.com/office/officeart/2005/8/layout/orgChart1"/>
    <dgm:cxn modelId="{2AEC316C-0B1E-264D-A79D-C229F25C9BBC}" type="presParOf" srcId="{EB9A875F-C0CE-424F-81DE-E838A3E05731}" destId="{129E3074-8CEA-7346-ACFC-05698DF2E9FE}" srcOrd="0" destOrd="0" presId="urn:microsoft.com/office/officeart/2005/8/layout/orgChart1"/>
    <dgm:cxn modelId="{7BE63964-C42F-F34E-80E4-FF3A4FDD3D88}" type="presParOf" srcId="{129E3074-8CEA-7346-ACFC-05698DF2E9FE}" destId="{5E0730AD-F5A0-E04F-B279-6CDAF38D636B}" srcOrd="0" destOrd="0" presId="urn:microsoft.com/office/officeart/2005/8/layout/orgChart1"/>
    <dgm:cxn modelId="{0E1A7A3D-5C10-7241-960A-2340DC920CED}" type="presParOf" srcId="{129E3074-8CEA-7346-ACFC-05698DF2E9FE}" destId="{76C95501-9D74-CA44-BD0D-693258A305A2}" srcOrd="1" destOrd="0" presId="urn:microsoft.com/office/officeart/2005/8/layout/orgChart1"/>
    <dgm:cxn modelId="{B6BAE93D-C1A7-3646-B9D4-83911D750A09}" type="presParOf" srcId="{EB9A875F-C0CE-424F-81DE-E838A3E05731}" destId="{E1BEE8B1-A778-D946-A840-DE09FB854276}" srcOrd="1" destOrd="0" presId="urn:microsoft.com/office/officeart/2005/8/layout/orgChart1"/>
    <dgm:cxn modelId="{AF825977-0ECA-B848-8887-1F0033FDE67A}" type="presParOf" srcId="{EB9A875F-C0CE-424F-81DE-E838A3E05731}" destId="{CC2510DE-5722-A64D-BA83-5DF30D43408D}" srcOrd="2" destOrd="0" presId="urn:microsoft.com/office/officeart/2005/8/layout/orgChart1"/>
    <dgm:cxn modelId="{45B3AA49-A600-2C47-BE39-DB563CA3B7B4}" type="presParOf" srcId="{B9691AA3-CAD6-AE41-BEFD-8982A6A6D0BC}" destId="{064489A8-2498-C444-A10B-98C7CC738F68}" srcOrd="4" destOrd="0" presId="urn:microsoft.com/office/officeart/2005/8/layout/orgChart1"/>
    <dgm:cxn modelId="{138640DC-6FD9-694A-8578-B129774DA986}" type="presParOf" srcId="{B9691AA3-CAD6-AE41-BEFD-8982A6A6D0BC}" destId="{643965BE-A896-6648-80C3-14963FF29D74}" srcOrd="5" destOrd="0" presId="urn:microsoft.com/office/officeart/2005/8/layout/orgChart1"/>
    <dgm:cxn modelId="{AD4E6931-7896-8D4F-85C8-602C01381D72}" type="presParOf" srcId="{643965BE-A896-6648-80C3-14963FF29D74}" destId="{1D57EDA3-CA68-2442-924E-48D92109CC21}" srcOrd="0" destOrd="0" presId="urn:microsoft.com/office/officeart/2005/8/layout/orgChart1"/>
    <dgm:cxn modelId="{992B6D9A-8E93-9443-A99C-FA59FA651D0D}" type="presParOf" srcId="{1D57EDA3-CA68-2442-924E-48D92109CC21}" destId="{456A669A-3EDE-7943-A977-A52D67CE01E5}" srcOrd="0" destOrd="0" presId="urn:microsoft.com/office/officeart/2005/8/layout/orgChart1"/>
    <dgm:cxn modelId="{84874B6E-7C69-E046-889C-6DA320BA0514}" type="presParOf" srcId="{1D57EDA3-CA68-2442-924E-48D92109CC21}" destId="{7547D0BE-C0D1-974F-9969-8BB2E843A0CB}" srcOrd="1" destOrd="0" presId="urn:microsoft.com/office/officeart/2005/8/layout/orgChart1"/>
    <dgm:cxn modelId="{9761D75E-12F7-9B44-907E-5BAC5E2D9152}" type="presParOf" srcId="{643965BE-A896-6648-80C3-14963FF29D74}" destId="{88BA431F-4221-9C40-9D18-DC55A2D97EF2}" srcOrd="1" destOrd="0" presId="urn:microsoft.com/office/officeart/2005/8/layout/orgChart1"/>
    <dgm:cxn modelId="{0C67ADB8-3AE9-A340-B364-932477DEC0DC}" type="presParOf" srcId="{643965BE-A896-6648-80C3-14963FF29D74}" destId="{4C31AAFD-E743-5443-9560-EFCE7B0C6693}" srcOrd="2" destOrd="0" presId="urn:microsoft.com/office/officeart/2005/8/layout/orgChart1"/>
    <dgm:cxn modelId="{4737EEBC-ED86-5A40-BF82-100A346072E7}" type="presParOf" srcId="{98FAE855-CA36-3548-B1C4-E5365FBC1C7E}" destId="{99541388-7419-2B41-A31D-B33B75E079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6A6C8-89E0-8D44-8623-01091675398A}">
      <dsp:nvSpPr>
        <dsp:cNvPr id="0" name=""/>
        <dsp:cNvSpPr/>
      </dsp:nvSpPr>
      <dsp:spPr>
        <a:xfrm rot="16200000">
          <a:off x="0" y="0"/>
          <a:ext cx="925830" cy="92583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</a:t>
          </a:r>
        </a:p>
      </dsp:txBody>
      <dsp:txXfrm rot="5400000">
        <a:off x="-1" y="1"/>
        <a:ext cx="925830" cy="694372"/>
      </dsp:txXfrm>
    </dsp:sp>
    <dsp:sp modelId="{72827456-8848-414B-881E-B811F3C1A245}">
      <dsp:nvSpPr>
        <dsp:cNvPr id="0" name=""/>
        <dsp:cNvSpPr/>
      </dsp:nvSpPr>
      <dsp:spPr>
        <a:xfrm>
          <a:off x="925830" y="0"/>
          <a:ext cx="925830" cy="92583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Price</a:t>
          </a:r>
        </a:p>
      </dsp:txBody>
      <dsp:txXfrm>
        <a:off x="925830" y="0"/>
        <a:ext cx="925830" cy="694372"/>
      </dsp:txXfrm>
    </dsp:sp>
    <dsp:sp modelId="{78073259-70BC-8847-87D9-EEF99344C719}">
      <dsp:nvSpPr>
        <dsp:cNvPr id="0" name=""/>
        <dsp:cNvSpPr/>
      </dsp:nvSpPr>
      <dsp:spPr>
        <a:xfrm rot="10800000">
          <a:off x="0" y="925830"/>
          <a:ext cx="925830" cy="92583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Place</a:t>
          </a:r>
        </a:p>
      </dsp:txBody>
      <dsp:txXfrm rot="10800000">
        <a:off x="0" y="1157287"/>
        <a:ext cx="925830" cy="694372"/>
      </dsp:txXfrm>
    </dsp:sp>
    <dsp:sp modelId="{76083423-B7B2-1542-BB02-96583D3D0D2A}">
      <dsp:nvSpPr>
        <dsp:cNvPr id="0" name=""/>
        <dsp:cNvSpPr/>
      </dsp:nvSpPr>
      <dsp:spPr>
        <a:xfrm rot="5400000">
          <a:off x="925830" y="925830"/>
          <a:ext cx="925830" cy="925830"/>
        </a:xfrm>
        <a:prstGeom prst="round1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Promotion</a:t>
          </a:r>
        </a:p>
      </dsp:txBody>
      <dsp:txXfrm rot="-5400000">
        <a:off x="925829" y="1157287"/>
        <a:ext cx="925830" cy="694372"/>
      </dsp:txXfrm>
    </dsp:sp>
    <dsp:sp modelId="{33F41C90-8A67-7A40-9CA3-1CCF290EF6D9}">
      <dsp:nvSpPr>
        <dsp:cNvPr id="0" name=""/>
        <dsp:cNvSpPr/>
      </dsp:nvSpPr>
      <dsp:spPr>
        <a:xfrm>
          <a:off x="503707" y="694372"/>
          <a:ext cx="844245" cy="462915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solidFill>
                <a:schemeClr val="bg1"/>
              </a:solidFill>
            </a:rPr>
            <a:t>Offer</a:t>
          </a:r>
          <a:endParaRPr lang="en-US" sz="1000" b="1" kern="1200" dirty="0">
            <a:solidFill>
              <a:schemeClr val="bg1"/>
            </a:solidFill>
          </a:endParaRPr>
        </a:p>
      </dsp:txBody>
      <dsp:txXfrm>
        <a:off x="526305" y="716970"/>
        <a:ext cx="799049" cy="417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489A8-2498-C444-A10B-98C7CC738F68}">
      <dsp:nvSpPr>
        <dsp:cNvPr id="0" name=""/>
        <dsp:cNvSpPr/>
      </dsp:nvSpPr>
      <dsp:spPr>
        <a:xfrm>
          <a:off x="1334690" y="1146781"/>
          <a:ext cx="944303" cy="163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43"/>
              </a:lnTo>
              <a:lnTo>
                <a:pt x="944303" y="81943"/>
              </a:lnTo>
              <a:lnTo>
                <a:pt x="944303" y="163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7F713-2AB4-DC4B-A846-4662A4549AB3}">
      <dsp:nvSpPr>
        <dsp:cNvPr id="0" name=""/>
        <dsp:cNvSpPr/>
      </dsp:nvSpPr>
      <dsp:spPr>
        <a:xfrm>
          <a:off x="1288970" y="1146781"/>
          <a:ext cx="91440" cy="1638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439D6-F93C-1248-982F-7D4249FB4996}">
      <dsp:nvSpPr>
        <dsp:cNvPr id="0" name=""/>
        <dsp:cNvSpPr/>
      </dsp:nvSpPr>
      <dsp:spPr>
        <a:xfrm>
          <a:off x="390387" y="1146781"/>
          <a:ext cx="944303" cy="163887"/>
        </a:xfrm>
        <a:custGeom>
          <a:avLst/>
          <a:gdLst/>
          <a:ahLst/>
          <a:cxnLst/>
          <a:rect l="0" t="0" r="0" b="0"/>
          <a:pathLst>
            <a:path>
              <a:moveTo>
                <a:pt x="944303" y="0"/>
              </a:moveTo>
              <a:lnTo>
                <a:pt x="944303" y="81943"/>
              </a:lnTo>
              <a:lnTo>
                <a:pt x="0" y="81943"/>
              </a:lnTo>
              <a:lnTo>
                <a:pt x="0" y="163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6840C-D12B-BA45-993C-21D3715BBAA8}">
      <dsp:nvSpPr>
        <dsp:cNvPr id="0" name=""/>
        <dsp:cNvSpPr/>
      </dsp:nvSpPr>
      <dsp:spPr>
        <a:xfrm>
          <a:off x="944482" y="756573"/>
          <a:ext cx="780415" cy="39020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Market</a:t>
          </a:r>
        </a:p>
      </dsp:txBody>
      <dsp:txXfrm>
        <a:off x="944482" y="756573"/>
        <a:ext cx="780415" cy="390207"/>
      </dsp:txXfrm>
    </dsp:sp>
    <dsp:sp modelId="{33C49627-AA32-944C-90FA-69B10209B6F6}">
      <dsp:nvSpPr>
        <dsp:cNvPr id="0" name=""/>
        <dsp:cNvSpPr/>
      </dsp:nvSpPr>
      <dsp:spPr>
        <a:xfrm>
          <a:off x="179" y="1310668"/>
          <a:ext cx="780415" cy="39020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Segment 1</a:t>
          </a:r>
        </a:p>
      </dsp:txBody>
      <dsp:txXfrm>
        <a:off x="179" y="1310668"/>
        <a:ext cx="780415" cy="390207"/>
      </dsp:txXfrm>
    </dsp:sp>
    <dsp:sp modelId="{5E0730AD-F5A0-E04F-B279-6CDAF38D636B}">
      <dsp:nvSpPr>
        <dsp:cNvPr id="0" name=""/>
        <dsp:cNvSpPr/>
      </dsp:nvSpPr>
      <dsp:spPr>
        <a:xfrm>
          <a:off x="944482" y="1310668"/>
          <a:ext cx="780415" cy="39020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Segment 2 </a:t>
          </a:r>
        </a:p>
      </dsp:txBody>
      <dsp:txXfrm>
        <a:off x="944482" y="1310668"/>
        <a:ext cx="780415" cy="390207"/>
      </dsp:txXfrm>
    </dsp:sp>
    <dsp:sp modelId="{456A669A-3EDE-7943-A977-A52D67CE01E5}">
      <dsp:nvSpPr>
        <dsp:cNvPr id="0" name=""/>
        <dsp:cNvSpPr/>
      </dsp:nvSpPr>
      <dsp:spPr>
        <a:xfrm>
          <a:off x="1888785" y="1310668"/>
          <a:ext cx="780415" cy="390207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2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rPr>
            <a:t>Segment 3</a:t>
          </a:r>
        </a:p>
      </dsp:txBody>
      <dsp:txXfrm>
        <a:off x="1888785" y="1310668"/>
        <a:ext cx="780415" cy="390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9AAF3D2-EDFA-BA42-9460-032E57456FC5}" type="datetimeFigureOut">
              <a:rPr lang="en-US"/>
              <a:pPr>
                <a:defRPr/>
              </a:pPr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charset="0"/>
              </a:defRPr>
            </a:lvl1pPr>
          </a:lstStyle>
          <a:p>
            <a:pPr>
              <a:defRPr/>
            </a:pPr>
            <a:fld id="{53E6B18D-BC97-A741-A494-5A40B396D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Open Sans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Open Sans" charset="0"/>
              </a:defRPr>
            </a:lvl1pPr>
          </a:lstStyle>
          <a:p>
            <a:pPr>
              <a:defRPr/>
            </a:pPr>
            <a:fld id="{2B24F439-14CB-B64A-A38E-43868DBA8F9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ＭＳ Ｐゴシック" charset="0"/>
        <a:cs typeface="Geneva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charset="0"/>
        <a:ea typeface="Geneva" pitchFamily="-110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fld id="{A4676FBE-E17B-9F40-B294-2A0EC4B80004}" type="slidenum">
              <a:rPr lang="en-US" altLang="x-none" sz="1200">
                <a:latin typeface="Open Sans" charset="0"/>
              </a:rPr>
              <a:pPr/>
              <a:t>1</a:t>
            </a:fld>
            <a:endParaRPr lang="en-US" altLang="x-none" sz="1200">
              <a:latin typeface="Open Sans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x-none" dirty="0">
              <a:ea typeface="ＭＳ Ｐゴシック" charset="-128"/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1779A282-E5FD-EF44-BC6A-DBE9F56A7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7200" y="927100"/>
            <a:ext cx="8229600" cy="4629150"/>
          </a:xfrm>
          <a:ln/>
        </p:spPr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E41E6E3D-6893-F04B-AB13-558FFB929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5864225"/>
            <a:ext cx="5851525" cy="55530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1496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0439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2FEC8-BE8A-2C4B-B676-FD95057137B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291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899C11-C96E-4149-8CFB-0BB0238FE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C11EA-1454-BD40-9FC3-9DBA38D9AA6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76290" name="Rectangle 2">
            <a:extLst>
              <a:ext uri="{FF2B5EF4-FFF2-40B4-BE49-F238E27FC236}">
                <a16:creationId xmlns:a16="http://schemas.microsoft.com/office/drawing/2014/main" id="{C4653F2B-F7AC-5043-9F61-A1AB5CFB3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6291" name="Rectangle 3">
            <a:extLst>
              <a:ext uri="{FF2B5EF4-FFF2-40B4-BE49-F238E27FC236}">
                <a16:creationId xmlns:a16="http://schemas.microsoft.com/office/drawing/2014/main" id="{2A0DD367-55F5-5D43-AB36-23C04D4FC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4268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DEF7C1-206C-6B46-9D02-CFA298A02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AE5F0-50C8-C34C-A4B4-F5688B9044C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453058" name="Rectangle 2">
            <a:extLst>
              <a:ext uri="{FF2B5EF4-FFF2-40B4-BE49-F238E27FC236}">
                <a16:creationId xmlns:a16="http://schemas.microsoft.com/office/drawing/2014/main" id="{A8C5C861-6504-E74E-8B6D-14913B2A7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>
            <a:extLst>
              <a:ext uri="{FF2B5EF4-FFF2-40B4-BE49-F238E27FC236}">
                <a16:creationId xmlns:a16="http://schemas.microsoft.com/office/drawing/2014/main" id="{96BE8BCF-0F99-F147-BF67-BF0F228DD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281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4945B8-A064-474D-8080-D60090654A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D8D29-A491-6C45-A46A-F3BD4DCB372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451010" name="Rectangle 2">
            <a:extLst>
              <a:ext uri="{FF2B5EF4-FFF2-40B4-BE49-F238E27FC236}">
                <a16:creationId xmlns:a16="http://schemas.microsoft.com/office/drawing/2014/main" id="{F1A96790-D863-FA4F-8AE9-FA9F04D33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1011" name="Rectangle 3">
            <a:extLst>
              <a:ext uri="{FF2B5EF4-FFF2-40B4-BE49-F238E27FC236}">
                <a16:creationId xmlns:a16="http://schemas.microsoft.com/office/drawing/2014/main" id="{0C47F3D1-1076-DF4B-B730-1440D2089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1013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90EDDA-AACE-6540-85B3-C5B3F66EAB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BEA06-EB11-624B-A0F5-5BB16BCC132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723394" name="Rectangle 2">
            <a:extLst>
              <a:ext uri="{FF2B5EF4-FFF2-40B4-BE49-F238E27FC236}">
                <a16:creationId xmlns:a16="http://schemas.microsoft.com/office/drawing/2014/main" id="{B2F5868F-44FA-4849-846C-C42131ABA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3395" name="Rectangle 3">
            <a:extLst>
              <a:ext uri="{FF2B5EF4-FFF2-40B4-BE49-F238E27FC236}">
                <a16:creationId xmlns:a16="http://schemas.microsoft.com/office/drawing/2014/main" id="{D34E8C22-C435-B143-AB28-EE61F8D6E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14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1779A282-E5FD-EF44-BC6A-DBE9F56A7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7200" y="927100"/>
            <a:ext cx="8229600" cy="4629150"/>
          </a:xfrm>
          <a:ln/>
        </p:spPr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E41E6E3D-6893-F04B-AB13-558FFB929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5864225"/>
            <a:ext cx="5851525" cy="55530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8479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011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64534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225FA2-70DD-1D44-A996-E6754148F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DE370-3524-EB48-9283-CD837B2E281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636354" name="Rectangle 2">
            <a:extLst>
              <a:ext uri="{FF2B5EF4-FFF2-40B4-BE49-F238E27FC236}">
                <a16:creationId xmlns:a16="http://schemas.microsoft.com/office/drawing/2014/main" id="{7DB95AC2-177C-6C42-BA33-3DA728750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6355" name="Rectangle 3">
            <a:extLst>
              <a:ext uri="{FF2B5EF4-FFF2-40B4-BE49-F238E27FC236}">
                <a16:creationId xmlns:a16="http://schemas.microsoft.com/office/drawing/2014/main" id="{F6C46467-2535-E643-9DD7-B99F85A5E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i="1" dirty="0"/>
              <a:t>TIP: Try to find the number of customers of competitive products for the JTBD.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0422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C7496C-5D62-1847-9EC9-482CE93C27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66448-C654-364A-8375-BF83A748520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640450" name="Rectangle 2">
            <a:extLst>
              <a:ext uri="{FF2B5EF4-FFF2-40B4-BE49-F238E27FC236}">
                <a16:creationId xmlns:a16="http://schemas.microsoft.com/office/drawing/2014/main" id="{90B4542F-D313-A94C-ADD1-731AABF61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>
            <a:extLst>
              <a:ext uri="{FF2B5EF4-FFF2-40B4-BE49-F238E27FC236}">
                <a16:creationId xmlns:a16="http://schemas.microsoft.com/office/drawing/2014/main" id="{FFF4D444-95E7-DB41-85A2-026C76CDF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7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0604-0EF4-D74A-81AA-31DAE556AA4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99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76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622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Smartphone user</a:t>
            </a:r>
          </a:p>
          <a:p>
            <a:r>
              <a:rPr lang="en-US" dirty="0"/>
              <a:t>Learning Management System</a:t>
            </a:r>
          </a:p>
          <a:p>
            <a:r>
              <a:rPr lang="en-US" dirty="0"/>
              <a:t>Search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398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Smartphone user</a:t>
            </a:r>
          </a:p>
          <a:p>
            <a:r>
              <a:rPr lang="en-US" dirty="0"/>
              <a:t>Learning Management System</a:t>
            </a:r>
          </a:p>
          <a:p>
            <a:r>
              <a:rPr lang="en-US" dirty="0"/>
              <a:t>Search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483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a.k.a. ”Actor” in software engineering, “Persona” in other fields.</a:t>
            </a:r>
            <a:endParaRPr lang="en-US" dirty="0"/>
          </a:p>
          <a:p>
            <a:r>
              <a:rPr lang="en-US" dirty="0"/>
              <a:t>Examples - B2B, B2C (online apparel shoppers) – see students’ ideas</a:t>
            </a:r>
          </a:p>
          <a:p>
            <a:r>
              <a:rPr lang="en-US" dirty="0"/>
              <a:t>		How to find (alternative terms)</a:t>
            </a:r>
          </a:p>
          <a:p>
            <a:r>
              <a:rPr lang="en-US" dirty="0"/>
              <a:t>Primary, secondary</a:t>
            </a:r>
          </a:p>
          <a:p>
            <a:r>
              <a:rPr lang="en-US" dirty="0"/>
              <a:t>Exercise: Identify your user. All, then select. (Quick search for size; estimate.)</a:t>
            </a:r>
          </a:p>
          <a:p>
            <a:r>
              <a:rPr lang="en-US" dirty="0"/>
              <a:t>Size: No. Users. (Later, No. Uses.) Possibly no. devices. Example: No Trips booked.</a:t>
            </a:r>
          </a:p>
          <a:p>
            <a:r>
              <a:rPr lang="en-US" dirty="0"/>
              <a:t>- How many potential users are there? How many would use it?</a:t>
            </a:r>
          </a:p>
          <a:p>
            <a:r>
              <a:rPr lang="en-US" dirty="0"/>
              <a:t>– Potential revenue, potential units sold, tech/architectural</a:t>
            </a:r>
          </a:p>
          <a:p>
            <a:r>
              <a:rPr lang="en-US" dirty="0"/>
              <a:t>Find no. existing customers, users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4F439-14CB-B64A-A38E-43868DBA8F9B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251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1779A282-E5FD-EF44-BC6A-DBE9F56A7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57200" y="927100"/>
            <a:ext cx="8229600" cy="4629150"/>
          </a:xfrm>
          <a:ln/>
        </p:spPr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E41E6E3D-6893-F04B-AB13-558FFB929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5864225"/>
            <a:ext cx="5851525" cy="5553075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257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_Plaid-Digital_FINAL-NE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45 Helvetica Light" charset="0"/>
                <a:ea typeface="ＭＳ Ｐゴシック" charset="-128"/>
              </a:defRPr>
            </a:lvl9pPr>
          </a:lstStyle>
          <a:p>
            <a:pPr>
              <a:defRPr/>
            </a:pPr>
            <a:endParaRPr lang="x-none" altLang="x-none" sz="2400">
              <a:latin typeface="Open Sans Regular" charset="0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_Plaid-Digital_FINAL-NE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2" y="0"/>
            <a:ext cx="7905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1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39624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27448" y="1212300"/>
            <a:ext cx="39593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2766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096000" y="1200150"/>
            <a:ext cx="25908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1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25654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46736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6781800" y="1200150"/>
            <a:ext cx="1905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0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3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1856"/>
            <a:ext cx="7770813" cy="319276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803E-5DA0-5749-89FA-1CC0C924FEDE}" type="datetime3">
              <a:rPr lang="en-US" smtClean="0"/>
              <a:t>12 September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314450"/>
            <a:ext cx="392430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314450"/>
            <a:ext cx="392430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575089" y="4708155"/>
            <a:ext cx="19812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91A93-EDB1-A142-BBB5-B8C507470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6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_Plaid-Digital_FINAL-NEW.png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_Plaid-Digital_FINAL-NEW.png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798889" y="1046163"/>
            <a:ext cx="6032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4248150"/>
            <a:ext cx="1154590" cy="736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D83416-00FF-7E42-B8E5-8A7EE0EDCA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81935" y="6400414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DBF4EFE-C980-B844-B5ED-B8094C71D895}"/>
              </a:ext>
            </a:extLst>
          </p:cNvPr>
          <p:cNvSpPr txBox="1">
            <a:spLocks/>
          </p:cNvSpPr>
          <p:nvPr userDrawn="1"/>
        </p:nvSpPr>
        <p:spPr>
          <a:xfrm>
            <a:off x="11234336" y="65528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E7423C-EEE2-3F45-8EF7-78515AA765E4}"/>
              </a:ext>
            </a:extLst>
          </p:cNvPr>
          <p:cNvSpPr txBox="1">
            <a:spLocks/>
          </p:cNvSpPr>
          <p:nvPr userDrawn="1"/>
        </p:nvSpPr>
        <p:spPr>
          <a:xfrm>
            <a:off x="11386736" y="67052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78D2C9-EC69-C447-A43E-74428D9672F5}"/>
              </a:ext>
            </a:extLst>
          </p:cNvPr>
          <p:cNvSpPr txBox="1">
            <a:spLocks/>
          </p:cNvSpPr>
          <p:nvPr userDrawn="1"/>
        </p:nvSpPr>
        <p:spPr>
          <a:xfrm>
            <a:off x="11539136" y="6857613"/>
            <a:ext cx="271867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8888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Regular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charset="0"/>
                <a:ea typeface="ＭＳ Ｐゴシック" charset="-128"/>
                <a:cs typeface="+mn-cs"/>
              </a:defRPr>
            </a:lvl9pPr>
          </a:lstStyle>
          <a:p>
            <a:fld id="{86CB4B4D-7CA3-9044-876B-883B54F8677D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1E7F3-AD6C-224E-BD90-D1A35CEDCAE6}"/>
              </a:ext>
            </a:extLst>
          </p:cNvPr>
          <p:cNvSpPr txBox="1"/>
          <p:nvPr userDrawn="1"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6CB4B4D-7CA3-9044-876B-883B54F8677D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6" r:id="rId8"/>
    <p:sldLayoutId id="214748382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6pPr>
      <a:lvl7pPr marL="914378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" pitchFamily="-110" charset="0"/>
          <a:ea typeface="Osaka" pitchFamily="-110" charset="-128"/>
          <a:cs typeface="Osaka" pitchFamily="-110" charset="-128"/>
        </a:defRPr>
      </a:lvl9pPr>
    </p:titleStyle>
    <p:bodyStyle>
      <a:lvl1pPr marL="6350" indent="-6350" algn="l" rtl="0" eaLnBrk="1" fontAlgn="base" hangingPunct="1">
        <a:spcBef>
          <a:spcPts val="600"/>
        </a:spcBef>
        <a:spcAft>
          <a:spcPct val="0"/>
        </a:spcAft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31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200120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57309" indent="-285743" algn="l" rtl="0" eaLnBrk="1" fontAlgn="base" hangingPunct="1">
        <a:spcBef>
          <a:spcPts val="600"/>
        </a:spcBef>
        <a:spcAft>
          <a:spcPct val="0"/>
        </a:spcAft>
        <a:buSzPct val="110000"/>
        <a:buFont typeface="Arial" charset="0"/>
        <a:buChar char="•"/>
        <a:defRPr sz="1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348" indent="-228594" algn="l" rtl="0" eaLnBrk="1" fontAlgn="base" hangingPunct="1">
        <a:spcBef>
          <a:spcPts val="600"/>
        </a:spcBef>
        <a:spcAft>
          <a:spcPct val="0"/>
        </a:spcAft>
        <a:buSzPct val="110000"/>
        <a:buFont typeface=".AppleSystemUIFont" charset="-120"/>
        <a:buChar char="–"/>
        <a:defRPr sz="1400" i="1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428915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123rf.com/" TargetMode="Externa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13" Type="http://schemas.openxmlformats.org/officeDocument/2006/relationships/image" Target="../media/image11.tif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tif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tiff"/><Relationship Id="rId4" Type="http://schemas.openxmlformats.org/officeDocument/2006/relationships/diagramLayout" Target="../diagrams/layout1.xml"/><Relationship Id="rId9" Type="http://schemas.openxmlformats.org/officeDocument/2006/relationships/image" Target="../media/image7.tiff"/><Relationship Id="rId14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1" name="Straight Connector 11"/>
          <p:cNvCxnSpPr>
            <a:cxnSpLocks noChangeShapeType="1"/>
          </p:cNvCxnSpPr>
          <p:nvPr/>
        </p:nvCxnSpPr>
        <p:spPr bwMode="auto">
          <a:xfrm>
            <a:off x="2209800" y="3486150"/>
            <a:ext cx="59436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" name="Text Placeholder 14"/>
          <p:cNvSpPr txBox="1">
            <a:spLocks/>
          </p:cNvSpPr>
          <p:nvPr/>
        </p:nvSpPr>
        <p:spPr bwMode="auto">
          <a:xfrm>
            <a:off x="2133600" y="1663699"/>
            <a:ext cx="6324600" cy="182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17-612 Fall 2023</a:t>
            </a: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Business &amp; Marketing Strategy</a:t>
            </a:r>
          </a:p>
          <a:p>
            <a:pPr>
              <a:spcBef>
                <a:spcPts val="0"/>
              </a:spcBef>
            </a:pPr>
            <a:endParaRPr lang="en-US" altLang="x-none" sz="1600" dirty="0">
              <a:solidFill>
                <a:schemeClr val="bg1"/>
              </a:solidFill>
              <a:ea typeface="ＭＳ Ｐゴシック" charset="-128"/>
            </a:endParaRPr>
          </a:p>
          <a:p>
            <a:pPr>
              <a:spcBef>
                <a:spcPts val="0"/>
              </a:spcBef>
            </a:pPr>
            <a:r>
              <a:rPr lang="en-US" altLang="x-none" sz="3200" dirty="0">
                <a:solidFill>
                  <a:schemeClr val="bg1"/>
                </a:solidFill>
                <a:ea typeface="ＭＳ Ｐゴシック" charset="-128"/>
              </a:rPr>
              <a:t>Class 5</a:t>
            </a:r>
          </a:p>
        </p:txBody>
      </p:sp>
      <p:sp>
        <p:nvSpPr>
          <p:cNvPr id="5123" name="Text Placeholder 16"/>
          <p:cNvSpPr txBox="1">
            <a:spLocks/>
          </p:cNvSpPr>
          <p:nvPr/>
        </p:nvSpPr>
        <p:spPr bwMode="auto">
          <a:xfrm>
            <a:off x="2133600" y="3638549"/>
            <a:ext cx="6019800" cy="99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>
              <a:spcBef>
                <a:spcPts val="600"/>
              </a:spcBef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00200" indent="-228600">
              <a:spcBef>
                <a:spcPts val="600"/>
              </a:spcBef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spcBef>
                <a:spcPts val="600"/>
              </a:spcBef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4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x-none" sz="1600" i="1" dirty="0">
              <a:solidFill>
                <a:srgbClr val="FFFFFF"/>
              </a:solidFill>
              <a:ea typeface="ＭＳ Ｐゴシック" charset="-128"/>
            </a:endParaRP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Jim Berardone</a:t>
            </a:r>
          </a:p>
          <a:p>
            <a:pPr>
              <a:spcBef>
                <a:spcPct val="20000"/>
              </a:spcBef>
            </a:pPr>
            <a:r>
              <a:rPr lang="en-US" altLang="x-none" sz="1600" dirty="0">
                <a:solidFill>
                  <a:srgbClr val="FFFFFF"/>
                </a:solidFill>
                <a:ea typeface="ＭＳ Ｐゴシック" charset="-128"/>
              </a:rPr>
              <a:t>Associate Professor of the Practice of 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864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B8C7-9AE5-35B8-1563-A01D2AA9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382000" cy="609600"/>
          </a:xfrm>
        </p:spPr>
        <p:txBody>
          <a:bodyPr/>
          <a:lstStyle/>
          <a:p>
            <a:r>
              <a:rPr lang="en-US" dirty="0"/>
              <a:t>Identify a representative “class” of potential users, </a:t>
            </a:r>
            <a:r>
              <a:rPr lang="en-US" dirty="0">
                <a:solidFill>
                  <a:schemeClr val="accent1"/>
                </a:solidFill>
              </a:rPr>
              <a:t>NOT a specific person and NOT an organization.</a:t>
            </a:r>
            <a:endParaRPr lang="en-US" sz="2000" b="0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1EFB6204-2131-1E2C-EF08-0D0AF0B7D8A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25717382"/>
              </p:ext>
            </p:extLst>
          </p:nvPr>
        </p:nvGraphicFramePr>
        <p:xfrm>
          <a:off x="1219200" y="1504950"/>
          <a:ext cx="6248400" cy="2289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31144927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57295437"/>
                    </a:ext>
                  </a:extLst>
                </a:gridCol>
              </a:tblGrid>
              <a:tr h="2434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Product Idea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1793585"/>
                  </a:ext>
                </a:extLst>
              </a:tr>
              <a:tr h="387727">
                <a:tc>
                  <a:txBody>
                    <a:bodyPr/>
                    <a:lstStyle/>
                    <a:p>
                      <a:r>
                        <a:rPr lang="en-US" sz="1800" dirty="0"/>
                        <a:t>Online tutoring service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Student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5227398"/>
                  </a:ext>
                </a:extLst>
              </a:tr>
              <a:tr h="387727">
                <a:tc>
                  <a:txBody>
                    <a:bodyPr/>
                    <a:lstStyle/>
                    <a:p>
                      <a:r>
                        <a:rPr lang="en-US" sz="1800" dirty="0"/>
                        <a:t>Marketing campaign software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Marketeer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2477823"/>
                  </a:ext>
                </a:extLst>
              </a:tr>
              <a:tr h="387727">
                <a:tc>
                  <a:txBody>
                    <a:bodyPr/>
                    <a:lstStyle/>
                    <a:p>
                      <a:r>
                        <a:rPr lang="en-US" sz="1800" dirty="0"/>
                        <a:t>Bicycle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Bicyclist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8141887"/>
                  </a:ext>
                </a:extLst>
              </a:tr>
              <a:tr h="387727">
                <a:tc>
                  <a:txBody>
                    <a:bodyPr/>
                    <a:lstStyle/>
                    <a:p>
                      <a:r>
                        <a:rPr lang="en-US" sz="1800" dirty="0"/>
                        <a:t>Credit card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Cardholder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6118082"/>
                  </a:ext>
                </a:extLst>
              </a:tr>
              <a:tr h="395843">
                <a:tc>
                  <a:txBody>
                    <a:bodyPr/>
                    <a:lstStyle/>
                    <a:p>
                      <a:r>
                        <a:rPr lang="en-US" sz="1800" dirty="0"/>
                        <a:t>Whiteboard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Teacher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16584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1C1A1C-BC7C-205E-1BB5-DE8F054DC93B}"/>
              </a:ext>
            </a:extLst>
          </p:cNvPr>
          <p:cNvSpPr txBox="1"/>
          <p:nvPr/>
        </p:nvSpPr>
        <p:spPr>
          <a:xfrm>
            <a:off x="1608083" y="3974058"/>
            <a:ext cx="59278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</a:t>
            </a:r>
            <a:r>
              <a:rPr lang="en-US" sz="2000" b="0" dirty="0"/>
              <a:t>.k.a. </a:t>
            </a:r>
          </a:p>
          <a:p>
            <a:r>
              <a:rPr lang="en-US" sz="2000" b="0" i="1" dirty="0"/>
              <a:t>Actors</a:t>
            </a:r>
            <a:r>
              <a:rPr lang="en-US" sz="2000" b="0" dirty="0"/>
              <a:t> in Software Engineering. </a:t>
            </a:r>
            <a:r>
              <a:rPr lang="en-US" sz="2000" b="0" i="1" dirty="0"/>
              <a:t>Personas </a:t>
            </a:r>
            <a:r>
              <a:rPr lang="en-US" sz="2000" b="0" dirty="0"/>
              <a:t>elsewhere.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95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B8C7-9AE5-35B8-1563-A01D2AA9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382000" cy="609600"/>
          </a:xfrm>
        </p:spPr>
        <p:txBody>
          <a:bodyPr/>
          <a:lstStyle/>
          <a:p>
            <a:r>
              <a:rPr lang="en-US" dirty="0"/>
              <a:t>In some cases, there are multiple users. </a:t>
            </a:r>
            <a:endParaRPr lang="en-US" sz="2000" b="0" dirty="0"/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1EFB6204-2131-1E2C-EF08-0D0AF0B7D8A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49214648"/>
              </p:ext>
            </p:extLst>
          </p:nvPr>
        </p:nvGraphicFramePr>
        <p:xfrm>
          <a:off x="609600" y="895350"/>
          <a:ext cx="7086600" cy="2769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11449274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557295437"/>
                    </a:ext>
                  </a:extLst>
                </a:gridCol>
              </a:tblGrid>
              <a:tr h="3958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Product Idea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1793585"/>
                  </a:ext>
                </a:extLst>
              </a:tr>
              <a:tr h="387727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Ride hailing service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Passenger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0381288"/>
                  </a:ext>
                </a:extLst>
              </a:tr>
              <a:tr h="387727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Driver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31315867"/>
                  </a:ext>
                </a:extLst>
              </a:tr>
              <a:tr h="410231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Online 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Shopper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8528356"/>
                  </a:ext>
                </a:extLst>
              </a:tr>
              <a:tr h="395843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Merchant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1658402"/>
                  </a:ext>
                </a:extLst>
              </a:tr>
              <a:tr h="395843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Electric Vehicle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Vehicle Owner (or, Driver)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1009973"/>
                  </a:ext>
                </a:extLst>
              </a:tr>
              <a:tr h="395843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sngStrike" dirty="0">
                          <a:solidFill>
                            <a:schemeClr val="accent1"/>
                          </a:solidFill>
                        </a:rPr>
                        <a:t>Passengers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47355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834BFD-1EF0-75BF-FE22-A3464694D162}"/>
              </a:ext>
            </a:extLst>
          </p:cNvPr>
          <p:cNvSpPr txBox="1"/>
          <p:nvPr/>
        </p:nvSpPr>
        <p:spPr>
          <a:xfrm>
            <a:off x="609600" y="3936391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Don’t aim to be comprehensive for making a business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the most relevant user(s) for estimating revenue, expenses and making product, pricing and marketing decisions.</a:t>
            </a:r>
          </a:p>
        </p:txBody>
      </p:sp>
    </p:spTree>
    <p:extLst>
      <p:ext uri="{BB962C8B-B14F-4D97-AF65-F5344CB8AC3E}">
        <p14:creationId xmlns:p14="http://schemas.microsoft.com/office/powerpoint/2010/main" val="21505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69EC-576A-B5E0-E494-52C9AAE7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428"/>
            <a:ext cx="4191000" cy="719521"/>
          </a:xfrm>
        </p:spPr>
        <p:txBody>
          <a:bodyPr/>
          <a:lstStyle/>
          <a:p>
            <a:r>
              <a:rPr lang="en-US" sz="2200" dirty="0"/>
              <a:t>For B2B ideas, </a:t>
            </a:r>
            <a:br>
              <a:rPr lang="en-US" sz="2200" dirty="0"/>
            </a:br>
            <a:r>
              <a:rPr lang="en-US" sz="2200" dirty="0"/>
              <a:t>job titles are very useful.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CB7E4A2-A710-0487-ECE9-49DFD10362F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50757646"/>
              </p:ext>
            </p:extLst>
          </p:nvPr>
        </p:nvGraphicFramePr>
        <p:xfrm>
          <a:off x="470338" y="1276350"/>
          <a:ext cx="3962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262">
                  <a:extLst>
                    <a:ext uri="{9D8B030D-6E8A-4147-A177-3AD203B41FA5}">
                      <a16:colId xmlns:a16="http://schemas.microsoft.com/office/drawing/2014/main" val="3574325234"/>
                    </a:ext>
                  </a:extLst>
                </a:gridCol>
                <a:gridCol w="1918138">
                  <a:extLst>
                    <a:ext uri="{9D8B030D-6E8A-4147-A177-3AD203B41FA5}">
                      <a16:colId xmlns:a16="http://schemas.microsoft.com/office/drawing/2014/main" val="333655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B2B </a:t>
                      </a:r>
                    </a:p>
                    <a:p>
                      <a:r>
                        <a:rPr lang="en-US" dirty="0"/>
                        <a:t>Product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3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 design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5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Applicant Tracking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Recruiting Managers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3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 Business Accounting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6320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38E8AAD-EEB5-43A8-7B71-B8872295CB9B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25278610"/>
              </p:ext>
            </p:extLst>
          </p:nvPr>
        </p:nvGraphicFramePr>
        <p:xfrm>
          <a:off x="4740713" y="1289050"/>
          <a:ext cx="39592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612">
                  <a:extLst>
                    <a:ext uri="{9D8B030D-6E8A-4147-A177-3AD203B41FA5}">
                      <a16:colId xmlns:a16="http://schemas.microsoft.com/office/drawing/2014/main" val="658039883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163915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B2C </a:t>
                      </a:r>
                    </a:p>
                    <a:p>
                      <a:r>
                        <a:rPr lang="en-US" dirty="0"/>
                        <a:t>Product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7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Online apparel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Apparel shoppers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7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Remote child monitoring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parents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 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Homeowners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7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device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2503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3AB4D3D-9E1E-8F8D-F1EE-6C2EC8997119}"/>
              </a:ext>
            </a:extLst>
          </p:cNvPr>
          <p:cNvSpPr txBox="1">
            <a:spLocks/>
          </p:cNvSpPr>
          <p:nvPr/>
        </p:nvSpPr>
        <p:spPr bwMode="auto">
          <a:xfrm>
            <a:off x="5092264" y="404429"/>
            <a:ext cx="359453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6pPr>
            <a:lvl7pPr marL="914378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" pitchFamily="-110" charset="0"/>
                <a:ea typeface="Osaka" pitchFamily="-110" charset="-128"/>
                <a:cs typeface="Osaka" pitchFamily="-110" charset="-128"/>
              </a:defRPr>
            </a:lvl9pPr>
          </a:lstStyle>
          <a:p>
            <a:r>
              <a:rPr lang="en-US" sz="2200" kern="0" dirty="0"/>
              <a:t>For B2C ideas, you may need to be creative.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678F6-72F1-653A-2ACB-1ECA29F03902}"/>
              </a:ext>
            </a:extLst>
          </p:cNvPr>
          <p:cNvSpPr txBox="1"/>
          <p:nvPr/>
        </p:nvSpPr>
        <p:spPr>
          <a:xfrm>
            <a:off x="914400" y="4552950"/>
            <a:ext cx="739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B2B= products sold from business-to-business, organizations. B2C = product sold from business-to-consumers</a:t>
            </a:r>
          </a:p>
        </p:txBody>
      </p:sp>
    </p:spTree>
    <p:extLst>
      <p:ext uri="{BB962C8B-B14F-4D97-AF65-F5344CB8AC3E}">
        <p14:creationId xmlns:p14="http://schemas.microsoft.com/office/powerpoint/2010/main" val="181442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FC93-DC13-D043-77E5-E5DED04B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Take 2 minutes. </a:t>
            </a:r>
            <a:r>
              <a:rPr lang="en-US" dirty="0"/>
              <a:t>Identify the most relevant potential user(s) for your product idea.</a:t>
            </a:r>
          </a:p>
        </p:txBody>
      </p:sp>
    </p:spTree>
    <p:extLst>
      <p:ext uri="{BB962C8B-B14F-4D97-AF65-F5344CB8AC3E}">
        <p14:creationId xmlns:p14="http://schemas.microsoft.com/office/powerpoint/2010/main" val="369343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E1BC-430D-606D-4357-C88844D9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many potential users are there?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E276C5-E6E4-E93A-AE06-B5BC3AEAE8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4267200" cy="3429000"/>
          </a:xfrm>
        </p:spPr>
        <p:txBody>
          <a:bodyPr/>
          <a:lstStyle/>
          <a:p>
            <a:r>
              <a:rPr lang="en-US" sz="2000" dirty="0"/>
              <a:t>Find or estimate the number of people in the world who match the representative user.</a:t>
            </a:r>
          </a:p>
          <a:p>
            <a:endParaRPr lang="en-US" sz="2000" dirty="0"/>
          </a:p>
          <a:p>
            <a:r>
              <a:rPr lang="en-US" sz="2000" dirty="0"/>
              <a:t>You’ll likely use this to:</a:t>
            </a:r>
          </a:p>
          <a:p>
            <a:r>
              <a:rPr lang="en-US" sz="2000" dirty="0"/>
              <a:t>- estimate revenue and expenses</a:t>
            </a:r>
          </a:p>
          <a:p>
            <a:r>
              <a:rPr lang="en-US" sz="2000" dirty="0"/>
              <a:t>- make marketing-mix decisions </a:t>
            </a:r>
            <a:r>
              <a:rPr lang="en-US" sz="1600" dirty="0"/>
              <a:t>including product design and development</a:t>
            </a: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32589E-0E15-0B9C-EB61-0464E76402A8}"/>
              </a:ext>
            </a:extLst>
          </p:cNvPr>
          <p:cNvGrpSpPr/>
          <p:nvPr/>
        </p:nvGrpSpPr>
        <p:grpSpPr>
          <a:xfrm>
            <a:off x="5410202" y="1145529"/>
            <a:ext cx="3371851" cy="3426619"/>
            <a:chOff x="2324099" y="1447800"/>
            <a:chExt cx="4495801" cy="45688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AB40B7-A84B-DF9D-60CA-246160E60DF4}"/>
                </a:ext>
              </a:extLst>
            </p:cNvPr>
            <p:cNvGrpSpPr/>
            <p:nvPr/>
          </p:nvGrpSpPr>
          <p:grpSpPr>
            <a:xfrm>
              <a:off x="2324099" y="1447800"/>
              <a:ext cx="4495801" cy="4568825"/>
              <a:chOff x="2324099" y="1447800"/>
              <a:chExt cx="4495801" cy="456882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51013D9-E1F9-48AF-B436-AFDDC14B7D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324099" y="1447800"/>
                <a:ext cx="4495800" cy="44958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139962C-D070-F26D-0F54-5A240862EFE7}"/>
                  </a:ext>
                </a:extLst>
              </p:cNvPr>
              <p:cNvSpPr/>
              <p:nvPr/>
            </p:nvSpPr>
            <p:spPr bwMode="auto">
              <a:xfrm>
                <a:off x="2324100" y="1520825"/>
                <a:ext cx="4495800" cy="44958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endParaRPr lang="en-US" sz="1050" b="1" dirty="0"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76BB98B-A319-0471-8D17-80BF906EEDD9}"/>
                </a:ext>
              </a:extLst>
            </p:cNvPr>
            <p:cNvSpPr/>
            <p:nvPr/>
          </p:nvSpPr>
          <p:spPr bwMode="auto">
            <a:xfrm>
              <a:off x="5318975" y="5334000"/>
              <a:ext cx="1028698" cy="659014"/>
            </a:xfrm>
            <a:custGeom>
              <a:avLst/>
              <a:gdLst>
                <a:gd name="connsiteX0" fmla="*/ 927279 w 991673"/>
                <a:gd name="connsiteY0" fmla="*/ 0 h 592428"/>
                <a:gd name="connsiteX1" fmla="*/ 0 w 991673"/>
                <a:gd name="connsiteY1" fmla="*/ 592428 h 592428"/>
                <a:gd name="connsiteX2" fmla="*/ 991673 w 991673"/>
                <a:gd name="connsiteY2" fmla="*/ 579550 h 592428"/>
                <a:gd name="connsiteX3" fmla="*/ 978794 w 991673"/>
                <a:gd name="connsiteY3" fmla="*/ 0 h 592428"/>
                <a:gd name="connsiteX4" fmla="*/ 927279 w 991673"/>
                <a:gd name="connsiteY4" fmla="*/ 0 h 59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673" h="592428">
                  <a:moveTo>
                    <a:pt x="927279" y="0"/>
                  </a:moveTo>
                  <a:lnTo>
                    <a:pt x="0" y="592428"/>
                  </a:lnTo>
                  <a:lnTo>
                    <a:pt x="991673" y="579550"/>
                  </a:lnTo>
                  <a:lnTo>
                    <a:pt x="978794" y="0"/>
                  </a:lnTo>
                  <a:lnTo>
                    <a:pt x="927279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latin typeface="Verdan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91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E5BF7629-39E3-EE4E-B9C6-3F78D62EF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543050" y="4857750"/>
            <a:ext cx="48577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Copyright © Impactive Product Group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9A6FA25-142D-1544-8F97-E9CDDD6048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915150" y="4857751"/>
            <a:ext cx="742950" cy="1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fld id="{DA553FBD-143A-0F4D-84BC-B0B0B9F0EA6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78242" name="Rectangle 2">
            <a:extLst>
              <a:ext uri="{FF2B5EF4-FFF2-40B4-BE49-F238E27FC236}">
                <a16:creationId xmlns:a16="http://schemas.microsoft.com/office/drawing/2014/main" id="{13069D9A-12DC-9C46-9ABF-2730F5B8A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8149" y="316536"/>
            <a:ext cx="6227145" cy="520020"/>
          </a:xfrm>
        </p:spPr>
        <p:txBody>
          <a:bodyPr/>
          <a:lstStyle/>
          <a:p>
            <a:r>
              <a:rPr lang="en-US" altLang="en-US" sz="2700" dirty="0">
                <a:latin typeface="Helvetica" pitchFamily="2" charset="0"/>
              </a:rPr>
              <a:t>Example: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8087DC8-8045-4642-83BC-AC875690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979310"/>
            <a:ext cx="4909008" cy="3192640"/>
          </a:xfrm>
        </p:spPr>
        <p:txBody>
          <a:bodyPr vert="horz" wrap="square" lIns="91440" tIns="13716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latin typeface="Helvetica" pitchFamily="2" charset="0"/>
              </a:rPr>
              <a:t>User = college student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altLang="en-US" sz="1800" dirty="0">
              <a:latin typeface="Helvetica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latin typeface="Helvetica" pitchFamily="2" charset="0"/>
              </a:rPr>
              <a:t>Target Market =  College Student market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altLang="en-US" sz="1800" dirty="0">
              <a:latin typeface="Helvetica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latin typeface="Helvetica" pitchFamily="2" charset="0"/>
              </a:rPr>
              <a:t>Estimated Size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sz="1800" dirty="0">
                <a:latin typeface="Helvetica" pitchFamily="2" charset="0"/>
              </a:rPr>
              <a:t>= 220M college students globally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latin typeface="Helvetica" pitchFamily="2" charset="0"/>
              </a:rPr>
              <a:t>(19M in USA)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altLang="en-US" dirty="0">
              <a:latin typeface="Helvetica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altLang="en-US" dirty="0">
              <a:latin typeface="Helvetica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latin typeface="Helvetica" pitchFamily="2" charset="0"/>
              </a:rPr>
              <a:t>Source (USA): National Center for Education Statistics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latin typeface="Helvetica" pitchFamily="2" charset="0"/>
              </a:rPr>
              <a:t>Source (global): World Bank.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altLang="en-US" dirty="0">
              <a:latin typeface="Helvetica" pitchFamily="2" charset="0"/>
            </a:endParaRPr>
          </a:p>
          <a:p>
            <a:pPr marL="0" indent="0">
              <a:spcBef>
                <a:spcPts val="0"/>
              </a:spcBef>
            </a:pPr>
            <a:endParaRPr lang="en-US" altLang="en-US" sz="1800" dirty="0"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57943-7474-4C45-B4B9-604181B2370A}"/>
              </a:ext>
            </a:extLst>
          </p:cNvPr>
          <p:cNvGrpSpPr/>
          <p:nvPr/>
        </p:nvGrpSpPr>
        <p:grpSpPr>
          <a:xfrm>
            <a:off x="5334000" y="1123950"/>
            <a:ext cx="3371851" cy="3426619"/>
            <a:chOff x="2324099" y="1447800"/>
            <a:chExt cx="4495801" cy="45688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D061AB-C730-E847-A29E-F413F721FCDB}"/>
                </a:ext>
              </a:extLst>
            </p:cNvPr>
            <p:cNvGrpSpPr/>
            <p:nvPr/>
          </p:nvGrpSpPr>
          <p:grpSpPr>
            <a:xfrm>
              <a:off x="2324099" y="1447800"/>
              <a:ext cx="4495801" cy="4568825"/>
              <a:chOff x="2324099" y="1447800"/>
              <a:chExt cx="4495801" cy="456882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3C6EC3E-CC1B-B04A-96D8-5A3C3A3D4D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324099" y="1447800"/>
                <a:ext cx="4495800" cy="4495800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DB4391-76BD-F742-8758-75CCF154646C}"/>
                  </a:ext>
                </a:extLst>
              </p:cNvPr>
              <p:cNvSpPr/>
              <p:nvPr/>
            </p:nvSpPr>
            <p:spPr bwMode="auto">
              <a:xfrm>
                <a:off x="2324100" y="1520825"/>
                <a:ext cx="4495800" cy="44958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endParaRPr lang="en-US" sz="1050" b="1" dirty="0"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B47A213-50E0-534B-9F1C-0122A81E6B43}"/>
                </a:ext>
              </a:extLst>
            </p:cNvPr>
            <p:cNvSpPr/>
            <p:nvPr/>
          </p:nvSpPr>
          <p:spPr bwMode="auto">
            <a:xfrm>
              <a:off x="5318975" y="5334000"/>
              <a:ext cx="1028698" cy="659014"/>
            </a:xfrm>
            <a:custGeom>
              <a:avLst/>
              <a:gdLst>
                <a:gd name="connsiteX0" fmla="*/ 927279 w 991673"/>
                <a:gd name="connsiteY0" fmla="*/ 0 h 592428"/>
                <a:gd name="connsiteX1" fmla="*/ 0 w 991673"/>
                <a:gd name="connsiteY1" fmla="*/ 592428 h 592428"/>
                <a:gd name="connsiteX2" fmla="*/ 991673 w 991673"/>
                <a:gd name="connsiteY2" fmla="*/ 579550 h 592428"/>
                <a:gd name="connsiteX3" fmla="*/ 978794 w 991673"/>
                <a:gd name="connsiteY3" fmla="*/ 0 h 592428"/>
                <a:gd name="connsiteX4" fmla="*/ 927279 w 991673"/>
                <a:gd name="connsiteY4" fmla="*/ 0 h 59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673" h="592428">
                  <a:moveTo>
                    <a:pt x="927279" y="0"/>
                  </a:moveTo>
                  <a:lnTo>
                    <a:pt x="0" y="592428"/>
                  </a:lnTo>
                  <a:lnTo>
                    <a:pt x="991673" y="579550"/>
                  </a:lnTo>
                  <a:lnTo>
                    <a:pt x="978794" y="0"/>
                  </a:lnTo>
                  <a:lnTo>
                    <a:pt x="927279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latin typeface="Verdan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18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E5BF7629-39E3-EE4E-B9C6-3F78D62EF4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543050" y="4857750"/>
            <a:ext cx="48577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Copyright © Impactive Product Group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9A6FA25-142D-1544-8F97-E9CDDD6048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915150" y="4857751"/>
            <a:ext cx="742950" cy="183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fld id="{DA553FBD-143A-0F4D-84BC-B0B0B9F0EA6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78242" name="Rectangle 2">
            <a:extLst>
              <a:ext uri="{FF2B5EF4-FFF2-40B4-BE49-F238E27FC236}">
                <a16:creationId xmlns:a16="http://schemas.microsoft.com/office/drawing/2014/main" id="{13069D9A-12DC-9C46-9ABF-2730F5B8A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65227"/>
            <a:ext cx="6227145" cy="520020"/>
          </a:xfrm>
        </p:spPr>
        <p:txBody>
          <a:bodyPr/>
          <a:lstStyle/>
          <a:p>
            <a:r>
              <a:rPr lang="en-US" altLang="en-US" sz="2700" dirty="0">
                <a:latin typeface="Helvetica" pitchFamily="2" charset="0"/>
              </a:rPr>
              <a:t>Example: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8087DC8-8045-4642-83BC-AC875690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3950"/>
            <a:ext cx="4495800" cy="2895600"/>
          </a:xfrm>
        </p:spPr>
        <p:txBody>
          <a:bodyPr vert="horz" wrap="square" lIns="91440" tIns="13716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sz="2250" dirty="0">
                <a:latin typeface="Helvetica" pitchFamily="2" charset="0"/>
              </a:rPr>
              <a:t>User = product manager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altLang="en-US" sz="2250" dirty="0">
              <a:latin typeface="Helvetica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sz="2250" dirty="0">
                <a:latin typeface="Helvetica" pitchFamily="2" charset="0"/>
              </a:rPr>
              <a:t>Market =  Product Manager market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altLang="en-US" sz="2250" dirty="0">
              <a:latin typeface="Helvetica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sz="2250" dirty="0">
                <a:latin typeface="Helvetica" pitchFamily="2" charset="0"/>
              </a:rPr>
              <a:t>Estimated Size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sz="2250" dirty="0">
                <a:latin typeface="Helvetica" pitchFamily="2" charset="0"/>
              </a:rPr>
              <a:t>= 1.2M product managers globally </a:t>
            </a:r>
            <a:r>
              <a:rPr lang="en-US" altLang="en-US" sz="1650" dirty="0">
                <a:latin typeface="Helvetica" pitchFamily="2" charset="0"/>
              </a:rPr>
              <a:t>(669K in USA)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altLang="en-US" sz="1650" dirty="0">
              <a:latin typeface="Helvetica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endParaRPr lang="en-US" altLang="en-US" sz="1650" dirty="0">
              <a:latin typeface="Helvetica" pitchFamily="2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altLang="en-US" sz="1650" dirty="0">
                <a:latin typeface="Helvetica" pitchFamily="2" charset="0"/>
              </a:rPr>
              <a:t>Source: LinkedIn (job titles search)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C45104-3E67-AD4E-B8AF-79647D977D2D}"/>
              </a:ext>
            </a:extLst>
          </p:cNvPr>
          <p:cNvGrpSpPr/>
          <p:nvPr/>
        </p:nvGrpSpPr>
        <p:grpSpPr>
          <a:xfrm>
            <a:off x="5562600" y="1399507"/>
            <a:ext cx="3371851" cy="3426619"/>
            <a:chOff x="2324099" y="1447800"/>
            <a:chExt cx="4495801" cy="456882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7E6C66-F12C-1C42-A518-BE2B71D3A9A9}"/>
                </a:ext>
              </a:extLst>
            </p:cNvPr>
            <p:cNvGrpSpPr/>
            <p:nvPr/>
          </p:nvGrpSpPr>
          <p:grpSpPr>
            <a:xfrm>
              <a:off x="2324099" y="1447800"/>
              <a:ext cx="4495801" cy="4568825"/>
              <a:chOff x="2324099" y="1447800"/>
              <a:chExt cx="4495801" cy="456882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9CE1A56-7035-E541-AFAC-FA4578845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324099" y="1447800"/>
                <a:ext cx="4495800" cy="4495800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77DBC3B-1E22-154F-8F72-AEFFD41EA677}"/>
                  </a:ext>
                </a:extLst>
              </p:cNvPr>
              <p:cNvSpPr/>
              <p:nvPr/>
            </p:nvSpPr>
            <p:spPr bwMode="auto">
              <a:xfrm>
                <a:off x="2324100" y="1520825"/>
                <a:ext cx="4495800" cy="4495800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endParaRPr lang="en-US" sz="1050" b="1" dirty="0">
                  <a:latin typeface="Verdana" charset="0"/>
                  <a:ea typeface="ＭＳ Ｐゴシック" charset="0"/>
                </a:endParaRP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E51455D-7C97-9043-92F5-71B332802B1B}"/>
                </a:ext>
              </a:extLst>
            </p:cNvPr>
            <p:cNvSpPr/>
            <p:nvPr/>
          </p:nvSpPr>
          <p:spPr bwMode="auto">
            <a:xfrm>
              <a:off x="5318975" y="5334000"/>
              <a:ext cx="1028698" cy="659014"/>
            </a:xfrm>
            <a:custGeom>
              <a:avLst/>
              <a:gdLst>
                <a:gd name="connsiteX0" fmla="*/ 927279 w 991673"/>
                <a:gd name="connsiteY0" fmla="*/ 0 h 592428"/>
                <a:gd name="connsiteX1" fmla="*/ 0 w 991673"/>
                <a:gd name="connsiteY1" fmla="*/ 592428 h 592428"/>
                <a:gd name="connsiteX2" fmla="*/ 991673 w 991673"/>
                <a:gd name="connsiteY2" fmla="*/ 579550 h 592428"/>
                <a:gd name="connsiteX3" fmla="*/ 978794 w 991673"/>
                <a:gd name="connsiteY3" fmla="*/ 0 h 592428"/>
                <a:gd name="connsiteX4" fmla="*/ 927279 w 991673"/>
                <a:gd name="connsiteY4" fmla="*/ 0 h 59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673" h="592428">
                  <a:moveTo>
                    <a:pt x="927279" y="0"/>
                  </a:moveTo>
                  <a:lnTo>
                    <a:pt x="0" y="592428"/>
                  </a:lnTo>
                  <a:lnTo>
                    <a:pt x="991673" y="579550"/>
                  </a:lnTo>
                  <a:lnTo>
                    <a:pt x="978794" y="0"/>
                  </a:lnTo>
                  <a:lnTo>
                    <a:pt x="927279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>
                <a:latin typeface="Verdana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01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92EB-6F6E-8370-3559-275E7D6E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285750"/>
            <a:ext cx="8229600" cy="609600"/>
          </a:xfrm>
        </p:spPr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BD82-AD45-5C9D-34C7-4526DEF160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1752" y="700580"/>
            <a:ext cx="3962400" cy="4068820"/>
          </a:xfrm>
        </p:spPr>
        <p:txBody>
          <a:bodyPr/>
          <a:lstStyle/>
          <a:p>
            <a:r>
              <a:rPr lang="en-US" sz="1600" b="1" dirty="0"/>
              <a:t>For many software and device products, the number of potential users is very useful.</a:t>
            </a:r>
          </a:p>
          <a:p>
            <a:endParaRPr lang="en-US" sz="1600" dirty="0"/>
          </a:p>
          <a:p>
            <a:pPr marL="0" indent="0"/>
            <a:r>
              <a:rPr lang="en-US" sz="1600" dirty="0"/>
              <a:t>Examples: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iPhone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Office 365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dirty="0"/>
              <a:t>Revenue and Expenses are likely to be tied to the number of users or product usage</a:t>
            </a:r>
          </a:p>
          <a:p>
            <a:pPr marL="0" indent="0"/>
            <a:endParaRPr lang="en-US" sz="1600" dirty="0"/>
          </a:p>
          <a:p>
            <a:pPr marL="0" indent="0"/>
            <a:endParaRPr lang="en-US" sz="1600" b="1" dirty="0"/>
          </a:p>
          <a:p>
            <a:pPr marL="1022331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421C8-29B1-A815-609E-D29F80DA93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12730"/>
            <a:ext cx="4038600" cy="4068820"/>
          </a:xfrm>
          <a:solidFill>
            <a:schemeClr val="bg1"/>
          </a:solidFill>
        </p:spPr>
        <p:txBody>
          <a:bodyPr/>
          <a:lstStyle/>
          <a:p>
            <a:pPr marL="0" indent="0"/>
            <a:r>
              <a:rPr lang="en-US" sz="1600" b="1" dirty="0"/>
              <a:t>For some products, the number of potential users is not so useful:</a:t>
            </a:r>
          </a:p>
          <a:p>
            <a:pPr marL="0" indent="0"/>
            <a:endParaRPr lang="en-US" sz="1600" dirty="0"/>
          </a:p>
          <a:p>
            <a:pPr marL="0" indent="0"/>
            <a:r>
              <a:rPr lang="en-US" sz="1600" i="1" dirty="0"/>
              <a:t>How many potential units could be sold?</a:t>
            </a:r>
          </a:p>
          <a:p>
            <a:pPr marL="0" indent="0"/>
            <a:r>
              <a:rPr lang="en-US" sz="1600" dirty="0"/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Air conditioning equipment for office buildings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Might use the no. office buildings + average square foot space per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Robotic Painting System for cars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Might use the no. vehicles manufactured per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4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4B28-85D9-4F20-9DFF-BC7F987E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609600"/>
          </a:xfrm>
        </p:spPr>
        <p:txBody>
          <a:bodyPr/>
          <a:lstStyle/>
          <a:p>
            <a:r>
              <a:rPr lang="en-US" dirty="0"/>
              <a:t>Target Market Segmentation</a:t>
            </a:r>
          </a:p>
        </p:txBody>
      </p:sp>
    </p:spTree>
    <p:extLst>
      <p:ext uri="{BB962C8B-B14F-4D97-AF65-F5344CB8AC3E}">
        <p14:creationId xmlns:p14="http://schemas.microsoft.com/office/powerpoint/2010/main" val="259494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37E6-FB73-FB49-9CD5-6F01B1C9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3842"/>
            <a:ext cx="8458200" cy="912019"/>
          </a:xfrm>
        </p:spPr>
        <p:txBody>
          <a:bodyPr/>
          <a:lstStyle/>
          <a:p>
            <a:r>
              <a:rPr lang="en-US" sz="3200" dirty="0"/>
              <a:t>But…everyone in a market is not alike.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FF08A-F0A4-A64A-A9F0-99089E0E72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4006" y="1201488"/>
            <a:ext cx="5829300" cy="23444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CA4AAF-79CE-D640-BABC-41C40CDBECB8}"/>
              </a:ext>
            </a:extLst>
          </p:cNvPr>
          <p:cNvSpPr/>
          <p:nvPr/>
        </p:nvSpPr>
        <p:spPr>
          <a:xfrm>
            <a:off x="2200275" y="4919658"/>
            <a:ext cx="474345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/>
              <a:t>Image source: https://</a:t>
            </a:r>
            <a:r>
              <a:rPr lang="en-US" sz="825" dirty="0" err="1"/>
              <a:t>www.maxpixel.net</a:t>
            </a:r>
            <a:r>
              <a:rPr lang="en-US" sz="825" dirty="0"/>
              <a:t>/Human-Silhouettes-Crowd-Group-Of-People-Personal-2718833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A8BC38-6B8E-D34F-B29C-D450E4D3B3C1}"/>
              </a:ext>
            </a:extLst>
          </p:cNvPr>
          <p:cNvSpPr/>
          <p:nvPr/>
        </p:nvSpPr>
        <p:spPr>
          <a:xfrm>
            <a:off x="1743075" y="3714750"/>
            <a:ext cx="56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rarely possible to satisfy all customers in a market by treating them alike with the same product, pricing, marketing and places to purchase it.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2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0AD7-355E-81E0-BBF5-F395011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990600"/>
          </a:xfrm>
        </p:spPr>
        <p:txBody>
          <a:bodyPr/>
          <a:lstStyle/>
          <a:p>
            <a:r>
              <a:rPr lang="en-US" dirty="0"/>
              <a:t>You have a product idea</a:t>
            </a:r>
            <a:br>
              <a:rPr lang="en-US" dirty="0"/>
            </a:br>
            <a:r>
              <a:rPr lang="en-US" sz="2000" b="0" dirty="0"/>
              <a:t>…that’s supports the company strategy and product line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2C27-29A5-9C10-1480-1F0D081457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2266950"/>
            <a:ext cx="7467600" cy="609599"/>
          </a:xfrm>
        </p:spPr>
        <p:txBody>
          <a:bodyPr/>
          <a:lstStyle/>
          <a:p>
            <a:pPr marL="0" indent="0"/>
            <a:r>
              <a:rPr lang="en-US" sz="2400" b="1" dirty="0"/>
              <a:t>Next: determine its market and competition.</a:t>
            </a:r>
          </a:p>
        </p:txBody>
      </p:sp>
    </p:spTree>
    <p:extLst>
      <p:ext uri="{BB962C8B-B14F-4D97-AF65-F5344CB8AC3E}">
        <p14:creationId xmlns:p14="http://schemas.microsoft.com/office/powerpoint/2010/main" val="167183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11B3-4CDD-2848-94C6-BF3D1D6B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4904"/>
            <a:ext cx="8382000" cy="912019"/>
          </a:xfrm>
        </p:spPr>
        <p:txBody>
          <a:bodyPr/>
          <a:lstStyle/>
          <a:p>
            <a:r>
              <a:rPr lang="en-US" sz="2600" dirty="0"/>
              <a:t>You want to segment the market in a way that is most useful and insightful for </a:t>
            </a:r>
            <a:r>
              <a:rPr lang="en-US" sz="2600" u="sng" dirty="0"/>
              <a:t>product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9D01-2E64-4E40-8262-50F2E8603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797" y="3790710"/>
            <a:ext cx="4495800" cy="807555"/>
          </a:xfrm>
        </p:spPr>
        <p:txBody>
          <a:bodyPr/>
          <a:lstStyle/>
          <a:p>
            <a:pPr marL="0" indent="0" algn="ctr"/>
            <a:r>
              <a:rPr lang="en-US" dirty="0"/>
              <a:t>Each market segment should have users who are similar, but in a way that is different than other segments.</a:t>
            </a:r>
          </a:p>
        </p:txBody>
      </p:sp>
      <p:pic>
        <p:nvPicPr>
          <p:cNvPr id="9" name="Picture 4" descr="target-market-analysis">
            <a:extLst>
              <a:ext uri="{FF2B5EF4-FFF2-40B4-BE49-F238E27FC236}">
                <a16:creationId xmlns:a16="http://schemas.microsoft.com/office/drawing/2014/main" id="{DE8B6392-F738-6F44-BAF3-50CBCF3C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2425" y="1276350"/>
            <a:ext cx="4371975" cy="22359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AAB9495E-BD46-B441-BFE6-D7470E41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5" y="4935751"/>
            <a:ext cx="1936749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750" dirty="0"/>
              <a:t>Picture Source: http://</a:t>
            </a:r>
            <a:r>
              <a:rPr lang="en-US" altLang="en-US" sz="750" dirty="0" err="1"/>
              <a:t>www.sctcc.edu</a:t>
            </a:r>
            <a:r>
              <a:rPr lang="en-US" altLang="en-US" sz="750" dirty="0"/>
              <a:t>/target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81EC6-9020-E541-A4C3-A949DD7E615C}"/>
              </a:ext>
            </a:extLst>
          </p:cNvPr>
          <p:cNvSpPr txBox="1"/>
          <p:nvPr/>
        </p:nvSpPr>
        <p:spPr>
          <a:xfrm>
            <a:off x="609600" y="1201925"/>
            <a:ext cx="3200400" cy="294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en-US" altLang="en-US" sz="2000" b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decisions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-"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products and features do we need to create?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-"/>
              <a:tabLst/>
            </a:pP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-"/>
              <a:tabLst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will we differentiate our product versus the competition?</a:t>
            </a: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lang="en-US" altLang="en-US" sz="18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Pricing decisions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 What price should we charge?</a:t>
            </a: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99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266" name="Rectangle 2">
            <a:extLst>
              <a:ext uri="{FF2B5EF4-FFF2-40B4-BE49-F238E27FC236}">
                <a16:creationId xmlns:a16="http://schemas.microsoft.com/office/drawing/2014/main" id="{083CA96C-9866-B74C-84CA-49F6D5F11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 is More.</a:t>
            </a:r>
          </a:p>
        </p:txBody>
      </p:sp>
      <p:sp>
        <p:nvSpPr>
          <p:cNvPr id="1675267" name="Rectangle 3">
            <a:extLst>
              <a:ext uri="{FF2B5EF4-FFF2-40B4-BE49-F238E27FC236}">
                <a16:creationId xmlns:a16="http://schemas.microsoft.com/office/drawing/2014/main" id="{EE42A45F-C7BF-C747-B040-A67D0066CDF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50" u="sng" dirty="0"/>
              <a:t>Mass marketing </a:t>
            </a:r>
            <a:r>
              <a:rPr lang="en-US" altLang="en-US" sz="1650" dirty="0"/>
              <a:t>to the total market: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treat all customers in the market the same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use the same marketing mix (4P’s) for everyone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can be more cost effective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65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50" u="sng" dirty="0"/>
              <a:t>Targeted marketing </a:t>
            </a:r>
            <a:r>
              <a:rPr lang="en-US" altLang="en-US" sz="1650" dirty="0"/>
              <a:t>to market segments: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recognizes the diversity of customers in a market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uses a specific marketing mix for specific customer segments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can be more competitive and profitable</a:t>
            </a:r>
          </a:p>
          <a:p>
            <a:pPr lvl="1">
              <a:lnSpc>
                <a:spcPct val="90000"/>
              </a:lnSpc>
            </a:pPr>
            <a:r>
              <a:rPr lang="en-US" altLang="en-US" sz="1500" dirty="0"/>
              <a:t>Customers are more satisfied</a:t>
            </a:r>
          </a:p>
          <a:p>
            <a:pPr lvl="1">
              <a:lnSpc>
                <a:spcPct val="90000"/>
              </a:lnSpc>
            </a:pPr>
            <a:endParaRPr lang="en-US" altLang="en-US" sz="15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EC0C2D1-521B-D845-95D7-DDA579EA24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25951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E19EACA-FBA1-FD43-B535-FCBE7CEFE18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1675269" name="Picture 5" descr="istock_000019176310large">
            <a:extLst>
              <a:ext uri="{FF2B5EF4-FFF2-40B4-BE49-F238E27FC236}">
                <a16:creationId xmlns:a16="http://schemas.microsoft.com/office/drawing/2014/main" id="{B6D9FE64-71D7-4B4E-BFFE-FB75F03B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0179" y="2826548"/>
            <a:ext cx="1885950" cy="16764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5271" name="Picture 7" descr="285346-4--a-3d-render-of-a-cube-part-of-a-series">
            <a:extLst>
              <a:ext uri="{FF2B5EF4-FFF2-40B4-BE49-F238E27FC236}">
                <a16:creationId xmlns:a16="http://schemas.microsoft.com/office/drawing/2014/main" id="{C38C56B2-F8EE-1F41-913E-E85C606C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9769" y="1007954"/>
            <a:ext cx="1828800" cy="1372791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5272" name="Rectangle 8">
            <a:extLst>
              <a:ext uri="{FF2B5EF4-FFF2-40B4-BE49-F238E27FC236}">
                <a16:creationId xmlns:a16="http://schemas.microsoft.com/office/drawing/2014/main" id="{A3332C75-229D-5641-B425-3F7E1B15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35751"/>
            <a:ext cx="3783855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750" dirty="0"/>
              <a:t>Image sources: </a:t>
            </a:r>
            <a:r>
              <a:rPr lang="en-US" altLang="en-US" sz="750" dirty="0">
                <a:hlinkClick r:id="rId5"/>
              </a:rPr>
              <a:t>http://www.123rf.com</a:t>
            </a:r>
            <a:r>
              <a:rPr lang="en-US" altLang="en-US" sz="750" dirty="0"/>
              <a:t> and http://</a:t>
            </a:r>
            <a:r>
              <a:rPr lang="en-US" altLang="en-US" sz="750" dirty="0" err="1"/>
              <a:t>hrandtalent.com</a:t>
            </a:r>
            <a:r>
              <a:rPr lang="en-US" altLang="en-US" sz="750" dirty="0"/>
              <a:t>/tag/</a:t>
            </a:r>
            <a:r>
              <a:rPr lang="en-US" altLang="en-US" sz="750" dirty="0" err="1"/>
              <a:t>simon</a:t>
            </a:r>
            <a:r>
              <a:rPr lang="en-US" altLang="en-US" sz="750" dirty="0"/>
              <a:t>-parkin/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838A-15E9-E94B-B050-6A0BAD28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953"/>
            <a:ext cx="6838950" cy="628650"/>
          </a:xfrm>
        </p:spPr>
        <p:txBody>
          <a:bodyPr/>
          <a:lstStyle/>
          <a:p>
            <a:r>
              <a:rPr lang="en-US" sz="3000" dirty="0"/>
              <a:t>For example: Microsoft Excel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2C18B-B6D4-4642-A29E-7A60F1B8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119" y="855016"/>
            <a:ext cx="4221257" cy="37164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7E70-760E-9543-A9A8-F5C8A825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5016"/>
            <a:ext cx="4000500" cy="2554934"/>
          </a:xfrm>
          <a:noFill/>
        </p:spPr>
        <p:txBody>
          <a:bodyPr/>
          <a:lstStyle/>
          <a:p>
            <a:pPr marL="0" indent="0"/>
            <a:r>
              <a:rPr lang="en-US" sz="1500" dirty="0"/>
              <a:t>The product’s</a:t>
            </a:r>
            <a:r>
              <a:rPr lang="en-US" sz="1500" b="1" dirty="0"/>
              <a:t> </a:t>
            </a:r>
            <a:r>
              <a:rPr lang="en-US" sz="1500" b="1" u="sng" dirty="0"/>
              <a:t>usage rate</a:t>
            </a:r>
            <a:r>
              <a:rPr lang="en-US" sz="1500" b="1" dirty="0"/>
              <a:t> </a:t>
            </a:r>
            <a:r>
              <a:rPr lang="en-US" sz="1500" dirty="0"/>
              <a:t>of its customers was a key dimension to segment its market and satisfy its customers better.</a:t>
            </a:r>
          </a:p>
          <a:p>
            <a:pPr marL="0" indent="0"/>
            <a:endParaRPr lang="en-US" sz="1500" dirty="0"/>
          </a:p>
          <a:p>
            <a:pPr marL="0" lvl="0" indent="0"/>
            <a:r>
              <a:rPr lang="en-US" sz="1500" dirty="0">
                <a:solidFill>
                  <a:srgbClr val="000000"/>
                </a:solidFill>
              </a:rPr>
              <a:t>This led to product decisions:</a:t>
            </a:r>
          </a:p>
          <a:p>
            <a:pPr marL="0" lvl="0" indent="0"/>
            <a:r>
              <a:rPr lang="en-US" sz="1275" dirty="0">
                <a:solidFill>
                  <a:srgbClr val="000000"/>
                </a:solidFill>
              </a:rPr>
              <a:t>- </a:t>
            </a:r>
            <a:r>
              <a:rPr lang="en-US" sz="1275" b="1" dirty="0">
                <a:solidFill>
                  <a:srgbClr val="000000"/>
                </a:solidFill>
              </a:rPr>
              <a:t>Menus</a:t>
            </a:r>
            <a:r>
              <a:rPr lang="en-US" sz="1275" dirty="0">
                <a:solidFill>
                  <a:srgbClr val="000000"/>
                </a:solidFill>
              </a:rPr>
              <a:t> for </a:t>
            </a:r>
            <a:r>
              <a:rPr lang="en-US" sz="1275" u="sng" dirty="0">
                <a:solidFill>
                  <a:srgbClr val="000000"/>
                </a:solidFill>
              </a:rPr>
              <a:t>light usage</a:t>
            </a:r>
            <a:r>
              <a:rPr lang="en-US" sz="1275" dirty="0">
                <a:solidFill>
                  <a:srgbClr val="000000"/>
                </a:solidFill>
              </a:rPr>
              <a:t> customers</a:t>
            </a:r>
          </a:p>
          <a:p>
            <a:pPr marL="0" lvl="0" indent="0"/>
            <a:r>
              <a:rPr lang="en-US" sz="1275" dirty="0">
                <a:solidFill>
                  <a:srgbClr val="000000"/>
                </a:solidFill>
              </a:rPr>
              <a:t>- </a:t>
            </a:r>
            <a:r>
              <a:rPr lang="en-US" sz="1275" b="1" dirty="0">
                <a:solidFill>
                  <a:srgbClr val="000000"/>
                </a:solidFill>
              </a:rPr>
              <a:t>Shortcut keys </a:t>
            </a:r>
            <a:r>
              <a:rPr lang="en-US" sz="1275" dirty="0">
                <a:solidFill>
                  <a:srgbClr val="000000"/>
                </a:solidFill>
              </a:rPr>
              <a:t>for </a:t>
            </a:r>
            <a:r>
              <a:rPr lang="en-US" sz="1275" u="sng" dirty="0">
                <a:solidFill>
                  <a:srgbClr val="000000"/>
                </a:solidFill>
              </a:rPr>
              <a:t>moderate usage</a:t>
            </a:r>
            <a:r>
              <a:rPr lang="en-US" sz="1275" dirty="0">
                <a:solidFill>
                  <a:srgbClr val="000000"/>
                </a:solidFill>
              </a:rPr>
              <a:t> customers</a:t>
            </a:r>
          </a:p>
          <a:p>
            <a:pPr marL="0" lvl="0" indent="0"/>
            <a:r>
              <a:rPr lang="en-US" sz="1275" dirty="0">
                <a:solidFill>
                  <a:srgbClr val="000000"/>
                </a:solidFill>
              </a:rPr>
              <a:t>- </a:t>
            </a:r>
            <a:r>
              <a:rPr lang="en-US" sz="1275" b="1" dirty="0">
                <a:solidFill>
                  <a:srgbClr val="000000"/>
                </a:solidFill>
              </a:rPr>
              <a:t>Macros</a:t>
            </a:r>
            <a:r>
              <a:rPr lang="en-US" sz="1275" dirty="0">
                <a:solidFill>
                  <a:srgbClr val="000000"/>
                </a:solidFill>
              </a:rPr>
              <a:t> for </a:t>
            </a:r>
            <a:r>
              <a:rPr lang="en-US" sz="1275" u="sng" dirty="0">
                <a:solidFill>
                  <a:srgbClr val="000000"/>
                </a:solidFill>
              </a:rPr>
              <a:t>heavy usage</a:t>
            </a:r>
            <a:r>
              <a:rPr lang="en-US" sz="1275" dirty="0">
                <a:solidFill>
                  <a:srgbClr val="000000"/>
                </a:solidFill>
              </a:rPr>
              <a:t> customers</a:t>
            </a:r>
          </a:p>
        </p:txBody>
      </p:sp>
    </p:spTree>
    <p:extLst>
      <p:ext uri="{BB962C8B-B14F-4D97-AF65-F5344CB8AC3E}">
        <p14:creationId xmlns:p14="http://schemas.microsoft.com/office/powerpoint/2010/main" val="18097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D182B9-F793-17B3-FDD6-7BDC046A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Key elements to defining each market segment.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93C8E-9EEF-E2A1-89E2-B26D8B9FE3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857250"/>
            <a:ext cx="8229600" cy="4286250"/>
          </a:xfrm>
          <a:solidFill>
            <a:schemeClr val="bg1"/>
          </a:solidFill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 Segment Name</a:t>
            </a:r>
          </a:p>
          <a:p>
            <a:pPr marL="1079481" lvl="1" indent="-3429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name for the market segment that uniquely and clearly identifies it. </a:t>
            </a:r>
          </a:p>
          <a:p>
            <a:pPr marL="342900" indent="-342900">
              <a:buAutoNum type="arabicPeriod"/>
            </a:pPr>
            <a:endParaRPr lang="en-US" sz="10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Variable(s)</a:t>
            </a:r>
          </a:p>
          <a:p>
            <a:pPr marL="1079481" lvl="1" indent="-34290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market segmentation variables you are using to divide the target market into groups (segments)</a:t>
            </a:r>
          </a:p>
          <a:p>
            <a:pPr marL="736581" lvl="1" indent="0">
              <a:buNone/>
            </a:pP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Values</a:t>
            </a:r>
          </a:p>
          <a:p>
            <a:pPr marL="1079481" lvl="1" indent="-34290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value(s) for each variable that you’re using to define the market segment.</a:t>
            </a:r>
          </a:p>
          <a:p>
            <a:pPr marL="736581" lvl="1" indent="0">
              <a:buNone/>
            </a:pP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 Size</a:t>
            </a:r>
          </a:p>
          <a:p>
            <a:pPr marL="1079481" lvl="1" indent="-34290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estimated size? How many potential users are in this segment?</a:t>
            </a:r>
          </a:p>
          <a:p>
            <a:pPr marL="1079481" lvl="1" indent="-342900"/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 Growth Rate</a:t>
            </a:r>
          </a:p>
          <a:p>
            <a:pPr marL="1079481" lvl="1" indent="-34290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rate that the size of this segment is changing? Is it declining, steady, growing fast, growing hyper-fast?</a:t>
            </a:r>
          </a:p>
          <a:p>
            <a:pPr marL="342900" indent="-342900"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C9529-4DC3-6678-0D96-DCC80AAC25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6400800"/>
            <a:ext cx="271462" cy="276225"/>
          </a:xfrm>
        </p:spPr>
        <p:txBody>
          <a:bodyPr/>
          <a:lstStyle/>
          <a:p>
            <a:pPr>
              <a:defRPr/>
            </a:pPr>
            <a:fld id="{B17D76A3-FFF8-1046-9BEF-A92AC1A4648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49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2437-8BC8-904F-B62F-60EA7CBC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Market Segment Definition for forklift truck product</a:t>
            </a:r>
            <a:br>
              <a:rPr lang="en-US" dirty="0"/>
            </a:br>
            <a:endParaRPr lang="en-US" sz="2000" b="0" dirty="0">
              <a:solidFill>
                <a:srgbClr val="C00000"/>
              </a:solidFill>
            </a:endParaRPr>
          </a:p>
        </p:txBody>
      </p:sp>
      <p:graphicFrame>
        <p:nvGraphicFramePr>
          <p:cNvPr id="5" name="Group 400">
            <a:extLst>
              <a:ext uri="{FF2B5EF4-FFF2-40B4-BE49-F238E27FC236}">
                <a16:creationId xmlns:a16="http://schemas.microsoft.com/office/drawing/2014/main" id="{872CCA59-C089-C741-BA7F-53FF09079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683305"/>
              </p:ext>
            </p:extLst>
          </p:nvPr>
        </p:nvGraphicFramePr>
        <p:xfrm>
          <a:off x="609600" y="1352550"/>
          <a:ext cx="8077200" cy="3485999"/>
        </p:xfrm>
        <a:graphic>
          <a:graphicData uri="http://schemas.openxmlformats.org/drawingml/2006/table">
            <a:tbl>
              <a:tblPr/>
              <a:tblGrid>
                <a:gridCol w="1974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827">
                  <a:extLst>
                    <a:ext uri="{9D8B030D-6E8A-4147-A177-3AD203B41FA5}">
                      <a16:colId xmlns:a16="http://schemas.microsoft.com/office/drawing/2014/main" val="2459366968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611503991"/>
                    </a:ext>
                  </a:extLst>
                </a:gridCol>
              </a:tblGrid>
              <a:tr h="487113">
                <a:tc gridSpan="5"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 Segment Definition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69900" marR="0" lvl="0" indent="-469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69900" marR="0" lvl="0" indent="-469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113">
                <a:tc gridSpan="5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Target Market: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Forklift drivers 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(2.6 M worldwide)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69900" marR="0" lvl="0" indent="-469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69900" marR="0" lvl="0" indent="-469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72514"/>
                  </a:ext>
                </a:extLst>
              </a:tr>
              <a:tr h="5601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Segmentation Variable(s)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Case.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Geographic Location.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10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Segmentation Values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Palletized loads</a:t>
                      </a: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Cart loads</a:t>
                      </a: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USA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Palletized loads</a:t>
                      </a: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Asia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Cart loads</a:t>
                      </a: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Asia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427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 Name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 Pallet drivers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 cart drivers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Asia Pallet drivers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Asia Cart drivers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8596"/>
                  </a:ext>
                </a:extLst>
              </a:tr>
              <a:tr h="393427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 Size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1.3M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0.2M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0.7M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0.4M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427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 Growth Rate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About 2 % / year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About 2 % / year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Faster than USA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Slower than USA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09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6A84-45A5-0940-5DC4-0687F835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209550"/>
            <a:ext cx="8229600" cy="838200"/>
          </a:xfrm>
        </p:spPr>
        <p:txBody>
          <a:bodyPr/>
          <a:lstStyle/>
          <a:p>
            <a:r>
              <a:rPr lang="en-US" dirty="0"/>
              <a:t>Example: Product Idea = electric scooter</a:t>
            </a:r>
            <a:br>
              <a:rPr lang="en-US" dirty="0"/>
            </a:br>
            <a:r>
              <a:rPr lang="en-US" sz="2000" b="0" dirty="0"/>
              <a:t>(former student, several years ago)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110C6A-085B-0F62-1B55-B4AB28AAEF3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93756912"/>
              </p:ext>
            </p:extLst>
          </p:nvPr>
        </p:nvGraphicFramePr>
        <p:xfrm>
          <a:off x="1053662" y="1515110"/>
          <a:ext cx="777240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36017146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8544301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53946539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401547823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Target Market = Urban Commuters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8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Segment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Segment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Segment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4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“Yuppies”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“Retirees”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“College Students”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Geographic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9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Young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Higher-Education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769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3598FA-F262-121F-817D-DBCC9C61CEDB}"/>
              </a:ext>
            </a:extLst>
          </p:cNvPr>
          <p:cNvSpPr txBox="1"/>
          <p:nvPr/>
        </p:nvSpPr>
        <p:spPr>
          <a:xfrm>
            <a:off x="679626" y="4431522"/>
            <a:ext cx="820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former student consider many ways before selecting these </a:t>
            </a:r>
            <a:r>
              <a:rPr lang="en-US" sz="1600" i="1" u="sng" dirty="0"/>
              <a:t>3 segments to target</a:t>
            </a:r>
            <a:r>
              <a:rPr lang="en-US" sz="1600" i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4E93A-4633-02BF-2861-AE65585E7339}"/>
              </a:ext>
            </a:extLst>
          </p:cNvPr>
          <p:cNvSpPr txBox="1"/>
          <p:nvPr/>
        </p:nvSpPr>
        <p:spPr>
          <a:xfrm>
            <a:off x="4551680" y="3866186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5082E-7D76-E3E2-A0F8-3A3200C4E099}"/>
              </a:ext>
            </a:extLst>
          </p:cNvPr>
          <p:cNvSpPr txBox="1"/>
          <p:nvPr/>
        </p:nvSpPr>
        <p:spPr>
          <a:xfrm>
            <a:off x="-74272" y="310261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7F80FAD-2505-3920-89F8-1C7814A7E358}"/>
              </a:ext>
            </a:extLst>
          </p:cNvPr>
          <p:cNvSpPr/>
          <p:nvPr/>
        </p:nvSpPr>
        <p:spPr bwMode="auto">
          <a:xfrm rot="10800000">
            <a:off x="679626" y="2957830"/>
            <a:ext cx="312902" cy="756920"/>
          </a:xfrm>
          <a:prstGeom prst="rightBrace">
            <a:avLst>
              <a:gd name="adj1" fmla="val 8333"/>
              <a:gd name="adj2" fmla="val 507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690682F-1CB1-0532-3C7C-3C536C873581}"/>
              </a:ext>
            </a:extLst>
          </p:cNvPr>
          <p:cNvSpPr/>
          <p:nvPr/>
        </p:nvSpPr>
        <p:spPr bwMode="auto">
          <a:xfrm>
            <a:off x="2858135" y="3039460"/>
            <a:ext cx="5791879" cy="903890"/>
          </a:xfrm>
          <a:custGeom>
            <a:avLst/>
            <a:gdLst>
              <a:gd name="connsiteX0" fmla="*/ 231906 w 5791879"/>
              <a:gd name="connsiteY0" fmla="*/ 94593 h 903890"/>
              <a:gd name="connsiteX1" fmla="*/ 147824 w 5791879"/>
              <a:gd name="connsiteY1" fmla="*/ 126124 h 903890"/>
              <a:gd name="connsiteX2" fmla="*/ 74251 w 5791879"/>
              <a:gd name="connsiteY2" fmla="*/ 199697 h 903890"/>
              <a:gd name="connsiteX3" fmla="*/ 53231 w 5791879"/>
              <a:gd name="connsiteY3" fmla="*/ 231228 h 903890"/>
              <a:gd name="connsiteX4" fmla="*/ 32210 w 5791879"/>
              <a:gd name="connsiteY4" fmla="*/ 304800 h 903890"/>
              <a:gd name="connsiteX5" fmla="*/ 11189 w 5791879"/>
              <a:gd name="connsiteY5" fmla="*/ 367862 h 903890"/>
              <a:gd name="connsiteX6" fmla="*/ 11189 w 5791879"/>
              <a:gd name="connsiteY6" fmla="*/ 599090 h 903890"/>
              <a:gd name="connsiteX7" fmla="*/ 32210 w 5791879"/>
              <a:gd name="connsiteY7" fmla="*/ 641131 h 903890"/>
              <a:gd name="connsiteX8" fmla="*/ 137313 w 5791879"/>
              <a:gd name="connsiteY8" fmla="*/ 735724 h 903890"/>
              <a:gd name="connsiteX9" fmla="*/ 431603 w 5791879"/>
              <a:gd name="connsiteY9" fmla="*/ 809297 h 903890"/>
              <a:gd name="connsiteX10" fmla="*/ 1030693 w 5791879"/>
              <a:gd name="connsiteY10" fmla="*/ 851338 h 903890"/>
              <a:gd name="connsiteX11" fmla="*/ 1282941 w 5791879"/>
              <a:gd name="connsiteY11" fmla="*/ 872359 h 903890"/>
              <a:gd name="connsiteX12" fmla="*/ 1892541 w 5791879"/>
              <a:gd name="connsiteY12" fmla="*/ 893380 h 903890"/>
              <a:gd name="connsiteX13" fmla="*/ 2249893 w 5791879"/>
              <a:gd name="connsiteY13" fmla="*/ 903890 h 903890"/>
              <a:gd name="connsiteX14" fmla="*/ 3269396 w 5791879"/>
              <a:gd name="connsiteY14" fmla="*/ 893380 h 903890"/>
              <a:gd name="connsiteX15" fmla="*/ 3511134 w 5791879"/>
              <a:gd name="connsiteY15" fmla="*/ 882869 h 903890"/>
              <a:gd name="connsiteX16" fmla="*/ 4068182 w 5791879"/>
              <a:gd name="connsiteY16" fmla="*/ 851338 h 903890"/>
              <a:gd name="connsiteX17" fmla="*/ 4194306 w 5791879"/>
              <a:gd name="connsiteY17" fmla="*/ 840828 h 903890"/>
              <a:gd name="connsiteX18" fmla="*/ 4320431 w 5791879"/>
              <a:gd name="connsiteY18" fmla="*/ 819807 h 903890"/>
              <a:gd name="connsiteX19" fmla="*/ 4530637 w 5791879"/>
              <a:gd name="connsiteY19" fmla="*/ 798786 h 903890"/>
              <a:gd name="connsiteX20" fmla="*/ 4604210 w 5791879"/>
              <a:gd name="connsiteY20" fmla="*/ 788276 h 903890"/>
              <a:gd name="connsiteX21" fmla="*/ 4761865 w 5791879"/>
              <a:gd name="connsiteY21" fmla="*/ 777766 h 903890"/>
              <a:gd name="connsiteX22" fmla="*/ 5098196 w 5791879"/>
              <a:gd name="connsiteY22" fmla="*/ 746235 h 903890"/>
              <a:gd name="connsiteX23" fmla="*/ 5266362 w 5791879"/>
              <a:gd name="connsiteY23" fmla="*/ 725214 h 903890"/>
              <a:gd name="connsiteX24" fmla="*/ 5592182 w 5791879"/>
              <a:gd name="connsiteY24" fmla="*/ 630621 h 903890"/>
              <a:gd name="connsiteX25" fmla="*/ 5634224 w 5791879"/>
              <a:gd name="connsiteY25" fmla="*/ 599090 h 903890"/>
              <a:gd name="connsiteX26" fmla="*/ 5686775 w 5791879"/>
              <a:gd name="connsiteY26" fmla="*/ 567559 h 903890"/>
              <a:gd name="connsiteX27" fmla="*/ 5770858 w 5791879"/>
              <a:gd name="connsiteY27" fmla="*/ 472966 h 903890"/>
              <a:gd name="connsiteX28" fmla="*/ 5791879 w 5791879"/>
              <a:gd name="connsiteY28" fmla="*/ 346842 h 903890"/>
              <a:gd name="connsiteX29" fmla="*/ 5781368 w 5791879"/>
              <a:gd name="connsiteY29" fmla="*/ 273269 h 903890"/>
              <a:gd name="connsiteX30" fmla="*/ 5770858 w 5791879"/>
              <a:gd name="connsiteY30" fmla="*/ 241738 h 903890"/>
              <a:gd name="connsiteX31" fmla="*/ 5665755 w 5791879"/>
              <a:gd name="connsiteY31" fmla="*/ 157655 h 903890"/>
              <a:gd name="connsiteX32" fmla="*/ 5623713 w 5791879"/>
              <a:gd name="connsiteY32" fmla="*/ 126124 h 903890"/>
              <a:gd name="connsiteX33" fmla="*/ 5476568 w 5791879"/>
              <a:gd name="connsiteY33" fmla="*/ 63062 h 903890"/>
              <a:gd name="connsiteX34" fmla="*/ 5413506 w 5791879"/>
              <a:gd name="connsiteY34" fmla="*/ 42042 h 903890"/>
              <a:gd name="connsiteX35" fmla="*/ 5350444 w 5791879"/>
              <a:gd name="connsiteY35" fmla="*/ 31531 h 903890"/>
              <a:gd name="connsiteX36" fmla="*/ 5203299 w 5791879"/>
              <a:gd name="connsiteY36" fmla="*/ 0 h 903890"/>
              <a:gd name="connsiteX37" fmla="*/ 4541148 w 5791879"/>
              <a:gd name="connsiteY37" fmla="*/ 10511 h 903890"/>
              <a:gd name="connsiteX38" fmla="*/ 4288899 w 5791879"/>
              <a:gd name="connsiteY38" fmla="*/ 31531 h 903890"/>
              <a:gd name="connsiteX39" fmla="*/ 4099713 w 5791879"/>
              <a:gd name="connsiteY39" fmla="*/ 42042 h 903890"/>
              <a:gd name="connsiteX40" fmla="*/ 3900017 w 5791879"/>
              <a:gd name="connsiteY40" fmla="*/ 63062 h 903890"/>
              <a:gd name="connsiteX41" fmla="*/ 3815934 w 5791879"/>
              <a:gd name="connsiteY41" fmla="*/ 73573 h 903890"/>
              <a:gd name="connsiteX42" fmla="*/ 3689810 w 5791879"/>
              <a:gd name="connsiteY42" fmla="*/ 84083 h 903890"/>
              <a:gd name="connsiteX43" fmla="*/ 3416541 w 5791879"/>
              <a:gd name="connsiteY43" fmla="*/ 126124 h 903890"/>
              <a:gd name="connsiteX44" fmla="*/ 3258886 w 5791879"/>
              <a:gd name="connsiteY44" fmla="*/ 147145 h 903890"/>
              <a:gd name="connsiteX45" fmla="*/ 3143272 w 5791879"/>
              <a:gd name="connsiteY45" fmla="*/ 168166 h 903890"/>
              <a:gd name="connsiteX46" fmla="*/ 2859493 w 5791879"/>
              <a:gd name="connsiteY46" fmla="*/ 189186 h 903890"/>
              <a:gd name="connsiteX47" fmla="*/ 2491631 w 5791879"/>
              <a:gd name="connsiteY47" fmla="*/ 231228 h 903890"/>
              <a:gd name="connsiteX48" fmla="*/ 2207851 w 5791879"/>
              <a:gd name="connsiteY48" fmla="*/ 252248 h 903890"/>
              <a:gd name="connsiteX49" fmla="*/ 1062224 w 5791879"/>
              <a:gd name="connsiteY49" fmla="*/ 231228 h 903890"/>
              <a:gd name="connsiteX50" fmla="*/ 957120 w 5791879"/>
              <a:gd name="connsiteY50" fmla="*/ 220717 h 903890"/>
              <a:gd name="connsiteX51" fmla="*/ 925589 w 5791879"/>
              <a:gd name="connsiteY51" fmla="*/ 210207 h 903890"/>
              <a:gd name="connsiteX52" fmla="*/ 830996 w 5791879"/>
              <a:gd name="connsiteY52" fmla="*/ 189186 h 903890"/>
              <a:gd name="connsiteX53" fmla="*/ 547217 w 5791879"/>
              <a:gd name="connsiteY53" fmla="*/ 168166 h 903890"/>
              <a:gd name="connsiteX54" fmla="*/ 473644 w 5791879"/>
              <a:gd name="connsiteY54" fmla="*/ 147145 h 903890"/>
              <a:gd name="connsiteX55" fmla="*/ 442113 w 5791879"/>
              <a:gd name="connsiteY55" fmla="*/ 126124 h 903890"/>
              <a:gd name="connsiteX56" fmla="*/ 368541 w 5791879"/>
              <a:gd name="connsiteY56" fmla="*/ 52552 h 903890"/>
              <a:gd name="connsiteX57" fmla="*/ 326499 w 5791879"/>
              <a:gd name="connsiteY57" fmla="*/ 63062 h 903890"/>
              <a:gd name="connsiteX58" fmla="*/ 305479 w 5791879"/>
              <a:gd name="connsiteY58" fmla="*/ 94593 h 903890"/>
              <a:gd name="connsiteX59" fmla="*/ 137313 w 5791879"/>
              <a:gd name="connsiteY59" fmla="*/ 94593 h 90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791879" h="903890">
                <a:moveTo>
                  <a:pt x="231906" y="94593"/>
                </a:moveTo>
                <a:cubicBezTo>
                  <a:pt x="203879" y="105103"/>
                  <a:pt x="174597" y="112737"/>
                  <a:pt x="147824" y="126124"/>
                </a:cubicBezTo>
                <a:cubicBezTo>
                  <a:pt x="110452" y="144810"/>
                  <a:pt x="97608" y="166997"/>
                  <a:pt x="74251" y="199697"/>
                </a:cubicBezTo>
                <a:cubicBezTo>
                  <a:pt x="66909" y="209976"/>
                  <a:pt x="58880" y="219930"/>
                  <a:pt x="53231" y="231228"/>
                </a:cubicBezTo>
                <a:cubicBezTo>
                  <a:pt x="44397" y="248895"/>
                  <a:pt x="37264" y="287954"/>
                  <a:pt x="32210" y="304800"/>
                </a:cubicBezTo>
                <a:cubicBezTo>
                  <a:pt x="25843" y="326023"/>
                  <a:pt x="11189" y="367862"/>
                  <a:pt x="11189" y="367862"/>
                </a:cubicBezTo>
                <a:cubicBezTo>
                  <a:pt x="1356" y="466193"/>
                  <a:pt x="-8086" y="496291"/>
                  <a:pt x="11189" y="599090"/>
                </a:cubicBezTo>
                <a:cubicBezTo>
                  <a:pt x="14076" y="614489"/>
                  <a:pt x="22591" y="628764"/>
                  <a:pt x="32210" y="641131"/>
                </a:cubicBezTo>
                <a:cubicBezTo>
                  <a:pt x="43983" y="656268"/>
                  <a:pt x="116707" y="726451"/>
                  <a:pt x="137313" y="735724"/>
                </a:cubicBezTo>
                <a:cubicBezTo>
                  <a:pt x="249591" y="786249"/>
                  <a:pt x="314332" y="793661"/>
                  <a:pt x="431603" y="809297"/>
                </a:cubicBezTo>
                <a:cubicBezTo>
                  <a:pt x="786701" y="856643"/>
                  <a:pt x="463649" y="804084"/>
                  <a:pt x="1030693" y="851338"/>
                </a:cubicBezTo>
                <a:cubicBezTo>
                  <a:pt x="1114776" y="858345"/>
                  <a:pt x="1198667" y="868248"/>
                  <a:pt x="1282941" y="872359"/>
                </a:cubicBezTo>
                <a:cubicBezTo>
                  <a:pt x="1486020" y="882265"/>
                  <a:pt x="1689308" y="887403"/>
                  <a:pt x="1892541" y="893380"/>
                </a:cubicBezTo>
                <a:lnTo>
                  <a:pt x="2249893" y="903890"/>
                </a:lnTo>
                <a:lnTo>
                  <a:pt x="3269396" y="893380"/>
                </a:lnTo>
                <a:cubicBezTo>
                  <a:pt x="3350040" y="892036"/>
                  <a:pt x="3430579" y="886897"/>
                  <a:pt x="3511134" y="882869"/>
                </a:cubicBezTo>
                <a:lnTo>
                  <a:pt x="4068182" y="851338"/>
                </a:lnTo>
                <a:cubicBezTo>
                  <a:pt x="4110262" y="848332"/>
                  <a:pt x="4152265" y="844331"/>
                  <a:pt x="4194306" y="840828"/>
                </a:cubicBezTo>
                <a:cubicBezTo>
                  <a:pt x="4236348" y="833821"/>
                  <a:pt x="4278139" y="825094"/>
                  <a:pt x="4320431" y="819807"/>
                </a:cubicBezTo>
                <a:cubicBezTo>
                  <a:pt x="4390305" y="811073"/>
                  <a:pt x="4460927" y="808744"/>
                  <a:pt x="4530637" y="798786"/>
                </a:cubicBezTo>
                <a:cubicBezTo>
                  <a:pt x="4555161" y="795283"/>
                  <a:pt x="4579538" y="790519"/>
                  <a:pt x="4604210" y="788276"/>
                </a:cubicBezTo>
                <a:cubicBezTo>
                  <a:pt x="4656662" y="783508"/>
                  <a:pt x="4709344" y="781705"/>
                  <a:pt x="4761865" y="777766"/>
                </a:cubicBezTo>
                <a:cubicBezTo>
                  <a:pt x="5150958" y="748584"/>
                  <a:pt x="4908984" y="770915"/>
                  <a:pt x="5098196" y="746235"/>
                </a:cubicBezTo>
                <a:cubicBezTo>
                  <a:pt x="5154213" y="738928"/>
                  <a:pt x="5211216" y="737469"/>
                  <a:pt x="5266362" y="725214"/>
                </a:cubicBezTo>
                <a:cubicBezTo>
                  <a:pt x="5322700" y="712695"/>
                  <a:pt x="5531586" y="676068"/>
                  <a:pt x="5592182" y="630621"/>
                </a:cubicBezTo>
                <a:cubicBezTo>
                  <a:pt x="5606196" y="620111"/>
                  <a:pt x="5619649" y="608807"/>
                  <a:pt x="5634224" y="599090"/>
                </a:cubicBezTo>
                <a:cubicBezTo>
                  <a:pt x="5651221" y="587758"/>
                  <a:pt x="5670964" y="580495"/>
                  <a:pt x="5686775" y="567559"/>
                </a:cubicBezTo>
                <a:cubicBezTo>
                  <a:pt x="5739570" y="524363"/>
                  <a:pt x="5741505" y="516995"/>
                  <a:pt x="5770858" y="472966"/>
                </a:cubicBezTo>
                <a:cubicBezTo>
                  <a:pt x="5781926" y="428691"/>
                  <a:pt x="5791879" y="396044"/>
                  <a:pt x="5791879" y="346842"/>
                </a:cubicBezTo>
                <a:cubicBezTo>
                  <a:pt x="5791879" y="322069"/>
                  <a:pt x="5786226" y="297561"/>
                  <a:pt x="5781368" y="273269"/>
                </a:cubicBezTo>
                <a:cubicBezTo>
                  <a:pt x="5779195" y="262405"/>
                  <a:pt x="5777660" y="250483"/>
                  <a:pt x="5770858" y="241738"/>
                </a:cubicBezTo>
                <a:cubicBezTo>
                  <a:pt x="5704145" y="155964"/>
                  <a:pt x="5730470" y="198102"/>
                  <a:pt x="5665755" y="157655"/>
                </a:cubicBezTo>
                <a:cubicBezTo>
                  <a:pt x="5650900" y="148371"/>
                  <a:pt x="5638568" y="135408"/>
                  <a:pt x="5623713" y="126124"/>
                </a:cubicBezTo>
                <a:cubicBezTo>
                  <a:pt x="5591762" y="106155"/>
                  <a:pt x="5490635" y="67751"/>
                  <a:pt x="5476568" y="63062"/>
                </a:cubicBezTo>
                <a:cubicBezTo>
                  <a:pt x="5455547" y="56055"/>
                  <a:pt x="5435002" y="47416"/>
                  <a:pt x="5413506" y="42042"/>
                </a:cubicBezTo>
                <a:cubicBezTo>
                  <a:pt x="5392832" y="36873"/>
                  <a:pt x="5371209" y="36323"/>
                  <a:pt x="5350444" y="31531"/>
                </a:cubicBezTo>
                <a:cubicBezTo>
                  <a:pt x="5192186" y="-4990"/>
                  <a:pt x="5361240" y="22564"/>
                  <a:pt x="5203299" y="0"/>
                </a:cubicBezTo>
                <a:lnTo>
                  <a:pt x="4541148" y="10511"/>
                </a:lnTo>
                <a:cubicBezTo>
                  <a:pt x="4325671" y="16036"/>
                  <a:pt x="4451601" y="19479"/>
                  <a:pt x="4288899" y="31531"/>
                </a:cubicBezTo>
                <a:cubicBezTo>
                  <a:pt x="4225912" y="36197"/>
                  <a:pt x="4162712" y="37542"/>
                  <a:pt x="4099713" y="42042"/>
                </a:cubicBezTo>
                <a:cubicBezTo>
                  <a:pt x="4067871" y="44316"/>
                  <a:pt x="3935149" y="58929"/>
                  <a:pt x="3900017" y="63062"/>
                </a:cubicBezTo>
                <a:cubicBezTo>
                  <a:pt x="3871965" y="66362"/>
                  <a:pt x="3844040" y="70762"/>
                  <a:pt x="3815934" y="73573"/>
                </a:cubicBezTo>
                <a:cubicBezTo>
                  <a:pt x="3773956" y="77771"/>
                  <a:pt x="3731637" y="78580"/>
                  <a:pt x="3689810" y="84083"/>
                </a:cubicBezTo>
                <a:cubicBezTo>
                  <a:pt x="3598436" y="96106"/>
                  <a:pt x="3507894" y="113943"/>
                  <a:pt x="3416541" y="126124"/>
                </a:cubicBezTo>
                <a:cubicBezTo>
                  <a:pt x="3363989" y="133131"/>
                  <a:pt x="3311286" y="139083"/>
                  <a:pt x="3258886" y="147145"/>
                </a:cubicBezTo>
                <a:cubicBezTo>
                  <a:pt x="3220172" y="153101"/>
                  <a:pt x="3182113" y="163100"/>
                  <a:pt x="3143272" y="168166"/>
                </a:cubicBezTo>
                <a:cubicBezTo>
                  <a:pt x="3065850" y="178265"/>
                  <a:pt x="2932913" y="181844"/>
                  <a:pt x="2859493" y="189186"/>
                </a:cubicBezTo>
                <a:cubicBezTo>
                  <a:pt x="2736687" y="201467"/>
                  <a:pt x="2614713" y="222111"/>
                  <a:pt x="2491631" y="231228"/>
                </a:cubicBezTo>
                <a:lnTo>
                  <a:pt x="2207851" y="252248"/>
                </a:lnTo>
                <a:lnTo>
                  <a:pt x="1062224" y="231228"/>
                </a:lnTo>
                <a:cubicBezTo>
                  <a:pt x="1027026" y="230341"/>
                  <a:pt x="991920" y="226071"/>
                  <a:pt x="957120" y="220717"/>
                </a:cubicBezTo>
                <a:cubicBezTo>
                  <a:pt x="946170" y="219032"/>
                  <a:pt x="936242" y="213251"/>
                  <a:pt x="925589" y="210207"/>
                </a:cubicBezTo>
                <a:cubicBezTo>
                  <a:pt x="907126" y="204932"/>
                  <a:pt x="847120" y="190698"/>
                  <a:pt x="830996" y="189186"/>
                </a:cubicBezTo>
                <a:cubicBezTo>
                  <a:pt x="736558" y="180332"/>
                  <a:pt x="547217" y="168166"/>
                  <a:pt x="547217" y="168166"/>
                </a:cubicBezTo>
                <a:cubicBezTo>
                  <a:pt x="533752" y="164800"/>
                  <a:pt x="488719" y="154683"/>
                  <a:pt x="473644" y="147145"/>
                </a:cubicBezTo>
                <a:cubicBezTo>
                  <a:pt x="462346" y="141496"/>
                  <a:pt x="451502" y="134574"/>
                  <a:pt x="442113" y="126124"/>
                </a:cubicBezTo>
                <a:cubicBezTo>
                  <a:pt x="416334" y="102923"/>
                  <a:pt x="368541" y="52552"/>
                  <a:pt x="368541" y="52552"/>
                </a:cubicBezTo>
                <a:cubicBezTo>
                  <a:pt x="354527" y="56055"/>
                  <a:pt x="338518" y="55049"/>
                  <a:pt x="326499" y="63062"/>
                </a:cubicBezTo>
                <a:cubicBezTo>
                  <a:pt x="315989" y="70069"/>
                  <a:pt x="317939" y="92516"/>
                  <a:pt x="305479" y="94593"/>
                </a:cubicBezTo>
                <a:cubicBezTo>
                  <a:pt x="250186" y="103808"/>
                  <a:pt x="193368" y="94593"/>
                  <a:pt x="137313" y="94593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675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5918-99E1-D1AB-6F1D-CA5BC176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The student could have (should have) segmented like this: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713F4B7-8F75-A71B-5050-7D2AF37CAA38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09600" y="870585"/>
          <a:ext cx="7208520" cy="330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373">
                  <a:extLst>
                    <a:ext uri="{9D8B030D-6E8A-4147-A177-3AD203B41FA5}">
                      <a16:colId xmlns:a16="http://schemas.microsoft.com/office/drawing/2014/main" val="360171460"/>
                    </a:ext>
                  </a:extLst>
                </a:gridCol>
                <a:gridCol w="1741651">
                  <a:extLst>
                    <a:ext uri="{9D8B030D-6E8A-4147-A177-3AD203B41FA5}">
                      <a16:colId xmlns:a16="http://schemas.microsoft.com/office/drawing/2014/main" val="585443015"/>
                    </a:ext>
                  </a:extLst>
                </a:gridCol>
                <a:gridCol w="1755015">
                  <a:extLst>
                    <a:ext uri="{9D8B030D-6E8A-4147-A177-3AD203B41FA5}">
                      <a16:colId xmlns:a16="http://schemas.microsoft.com/office/drawing/2014/main" val="3539465393"/>
                    </a:ext>
                  </a:extLst>
                </a:gridCol>
                <a:gridCol w="2049481">
                  <a:extLst>
                    <a:ext uri="{9D8B030D-6E8A-4147-A177-3AD203B41FA5}">
                      <a16:colId xmlns:a16="http://schemas.microsoft.com/office/drawing/2014/main" val="401547823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Urban Commuter Market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8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Segment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Segment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Segment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4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Solo Riders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Solo Riders with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Tandem Riders</a:t>
                      </a:r>
                    </a:p>
                    <a:p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6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Young adults (19-39)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Young adults (19-39)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Young adults (19-39)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9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Travelling 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Travelling with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Travelling with a passenger.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438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A7BAE6-B184-5BB0-C017-10FCCA85FFAE}"/>
              </a:ext>
            </a:extLst>
          </p:cNvPr>
          <p:cNvSpPr txBox="1"/>
          <p:nvPr/>
        </p:nvSpPr>
        <p:spPr>
          <a:xfrm>
            <a:off x="609600" y="4196775"/>
            <a:ext cx="703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There’s likely to be more significant differences in product features (or even different products) for each segment, and pricing, marketing and selling decisions.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EF9E665-1006-99B4-235D-E630CF90E656}"/>
              </a:ext>
            </a:extLst>
          </p:cNvPr>
          <p:cNvSpPr/>
          <p:nvPr/>
        </p:nvSpPr>
        <p:spPr bwMode="auto">
          <a:xfrm>
            <a:off x="7818120" y="2724150"/>
            <a:ext cx="335280" cy="1066800"/>
          </a:xfrm>
          <a:prstGeom prst="leftBrace">
            <a:avLst>
              <a:gd name="adj1" fmla="val 10652"/>
              <a:gd name="adj2" fmla="val 47681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0F7C5-A7EB-A9B0-5C74-75C45B1DA9AC}"/>
              </a:ext>
            </a:extLst>
          </p:cNvPr>
          <p:cNvSpPr txBox="1"/>
          <p:nvPr/>
        </p:nvSpPr>
        <p:spPr>
          <a:xfrm>
            <a:off x="8001000" y="2775287"/>
            <a:ext cx="106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Possibly, a more attractive market than Retirees.</a:t>
            </a:r>
          </a:p>
        </p:txBody>
      </p:sp>
    </p:spTree>
    <p:extLst>
      <p:ext uri="{BB962C8B-B14F-4D97-AF65-F5344CB8AC3E}">
        <p14:creationId xmlns:p14="http://schemas.microsoft.com/office/powerpoint/2010/main" val="22245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2437-8BC8-904F-B62F-60EA7CBC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609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Template: </a:t>
            </a:r>
            <a:r>
              <a:rPr lang="en-US" dirty="0"/>
              <a:t>Market Segment Definition</a:t>
            </a:r>
            <a:br>
              <a:rPr lang="en-US" dirty="0"/>
            </a:br>
            <a:r>
              <a:rPr lang="en-US" b="0" dirty="0"/>
              <a:t>The result of your segmentation decisions</a:t>
            </a:r>
          </a:p>
        </p:txBody>
      </p:sp>
      <p:graphicFrame>
        <p:nvGraphicFramePr>
          <p:cNvPr id="4" name="Group 400">
            <a:extLst>
              <a:ext uri="{FF2B5EF4-FFF2-40B4-BE49-F238E27FC236}">
                <a16:creationId xmlns:a16="http://schemas.microsoft.com/office/drawing/2014/main" id="{EF7DD17E-A125-0148-A45B-31F56ADCA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551385"/>
              </p:ext>
            </p:extLst>
          </p:nvPr>
        </p:nvGraphicFramePr>
        <p:xfrm>
          <a:off x="533400" y="1581150"/>
          <a:ext cx="7619999" cy="3131746"/>
        </p:xfrm>
        <a:graphic>
          <a:graphicData uri="http://schemas.openxmlformats.org/drawingml/2006/table">
            <a:tbl>
              <a:tblPr/>
              <a:tblGrid>
                <a:gridCol w="253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428">
                <a:tc gridSpan="4"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Market Segment Definition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28">
                <a:tc gridSpan="4"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Target Market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72514"/>
                  </a:ext>
                </a:extLst>
              </a:tr>
              <a:tr h="6029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Segmentation Variable(s)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22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Segmentation Values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8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 Name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8596"/>
                  </a:ext>
                </a:extLst>
              </a:tr>
              <a:tr h="351682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 Size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82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 Growth Rate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B2BF26-410E-D54D-A8D6-9FED18EB54E8}"/>
              </a:ext>
            </a:extLst>
          </p:cNvPr>
          <p:cNvSpPr txBox="1"/>
          <p:nvPr/>
        </p:nvSpPr>
        <p:spPr>
          <a:xfrm>
            <a:off x="533400" y="1204719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this template or use your own format.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152EB1-9265-13D3-90B3-65CDB5120836}"/>
              </a:ext>
            </a:extLst>
          </p:cNvPr>
          <p:cNvGrpSpPr/>
          <p:nvPr/>
        </p:nvGrpSpPr>
        <p:grpSpPr>
          <a:xfrm>
            <a:off x="304799" y="4278927"/>
            <a:ext cx="7619999" cy="502623"/>
            <a:chOff x="304799" y="4278927"/>
            <a:chExt cx="7619999" cy="50262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429426C-1905-BC7B-845D-6706B35FBE90}"/>
                </a:ext>
              </a:extLst>
            </p:cNvPr>
            <p:cNvSpPr/>
            <p:nvPr/>
          </p:nvSpPr>
          <p:spPr bwMode="auto">
            <a:xfrm>
              <a:off x="304799" y="4278927"/>
              <a:ext cx="7619999" cy="502623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45 Helvetica Light" pitchFamily="-110" charset="0"/>
                <a:ea typeface="Geneva" pitchFamily="-110" charset="-128"/>
                <a:cs typeface="Geneva" pitchFamily="-110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9311D5-EF56-19EA-D69C-E18C4E61465D}"/>
                </a:ext>
              </a:extLst>
            </p:cNvPr>
            <p:cNvSpPr txBox="1"/>
            <p:nvPr/>
          </p:nvSpPr>
          <p:spPr>
            <a:xfrm>
              <a:off x="4038600" y="4358953"/>
              <a:ext cx="327660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Optional for your assignment.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733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F030-ECA2-3F4A-BDCA-44BE917E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There are 5 types of segmentation variables to use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13CCFD-9F91-F54A-A0E4-B31948195724}"/>
              </a:ext>
            </a:extLst>
          </p:cNvPr>
          <p:cNvGrpSpPr/>
          <p:nvPr/>
        </p:nvGrpSpPr>
        <p:grpSpPr>
          <a:xfrm>
            <a:off x="2286000" y="1200150"/>
            <a:ext cx="4868852" cy="3463054"/>
            <a:chOff x="2362200" y="1276350"/>
            <a:chExt cx="4868852" cy="346305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BA37B1-2B14-0640-8077-84528B31252C}"/>
                </a:ext>
              </a:extLst>
            </p:cNvPr>
            <p:cNvGrpSpPr/>
            <p:nvPr/>
          </p:nvGrpSpPr>
          <p:grpSpPr>
            <a:xfrm>
              <a:off x="2362200" y="1276350"/>
              <a:ext cx="4868852" cy="3415472"/>
              <a:chOff x="2423596" y="1657973"/>
              <a:chExt cx="6491803" cy="45539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9131C23-D160-F342-B97D-E2F70F8E8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23596" y="1657973"/>
                <a:ext cx="4068207" cy="4553963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4742B8-85CB-974E-A6EE-3D6C7BEF7479}"/>
                  </a:ext>
                </a:extLst>
              </p:cNvPr>
              <p:cNvSpPr txBox="1"/>
              <p:nvPr/>
            </p:nvSpPr>
            <p:spPr>
              <a:xfrm>
                <a:off x="6491802" y="3516868"/>
                <a:ext cx="2423597" cy="107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solidFill>
                      <a:srgbClr val="C00000"/>
                    </a:solidFill>
                  </a:rPr>
                  <a:t>5. </a:t>
                </a:r>
              </a:p>
              <a:p>
                <a:r>
                  <a:rPr lang="en-US" sz="1800" dirty="0"/>
                  <a:t>‘Firmographic’</a:t>
                </a:r>
              </a:p>
              <a:p>
                <a:r>
                  <a:rPr lang="en-US" sz="1050" dirty="0"/>
                  <a:t>– used for B2B products.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BBDD62-B410-574F-9ECB-2CC8A7F98613}"/>
                </a:ext>
              </a:extLst>
            </p:cNvPr>
            <p:cNvSpPr txBox="1"/>
            <p:nvPr/>
          </p:nvSpPr>
          <p:spPr>
            <a:xfrm>
              <a:off x="2544752" y="2670521"/>
              <a:ext cx="34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C00000"/>
                  </a:solidFill>
                </a:rPr>
                <a:t>2.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7E6B42-7AC6-4940-85D7-8322072649F4}"/>
                </a:ext>
              </a:extLst>
            </p:cNvPr>
            <p:cNvSpPr txBox="1"/>
            <p:nvPr/>
          </p:nvSpPr>
          <p:spPr>
            <a:xfrm>
              <a:off x="3516302" y="1804520"/>
              <a:ext cx="34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C00000"/>
                  </a:solidFill>
                </a:rPr>
                <a:t>1.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482B4-196D-5946-BE27-F2DE0C648BEB}"/>
                </a:ext>
              </a:extLst>
            </p:cNvPr>
            <p:cNvSpPr txBox="1"/>
            <p:nvPr/>
          </p:nvSpPr>
          <p:spPr>
            <a:xfrm>
              <a:off x="4015531" y="4093073"/>
              <a:ext cx="34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C00000"/>
                  </a:solidFill>
                </a:rPr>
                <a:t>3.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427B0E-800B-EA45-83A0-1271693512AE}"/>
                </a:ext>
              </a:extLst>
            </p:cNvPr>
            <p:cNvSpPr txBox="1"/>
            <p:nvPr/>
          </p:nvSpPr>
          <p:spPr>
            <a:xfrm>
              <a:off x="4945052" y="2670521"/>
              <a:ext cx="34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rgbClr val="C00000"/>
                  </a:solidFill>
                </a:rPr>
                <a:t>4.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181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4" name="Rectangle 2">
            <a:extLst>
              <a:ext uri="{FF2B5EF4-FFF2-40B4-BE49-F238E27FC236}">
                <a16:creationId xmlns:a16="http://schemas.microsoft.com/office/drawing/2014/main" id="{6CA94B69-856C-7A49-8D24-AE0BEBA57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718"/>
            <a:ext cx="8229600" cy="914400"/>
          </a:xfrm>
        </p:spPr>
        <p:txBody>
          <a:bodyPr/>
          <a:lstStyle/>
          <a:p>
            <a:r>
              <a:rPr lang="en-US" altLang="en-US" u="sng" dirty="0">
                <a:latin typeface="+mn-lt"/>
              </a:rPr>
              <a:t>Behavioral segmentation</a:t>
            </a:r>
            <a:r>
              <a:rPr lang="en-US" altLang="en-US" dirty="0">
                <a:latin typeface="+mn-lt"/>
              </a:rPr>
              <a:t> variables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are most useful for product decisions</a:t>
            </a:r>
          </a:p>
        </p:txBody>
      </p:sp>
      <p:sp>
        <p:nvSpPr>
          <p:cNvPr id="1452036" name="Rectangle 4">
            <a:extLst>
              <a:ext uri="{FF2B5EF4-FFF2-40B4-BE49-F238E27FC236}">
                <a16:creationId xmlns:a16="http://schemas.microsoft.com/office/drawing/2014/main" id="{0B583981-FAA1-514C-9A26-233BB9BF8DA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490025" y="971550"/>
            <a:ext cx="8229600" cy="396240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350" b="1" dirty="0"/>
              <a:t>Use Case </a:t>
            </a:r>
            <a:r>
              <a:rPr lang="en-US" altLang="en-US" sz="1350" dirty="0"/>
              <a:t>(different circumstances lead to different product decisions.)</a:t>
            </a:r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350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350" b="1" dirty="0"/>
              <a:t>Usage Rate (a.k.a. Consumption Rate) </a:t>
            </a:r>
            <a:r>
              <a:rPr lang="en-US" altLang="en-US" sz="1350" dirty="0"/>
              <a:t>(High use, normal use, low use.  Heavy use, moderate use, light use. Frequent use, occasional use, infrequent use.)</a:t>
            </a:r>
            <a:endParaRPr lang="en-US" altLang="en-US" sz="1350" b="1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350" b="1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350" b="1" dirty="0"/>
              <a:t>User Status </a:t>
            </a:r>
            <a:r>
              <a:rPr lang="en-US" altLang="en-US" sz="1350" dirty="0"/>
              <a:t>(1</a:t>
            </a:r>
            <a:r>
              <a:rPr lang="en-US" altLang="en-US" sz="1350" baseline="30000" dirty="0"/>
              <a:t>st</a:t>
            </a:r>
            <a:r>
              <a:rPr lang="en-US" altLang="en-US" sz="1350" dirty="0"/>
              <a:t> time user, regular user, etc.)</a:t>
            </a:r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/>
              <a:t>Problems</a:t>
            </a:r>
            <a:r>
              <a:rPr lang="en-US" sz="1400" dirty="0"/>
              <a:t> (different causes affect different customers)</a:t>
            </a:r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Desired outcomes (different outcomes lead to different problems and solutions)</a:t>
            </a:r>
            <a:endParaRPr lang="en-US" sz="1400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350" b="1" dirty="0"/>
              <a:t>Degree of User Sophistication </a:t>
            </a:r>
            <a:r>
              <a:rPr lang="en-US" altLang="en-US" sz="1350" dirty="0"/>
              <a:t>(high, medium, low.)</a:t>
            </a:r>
            <a:endParaRPr lang="en-US" altLang="en-US" sz="1350" b="1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350" b="1" dirty="0"/>
              <a:t>Level of customization required </a:t>
            </a:r>
            <a:r>
              <a:rPr lang="en-US" altLang="en-US" sz="1350" dirty="0"/>
              <a:t>(lots, little, none…)</a:t>
            </a:r>
            <a:endParaRPr lang="en-US" altLang="en-US" sz="1350" b="1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1350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350" b="1" dirty="0"/>
              <a:t>Purchasing criteria </a:t>
            </a:r>
            <a:r>
              <a:rPr lang="en-US" altLang="en-US" sz="1350" dirty="0"/>
              <a:t>(e.g. compatibility with X; recyclability)</a:t>
            </a:r>
            <a:endParaRPr lang="en-US" altLang="en-US" sz="1350" b="1" dirty="0"/>
          </a:p>
          <a:p>
            <a:pPr marL="285750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350" b="1" dirty="0"/>
              <a:t>Purchasing procedure </a:t>
            </a:r>
            <a:r>
              <a:rPr lang="en-US" altLang="en-US" sz="1350" dirty="0"/>
              <a:t>(e.g. transactional buyers; subscription; store buyers; online buyers)</a:t>
            </a:r>
          </a:p>
        </p:txBody>
      </p:sp>
    </p:spTree>
    <p:extLst>
      <p:ext uri="{BB962C8B-B14F-4D97-AF65-F5344CB8AC3E}">
        <p14:creationId xmlns:p14="http://schemas.microsoft.com/office/powerpoint/2010/main" val="63582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57C9-EFBD-39EF-4F1F-6DF313D9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305800" cy="609600"/>
          </a:xfrm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Product Assignment No. 3</a:t>
            </a:r>
            <a:br>
              <a:rPr lang="en-US" sz="2200" dirty="0">
                <a:solidFill>
                  <a:schemeClr val="accent1"/>
                </a:solidFill>
              </a:rPr>
            </a:br>
            <a:r>
              <a:rPr lang="en-US" sz="2200" dirty="0"/>
              <a:t>Markets and Competitive Position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BC44-2996-45B0-876D-6B20A95C7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76350"/>
            <a:ext cx="4419600" cy="3505200"/>
          </a:xfrm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</a:rPr>
              <a:t>Due Tue Sep 19 at start of class</a:t>
            </a:r>
            <a:endParaRPr lang="en-US" sz="1800" b="1" u="sng" dirty="0"/>
          </a:p>
          <a:p>
            <a:endParaRPr lang="en-US" u="sng" dirty="0"/>
          </a:p>
          <a:p>
            <a:r>
              <a:rPr lang="en-US" u="sng" dirty="0"/>
              <a:t>Section 5. Market</a:t>
            </a:r>
          </a:p>
          <a:p>
            <a:r>
              <a:rPr lang="en-US" dirty="0"/>
              <a:t>1. Target Market</a:t>
            </a:r>
          </a:p>
          <a:p>
            <a:r>
              <a:rPr lang="en-US" dirty="0"/>
              <a:t>2. Target Market Segments</a:t>
            </a:r>
          </a:p>
          <a:p>
            <a:r>
              <a:rPr lang="en-US" dirty="0"/>
              <a:t>3. Market Strategies</a:t>
            </a:r>
          </a:p>
          <a:p>
            <a:endParaRPr lang="en-US" dirty="0"/>
          </a:p>
          <a:p>
            <a:r>
              <a:rPr lang="en-US" u="sng" dirty="0"/>
              <a:t>Section 6. Competitive Positioning</a:t>
            </a:r>
          </a:p>
          <a:p>
            <a:pPr marL="342900" indent="-342900">
              <a:buAutoNum type="arabicPeriod"/>
            </a:pPr>
            <a:r>
              <a:rPr lang="en-US" dirty="0"/>
              <a:t>Product Category</a:t>
            </a:r>
          </a:p>
          <a:p>
            <a:pPr marL="342900" indent="-342900">
              <a:buAutoNum type="arabicPeriod"/>
            </a:pPr>
            <a:r>
              <a:rPr lang="en-US" dirty="0"/>
              <a:t>Competition</a:t>
            </a:r>
          </a:p>
          <a:p>
            <a:pPr marL="342900" indent="-342900">
              <a:buAutoNum type="arabicPeriod"/>
            </a:pPr>
            <a:r>
              <a:rPr lang="en-US" dirty="0"/>
              <a:t>Positioning</a:t>
            </a:r>
          </a:p>
        </p:txBody>
      </p:sp>
      <p:pic>
        <p:nvPicPr>
          <p:cNvPr id="7" name="Picture 6" descr="A document with red text&#10;&#10;Description automatically generated">
            <a:extLst>
              <a:ext uri="{FF2B5EF4-FFF2-40B4-BE49-F238E27FC236}">
                <a16:creationId xmlns:a16="http://schemas.microsoft.com/office/drawing/2014/main" id="{3750CA5D-E26F-F8DC-B07B-FE4769765E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62037">
            <a:off x="3773386" y="1670496"/>
            <a:ext cx="2702685" cy="344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9FD90-7A27-AE56-443A-9242C2C1E4AA}"/>
              </a:ext>
            </a:extLst>
          </p:cNvPr>
          <p:cNvSpPr txBox="1"/>
          <p:nvPr/>
        </p:nvSpPr>
        <p:spPr>
          <a:xfrm>
            <a:off x="6477000" y="2724150"/>
            <a:ext cx="25908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readings and examples on Canvas 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“Post Class Activity”</a:t>
            </a:r>
          </a:p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with the Assignment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7EEB819-7F37-F408-B555-C93613DFC7DF}"/>
              </a:ext>
            </a:extLst>
          </p:cNvPr>
          <p:cNvSpPr/>
          <p:nvPr/>
        </p:nvSpPr>
        <p:spPr bwMode="auto">
          <a:xfrm>
            <a:off x="108527" y="1809750"/>
            <a:ext cx="2937163" cy="1524000"/>
          </a:xfrm>
          <a:custGeom>
            <a:avLst/>
            <a:gdLst>
              <a:gd name="connsiteX0" fmla="*/ 1653309 w 2937163"/>
              <a:gd name="connsiteY0" fmla="*/ 64654 h 1524000"/>
              <a:gd name="connsiteX1" fmla="*/ 1542472 w 2937163"/>
              <a:gd name="connsiteY1" fmla="*/ 73891 h 1524000"/>
              <a:gd name="connsiteX2" fmla="*/ 628072 w 2937163"/>
              <a:gd name="connsiteY2" fmla="*/ 83127 h 1524000"/>
              <a:gd name="connsiteX3" fmla="*/ 572654 w 2937163"/>
              <a:gd name="connsiteY3" fmla="*/ 110836 h 1524000"/>
              <a:gd name="connsiteX4" fmla="*/ 517236 w 2937163"/>
              <a:gd name="connsiteY4" fmla="*/ 129309 h 1524000"/>
              <a:gd name="connsiteX5" fmla="*/ 424872 w 2937163"/>
              <a:gd name="connsiteY5" fmla="*/ 184727 h 1524000"/>
              <a:gd name="connsiteX6" fmla="*/ 258618 w 2937163"/>
              <a:gd name="connsiteY6" fmla="*/ 277091 h 1524000"/>
              <a:gd name="connsiteX7" fmla="*/ 212436 w 2937163"/>
              <a:gd name="connsiteY7" fmla="*/ 304800 h 1524000"/>
              <a:gd name="connsiteX8" fmla="*/ 129309 w 2937163"/>
              <a:gd name="connsiteY8" fmla="*/ 378691 h 1524000"/>
              <a:gd name="connsiteX9" fmla="*/ 83127 w 2937163"/>
              <a:gd name="connsiteY9" fmla="*/ 471054 h 1524000"/>
              <a:gd name="connsiteX10" fmla="*/ 46181 w 2937163"/>
              <a:gd name="connsiteY10" fmla="*/ 591127 h 1524000"/>
              <a:gd name="connsiteX11" fmla="*/ 36945 w 2937163"/>
              <a:gd name="connsiteY11" fmla="*/ 655781 h 1524000"/>
              <a:gd name="connsiteX12" fmla="*/ 18472 w 2937163"/>
              <a:gd name="connsiteY12" fmla="*/ 720436 h 1524000"/>
              <a:gd name="connsiteX13" fmla="*/ 0 w 2937163"/>
              <a:gd name="connsiteY13" fmla="*/ 849745 h 1524000"/>
              <a:gd name="connsiteX14" fmla="*/ 9236 w 2937163"/>
              <a:gd name="connsiteY14" fmla="*/ 1209963 h 1524000"/>
              <a:gd name="connsiteX15" fmla="*/ 27709 w 2937163"/>
              <a:gd name="connsiteY15" fmla="*/ 1265381 h 1524000"/>
              <a:gd name="connsiteX16" fmla="*/ 55418 w 2937163"/>
              <a:gd name="connsiteY16" fmla="*/ 1320800 h 1524000"/>
              <a:gd name="connsiteX17" fmla="*/ 101600 w 2937163"/>
              <a:gd name="connsiteY17" fmla="*/ 1366981 h 1524000"/>
              <a:gd name="connsiteX18" fmla="*/ 230909 w 2937163"/>
              <a:gd name="connsiteY18" fmla="*/ 1440872 h 1524000"/>
              <a:gd name="connsiteX19" fmla="*/ 415636 w 2937163"/>
              <a:gd name="connsiteY19" fmla="*/ 1496291 h 1524000"/>
              <a:gd name="connsiteX20" fmla="*/ 508000 w 2937163"/>
              <a:gd name="connsiteY20" fmla="*/ 1514763 h 1524000"/>
              <a:gd name="connsiteX21" fmla="*/ 701963 w 2937163"/>
              <a:gd name="connsiteY21" fmla="*/ 1524000 h 1524000"/>
              <a:gd name="connsiteX22" fmla="*/ 1496290 w 2937163"/>
              <a:gd name="connsiteY22" fmla="*/ 1505527 h 1524000"/>
              <a:gd name="connsiteX23" fmla="*/ 1856509 w 2937163"/>
              <a:gd name="connsiteY23" fmla="*/ 1450109 h 1524000"/>
              <a:gd name="connsiteX24" fmla="*/ 2050472 w 2937163"/>
              <a:gd name="connsiteY24" fmla="*/ 1413163 h 1524000"/>
              <a:gd name="connsiteX25" fmla="*/ 2244436 w 2937163"/>
              <a:gd name="connsiteY25" fmla="*/ 1376218 h 1524000"/>
              <a:gd name="connsiteX26" fmla="*/ 2336800 w 2937163"/>
              <a:gd name="connsiteY26" fmla="*/ 1348509 h 1524000"/>
              <a:gd name="connsiteX27" fmla="*/ 2429163 w 2937163"/>
              <a:gd name="connsiteY27" fmla="*/ 1330036 h 1524000"/>
              <a:gd name="connsiteX28" fmla="*/ 2512290 w 2937163"/>
              <a:gd name="connsiteY28" fmla="*/ 1311563 h 1524000"/>
              <a:gd name="connsiteX29" fmla="*/ 2586181 w 2937163"/>
              <a:gd name="connsiteY29" fmla="*/ 1293091 h 1524000"/>
              <a:gd name="connsiteX30" fmla="*/ 2715490 w 2937163"/>
              <a:gd name="connsiteY30" fmla="*/ 1228436 h 1524000"/>
              <a:gd name="connsiteX31" fmla="*/ 2817090 w 2937163"/>
              <a:gd name="connsiteY31" fmla="*/ 1136072 h 1524000"/>
              <a:gd name="connsiteX32" fmla="*/ 2890981 w 2937163"/>
              <a:gd name="connsiteY32" fmla="*/ 1006763 h 1524000"/>
              <a:gd name="connsiteX33" fmla="*/ 2909454 w 2937163"/>
              <a:gd name="connsiteY33" fmla="*/ 923636 h 1524000"/>
              <a:gd name="connsiteX34" fmla="*/ 2937163 w 2937163"/>
              <a:gd name="connsiteY34" fmla="*/ 775854 h 1524000"/>
              <a:gd name="connsiteX35" fmla="*/ 2918690 w 2937163"/>
              <a:gd name="connsiteY35" fmla="*/ 489527 h 1524000"/>
              <a:gd name="connsiteX36" fmla="*/ 2863272 w 2937163"/>
              <a:gd name="connsiteY36" fmla="*/ 369454 h 1524000"/>
              <a:gd name="connsiteX37" fmla="*/ 2789381 w 2937163"/>
              <a:gd name="connsiteY37" fmla="*/ 277091 h 1524000"/>
              <a:gd name="connsiteX38" fmla="*/ 2743200 w 2937163"/>
              <a:gd name="connsiteY38" fmla="*/ 249381 h 1524000"/>
              <a:gd name="connsiteX39" fmla="*/ 2697018 w 2937163"/>
              <a:gd name="connsiteY39" fmla="*/ 212436 h 1524000"/>
              <a:gd name="connsiteX40" fmla="*/ 2641600 w 2937163"/>
              <a:gd name="connsiteY40" fmla="*/ 184727 h 1524000"/>
              <a:gd name="connsiteX41" fmla="*/ 2521527 w 2937163"/>
              <a:gd name="connsiteY41" fmla="*/ 120072 h 1524000"/>
              <a:gd name="connsiteX42" fmla="*/ 2410690 w 2937163"/>
              <a:gd name="connsiteY42" fmla="*/ 83127 h 1524000"/>
              <a:gd name="connsiteX43" fmla="*/ 2355272 w 2937163"/>
              <a:gd name="connsiteY43" fmla="*/ 64654 h 1524000"/>
              <a:gd name="connsiteX44" fmla="*/ 2207490 w 2937163"/>
              <a:gd name="connsiteY44" fmla="*/ 27709 h 1524000"/>
              <a:gd name="connsiteX45" fmla="*/ 2142836 w 2937163"/>
              <a:gd name="connsiteY45" fmla="*/ 18472 h 1524000"/>
              <a:gd name="connsiteX46" fmla="*/ 2041236 w 2937163"/>
              <a:gd name="connsiteY46" fmla="*/ 0 h 1524000"/>
              <a:gd name="connsiteX47" fmla="*/ 1736436 w 2937163"/>
              <a:gd name="connsiteY47" fmla="*/ 9236 h 1524000"/>
              <a:gd name="connsiteX48" fmla="*/ 1671781 w 2937163"/>
              <a:gd name="connsiteY48" fmla="*/ 27709 h 1524000"/>
              <a:gd name="connsiteX49" fmla="*/ 1634836 w 2937163"/>
              <a:gd name="connsiteY49" fmla="*/ 36945 h 1524000"/>
              <a:gd name="connsiteX50" fmla="*/ 1588654 w 2937163"/>
              <a:gd name="connsiteY50" fmla="*/ 73891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937163" h="1524000">
                <a:moveTo>
                  <a:pt x="1653309" y="64654"/>
                </a:moveTo>
                <a:cubicBezTo>
                  <a:pt x="1616363" y="67733"/>
                  <a:pt x="1579540" y="73223"/>
                  <a:pt x="1542472" y="73891"/>
                </a:cubicBezTo>
                <a:lnTo>
                  <a:pt x="628072" y="83127"/>
                </a:lnTo>
                <a:cubicBezTo>
                  <a:pt x="607434" y="83913"/>
                  <a:pt x="591718" y="102892"/>
                  <a:pt x="572654" y="110836"/>
                </a:cubicBezTo>
                <a:cubicBezTo>
                  <a:pt x="554680" y="118325"/>
                  <a:pt x="534652" y="120601"/>
                  <a:pt x="517236" y="129309"/>
                </a:cubicBezTo>
                <a:cubicBezTo>
                  <a:pt x="485122" y="145366"/>
                  <a:pt x="456986" y="168670"/>
                  <a:pt x="424872" y="184727"/>
                </a:cubicBezTo>
                <a:cubicBezTo>
                  <a:pt x="257048" y="268639"/>
                  <a:pt x="368361" y="207254"/>
                  <a:pt x="258618" y="277091"/>
                </a:cubicBezTo>
                <a:cubicBezTo>
                  <a:pt x="243472" y="286729"/>
                  <a:pt x="227143" y="294505"/>
                  <a:pt x="212436" y="304800"/>
                </a:cubicBezTo>
                <a:cubicBezTo>
                  <a:pt x="190954" y="319838"/>
                  <a:pt x="146358" y="356771"/>
                  <a:pt x="129309" y="378691"/>
                </a:cubicBezTo>
                <a:cubicBezTo>
                  <a:pt x="107145" y="407188"/>
                  <a:pt x="95268" y="437667"/>
                  <a:pt x="83127" y="471054"/>
                </a:cubicBezTo>
                <a:cubicBezTo>
                  <a:pt x="66086" y="517917"/>
                  <a:pt x="60196" y="542074"/>
                  <a:pt x="46181" y="591127"/>
                </a:cubicBezTo>
                <a:cubicBezTo>
                  <a:pt x="43102" y="612678"/>
                  <a:pt x="41506" y="634494"/>
                  <a:pt x="36945" y="655781"/>
                </a:cubicBezTo>
                <a:cubicBezTo>
                  <a:pt x="32249" y="677698"/>
                  <a:pt x="22666" y="698418"/>
                  <a:pt x="18472" y="720436"/>
                </a:cubicBezTo>
                <a:cubicBezTo>
                  <a:pt x="10325" y="763208"/>
                  <a:pt x="0" y="849745"/>
                  <a:pt x="0" y="849745"/>
                </a:cubicBezTo>
                <a:cubicBezTo>
                  <a:pt x="3079" y="969818"/>
                  <a:pt x="1246" y="1090117"/>
                  <a:pt x="9236" y="1209963"/>
                </a:cubicBezTo>
                <a:cubicBezTo>
                  <a:pt x="10531" y="1229392"/>
                  <a:pt x="20220" y="1247407"/>
                  <a:pt x="27709" y="1265381"/>
                </a:cubicBezTo>
                <a:cubicBezTo>
                  <a:pt x="35653" y="1284446"/>
                  <a:pt x="43270" y="1304097"/>
                  <a:pt x="55418" y="1320800"/>
                </a:cubicBezTo>
                <a:cubicBezTo>
                  <a:pt x="68223" y="1338406"/>
                  <a:pt x="83633" y="1354688"/>
                  <a:pt x="101600" y="1366981"/>
                </a:cubicBezTo>
                <a:cubicBezTo>
                  <a:pt x="142572" y="1395014"/>
                  <a:pt x="183813" y="1425173"/>
                  <a:pt x="230909" y="1440872"/>
                </a:cubicBezTo>
                <a:cubicBezTo>
                  <a:pt x="308062" y="1466590"/>
                  <a:pt x="333061" y="1476630"/>
                  <a:pt x="415636" y="1496291"/>
                </a:cubicBezTo>
                <a:cubicBezTo>
                  <a:pt x="446180" y="1503563"/>
                  <a:pt x="476748" y="1511739"/>
                  <a:pt x="508000" y="1514763"/>
                </a:cubicBezTo>
                <a:cubicBezTo>
                  <a:pt x="572427" y="1520998"/>
                  <a:pt x="637309" y="1520921"/>
                  <a:pt x="701963" y="1524000"/>
                </a:cubicBezTo>
                <a:cubicBezTo>
                  <a:pt x="801523" y="1522514"/>
                  <a:pt x="1278858" y="1523157"/>
                  <a:pt x="1496290" y="1505527"/>
                </a:cubicBezTo>
                <a:cubicBezTo>
                  <a:pt x="1664351" y="1491900"/>
                  <a:pt x="1682852" y="1483187"/>
                  <a:pt x="1856509" y="1450109"/>
                </a:cubicBezTo>
                <a:lnTo>
                  <a:pt x="2050472" y="1413163"/>
                </a:lnTo>
                <a:cubicBezTo>
                  <a:pt x="2084416" y="1406798"/>
                  <a:pt x="2208208" y="1385275"/>
                  <a:pt x="2244436" y="1376218"/>
                </a:cubicBezTo>
                <a:cubicBezTo>
                  <a:pt x="2275620" y="1368422"/>
                  <a:pt x="2305616" y="1356305"/>
                  <a:pt x="2336800" y="1348509"/>
                </a:cubicBezTo>
                <a:cubicBezTo>
                  <a:pt x="2367260" y="1340894"/>
                  <a:pt x="2398439" y="1336504"/>
                  <a:pt x="2429163" y="1330036"/>
                </a:cubicBezTo>
                <a:cubicBezTo>
                  <a:pt x="2456939" y="1324188"/>
                  <a:pt x="2484660" y="1318064"/>
                  <a:pt x="2512290" y="1311563"/>
                </a:cubicBezTo>
                <a:cubicBezTo>
                  <a:pt x="2537003" y="1305748"/>
                  <a:pt x="2562096" y="1301119"/>
                  <a:pt x="2586181" y="1293091"/>
                </a:cubicBezTo>
                <a:cubicBezTo>
                  <a:pt x="2631597" y="1277952"/>
                  <a:pt x="2674996" y="1253355"/>
                  <a:pt x="2715490" y="1228436"/>
                </a:cubicBezTo>
                <a:cubicBezTo>
                  <a:pt x="2766283" y="1197179"/>
                  <a:pt x="2783376" y="1187940"/>
                  <a:pt x="2817090" y="1136072"/>
                </a:cubicBezTo>
                <a:cubicBezTo>
                  <a:pt x="2844145" y="1094448"/>
                  <a:pt x="2890981" y="1006763"/>
                  <a:pt x="2890981" y="1006763"/>
                </a:cubicBezTo>
                <a:cubicBezTo>
                  <a:pt x="2897139" y="979054"/>
                  <a:pt x="2904223" y="951535"/>
                  <a:pt x="2909454" y="923636"/>
                </a:cubicBezTo>
                <a:cubicBezTo>
                  <a:pt x="2949206" y="711626"/>
                  <a:pt x="2879414" y="1035721"/>
                  <a:pt x="2937163" y="775854"/>
                </a:cubicBezTo>
                <a:cubicBezTo>
                  <a:pt x="2931005" y="680412"/>
                  <a:pt x="2932539" y="584160"/>
                  <a:pt x="2918690" y="489527"/>
                </a:cubicBezTo>
                <a:cubicBezTo>
                  <a:pt x="2913764" y="455863"/>
                  <a:pt x="2888040" y="401652"/>
                  <a:pt x="2863272" y="369454"/>
                </a:cubicBezTo>
                <a:cubicBezTo>
                  <a:pt x="2839232" y="338203"/>
                  <a:pt x="2823189" y="297377"/>
                  <a:pt x="2789381" y="277091"/>
                </a:cubicBezTo>
                <a:cubicBezTo>
                  <a:pt x="2773987" y="267854"/>
                  <a:pt x="2757907" y="259676"/>
                  <a:pt x="2743200" y="249381"/>
                </a:cubicBezTo>
                <a:cubicBezTo>
                  <a:pt x="2727050" y="238076"/>
                  <a:pt x="2713650" y="223020"/>
                  <a:pt x="2697018" y="212436"/>
                </a:cubicBezTo>
                <a:cubicBezTo>
                  <a:pt x="2679594" y="201348"/>
                  <a:pt x="2659784" y="194519"/>
                  <a:pt x="2641600" y="184727"/>
                </a:cubicBezTo>
                <a:cubicBezTo>
                  <a:pt x="2610110" y="167771"/>
                  <a:pt x="2556632" y="133724"/>
                  <a:pt x="2521527" y="120072"/>
                </a:cubicBezTo>
                <a:cubicBezTo>
                  <a:pt x="2485231" y="105957"/>
                  <a:pt x="2447636" y="95442"/>
                  <a:pt x="2410690" y="83127"/>
                </a:cubicBezTo>
                <a:cubicBezTo>
                  <a:pt x="2392217" y="76969"/>
                  <a:pt x="2373995" y="70003"/>
                  <a:pt x="2355272" y="64654"/>
                </a:cubicBezTo>
                <a:cubicBezTo>
                  <a:pt x="2292629" y="46755"/>
                  <a:pt x="2275387" y="40440"/>
                  <a:pt x="2207490" y="27709"/>
                </a:cubicBezTo>
                <a:cubicBezTo>
                  <a:pt x="2186093" y="23697"/>
                  <a:pt x="2164353" y="21782"/>
                  <a:pt x="2142836" y="18472"/>
                </a:cubicBezTo>
                <a:cubicBezTo>
                  <a:pt x="2091619" y="10592"/>
                  <a:pt x="2089279" y="9608"/>
                  <a:pt x="2041236" y="0"/>
                </a:cubicBezTo>
                <a:cubicBezTo>
                  <a:pt x="1939636" y="3079"/>
                  <a:pt x="1837934" y="3750"/>
                  <a:pt x="1736436" y="9236"/>
                </a:cubicBezTo>
                <a:cubicBezTo>
                  <a:pt x="1718623" y="10199"/>
                  <a:pt x="1689615" y="22614"/>
                  <a:pt x="1671781" y="27709"/>
                </a:cubicBezTo>
                <a:cubicBezTo>
                  <a:pt x="1659575" y="31196"/>
                  <a:pt x="1647151" y="33866"/>
                  <a:pt x="1634836" y="36945"/>
                </a:cubicBezTo>
                <a:cubicBezTo>
                  <a:pt x="1602259" y="69522"/>
                  <a:pt x="1618810" y="58812"/>
                  <a:pt x="1588654" y="73891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75E68-0C9F-6E93-A6AF-A2F0D00B9882}"/>
              </a:ext>
            </a:extLst>
          </p:cNvPr>
          <p:cNvSpPr txBox="1"/>
          <p:nvPr/>
        </p:nvSpPr>
        <p:spPr>
          <a:xfrm rot="21112004">
            <a:off x="2307333" y="2789710"/>
            <a:ext cx="95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415788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>
            <a:extLst>
              <a:ext uri="{FF2B5EF4-FFF2-40B4-BE49-F238E27FC236}">
                <a16:creationId xmlns:a16="http://schemas.microsoft.com/office/drawing/2014/main" id="{C8D64A9F-1F5B-8942-9096-3CC462904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819" y="449573"/>
            <a:ext cx="7924800" cy="779093"/>
          </a:xfrm>
        </p:spPr>
        <p:txBody>
          <a:bodyPr/>
          <a:lstStyle/>
          <a:p>
            <a:r>
              <a:rPr lang="en-US" altLang="en-US" sz="2600" dirty="0"/>
              <a:t>The other 4 types of segmentation variables</a:t>
            </a:r>
            <a:endParaRPr lang="en-US" altLang="en-US" sz="2600" i="1" dirty="0"/>
          </a:p>
        </p:txBody>
      </p:sp>
      <p:sp>
        <p:nvSpPr>
          <p:cNvPr id="1449987" name="Rectangle 3">
            <a:extLst>
              <a:ext uri="{FF2B5EF4-FFF2-40B4-BE49-F238E27FC236}">
                <a16:creationId xmlns:a16="http://schemas.microsoft.com/office/drawing/2014/main" id="{007B20B8-BC4D-B248-AD69-15891AEDCBF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43819" y="963215"/>
            <a:ext cx="1926431" cy="3743309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650" b="1" dirty="0"/>
              <a:t>2.Demographic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Age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Gender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Education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Income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Nationality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Religion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Ethnicity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Family Life cycle stage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Family size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Job Status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Generation</a:t>
            </a:r>
          </a:p>
          <a:p>
            <a:pPr>
              <a:lnSpc>
                <a:spcPct val="90000"/>
              </a:lnSpc>
            </a:pPr>
            <a:r>
              <a:rPr lang="en-US" altLang="en-US" sz="1350" dirty="0"/>
              <a:t>Language</a:t>
            </a:r>
          </a:p>
        </p:txBody>
      </p:sp>
      <p:sp>
        <p:nvSpPr>
          <p:cNvPr id="1449988" name="Rectangle 4">
            <a:extLst>
              <a:ext uri="{FF2B5EF4-FFF2-40B4-BE49-F238E27FC236}">
                <a16:creationId xmlns:a16="http://schemas.microsoft.com/office/drawing/2014/main" id="{DDB2D822-CD39-814F-AA96-C29AE48608E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373775" y="979884"/>
            <a:ext cx="2235160" cy="3725466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50" b="1" dirty="0"/>
              <a:t>3. ‘Firmographic’</a:t>
            </a:r>
          </a:p>
          <a:p>
            <a:pPr>
              <a:lnSpc>
                <a:spcPct val="80000"/>
              </a:lnSpc>
            </a:pPr>
            <a:r>
              <a:rPr lang="en-US" altLang="en-US" sz="1350" dirty="0"/>
              <a:t>Occupation / Job Title or Role</a:t>
            </a:r>
          </a:p>
          <a:p>
            <a:pPr>
              <a:lnSpc>
                <a:spcPct val="80000"/>
              </a:lnSpc>
            </a:pPr>
            <a:endParaRPr lang="en-US" altLang="en-US" sz="1350" dirty="0"/>
          </a:p>
          <a:p>
            <a:pPr>
              <a:lnSpc>
                <a:spcPct val="80000"/>
              </a:lnSpc>
            </a:pPr>
            <a:r>
              <a:rPr lang="en-US" altLang="en-US" sz="1350" dirty="0"/>
              <a:t>Industry</a:t>
            </a:r>
          </a:p>
          <a:p>
            <a:pPr>
              <a:lnSpc>
                <a:spcPct val="80000"/>
              </a:lnSpc>
            </a:pPr>
            <a:endParaRPr lang="en-US" altLang="en-US" sz="1350" dirty="0"/>
          </a:p>
          <a:p>
            <a:pPr>
              <a:lnSpc>
                <a:spcPct val="80000"/>
              </a:lnSpc>
            </a:pPr>
            <a:r>
              <a:rPr lang="en-US" altLang="en-US" sz="1350" dirty="0"/>
              <a:t>Customer Size:</a:t>
            </a:r>
          </a:p>
          <a:p>
            <a:pPr>
              <a:lnSpc>
                <a:spcPct val="80000"/>
              </a:lnSpc>
            </a:pPr>
            <a:r>
              <a:rPr lang="en-US" altLang="en-US" sz="1350" i="1" dirty="0"/>
              <a:t> e.g., Small Biz, Mid-size, Large, Top Tier</a:t>
            </a:r>
          </a:p>
          <a:p>
            <a:pPr>
              <a:lnSpc>
                <a:spcPct val="80000"/>
              </a:lnSpc>
            </a:pPr>
            <a:endParaRPr lang="en-US" altLang="en-US" sz="1350" dirty="0"/>
          </a:p>
          <a:p>
            <a:pPr>
              <a:lnSpc>
                <a:spcPct val="80000"/>
              </a:lnSpc>
            </a:pPr>
            <a:r>
              <a:rPr lang="en-US" altLang="en-US" sz="1350" dirty="0"/>
              <a:t>Company Department</a:t>
            </a:r>
          </a:p>
          <a:p>
            <a:pPr>
              <a:lnSpc>
                <a:spcPct val="80000"/>
              </a:lnSpc>
            </a:pPr>
            <a:endParaRPr lang="en-US" altLang="en-US" sz="1350" dirty="0"/>
          </a:p>
        </p:txBody>
      </p:sp>
      <p:sp>
        <p:nvSpPr>
          <p:cNvPr id="1449990" name="Rectangle 6">
            <a:extLst>
              <a:ext uri="{FF2B5EF4-FFF2-40B4-BE49-F238E27FC236}">
                <a16:creationId xmlns:a16="http://schemas.microsoft.com/office/drawing/2014/main" id="{5A4BDA51-A035-EC41-947F-C9AA3317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383" y="979884"/>
            <a:ext cx="2286000" cy="372546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Psychographic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Lifestyle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class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Personality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Activities/Hobbies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Interests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Opinions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Attitudes, Beliefs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Causes</a:t>
            </a:r>
          </a:p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en-US" sz="13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Cultures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EAE1241-AF22-8B48-BA94-5B71814C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460" y="979884"/>
            <a:ext cx="1916940" cy="372546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350" indent="-6350" algn="l" rtl="0" eaLnBrk="1" fontAlgn="base" hangingPunct="1">
              <a:spcBef>
                <a:spcPts val="60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2001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50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657350" indent="-28575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Arial" charset="0"/>
              <a:buChar char="•"/>
              <a:defRPr sz="135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SzPct val="110000"/>
              <a:buFont typeface=".AppleSystemUIFont" charset="-120"/>
              <a:buChar char="–"/>
              <a:defRPr sz="1350" i="1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5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5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5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35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50" b="1" kern="0" dirty="0"/>
              <a:t>4. Geographic</a:t>
            </a:r>
          </a:p>
          <a:p>
            <a:pPr>
              <a:lnSpc>
                <a:spcPct val="80000"/>
              </a:lnSpc>
            </a:pPr>
            <a:r>
              <a:rPr lang="en-US" altLang="en-US" sz="1350" kern="0" dirty="0"/>
              <a:t>World region</a:t>
            </a:r>
          </a:p>
          <a:p>
            <a:pPr>
              <a:lnSpc>
                <a:spcPct val="80000"/>
              </a:lnSpc>
            </a:pPr>
            <a:r>
              <a:rPr lang="en-US" altLang="en-US" sz="1350" kern="0" dirty="0"/>
              <a:t>Country</a:t>
            </a:r>
          </a:p>
          <a:p>
            <a:pPr>
              <a:lnSpc>
                <a:spcPct val="80000"/>
              </a:lnSpc>
            </a:pPr>
            <a:r>
              <a:rPr lang="en-US" altLang="en-US" sz="1350" kern="0" dirty="0"/>
              <a:t>Metro or City</a:t>
            </a:r>
          </a:p>
          <a:p>
            <a:pPr>
              <a:lnSpc>
                <a:spcPct val="80000"/>
              </a:lnSpc>
            </a:pPr>
            <a:r>
              <a:rPr lang="en-US" altLang="en-US" sz="1350" kern="0" dirty="0"/>
              <a:t>Climate</a:t>
            </a:r>
          </a:p>
          <a:p>
            <a:pPr>
              <a:lnSpc>
                <a:spcPct val="80000"/>
              </a:lnSpc>
            </a:pPr>
            <a:r>
              <a:rPr lang="en-US" altLang="en-US" sz="1350" kern="0" dirty="0"/>
              <a:t>Density (urban, suburban,…)</a:t>
            </a:r>
          </a:p>
        </p:txBody>
      </p:sp>
    </p:spTree>
    <p:extLst>
      <p:ext uri="{BB962C8B-B14F-4D97-AF65-F5344CB8AC3E}">
        <p14:creationId xmlns:p14="http://schemas.microsoft.com/office/powerpoint/2010/main" val="244602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72" name="Rectangle 4">
            <a:extLst>
              <a:ext uri="{FF2B5EF4-FFF2-40B4-BE49-F238E27FC236}">
                <a16:creationId xmlns:a16="http://schemas.microsoft.com/office/drawing/2014/main" id="{98F0C6F7-F1F7-4249-9F45-439A03F12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225822"/>
            <a:ext cx="7959725" cy="912019"/>
          </a:xfrm>
        </p:spPr>
        <p:txBody>
          <a:bodyPr/>
          <a:lstStyle/>
          <a:p>
            <a:r>
              <a:rPr lang="en-US" altLang="en-US" sz="2800" dirty="0"/>
              <a:t>It’s common to use several variables of multiple types to define a market segment.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DECFC-335A-754C-BAC9-1B950F2D4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574675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25EE627-31DB-3943-95E2-95C2D2B651F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5" name="Picture 4" descr="istock_000019176310large">
            <a:extLst>
              <a:ext uri="{FF2B5EF4-FFF2-40B4-BE49-F238E27FC236}">
                <a16:creationId xmlns:a16="http://schemas.microsoft.com/office/drawing/2014/main" id="{250BFE12-9851-E141-B39C-AE9E8F91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5360" y="1314450"/>
            <a:ext cx="3393281" cy="3016250"/>
          </a:xfrm>
          <a:prstGeom prst="rect">
            <a:avLst/>
          </a:prstGeom>
          <a:noFill/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5CF44E-7605-874F-8E5A-CC2DD1F0DC5E}"/>
              </a:ext>
            </a:extLst>
          </p:cNvPr>
          <p:cNvSpPr/>
          <p:nvPr/>
        </p:nvSpPr>
        <p:spPr>
          <a:xfrm>
            <a:off x="6477000" y="1668413"/>
            <a:ext cx="2362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market segment is defined by the variables and values that are used.</a:t>
            </a:r>
          </a:p>
        </p:txBody>
      </p:sp>
    </p:spTree>
    <p:extLst>
      <p:ext uri="{BB962C8B-B14F-4D97-AF65-F5344CB8AC3E}">
        <p14:creationId xmlns:p14="http://schemas.microsoft.com/office/powerpoint/2010/main" val="811290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62C2-E1C2-9FAB-E829-8ECAFDA1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</a:p>
        </p:txBody>
      </p:sp>
      <p:graphicFrame>
        <p:nvGraphicFramePr>
          <p:cNvPr id="4" name="Group 400">
            <a:extLst>
              <a:ext uri="{FF2B5EF4-FFF2-40B4-BE49-F238E27FC236}">
                <a16:creationId xmlns:a16="http://schemas.microsoft.com/office/drawing/2014/main" id="{3B2F6647-5D27-F24F-D11B-0D3B418E4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902605"/>
              </p:ext>
            </p:extLst>
          </p:nvPr>
        </p:nvGraphicFramePr>
        <p:xfrm>
          <a:off x="609600" y="3409950"/>
          <a:ext cx="7619999" cy="1205844"/>
        </p:xfrm>
        <a:graphic>
          <a:graphicData uri="http://schemas.openxmlformats.org/drawingml/2006/table">
            <a:tbl>
              <a:tblPr/>
              <a:tblGrid>
                <a:gridCol w="253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29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Segmentation Variable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922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Segmentation Values</a:t>
                      </a: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Verdana" charset="0"/>
                          <a:ea typeface="ＭＳ Ｐゴシック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71" marB="3427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6938A3-AE38-046E-C3D2-22A28C04B22E}"/>
              </a:ext>
            </a:extLst>
          </p:cNvPr>
          <p:cNvSpPr txBox="1"/>
          <p:nvPr/>
        </p:nvSpPr>
        <p:spPr>
          <a:xfrm>
            <a:off x="457200" y="1049804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your product idea and target market (users):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1 variable that could help to divide your market into groups (segments)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at least 2 values for each variable</a:t>
            </a:r>
          </a:p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time, select another variable and 2+ values</a:t>
            </a:r>
          </a:p>
        </p:txBody>
      </p:sp>
    </p:spTree>
    <p:extLst>
      <p:ext uri="{BB962C8B-B14F-4D97-AF65-F5344CB8AC3E}">
        <p14:creationId xmlns:p14="http://schemas.microsoft.com/office/powerpoint/2010/main" val="1076568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1EFA-A2D2-1B42-A34F-96C2D561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852"/>
            <a:ext cx="8001000" cy="667272"/>
          </a:xfrm>
        </p:spPr>
        <p:txBody>
          <a:bodyPr/>
          <a:lstStyle/>
          <a:p>
            <a:r>
              <a:rPr lang="en-US" sz="2400" dirty="0"/>
              <a:t>There are 6 criteria (rules) </a:t>
            </a:r>
            <a:r>
              <a:rPr lang="en-US" sz="2400" b="1" dirty="0"/>
              <a:t>each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market segment definition </a:t>
            </a:r>
            <a:r>
              <a:rPr lang="en-US" sz="2400" b="1" dirty="0"/>
              <a:t>must </a:t>
            </a:r>
            <a:r>
              <a:rPr lang="en-US" sz="2400" dirty="0"/>
              <a:t>satisfy to be valid.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A30D3AC-EB09-F041-A826-EC637313F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5300" y="971550"/>
            <a:ext cx="4311401" cy="389550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350" b="1" u="sng" dirty="0"/>
              <a:t> Homogeneous</a:t>
            </a:r>
            <a:r>
              <a:rPr lang="en-US" altLang="en-US" sz="1350" b="1" dirty="0"/>
              <a:t> </a:t>
            </a:r>
            <a:r>
              <a:rPr lang="en-US" altLang="en-US" sz="1350" dirty="0"/>
              <a:t>– the customers in each segment are the same as much as possible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en-US" sz="135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350" b="1" u="sng" dirty="0"/>
              <a:t> Distinctive</a:t>
            </a:r>
            <a:r>
              <a:rPr lang="en-US" altLang="en-US" sz="1350" dirty="0"/>
              <a:t> – the customers each segment are different from the customers in the other segments as much as possible </a:t>
            </a:r>
            <a:r>
              <a:rPr lang="en-US" altLang="en-US" sz="1350" dirty="0">
                <a:solidFill>
                  <a:srgbClr val="C00000"/>
                </a:solidFill>
              </a:rPr>
              <a:t>(EXCEPT when segmenting by use case.)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en-US" sz="1350" u="sng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350" b="1" u="sng" dirty="0"/>
              <a:t> </a:t>
            </a:r>
            <a:r>
              <a:rPr lang="en-US" altLang="en-US" sz="1350" b="1" u="sng" dirty="0" err="1"/>
              <a:t>Measureable</a:t>
            </a:r>
            <a:r>
              <a:rPr lang="en-US" altLang="en-US" sz="1350" b="1" dirty="0"/>
              <a:t> </a:t>
            </a:r>
            <a:r>
              <a:rPr lang="en-US" altLang="en-US" sz="1350" dirty="0"/>
              <a:t>– you can estimate the size with reasonable accuracy for making decisions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en-US" sz="1350" u="sng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350" b="1" u="sng" dirty="0"/>
              <a:t> Substantial</a:t>
            </a:r>
            <a:r>
              <a:rPr lang="en-US" altLang="en-US" sz="1350" dirty="0"/>
              <a:t> – the number of customers in the segment is sufficiently large to be feasible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en-US" sz="135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350" b="1" u="sng" dirty="0"/>
              <a:t> Accessible</a:t>
            </a:r>
            <a:r>
              <a:rPr lang="en-US" altLang="en-US" sz="1350" dirty="0"/>
              <a:t> – you can easily find the customers or they can easily find you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en-US" sz="1350" dirty="0"/>
          </a:p>
          <a:p>
            <a:pPr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1350" b="1" u="sng" dirty="0"/>
              <a:t> Actionable</a:t>
            </a:r>
            <a:r>
              <a:rPr lang="en-US" altLang="en-US" sz="1350" dirty="0"/>
              <a:t> – you can use it to make decisions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EB9E0D-A47E-9C48-97DB-D9C40C40ACF6}"/>
              </a:ext>
            </a:extLst>
          </p:cNvPr>
          <p:cNvSpPr/>
          <p:nvPr/>
        </p:nvSpPr>
        <p:spPr bwMode="auto">
          <a:xfrm>
            <a:off x="533400" y="1181100"/>
            <a:ext cx="3371850" cy="33718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Market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CBB5EE-77FD-7B41-82C7-1F601F93C6AB}"/>
              </a:ext>
            </a:extLst>
          </p:cNvPr>
          <p:cNvSpPr/>
          <p:nvPr/>
        </p:nvSpPr>
        <p:spPr bwMode="auto">
          <a:xfrm>
            <a:off x="581818" y="2212524"/>
            <a:ext cx="1085850" cy="10858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Segment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591CCC-A241-5740-8510-C83797A05601}"/>
              </a:ext>
            </a:extLst>
          </p:cNvPr>
          <p:cNvSpPr/>
          <p:nvPr/>
        </p:nvSpPr>
        <p:spPr bwMode="auto">
          <a:xfrm>
            <a:off x="1716087" y="2193078"/>
            <a:ext cx="1085850" cy="10858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Segment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E19CD6-00D4-A84F-A7A9-5FDC7D9D6503}"/>
              </a:ext>
            </a:extLst>
          </p:cNvPr>
          <p:cNvSpPr/>
          <p:nvPr/>
        </p:nvSpPr>
        <p:spPr bwMode="auto">
          <a:xfrm>
            <a:off x="2801937" y="2213607"/>
            <a:ext cx="1085850" cy="10858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Segment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AD3699-2552-DF4F-BE02-2DBAEF848E48}"/>
              </a:ext>
            </a:extLst>
          </p:cNvPr>
          <p:cNvSpPr/>
          <p:nvPr/>
        </p:nvSpPr>
        <p:spPr bwMode="auto">
          <a:xfrm>
            <a:off x="1429543" y="3334778"/>
            <a:ext cx="1085850" cy="10858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US" sz="1050" dirty="0">
                <a:solidFill>
                  <a:srgbClr val="000000"/>
                </a:solidFill>
                <a:latin typeface="Verdana" charset="0"/>
                <a:ea typeface="ＭＳ Ｐゴシック" charset="0"/>
              </a:rPr>
              <a:t>Segment N</a:t>
            </a:r>
          </a:p>
        </p:txBody>
      </p:sp>
    </p:spTree>
    <p:extLst>
      <p:ext uri="{BB962C8B-B14F-4D97-AF65-F5344CB8AC3E}">
        <p14:creationId xmlns:p14="http://schemas.microsoft.com/office/powerpoint/2010/main" val="1461926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>
            <a:extLst>
              <a:ext uri="{FF2B5EF4-FFF2-40B4-BE49-F238E27FC236}">
                <a16:creationId xmlns:a16="http://schemas.microsoft.com/office/drawing/2014/main" id="{13069D9A-12DC-9C46-9ABF-2730F5B8A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609600"/>
          </a:xfrm>
        </p:spPr>
        <p:txBody>
          <a:bodyPr/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Sources for Market Segmentation &amp; Sizing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24A86-8152-B65C-225B-B0F5B31312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Course Library</a:t>
            </a:r>
          </a:p>
          <a:p>
            <a:r>
              <a:rPr lang="en-US" dirty="0"/>
              <a:t>“Market/Industry Info”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Gartner Core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Frost &amp; Sullivan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Google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___ are there in the USA?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 err="1"/>
              <a:t>Statista.com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80K statistics from 10K sources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B53C-04E0-E943-9C06-F8CBA43C18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LinkedIn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professionals with a job title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Search variations</a:t>
            </a:r>
          </a:p>
          <a:p>
            <a:pPr marL="1022331" lvl="1" indent="-285750">
              <a:buFont typeface="Arial" panose="020B0604020202020204" pitchFamily="34" charset="0"/>
              <a:buChar char="•"/>
            </a:pPr>
            <a:r>
              <a:rPr lang="en-US" dirty="0"/>
              <a:t>Current vs. past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Professional Associations and Societies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have numbers of people in their profession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Facebook advertising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identify no. of FB users matching a certain profile for a marketing campaign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5BF7629-39E3-EE4E-B9C6-3F78D62EF40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4857750"/>
            <a:ext cx="48577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Copyright © Impactive Product Group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9A6FA25-142D-1544-8F97-E9CDDD6048C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401050" y="4857750"/>
            <a:ext cx="742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75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6858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0287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371600" algn="ctr" rtl="0" fontAlgn="base">
              <a:spcBef>
                <a:spcPct val="50000"/>
              </a:spcBef>
              <a:spcAft>
                <a:spcPct val="0"/>
              </a:spcAft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17145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0574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24003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2743200" algn="l" defTabSz="685800" rtl="0" eaLnBrk="1" latinLnBrk="0" hangingPunct="1">
              <a:defRPr sz="82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fld id="{DA553FBD-143A-0F4D-84BC-B0B0B9F0EA67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103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F819-BD22-1FAA-CFA6-DF4C3183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609600"/>
          </a:xfrm>
        </p:spPr>
        <p:txBody>
          <a:bodyPr/>
          <a:lstStyle/>
          <a:p>
            <a:r>
              <a:rPr lang="en-US" dirty="0"/>
              <a:t>Sizing a market segment</a:t>
            </a:r>
          </a:p>
        </p:txBody>
      </p:sp>
    </p:spTree>
    <p:extLst>
      <p:ext uri="{BB962C8B-B14F-4D97-AF65-F5344CB8AC3E}">
        <p14:creationId xmlns:p14="http://schemas.microsoft.com/office/powerpoint/2010/main" val="74735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81C3-A67A-1790-0325-D64C588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a market segment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F1B944-DFA7-0C6E-5DEE-DF2E3491A9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1" dirty="0"/>
              <a:t>How many potential users are there in the segment?</a:t>
            </a:r>
          </a:p>
          <a:p>
            <a:endParaRPr lang="en-US" sz="2000" dirty="0"/>
          </a:p>
          <a:p>
            <a:r>
              <a:rPr lang="en-US" sz="2000" dirty="0"/>
              <a:t>Find or estimate using logic, assumptions and/or data.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à"/>
            </a:pPr>
            <a:r>
              <a:rPr lang="en-US" sz="2000" dirty="0"/>
              <a:t>Make sure the number is consistent with </a:t>
            </a:r>
            <a:r>
              <a:rPr lang="en-US" sz="2000" u="sng" dirty="0"/>
              <a:t>YOUR</a:t>
            </a:r>
            <a:r>
              <a:rPr lang="en-US" sz="2000" dirty="0"/>
              <a:t> definition of the market segment (variables and values.)</a:t>
            </a:r>
          </a:p>
          <a:p>
            <a:pPr marL="342900" indent="-342900">
              <a:buFont typeface="Wingdings" pitchFamily="2" charset="2"/>
              <a:buChar char="à"/>
            </a:pPr>
            <a:endParaRPr lang="en-US" sz="2000" dirty="0"/>
          </a:p>
          <a:p>
            <a:pPr marL="1022331" lvl="1" indent="-285750"/>
            <a:r>
              <a:rPr lang="en-US" sz="1800" dirty="0"/>
              <a:t>You may have to revise the number to fit your definition</a:t>
            </a:r>
          </a:p>
          <a:p>
            <a:pPr marL="1022331" lvl="1" indent="-285750"/>
            <a:r>
              <a:rPr lang="en-US" sz="1800" dirty="0"/>
              <a:t>You might choose to change your definition to fit the sizing.</a:t>
            </a:r>
          </a:p>
        </p:txBody>
      </p:sp>
    </p:spTree>
    <p:extLst>
      <p:ext uri="{BB962C8B-B14F-4D97-AF65-F5344CB8AC3E}">
        <p14:creationId xmlns:p14="http://schemas.microsoft.com/office/powerpoint/2010/main" val="3848601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2" name="Rectangle 4">
            <a:extLst>
              <a:ext uri="{FF2B5EF4-FFF2-40B4-BE49-F238E27FC236}">
                <a16:creationId xmlns:a16="http://schemas.microsoft.com/office/drawing/2014/main" id="{F84D62C9-CB3F-7544-9D0C-5438A94CD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2394"/>
            <a:ext cx="7269957" cy="884618"/>
          </a:xfrm>
        </p:spPr>
        <p:txBody>
          <a:bodyPr/>
          <a:lstStyle/>
          <a:p>
            <a:r>
              <a:rPr lang="en-US" alt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top-down or bottom-up approach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8D47167-9D99-C647-9279-DD7226FA9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200" y="6308725"/>
            <a:ext cx="2895600" cy="457200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45 Helvetica Light" pitchFamily="-110" charset="0"/>
                <a:ea typeface="Geneva" pitchFamily="-110" charset="-128"/>
                <a:cs typeface="+mn-cs"/>
              </a:defRPr>
            </a:lvl9pPr>
          </a:lstStyle>
          <a:p>
            <a:pPr>
              <a:defRPr/>
            </a:pPr>
            <a:fld id="{F5828F49-9E38-F947-867D-60BA1ADAED3C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635330" name="Rectangle 2">
            <a:extLst>
              <a:ext uri="{FF2B5EF4-FFF2-40B4-BE49-F238E27FC236}">
                <a16:creationId xmlns:a16="http://schemas.microsoft.com/office/drawing/2014/main" id="{56DF9E41-4D63-694E-A7C1-D3FCB9F57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84" y="1134620"/>
            <a:ext cx="2895600" cy="364692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81000" indent="-3810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19200" indent="-3048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38300" indent="-2667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5500" indent="-2667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2700" indent="-2667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9900" indent="-2667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7100" indent="-2667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4300" indent="-2667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500" b="1" dirty="0"/>
              <a:t>Top-down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050" dirty="0"/>
              <a:t>Start with a Market size by finding / estimating the number of people who fit your targeted user.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AutoNum type="arabicPeriod"/>
            </a:pPr>
            <a:endParaRPr lang="en-US" altLang="en-US" sz="105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050" dirty="0"/>
              <a:t>Strip away segments of this market that are not part of the segment you’re sizing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en-US" sz="1000" dirty="0"/>
              <a:t>Use numbers that you can find or assume percentages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AutoNum type="arabicPeriod"/>
            </a:pPr>
            <a:endParaRPr lang="en-US" altLang="en-US" sz="135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050" dirty="0"/>
              <a:t>The remainder is your target market size for the segment</a:t>
            </a:r>
          </a:p>
        </p:txBody>
      </p:sp>
      <p:sp>
        <p:nvSpPr>
          <p:cNvPr id="1635331" name="Rectangle 3">
            <a:extLst>
              <a:ext uri="{FF2B5EF4-FFF2-40B4-BE49-F238E27FC236}">
                <a16:creationId xmlns:a16="http://schemas.microsoft.com/office/drawing/2014/main" id="{BDEECFCE-3402-C84F-AAE0-F12AB6781E95}"/>
              </a:ext>
            </a:extLst>
          </p:cNvPr>
          <p:cNvSpPr>
            <a:spLocks/>
          </p:cNvSpPr>
          <p:nvPr/>
        </p:nvSpPr>
        <p:spPr bwMode="auto">
          <a:xfrm>
            <a:off x="6012655" y="1134620"/>
            <a:ext cx="2895599" cy="372312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38200" indent="-3810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1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76400" indent="-3048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133600" indent="-3048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90800" indent="-3048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48000" indent="-3048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505200" indent="-3048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62400" indent="-3048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175" b="1" dirty="0"/>
              <a:t>Bottom-up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350" dirty="0"/>
              <a:t>Start at or below the segment level.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endParaRPr lang="en-US" altLang="en-US" sz="135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350" dirty="0"/>
              <a:t>Find / estimate the number of people who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300" dirty="0"/>
              <a:t>fit the segment definition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300" dirty="0"/>
              <a:t>or, fit part of the segment definition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300" dirty="0"/>
              <a:t>or, the number of customers of competitive products.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endParaRPr lang="en-US" altLang="en-US" sz="135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350" dirty="0"/>
              <a:t>Build up by adding people that are not part of the above number but fit your market segment definition.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endParaRPr lang="en-US" altLang="en-US" sz="135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AutoNum type="arabicPeriod"/>
            </a:pPr>
            <a:r>
              <a:rPr lang="en-US" altLang="en-US" sz="1350" dirty="0"/>
              <a:t>The result is your target market size for this segment.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sz="135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E7263B-E04E-1B40-82C3-E6511E8054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7938141"/>
              </p:ext>
            </p:extLst>
          </p:nvPr>
        </p:nvGraphicFramePr>
        <p:xfrm>
          <a:off x="3343276" y="1231542"/>
          <a:ext cx="2669381" cy="245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9999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D2E9F-41DB-F212-EE37-88E5DE29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133350"/>
            <a:ext cx="8229600" cy="609600"/>
          </a:xfrm>
        </p:spPr>
        <p:txBody>
          <a:bodyPr/>
          <a:lstStyle/>
          <a:p>
            <a:r>
              <a:rPr lang="en-US" dirty="0"/>
              <a:t>Example: electric scooter idea (former student)</a:t>
            </a:r>
            <a:br>
              <a:rPr lang="en-US" dirty="0"/>
            </a:br>
            <a:r>
              <a:rPr lang="en-US" dirty="0"/>
              <a:t>Estimated size of  ”Yuppies” market: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DC0152-8763-20A0-5790-9DA58B3676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71550"/>
            <a:ext cx="8610600" cy="3810000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62.3 Million </a:t>
            </a:r>
            <a:r>
              <a:rPr lang="en-US" dirty="0"/>
              <a:t>people in the USA ages 19-39</a:t>
            </a:r>
          </a:p>
          <a:p>
            <a:endParaRPr lang="en-US" sz="1100" dirty="0"/>
          </a:p>
          <a:p>
            <a:r>
              <a:rPr lang="en-US" b="1" dirty="0"/>
              <a:t>Less 4.2% </a:t>
            </a:r>
            <a:r>
              <a:rPr lang="en-US" dirty="0"/>
              <a:t>unemployment rate (at the time)</a:t>
            </a:r>
          </a:p>
          <a:p>
            <a:endParaRPr lang="en-US" sz="1100" dirty="0"/>
          </a:p>
          <a:p>
            <a:r>
              <a:rPr lang="en-US" b="1" dirty="0"/>
              <a:t>= 59.7 Million </a:t>
            </a:r>
            <a:r>
              <a:rPr lang="en-US" dirty="0"/>
              <a:t>working “young professionals” </a:t>
            </a:r>
            <a:r>
              <a:rPr lang="en-US" i="1" dirty="0"/>
              <a:t>(a segment variable-value)</a:t>
            </a:r>
          </a:p>
          <a:p>
            <a:endParaRPr lang="en-US" sz="1100" dirty="0"/>
          </a:p>
          <a:p>
            <a:r>
              <a:rPr lang="en-US" b="1" dirty="0"/>
              <a:t>X 80% of population </a:t>
            </a:r>
            <a:r>
              <a:rPr lang="en-US" dirty="0"/>
              <a:t>live in Urban areas in the USA  </a:t>
            </a:r>
            <a:r>
              <a:rPr lang="en-US" i="1" dirty="0"/>
              <a:t>(a segment variable-value)</a:t>
            </a:r>
          </a:p>
          <a:p>
            <a:endParaRPr lang="en-US" sz="1100" dirty="0"/>
          </a:p>
          <a:p>
            <a:r>
              <a:rPr lang="en-US" b="1" dirty="0"/>
              <a:t>= 47.8 Million </a:t>
            </a:r>
            <a:r>
              <a:rPr lang="en-US" dirty="0"/>
              <a:t>urban young professionals</a:t>
            </a:r>
          </a:p>
          <a:p>
            <a:endParaRPr lang="en-US" sz="1100" dirty="0"/>
          </a:p>
          <a:p>
            <a:r>
              <a:rPr lang="en-US" b="1" dirty="0"/>
              <a:t>X 32% of millennials </a:t>
            </a:r>
            <a:r>
              <a:rPr lang="en-US" dirty="0"/>
              <a:t>(age 18-34) indicate they are environmentally conscious </a:t>
            </a:r>
            <a:r>
              <a:rPr lang="en-US" i="1" dirty="0"/>
              <a:t>(segment variable-value)</a:t>
            </a:r>
          </a:p>
          <a:p>
            <a:r>
              <a:rPr lang="en-US" dirty="0"/>
              <a:t>		 </a:t>
            </a:r>
            <a:r>
              <a:rPr lang="en-US" i="1" dirty="0"/>
              <a:t>[assumption that this is an indicator of likely interest in using an electric scooter]</a:t>
            </a:r>
          </a:p>
          <a:p>
            <a:endParaRPr lang="en-US" sz="1100" dirty="0"/>
          </a:p>
          <a:p>
            <a:r>
              <a:rPr lang="en-US" b="1" dirty="0"/>
              <a:t>= 15.3 Million ”Urban Commuters” in the ”Yuppies” market segment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24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C919E19-E4CB-C90C-72EE-04907236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New Tesla Electric Vehicle</a:t>
            </a:r>
            <a:br>
              <a:rPr lang="en-US" dirty="0"/>
            </a:br>
            <a:r>
              <a:rPr lang="en-US" sz="2000" b="0" dirty="0"/>
              <a:t>(former student, a few years ago)</a:t>
            </a:r>
          </a:p>
        </p:txBody>
      </p:sp>
      <p:pic>
        <p:nvPicPr>
          <p:cNvPr id="6" name="Content Placeholder 5" descr="A table with text and numbers&#10;&#10;Description automatically generated">
            <a:extLst>
              <a:ext uri="{FF2B5EF4-FFF2-40B4-BE49-F238E27FC236}">
                <a16:creationId xmlns:a16="http://schemas.microsoft.com/office/drawing/2014/main" id="{88C5856B-5F2C-1954-8196-186E2D76315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724400" y="125194"/>
            <a:ext cx="3657600" cy="4893111"/>
          </a:xfrm>
          <a:noFill/>
          <a:ln>
            <a:solidFill>
              <a:schemeClr val="accent1"/>
            </a:solidFill>
          </a:ln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61DC8E6B-D499-DF43-B5B8-521F32F88127}"/>
              </a:ext>
            </a:extLst>
          </p:cNvPr>
          <p:cNvSpPr/>
          <p:nvPr/>
        </p:nvSpPr>
        <p:spPr bwMode="auto">
          <a:xfrm>
            <a:off x="5864772" y="2280745"/>
            <a:ext cx="2785921" cy="2663213"/>
          </a:xfrm>
          <a:custGeom>
            <a:avLst/>
            <a:gdLst>
              <a:gd name="connsiteX0" fmla="*/ 2638097 w 2785921"/>
              <a:gd name="connsiteY0" fmla="*/ 315310 h 2663213"/>
              <a:gd name="connsiteX1" fmla="*/ 2385849 w 2785921"/>
              <a:gd name="connsiteY1" fmla="*/ 241738 h 2663213"/>
              <a:gd name="connsiteX2" fmla="*/ 2291256 w 2785921"/>
              <a:gd name="connsiteY2" fmla="*/ 210207 h 2663213"/>
              <a:gd name="connsiteX3" fmla="*/ 2081049 w 2785921"/>
              <a:gd name="connsiteY3" fmla="*/ 168165 h 2663213"/>
              <a:gd name="connsiteX4" fmla="*/ 1965435 w 2785921"/>
              <a:gd name="connsiteY4" fmla="*/ 136634 h 2663213"/>
              <a:gd name="connsiteX5" fmla="*/ 1860331 w 2785921"/>
              <a:gd name="connsiteY5" fmla="*/ 115614 h 2663213"/>
              <a:gd name="connsiteX6" fmla="*/ 1765738 w 2785921"/>
              <a:gd name="connsiteY6" fmla="*/ 94593 h 2663213"/>
              <a:gd name="connsiteX7" fmla="*/ 1692166 w 2785921"/>
              <a:gd name="connsiteY7" fmla="*/ 73572 h 2663213"/>
              <a:gd name="connsiteX8" fmla="*/ 1618594 w 2785921"/>
              <a:gd name="connsiteY8" fmla="*/ 63062 h 2663213"/>
              <a:gd name="connsiteX9" fmla="*/ 1492469 w 2785921"/>
              <a:gd name="connsiteY9" fmla="*/ 42041 h 2663213"/>
              <a:gd name="connsiteX10" fmla="*/ 1429407 w 2785921"/>
              <a:gd name="connsiteY10" fmla="*/ 31531 h 2663213"/>
              <a:gd name="connsiteX11" fmla="*/ 1303283 w 2785921"/>
              <a:gd name="connsiteY11" fmla="*/ 21021 h 2663213"/>
              <a:gd name="connsiteX12" fmla="*/ 1156138 w 2785921"/>
              <a:gd name="connsiteY12" fmla="*/ 0 h 2663213"/>
              <a:gd name="connsiteX13" fmla="*/ 830318 w 2785921"/>
              <a:gd name="connsiteY13" fmla="*/ 10510 h 2663213"/>
              <a:gd name="connsiteX14" fmla="*/ 777766 w 2785921"/>
              <a:gd name="connsiteY14" fmla="*/ 21021 h 2663213"/>
              <a:gd name="connsiteX15" fmla="*/ 683173 w 2785921"/>
              <a:gd name="connsiteY15" fmla="*/ 31531 h 2663213"/>
              <a:gd name="connsiteX16" fmla="*/ 599090 w 2785921"/>
              <a:gd name="connsiteY16" fmla="*/ 52552 h 2663213"/>
              <a:gd name="connsiteX17" fmla="*/ 515007 w 2785921"/>
              <a:gd name="connsiteY17" fmla="*/ 73572 h 2663213"/>
              <a:gd name="connsiteX18" fmla="*/ 472966 w 2785921"/>
              <a:gd name="connsiteY18" fmla="*/ 84083 h 2663213"/>
              <a:gd name="connsiteX19" fmla="*/ 441435 w 2785921"/>
              <a:gd name="connsiteY19" fmla="*/ 105103 h 2663213"/>
              <a:gd name="connsiteX20" fmla="*/ 357352 w 2785921"/>
              <a:gd name="connsiteY20" fmla="*/ 126124 h 2663213"/>
              <a:gd name="connsiteX21" fmla="*/ 283780 w 2785921"/>
              <a:gd name="connsiteY21" fmla="*/ 178676 h 2663213"/>
              <a:gd name="connsiteX22" fmla="*/ 252249 w 2785921"/>
              <a:gd name="connsiteY22" fmla="*/ 199696 h 2663213"/>
              <a:gd name="connsiteX23" fmla="*/ 178676 w 2785921"/>
              <a:gd name="connsiteY23" fmla="*/ 262758 h 2663213"/>
              <a:gd name="connsiteX24" fmla="*/ 147145 w 2785921"/>
              <a:gd name="connsiteY24" fmla="*/ 304800 h 2663213"/>
              <a:gd name="connsiteX25" fmla="*/ 42042 w 2785921"/>
              <a:gd name="connsiteY25" fmla="*/ 515007 h 2663213"/>
              <a:gd name="connsiteX26" fmla="*/ 31531 w 2785921"/>
              <a:gd name="connsiteY26" fmla="*/ 567558 h 2663213"/>
              <a:gd name="connsiteX27" fmla="*/ 21021 w 2785921"/>
              <a:gd name="connsiteY27" fmla="*/ 641131 h 2663213"/>
              <a:gd name="connsiteX28" fmla="*/ 0 w 2785921"/>
              <a:gd name="connsiteY28" fmla="*/ 830317 h 2663213"/>
              <a:gd name="connsiteX29" fmla="*/ 21021 w 2785921"/>
              <a:gd name="connsiteY29" fmla="*/ 1219200 h 2663213"/>
              <a:gd name="connsiteX30" fmla="*/ 31531 w 2785921"/>
              <a:gd name="connsiteY30" fmla="*/ 1292772 h 2663213"/>
              <a:gd name="connsiteX31" fmla="*/ 73573 w 2785921"/>
              <a:gd name="connsiteY31" fmla="*/ 1408386 h 2663213"/>
              <a:gd name="connsiteX32" fmla="*/ 115614 w 2785921"/>
              <a:gd name="connsiteY32" fmla="*/ 1534510 h 2663213"/>
              <a:gd name="connsiteX33" fmla="*/ 157656 w 2785921"/>
              <a:gd name="connsiteY33" fmla="*/ 1650124 h 2663213"/>
              <a:gd name="connsiteX34" fmla="*/ 189187 w 2785921"/>
              <a:gd name="connsiteY34" fmla="*/ 1702676 h 2663213"/>
              <a:gd name="connsiteX35" fmla="*/ 210207 w 2785921"/>
              <a:gd name="connsiteY35" fmla="*/ 1755227 h 2663213"/>
              <a:gd name="connsiteX36" fmla="*/ 273269 w 2785921"/>
              <a:gd name="connsiteY36" fmla="*/ 1860331 h 2663213"/>
              <a:gd name="connsiteX37" fmla="*/ 315311 w 2785921"/>
              <a:gd name="connsiteY37" fmla="*/ 1975945 h 2663213"/>
              <a:gd name="connsiteX38" fmla="*/ 346842 w 2785921"/>
              <a:gd name="connsiteY38" fmla="*/ 2028496 h 2663213"/>
              <a:gd name="connsiteX39" fmla="*/ 367862 w 2785921"/>
              <a:gd name="connsiteY39" fmla="*/ 2081048 h 2663213"/>
              <a:gd name="connsiteX40" fmla="*/ 420414 w 2785921"/>
              <a:gd name="connsiteY40" fmla="*/ 2175641 h 2663213"/>
              <a:gd name="connsiteX41" fmla="*/ 504497 w 2785921"/>
              <a:gd name="connsiteY41" fmla="*/ 2259724 h 2663213"/>
              <a:gd name="connsiteX42" fmla="*/ 546538 w 2785921"/>
              <a:gd name="connsiteY42" fmla="*/ 2312276 h 2663213"/>
              <a:gd name="connsiteX43" fmla="*/ 641131 w 2785921"/>
              <a:gd name="connsiteY43" fmla="*/ 2385848 h 2663213"/>
              <a:gd name="connsiteX44" fmla="*/ 683173 w 2785921"/>
              <a:gd name="connsiteY44" fmla="*/ 2427889 h 2663213"/>
              <a:gd name="connsiteX45" fmla="*/ 819807 w 2785921"/>
              <a:gd name="connsiteY45" fmla="*/ 2490952 h 2663213"/>
              <a:gd name="connsiteX46" fmla="*/ 882869 w 2785921"/>
              <a:gd name="connsiteY46" fmla="*/ 2532993 h 2663213"/>
              <a:gd name="connsiteX47" fmla="*/ 956442 w 2785921"/>
              <a:gd name="connsiteY47" fmla="*/ 2554014 h 2663213"/>
              <a:gd name="connsiteX48" fmla="*/ 1082566 w 2785921"/>
              <a:gd name="connsiteY48" fmla="*/ 2596055 h 2663213"/>
              <a:gd name="connsiteX49" fmla="*/ 1145628 w 2785921"/>
              <a:gd name="connsiteY49" fmla="*/ 2617076 h 2663213"/>
              <a:gd name="connsiteX50" fmla="*/ 1219200 w 2785921"/>
              <a:gd name="connsiteY50" fmla="*/ 2627586 h 2663213"/>
              <a:gd name="connsiteX51" fmla="*/ 1282262 w 2785921"/>
              <a:gd name="connsiteY51" fmla="*/ 2638096 h 2663213"/>
              <a:gd name="connsiteX52" fmla="*/ 1418897 w 2785921"/>
              <a:gd name="connsiteY52" fmla="*/ 2648607 h 2663213"/>
              <a:gd name="connsiteX53" fmla="*/ 1713187 w 2785921"/>
              <a:gd name="connsiteY53" fmla="*/ 2648607 h 2663213"/>
              <a:gd name="connsiteX54" fmla="*/ 2028497 w 2785921"/>
              <a:gd name="connsiteY54" fmla="*/ 2606565 h 2663213"/>
              <a:gd name="connsiteX55" fmla="*/ 2091559 w 2785921"/>
              <a:gd name="connsiteY55" fmla="*/ 2596055 h 2663213"/>
              <a:gd name="connsiteX56" fmla="*/ 2144111 w 2785921"/>
              <a:gd name="connsiteY56" fmla="*/ 2585545 h 2663213"/>
              <a:gd name="connsiteX57" fmla="*/ 2238704 w 2785921"/>
              <a:gd name="connsiteY57" fmla="*/ 2575034 h 2663213"/>
              <a:gd name="connsiteX58" fmla="*/ 2322787 w 2785921"/>
              <a:gd name="connsiteY58" fmla="*/ 2564524 h 2663213"/>
              <a:gd name="connsiteX59" fmla="*/ 2417380 w 2785921"/>
              <a:gd name="connsiteY59" fmla="*/ 2532993 h 2663213"/>
              <a:gd name="connsiteX60" fmla="*/ 2511973 w 2785921"/>
              <a:gd name="connsiteY60" fmla="*/ 2469931 h 2663213"/>
              <a:gd name="connsiteX61" fmla="*/ 2617076 w 2785921"/>
              <a:gd name="connsiteY61" fmla="*/ 2343807 h 2663213"/>
              <a:gd name="connsiteX62" fmla="*/ 2638097 w 2785921"/>
              <a:gd name="connsiteY62" fmla="*/ 2301765 h 2663213"/>
              <a:gd name="connsiteX63" fmla="*/ 2680138 w 2785921"/>
              <a:gd name="connsiteY63" fmla="*/ 2175641 h 2663213"/>
              <a:gd name="connsiteX64" fmla="*/ 2711669 w 2785921"/>
              <a:gd name="connsiteY64" fmla="*/ 2102069 h 2663213"/>
              <a:gd name="connsiteX65" fmla="*/ 2774731 w 2785921"/>
              <a:gd name="connsiteY65" fmla="*/ 1839310 h 2663213"/>
              <a:gd name="connsiteX66" fmla="*/ 2774731 w 2785921"/>
              <a:gd name="connsiteY66" fmla="*/ 1471448 h 2663213"/>
              <a:gd name="connsiteX67" fmla="*/ 2753711 w 2785921"/>
              <a:gd name="connsiteY67" fmla="*/ 1345324 h 2663213"/>
              <a:gd name="connsiteX68" fmla="*/ 2743200 w 2785921"/>
              <a:gd name="connsiteY68" fmla="*/ 1208689 h 2663213"/>
              <a:gd name="connsiteX69" fmla="*/ 2711669 w 2785921"/>
              <a:gd name="connsiteY69" fmla="*/ 1019503 h 2663213"/>
              <a:gd name="connsiteX70" fmla="*/ 2701159 w 2785921"/>
              <a:gd name="connsiteY70" fmla="*/ 956441 h 2663213"/>
              <a:gd name="connsiteX71" fmla="*/ 2680138 w 2785921"/>
              <a:gd name="connsiteY71" fmla="*/ 819807 h 2663213"/>
              <a:gd name="connsiteX72" fmla="*/ 2669628 w 2785921"/>
              <a:gd name="connsiteY72" fmla="*/ 767255 h 2663213"/>
              <a:gd name="connsiteX73" fmla="*/ 2648607 w 2785921"/>
              <a:gd name="connsiteY73" fmla="*/ 588579 h 2663213"/>
              <a:gd name="connsiteX74" fmla="*/ 2627587 w 2785921"/>
              <a:gd name="connsiteY74" fmla="*/ 525517 h 2663213"/>
              <a:gd name="connsiteX75" fmla="*/ 2617076 w 2785921"/>
              <a:gd name="connsiteY75" fmla="*/ 493986 h 2663213"/>
              <a:gd name="connsiteX76" fmla="*/ 2606566 w 2785921"/>
              <a:gd name="connsiteY76" fmla="*/ 430924 h 2663213"/>
              <a:gd name="connsiteX77" fmla="*/ 2575035 w 2785921"/>
              <a:gd name="connsiteY77" fmla="*/ 357352 h 2663213"/>
              <a:gd name="connsiteX78" fmla="*/ 2554014 w 2785921"/>
              <a:gd name="connsiteY78" fmla="*/ 304800 h 266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785921" h="2663213">
                <a:moveTo>
                  <a:pt x="2638097" y="315310"/>
                </a:moveTo>
                <a:lnTo>
                  <a:pt x="2385849" y="241738"/>
                </a:lnTo>
                <a:cubicBezTo>
                  <a:pt x="2354318" y="231228"/>
                  <a:pt x="2323280" y="219103"/>
                  <a:pt x="2291256" y="210207"/>
                </a:cubicBezTo>
                <a:cubicBezTo>
                  <a:pt x="2195153" y="183512"/>
                  <a:pt x="2183904" y="191541"/>
                  <a:pt x="2081049" y="168165"/>
                </a:cubicBezTo>
                <a:cubicBezTo>
                  <a:pt x="2042097" y="159312"/>
                  <a:pt x="2004294" y="145886"/>
                  <a:pt x="1965435" y="136634"/>
                </a:cubicBezTo>
                <a:cubicBezTo>
                  <a:pt x="1930678" y="128359"/>
                  <a:pt x="1895293" y="122974"/>
                  <a:pt x="1860331" y="115614"/>
                </a:cubicBezTo>
                <a:cubicBezTo>
                  <a:pt x="1828724" y="108960"/>
                  <a:pt x="1797074" y="102427"/>
                  <a:pt x="1765738" y="94593"/>
                </a:cubicBezTo>
                <a:cubicBezTo>
                  <a:pt x="1740994" y="88407"/>
                  <a:pt x="1717105" y="78916"/>
                  <a:pt x="1692166" y="73572"/>
                </a:cubicBezTo>
                <a:cubicBezTo>
                  <a:pt x="1667943" y="68381"/>
                  <a:pt x="1643064" y="66926"/>
                  <a:pt x="1618594" y="63062"/>
                </a:cubicBezTo>
                <a:lnTo>
                  <a:pt x="1492469" y="42041"/>
                </a:lnTo>
                <a:cubicBezTo>
                  <a:pt x="1471448" y="38538"/>
                  <a:pt x="1450644" y="33301"/>
                  <a:pt x="1429407" y="31531"/>
                </a:cubicBezTo>
                <a:lnTo>
                  <a:pt x="1303283" y="21021"/>
                </a:lnTo>
                <a:cubicBezTo>
                  <a:pt x="1254765" y="11317"/>
                  <a:pt x="1206076" y="0"/>
                  <a:pt x="1156138" y="0"/>
                </a:cubicBezTo>
                <a:cubicBezTo>
                  <a:pt x="1047475" y="0"/>
                  <a:pt x="938925" y="7007"/>
                  <a:pt x="830318" y="10510"/>
                </a:cubicBezTo>
                <a:cubicBezTo>
                  <a:pt x="812801" y="14014"/>
                  <a:pt x="795451" y="18495"/>
                  <a:pt x="777766" y="21021"/>
                </a:cubicBezTo>
                <a:cubicBezTo>
                  <a:pt x="746360" y="25508"/>
                  <a:pt x="714415" y="26018"/>
                  <a:pt x="683173" y="31531"/>
                </a:cubicBezTo>
                <a:cubicBezTo>
                  <a:pt x="654722" y="36552"/>
                  <a:pt x="627118" y="45545"/>
                  <a:pt x="599090" y="52552"/>
                </a:cubicBezTo>
                <a:lnTo>
                  <a:pt x="515007" y="73572"/>
                </a:lnTo>
                <a:lnTo>
                  <a:pt x="472966" y="84083"/>
                </a:lnTo>
                <a:cubicBezTo>
                  <a:pt x="462456" y="91090"/>
                  <a:pt x="453306" y="100786"/>
                  <a:pt x="441435" y="105103"/>
                </a:cubicBezTo>
                <a:cubicBezTo>
                  <a:pt x="414284" y="114976"/>
                  <a:pt x="357352" y="126124"/>
                  <a:pt x="357352" y="126124"/>
                </a:cubicBezTo>
                <a:cubicBezTo>
                  <a:pt x="279556" y="165023"/>
                  <a:pt x="347698" y="125412"/>
                  <a:pt x="283780" y="178676"/>
                </a:cubicBezTo>
                <a:cubicBezTo>
                  <a:pt x="274076" y="186763"/>
                  <a:pt x="262528" y="192354"/>
                  <a:pt x="252249" y="199696"/>
                </a:cubicBezTo>
                <a:cubicBezTo>
                  <a:pt x="221643" y="221557"/>
                  <a:pt x="202800" y="234613"/>
                  <a:pt x="178676" y="262758"/>
                </a:cubicBezTo>
                <a:cubicBezTo>
                  <a:pt x="167276" y="276058"/>
                  <a:pt x="156618" y="290065"/>
                  <a:pt x="147145" y="304800"/>
                </a:cubicBezTo>
                <a:cubicBezTo>
                  <a:pt x="112291" y="359017"/>
                  <a:pt x="55275" y="448847"/>
                  <a:pt x="42042" y="515007"/>
                </a:cubicBezTo>
                <a:cubicBezTo>
                  <a:pt x="38538" y="532524"/>
                  <a:pt x="34468" y="549937"/>
                  <a:pt x="31531" y="567558"/>
                </a:cubicBezTo>
                <a:cubicBezTo>
                  <a:pt x="27458" y="591994"/>
                  <a:pt x="23973" y="616534"/>
                  <a:pt x="21021" y="641131"/>
                </a:cubicBezTo>
                <a:cubicBezTo>
                  <a:pt x="13461" y="704129"/>
                  <a:pt x="0" y="830317"/>
                  <a:pt x="0" y="830317"/>
                </a:cubicBezTo>
                <a:cubicBezTo>
                  <a:pt x="7007" y="959945"/>
                  <a:pt x="12190" y="1089684"/>
                  <a:pt x="21021" y="1219200"/>
                </a:cubicBezTo>
                <a:cubicBezTo>
                  <a:pt x="22706" y="1243916"/>
                  <a:pt x="25961" y="1268633"/>
                  <a:pt x="31531" y="1292772"/>
                </a:cubicBezTo>
                <a:cubicBezTo>
                  <a:pt x="42163" y="1338845"/>
                  <a:pt x="58249" y="1364967"/>
                  <a:pt x="73573" y="1408386"/>
                </a:cubicBezTo>
                <a:cubicBezTo>
                  <a:pt x="88322" y="1450175"/>
                  <a:pt x="101600" y="1492469"/>
                  <a:pt x="115614" y="1534510"/>
                </a:cubicBezTo>
                <a:cubicBezTo>
                  <a:pt x="125425" y="1563942"/>
                  <a:pt x="143031" y="1620875"/>
                  <a:pt x="157656" y="1650124"/>
                </a:cubicBezTo>
                <a:cubicBezTo>
                  <a:pt x="166792" y="1668396"/>
                  <a:pt x="180051" y="1684404"/>
                  <a:pt x="189187" y="1702676"/>
                </a:cubicBezTo>
                <a:cubicBezTo>
                  <a:pt x="197624" y="1719551"/>
                  <a:pt x="201329" y="1738580"/>
                  <a:pt x="210207" y="1755227"/>
                </a:cubicBezTo>
                <a:cubicBezTo>
                  <a:pt x="229434" y="1791277"/>
                  <a:pt x="260349" y="1821571"/>
                  <a:pt x="273269" y="1860331"/>
                </a:cubicBezTo>
                <a:cubicBezTo>
                  <a:pt x="283080" y="1889763"/>
                  <a:pt x="300686" y="1946696"/>
                  <a:pt x="315311" y="1975945"/>
                </a:cubicBezTo>
                <a:cubicBezTo>
                  <a:pt x="324447" y="1994217"/>
                  <a:pt x="337706" y="2010224"/>
                  <a:pt x="346842" y="2028496"/>
                </a:cubicBezTo>
                <a:cubicBezTo>
                  <a:pt x="355279" y="2045371"/>
                  <a:pt x="360200" y="2063807"/>
                  <a:pt x="367862" y="2081048"/>
                </a:cubicBezTo>
                <a:cubicBezTo>
                  <a:pt x="377176" y="2102005"/>
                  <a:pt x="407998" y="2160967"/>
                  <a:pt x="420414" y="2175641"/>
                </a:cubicBezTo>
                <a:cubicBezTo>
                  <a:pt x="446017" y="2205899"/>
                  <a:pt x="479736" y="2228772"/>
                  <a:pt x="504497" y="2259724"/>
                </a:cubicBezTo>
                <a:cubicBezTo>
                  <a:pt x="518511" y="2277241"/>
                  <a:pt x="530054" y="2297060"/>
                  <a:pt x="546538" y="2312276"/>
                </a:cubicBezTo>
                <a:cubicBezTo>
                  <a:pt x="575890" y="2339370"/>
                  <a:pt x="612885" y="2357603"/>
                  <a:pt x="641131" y="2385848"/>
                </a:cubicBezTo>
                <a:cubicBezTo>
                  <a:pt x="655145" y="2399862"/>
                  <a:pt x="666937" y="2416524"/>
                  <a:pt x="683173" y="2427889"/>
                </a:cubicBezTo>
                <a:cubicBezTo>
                  <a:pt x="719512" y="2453326"/>
                  <a:pt x="782064" y="2470629"/>
                  <a:pt x="819807" y="2490952"/>
                </a:cubicBezTo>
                <a:cubicBezTo>
                  <a:pt x="842051" y="2502929"/>
                  <a:pt x="859931" y="2522406"/>
                  <a:pt x="882869" y="2532993"/>
                </a:cubicBezTo>
                <a:cubicBezTo>
                  <a:pt x="906027" y="2543681"/>
                  <a:pt x="932120" y="2546333"/>
                  <a:pt x="956442" y="2554014"/>
                </a:cubicBezTo>
                <a:cubicBezTo>
                  <a:pt x="998700" y="2567359"/>
                  <a:pt x="1040525" y="2582041"/>
                  <a:pt x="1082566" y="2596055"/>
                </a:cubicBezTo>
                <a:cubicBezTo>
                  <a:pt x="1103587" y="2603062"/>
                  <a:pt x="1123693" y="2613943"/>
                  <a:pt x="1145628" y="2617076"/>
                </a:cubicBezTo>
                <a:lnTo>
                  <a:pt x="1219200" y="2627586"/>
                </a:lnTo>
                <a:cubicBezTo>
                  <a:pt x="1240263" y="2630826"/>
                  <a:pt x="1261068" y="2635865"/>
                  <a:pt x="1282262" y="2638096"/>
                </a:cubicBezTo>
                <a:cubicBezTo>
                  <a:pt x="1327691" y="2642878"/>
                  <a:pt x="1373352" y="2645103"/>
                  <a:pt x="1418897" y="2648607"/>
                </a:cubicBezTo>
                <a:cubicBezTo>
                  <a:pt x="1548553" y="2670216"/>
                  <a:pt x="1495107" y="2665824"/>
                  <a:pt x="1713187" y="2648607"/>
                </a:cubicBezTo>
                <a:cubicBezTo>
                  <a:pt x="1753576" y="2645418"/>
                  <a:pt x="1980615" y="2614545"/>
                  <a:pt x="2028497" y="2606565"/>
                </a:cubicBezTo>
                <a:lnTo>
                  <a:pt x="2091559" y="2596055"/>
                </a:lnTo>
                <a:cubicBezTo>
                  <a:pt x="2109135" y="2592859"/>
                  <a:pt x="2126426" y="2588071"/>
                  <a:pt x="2144111" y="2585545"/>
                </a:cubicBezTo>
                <a:cubicBezTo>
                  <a:pt x="2175517" y="2581058"/>
                  <a:pt x="2207196" y="2578741"/>
                  <a:pt x="2238704" y="2575034"/>
                </a:cubicBezTo>
                <a:lnTo>
                  <a:pt x="2322787" y="2564524"/>
                </a:lnTo>
                <a:cubicBezTo>
                  <a:pt x="2499924" y="2475953"/>
                  <a:pt x="2213648" y="2614485"/>
                  <a:pt x="2417380" y="2532993"/>
                </a:cubicBezTo>
                <a:cubicBezTo>
                  <a:pt x="2437126" y="2525095"/>
                  <a:pt x="2494600" y="2485725"/>
                  <a:pt x="2511973" y="2469931"/>
                </a:cubicBezTo>
                <a:cubicBezTo>
                  <a:pt x="2578461" y="2409488"/>
                  <a:pt x="2580382" y="2409856"/>
                  <a:pt x="2617076" y="2343807"/>
                </a:cubicBezTo>
                <a:cubicBezTo>
                  <a:pt x="2624685" y="2330111"/>
                  <a:pt x="2632596" y="2316436"/>
                  <a:pt x="2638097" y="2301765"/>
                </a:cubicBezTo>
                <a:cubicBezTo>
                  <a:pt x="2653657" y="2260271"/>
                  <a:pt x="2662681" y="2216373"/>
                  <a:pt x="2680138" y="2175641"/>
                </a:cubicBezTo>
                <a:cubicBezTo>
                  <a:pt x="2690648" y="2151117"/>
                  <a:pt x="2703900" y="2127594"/>
                  <a:pt x="2711669" y="2102069"/>
                </a:cubicBezTo>
                <a:cubicBezTo>
                  <a:pt x="2732211" y="2034574"/>
                  <a:pt x="2757575" y="1916514"/>
                  <a:pt x="2774731" y="1839310"/>
                </a:cubicBezTo>
                <a:cubicBezTo>
                  <a:pt x="2786322" y="1665457"/>
                  <a:pt x="2792650" y="1662589"/>
                  <a:pt x="2774731" y="1471448"/>
                </a:cubicBezTo>
                <a:cubicBezTo>
                  <a:pt x="2770753" y="1429013"/>
                  <a:pt x="2753711" y="1345324"/>
                  <a:pt x="2753711" y="1345324"/>
                </a:cubicBezTo>
                <a:cubicBezTo>
                  <a:pt x="2750207" y="1299779"/>
                  <a:pt x="2748642" y="1254043"/>
                  <a:pt x="2743200" y="1208689"/>
                </a:cubicBezTo>
                <a:cubicBezTo>
                  <a:pt x="2743193" y="1208628"/>
                  <a:pt x="2716929" y="1051064"/>
                  <a:pt x="2711669" y="1019503"/>
                </a:cubicBezTo>
                <a:cubicBezTo>
                  <a:pt x="2708166" y="998482"/>
                  <a:pt x="2704173" y="977537"/>
                  <a:pt x="2701159" y="956441"/>
                </a:cubicBezTo>
                <a:cubicBezTo>
                  <a:pt x="2693282" y="901300"/>
                  <a:pt x="2689864" y="873302"/>
                  <a:pt x="2680138" y="819807"/>
                </a:cubicBezTo>
                <a:cubicBezTo>
                  <a:pt x="2676942" y="802231"/>
                  <a:pt x="2672154" y="784940"/>
                  <a:pt x="2669628" y="767255"/>
                </a:cubicBezTo>
                <a:cubicBezTo>
                  <a:pt x="2667492" y="752299"/>
                  <a:pt x="2652821" y="608244"/>
                  <a:pt x="2648607" y="588579"/>
                </a:cubicBezTo>
                <a:cubicBezTo>
                  <a:pt x="2643964" y="566913"/>
                  <a:pt x="2634594" y="546538"/>
                  <a:pt x="2627587" y="525517"/>
                </a:cubicBezTo>
                <a:lnTo>
                  <a:pt x="2617076" y="493986"/>
                </a:lnTo>
                <a:cubicBezTo>
                  <a:pt x="2613573" y="472965"/>
                  <a:pt x="2611189" y="451727"/>
                  <a:pt x="2606566" y="430924"/>
                </a:cubicBezTo>
                <a:cubicBezTo>
                  <a:pt x="2600380" y="403085"/>
                  <a:pt x="2587889" y="383060"/>
                  <a:pt x="2575035" y="357352"/>
                </a:cubicBezTo>
                <a:cubicBezTo>
                  <a:pt x="2563323" y="310503"/>
                  <a:pt x="2574740" y="325524"/>
                  <a:pt x="2554014" y="304800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45 Helvetica Light" pitchFamily="-110" charset="0"/>
              <a:ea typeface="Geneva" pitchFamily="-110" charset="-128"/>
              <a:cs typeface="Geneva" pitchFamily="-11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9FF56-1C35-E5FC-5176-CF4CB460577A}"/>
              </a:ext>
            </a:extLst>
          </p:cNvPr>
          <p:cNvSpPr txBox="1"/>
          <p:nvPr/>
        </p:nvSpPr>
        <p:spPr>
          <a:xfrm>
            <a:off x="8387255" y="3105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692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0147-A2EB-A15F-AD90-8D4DA9B3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62150"/>
            <a:ext cx="8534400" cy="1219200"/>
          </a:xfrm>
        </p:spPr>
        <p:txBody>
          <a:bodyPr/>
          <a:lstStyle/>
          <a:p>
            <a:r>
              <a:rPr lang="en-US" dirty="0"/>
              <a:t>Why is it important for </a:t>
            </a:r>
            <a:br>
              <a:rPr lang="en-US" dirty="0"/>
            </a:br>
            <a:r>
              <a:rPr lang="en-US" dirty="0"/>
              <a:t>Product Managers, Engineers and Designers</a:t>
            </a:r>
            <a:br>
              <a:rPr lang="en-US" dirty="0"/>
            </a:br>
            <a:r>
              <a:rPr lang="en-US" dirty="0"/>
              <a:t>to have a target market and to know the competition?</a:t>
            </a:r>
          </a:p>
        </p:txBody>
      </p:sp>
    </p:spTree>
    <p:extLst>
      <p:ext uri="{BB962C8B-B14F-4D97-AF65-F5344CB8AC3E}">
        <p14:creationId xmlns:p14="http://schemas.microsoft.com/office/powerpoint/2010/main" val="3635773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26" name="Rectangle 2">
            <a:extLst>
              <a:ext uri="{FF2B5EF4-FFF2-40B4-BE49-F238E27FC236}">
                <a16:creationId xmlns:a16="http://schemas.microsoft.com/office/drawing/2014/main" id="{F4B56675-1048-EB44-8A10-02A198FC4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428625"/>
            <a:ext cx="7522369" cy="514350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Example: Market sizing approach</a:t>
            </a:r>
          </a:p>
        </p:txBody>
      </p:sp>
      <p:sp>
        <p:nvSpPr>
          <p:cNvPr id="1639427" name="Rectangle 3">
            <a:extLst>
              <a:ext uri="{FF2B5EF4-FFF2-40B4-BE49-F238E27FC236}">
                <a16:creationId xmlns:a16="http://schemas.microsoft.com/office/drawing/2014/main" id="{1DCC4343-943C-2941-B368-C7F8050B20C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91149" y="1828800"/>
            <a:ext cx="3524249" cy="2686050"/>
          </a:xfrm>
          <a:solidFill>
            <a:srgbClr val="FFFFCC"/>
          </a:solidFill>
        </p:spPr>
        <p:txBody>
          <a:bodyPr/>
          <a:lstStyle/>
          <a:p>
            <a:pPr marL="600075" lvl="1" indent="-257175">
              <a:lnSpc>
                <a:spcPct val="80000"/>
              </a:lnSpc>
              <a:buNone/>
            </a:pPr>
            <a:r>
              <a:rPr lang="en-US" altLang="en-US" sz="1500" u="sng" dirty="0"/>
              <a:t>Bottom-Up</a:t>
            </a:r>
          </a:p>
          <a:p>
            <a:pPr marL="600075" lvl="1" indent="-257175">
              <a:lnSpc>
                <a:spcPct val="80000"/>
              </a:lnSpc>
              <a:buFontTx/>
              <a:buAutoNum type="arabicPeriod"/>
            </a:pPr>
            <a:r>
              <a:rPr lang="en-US" altLang="en-US" sz="1200" dirty="0"/>
              <a:t>See market leaders to find the number of skis sold in the USA last year. How many are estimated for this year and next year?</a:t>
            </a:r>
          </a:p>
          <a:p>
            <a:pPr marL="600075" lvl="1" indent="-257175">
              <a:lnSpc>
                <a:spcPct val="80000"/>
              </a:lnSpc>
              <a:buFontTx/>
              <a:buAutoNum type="arabicPeriod"/>
            </a:pPr>
            <a:r>
              <a:rPr lang="en-US" altLang="en-US" sz="1200" dirty="0"/>
              <a:t>Estimate a percentage sold to adults (remove the amount sold to children)</a:t>
            </a:r>
          </a:p>
          <a:p>
            <a:pPr marL="600075" lvl="1" indent="-257175">
              <a:lnSpc>
                <a:spcPct val="80000"/>
              </a:lnSpc>
              <a:buFontTx/>
              <a:buAutoNum type="arabicPeriod"/>
            </a:pPr>
            <a:r>
              <a:rPr lang="en-US" altLang="en-US" sz="1200" dirty="0"/>
              <a:t>Estimate a percentage of skis onto which this binding could be sold.</a:t>
            </a:r>
          </a:p>
        </p:txBody>
      </p:sp>
      <p:sp>
        <p:nvSpPr>
          <p:cNvPr id="1639428" name="Rectangle 4">
            <a:extLst>
              <a:ext uri="{FF2B5EF4-FFF2-40B4-BE49-F238E27FC236}">
                <a16:creationId xmlns:a16="http://schemas.microsoft.com/office/drawing/2014/main" id="{9DDE1D8B-E1AD-194C-9860-3B12C40E954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8601" y="1828800"/>
            <a:ext cx="3486150" cy="2686050"/>
          </a:xfrm>
          <a:solidFill>
            <a:srgbClr val="FFFFCC"/>
          </a:solidFill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altLang="en-US" sz="1500" dirty="0"/>
              <a:t>	</a:t>
            </a:r>
            <a:r>
              <a:rPr lang="en-US" altLang="en-US" sz="1500" u="sng" dirty="0"/>
              <a:t>Top-Down</a:t>
            </a:r>
          </a:p>
          <a:p>
            <a:pPr marL="600075" lvl="1" indent="-257175">
              <a:lnSpc>
                <a:spcPct val="80000"/>
              </a:lnSpc>
              <a:buFontTx/>
              <a:buAutoNum type="arabicPeriod"/>
            </a:pPr>
            <a:r>
              <a:rPr lang="en-US" altLang="en-US" sz="1200" dirty="0"/>
              <a:t>How many adults are there in the USA?</a:t>
            </a:r>
          </a:p>
          <a:p>
            <a:pPr marL="600075" lvl="1" indent="-257175">
              <a:lnSpc>
                <a:spcPct val="80000"/>
              </a:lnSpc>
              <a:buFontTx/>
              <a:buAutoNum type="arabicPeriod"/>
            </a:pPr>
            <a:r>
              <a:rPr lang="en-US" altLang="en-US" sz="1200" dirty="0"/>
              <a:t>Multiple this by the percentage of Americans who ski?</a:t>
            </a:r>
          </a:p>
          <a:p>
            <a:pPr marL="600075" lvl="1" indent="-257175">
              <a:lnSpc>
                <a:spcPct val="80000"/>
              </a:lnSpc>
              <a:buFontTx/>
              <a:buAutoNum type="arabicPeriod"/>
            </a:pPr>
            <a:r>
              <a:rPr lang="en-US" altLang="en-US" sz="1200" dirty="0"/>
              <a:t>Assume that adult skiers buy new skis every 5 years to get the number pairs sold per year</a:t>
            </a:r>
          </a:p>
          <a:p>
            <a:pPr marL="600075" lvl="1" indent="-257175">
              <a:lnSpc>
                <a:spcPct val="80000"/>
              </a:lnSpc>
              <a:buFontTx/>
              <a:buAutoNum type="arabicPeriod"/>
            </a:pPr>
            <a:r>
              <a:rPr lang="en-US" altLang="en-US" sz="1200" dirty="0"/>
              <a:t>Estimate a percentage of skis onto which this new binding could be sold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4808BC-C96C-674F-BF5A-970C5E30D7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CCCF9-B3A8-1646-A62D-FB1DBA9D1CB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639429" name="Rectangle 5">
            <a:extLst>
              <a:ext uri="{FF2B5EF4-FFF2-40B4-BE49-F238E27FC236}">
                <a16:creationId xmlns:a16="http://schemas.microsoft.com/office/drawing/2014/main" id="{6BF7FF8C-BA73-4446-A9DF-9AAE4753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71550"/>
            <a:ext cx="73533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dirty="0">
                <a:latin typeface="+mn-lt"/>
                <a:cs typeface="Arial" panose="020B0604020202020204" pitchFamily="34" charset="0"/>
              </a:rPr>
              <a:t>Market Segment:  Avid Skiers in the USA</a:t>
            </a:r>
          </a:p>
          <a:p>
            <a:pPr eaLnBrk="1" hangingPunct="1"/>
            <a:r>
              <a:rPr lang="en-US" altLang="en-US" sz="1500" i="1" dirty="0">
                <a:latin typeface="+mn-lt"/>
                <a:cs typeface="Arial" panose="020B0604020202020204" pitchFamily="34" charset="0"/>
              </a:rPr>
              <a:t>For a new high performance ski bindings product</a:t>
            </a:r>
          </a:p>
        </p:txBody>
      </p:sp>
      <p:pic>
        <p:nvPicPr>
          <p:cNvPr id="1639430" name="Picture 6" descr="MPj04230010000[1]">
            <a:extLst>
              <a:ext uri="{FF2B5EF4-FFF2-40B4-BE49-F238E27FC236}">
                <a16:creationId xmlns:a16="http://schemas.microsoft.com/office/drawing/2014/main" id="{090D4864-1451-FF4E-8D4F-27FB6F710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1660" y="1828800"/>
            <a:ext cx="179189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04A6B-997E-E741-9F11-9EF9A11B378E}"/>
              </a:ext>
            </a:extLst>
          </p:cNvPr>
          <p:cNvSpPr txBox="1"/>
          <p:nvPr/>
        </p:nvSpPr>
        <p:spPr>
          <a:xfrm>
            <a:off x="0" y="0"/>
            <a:ext cx="188595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643713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2EDA-36BF-B24A-09C7-E47A7381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66950"/>
            <a:ext cx="8229600" cy="6096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3676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2D48-AA18-3B48-301F-0DBE80CC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534400" cy="609600"/>
          </a:xfrm>
        </p:spPr>
        <p:txBody>
          <a:bodyPr/>
          <a:lstStyle/>
          <a:p>
            <a:r>
              <a:rPr lang="en-US" dirty="0"/>
              <a:t> It’s important because they’re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F64F-BBFB-B364-C4A5-E3B8C0D859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…to </a:t>
            </a:r>
            <a:r>
              <a:rPr lang="en-US" sz="2000" u="sng" dirty="0"/>
              <a:t>direct their limited resources</a:t>
            </a:r>
            <a:r>
              <a:rPr lang="en-US" sz="2000" dirty="0"/>
              <a:t> (time, money, etc.) on the most promising potential customers and users of a product.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…to build a persuasive business case for an idea</a:t>
            </a:r>
          </a:p>
          <a:p>
            <a:r>
              <a:rPr lang="en-US" sz="2000" dirty="0"/>
              <a:t>		</a:t>
            </a:r>
            <a:r>
              <a:rPr lang="en-US" sz="2000" i="1" dirty="0"/>
              <a:t>e.g., estimating revenue and costs</a:t>
            </a:r>
          </a:p>
          <a:p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…to make product, design and engineering decisions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68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ircular Arrow 18"/>
          <p:cNvSpPr/>
          <p:nvPr/>
        </p:nvSpPr>
        <p:spPr bwMode="auto">
          <a:xfrm flipH="1">
            <a:off x="3501732" y="1005052"/>
            <a:ext cx="3261886" cy="3667043"/>
          </a:xfrm>
          <a:prstGeom prst="circularArrow">
            <a:avLst>
              <a:gd name="adj1" fmla="val 16760"/>
              <a:gd name="adj2" fmla="val 1221737"/>
              <a:gd name="adj3" fmla="val 19947694"/>
              <a:gd name="adj4" fmla="val 7018505"/>
              <a:gd name="adj5" fmla="val 14953"/>
            </a:avLst>
          </a:prstGeom>
          <a:gradFill flip="none" rotWithShape="1">
            <a:gsLst>
              <a:gs pos="8000">
                <a:schemeClr val="accent2">
                  <a:lumMod val="29000"/>
                  <a:lumOff val="71000"/>
                  <a:alpha val="49000"/>
                </a:schemeClr>
              </a:gs>
              <a:gs pos="82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latin typeface="Verdana" charset="0"/>
              <a:ea typeface="ＭＳ Ｐゴシック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1153170" y="2585545"/>
            <a:ext cx="6847831" cy="1529255"/>
          </a:xfrm>
          <a:prstGeom prst="rightArrow">
            <a:avLst>
              <a:gd name="adj1" fmla="val 50000"/>
              <a:gd name="adj2" fmla="val 4388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latin typeface="Verdana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574675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B25EE627-31DB-3943-95E2-95C2D2B651F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07176" y="2749802"/>
            <a:ext cx="137571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/>
              <a:t>Segmentation</a:t>
            </a:r>
          </a:p>
        </p:txBody>
      </p:sp>
      <p:graphicFrame>
        <p:nvGraphicFramePr>
          <p:cNvPr id="5" name="Diagram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000321"/>
              </p:ext>
            </p:extLst>
          </p:nvPr>
        </p:nvGraphicFramePr>
        <p:xfrm>
          <a:off x="5316797" y="2442340"/>
          <a:ext cx="1851660" cy="185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84066" y="2744192"/>
            <a:ext cx="137571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/>
              <a:t>Targeting</a:t>
            </a:r>
            <a:endParaRPr lang="en-US" sz="1125" dirty="0"/>
          </a:p>
        </p:txBody>
      </p:sp>
      <p:sp>
        <p:nvSpPr>
          <p:cNvPr id="22" name="TextBox 21"/>
          <p:cNvSpPr txBox="1"/>
          <p:nvPr/>
        </p:nvSpPr>
        <p:spPr>
          <a:xfrm>
            <a:off x="3954623" y="2755595"/>
            <a:ext cx="1013541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/>
              <a:t>Positioning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4416" y="4337270"/>
            <a:ext cx="3823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rgbClr val="C00000"/>
                </a:solidFill>
              </a:rPr>
              <a:t>“STP process”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9157" y="4337270"/>
            <a:ext cx="273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“the 4 P’s Marketing-Mix”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3530" y="3650204"/>
            <a:ext cx="342900" cy="342900"/>
          </a:xfrm>
          <a:prstGeom prst="rect">
            <a:avLst/>
          </a:prstGeom>
        </p:spPr>
      </p:pic>
      <p:sp>
        <p:nvSpPr>
          <p:cNvPr id="25" name="Right Brace 24"/>
          <p:cNvSpPr/>
          <p:nvPr/>
        </p:nvSpPr>
        <p:spPr bwMode="auto">
          <a:xfrm rot="5400000">
            <a:off x="2946993" y="2787140"/>
            <a:ext cx="308710" cy="2773696"/>
          </a:xfrm>
          <a:prstGeom prst="rightBrac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>
              <a:latin typeface="Verdana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8578" y="2745251"/>
            <a:ext cx="411480" cy="411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3365" y="3617035"/>
            <a:ext cx="241905" cy="411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897" y="2745251"/>
            <a:ext cx="430832" cy="4114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946" y="3009902"/>
            <a:ext cx="685800" cy="7011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7274" y="3009902"/>
            <a:ext cx="685800" cy="7011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3466" y="2990980"/>
            <a:ext cx="581015" cy="72009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247264" y="4765784"/>
            <a:ext cx="257175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Image Source: https://www.canstockphoto.com/</a:t>
            </a:r>
          </a:p>
        </p:txBody>
      </p:sp>
      <p:sp>
        <p:nvSpPr>
          <p:cNvPr id="27" name="Title 9"/>
          <p:cNvSpPr>
            <a:spLocks noGrp="1"/>
          </p:cNvSpPr>
          <p:nvPr>
            <p:ph type="title"/>
          </p:nvPr>
        </p:nvSpPr>
        <p:spPr>
          <a:xfrm>
            <a:off x="457201" y="295371"/>
            <a:ext cx="7429500" cy="912019"/>
          </a:xfrm>
        </p:spPr>
        <p:txBody>
          <a:bodyPr/>
          <a:lstStyle/>
          <a:p>
            <a:r>
              <a:rPr lang="en-US" dirty="0"/>
              <a:t>You’ll need the target market and competition to make “marketing-mix” decisions.</a:t>
            </a:r>
          </a:p>
        </p:txBody>
      </p:sp>
    </p:spTree>
    <p:extLst>
      <p:ext uri="{BB962C8B-B14F-4D97-AF65-F5344CB8AC3E}">
        <p14:creationId xmlns:p14="http://schemas.microsoft.com/office/powerpoint/2010/main" val="20503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4B28-85D9-4F20-9DFF-BC7F987E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66950"/>
            <a:ext cx="8229600" cy="609600"/>
          </a:xfrm>
        </p:spPr>
        <p:txBody>
          <a:bodyPr/>
          <a:lstStyle/>
          <a:p>
            <a:r>
              <a:rPr lang="en-US" dirty="0"/>
              <a:t>Target Market</a:t>
            </a:r>
          </a:p>
        </p:txBody>
      </p:sp>
    </p:spTree>
    <p:extLst>
      <p:ext uri="{BB962C8B-B14F-4D97-AF65-F5344CB8AC3E}">
        <p14:creationId xmlns:p14="http://schemas.microsoft.com/office/powerpoint/2010/main" val="302952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2064-C12A-48A7-1FED-FCBF1A69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1121-BCEE-8D69-5D4D-15903E3F62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998682"/>
            <a:ext cx="4857750" cy="3859068"/>
          </a:xfrm>
        </p:spPr>
        <p:txBody>
          <a:bodyPr/>
          <a:lstStyle/>
          <a:p>
            <a:r>
              <a:rPr lang="en-US" sz="2400" dirty="0"/>
              <a:t>A particular group of customers at which a product, service or program is aimed.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7493B-C2B1-5BF9-1CC6-B82E53B965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4950" y="1003280"/>
            <a:ext cx="3371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8F6F-583E-1DF4-035C-C60EA68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your 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C608-73DA-3669-4118-D05E18BAB3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200150"/>
            <a:ext cx="8458200" cy="3429000"/>
          </a:xfrm>
        </p:spPr>
        <p:txBody>
          <a:bodyPr/>
          <a:lstStyle/>
          <a:p>
            <a:r>
              <a:rPr lang="en-US" sz="2000" u="sng" dirty="0"/>
              <a:t>Start with the potential users.</a:t>
            </a:r>
            <a:r>
              <a:rPr lang="en-US" sz="2000" dirty="0"/>
              <a:t>  Who is most likely to use the product?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users are most critical for making many product decisions.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6111665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45 Helvetica Light" pitchFamily="-110" charset="0"/>
            <a:ea typeface="Geneva" pitchFamily="-110" charset="-128"/>
            <a:cs typeface="Geneva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5A81DC-F056-FF44-9553-6A4D4150B4C1}" vid="{22C4A014-A9D7-334E-98D6-A9C7E73BCA4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9BB08AE-6C17-7743-91F9-ED9B88395F3C}">
  <we:reference id="wa104178141" version="3.0.11.6" store="en-US" storeType="OMEX"/>
  <we:alternateReferences>
    <we:reference id="WA104178141" version="3.0.11.6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2626</Words>
  <Application>Microsoft Macintosh PowerPoint</Application>
  <PresentationFormat>On-screen Show (16:9)</PresentationFormat>
  <Paragraphs>514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.AppleSystemUIFont</vt:lpstr>
      <vt:lpstr>45 Helvetica Light</vt:lpstr>
      <vt:lpstr>Arial</vt:lpstr>
      <vt:lpstr>Helvetica</vt:lpstr>
      <vt:lpstr>Open Sans</vt:lpstr>
      <vt:lpstr>Open Sans Light</vt:lpstr>
      <vt:lpstr>Open Sans Regular</vt:lpstr>
      <vt:lpstr>Times</vt:lpstr>
      <vt:lpstr>Verdana</vt:lpstr>
      <vt:lpstr>Wingdings</vt:lpstr>
      <vt:lpstr>CMU PPT Theme</vt:lpstr>
      <vt:lpstr>PowerPoint Presentation</vt:lpstr>
      <vt:lpstr>You have a product idea …that’s supports the company strategy and product line strategy</vt:lpstr>
      <vt:lpstr>Product Assignment No. 3 Markets and Competitive Position</vt:lpstr>
      <vt:lpstr>Why is it important for  Product Managers, Engineers and Designers to have a target market and to know the competition?</vt:lpstr>
      <vt:lpstr> It’s important because they’re needed</vt:lpstr>
      <vt:lpstr>You’ll need the target market and competition to make “marketing-mix” decisions.</vt:lpstr>
      <vt:lpstr>Target Market</vt:lpstr>
      <vt:lpstr>Definition: Target Market</vt:lpstr>
      <vt:lpstr>Identifying your target market</vt:lpstr>
      <vt:lpstr>Identify a representative “class” of potential users, NOT a specific person and NOT an organization.</vt:lpstr>
      <vt:lpstr>In some cases, there are multiple users. </vt:lpstr>
      <vt:lpstr>For B2B ideas,  job titles are very useful.</vt:lpstr>
      <vt:lpstr>Take 2 minutes. Identify the most relevant potential user(s) for your product idea.</vt:lpstr>
      <vt:lpstr>How many potential users are there?</vt:lpstr>
      <vt:lpstr>Example:</vt:lpstr>
      <vt:lpstr>Example:</vt:lpstr>
      <vt:lpstr>TIPS</vt:lpstr>
      <vt:lpstr>Target Market Segmentation</vt:lpstr>
      <vt:lpstr>But…everyone in a market is not alike.</vt:lpstr>
      <vt:lpstr>You want to segment the market in a way that is most useful and insightful for product decisions</vt:lpstr>
      <vt:lpstr>Less is More.</vt:lpstr>
      <vt:lpstr>For example: Microsoft Excel</vt:lpstr>
      <vt:lpstr>5 Key elements to defining each market segment.</vt:lpstr>
      <vt:lpstr>Example:  Market Segment Definition for forklift truck product </vt:lpstr>
      <vt:lpstr>Example: Product Idea = electric scooter (former student, several years ago) </vt:lpstr>
      <vt:lpstr>The student could have (should have) segmented like this:</vt:lpstr>
      <vt:lpstr>Template: Market Segment Definition The result of your segmentation decisions</vt:lpstr>
      <vt:lpstr>There are 5 types of segmentation variables to use</vt:lpstr>
      <vt:lpstr>Behavioral segmentation variables  are most useful for product decisions</vt:lpstr>
      <vt:lpstr>The other 4 types of segmentation variables</vt:lpstr>
      <vt:lpstr>It’s common to use several variables of multiple types to define a market segment.</vt:lpstr>
      <vt:lpstr>Exercise</vt:lpstr>
      <vt:lpstr>There are 6 criteria (rules) each  market segment definition must satisfy to be valid.</vt:lpstr>
      <vt:lpstr>Data Sources for Market Segmentation &amp; Sizing</vt:lpstr>
      <vt:lpstr>Sizing a market segment</vt:lpstr>
      <vt:lpstr>Sizing a market segment</vt:lpstr>
      <vt:lpstr>Use a top-down or bottom-up approach</vt:lpstr>
      <vt:lpstr>Example: electric scooter idea (former student) Estimated size of  ”Yuppies” market:</vt:lpstr>
      <vt:lpstr>Example: New Tesla Electric Vehicle (former student, a few years ago)</vt:lpstr>
      <vt:lpstr>Example: Market sizing approach</vt:lpstr>
      <vt:lpstr>The 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Jim Berardone</cp:lastModifiedBy>
  <cp:revision>377</cp:revision>
  <cp:lastPrinted>2021-09-21T04:17:56Z</cp:lastPrinted>
  <dcterms:created xsi:type="dcterms:W3CDTF">2020-08-16T19:29:51Z</dcterms:created>
  <dcterms:modified xsi:type="dcterms:W3CDTF">2023-09-12T15:49:59Z</dcterms:modified>
  <cp:category/>
</cp:coreProperties>
</file>