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4" r:id="rId6"/>
    <p:sldId id="272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5" r:id="rId18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rico" initials="G" lastIdx="1" clrIdx="0">
    <p:extLst>
      <p:ext uri="{19B8F6BF-5375-455C-9EA6-DF929625EA0E}">
        <p15:presenceInfo xmlns:p15="http://schemas.microsoft.com/office/powerpoint/2012/main" userId="Generi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F0EE8F-1672-4BA2-B875-66EE7F77AF84}" type="datetimeFigureOut">
              <a:rPr lang="es-BO" smtClean="0"/>
              <a:t>1/4/2019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8452F4E-7954-411A-BAE5-555B2025EB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521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EE8F-1672-4BA2-B875-66EE7F77AF84}" type="datetimeFigureOut">
              <a:rPr lang="es-BO" smtClean="0"/>
              <a:t>1/4/2019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F4E-7954-411A-BAE5-555B2025EB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197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EE8F-1672-4BA2-B875-66EE7F77AF84}" type="datetimeFigureOut">
              <a:rPr lang="es-BO" smtClean="0"/>
              <a:t>1/4/2019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F4E-7954-411A-BAE5-555B2025EB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3125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EE8F-1672-4BA2-B875-66EE7F77AF84}" type="datetimeFigureOut">
              <a:rPr lang="es-BO" smtClean="0"/>
              <a:t>1/4/2019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F4E-7954-411A-BAE5-555B2025EB04}" type="slidenum">
              <a:rPr lang="es-BO" smtClean="0"/>
              <a:t>‹Nº›</a:t>
            </a:fld>
            <a:endParaRPr lang="es-B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723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EE8F-1672-4BA2-B875-66EE7F77AF84}" type="datetimeFigureOut">
              <a:rPr lang="es-BO" smtClean="0"/>
              <a:t>1/4/2019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F4E-7954-411A-BAE5-555B2025EB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6286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EE8F-1672-4BA2-B875-66EE7F77AF84}" type="datetimeFigureOut">
              <a:rPr lang="es-BO" smtClean="0"/>
              <a:t>1/4/2019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F4E-7954-411A-BAE5-555B2025EB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3555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EE8F-1672-4BA2-B875-66EE7F77AF84}" type="datetimeFigureOut">
              <a:rPr lang="es-BO" smtClean="0"/>
              <a:t>1/4/2019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F4E-7954-411A-BAE5-555B2025EB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7059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EE8F-1672-4BA2-B875-66EE7F77AF84}" type="datetimeFigureOut">
              <a:rPr lang="es-BO" smtClean="0"/>
              <a:t>1/4/2019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F4E-7954-411A-BAE5-555B2025EB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8913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EE8F-1672-4BA2-B875-66EE7F77AF84}" type="datetimeFigureOut">
              <a:rPr lang="es-BO" smtClean="0"/>
              <a:t>1/4/2019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F4E-7954-411A-BAE5-555B2025EB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4811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EE8F-1672-4BA2-B875-66EE7F77AF84}" type="datetimeFigureOut">
              <a:rPr lang="es-BO" smtClean="0"/>
              <a:t>1/4/2019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F4E-7954-411A-BAE5-555B2025EB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0023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EE8F-1672-4BA2-B875-66EE7F77AF84}" type="datetimeFigureOut">
              <a:rPr lang="es-BO" smtClean="0"/>
              <a:t>1/4/2019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F4E-7954-411A-BAE5-555B2025EB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9877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EE8F-1672-4BA2-B875-66EE7F77AF84}" type="datetimeFigureOut">
              <a:rPr lang="es-BO" smtClean="0"/>
              <a:t>1/4/2019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F4E-7954-411A-BAE5-555B2025EB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679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EE8F-1672-4BA2-B875-66EE7F77AF84}" type="datetimeFigureOut">
              <a:rPr lang="es-BO" smtClean="0"/>
              <a:t>1/4/2019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F4E-7954-411A-BAE5-555B2025EB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8158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EE8F-1672-4BA2-B875-66EE7F77AF84}" type="datetimeFigureOut">
              <a:rPr lang="es-BO" smtClean="0"/>
              <a:t>1/4/2019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F4E-7954-411A-BAE5-555B2025EB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6134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EE8F-1672-4BA2-B875-66EE7F77AF84}" type="datetimeFigureOut">
              <a:rPr lang="es-BO" smtClean="0"/>
              <a:t>1/4/2019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F4E-7954-411A-BAE5-555B2025EB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6982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EE8F-1672-4BA2-B875-66EE7F77AF84}" type="datetimeFigureOut">
              <a:rPr lang="es-BO" smtClean="0"/>
              <a:t>1/4/2019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F4E-7954-411A-BAE5-555B2025EB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2009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EE8F-1672-4BA2-B875-66EE7F77AF84}" type="datetimeFigureOut">
              <a:rPr lang="es-BO" smtClean="0"/>
              <a:t>1/4/2019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F4E-7954-411A-BAE5-555B2025EB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0754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0EE8F-1672-4BA2-B875-66EE7F77AF84}" type="datetimeFigureOut">
              <a:rPr lang="es-BO" smtClean="0"/>
              <a:t>1/4/2019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2F4E-7954-411A-BAE5-555B2025EB0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01491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50422" y="1606732"/>
            <a:ext cx="87390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36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SISTEMA INFORMATICO DE CONTROL DE INVENTARIOS</a:t>
            </a:r>
          </a:p>
          <a:p>
            <a:pPr algn="ctr"/>
            <a:endParaRPr lang="es-BO" sz="3600" b="1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empus Sans ITC" panose="04020404030D07020202" pitchFamily="82" charset="0"/>
            </a:endParaRPr>
          </a:p>
          <a:p>
            <a:pPr algn="ctr"/>
            <a:endParaRPr lang="es-BO" sz="3600" b="1" dirty="0" smtClean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empus Sans ITC" panose="04020404030D07020202" pitchFamily="82" charset="0"/>
            </a:endParaRPr>
          </a:p>
          <a:p>
            <a:pPr algn="ctr"/>
            <a:r>
              <a:rPr lang="es-BO" sz="36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“FERRETERIA SAN FRANCISCO”</a:t>
            </a:r>
            <a:endParaRPr lang="es-BO" sz="3600" b="1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17565"/>
            <a:ext cx="35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“FERRETERIA SAN FRANCISCO”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6074229" y="117565"/>
            <a:ext cx="649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SISTEMA INFORMATICO DE CONTROL DE INVENTARIOS</a:t>
            </a:r>
          </a:p>
          <a:p>
            <a:endParaRPr lang="es-BO" dirty="0"/>
          </a:p>
        </p:txBody>
      </p:sp>
      <p:sp>
        <p:nvSpPr>
          <p:cNvPr id="7" name="CuadroTexto 6"/>
          <p:cNvSpPr txBox="1"/>
          <p:nvPr/>
        </p:nvSpPr>
        <p:spPr>
          <a:xfrm>
            <a:off x="2198189" y="763896"/>
            <a:ext cx="712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ESTRUCTURA DEL SISTEMA</a:t>
            </a:r>
          </a:p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PRECIOS DE VENTA</a:t>
            </a:r>
            <a:endParaRPr lang="es-BO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401785" y="2850241"/>
            <a:ext cx="5081815" cy="22467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sz="2800" dirty="0" smtClean="0">
                <a:solidFill>
                  <a:sysClr val="windowText" lastClr="000000"/>
                </a:solidFill>
              </a:rPr>
              <a:t>PRECIOS DE VENTA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BO" sz="2800" dirty="0" smtClean="0">
                <a:solidFill>
                  <a:sysClr val="windowText" lastClr="000000"/>
                </a:solidFill>
              </a:rPr>
              <a:t>INDIVIDUAL		BS.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BO" sz="2800" dirty="0" smtClean="0">
                <a:solidFill>
                  <a:sysClr val="windowText" lastClr="000000"/>
                </a:solidFill>
              </a:rPr>
              <a:t>POR GRUPO		EN 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BO" sz="2800" dirty="0" smtClean="0">
                <a:solidFill>
                  <a:sysClr val="windowText" lastClr="000000"/>
                </a:solidFill>
              </a:rPr>
              <a:t>POR MARCA</a:t>
            </a:r>
          </a:p>
          <a:p>
            <a:pPr algn="ctr"/>
            <a:endParaRPr lang="es-BO" sz="28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62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17565"/>
            <a:ext cx="35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“FERRETERIA SAN FRANCISCO”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6074229" y="117565"/>
            <a:ext cx="649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SISTEMA INFORMATICO DE CONTROL DE INVENTARIOS</a:t>
            </a:r>
          </a:p>
          <a:p>
            <a:endParaRPr lang="es-BO" dirty="0"/>
          </a:p>
        </p:txBody>
      </p:sp>
      <p:sp>
        <p:nvSpPr>
          <p:cNvPr id="7" name="CuadroTexto 6"/>
          <p:cNvSpPr txBox="1"/>
          <p:nvPr/>
        </p:nvSpPr>
        <p:spPr>
          <a:xfrm>
            <a:off x="2198189" y="763896"/>
            <a:ext cx="712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ESTRUCTURA DEL SISTEMA</a:t>
            </a:r>
          </a:p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CONSULTA RAPIDA</a:t>
            </a:r>
            <a:endParaRPr lang="es-BO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20697" y="1876884"/>
            <a:ext cx="4495803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dirty="0" smtClean="0"/>
              <a:t>BUSQUEDA DEL PRODUCTO</a:t>
            </a:r>
          </a:p>
          <a:p>
            <a:pPr algn="ctr"/>
            <a:endParaRPr lang="es-BO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s-BO" dirty="0" smtClean="0"/>
              <a:t>Por Código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s-BO" dirty="0" smtClean="0"/>
              <a:t>Por Nombre de producto</a:t>
            </a:r>
          </a:p>
          <a:p>
            <a:pPr algn="ctr"/>
            <a:endParaRPr lang="es-BO" dirty="0" smtClean="0"/>
          </a:p>
        </p:txBody>
      </p:sp>
      <p:sp>
        <p:nvSpPr>
          <p:cNvPr id="2" name="Flecha derecha 1"/>
          <p:cNvSpPr/>
          <p:nvPr/>
        </p:nvSpPr>
        <p:spPr>
          <a:xfrm>
            <a:off x="5207000" y="2304398"/>
            <a:ext cx="1346200" cy="6223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CuadroTexto 8"/>
          <p:cNvSpPr txBox="1"/>
          <p:nvPr/>
        </p:nvSpPr>
        <p:spPr>
          <a:xfrm>
            <a:off x="6743700" y="2280367"/>
            <a:ext cx="5080000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dirty="0" err="1" smtClean="0"/>
              <a:t>Codigo</a:t>
            </a:r>
            <a:r>
              <a:rPr lang="es-BO" dirty="0" smtClean="0"/>
              <a:t>,  Descripción,  Unidad de Manejo, Precio,   Existencia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479800" y="4039686"/>
            <a:ext cx="5188858" cy="22467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sz="2800" dirty="0" smtClean="0">
                <a:solidFill>
                  <a:schemeClr val="bg2">
                    <a:lumMod val="75000"/>
                  </a:schemeClr>
                </a:solidFill>
              </a:rPr>
              <a:t>SE APLICA A: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BO" sz="2800" dirty="0" smtClean="0">
                <a:solidFill>
                  <a:schemeClr val="bg2">
                    <a:lumMod val="75000"/>
                  </a:schemeClr>
                </a:solidFill>
              </a:rPr>
              <a:t>Proforma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BO" sz="2800" dirty="0" smtClean="0">
                <a:solidFill>
                  <a:schemeClr val="bg2">
                    <a:lumMod val="75000"/>
                  </a:schemeClr>
                </a:solidFill>
              </a:rPr>
              <a:t>Venta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BO" sz="2800" dirty="0" smtClean="0">
                <a:solidFill>
                  <a:schemeClr val="bg2">
                    <a:lumMod val="75000"/>
                  </a:schemeClr>
                </a:solidFill>
              </a:rPr>
              <a:t>Consulta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BO" sz="2800" dirty="0" smtClean="0">
                <a:solidFill>
                  <a:schemeClr val="bg2">
                    <a:lumMod val="75000"/>
                  </a:schemeClr>
                </a:solidFill>
              </a:rPr>
              <a:t>Precios de venta</a:t>
            </a:r>
            <a:endParaRPr lang="es-BO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2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17565"/>
            <a:ext cx="35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“FERRETERIA SAN FRANCISCO”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6074229" y="117565"/>
            <a:ext cx="649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SISTEMA INFORMATICO DE CONTROL DE INVENTARIOS</a:t>
            </a:r>
          </a:p>
          <a:p>
            <a:endParaRPr lang="es-BO" dirty="0"/>
          </a:p>
        </p:txBody>
      </p:sp>
      <p:sp>
        <p:nvSpPr>
          <p:cNvPr id="7" name="CuadroTexto 6"/>
          <p:cNvSpPr txBox="1"/>
          <p:nvPr/>
        </p:nvSpPr>
        <p:spPr>
          <a:xfrm>
            <a:off x="2363289" y="625395"/>
            <a:ext cx="712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ESTRUCTURA DEL SISTEMA</a:t>
            </a:r>
          </a:p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EXISTENCIA MINIMA</a:t>
            </a:r>
            <a:endParaRPr lang="es-BO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289" y="1515614"/>
            <a:ext cx="1918091" cy="369331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281380" y="1515615"/>
            <a:ext cx="5473700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FERRETERIA SAN FRANCISCO		FECHA:……….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	PRODUCTOS CON EXISTENCIA MINIMA</a:t>
            </a:r>
          </a:p>
          <a:p>
            <a:endParaRPr lang="es-BO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Producto   	Existencia      	        Proveedor  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----------------------    --------          ---------------------------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----------------------    --------          ---------------------------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----------------------    --------          ---------------------------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----------------------    --------          ---------------------------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----------------------    --------          ---------------------------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----------------------    --------          ---------------------------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----------------------    --------          ---------------------------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______________________________________________</a:t>
            </a:r>
          </a:p>
          <a:p>
            <a:endParaRPr lang="es-BO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Recortar y redondear rectángulo de esquina sencilla 8"/>
          <p:cNvSpPr/>
          <p:nvPr/>
        </p:nvSpPr>
        <p:spPr>
          <a:xfrm>
            <a:off x="2320137" y="5345874"/>
            <a:ext cx="7434943" cy="1229555"/>
          </a:xfrm>
          <a:prstGeom prst="snip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ysClr val="windowText" lastClr="000000"/>
                </a:solidFill>
              </a:rPr>
              <a:t>Esta verificación se realiza de forma automática cada vez que el sistema inicia y los productos ingresan a esta lista bajo la siguiente condición:</a:t>
            </a:r>
          </a:p>
          <a:p>
            <a:pPr algn="ctr"/>
            <a:r>
              <a:rPr lang="es-BO" dirty="0" smtClean="0">
                <a:solidFill>
                  <a:sysClr val="windowText" lastClr="000000"/>
                </a:solidFill>
              </a:rPr>
              <a:t>EXISTENCIA ACTUAL &lt;= A EXISTENCIA MINIMA</a:t>
            </a:r>
            <a:endParaRPr lang="es-BO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6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17565"/>
            <a:ext cx="35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“FERRETERIA SAN FRANCISCO”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6074229" y="117565"/>
            <a:ext cx="649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SISTEMA INFORMATICO DE CONTROL DE INVENTARIOS</a:t>
            </a:r>
          </a:p>
          <a:p>
            <a:endParaRPr lang="es-BO" dirty="0"/>
          </a:p>
        </p:txBody>
      </p:sp>
      <p:sp>
        <p:nvSpPr>
          <p:cNvPr id="7" name="CuadroTexto 6"/>
          <p:cNvSpPr txBox="1"/>
          <p:nvPr/>
        </p:nvSpPr>
        <p:spPr>
          <a:xfrm>
            <a:off x="2363289" y="625395"/>
            <a:ext cx="712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ESTRUCTURA DEL SISTEMA</a:t>
            </a:r>
          </a:p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REPORTES - PRODUCTOS</a:t>
            </a:r>
            <a:endParaRPr lang="es-BO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71335" y="1985344"/>
            <a:ext cx="5041900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FERRETERIA SAN FRANCISCO</a:t>
            </a:r>
            <a:r>
              <a:rPr lang="es-BO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	FECHA:…...	</a:t>
            </a:r>
          </a:p>
          <a:p>
            <a:pPr algn="ctr"/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LISTADO DE PRODUCTOS</a:t>
            </a:r>
          </a:p>
          <a:p>
            <a:pPr algn="ctr"/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ORDEN ALFABETICO</a:t>
            </a:r>
          </a:p>
          <a:p>
            <a:endParaRPr lang="es-BO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s-BO" u="sng" dirty="0" err="1" smtClean="0">
                <a:solidFill>
                  <a:schemeClr val="bg2">
                    <a:lumMod val="75000"/>
                  </a:schemeClr>
                </a:solidFill>
              </a:rPr>
              <a:t>Codigo</a:t>
            </a:r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   Producto    Marca     Grupo     Proveedor 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  ------------  ----------  ----------   ------------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  ------------  ----------  ----------   ------------ 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  ------------  ----------  ----------   ------------ 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  ------------  ----------  ----------   ------------ 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  ------------  ----------  ----------   ------------ 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  ------------  ----------  ----------   ------------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 ---------  ------------  ----------  ----------   ------------ 	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696529" y="1594890"/>
            <a:ext cx="5041900" cy="5078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FERRETERIA SAN FRANCISCO		FECHA:…... 	</a:t>
            </a:r>
          </a:p>
          <a:p>
            <a:pPr algn="ctr"/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LISTADO DE PRODUCTOS</a:t>
            </a:r>
          </a:p>
          <a:p>
            <a:pPr algn="ctr"/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POR PROVEEDOR</a:t>
            </a:r>
          </a:p>
          <a:p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Proveedor:  ----------------------------------------</a:t>
            </a:r>
            <a:endParaRPr lang="es-BO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s-BO" u="sng" dirty="0" err="1" smtClean="0">
                <a:solidFill>
                  <a:schemeClr val="bg2">
                    <a:lumMod val="75000"/>
                  </a:schemeClr>
                </a:solidFill>
              </a:rPr>
              <a:t>Codigo</a:t>
            </a:r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   Producto               Marca     Grupo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  ---------------------  ----------  ----------   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  ---------------------  ----------  ----------    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  ---------------------  ----------  ----------   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  ---------------------  ----------  ----------   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  ---------------------  ----------  ----------  	</a:t>
            </a:r>
          </a:p>
          <a:p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Proveedor:  ----------------------------------------</a:t>
            </a:r>
            <a:endParaRPr lang="es-BO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s-BO" u="sng" dirty="0" err="1" smtClean="0">
                <a:solidFill>
                  <a:schemeClr val="bg2">
                    <a:lumMod val="75000"/>
                  </a:schemeClr>
                </a:solidFill>
              </a:rPr>
              <a:t>Codigo</a:t>
            </a:r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   Producto               Marca     Grupo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  ---------------------  ----------  ----------   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  ---------------------  ----------  ----------    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  ---------------------  ----------  ----------   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  ---------------------  ----------  ----------   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  ---------------------  ----------  ----------  </a:t>
            </a:r>
          </a:p>
        </p:txBody>
      </p:sp>
    </p:spTree>
    <p:extLst>
      <p:ext uri="{BB962C8B-B14F-4D97-AF65-F5344CB8AC3E}">
        <p14:creationId xmlns:p14="http://schemas.microsoft.com/office/powerpoint/2010/main" val="88310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17565"/>
            <a:ext cx="35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“FERRETERIA SAN FRANCISCO”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6074229" y="117565"/>
            <a:ext cx="649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SISTEMA INFORMATICO DE CONTROL DE INVENTARIOS</a:t>
            </a:r>
          </a:p>
          <a:p>
            <a:endParaRPr lang="es-BO" dirty="0"/>
          </a:p>
        </p:txBody>
      </p:sp>
      <p:sp>
        <p:nvSpPr>
          <p:cNvPr id="7" name="CuadroTexto 6"/>
          <p:cNvSpPr txBox="1"/>
          <p:nvPr/>
        </p:nvSpPr>
        <p:spPr>
          <a:xfrm>
            <a:off x="2363289" y="625395"/>
            <a:ext cx="712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ESTRUCTURA DEL SISTEMA</a:t>
            </a:r>
          </a:p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REPORTES - PROVEEDORES</a:t>
            </a:r>
            <a:endParaRPr lang="es-BO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592285" y="1721890"/>
            <a:ext cx="5041900" cy="42473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FERRETERIA SAN FRANCISCO</a:t>
            </a:r>
            <a:r>
              <a:rPr lang="es-BO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	FECHA:…...	</a:t>
            </a:r>
          </a:p>
          <a:p>
            <a:pPr algn="ctr"/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LISTADO DE PROVEEDORES</a:t>
            </a:r>
          </a:p>
          <a:p>
            <a:pPr algn="ctr"/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ORDEN ALFABETICO</a:t>
            </a:r>
          </a:p>
          <a:p>
            <a:endParaRPr lang="es-BO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Proveedor         Origen       Contacto         </a:t>
            </a:r>
            <a:r>
              <a:rPr lang="es-BO" u="sng" dirty="0" err="1" smtClean="0">
                <a:solidFill>
                  <a:schemeClr val="bg2">
                    <a:lumMod val="75000"/>
                  </a:schemeClr>
                </a:solidFill>
              </a:rPr>
              <a:t>Telefono</a:t>
            </a:r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 ------------  --------------   ------------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 ------------  --------------   ------------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 ------------  --------------   ------------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 ------------  --------------   ------------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 ------------  --------------   ------------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 ------------  --------------   ------------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 ------------  --------------   ------------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 ------------  --------------   ------------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6693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17565"/>
            <a:ext cx="35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“FERRETERIA SAN FRANCISCO”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6074229" y="117565"/>
            <a:ext cx="649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SISTEMA INFORMATICO DE CONTROL DE INVENTARIOS</a:t>
            </a:r>
          </a:p>
          <a:p>
            <a:endParaRPr lang="es-BO" dirty="0"/>
          </a:p>
        </p:txBody>
      </p:sp>
      <p:sp>
        <p:nvSpPr>
          <p:cNvPr id="7" name="CuadroTexto 6"/>
          <p:cNvSpPr txBox="1"/>
          <p:nvPr/>
        </p:nvSpPr>
        <p:spPr>
          <a:xfrm>
            <a:off x="2363289" y="625395"/>
            <a:ext cx="712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ESTRUCTURA DEL SISTEMA</a:t>
            </a:r>
          </a:p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REPORTES - KARDEX</a:t>
            </a:r>
            <a:endParaRPr lang="es-BO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163026" y="1594890"/>
            <a:ext cx="5522685" cy="4801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FERRETERIA SAN FRANCISCO</a:t>
            </a:r>
            <a:r>
              <a:rPr lang="es-BO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	FECHA:…...	</a:t>
            </a:r>
          </a:p>
          <a:p>
            <a:pPr algn="ctr"/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KARDEX DE PRODUCTO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Producto: _____________________________________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Marca: __________________  Grupo: _____________</a:t>
            </a:r>
            <a:endParaRPr lang="es-BO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Fecha         </a:t>
            </a:r>
            <a:r>
              <a:rPr lang="es-BO" u="sng" dirty="0" err="1" smtClean="0">
                <a:solidFill>
                  <a:schemeClr val="bg2">
                    <a:lumMod val="75000"/>
                  </a:schemeClr>
                </a:solidFill>
              </a:rPr>
              <a:t>Cant</a:t>
            </a:r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. Ingreso      </a:t>
            </a:r>
            <a:r>
              <a:rPr lang="es-BO" u="sng" dirty="0" err="1" smtClean="0">
                <a:solidFill>
                  <a:schemeClr val="bg2">
                    <a:lumMod val="75000"/>
                  </a:schemeClr>
                </a:solidFill>
              </a:rPr>
              <a:t>Cant</a:t>
            </a:r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. Egreso        Saldo 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           -------              --------            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           -------              --------            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           -------              --------            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           -------              --------            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           -------              --------            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           -------              --------            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           -------              --------            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           -------              --------            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           -------              --------            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           -------              --------            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4953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17565"/>
            <a:ext cx="35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“FERRETERIA SAN FRANCISCO”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6074229" y="117565"/>
            <a:ext cx="649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SISTEMA INFORMATICO DE CONTROL DE INVENTARIOS</a:t>
            </a:r>
          </a:p>
          <a:p>
            <a:endParaRPr lang="es-BO" dirty="0"/>
          </a:p>
        </p:txBody>
      </p:sp>
      <p:sp>
        <p:nvSpPr>
          <p:cNvPr id="7" name="CuadroTexto 6"/>
          <p:cNvSpPr txBox="1"/>
          <p:nvPr/>
        </p:nvSpPr>
        <p:spPr>
          <a:xfrm>
            <a:off x="2363289" y="625395"/>
            <a:ext cx="712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ESTRUCTURA DEL SISTEMA</a:t>
            </a:r>
          </a:p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REPORTES – INVENTARIO FISICO</a:t>
            </a:r>
            <a:endParaRPr lang="es-BO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163026" y="1594890"/>
            <a:ext cx="5522685" cy="5078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FERRETERIA SAN FRANCISCO</a:t>
            </a:r>
            <a:r>
              <a:rPr lang="es-BO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	FECHA:…...	</a:t>
            </a:r>
          </a:p>
          <a:p>
            <a:pPr algn="ctr"/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INVENTARIO FISICO</a:t>
            </a:r>
          </a:p>
          <a:p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Código   Producto             Marca          Grupo       </a:t>
            </a:r>
            <a:r>
              <a:rPr lang="es-BO" u="sng" dirty="0" err="1" smtClean="0">
                <a:solidFill>
                  <a:schemeClr val="bg2">
                    <a:lumMod val="75000"/>
                  </a:schemeClr>
                </a:solidFill>
              </a:rPr>
              <a:t>Exist</a:t>
            </a:r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. 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------------------    --------------  -----------  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------------------    --------------  -----------  -------- --------    ------------------    --------------  -----------  -------- --------    ------------------    --------------  -----------  -------- --------    ------------------    --------------  -----------  -------- --------    ------------------    --------------  -----------  -------- --------    ------------------    --------------  -----------  -------- --------    ------------------    --------------  -----------  -------- --------    ------------------    --------------  -----------  -------- --------    ------------------    --------------  -----------  -------- --------    ------------------    --------------  -----------  -------- --------    ------------------    --------------  -----------  -------- --------    ------------------    --------------  -----------  ------	</a:t>
            </a:r>
          </a:p>
        </p:txBody>
      </p:sp>
    </p:spTree>
    <p:extLst>
      <p:ext uri="{BB962C8B-B14F-4D97-AF65-F5344CB8AC3E}">
        <p14:creationId xmlns:p14="http://schemas.microsoft.com/office/powerpoint/2010/main" val="19754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17565"/>
            <a:ext cx="35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“FERRETERIA SAN FRANCISCO”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6074229" y="117565"/>
            <a:ext cx="649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SISTEMA INFORMATICO DE CONTROL DE INVENTARIOS</a:t>
            </a:r>
          </a:p>
          <a:p>
            <a:endParaRPr lang="es-BO" dirty="0"/>
          </a:p>
        </p:txBody>
      </p:sp>
      <p:sp>
        <p:nvSpPr>
          <p:cNvPr id="7" name="CuadroTexto 6"/>
          <p:cNvSpPr txBox="1"/>
          <p:nvPr/>
        </p:nvSpPr>
        <p:spPr>
          <a:xfrm>
            <a:off x="2832826" y="741588"/>
            <a:ext cx="712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ESTRUCTURA DEL SISTEMA</a:t>
            </a:r>
          </a:p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REPORTES – INVENTARIO FISICO VALORADO</a:t>
            </a:r>
            <a:endParaRPr lang="es-BO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832826" y="1594890"/>
            <a:ext cx="7276374" cy="5078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FERRETERIA SAN FRANCISCO</a:t>
            </a:r>
            <a:r>
              <a:rPr lang="es-BO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	FECHA:…...	</a:t>
            </a:r>
          </a:p>
          <a:p>
            <a:pPr algn="ctr"/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INVENTARIO FISICO</a:t>
            </a:r>
          </a:p>
          <a:p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Código   Producto             Marca          Grupo       </a:t>
            </a:r>
            <a:r>
              <a:rPr lang="es-BO" u="sng" dirty="0" err="1" smtClean="0">
                <a:solidFill>
                  <a:schemeClr val="bg2">
                    <a:lumMod val="75000"/>
                  </a:schemeClr>
                </a:solidFill>
              </a:rPr>
              <a:t>Exist</a:t>
            </a:r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.    Pr. </a:t>
            </a:r>
            <a:r>
              <a:rPr lang="es-BO" u="sng" dirty="0" err="1" smtClean="0">
                <a:solidFill>
                  <a:schemeClr val="bg2">
                    <a:lumMod val="75000"/>
                  </a:schemeClr>
                </a:solidFill>
              </a:rPr>
              <a:t>Unit</a:t>
            </a:r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.     Total  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------------------    --------------  -----------  --------   ---------   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------------------    --------------  -----------  --------   ---------   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------------------    --------------  -----------  --------   ---------   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------------------    --------------  -----------  --------   ---------   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------------------    --------------  -----------  --------   ---------   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------------------    --------------  -----------  --------   ---------   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------------------    --------------  -----------  --------   ---------   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------------------    --------------  -----------  --------   ---------   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------------------    --------------  -----------  --------   ---------   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------------------    --------------  -----------  --------   ---------   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------------------    --------------  -----------  --------   ---------   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------------------    --------------  -----------  --------   ---------   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------------------    --------------  -----------  --------   ---------   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------------------    --------------  -----------  --------   ---------   ---------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    ------------------    --------------  -----------  --------   ---------   ---------</a:t>
            </a:r>
          </a:p>
        </p:txBody>
      </p:sp>
    </p:spTree>
    <p:extLst>
      <p:ext uri="{BB962C8B-B14F-4D97-AF65-F5344CB8AC3E}">
        <p14:creationId xmlns:p14="http://schemas.microsoft.com/office/powerpoint/2010/main" val="318615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0" y="117565"/>
            <a:ext cx="35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“FERRETERIA SAN FRANCISCO”</a:t>
            </a:r>
            <a:endParaRPr lang="es-BO" dirty="0"/>
          </a:p>
        </p:txBody>
      </p:sp>
      <p:sp>
        <p:nvSpPr>
          <p:cNvPr id="6" name="CuadroTexto 5"/>
          <p:cNvSpPr txBox="1"/>
          <p:nvPr/>
        </p:nvSpPr>
        <p:spPr>
          <a:xfrm>
            <a:off x="6074229" y="117565"/>
            <a:ext cx="649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SISTEMA INFORMATICO DE CONTROL DE INVENTARIOS</a:t>
            </a:r>
          </a:p>
          <a:p>
            <a:endParaRPr lang="es-BO" dirty="0"/>
          </a:p>
        </p:txBody>
      </p:sp>
      <p:sp>
        <p:nvSpPr>
          <p:cNvPr id="7" name="CuadroTexto 6"/>
          <p:cNvSpPr txBox="1"/>
          <p:nvPr/>
        </p:nvSpPr>
        <p:spPr>
          <a:xfrm>
            <a:off x="195944" y="763896"/>
            <a:ext cx="11704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400" b="1" u="sng" dirty="0" smtClean="0">
                <a:solidFill>
                  <a:schemeClr val="tx1">
                    <a:lumMod val="95000"/>
                  </a:schemeClr>
                </a:solidFill>
              </a:rPr>
              <a:t>INTRODUCCIÓN</a:t>
            </a:r>
          </a:p>
          <a:p>
            <a:r>
              <a:rPr lang="es-ES" sz="2400" dirty="0">
                <a:solidFill>
                  <a:schemeClr val="bg2">
                    <a:lumMod val="75000"/>
                  </a:schemeClr>
                </a:solidFill>
              </a:rPr>
              <a:t>Uno de los puntos más importantes en una </a:t>
            </a:r>
            <a:r>
              <a:rPr lang="es-ES" sz="2400" dirty="0" smtClean="0">
                <a:solidFill>
                  <a:schemeClr val="bg2">
                    <a:lumMod val="75000"/>
                  </a:schemeClr>
                </a:solidFill>
              </a:rPr>
              <a:t>empresa </a:t>
            </a:r>
            <a:r>
              <a:rPr lang="es-ES" sz="2400" dirty="0">
                <a:solidFill>
                  <a:schemeClr val="bg2">
                    <a:lumMod val="75000"/>
                  </a:schemeClr>
                </a:solidFill>
              </a:rPr>
              <a:t>es el control de entradas y salidas de mercancías (control de inventario), ya que esto conlleva </a:t>
            </a:r>
            <a:r>
              <a:rPr lang="es-ES" sz="2400" dirty="0" smtClean="0">
                <a:solidFill>
                  <a:schemeClr val="bg2">
                    <a:lumMod val="75000"/>
                  </a:schemeClr>
                </a:solidFill>
              </a:rPr>
              <a:t>a poder</a:t>
            </a:r>
            <a:r>
              <a:rPr lang="es-ES" sz="2400" dirty="0">
                <a:solidFill>
                  <a:schemeClr val="bg2">
                    <a:lumMod val="75000"/>
                  </a:schemeClr>
                </a:solidFill>
              </a:rPr>
              <a:t> determinar en un momento dado la existencia de mercancía para regular los recursos existente para que no </a:t>
            </a:r>
            <a:r>
              <a:rPr lang="es-ES" sz="2400" dirty="0" smtClean="0">
                <a:solidFill>
                  <a:schemeClr val="bg2">
                    <a:lumMod val="75000"/>
                  </a:schemeClr>
                </a:solidFill>
              </a:rPr>
              <a:t>genere una </a:t>
            </a:r>
            <a:r>
              <a:rPr lang="es-ES" sz="2400" dirty="0">
                <a:solidFill>
                  <a:schemeClr val="bg2">
                    <a:lumMod val="75000"/>
                  </a:schemeClr>
                </a:solidFill>
              </a:rPr>
              <a:t>perdida por el descuido de la mercancía en el almacén.</a:t>
            </a:r>
            <a:endParaRPr lang="es-BO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2069" y="2979887"/>
            <a:ext cx="11704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400" b="1" u="sng" dirty="0" smtClean="0">
                <a:solidFill>
                  <a:schemeClr val="tx1">
                    <a:lumMod val="95000"/>
                  </a:schemeClr>
                </a:solidFill>
              </a:rPr>
              <a:t>PROBLEMÁTICA</a:t>
            </a:r>
          </a:p>
          <a:p>
            <a:r>
              <a:rPr lang="es-ES" sz="2400" dirty="0" smtClean="0">
                <a:solidFill>
                  <a:schemeClr val="bg2">
                    <a:lumMod val="75000"/>
                  </a:schemeClr>
                </a:solidFill>
              </a:rPr>
              <a:t>La ausencia de un sistema informático que controle y realice las tareas rutinarias dentro de una empresa que manipula productos para la venta, genera un alto porcentaje de error humano al momento de realizar los inventarios de gestión o reconteos de existencia, esto a su vez puede generar pérdidas económicas que a través del tiempo puede significar un monto importante.</a:t>
            </a:r>
            <a:endParaRPr lang="es-BO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5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17565"/>
            <a:ext cx="35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“FERRETERIA SAN FRANCISCO”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6074229" y="117565"/>
            <a:ext cx="649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SISTEMA INFORMATICO DE CONTROL DE INVENTARIOS</a:t>
            </a:r>
          </a:p>
          <a:p>
            <a:endParaRPr lang="es-BO" dirty="0"/>
          </a:p>
        </p:txBody>
      </p:sp>
      <p:sp>
        <p:nvSpPr>
          <p:cNvPr id="6" name="CuadroTexto 5"/>
          <p:cNvSpPr txBox="1"/>
          <p:nvPr/>
        </p:nvSpPr>
        <p:spPr>
          <a:xfrm>
            <a:off x="195944" y="763896"/>
            <a:ext cx="1170432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2400" b="1" u="sng" dirty="0" smtClean="0">
                <a:solidFill>
                  <a:schemeClr val="tx1">
                    <a:lumMod val="95000"/>
                  </a:schemeClr>
                </a:solidFill>
              </a:rPr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2">
                    <a:lumMod val="75000"/>
                  </a:schemeClr>
                </a:solidFill>
              </a:rPr>
              <a:t>Diseñar un sistema informático creado a medida de las necesidades de la empresa, de tal forma que realice de forma automática procesos rutinarios, tales como control de entradas y salidas, actualización de existencias, control de punto de reposición, clasificación de los productos, arqueo de caja, etc.</a:t>
            </a:r>
          </a:p>
          <a:p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2">
                    <a:lumMod val="75000"/>
                  </a:schemeClr>
                </a:solidFill>
              </a:rPr>
              <a:t>Resolver problemas con un control sistematizado del movimiento diario, mensual o de gestión.</a:t>
            </a:r>
          </a:p>
          <a:p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2">
                    <a:lumMod val="75000"/>
                  </a:schemeClr>
                </a:solidFill>
              </a:rPr>
              <a:t>Generar reportes actualizados para consulta inmediata.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2">
                    <a:lumMod val="75000"/>
                  </a:schemeClr>
                </a:solidFill>
              </a:rPr>
              <a:t>Reducir al mínimo el porcentaje de error humano.</a:t>
            </a:r>
          </a:p>
          <a:p>
            <a:endParaRPr lang="es-E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s-BO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9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17565"/>
            <a:ext cx="35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“FERRETERIA SAN FRANCISCO”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6074229" y="117565"/>
            <a:ext cx="649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SISTEMA INFORMATICO DE CONTROL DE INVENTARIOS</a:t>
            </a:r>
          </a:p>
          <a:p>
            <a:endParaRPr lang="es-BO" dirty="0"/>
          </a:p>
        </p:txBody>
      </p:sp>
      <p:sp>
        <p:nvSpPr>
          <p:cNvPr id="8" name="CuadroTexto 7"/>
          <p:cNvSpPr txBox="1"/>
          <p:nvPr/>
        </p:nvSpPr>
        <p:spPr>
          <a:xfrm>
            <a:off x="2529840" y="936171"/>
            <a:ext cx="712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FLUJO DE LA INFORMACIÓN EN EL SISTEMA</a:t>
            </a:r>
            <a:endParaRPr lang="es-BO" sz="2400" b="1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empus Sans ITC" panose="04020404030D07020202" pitchFamily="82" charset="0"/>
            </a:endParaRPr>
          </a:p>
          <a:p>
            <a:pPr algn="ctr"/>
            <a:endParaRPr lang="es-BO" sz="2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927098" y="3264500"/>
            <a:ext cx="149860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BO" dirty="0" smtClean="0"/>
              <a:t>INGRESO DE PRODUCTOS</a:t>
            </a:r>
            <a:endParaRPr lang="es-B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997199" y="2343442"/>
            <a:ext cx="149860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dirty="0" smtClean="0"/>
              <a:t>INVENTARIO INICIAL</a:t>
            </a:r>
            <a:endParaRPr lang="es-B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006987" y="3327400"/>
            <a:ext cx="149860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dirty="0" smtClean="0"/>
              <a:t>COMPRA</a:t>
            </a:r>
            <a:endParaRPr lang="es-B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997196" y="4032181"/>
            <a:ext cx="149860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dirty="0" smtClean="0"/>
              <a:t>DEVOLUCIÓN</a:t>
            </a:r>
            <a:endParaRPr lang="es-BO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2425700" y="2781300"/>
            <a:ext cx="571496" cy="666066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endCxn id="12" idx="1"/>
          </p:cNvCxnSpPr>
          <p:nvPr/>
        </p:nvCxnSpPr>
        <p:spPr>
          <a:xfrm flipV="1">
            <a:off x="2435489" y="3512066"/>
            <a:ext cx="571498" cy="151200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endCxn id="13" idx="1"/>
          </p:cNvCxnSpPr>
          <p:nvPr/>
        </p:nvCxnSpPr>
        <p:spPr>
          <a:xfrm>
            <a:off x="2425699" y="3876988"/>
            <a:ext cx="571497" cy="339859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5397499" y="3068766"/>
            <a:ext cx="1816101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dirty="0" smtClean="0"/>
              <a:t>ACTUALIZACIÓN DE INVENTARIOS (EXISTENCIAS)</a:t>
            </a:r>
            <a:endParaRPr lang="es-BO" dirty="0"/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4495797" y="2715427"/>
            <a:ext cx="901702" cy="903904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2" idx="3"/>
          </p:cNvCxnSpPr>
          <p:nvPr/>
        </p:nvCxnSpPr>
        <p:spPr>
          <a:xfrm>
            <a:off x="4505588" y="3512066"/>
            <a:ext cx="891911" cy="107265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13" idx="3"/>
          </p:cNvCxnSpPr>
          <p:nvPr/>
        </p:nvCxnSpPr>
        <p:spPr>
          <a:xfrm flipV="1">
            <a:off x="4495797" y="3619331"/>
            <a:ext cx="901702" cy="597516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7759699" y="3185969"/>
            <a:ext cx="1498601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dirty="0"/>
              <a:t>E</a:t>
            </a:r>
            <a:r>
              <a:rPr lang="es-BO" dirty="0" smtClean="0"/>
              <a:t>GRESO DE PRODUCTOS</a:t>
            </a:r>
            <a:endParaRPr lang="es-BO" dirty="0"/>
          </a:p>
        </p:txBody>
      </p:sp>
      <p:sp>
        <p:nvSpPr>
          <p:cNvPr id="36" name="CuadroTexto 35"/>
          <p:cNvSpPr txBox="1"/>
          <p:nvPr/>
        </p:nvSpPr>
        <p:spPr>
          <a:xfrm>
            <a:off x="9637848" y="2303778"/>
            <a:ext cx="149860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dirty="0" smtClean="0"/>
              <a:t>VENTA</a:t>
            </a:r>
            <a:endParaRPr lang="es-B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9637848" y="4210203"/>
            <a:ext cx="1498601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dirty="0" smtClean="0"/>
              <a:t>BAJA DEL PRODUCTO</a:t>
            </a:r>
            <a:endParaRPr lang="es-BO" dirty="0"/>
          </a:p>
        </p:txBody>
      </p:sp>
      <p:cxnSp>
        <p:nvCxnSpPr>
          <p:cNvPr id="39" name="Conector recto de flecha 38"/>
          <p:cNvCxnSpPr>
            <a:endCxn id="35" idx="1"/>
          </p:cNvCxnSpPr>
          <p:nvPr/>
        </p:nvCxnSpPr>
        <p:spPr>
          <a:xfrm flipV="1">
            <a:off x="7223391" y="3509135"/>
            <a:ext cx="536308" cy="2931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endCxn id="36" idx="1"/>
          </p:cNvCxnSpPr>
          <p:nvPr/>
        </p:nvCxnSpPr>
        <p:spPr>
          <a:xfrm flipV="1">
            <a:off x="9256848" y="2488444"/>
            <a:ext cx="381000" cy="1038583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35" idx="3"/>
            <a:endCxn id="37" idx="1"/>
          </p:cNvCxnSpPr>
          <p:nvPr/>
        </p:nvCxnSpPr>
        <p:spPr>
          <a:xfrm>
            <a:off x="9258300" y="3509135"/>
            <a:ext cx="379548" cy="1024234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36" idx="0"/>
            <a:endCxn id="26" idx="0"/>
          </p:cNvCxnSpPr>
          <p:nvPr/>
        </p:nvCxnSpPr>
        <p:spPr>
          <a:xfrm rot="16200000" flipH="1" flipV="1">
            <a:off x="7963856" y="645472"/>
            <a:ext cx="764988" cy="4081599"/>
          </a:xfrm>
          <a:prstGeom prst="bentConnector3">
            <a:avLst>
              <a:gd name="adj1" fmla="val -298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37" idx="2"/>
            <a:endCxn id="26" idx="2"/>
          </p:cNvCxnSpPr>
          <p:nvPr/>
        </p:nvCxnSpPr>
        <p:spPr>
          <a:xfrm rot="5400000" flipH="1">
            <a:off x="7914131" y="2383516"/>
            <a:ext cx="864438" cy="4081599"/>
          </a:xfrm>
          <a:prstGeom prst="bentConnector3">
            <a:avLst>
              <a:gd name="adj1" fmla="val -264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16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17565"/>
            <a:ext cx="35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“FERRETERIA SAN FRANCISCO”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6074229" y="117565"/>
            <a:ext cx="649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SISTEMA INFORMATICO DE CONTROL DE INVENTARIOS</a:t>
            </a:r>
          </a:p>
          <a:p>
            <a:endParaRPr lang="es-BO" dirty="0"/>
          </a:p>
        </p:txBody>
      </p:sp>
      <p:sp>
        <p:nvSpPr>
          <p:cNvPr id="6" name="CuadroTexto 5"/>
          <p:cNvSpPr txBox="1"/>
          <p:nvPr/>
        </p:nvSpPr>
        <p:spPr>
          <a:xfrm>
            <a:off x="2529840" y="936171"/>
            <a:ext cx="712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ESTRUCTURA DEL SISTEMA</a:t>
            </a:r>
            <a:endParaRPr lang="es-BO" sz="2400" b="1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empus Sans ITC" panose="04020404030D07020202" pitchFamily="82" charset="0"/>
            </a:endParaRPr>
          </a:p>
          <a:p>
            <a:pPr algn="ctr"/>
            <a:endParaRPr lang="es-BO" sz="2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8450398" y="2055233"/>
            <a:ext cx="3162301" cy="4524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sz="2400" dirty="0" smtClean="0">
                <a:solidFill>
                  <a:sysClr val="windowText" lastClr="000000"/>
                </a:solidFill>
              </a:rPr>
              <a:t>PRODUCTOS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Código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Marca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Grupo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Descripción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Unidad de manejo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Tipo de producto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Ubicación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Existencia Mínima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Existencia Máxima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Estado del producto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Usuario creador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529840" y="1337819"/>
            <a:ext cx="712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CLASIFICADORES</a:t>
            </a:r>
            <a:endParaRPr lang="es-BO" sz="2400" b="1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empus Sans ITC" panose="04020404030D07020202" pitchFamily="82" charset="0"/>
            </a:endParaRPr>
          </a:p>
          <a:p>
            <a:pPr algn="ctr"/>
            <a:endParaRPr lang="es-BO" sz="2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46576" y="2071159"/>
            <a:ext cx="3162301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sz="2400" dirty="0" smtClean="0">
                <a:solidFill>
                  <a:sysClr val="windowText" lastClr="000000"/>
                </a:solidFill>
              </a:rPr>
              <a:t>USUARIOS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Código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Nombre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Contraseña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Estado de Usuario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46576" y="4519167"/>
            <a:ext cx="3162301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sz="2400" dirty="0" smtClean="0">
                <a:solidFill>
                  <a:sysClr val="windowText" lastClr="000000"/>
                </a:solidFill>
              </a:rPr>
              <a:t>GRUPOS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Código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Descripción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653098" y="2071159"/>
            <a:ext cx="3162301" cy="4524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sz="2400" dirty="0" smtClean="0">
                <a:solidFill>
                  <a:sysClr val="windowText" lastClr="000000"/>
                </a:solidFill>
              </a:rPr>
              <a:t>PROVEEDORES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Código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Razón Social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Dirección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Teléfonos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Correo Electrónico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Persona de contacto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Origen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Estado del </a:t>
            </a:r>
            <a:r>
              <a:rPr lang="es-BO" sz="2400" dirty="0" smtClean="0">
                <a:solidFill>
                  <a:sysClr val="windowText" lastClr="000000"/>
                </a:solidFill>
              </a:rPr>
              <a:t>proveedor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Entidad Bancaria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Cuenta Bancaria</a:t>
            </a:r>
            <a:endParaRPr lang="es-BO" sz="2400" dirty="0" smtClean="0">
              <a:solidFill>
                <a:sysClr val="windowText" lastClr="0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>
                <a:solidFill>
                  <a:sysClr val="windowText" lastClr="000000"/>
                </a:solidFill>
              </a:rPr>
              <a:t>Usuario creador</a:t>
            </a:r>
          </a:p>
        </p:txBody>
      </p:sp>
    </p:spTree>
    <p:extLst>
      <p:ext uri="{BB962C8B-B14F-4D97-AF65-F5344CB8AC3E}">
        <p14:creationId xmlns:p14="http://schemas.microsoft.com/office/powerpoint/2010/main" val="229543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17565"/>
            <a:ext cx="35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“FERRETERIA SAN FRANCISCO”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6074229" y="117565"/>
            <a:ext cx="649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SISTEMA INFORMATICO DE CONTROL DE INVENTARIOS</a:t>
            </a:r>
          </a:p>
          <a:p>
            <a:endParaRPr lang="es-BO" dirty="0"/>
          </a:p>
        </p:txBody>
      </p:sp>
      <p:sp>
        <p:nvSpPr>
          <p:cNvPr id="6" name="CuadroTexto 5"/>
          <p:cNvSpPr txBox="1"/>
          <p:nvPr/>
        </p:nvSpPr>
        <p:spPr>
          <a:xfrm>
            <a:off x="2529840" y="936171"/>
            <a:ext cx="712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ESTRUCTURA DEL SISTEMA</a:t>
            </a:r>
          </a:p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INGRESO DE PRODUCTOS</a:t>
            </a:r>
            <a:endParaRPr lang="es-BO" sz="2400" b="1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empus Sans ITC" panose="04020404030D07020202" pitchFamily="82" charset="0"/>
            </a:endParaRPr>
          </a:p>
          <a:p>
            <a:pPr algn="ctr"/>
            <a:endParaRPr lang="es-BO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76299" y="1962442"/>
            <a:ext cx="2857501" cy="230832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sz="2400" dirty="0" smtClean="0"/>
              <a:t>INVENTARIO INICIAL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Fecha del inventario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Producto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Cantidad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Precio de Venta</a:t>
            </a:r>
            <a:endParaRPr lang="es-BO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641214" y="1965427"/>
            <a:ext cx="2980691" cy="37856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sz="2400" dirty="0" smtClean="0"/>
              <a:t>COMPRA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Fecha de la factura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Numero de factura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Código de control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err="1" smtClean="0"/>
              <a:t>Nit</a:t>
            </a:r>
            <a:r>
              <a:rPr lang="es-BO" sz="2400" dirty="0" smtClean="0"/>
              <a:t> proveedor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Proveedor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Producto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Cantidad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Costo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Precio de Venta</a:t>
            </a:r>
            <a:endParaRPr lang="es-BO" sz="2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8529320" y="1946085"/>
            <a:ext cx="2926080" cy="26776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sz="2400" dirty="0" smtClean="0"/>
              <a:t>DEVOLUCIÓN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Fecha de la devolución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Producto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Cantidad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Motivo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Número de factura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93062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17565"/>
            <a:ext cx="35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“FERRETERIA SAN FRANCISCO”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6074229" y="117565"/>
            <a:ext cx="649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SISTEMA INFORMATICO DE CONTROL DE INVENTARIOS</a:t>
            </a:r>
          </a:p>
          <a:p>
            <a:endParaRPr lang="es-BO" dirty="0"/>
          </a:p>
        </p:txBody>
      </p:sp>
      <p:sp>
        <p:nvSpPr>
          <p:cNvPr id="6" name="CuadroTexto 5"/>
          <p:cNvSpPr txBox="1"/>
          <p:nvPr/>
        </p:nvSpPr>
        <p:spPr>
          <a:xfrm>
            <a:off x="2529840" y="936171"/>
            <a:ext cx="712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ESTRUCTURA DE SISTEMAS</a:t>
            </a:r>
          </a:p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EGRESO DE PRODUCTOS</a:t>
            </a:r>
            <a:endParaRPr lang="es-BO" sz="2400" b="1" dirty="0"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empus Sans ITC" panose="04020404030D07020202" pitchFamily="82" charset="0"/>
            </a:endParaRPr>
          </a:p>
          <a:p>
            <a:pPr algn="ctr"/>
            <a:endParaRPr lang="es-BO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523999" y="1939443"/>
            <a:ext cx="3162301" cy="30469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sz="2400" dirty="0" smtClean="0"/>
              <a:t>VENTA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Fecha de la venta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Número de factura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err="1" smtClean="0"/>
              <a:t>Nit</a:t>
            </a:r>
            <a:r>
              <a:rPr lang="es-BO" sz="2400" dirty="0" smtClean="0"/>
              <a:t> Cliente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Cliente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Producto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Cantidad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Precio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658100" y="1939443"/>
            <a:ext cx="2900499" cy="193899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sz="2400" dirty="0" smtClean="0"/>
              <a:t>BAJA DE PRODUCTO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Fecha de la baja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Producto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Cantidad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Motivo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195305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17565"/>
            <a:ext cx="35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“FERRETERIA SAN FRANCISCO”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6074229" y="117565"/>
            <a:ext cx="611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SISTEMA INFORMATICO DE CONTROL DE INVENTARIOS</a:t>
            </a:r>
          </a:p>
          <a:p>
            <a:endParaRPr lang="es-BO" dirty="0"/>
          </a:p>
        </p:txBody>
      </p:sp>
      <p:sp>
        <p:nvSpPr>
          <p:cNvPr id="7" name="CuadroTexto 6"/>
          <p:cNvSpPr txBox="1"/>
          <p:nvPr/>
        </p:nvSpPr>
        <p:spPr>
          <a:xfrm>
            <a:off x="2513149" y="664406"/>
            <a:ext cx="712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ESTRUCTURA DEL SISTEMA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485897" y="1303580"/>
            <a:ext cx="3162301" cy="30469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sz="2400" dirty="0" smtClean="0"/>
              <a:t>PROFORMA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Fecha de la Proforma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Número de Proforma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Cliente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Producto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Cantidad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Precio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BO" sz="2400" dirty="0" smtClean="0"/>
              <a:t>Monto Total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765800" y="1303580"/>
            <a:ext cx="5473700" cy="4801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FERRETERIA SAN FRANCISCO			0001</a:t>
            </a:r>
          </a:p>
          <a:p>
            <a:pPr algn="ctr"/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PROFORMA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CLIENTE :……………………….   FECHA :…………….</a:t>
            </a:r>
          </a:p>
          <a:p>
            <a:endParaRPr lang="es-BO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Producto                    Cantidad      Pr. Unitario       Total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----------------------        --------          -----.--         -----.--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----------------------        --------          -----.--         -----.--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----------------------        --------          -----.--         -----.--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----------------------        --------          -----.--         -----.--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----------------------        --------          -----.--         -----.--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----------------------        --------          -----.--         -----.--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_____________________________________________</a:t>
            </a:r>
          </a:p>
          <a:p>
            <a:r>
              <a:rPr lang="es-BO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			TOTAL    ------.—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Validez de la proforma: 15 días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______________________________________________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Calle Isaac Tamayo No. </a:t>
            </a:r>
            <a:r>
              <a:rPr lang="es-BO" dirty="0" err="1" smtClean="0">
                <a:solidFill>
                  <a:schemeClr val="bg2">
                    <a:lumMod val="75000"/>
                  </a:schemeClr>
                </a:solidFill>
              </a:rPr>
              <a:t>xxxx</a:t>
            </a:r>
            <a:endParaRPr lang="es-BO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Teléfono: </a:t>
            </a:r>
            <a:r>
              <a:rPr lang="es-BO" dirty="0" err="1" smtClean="0">
                <a:solidFill>
                  <a:schemeClr val="bg2">
                    <a:lumMod val="75000"/>
                  </a:schemeClr>
                </a:solidFill>
              </a:rPr>
              <a:t>nnnnnnnn</a:t>
            </a:r>
            <a:endParaRPr lang="es-BO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Llamada de flecha hacia arriba 2"/>
          <p:cNvSpPr/>
          <p:nvPr/>
        </p:nvSpPr>
        <p:spPr>
          <a:xfrm>
            <a:off x="1000123" y="4350568"/>
            <a:ext cx="4133851" cy="234233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CuadroTexto 8"/>
          <p:cNvSpPr txBox="1"/>
          <p:nvPr/>
        </p:nvSpPr>
        <p:spPr>
          <a:xfrm>
            <a:off x="1136647" y="5283200"/>
            <a:ext cx="386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dirty="0" smtClean="0">
                <a:solidFill>
                  <a:schemeClr val="bg2">
                    <a:lumMod val="75000"/>
                  </a:schemeClr>
                </a:solidFill>
              </a:rPr>
              <a:t>La proforma puede ser modificada y convertida a venta</a:t>
            </a:r>
            <a:endParaRPr lang="es-BO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17565"/>
            <a:ext cx="359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“FERRETERIA SAN FRANCISCO”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6074229" y="117565"/>
            <a:ext cx="649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SISTEMA INFORMATICO DE CONTROL DE INVENTARIOS</a:t>
            </a:r>
          </a:p>
          <a:p>
            <a:endParaRPr lang="es-BO" dirty="0"/>
          </a:p>
        </p:txBody>
      </p:sp>
      <p:sp>
        <p:nvSpPr>
          <p:cNvPr id="6" name="CuadroTexto 5"/>
          <p:cNvSpPr txBox="1"/>
          <p:nvPr/>
        </p:nvSpPr>
        <p:spPr>
          <a:xfrm>
            <a:off x="2059940" y="763896"/>
            <a:ext cx="712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ESTRUCTURA DEL SISTEMA</a:t>
            </a:r>
          </a:p>
          <a:p>
            <a:pPr algn="ctr"/>
            <a:r>
              <a:rPr lang="es-BO" sz="24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empus Sans ITC" panose="04020404030D07020202" pitchFamily="82" charset="0"/>
              </a:rPr>
              <a:t>ARQUEO DE CAJA</a:t>
            </a:r>
            <a:endParaRPr lang="es-BO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406397" y="2888341"/>
            <a:ext cx="4495803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dirty="0" smtClean="0"/>
              <a:t>ARQUEO DE CAJA</a:t>
            </a:r>
          </a:p>
          <a:p>
            <a:pPr algn="ctr"/>
            <a:endParaRPr lang="es-BO" dirty="0" smtClean="0"/>
          </a:p>
          <a:p>
            <a:pPr algn="ctr"/>
            <a:r>
              <a:rPr lang="es-BO" dirty="0" smtClean="0"/>
              <a:t>Del: 01-05-2010   Al: 01-05-2019 Diario</a:t>
            </a:r>
          </a:p>
          <a:p>
            <a:pPr algn="ctr"/>
            <a:r>
              <a:rPr lang="es-BO" dirty="0" smtClean="0"/>
              <a:t>Del: 01-05-2010   Al: 31-05-2019 Mensual</a:t>
            </a:r>
          </a:p>
          <a:p>
            <a:pPr algn="ctr"/>
            <a:endParaRPr lang="es-BO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5080000" y="1836980"/>
            <a:ext cx="6921500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FERRETERIA SAN FRANCISCO			</a:t>
            </a:r>
          </a:p>
          <a:p>
            <a:pPr algn="ctr"/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ARQUEO DE CAJA</a:t>
            </a:r>
          </a:p>
          <a:p>
            <a:pPr algn="ctr"/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Del: 01-05-2019   Al: 01-05-2019</a:t>
            </a:r>
          </a:p>
          <a:p>
            <a:endParaRPr lang="es-BO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Numero         </a:t>
            </a:r>
            <a:r>
              <a:rPr lang="es-BO" u="sng" smtClean="0">
                <a:solidFill>
                  <a:schemeClr val="bg2">
                    <a:lumMod val="75000"/>
                  </a:schemeClr>
                </a:solidFill>
              </a:rPr>
              <a:t>	     Cliente </a:t>
            </a:r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s-BO" u="sng" smtClean="0">
                <a:solidFill>
                  <a:schemeClr val="bg2">
                    <a:lumMod val="75000"/>
                  </a:schemeClr>
                </a:solidFill>
              </a:rPr>
              <a:t>	             Monto</a:t>
            </a:r>
            <a:r>
              <a:rPr lang="es-BO" u="sng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----------------------        -----------------------------------         	-----.--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----------------------        -----------------------------------         	-----.--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----------------------        -----------------------------------         	-----.--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----------------------        -----------------------------------         	-----.--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----------------------        -----------------------------------         	-----.--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----------------------        -----------------------------------         	-----.--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_______________________________________________________</a:t>
            </a:r>
          </a:p>
          <a:p>
            <a:r>
              <a:rPr lang="es-BO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				TOTAL    ------.--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________________________________________________________</a:t>
            </a: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Calle Isaac Tamayo No. </a:t>
            </a:r>
            <a:r>
              <a:rPr lang="es-BO" dirty="0" err="1" smtClean="0">
                <a:solidFill>
                  <a:schemeClr val="bg2">
                    <a:lumMod val="75000"/>
                  </a:schemeClr>
                </a:solidFill>
              </a:rPr>
              <a:t>xxxx</a:t>
            </a:r>
            <a:endParaRPr lang="es-BO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s-BO" dirty="0" smtClean="0">
                <a:solidFill>
                  <a:schemeClr val="bg2">
                    <a:lumMod val="75000"/>
                  </a:schemeClr>
                </a:solidFill>
              </a:rPr>
              <a:t>Teléfono: </a:t>
            </a:r>
            <a:r>
              <a:rPr lang="es-BO" dirty="0" err="1" smtClean="0">
                <a:solidFill>
                  <a:schemeClr val="bg2">
                    <a:lumMod val="75000"/>
                  </a:schemeClr>
                </a:solidFill>
              </a:rPr>
              <a:t>nnnnnnnn</a:t>
            </a:r>
            <a:endParaRPr lang="es-BO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939800" y="4495800"/>
            <a:ext cx="3922485" cy="1663700"/>
          </a:xfrm>
          <a:prstGeom prst="snip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CuadroTexto 2"/>
          <p:cNvSpPr txBox="1"/>
          <p:nvPr/>
        </p:nvSpPr>
        <p:spPr>
          <a:xfrm>
            <a:off x="1117600" y="4851400"/>
            <a:ext cx="344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sz="2400" dirty="0" smtClean="0">
                <a:solidFill>
                  <a:schemeClr val="bg2">
                    <a:lumMod val="75000"/>
                  </a:schemeClr>
                </a:solidFill>
              </a:rPr>
              <a:t>Seleccionando el número se puede ver el detalle de la venta</a:t>
            </a:r>
            <a:endParaRPr lang="es-BO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3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218</TotalTime>
  <Words>728</Words>
  <Application>Microsoft Office PowerPoint</Application>
  <PresentationFormat>Panorámica</PresentationFormat>
  <Paragraphs>305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Tempus Sans ITC</vt:lpstr>
      <vt:lpstr>Trebuchet MS</vt:lpstr>
      <vt:lpstr>Tw Cen MT</vt:lpstr>
      <vt:lpstr>Wingdings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Generico</dc:creator>
  <cp:lastModifiedBy>Generico</cp:lastModifiedBy>
  <cp:revision>26</cp:revision>
  <dcterms:created xsi:type="dcterms:W3CDTF">2019-03-30T02:35:23Z</dcterms:created>
  <dcterms:modified xsi:type="dcterms:W3CDTF">2019-04-02T03:14:05Z</dcterms:modified>
</cp:coreProperties>
</file>