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gif" ContentType="image/gi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</p:sldMasterIdLst>
  <p:sldIdLst>
    <p:sldId id="256" r:id="rId67"/>
    <p:sldId id="257" r:id="rId68"/>
    <p:sldId id="258" r:id="rId69"/>
    <p:sldId id="259" r:id="rId70"/>
    <p:sldId id="260" r:id="rId7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" Target="slides/slide1.xml"/><Relationship Id="rId68" Type="http://schemas.openxmlformats.org/officeDocument/2006/relationships/slide" Target="slides/slide2.xml"/><Relationship Id="rId69" Type="http://schemas.openxmlformats.org/officeDocument/2006/relationships/slide" Target="slides/slide3.xml"/><Relationship Id="rId70" Type="http://schemas.openxmlformats.org/officeDocument/2006/relationships/slide" Target="slides/slide4.xml"/><Relationship Id="rId71" Type="http://schemas.openxmlformats.org/officeDocument/2006/relationships/slide" Target="slides/slide5.xml"/><Relationship Id="rId7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2E19300D-C423-40AC-89DE-1F5E3C537F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6DA00A81-3464-4EAB-AE83-5FAA5F315F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72C3C1C6-808D-4E0A-AEEC-4E1AB5DDEE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D27D0CD-DD90-4AAA-A315-2EDCFD58E9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5F6683C-ED9D-494F-8528-3AC80A0E15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3C4B9D83-FE8E-44F1-863C-01FCAF4F843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AEDBF371-E069-4634-9674-0026273EDC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6441BD38-1FB5-4F9F-B576-2A3B75F575F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1E02C4E0-51D6-4ADC-B916-0F88A094433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153A39-DD7E-4CB4-A5AC-39E1680EBE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A1E4AFE3-B726-4167-841B-1D5ED8CED4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1E2A8D67-1A04-43C3-B30B-C98B242D3D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74531EB7-E541-4CE1-A03B-7705CD7180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320201FE-DAEA-4206-B3F8-E6BC122638C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E9451AFF-746E-444E-9FAF-8312FA5BE8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0ABC782C-4739-4F4C-B45E-BF7DA1A5E34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FD8FB208-1C3C-4492-94BD-AD366D00A12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51D49B74-D083-4EE9-8CA8-25721A263C4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6755C589-12D5-45AE-9918-EE23667F195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77DED22-348B-44A0-B052-F39CE227271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820E1653-20D3-47F1-BCFE-9CDDAB07D9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79E9D6B4-FB9F-4A7D-BC49-ACF6F6AA590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7738E507-702A-4436-B3C8-F0013392AF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3CE37BB4-73C0-447C-BC97-443F40E3F8D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1C5F7FD2-191D-4C3D-84CC-4119BE2C8CB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CFE8E3CF-12E2-4D57-AAEF-083ACE8D3B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7EFAC573-79F0-4F4A-B331-E3BE1066F19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A737A289-9461-4BF8-A89C-1CC0E3134E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A900256E-D9BE-4B9A-B349-839E1BAD8E9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0797DDB-F560-4A07-A848-26FE6F0F5B0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259F0E7E-AEDB-4F88-BE1C-F21116D9AA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F66396DF-0488-4E76-A543-6B07CFBD79B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E5C3DECC-328C-4667-AAE0-64CF3992BAC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70453F8-1401-4C86-B3F4-72AB85ADDAC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9011EE7A-FFEB-460C-813E-E492714EC60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723D5F44-E626-4925-9C94-A475AAA0A6F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B7FBDB83-5BFB-4705-A844-538A76309D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63B7A5BB-4359-43CA-84D6-B3A81556F9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E459365B-FFCF-42EB-A1FB-3DFEA1534C9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C38E87C6-A551-44CC-886B-C101EA4F73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EDA7C4B-7623-429C-8C83-EAD84FB659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5F1A9EB8-2420-40B2-907F-C275459D2BE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8056AEA7-DB84-4750-98D8-9C7311EA5A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4C327640-0A4B-4DD8-A54A-EC95F4D4A0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0970EB35-4B4B-4198-9713-120F8C51420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9E1D361-5E24-443C-9954-DDFC8FCD1C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A6CAA4D3-FBCB-4DBE-8CBD-1DB3C35703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6972D348-9F43-466E-A8A1-E96187CBEA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2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66A1AE2-B276-4A84-9FFD-28862577422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76D829D-02E9-4FF3-9D12-87724EF9396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3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54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5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6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7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8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9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0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1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3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0A029C3-C35C-44F6-A1B1-130BA91A9AD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3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37D2D8E-FBC6-40EE-8730-1D4808C9818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3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CC6F61F-CD54-4E8B-89C4-DDFBA7DE191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4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4929139-34D6-49A3-BC8D-4E1F566B6CF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4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685164C-0433-4C65-BF47-3DAD3185C64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4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B8B9650-8C29-4CF1-9581-4E87171B309C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ftr" idx="4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BCBACE2-5491-40DA-A620-AB7B063D83F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03E2860-D0D6-4BA8-B128-F10D5036643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ftr" idx="5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57B38CA-3875-44E9-AC01-F277B0BCA4C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5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5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1E83BD1-49AA-41C9-8FD2-73C16DAB0C8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ftr" idx="5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5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BC75949-A51F-43BB-89AE-70CEAC68C03E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6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5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106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7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8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9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0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1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2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3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ftr" idx="6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6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44889D3-DA31-41D7-A3AE-0BA5A836508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6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6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6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6EEB753-F7AF-4912-A1C5-0BF6FFC548E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613C6BD-D9B9-4E1B-8AEA-FAF9B13B35A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7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7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7D479C6-C561-48AA-B886-9A0ACC81832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7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7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7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FAF3802-E9A6-4039-8CEC-A5193EE1E64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7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7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7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B612145-140E-4364-9848-587F1971ECB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7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ftr" idx="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D2426EF-0830-4C4B-832A-E025DD1A199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3EAE54C-C89B-4DF4-B4CF-00BA2E0702A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8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ftr" idx="8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8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A502975-83A2-4471-ADCC-244582A71FA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8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ftr" idx="8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8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042BC91-4DA7-481D-B347-146FF3313AE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8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8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8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4151383-A371-4BDE-9839-C76581C8831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9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156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ftr" idx="9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9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4E5A7BA-08B5-436B-BA9B-3EF97BBD582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9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9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9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86D3324-174B-4896-B543-54089985E54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9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ftr" idx="9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9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1C3DE98-AC28-4C69-8440-EE8E0286683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9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ftr" idx="10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0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76DB840-2B21-456A-9849-B1AD3D64980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0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ftr" idx="10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0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E6A08A8-16F8-4542-BDED-DA09C5E16D5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0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3F7E10F-2DF4-4D08-AD90-5E8B8591D77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10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0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7D7DEA8-FB56-407C-BFB5-E6FDE96E055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10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ftr" idx="10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1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B5B5248-9914-4726-BD10-A57606A1F8E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11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11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1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893219D-8D11-4181-A5E7-D755A5F02B7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1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19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0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1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2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3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3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4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7A8097E-5CEC-454B-B483-96B9F3EFC9B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5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6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7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8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ftr" idx="11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1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89C7003-836D-43C4-AF68-3FC5A811890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1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ftr" idx="11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11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B36D97A-CA24-46E5-B203-8C18872391E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12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2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2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A8E4C0D-B8E5-42D3-88F7-EF53E0F5542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2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ftr" idx="12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Num" idx="12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57CC714-5891-4015-AF9B-A6A38E14140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dt" idx="12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ftr" idx="12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12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1F2BCD5-3533-4952-916D-C7DD1D514B8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dt" idx="12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ftr" idx="13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13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BA1CB2A-0C5E-4072-9CA4-0838FC80DDF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13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8BE6382-EE07-4C40-8472-B68C91159D9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ftr" idx="13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13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9A3848A-B425-4B32-B9B3-8EA83F836E6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3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ftr" idx="13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3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C4F6FCA-2ACF-409F-92C7-0F51FC9923A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3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ftr" idx="13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14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643CD8A-E8EB-4C09-BB67-5E8ACD7D8B4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14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4" name="TextBox 7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ftr" idx="14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14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83CB6AB-07FB-4F53-A67E-F6B38984574B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14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9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340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1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2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3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4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5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7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1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352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3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4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5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6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7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8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9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D4D84AB-8BC7-4CEC-B241-DA85469F61D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DBC02F3-772C-4ECF-ABB7-AB1A665754C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024C4B4-088A-433D-BE17-AFE8608A2BA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gif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2200" cy="18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5400" strike="noStrike" u="none">
                <a:solidFill>
                  <a:schemeClr val="accent1"/>
                </a:solidFill>
                <a:uFillTx/>
                <a:latin typeface="Imperial Sans Text Semibold"/>
              </a:rPr>
              <a:t>Learning Green’s Functions – M2R Project</a:t>
            </a:r>
            <a:endParaRPr b="0" lang="en-GB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80000" y="5789160"/>
            <a:ext cx="11878560" cy="7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Lowman, Haochen Gu, Lorenzo di Giura del Balzo di Presenzano, Wanying Qi and Yubo Zhang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2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Text Placeholder 1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Polynomial Interpolation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Text Placeholder 2"/>
          <p:cNvSpPr/>
          <p:nvPr/>
        </p:nvSpPr>
        <p:spPr>
          <a:xfrm>
            <a:off x="180000" y="381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Least Squares Regression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Text Placeholder 6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Vandermonde Matrices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Kronecker Product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and convergence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Text Placeholder 7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Very similar to the above method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occur in different locations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Simpler to implement using Julia but less versatile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3657600" y="2514600"/>
            <a:ext cx="3562920" cy="88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0" name="" descr=""/>
          <p:cNvPicPr/>
          <p:nvPr/>
        </p:nvPicPr>
        <p:blipFill>
          <a:blip r:embed="rId2"/>
          <a:stretch/>
        </p:blipFill>
        <p:spPr>
          <a:xfrm>
            <a:off x="7737480" y="2286000"/>
            <a:ext cx="2777400" cy="1243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1" name="" descr=""/>
          <p:cNvPicPr/>
          <p:nvPr/>
        </p:nvPicPr>
        <p:blipFill>
          <a:blip r:embed="rId3"/>
          <a:stretch/>
        </p:blipFill>
        <p:spPr>
          <a:xfrm>
            <a:off x="10058400" y="183240"/>
            <a:ext cx="1828080" cy="187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2" name="" descr=""/>
          <p:cNvPicPr/>
          <p:nvPr/>
        </p:nvPicPr>
        <p:blipFill>
          <a:blip r:embed="rId4"/>
          <a:srcRect l="0" t="9731" r="0" b="0"/>
          <a:stretch/>
        </p:blipFill>
        <p:spPr>
          <a:xfrm>
            <a:off x="4811760" y="3886200"/>
            <a:ext cx="1588320" cy="160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3" name="" descr=""/>
          <p:cNvPicPr/>
          <p:nvPr/>
        </p:nvPicPr>
        <p:blipFill>
          <a:blip r:embed="rId5"/>
          <a:stretch/>
        </p:blipFill>
        <p:spPr>
          <a:xfrm>
            <a:off x="7671240" y="4114800"/>
            <a:ext cx="3000240" cy="138780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8229600" y="4001400"/>
            <a:ext cx="2056680" cy="103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5" name="Title 5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Text Placeholder 12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Finite Differences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Text Placeholder 28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Numerical solution to differential equations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Addition of a potential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Boundary conditions for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 = cos(x</a:t>
            </a:r>
            <a:r>
              <a:rPr b="0" i="1" lang="en-US" sz="1200" strike="noStrike" u="none" baseline="3300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2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Text Placeholder 3"/>
          <p:cNvSpPr/>
          <p:nvPr/>
        </p:nvSpPr>
        <p:spPr>
          <a:xfrm>
            <a:off x="180000" y="378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Heat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Text Placeholder 4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Unforced heat equation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Two variable heat equation (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x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and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t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Vectorise the sampled solution matrix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using Julia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2"/>
          <a:stretch/>
        </p:blipFill>
        <p:spPr>
          <a:xfrm>
            <a:off x="4343400" y="3886200"/>
            <a:ext cx="2103480" cy="1280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1" name="" descr=""/>
          <p:cNvPicPr/>
          <p:nvPr/>
        </p:nvPicPr>
        <p:blipFill>
          <a:blip r:embed="rId3"/>
          <a:stretch/>
        </p:blipFill>
        <p:spPr>
          <a:xfrm>
            <a:off x="4472640" y="2286000"/>
            <a:ext cx="1717560" cy="1142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2" name="" descr=""/>
          <p:cNvPicPr/>
          <p:nvPr/>
        </p:nvPicPr>
        <p:blipFill>
          <a:blip r:embed="rId4"/>
          <a:stretch/>
        </p:blipFill>
        <p:spPr>
          <a:xfrm>
            <a:off x="7086600" y="4114800"/>
            <a:ext cx="1333440" cy="890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3" name="" descr=""/>
          <p:cNvPicPr/>
          <p:nvPr/>
        </p:nvPicPr>
        <p:blipFill>
          <a:blip r:embed="rId5"/>
          <a:stretch/>
        </p:blipFill>
        <p:spPr>
          <a:xfrm>
            <a:off x="7772400" y="2286000"/>
            <a:ext cx="1828080" cy="119592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3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Text Placeholder 15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Definition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Text Placeholder 16"/>
          <p:cNvSpPr/>
          <p:nvPr/>
        </p:nvSpPr>
        <p:spPr>
          <a:xfrm>
            <a:off x="180000" y="381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Text Placeholder 19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solutions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to a specific right hand side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Why the delta function is chosen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Text Placeholder 8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Integration of Dirac-delta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 of step functions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Constraints and boundary conditions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Rarely able to solve analytically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Text Placeholder 9"/>
          <p:cNvSpPr/>
          <p:nvPr/>
        </p:nvSpPr>
        <p:spPr>
          <a:xfrm>
            <a:off x="180000" y="525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Use in Quadrature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Text Placeholder 10"/>
          <p:cNvSpPr/>
          <p:nvPr/>
        </p:nvSpPr>
        <p:spPr>
          <a:xfrm>
            <a:off x="684000" y="558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Used to recover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the solution to the specific problem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Convolution of the Green’s function and the right hand        side over the domain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8863200" y="2090880"/>
            <a:ext cx="2915640" cy="179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2" name="" descr=""/>
          <p:cNvPicPr/>
          <p:nvPr/>
        </p:nvPicPr>
        <p:blipFill>
          <a:blip r:embed="rId2"/>
          <a:stretch/>
        </p:blipFill>
        <p:spPr>
          <a:xfrm>
            <a:off x="5244120" y="1479600"/>
            <a:ext cx="2584080" cy="258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3" name="" descr=""/>
          <p:cNvPicPr/>
          <p:nvPr/>
        </p:nvPicPr>
        <p:blipFill>
          <a:blip r:embed="rId3"/>
          <a:stretch/>
        </p:blipFill>
        <p:spPr>
          <a:xfrm>
            <a:off x="5911200" y="3973680"/>
            <a:ext cx="5317560" cy="267840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4254840" y="3026160"/>
            <a:ext cx="745560" cy="27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6050520" y="2679480"/>
            <a:ext cx="555120" cy="306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6" name="Title 4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 - Poisson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Text Placeholder 11"/>
          <p:cNvSpPr/>
          <p:nvPr/>
        </p:nvSpPr>
        <p:spPr>
          <a:xfrm>
            <a:off x="180000" y="2340000"/>
            <a:ext cx="77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 of the Green’s Function for the Poisson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Text Placeholder 14"/>
          <p:cNvSpPr/>
          <p:nvPr/>
        </p:nvSpPr>
        <p:spPr>
          <a:xfrm>
            <a:off x="684000" y="2700000"/>
            <a:ext cx="6707880" cy="37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have the equation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        , the Poisson equation with initial conditions 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For this example, we take the boundary constraints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To convert this to a Green’s function problem, we set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can integrate this to obtain a step function as well as a constant term, yielding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Integrating again gives G in terms of ramp and unknown functions, and then we apply the            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  boundary conditions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also know the jump discontinuity is 1, and that the function must be continuous at 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These are enough constraints to give our full function, which in this case turns out to be: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3"/>
          <a:stretch/>
        </p:blipFill>
        <p:spPr>
          <a:xfrm>
            <a:off x="8519760" y="2334600"/>
            <a:ext cx="2857680" cy="189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0" name="" descr=""/>
          <p:cNvPicPr/>
          <p:nvPr/>
        </p:nvPicPr>
        <p:blipFill>
          <a:blip r:embed="rId4"/>
          <a:stretch/>
        </p:blipFill>
        <p:spPr>
          <a:xfrm>
            <a:off x="2320560" y="2688120"/>
            <a:ext cx="810000" cy="25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1" name="Text Placeholder 5"/>
          <p:cNvSpPr/>
          <p:nvPr/>
        </p:nvSpPr>
        <p:spPr>
          <a:xfrm>
            <a:off x="8293320" y="4278600"/>
            <a:ext cx="415656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i="1" lang="en-US" sz="1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Contour plot for the Green’s function to the Poisson equation</a:t>
            </a:r>
            <a:endParaRPr b="0" i="1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5"/>
          <a:stretch/>
        </p:blipFill>
        <p:spPr>
          <a:xfrm>
            <a:off x="4445640" y="3467520"/>
            <a:ext cx="1161720" cy="222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3" name="" descr=""/>
          <p:cNvPicPr/>
          <p:nvPr/>
        </p:nvPicPr>
        <p:blipFill>
          <a:blip r:embed="rId6"/>
          <a:stretch/>
        </p:blipFill>
        <p:spPr>
          <a:xfrm>
            <a:off x="6361920" y="3846600"/>
            <a:ext cx="1556640" cy="218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4" name="" descr=""/>
          <p:cNvPicPr/>
          <p:nvPr/>
        </p:nvPicPr>
        <p:blipFill>
          <a:blip r:embed="rId7"/>
          <a:stretch/>
        </p:blipFill>
        <p:spPr>
          <a:xfrm>
            <a:off x="790920" y="5681520"/>
            <a:ext cx="2940840" cy="71136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760</TotalTime>
  <Application>LibreOffice/24.8.7.2$Windows_X86_64 LibreOffice_project/e07d0a63a46349d29051da79b1fde8160bab2a89</Application>
  <AppVersion>15.0000</AppVersion>
  <Words>620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2024-12-06T15:40:09Z</dcterms:created>
  <dc:creator>Gu, Haochen</dc:creator>
  <dc:description/>
  <dc:language>en-GB</dc:language>
  <cp:lastModifiedBy/>
  <dcterms:modified xsi:type="dcterms:W3CDTF">2025-06-17T14:52:27Z</dcterms:modified>
  <cp:revision>17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