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gif" ContentType="image/gif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B9902B3-922A-4B0D-B8EC-13F7632001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A6E1923-E797-463B-8D12-F65920D881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5AD72C2-F796-44FE-8A89-9B79EAE917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20B8F89-80ED-4FE3-9CCC-ECE4B9B819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E0E74851-EE6D-41BB-A939-98A298F93C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9F5352B-F036-4417-A34F-DBED4B98A5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6E79D0F-26BA-408D-BB36-19D42B02AF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0D930EF-F534-47E0-83F2-05ACF91F2E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4FFE6336-4E9F-4D88-959E-C1E50F6267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05DABE-A4D3-419E-8616-59458FBDFE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DD341A4C-582C-427B-BA0C-C13B262906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5021E1C2-62E4-418A-A86F-6542ECBFC1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AE3B09E-F016-4212-9E16-B54AB02C0A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8D5C9370-A784-4505-81A3-5AD624B763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CD61BC37-FC01-4F8F-B75E-9B7E1CAA4C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5F683332-2476-4CA6-9AA9-64A2DBBA7F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B446651B-F93D-46C1-9ED1-21262B948F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0FE1F354-A5DC-4D0B-8192-4814D521CA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0C92061C-9716-4104-BB14-511F70F2A6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33FF03-D653-4715-A4C9-4C5546C00A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5B939AB9-EC60-467A-B6D8-F76F23A1A2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B6084901-5E47-429A-87BD-A26E67FFD8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0509ABC5-F520-467F-AA3C-0296081A41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15289FCA-539C-42BE-838D-F994A022D9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F9BFA60E-87F1-49F6-B950-A4D7ACD1C6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20AA4957-0E96-4D59-A931-CF94F1C3B2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0CAA9E3E-89A5-45CB-BC30-FBE0B5F6F4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A20F5774-C3E2-4923-BC0A-D881DEBB5E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862AE270-2CF9-4340-8508-9C4B10422D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8EFC88-2FF7-410F-A7F6-3A566A32D5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02BEB15B-28FD-4684-A30D-B29902C516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0599242A-EC02-401B-AA69-8633D65586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8FEF0409-164D-4BF2-A300-164008E98A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C5DD81-317E-4830-AB80-DF86CA216B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A28E3BF5-283C-4BFA-B82B-FBA0F68539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03451564-0954-44D6-B4B0-2E116DED89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9DFE530A-BCF4-46F2-86AB-EF75FB1F75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064DE56E-4172-4FC8-A866-A8895CB9B3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CA854863-CFF8-4326-843C-1321ED83EF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8BF9B7EB-51FD-4AD9-80C8-32806FD005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5FE7EA-DF19-457C-B5F3-4F9C4F5492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99A13386-1106-416A-A352-DA31B4F788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7938A6B8-FDEB-4C08-AB6A-C21E10F001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BC5122E6-361C-4EBF-B86E-0DCFF15014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A6B8C3E2-8CB8-4BEB-A497-3E5B8EFF39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49B84CB-4194-465D-B424-87A937470D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6FC2739-FA6C-46A9-B5DB-EAF3B89749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5A79582-998C-4B96-9AEC-64BD1A10AC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AB3A1E9-112C-4197-9E51-F93522E4EC24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F654CD6-6CEA-4B01-9E10-65CDFD742F1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E64CECF-4A37-497E-8A6D-01E2287380F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7BE8B41-C337-4D5C-BAF2-5AA1A72838A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985BB38-1227-4FCD-848C-58CC8E9A481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00D8385-2D18-47AA-BCCB-F5BCCCFD5A3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3F26347-C896-4ABF-A3F4-ED0DEDB913C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8154FC4-A8C3-474D-96AB-3EADEA3A522D}" type="slidenum">
              <a: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053C108-C9E0-4742-946D-D5754CD1E52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362AFCF-1DBF-4F8D-BAF3-D71CFF0881FE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C139B3B-D08E-4F40-B3C8-EEA99412D2C4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ECEA4A8-434C-4EF3-8A8F-9AEC736E31D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47CE9E4-C9AF-4219-96EF-2D788F31B11A}" type="slidenum">
              <a: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EA7A1EC-36D3-46D2-93D1-6A33B34F419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6D74F76-6B77-47E1-9362-8F7D2C0B6E75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F1B35B9-7FBA-46A2-AC8D-77BF3CB09EE5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6643A3E-676E-47EC-82B7-EE72208A76EB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3626B46-6144-4002-B850-1CBA2F9623FE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0A3D876-230C-40DD-96EC-1D02826BD311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7ABB12E-A2CD-4691-BCB6-F9B90A89402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7479C57-F8CB-43CC-B7B3-AC338867CF7D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435C870-4DE4-4BD7-A499-32F492328AA9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47A0D03-359C-42E8-BF2A-EDC3BD08D5A5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F82CA4D-7E48-48A1-8B11-9D56E28D0470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37B08A7-1FC3-4DA0-81CA-9D8D781D04EE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D7B035B-E574-4D9B-B3BC-3178B9A65447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B6F190A-6015-4E80-BF8A-D9B689858B0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0CA09F3-6C0D-42F5-82BE-838F8DF922BB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ED05AE8-346D-4B27-A76E-682E5FCCE936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7109EFD-1F84-45B1-863E-A66C2340D61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A945331-5B9C-49DF-B4D2-437316BAEBE1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59E7741-C3D3-4A03-83A7-27CAADD0830D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557F23C-8689-48D2-B5C9-1BF26C728E3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5480" cy="1271160"/>
            <a:chOff x="330120" y="327960"/>
            <a:chExt cx="11535480" cy="127116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4400" cy="1271160"/>
            </a:xfrm>
            <a:custGeom>
              <a:avLst/>
              <a:gdLst>
                <a:gd name="textAreaLeft" fmla="*/ 0 w 824400"/>
                <a:gd name="textAreaRight" fmla="*/ 825480 w 8244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1640" cy="1271160"/>
            </a:xfrm>
            <a:custGeom>
              <a:avLst/>
              <a:gdLst>
                <a:gd name="textAreaLeft" fmla="*/ 0 w 1151640"/>
                <a:gd name="textAreaRight" fmla="*/ 1152720 w 11516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8200" cy="1271160"/>
            </a:xfrm>
            <a:custGeom>
              <a:avLst/>
              <a:gdLst>
                <a:gd name="textAreaLeft" fmla="*/ 0 w 988200"/>
                <a:gd name="textAreaRight" fmla="*/ 989280 w 9882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3680" cy="1271160"/>
            </a:xfrm>
            <a:custGeom>
              <a:avLst/>
              <a:gdLst>
                <a:gd name="textAreaLeft" fmla="*/ 0 w 823680"/>
                <a:gd name="textAreaRight" fmla="*/ 824760 w 82368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1520" cy="1271160"/>
            </a:xfrm>
            <a:custGeom>
              <a:avLst/>
              <a:gdLst>
                <a:gd name="textAreaLeft" fmla="*/ 0 w 911520"/>
                <a:gd name="textAreaRight" fmla="*/ 912600 w 91152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90600" cy="1271160"/>
            </a:xfrm>
            <a:custGeom>
              <a:avLst/>
              <a:gdLst>
                <a:gd name="textAreaLeft" fmla="*/ 0 w 1290600"/>
                <a:gd name="textAreaRight" fmla="*/ 1291680 w 129060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4840" cy="1271160"/>
            </a:xfrm>
            <a:custGeom>
              <a:avLst/>
              <a:gdLst>
                <a:gd name="textAreaLeft" fmla="*/ 0 w 834840"/>
                <a:gd name="textAreaRight" fmla="*/ 835920 w 834840"/>
                <a:gd name="textAreaTop" fmla="*/ 0 h 1271160"/>
                <a:gd name="textAreaBottom" fmla="*/ 1272240 h 127116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99911DB-3B58-44F0-ADBB-59145BB40E39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1FAC694-5EC5-4232-948A-B2DC594CA9CE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E9D188C-B3B0-4EA1-9ACB-E5C3CAAB0D8A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3FFCA28-DB74-42F9-8837-9618207158D3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5582DDB-A78D-479A-8F2C-616FDACDA5F8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0B1080F-7235-46F2-B01C-2D47425BF5FB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ABD18DF-568E-4573-9C2E-F0C7D3F0FC32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85AE3A7-E52F-47AA-A253-0C30365F6CEF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0E58ED5-2BB4-44E7-A806-89289FC79174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148A678-6C97-421D-81F3-93007E0E526C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D82232D-5EA0-4263-A3CF-4F17D911BF09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9546B0F-480B-4D2B-829A-77266E9F926A}" type="slidenum">
              <a:rPr b="1" lang="en-GB" sz="850" strike="noStrike" u="none">
                <a:solidFill>
                  <a:schemeClr val="l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1880" cy="437040"/>
            <a:chOff x="330120" y="327960"/>
            <a:chExt cx="3971880" cy="43704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3320" cy="437040"/>
            </a:xfrm>
            <a:custGeom>
              <a:avLst/>
              <a:gdLst>
                <a:gd name="textAreaLeft" fmla="*/ 0 w 283320"/>
                <a:gd name="textAreaRight" fmla="*/ 284400 w 2833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6000" cy="437040"/>
            </a:xfrm>
            <a:custGeom>
              <a:avLst/>
              <a:gdLst>
                <a:gd name="textAreaLeft" fmla="*/ 0 w 396000"/>
                <a:gd name="textAreaRight" fmla="*/ 397080 w 3960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9480" cy="437040"/>
            </a:xfrm>
            <a:custGeom>
              <a:avLst/>
              <a:gdLst>
                <a:gd name="textAreaLeft" fmla="*/ 0 w 339480"/>
                <a:gd name="textAreaRight" fmla="*/ 340560 w 3394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2960" cy="437040"/>
            </a:xfrm>
            <a:custGeom>
              <a:avLst/>
              <a:gdLst>
                <a:gd name="textAreaLeft" fmla="*/ 0 w 282960"/>
                <a:gd name="textAreaRight" fmla="*/ 284040 w 28296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3200" cy="437040"/>
            </a:xfrm>
            <a:custGeom>
              <a:avLst/>
              <a:gdLst>
                <a:gd name="textAreaLeft" fmla="*/ 0 w 313200"/>
                <a:gd name="textAreaRight" fmla="*/ 314280 w 31320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3880" cy="437040"/>
            </a:xfrm>
            <a:custGeom>
              <a:avLst/>
              <a:gdLst>
                <a:gd name="textAreaLeft" fmla="*/ 0 w 443880"/>
                <a:gd name="textAreaRight" fmla="*/ 444960 w 44388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6920" cy="437040"/>
            </a:xfrm>
            <a:custGeom>
              <a:avLst/>
              <a:gdLst>
                <a:gd name="textAreaLeft" fmla="*/ 0 w 286920"/>
                <a:gd name="textAreaRight" fmla="*/ 288000 w 286920"/>
                <a:gd name="textAreaTop" fmla="*/ 0 h 437040"/>
                <a:gd name="textAreaBottom" fmla="*/ 438120 h 4370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effectLst/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62E2399-B299-4E95-ADBF-CCFC6675FCF1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DEDF00D-9B03-429F-B174-C2A34EAF4885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6600" cy="1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Imperial College London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2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 </a:t>
            </a:r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752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0F6D3F2-C9E7-4C4D-9461-91586F6B968A}" type="slidenum">
              <a:rPr b="1" lang="en-GB" sz="850" strike="noStrike" u="none">
                <a:solidFill>
                  <a:schemeClr val="accent1"/>
                </a:solidFill>
                <a:effectLst/>
                <a:uFillTx/>
                <a:latin typeface="Imperial Sans Text"/>
              </a:rPr>
              <a:t>1</a:t>
            </a:fld>
            <a:endParaRPr b="0" lang="en-US" sz="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2640" cy="13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gif"/><Relationship Id="rId3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292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Learning Green’s Functions – M2R Project</a:t>
            </a:r>
            <a:endParaRPr b="0" lang="en-US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9280" cy="73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88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Background – Numerical Methods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Polynomial Interpolation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Least Squares Regression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Vandermonde Matrices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Kronecker Product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Errors and convergence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Very similar to the above method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Errors occur in different locations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9" name="PlaceHolder 3"/>
          <p:cNvSpPr/>
          <p:nvPr/>
        </p:nvSpPr>
        <p:spPr>
          <a:xfrm>
            <a:off x="180360" y="6408000"/>
            <a:ext cx="143928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3657600" y="2514600"/>
            <a:ext cx="3563640" cy="88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2"/>
          <a:stretch/>
        </p:blipFill>
        <p:spPr>
          <a:xfrm>
            <a:off x="7737480" y="2286000"/>
            <a:ext cx="2778120" cy="1243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3"/>
          <a:stretch/>
        </p:blipFill>
        <p:spPr>
          <a:xfrm>
            <a:off x="10058400" y="183240"/>
            <a:ext cx="1828800" cy="1874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3" name="" descr=""/>
          <p:cNvPicPr/>
          <p:nvPr/>
        </p:nvPicPr>
        <p:blipFill>
          <a:blip r:embed="rId4"/>
          <a:srcRect l="0" t="9731" r="0" b="0"/>
          <a:stretch/>
        </p:blipFill>
        <p:spPr>
          <a:xfrm>
            <a:off x="4811760" y="3886200"/>
            <a:ext cx="1589040" cy="160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4" name="" descr=""/>
          <p:cNvPicPr/>
          <p:nvPr/>
        </p:nvPicPr>
        <p:blipFill>
          <a:blip r:embed="rId5"/>
          <a:stretch/>
        </p:blipFill>
        <p:spPr>
          <a:xfrm>
            <a:off x="7671240" y="4114800"/>
            <a:ext cx="3000960" cy="13885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8229600" y="4001400"/>
            <a:ext cx="2057400" cy="1037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6" name="Title 5"/>
          <p:cNvSpPr/>
          <p:nvPr/>
        </p:nvSpPr>
        <p:spPr>
          <a:xfrm>
            <a:off x="195840" y="1552320"/>
            <a:ext cx="95688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Background – Numerical Methods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7" name="Text Placeholder 12"/>
          <p:cNvSpPr/>
          <p:nvPr/>
        </p:nvSpPr>
        <p:spPr>
          <a:xfrm>
            <a:off x="180000" y="2340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Finite Differences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8" name="Text Placeholder 28"/>
          <p:cNvSpPr/>
          <p:nvPr/>
        </p:nvSpPr>
        <p:spPr>
          <a:xfrm>
            <a:off x="684000" y="270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Numerical solution to differential equations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Addition of a potential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Boundary conditions for u = cos(x</a:t>
            </a:r>
            <a:r>
              <a:rPr b="0" lang="en-US" sz="1200" strike="noStrike" u="none" baseline="33000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2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9" name="Text Placeholder 3"/>
          <p:cNvSpPr/>
          <p:nvPr/>
        </p:nvSpPr>
        <p:spPr>
          <a:xfrm>
            <a:off x="180000" y="3780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Heat Equation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0" name="Text Placeholder 4"/>
          <p:cNvSpPr/>
          <p:nvPr/>
        </p:nvSpPr>
        <p:spPr>
          <a:xfrm>
            <a:off x="684000" y="414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Unforced heat equation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Solution using Julia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1" name="PlaceHolder 4"/>
          <p:cNvSpPr/>
          <p:nvPr/>
        </p:nvSpPr>
        <p:spPr>
          <a:xfrm>
            <a:off x="180720" y="6408360"/>
            <a:ext cx="143928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2"/>
          <a:stretch/>
        </p:blipFill>
        <p:spPr>
          <a:xfrm>
            <a:off x="4343400" y="3886200"/>
            <a:ext cx="2104200" cy="1281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3"/>
          <a:stretch/>
        </p:blipFill>
        <p:spPr>
          <a:xfrm>
            <a:off x="4472640" y="2286000"/>
            <a:ext cx="1718280" cy="1143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4" name="" descr=""/>
          <p:cNvPicPr/>
          <p:nvPr/>
        </p:nvPicPr>
        <p:blipFill>
          <a:blip r:embed="rId4"/>
          <a:stretch/>
        </p:blipFill>
        <p:spPr>
          <a:xfrm>
            <a:off x="7086600" y="4114800"/>
            <a:ext cx="1334160" cy="89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5" name="" descr=""/>
          <p:cNvPicPr/>
          <p:nvPr/>
        </p:nvPicPr>
        <p:blipFill>
          <a:blip r:embed="rId5"/>
          <a:stretch/>
        </p:blipFill>
        <p:spPr>
          <a:xfrm>
            <a:off x="7772400" y="2286000"/>
            <a:ext cx="1828800" cy="119664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itle 3"/>
          <p:cNvSpPr/>
          <p:nvPr/>
        </p:nvSpPr>
        <p:spPr>
          <a:xfrm>
            <a:off x="195840" y="1552320"/>
            <a:ext cx="95688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Green’s Functions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Text Placeholder 15"/>
          <p:cNvSpPr/>
          <p:nvPr/>
        </p:nvSpPr>
        <p:spPr>
          <a:xfrm>
            <a:off x="180000" y="2340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Definition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Text Placeholder 16"/>
          <p:cNvSpPr/>
          <p:nvPr/>
        </p:nvSpPr>
        <p:spPr>
          <a:xfrm>
            <a:off x="180000" y="3816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Derivation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9" name="Text Placeholder 19"/>
          <p:cNvSpPr/>
          <p:nvPr/>
        </p:nvSpPr>
        <p:spPr>
          <a:xfrm>
            <a:off x="684000" y="270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Fundamental solutions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Solution to a specific right hand side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0" name="Text Placeholder 8"/>
          <p:cNvSpPr/>
          <p:nvPr/>
        </p:nvSpPr>
        <p:spPr>
          <a:xfrm>
            <a:off x="684000" y="414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Integration of Dirac-delta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Use of step functions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Constraints and boundary conditions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Rarely able to solve analytically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1" name="Text Placeholder 9"/>
          <p:cNvSpPr/>
          <p:nvPr/>
        </p:nvSpPr>
        <p:spPr>
          <a:xfrm>
            <a:off x="180000" y="5256000"/>
            <a:ext cx="59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Use in Quadrature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2" name="Text Placeholder 10"/>
          <p:cNvSpPr/>
          <p:nvPr/>
        </p:nvSpPr>
        <p:spPr>
          <a:xfrm>
            <a:off x="684000" y="558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Used to recover </a:t>
            </a:r>
            <a:r>
              <a:rPr b="0" i="1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Convolution of the Green’s function and the right hand         side over the domain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3" name="PlaceHolder 5"/>
          <p:cNvSpPr/>
          <p:nvPr/>
        </p:nvSpPr>
        <p:spPr>
          <a:xfrm>
            <a:off x="180720" y="6408360"/>
            <a:ext cx="143928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5715000" y="5277600"/>
            <a:ext cx="1828800" cy="112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5715000" y="1828800"/>
            <a:ext cx="1828800" cy="182880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itle 4"/>
          <p:cNvSpPr/>
          <p:nvPr/>
        </p:nvSpPr>
        <p:spPr>
          <a:xfrm>
            <a:off x="195840" y="1552320"/>
            <a:ext cx="956880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effectLst/>
                <a:uFillTx/>
                <a:latin typeface="Imperial Sans Text Semibold"/>
              </a:rPr>
              <a:t>Green’s Functions - Poisson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7" name="Text Placeholder 11"/>
          <p:cNvSpPr/>
          <p:nvPr/>
        </p:nvSpPr>
        <p:spPr>
          <a:xfrm>
            <a:off x="180000" y="2340000"/>
            <a:ext cx="77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Derivation of the Green’s Function for the Poisson Equation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8" name="Text Placeholder 14"/>
          <p:cNvSpPr/>
          <p:nvPr/>
        </p:nvSpPr>
        <p:spPr>
          <a:xfrm>
            <a:off x="684000" y="2700000"/>
            <a:ext cx="39952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 - This should actually be the whole derivation of the equation yeah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9" name="PlaceHolder 6"/>
          <p:cNvSpPr/>
          <p:nvPr/>
        </p:nvSpPr>
        <p:spPr>
          <a:xfrm>
            <a:off x="180720" y="6408360"/>
            <a:ext cx="143928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Charlie Lowman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effectLst/>
                <a:uFillTx/>
                <a:latin typeface="Imperial Sans Text Medium"/>
                <a:ea typeface="Inter Medium"/>
              </a:rPr>
              <a:t>18/06/2025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8571600" y="3121560"/>
            <a:ext cx="2858400" cy="18979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740</TotalTime>
  <Application>LibreOffice/25.2.1.2$Windows_X86_64 LibreOffice_project/d3abf4aee5fd705e4a92bba33a32f40bc4e56f49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2025-06-16T15:17:04Z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