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40.xml" ContentType="application/vnd.openxmlformats-officedocument.theme+xml"/>
  <Override PartName="/ppt/theme/theme6.xml" ContentType="application/vnd.openxmlformats-officedocument.theme+xml"/>
  <Override PartName="/ppt/theme/theme41.xml" ContentType="application/vnd.openxmlformats-officedocument.theme+xml"/>
  <Override PartName="/ppt/theme/theme7.xml" ContentType="application/vnd.openxmlformats-officedocument.theme+xml"/>
  <Override PartName="/ppt/theme/theme42.xml" ContentType="application/vnd.openxmlformats-officedocument.theme+xml"/>
  <Override PartName="/ppt/theme/theme8.xml" ContentType="application/vnd.openxmlformats-officedocument.theme+xml"/>
  <Override PartName="/ppt/theme/theme43.xml" ContentType="application/vnd.openxmlformats-officedocument.theme+xml"/>
  <Override PartName="/ppt/theme/theme9.xml" ContentType="application/vnd.openxmlformats-officedocument.theme+xml"/>
  <Override PartName="/ppt/theme/theme44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gif" ContentType="image/gif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</p:sldMasterIdLst>
  <p:sldIdLst>
    <p:sldId id="256" r:id="rId67"/>
    <p:sldId id="257" r:id="rId68"/>
    <p:sldId id="258" r:id="rId69"/>
    <p:sldId id="259" r:id="rId70"/>
    <p:sldId id="260" r:id="rId7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" Target="slides/slide1.xml"/><Relationship Id="rId68" Type="http://schemas.openxmlformats.org/officeDocument/2006/relationships/slide" Target="slides/slide2.xml"/><Relationship Id="rId69" Type="http://schemas.openxmlformats.org/officeDocument/2006/relationships/slide" Target="slides/slide3.xml"/><Relationship Id="rId70" Type="http://schemas.openxmlformats.org/officeDocument/2006/relationships/slide" Target="slides/slide4.xml"/><Relationship Id="rId71" Type="http://schemas.openxmlformats.org/officeDocument/2006/relationships/slide" Target="slides/slide5.xml"/><Relationship Id="rId7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F67F7FD-209F-4B67-B7DE-FEF644587B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9F58435-B0CA-41BE-96E7-47B17B750B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8A5BBD3-49EE-43A5-84BE-FF9C0DA4CD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35F3D247-2243-4AB5-99E7-08EE5F63DD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14AF295E-9B8E-4737-B314-1D921A521B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9A1BFC96-8877-45F4-BC25-6E72620166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82449A52-C5DD-4693-9E86-BE0ADB8044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C483E0C6-EBC6-4536-B746-19B7767E1D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AF12427A-A9A5-4C12-948B-A51533F5C8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FCB407-B697-4B8D-A26A-D4069093C7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71A43327-CE29-43BE-8691-6D3CE2204A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24320A19-3A7B-4E20-8D87-922A2F8F96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E07543FA-016B-4BF9-A10E-EEE78462BA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CFAFD0FB-37B1-49BA-B593-0D24CDA4B9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A10EBD4F-7C6A-4416-9949-AF8FE0D31F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9C6BD9B0-7449-4995-840B-EEAD68B394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7C192EA0-F8BE-47E5-A74C-FE603160B1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C670DEC3-A129-4A3B-BCED-441088D78B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464C3349-412A-4BBB-AEFA-3858913DF8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CA795D-5D53-4C70-8DE3-C505B24148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9C6764FD-0AC7-4B70-9A13-4B31EBD802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4B96F10E-AF44-4A9B-A931-3041091BD9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36659675-3553-462E-81F4-93AAC6CD73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DF82D946-955A-405B-94A1-9A93005784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1F3D4E56-5D86-46D9-BF87-DE09DC37F7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F3909FA0-2830-4EE4-B2A6-85AD1D982B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9885CE54-9539-4B95-9270-BD1002EAA4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44D5C46B-716A-4811-A1B6-48DF61ACC7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EB11F48B-3C85-416B-A17E-9B7CEE1782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B10801-AB6C-41D9-81E8-D857A854C2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0656828C-48E7-4C8A-8C61-645798F32B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C7B7753B-12FB-4A69-AB9F-1B0031A23B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F01CAF8B-A9B2-4271-92B7-A3E21D0195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8A50D99-BFCA-4876-B40A-1C20665396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FAF2257B-06FD-4BC6-8632-694E12B67C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1022FE9F-6127-4761-B5CE-344CB336E8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57FAB8FB-CD2E-42DB-BB43-E7E8D53C79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EBE075FA-C160-4E0F-A44C-A499428D0C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ED4785E7-7E6B-4D99-AF9D-9D280D080B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FD140244-2C4C-467F-8EF5-368D5C0FAC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CF22615-0CB0-4FB7-B787-6278589CA2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7804742C-61B6-47D2-A6F7-F1D4B62B91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18977235-F55F-432A-BD70-4B593BF6CA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3D9BA851-17E5-4370-B732-ECC5DEFA3A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D60C368F-2F3B-4B9A-AC63-39201A1A35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F4C4EE1-1722-476E-A3D2-D1932DE185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16B1022-FCF8-437F-9499-5DB9900D73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E643F3E-AFB1-4A15-A3CA-B93EC3AC20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7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8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9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2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CBC4832-82BD-40C3-9DE5-082068902CF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2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E09F32B-75CD-406E-98EB-54BCA49A329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3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3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54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5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6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7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8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9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0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1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ftr" idx="3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3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46748AB-5017-42D0-879D-20BC59970808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3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ftr" idx="3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3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D4CAF10-9296-4F6F-944B-36A597A031CB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3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ftr" idx="3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3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4925E2E-0D0A-4F44-B093-861169B9082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3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ftr" idx="4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4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62B879D-CDBB-4B1B-9BF2-01E43B9C72E5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4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ftr" idx="4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4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F22B236-2CB0-452D-A30E-54785CA94BA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4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TextBox 7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ftr" idx="4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4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DB6CB0C-EB27-4C9A-8B1F-6BA95BADD281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4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ftr" idx="4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5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E1003FF-F4B5-423E-959A-F06623098DF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5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50C0B9C-E07C-4F36-A869-4041F62F7A5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ftr" idx="5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5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9609877-1080-4067-9B30-B463AFAA42DB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5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ftr" idx="5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5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58B21D3-FD6B-4CBB-885F-98EF242572E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5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ftr" idx="5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5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8A3E516-64CD-4006-9007-9EF46C7AF9FA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6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5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106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7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8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9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0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1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2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3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ftr" idx="6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6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FA17906-CF9E-484E-9105-BA41367A45F2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 idx="6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ftr" idx="6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6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86A8593-5500-41F4-97E8-2ED721848F13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6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ftr" idx="6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6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DCE7E55-72D7-472D-8E53-FEAC1D9990A8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6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7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7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1196F0A-0841-4FC7-B05E-6EA8F81BDC0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7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ftr" idx="7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7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F3D1F1E-5EAD-450A-9773-CFB8C4CC843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 idx="7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ftr" idx="7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7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CCB86F4-2698-491C-ACDF-B2A2E6D3B96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7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ftr" idx="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ldNum" idx="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C994489-C8D6-4FC5-A24B-DC7FE485D512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ftr" idx="7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8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40EAA94-B7DE-4D9C-9848-50FC30DBB26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8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ftr" idx="8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8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EBB506F-7591-42E1-AD64-C9C902C7857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8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ftr" idx="8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8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E67A70B-1F7A-4571-92B7-EA6D2EB86EF0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8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ftr" idx="8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Num" idx="8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F27649E-292A-411C-8F4A-E75A14225B6B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9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55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156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7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8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9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0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1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2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3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ftr" idx="9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 idx="9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DCB9B19-BC04-44D4-BC2E-A4C57E4B1DA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9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ftr" idx="9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9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00ECD4B-021C-478F-9E85-460BF013E27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9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ftr" idx="9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9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87F1EEE-1E42-4FF5-83CB-7420D82EFAE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9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ftr" idx="10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10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0B78B20-7B3B-4868-AD9E-E94451639418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10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ftr" idx="10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10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F33DDF9-6676-4223-9BD1-10DFB84ABBC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10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B459909-91A4-493E-8166-D586EAB8D786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ftr" idx="10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Num" idx="10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16F1B6E-6CA1-43A8-BA3E-AFA4F7F87E7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dt" idx="10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ftr" idx="10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Num" idx="11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BB0BF3F-297A-4DB8-A44F-2E828BA4D3FB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 idx="11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ftr" idx="11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1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5338854-B265-4A1F-809A-328CF13C182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1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9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19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0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1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2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2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23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3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4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4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ftr" idx="1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1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9DA1EA7-F054-40FC-AAAC-2F36397DD9ED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5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5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6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6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7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7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28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8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ftr" idx="11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ldNum" idx="11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B23C69C-FE1A-4D54-AC54-B3312558B198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dt" idx="11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 type="ftr" idx="11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11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2B769FA-D84A-4ABF-A18A-D8513667D4A2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12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ftr" idx="12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12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BF690A3-BFBA-4C02-B57A-03F5DDEE4A11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dt" idx="12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PlaceHolder 1"/>
          <p:cNvSpPr>
            <a:spLocks noGrp="1"/>
          </p:cNvSpPr>
          <p:nvPr>
            <p:ph type="ftr" idx="12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ldNum" idx="12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E8DE243-4639-4EC4-90AA-64EF0736AF28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dt" idx="12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PlaceHolder 1"/>
          <p:cNvSpPr>
            <a:spLocks noGrp="1"/>
          </p:cNvSpPr>
          <p:nvPr>
            <p:ph type="ftr" idx="12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ldNum" idx="12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C274EB2-B7A4-4F52-AF65-AEF036075D3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dt" idx="12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ftr" idx="13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Num" idx="13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2A80923-59A5-46EC-9C50-77BDEE07CF93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dt" idx="13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ftr" idx="1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951957D-B722-49A1-BEB1-5ECC237CFC0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PlaceHolder 1"/>
          <p:cNvSpPr>
            <a:spLocks noGrp="1"/>
          </p:cNvSpPr>
          <p:nvPr>
            <p:ph type="ftr" idx="13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ldNum" idx="13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B44F8BE-3FBE-4758-AB80-81FAEFB61BEB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dt" idx="13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ftr" idx="13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ldNum" idx="13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34278F7-7945-44E5-9665-B707AA4E084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dt" idx="13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 type="ftr" idx="13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ldNum" idx="14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428BBBB-4CA9-4B3C-992C-25FE990EDA4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dt" idx="14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4" name="TextBox 7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5" name="PlaceHolder 1"/>
          <p:cNvSpPr>
            <a:spLocks noGrp="1"/>
          </p:cNvSpPr>
          <p:nvPr>
            <p:ph type="ftr" idx="14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ldNum" idx="14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E13487E-4BE8-4AE1-9781-4F16893D7B95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 idx="14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39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340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1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2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3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4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5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6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7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51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352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3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4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5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6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7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8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9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ftr" idx="1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B542A23-9582-42A6-A56E-525FB2A50605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ftr" idx="1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2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3F5BEF4-59E6-45CA-BD05-D6579FBA22E0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2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ftr" idx="2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42B472D-D07F-4CAF-9215-3238B179C3E3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gif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6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330120" y="2417400"/>
            <a:ext cx="9142200" cy="18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5400" strike="noStrike" u="none">
                <a:solidFill>
                  <a:schemeClr val="accent1"/>
                </a:solidFill>
                <a:uFillTx/>
                <a:latin typeface="Imperial Sans Text Semibold"/>
              </a:rPr>
              <a:t>Learning Green’s Functions – M2R Project</a:t>
            </a:r>
            <a:endParaRPr b="0" lang="en-GB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180000" y="5789160"/>
            <a:ext cx="11878560" cy="73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Charlie Lowman, Haochen Gu, Lorenzo di Giura del Balzo di Presenzano, Wanying Qi and Yubo Zhang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18/06/2025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2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Background – Numerical Methods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Text Placeholder 1"/>
          <p:cNvSpPr/>
          <p:nvPr/>
        </p:nvSpPr>
        <p:spPr>
          <a:xfrm>
            <a:off x="180000" y="234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Polynomial Interpolation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Text Placeholder 2"/>
          <p:cNvSpPr/>
          <p:nvPr/>
        </p:nvSpPr>
        <p:spPr>
          <a:xfrm>
            <a:off x="180000" y="3816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Least Squares Regression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Text Placeholder 6"/>
          <p:cNvSpPr/>
          <p:nvPr/>
        </p:nvSpPr>
        <p:spPr>
          <a:xfrm>
            <a:off x="684000" y="270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Vandermonde Matrices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Kronecker Product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Errors and convergence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8" name="Text Placeholder 7"/>
          <p:cNvSpPr/>
          <p:nvPr/>
        </p:nvSpPr>
        <p:spPr>
          <a:xfrm>
            <a:off x="684000" y="414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Very similar to the above method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Errors occur in different locations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Simpler to implement using Julia but less versatile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3657600" y="2514600"/>
            <a:ext cx="3562920" cy="880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0" name="" descr=""/>
          <p:cNvPicPr/>
          <p:nvPr/>
        </p:nvPicPr>
        <p:blipFill>
          <a:blip r:embed="rId2"/>
          <a:stretch/>
        </p:blipFill>
        <p:spPr>
          <a:xfrm>
            <a:off x="7737480" y="2286000"/>
            <a:ext cx="2777400" cy="1243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1" name="" descr=""/>
          <p:cNvPicPr/>
          <p:nvPr/>
        </p:nvPicPr>
        <p:blipFill>
          <a:blip r:embed="rId3"/>
          <a:stretch/>
        </p:blipFill>
        <p:spPr>
          <a:xfrm>
            <a:off x="10058400" y="183240"/>
            <a:ext cx="1828080" cy="1873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2" name="" descr=""/>
          <p:cNvPicPr/>
          <p:nvPr/>
        </p:nvPicPr>
        <p:blipFill>
          <a:blip r:embed="rId4"/>
          <a:srcRect l="0" t="9731" r="0" b="0"/>
          <a:stretch/>
        </p:blipFill>
        <p:spPr>
          <a:xfrm>
            <a:off x="4811760" y="3886200"/>
            <a:ext cx="1588320" cy="1601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3" name="" descr=""/>
          <p:cNvPicPr/>
          <p:nvPr/>
        </p:nvPicPr>
        <p:blipFill>
          <a:blip r:embed="rId5"/>
          <a:stretch/>
        </p:blipFill>
        <p:spPr>
          <a:xfrm>
            <a:off x="7671240" y="4114800"/>
            <a:ext cx="3000240" cy="138780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" descr=""/>
          <p:cNvPicPr/>
          <p:nvPr/>
        </p:nvPicPr>
        <p:blipFill>
          <a:blip r:embed="rId1"/>
          <a:stretch/>
        </p:blipFill>
        <p:spPr>
          <a:xfrm>
            <a:off x="8229600" y="4001400"/>
            <a:ext cx="2056680" cy="103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5" name="Title 5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Background – Numerical Methods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Text Placeholder 12"/>
          <p:cNvSpPr/>
          <p:nvPr/>
        </p:nvSpPr>
        <p:spPr>
          <a:xfrm>
            <a:off x="180000" y="234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Finite Differences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7" name="Text Placeholder 28"/>
          <p:cNvSpPr/>
          <p:nvPr/>
        </p:nvSpPr>
        <p:spPr>
          <a:xfrm>
            <a:off x="684000" y="270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Numerical solution to differential equations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Addition of a potential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Boundary conditions for u = cos(x</a:t>
            </a:r>
            <a:r>
              <a:rPr b="0" lang="en-US" sz="1200" strike="noStrike" u="none" baseline="33000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2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)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Text Placeholder 3"/>
          <p:cNvSpPr/>
          <p:nvPr/>
        </p:nvSpPr>
        <p:spPr>
          <a:xfrm>
            <a:off x="180000" y="378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Heat Equation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Text Placeholder 4"/>
          <p:cNvSpPr/>
          <p:nvPr/>
        </p:nvSpPr>
        <p:spPr>
          <a:xfrm>
            <a:off x="684000" y="414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Unforced heat equation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Two variable heat equation (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x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and 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t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)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Vectorise the solution matrix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Solution using Julia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2"/>
          <a:stretch/>
        </p:blipFill>
        <p:spPr>
          <a:xfrm>
            <a:off x="4343400" y="3886200"/>
            <a:ext cx="2103480" cy="1280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1" name="" descr=""/>
          <p:cNvPicPr/>
          <p:nvPr/>
        </p:nvPicPr>
        <p:blipFill>
          <a:blip r:embed="rId3"/>
          <a:stretch/>
        </p:blipFill>
        <p:spPr>
          <a:xfrm>
            <a:off x="4472640" y="2286000"/>
            <a:ext cx="1717560" cy="1142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2" name="" descr=""/>
          <p:cNvPicPr/>
          <p:nvPr/>
        </p:nvPicPr>
        <p:blipFill>
          <a:blip r:embed="rId4"/>
          <a:stretch/>
        </p:blipFill>
        <p:spPr>
          <a:xfrm>
            <a:off x="7086600" y="4114800"/>
            <a:ext cx="1333440" cy="890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3" name="" descr=""/>
          <p:cNvPicPr/>
          <p:nvPr/>
        </p:nvPicPr>
        <p:blipFill>
          <a:blip r:embed="rId5"/>
          <a:stretch/>
        </p:blipFill>
        <p:spPr>
          <a:xfrm>
            <a:off x="7772400" y="2286000"/>
            <a:ext cx="1828080" cy="119592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3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Green’s Functions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5" name="Text Placeholder 15"/>
          <p:cNvSpPr/>
          <p:nvPr/>
        </p:nvSpPr>
        <p:spPr>
          <a:xfrm>
            <a:off x="180000" y="234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Definition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6" name="Text Placeholder 16"/>
          <p:cNvSpPr/>
          <p:nvPr/>
        </p:nvSpPr>
        <p:spPr>
          <a:xfrm>
            <a:off x="180000" y="3816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Derivation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7" name="Text Placeholder 19"/>
          <p:cNvSpPr/>
          <p:nvPr/>
        </p:nvSpPr>
        <p:spPr>
          <a:xfrm>
            <a:off x="684000" y="270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Fundamental solutions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Solution to a specific right hand side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Why the delta function is chosen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8" name="Text Placeholder 8"/>
          <p:cNvSpPr/>
          <p:nvPr/>
        </p:nvSpPr>
        <p:spPr>
          <a:xfrm>
            <a:off x="684000" y="414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Integration of Dirac-delta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Use of step functions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Constraints and boundary conditions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Rarely able to solve analytically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9" name="Text Placeholder 9"/>
          <p:cNvSpPr/>
          <p:nvPr/>
        </p:nvSpPr>
        <p:spPr>
          <a:xfrm>
            <a:off x="180000" y="5256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Use in Quadrature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Text Placeholder 10"/>
          <p:cNvSpPr/>
          <p:nvPr/>
        </p:nvSpPr>
        <p:spPr>
          <a:xfrm>
            <a:off x="684000" y="558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Used to recover 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u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the solution to the specific problem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Convolution of the Green’s function and the right hand        side over the domain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5677920" y="4731480"/>
            <a:ext cx="2915640" cy="179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2" name="" descr=""/>
          <p:cNvPicPr/>
          <p:nvPr/>
        </p:nvPicPr>
        <p:blipFill>
          <a:blip r:embed="rId2"/>
          <a:stretch/>
        </p:blipFill>
        <p:spPr>
          <a:xfrm>
            <a:off x="5244120" y="1871280"/>
            <a:ext cx="2584080" cy="258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3" name="" descr=""/>
          <p:cNvPicPr/>
          <p:nvPr/>
        </p:nvPicPr>
        <p:blipFill>
          <a:blip r:embed="rId3"/>
          <a:stretch/>
        </p:blipFill>
        <p:spPr>
          <a:xfrm>
            <a:off x="8207280" y="1871280"/>
            <a:ext cx="3917160" cy="270432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4254840" y="2851560"/>
            <a:ext cx="745560" cy="27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5" name="" descr=""/>
          <p:cNvPicPr/>
          <p:nvPr/>
        </p:nvPicPr>
        <p:blipFill>
          <a:blip r:embed="rId2"/>
          <a:stretch/>
        </p:blipFill>
        <p:spPr>
          <a:xfrm>
            <a:off x="6050520" y="2679480"/>
            <a:ext cx="555120" cy="306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6" name="Title 4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Green’s Functions - Poisson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Text Placeholder 11"/>
          <p:cNvSpPr/>
          <p:nvPr/>
        </p:nvSpPr>
        <p:spPr>
          <a:xfrm>
            <a:off x="180000" y="2340000"/>
            <a:ext cx="77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Derivation of the Green’s Function for the Poisson Equation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Text Placeholder 14"/>
          <p:cNvSpPr/>
          <p:nvPr/>
        </p:nvSpPr>
        <p:spPr>
          <a:xfrm>
            <a:off x="684000" y="2700000"/>
            <a:ext cx="670788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We have the equation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	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        , the Poisson equation with initial conditions  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For this example, we take the boundary constraints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To convert this to a Green’s function problem, we set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We can integrate this to obtain a step function as well as a constant term, yielding 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Integrating again gives G in terms of ramp and unknown functions, and then we apply the            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	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	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  boundary conditions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We also know the jump discontinuity is 1, and that the function must be continuous at y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These are enough constraints to give our full function, which in this case turns out to be: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3"/>
          <a:stretch/>
        </p:blipFill>
        <p:spPr>
          <a:xfrm>
            <a:off x="8519760" y="2334600"/>
            <a:ext cx="2857680" cy="189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0" name="" descr=""/>
          <p:cNvPicPr/>
          <p:nvPr/>
        </p:nvPicPr>
        <p:blipFill>
          <a:blip r:embed="rId4"/>
          <a:stretch/>
        </p:blipFill>
        <p:spPr>
          <a:xfrm>
            <a:off x="2320560" y="2688120"/>
            <a:ext cx="810000" cy="252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1" name="Text Placeholder 5"/>
          <p:cNvSpPr/>
          <p:nvPr/>
        </p:nvSpPr>
        <p:spPr>
          <a:xfrm>
            <a:off x="8293320" y="4278600"/>
            <a:ext cx="415656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i="1" lang="en-US" sz="1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Contour plot for the Green’s function to the Poisson equation</a:t>
            </a:r>
            <a:endParaRPr b="0" i="1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5"/>
          <a:stretch/>
        </p:blipFill>
        <p:spPr>
          <a:xfrm>
            <a:off x="4393080" y="3086640"/>
            <a:ext cx="1161720" cy="222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3" name="" descr=""/>
          <p:cNvPicPr/>
          <p:nvPr/>
        </p:nvPicPr>
        <p:blipFill>
          <a:blip r:embed="rId6"/>
          <a:stretch/>
        </p:blipFill>
        <p:spPr>
          <a:xfrm>
            <a:off x="6367320" y="3280320"/>
            <a:ext cx="1556640" cy="218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4" name="" descr=""/>
          <p:cNvPicPr/>
          <p:nvPr/>
        </p:nvPicPr>
        <p:blipFill>
          <a:blip r:embed="rId7"/>
          <a:stretch/>
        </p:blipFill>
        <p:spPr>
          <a:xfrm>
            <a:off x="822600" y="4301640"/>
            <a:ext cx="2940840" cy="71136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752</TotalTime>
  <Application>LibreOffice/24.8.7.2$Windows_X86_64 LibreOffice_project/e07d0a63a46349d29051da79b1fde8160bab2a89</Application>
  <AppVersion>15.0000</AppVersion>
  <Words>620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2024-12-06T15:40:09Z</dcterms:created>
  <dc:creator>Gu, Haochen</dc:creator>
  <dc:description/>
  <dc:language>en-GB</dc:language>
  <cp:lastModifiedBy/>
  <dcterms:modified xsi:type="dcterms:W3CDTF">2025-06-17T14:44:32Z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