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2" r:id="rId4"/>
    <p:sldId id="258" r:id="rId5"/>
    <p:sldId id="264" r:id="rId6"/>
    <p:sldId id="265" r:id="rId7"/>
    <p:sldId id="261" r:id="rId8"/>
    <p:sldId id="266" r:id="rId9"/>
    <p:sldId id="267" r:id="rId10"/>
    <p:sldId id="268" r:id="rId11"/>
    <p:sldId id="269" r:id="rId12"/>
    <p:sldId id="270" r:id="rId13"/>
    <p:sldId id="259" r:id="rId14"/>
    <p:sldId id="260" r:id="rId15"/>
    <p:sldId id="263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2809" autoAdjust="0"/>
  </p:normalViewPr>
  <p:slideViewPr>
    <p:cSldViewPr snapToGrid="0">
      <p:cViewPr varScale="1">
        <p:scale>
          <a:sx n="91" d="100"/>
          <a:sy n="91" d="100"/>
        </p:scale>
        <p:origin x="135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C810B9-6DF9-45D6-8BE6-5C91F5DBB844}" type="doc">
      <dgm:prSet loTypeId="urn:microsoft.com/office/officeart/2005/8/layout/arrow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66DD84B4-8D7B-497D-A704-AE0D5CACAF2D}">
      <dgm:prSet/>
      <dgm:spPr/>
      <dgm:t>
        <a:bodyPr/>
        <a:lstStyle/>
        <a:p>
          <a:r>
            <a:rPr lang="pt-BR" dirty="0"/>
            <a:t>Simplicidade</a:t>
          </a:r>
        </a:p>
        <a:p>
          <a:r>
            <a:rPr lang="pt-BR" dirty="0"/>
            <a:t>Eficiência</a:t>
          </a:r>
        </a:p>
        <a:p>
          <a:r>
            <a:rPr lang="pt-BR" dirty="0"/>
            <a:t>Retorno sobre investimento</a:t>
          </a:r>
        </a:p>
      </dgm:t>
    </dgm:pt>
    <dgm:pt modelId="{D04AE35B-EE42-4089-A0B2-7D9A9FCE3DAA}" type="parTrans" cxnId="{EC535DDE-616E-4569-B423-4771FDC9AFE1}">
      <dgm:prSet/>
      <dgm:spPr/>
      <dgm:t>
        <a:bodyPr/>
        <a:lstStyle/>
        <a:p>
          <a:endParaRPr lang="pt-BR"/>
        </a:p>
      </dgm:t>
    </dgm:pt>
    <dgm:pt modelId="{8FCBC2BC-0106-4D5B-A53A-331BE1DF130C}" type="sibTrans" cxnId="{EC535DDE-616E-4569-B423-4771FDC9AFE1}">
      <dgm:prSet/>
      <dgm:spPr/>
      <dgm:t>
        <a:bodyPr/>
        <a:lstStyle/>
        <a:p>
          <a:endParaRPr lang="pt-BR"/>
        </a:p>
      </dgm:t>
    </dgm:pt>
    <dgm:pt modelId="{2D111B74-AE68-4562-8B2D-735341846038}">
      <dgm:prSet/>
      <dgm:spPr/>
      <dgm:t>
        <a:bodyPr/>
        <a:lstStyle/>
        <a:p>
          <a:r>
            <a:rPr lang="pt-BR" dirty="0"/>
            <a:t>Complexidade</a:t>
          </a:r>
        </a:p>
        <a:p>
          <a:r>
            <a:rPr lang="pt-BR" dirty="0"/>
            <a:t>Carga de trabalho</a:t>
          </a:r>
        </a:p>
        <a:p>
          <a:r>
            <a:rPr lang="pt-BR" dirty="0"/>
            <a:t>Custos</a:t>
          </a:r>
        </a:p>
      </dgm:t>
    </dgm:pt>
    <dgm:pt modelId="{7B7D1B56-7F5F-4253-880E-180382CE3C63}" type="parTrans" cxnId="{23CCC5EB-F900-4EF0-BBA8-3EA092624F10}">
      <dgm:prSet/>
      <dgm:spPr/>
      <dgm:t>
        <a:bodyPr/>
        <a:lstStyle/>
        <a:p>
          <a:endParaRPr lang="pt-BR"/>
        </a:p>
      </dgm:t>
    </dgm:pt>
    <dgm:pt modelId="{1C60E56C-CFC5-4389-8F6E-8D0C356CA057}" type="sibTrans" cxnId="{23CCC5EB-F900-4EF0-BBA8-3EA092624F10}">
      <dgm:prSet/>
      <dgm:spPr/>
      <dgm:t>
        <a:bodyPr/>
        <a:lstStyle/>
        <a:p>
          <a:endParaRPr lang="pt-BR"/>
        </a:p>
      </dgm:t>
    </dgm:pt>
    <dgm:pt modelId="{10F65684-FBE3-4CBB-94C8-FCB2B3BCFFE6}">
      <dgm:prSet/>
      <dgm:spPr/>
    </dgm:pt>
    <dgm:pt modelId="{B580CC9B-27E6-4DBF-B8F0-69FB3365D449}" type="parTrans" cxnId="{24D60A71-1B21-4F9C-9060-30FCBFF64F5A}">
      <dgm:prSet/>
      <dgm:spPr/>
      <dgm:t>
        <a:bodyPr/>
        <a:lstStyle/>
        <a:p>
          <a:endParaRPr lang="pt-BR"/>
        </a:p>
      </dgm:t>
    </dgm:pt>
    <dgm:pt modelId="{F210FF62-8BF1-4ACF-BE97-76AC81F6EDD3}" type="sibTrans" cxnId="{24D60A71-1B21-4F9C-9060-30FCBFF64F5A}">
      <dgm:prSet/>
      <dgm:spPr/>
      <dgm:t>
        <a:bodyPr/>
        <a:lstStyle/>
        <a:p>
          <a:endParaRPr lang="pt-BR"/>
        </a:p>
      </dgm:t>
    </dgm:pt>
    <dgm:pt modelId="{C67CDB14-9929-46BD-906F-2F7525078F98}" type="pres">
      <dgm:prSet presAssocID="{D8C810B9-6DF9-45D6-8BE6-5C91F5DBB844}" presName="compositeShape" presStyleCnt="0">
        <dgm:presLayoutVars>
          <dgm:chMax val="2"/>
          <dgm:dir/>
          <dgm:resizeHandles val="exact"/>
        </dgm:presLayoutVars>
      </dgm:prSet>
      <dgm:spPr/>
    </dgm:pt>
    <dgm:pt modelId="{AB5CE974-6C02-494A-AA3C-9F5E5F3EA1A8}" type="pres">
      <dgm:prSet presAssocID="{D8C810B9-6DF9-45D6-8BE6-5C91F5DBB844}" presName="divider" presStyleLbl="fgShp" presStyleIdx="0" presStyleCnt="1"/>
      <dgm:spPr/>
    </dgm:pt>
    <dgm:pt modelId="{63F6E30B-696A-4DB5-9DCD-59BF5974A860}" type="pres">
      <dgm:prSet presAssocID="{66DD84B4-8D7B-497D-A704-AE0D5CACAF2D}" presName="downArrow" presStyleLbl="node1" presStyleIdx="0" presStyleCnt="2"/>
      <dgm:spPr/>
    </dgm:pt>
    <dgm:pt modelId="{F7D6978F-216F-4334-91F5-71FB480CD96C}" type="pres">
      <dgm:prSet presAssocID="{66DD84B4-8D7B-497D-A704-AE0D5CACAF2D}" presName="downArrowText" presStyleLbl="revTx" presStyleIdx="0" presStyleCnt="2">
        <dgm:presLayoutVars>
          <dgm:bulletEnabled val="1"/>
        </dgm:presLayoutVars>
      </dgm:prSet>
      <dgm:spPr/>
    </dgm:pt>
    <dgm:pt modelId="{E704845B-2F81-4A4C-98FE-40B461830BC6}" type="pres">
      <dgm:prSet presAssocID="{2D111B74-AE68-4562-8B2D-735341846038}" presName="upArrow" presStyleLbl="node1" presStyleIdx="1" presStyleCnt="2"/>
      <dgm:spPr/>
    </dgm:pt>
    <dgm:pt modelId="{6B97F8AD-4DD7-4C73-969A-59A59B552BE1}" type="pres">
      <dgm:prSet presAssocID="{2D111B74-AE68-4562-8B2D-735341846038}" presName="upArrowText" presStyleLbl="revTx" presStyleIdx="1" presStyleCnt="2">
        <dgm:presLayoutVars>
          <dgm:bulletEnabled val="1"/>
        </dgm:presLayoutVars>
      </dgm:prSet>
      <dgm:spPr/>
    </dgm:pt>
  </dgm:ptLst>
  <dgm:cxnLst>
    <dgm:cxn modelId="{0F3DEB2A-5836-424A-96E3-5B800D68A52C}" type="presOf" srcId="{2D111B74-AE68-4562-8B2D-735341846038}" destId="{6B97F8AD-4DD7-4C73-969A-59A59B552BE1}" srcOrd="0" destOrd="0" presId="urn:microsoft.com/office/officeart/2005/8/layout/arrow3"/>
    <dgm:cxn modelId="{24D60A71-1B21-4F9C-9060-30FCBFF64F5A}" srcId="{D8C810B9-6DF9-45D6-8BE6-5C91F5DBB844}" destId="{10F65684-FBE3-4CBB-94C8-FCB2B3BCFFE6}" srcOrd="2" destOrd="0" parTransId="{B580CC9B-27E6-4DBF-B8F0-69FB3365D449}" sibTransId="{F210FF62-8BF1-4ACF-BE97-76AC81F6EDD3}"/>
    <dgm:cxn modelId="{DFAF0EB6-A8D0-4299-B9CE-D672EEF899F0}" type="presOf" srcId="{D8C810B9-6DF9-45D6-8BE6-5C91F5DBB844}" destId="{C67CDB14-9929-46BD-906F-2F7525078F98}" srcOrd="0" destOrd="0" presId="urn:microsoft.com/office/officeart/2005/8/layout/arrow3"/>
    <dgm:cxn modelId="{EC535DDE-616E-4569-B423-4771FDC9AFE1}" srcId="{D8C810B9-6DF9-45D6-8BE6-5C91F5DBB844}" destId="{66DD84B4-8D7B-497D-A704-AE0D5CACAF2D}" srcOrd="0" destOrd="0" parTransId="{D04AE35B-EE42-4089-A0B2-7D9A9FCE3DAA}" sibTransId="{8FCBC2BC-0106-4D5B-A53A-331BE1DF130C}"/>
    <dgm:cxn modelId="{23CCC5EB-F900-4EF0-BBA8-3EA092624F10}" srcId="{D8C810B9-6DF9-45D6-8BE6-5C91F5DBB844}" destId="{2D111B74-AE68-4562-8B2D-735341846038}" srcOrd="1" destOrd="0" parTransId="{7B7D1B56-7F5F-4253-880E-180382CE3C63}" sibTransId="{1C60E56C-CFC5-4389-8F6E-8D0C356CA057}"/>
    <dgm:cxn modelId="{635E8EF4-367D-4617-9151-AA329978539F}" type="presOf" srcId="{66DD84B4-8D7B-497D-A704-AE0D5CACAF2D}" destId="{F7D6978F-216F-4334-91F5-71FB480CD96C}" srcOrd="0" destOrd="0" presId="urn:microsoft.com/office/officeart/2005/8/layout/arrow3"/>
    <dgm:cxn modelId="{D5091908-D1F1-4C8B-B8B3-1E3EEE480F35}" type="presParOf" srcId="{C67CDB14-9929-46BD-906F-2F7525078F98}" destId="{AB5CE974-6C02-494A-AA3C-9F5E5F3EA1A8}" srcOrd="0" destOrd="0" presId="urn:microsoft.com/office/officeart/2005/8/layout/arrow3"/>
    <dgm:cxn modelId="{356FE45F-482F-4398-BDF9-E97157A80168}" type="presParOf" srcId="{C67CDB14-9929-46BD-906F-2F7525078F98}" destId="{63F6E30B-696A-4DB5-9DCD-59BF5974A860}" srcOrd="1" destOrd="0" presId="urn:microsoft.com/office/officeart/2005/8/layout/arrow3"/>
    <dgm:cxn modelId="{238F596E-4310-4847-BE54-A20328722AE1}" type="presParOf" srcId="{C67CDB14-9929-46BD-906F-2F7525078F98}" destId="{F7D6978F-216F-4334-91F5-71FB480CD96C}" srcOrd="2" destOrd="0" presId="urn:microsoft.com/office/officeart/2005/8/layout/arrow3"/>
    <dgm:cxn modelId="{42F0E0F8-FDFF-425C-A34A-3302DBBD9301}" type="presParOf" srcId="{C67CDB14-9929-46BD-906F-2F7525078F98}" destId="{E704845B-2F81-4A4C-98FE-40B461830BC6}" srcOrd="3" destOrd="0" presId="urn:microsoft.com/office/officeart/2005/8/layout/arrow3"/>
    <dgm:cxn modelId="{65A99CB0-D7A0-4D77-A8DF-580A615B8F1F}" type="presParOf" srcId="{C67CDB14-9929-46BD-906F-2F7525078F98}" destId="{6B97F8AD-4DD7-4C73-969A-59A59B552BE1}" srcOrd="4" destOrd="0" presId="urn:microsoft.com/office/officeart/2005/8/layout/arrow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5CE974-6C02-494A-AA3C-9F5E5F3EA1A8}">
      <dsp:nvSpPr>
        <dsp:cNvPr id="0" name=""/>
        <dsp:cNvSpPr/>
      </dsp:nvSpPr>
      <dsp:spPr>
        <a:xfrm rot="21300000">
          <a:off x="265199" y="1738873"/>
          <a:ext cx="9985200" cy="873591"/>
        </a:xfrm>
        <a:prstGeom prst="mathMin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F6E30B-696A-4DB5-9DCD-59BF5974A860}">
      <dsp:nvSpPr>
        <dsp:cNvPr id="0" name=""/>
        <dsp:cNvSpPr/>
      </dsp:nvSpPr>
      <dsp:spPr>
        <a:xfrm>
          <a:off x="1261872" y="217566"/>
          <a:ext cx="3154680" cy="1740535"/>
        </a:xfrm>
        <a:prstGeom prst="down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D6978F-216F-4334-91F5-71FB480CD96C}">
      <dsp:nvSpPr>
        <dsp:cNvPr id="0" name=""/>
        <dsp:cNvSpPr/>
      </dsp:nvSpPr>
      <dsp:spPr>
        <a:xfrm>
          <a:off x="5573268" y="0"/>
          <a:ext cx="3364992" cy="18275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dirty="0"/>
            <a:t>Simplicidade</a:t>
          </a: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dirty="0"/>
            <a:t>Eficiência</a:t>
          </a: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dirty="0"/>
            <a:t>Retorno sobre investimento</a:t>
          </a:r>
        </a:p>
      </dsp:txBody>
      <dsp:txXfrm>
        <a:off x="5573268" y="0"/>
        <a:ext cx="3364992" cy="1827561"/>
      </dsp:txXfrm>
    </dsp:sp>
    <dsp:sp modelId="{E704845B-2F81-4A4C-98FE-40B461830BC6}">
      <dsp:nvSpPr>
        <dsp:cNvPr id="0" name=""/>
        <dsp:cNvSpPr/>
      </dsp:nvSpPr>
      <dsp:spPr>
        <a:xfrm>
          <a:off x="6099048" y="2393235"/>
          <a:ext cx="3154680" cy="1740535"/>
        </a:xfrm>
        <a:prstGeom prst="up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97F8AD-4DD7-4C73-969A-59A59B552BE1}">
      <dsp:nvSpPr>
        <dsp:cNvPr id="0" name=""/>
        <dsp:cNvSpPr/>
      </dsp:nvSpPr>
      <dsp:spPr>
        <a:xfrm>
          <a:off x="1577340" y="2523776"/>
          <a:ext cx="3364992" cy="18275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dirty="0"/>
            <a:t>Complexidade</a:t>
          </a: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dirty="0"/>
            <a:t>Carga de trabalho</a:t>
          </a: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dirty="0"/>
            <a:t>Custos</a:t>
          </a:r>
        </a:p>
      </dsp:txBody>
      <dsp:txXfrm>
        <a:off x="1577340" y="2523776"/>
        <a:ext cx="3364992" cy="18275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3">
  <dgm:title val=""/>
  <dgm:desc val=""/>
  <dgm:catLst>
    <dgm:cat type="relationship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l" for="ch" forName="downArrow" refType="w" fact="0.1"/>
              <dgm:constr type="t" for="ch" forName="downArrow" refType="h" fact="0.05"/>
              <dgm:constr type="lOff" for="ch" forName="downArrow" refType="w" fact="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r" for="ch" forName="downArrowText" refType="w" fact="0.8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r" for="ch" forName="upArrow" refType="w" fact="0.9"/>
              <dgm:constr type="rOff" for="ch" forName="upArrow" refType="w" fact="-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l" for="ch" forName="upArrowText" refType="w" fact="0.15"/>
              <dgm:constr type="primFontSz" for="ch" ptType="node" op="equ" val="65"/>
            </dgm:constrLst>
          </dgm:if>
          <dgm:else name="Name4">
            <dgm:constrLst>
              <dgm:constr type="w" for="ch" forName="downArrow" refType="w" fact="0.4"/>
              <dgm:constr type="h" for="ch" forName="downArrow" refType="h" fact="0.8"/>
              <dgm:constr type="l" for="ch" forName="downArrow" refType="w" fact="0.02"/>
              <dgm:constr type="t" for="ch" forName="downArrow" refType="h" fact="0.05"/>
              <dgm:constr type="lOff" for="ch" forName="downArrow" refType="w" fact="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r" for="ch" forName="downArrowText" refType="w"/>
              <dgm:constr type="primFontSz" for="ch" ptType="node" op="equ" val="65"/>
            </dgm:constrLst>
          </dgm:else>
        </dgm:choose>
      </dgm:if>
      <dgm:else name="Name5">
        <dgm:choose name="Name6">
          <dgm:if name="Name7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r" for="ch" forName="downArrow" refType="w" fact="0.9"/>
              <dgm:constr type="t" for="ch" forName="downArrow" refType="h" fact="0.05"/>
              <dgm:constr type="rOff" for="ch" forName="downArrow" refType="w" fact="-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l" for="ch" forName="downArrowText" refType="w" fact="0.1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l" for="ch" forName="upArrow" refType="w" fact="0.1"/>
              <dgm:constr type="lOff" for="ch" forName="upArrow" refType="w" fact="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r" for="ch" forName="upArrowText" refType="w" fact="0.85"/>
              <dgm:constr type="primFontSz" for="ch" ptType="node" op="equ" val="65"/>
            </dgm:constrLst>
          </dgm:if>
          <dgm:else name="Name8">
            <dgm:constrLst>
              <dgm:constr type="w" for="ch" forName="downArrow" refType="w" fact="0.4"/>
              <dgm:constr type="h" for="ch" forName="downArrow" refType="h" fact="0.8"/>
              <dgm:constr type="r" for="ch" forName="downArrow" refType="w" fact="0.98"/>
              <dgm:constr type="t" for="ch" forName="downArrow" refType="h" fact="0.05"/>
              <dgm:constr type="rOff" for="ch" forName="downArrow" refType="w" fact="-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l" for="ch" forName="downArrowText"/>
              <dgm:constr type="primFontSz" for="ch" ptType="node" op="equ" val="65"/>
            </dgm:constrLst>
          </dgm:else>
        </dgm:choose>
      </dgm:else>
    </dgm:choose>
    <dgm:ruleLst/>
    <dgm:choose name="Name9">
      <dgm:if name="Name10" axis="ch" ptType="node" func="cnt" op="gte" val="2">
        <dgm:layoutNode name="divider" styleLbl="fgShp">
          <dgm:alg type="sp"/>
          <dgm:choose name="Name11">
            <dgm:if name="Name12" func="var" arg="dir" op="equ" val="norm">
              <dgm:shape xmlns:r="http://schemas.openxmlformats.org/officeDocument/2006/relationships" rot="-5" type="mathMinus" r:blip="">
                <dgm:adjLst/>
              </dgm:shape>
            </dgm:if>
            <dgm:else name="Name13">
              <dgm:shape xmlns:r="http://schemas.openxmlformats.org/officeDocument/2006/relationships" rot="5" type="mathMinus" r:blip="">
                <dgm:adjLst/>
              </dgm:shape>
            </dgm:else>
          </dgm:choose>
          <dgm:presOf/>
          <dgm:constrLst/>
          <dgm:ruleLst/>
        </dgm:layoutNode>
      </dgm:if>
      <dgm:else name="Name14"/>
    </dgm:choose>
    <dgm:forEach name="Name15" axis="ch" ptType="node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  <dgm:forEach name="Name16" axis="ch" ptType="node" st="2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09B6F4-2ACD-4176-925A-4E86C20ECC30}" type="datetimeFigureOut">
              <a:rPr lang="pt-BR" smtClean="0"/>
              <a:t>31/03/2024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DA99A7-A154-4F25-A885-C77144BF4F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3867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Objetivo: conhecer melhor os dados para ter uma analise mais ágil que te proporcione diminuição de custos e aumento de faturamento.</a:t>
            </a:r>
          </a:p>
          <a:p>
            <a:r>
              <a:rPr lang="pt-BR" dirty="0"/>
              <a:t>Oportunidade: melhoria no seu pipeline de analise de dados.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DA99A7-A154-4F25-A885-C77144BF4F10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46561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Complexidade: pipeline integrado e UI consistente</a:t>
            </a:r>
          </a:p>
          <a:p>
            <a:r>
              <a:rPr lang="pt-BR" dirty="0"/>
              <a:t>Carga de trabalho: menor necessidade de profissionais especializados e </a:t>
            </a:r>
            <a:r>
              <a:rPr lang="pt-BR" dirty="0" err="1"/>
              <a:t>infraestrtura</a:t>
            </a:r>
            <a:r>
              <a:rPr lang="pt-BR" dirty="0"/>
              <a:t> e facilidade de desenvolvimento</a:t>
            </a:r>
          </a:p>
          <a:p>
            <a:r>
              <a:rPr lang="pt-BR" dirty="0"/>
              <a:t>Custos: menos pessoal e trabalho mais rápido, igual custo menor </a:t>
            </a:r>
          </a:p>
          <a:p>
            <a:r>
              <a:rPr lang="pt-BR" dirty="0"/>
              <a:t>Simplicidade: plataforma simples e intuitiva e </a:t>
            </a:r>
            <a:r>
              <a:rPr lang="pt-BR" dirty="0" err="1"/>
              <a:t>poderos</a:t>
            </a:r>
            <a:endParaRPr lang="pt-BR" dirty="0"/>
          </a:p>
          <a:p>
            <a:r>
              <a:rPr lang="pt-BR" dirty="0"/>
              <a:t>Eficiência: tem UI consistente e tem todas as ferramentas que o colaborador precisa </a:t>
            </a:r>
          </a:p>
          <a:p>
            <a:r>
              <a:rPr lang="pt-BR" dirty="0"/>
              <a:t>Retorno sobre investimento: mais rápido, maior que as alternativas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DA99A7-A154-4F25-A885-C77144BF4F10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44349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FFFFFF"/>
                </a:solidFill>
                <a:effectLst/>
                <a:latin typeface="system-ui"/>
              </a:rPr>
              <a:t>A </a:t>
            </a:r>
            <a:r>
              <a:rPr lang="pt-BR" b="1" i="0" dirty="0">
                <a:solidFill>
                  <a:srgbClr val="FFFFFF"/>
                </a:solidFill>
                <a:effectLst/>
                <a:latin typeface="system-ui"/>
              </a:rPr>
              <a:t>Plataforma de Dados</a:t>
            </a:r>
            <a:r>
              <a:rPr lang="pt-BR" b="0" i="0" dirty="0">
                <a:solidFill>
                  <a:srgbClr val="FFFFFF"/>
                </a:solidFill>
                <a:effectLst/>
                <a:latin typeface="system-ui"/>
              </a:rPr>
              <a:t> integra etapas de Coleta, Processamento, Exploração e Análise, toda a jornada apoiada em uma gestão de acesso que promove a governança dos dados da sua organização e entrega aplicativos para o negócio, tudo isso sem depender de um time de dados especializado.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DA99A7-A154-4F25-A885-C77144BF4F10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38678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Objetivo: é da POC é fazer uma demonstração do que nós podemos fazer pela sua empresa. Aqui nós temos um exemplo, uma prova de conceito, que responde perguntas sobre o seu negócio.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DA99A7-A154-4F25-A885-C77144BF4F10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23412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DA99A7-A154-4F25-A885-C77144BF4F10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0890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DA99A7-A154-4F25-A885-C77144BF4F10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8747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D24CA2-E639-4435-DD28-9B51CCCA60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12011C3-8E04-768E-0179-AC6FB66D8B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7028948-CE1A-00EC-BF4B-B32CD5F21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CD5B4-B7B2-4F9B-B05B-939D25ADE9F1}" type="datetimeFigureOut">
              <a:rPr lang="pt-BR" smtClean="0"/>
              <a:t>31/03/2024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1B83EB-4794-AE38-201B-A4CE073AD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5C4D024-C568-F09F-986E-8DB911787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62D3E-9B1E-45C5-BCD2-E4A391B068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065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09A694-E93B-33AB-34F7-227DA8151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8468861-A3CF-4D64-DB2A-640C4C8CEB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AC291CD-B8AA-0BB3-EF18-95A0527B8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CD5B4-B7B2-4F9B-B05B-939D25ADE9F1}" type="datetimeFigureOut">
              <a:rPr lang="pt-BR" smtClean="0"/>
              <a:t>31/03/2024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A709A4F-EE38-1E39-1F1F-CF69A520B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BE79CD5-C499-EA6E-6980-D03FAECB3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62D3E-9B1E-45C5-BCD2-E4A391B068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7089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5BA621D-9402-650C-3A72-194D6CE2CE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359F544-E980-3386-5E61-A6F44CB464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AB9330F-9B64-1275-C034-55ABD8AED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CD5B4-B7B2-4F9B-B05B-939D25ADE9F1}" type="datetimeFigureOut">
              <a:rPr lang="pt-BR" smtClean="0"/>
              <a:t>31/03/2024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DFFB45-8F6B-6D30-DEDA-4E3D31C56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55BF4E4-320C-ED82-D44C-734E34F5F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62D3E-9B1E-45C5-BCD2-E4A391B068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236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427BE1-667B-C769-EA3E-2E983070A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6546D2A-0D01-DF89-F2F2-D745085D10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49DA9FA-3EA8-3E2E-54D3-63D2BEA78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CD5B4-B7B2-4F9B-B05B-939D25ADE9F1}" type="datetimeFigureOut">
              <a:rPr lang="pt-BR" smtClean="0"/>
              <a:t>31/03/2024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9EE203A-2721-51F0-200D-A82C0CF5C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F4A0607-D735-3C4B-EFC0-4A2D4A34A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62D3E-9B1E-45C5-BCD2-E4A391B068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0538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8CC5C5-6A5C-9C76-1DD1-9DCD54901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6EC0C1E-2858-23D1-FFB5-2A489EBE7B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6960DD9-5DE0-76E3-31CF-5113F4FB3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CD5B4-B7B2-4F9B-B05B-939D25ADE9F1}" type="datetimeFigureOut">
              <a:rPr lang="pt-BR" smtClean="0"/>
              <a:t>31/03/2024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55A7A71-14F6-D034-15A0-C4811A293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399969E-584C-22C0-701A-5760B3D0D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62D3E-9B1E-45C5-BCD2-E4A391B068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9697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F21DE2-A142-FC1B-2C7F-AEACD2EEE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CF1AF6B-EFB7-8E02-AE28-9E06A58773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AD0F017-ADEA-1133-EE08-8E0973CEF8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6FB35DD-2868-66CA-6E3C-F9BB43000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CD5B4-B7B2-4F9B-B05B-939D25ADE9F1}" type="datetimeFigureOut">
              <a:rPr lang="pt-BR" smtClean="0"/>
              <a:t>31/03/2024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B268DB5-70D9-2475-FC5D-1BA1F5C69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D777817-4BFD-4211-8D0D-005C1A1F8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62D3E-9B1E-45C5-BCD2-E4A391B068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7562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C5BE83-1014-0305-96A0-AF24BDB1D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A2FB22D-8408-B8BB-E4DB-5EF48E9F0F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1216CF6-3C98-B8D2-59AE-24E9FA9302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D53ADD9-DE0C-C527-74CB-3B7286521F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08B4583-A9E6-DBF1-27AE-B0CCA1124E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945C9A7-6A6D-2CD0-017A-106C6CC76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CD5B4-B7B2-4F9B-B05B-939D25ADE9F1}" type="datetimeFigureOut">
              <a:rPr lang="pt-BR" smtClean="0"/>
              <a:t>31/03/2024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AC40866-3D8D-DD64-9144-3926D08A5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18BFC3D-3105-188B-42E9-93D0912D1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62D3E-9B1E-45C5-BCD2-E4A391B068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0062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4DFED3-4332-6F7C-8417-EEC78D2D2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4B960D8-A898-7FE4-75DD-35BD1C470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CD5B4-B7B2-4F9B-B05B-939D25ADE9F1}" type="datetimeFigureOut">
              <a:rPr lang="pt-BR" smtClean="0"/>
              <a:t>31/03/2024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87FE99C-D4F3-0C19-503A-B7B385A27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2473D18-AA89-1B43-BCB3-7AD3D6B01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62D3E-9B1E-45C5-BCD2-E4A391B068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4190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B1DE3AE-82DB-3C9F-0113-F59FD4C59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CD5B4-B7B2-4F9B-B05B-939D25ADE9F1}" type="datetimeFigureOut">
              <a:rPr lang="pt-BR" smtClean="0"/>
              <a:t>31/03/2024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5810154-0C88-0459-0879-1E7A7524B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2A3CFDB-E4D7-FF84-1687-34DC62C9F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62D3E-9B1E-45C5-BCD2-E4A391B068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8418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6CFFD4-8721-C8C4-756A-9A512F567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782191-E2AD-3DD6-CA4B-AF279C4FD8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060688C-1CDC-8C28-412E-0E4CFB5A89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35C7047-0BF1-84ED-726C-9415FDFFD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CD5B4-B7B2-4F9B-B05B-939D25ADE9F1}" type="datetimeFigureOut">
              <a:rPr lang="pt-BR" smtClean="0"/>
              <a:t>31/03/2024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6613B30-FA4A-94C9-E8A5-668D1E5C1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908C8E5-F03C-A323-3402-A1B470D89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62D3E-9B1E-45C5-BCD2-E4A391B068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2954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E6A6C0-625C-EE28-A948-7E18ABC03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7951BF5-2AE1-D7F4-3AFC-C08423A7D8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22EA80E-8F61-DABC-55DA-598FB0304E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F30DD11-FA74-9053-7E08-7028AF8D4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CD5B4-B7B2-4F9B-B05B-939D25ADE9F1}" type="datetimeFigureOut">
              <a:rPr lang="pt-BR" smtClean="0"/>
              <a:t>31/03/2024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3F2BBC0-4C39-1146-E644-782CB0581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A8F1AFA-4FE3-EA42-4AC1-D12D79901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62D3E-9B1E-45C5-BCD2-E4A391B068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3491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AA3EF15-F286-6955-8213-E137CEEA1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4999144-5802-3C8C-B155-01C5C586B3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D4ECC14-25E7-69C5-4D0C-8FD073D2AA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3ACD5B4-B7B2-4F9B-B05B-939D25ADE9F1}" type="datetimeFigureOut">
              <a:rPr lang="pt-BR" smtClean="0"/>
              <a:t>31/03/2024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93AA609-CF73-EB45-8CF1-8F330D2A07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DECC395-E5EC-A90F-04C9-5C8D147237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FB62D3E-9B1E-45C5-BCD2-E4A391B068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342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62E9D6-7C87-F00D-8CFE-6D543345DE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Case Tecnologia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B6A3583-D29F-5142-9E61-058B784EEA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Cassiana Gabriela Lima Barreto </a:t>
            </a:r>
          </a:p>
          <a:p>
            <a:r>
              <a:rPr lang="pt-BR" sz="1800" dirty="0"/>
              <a:t>Especialista de Dados da </a:t>
            </a:r>
            <a:r>
              <a:rPr lang="pt-BR" sz="1800" dirty="0" err="1"/>
              <a:t>Dadosfera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30201586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E72013-3EDC-7045-EECA-B1F60B559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78552161-AC0F-3256-1775-CC22BD61A2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0616" y="1825625"/>
            <a:ext cx="9170767" cy="4351338"/>
          </a:xfrm>
        </p:spPr>
      </p:pic>
    </p:spTree>
    <p:extLst>
      <p:ext uri="{BB962C8B-B14F-4D97-AF65-F5344CB8AC3E}">
        <p14:creationId xmlns:p14="http://schemas.microsoft.com/office/powerpoint/2010/main" val="2006235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849ED2-EA9A-3D76-5D81-36B6B0CEB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B58E593A-1CBA-68D2-36EE-82FFDE8377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0616" y="1825625"/>
            <a:ext cx="9170767" cy="4351338"/>
          </a:xfrm>
        </p:spPr>
      </p:pic>
    </p:spTree>
    <p:extLst>
      <p:ext uri="{BB962C8B-B14F-4D97-AF65-F5344CB8AC3E}">
        <p14:creationId xmlns:p14="http://schemas.microsoft.com/office/powerpoint/2010/main" val="2015076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F926CC-76FF-D074-1965-BF6AB286D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0A496C5D-69FE-381A-0AA9-93E6CD5EF8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0616" y="1825625"/>
            <a:ext cx="9170767" cy="4351338"/>
          </a:xfrm>
        </p:spPr>
      </p:pic>
    </p:spTree>
    <p:extLst>
      <p:ext uri="{BB962C8B-B14F-4D97-AF65-F5344CB8AC3E}">
        <p14:creationId xmlns:p14="http://schemas.microsoft.com/office/powerpoint/2010/main" val="42793674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E7025C-AE6C-1218-7545-31534B72A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B164A89-663F-767C-A376-EBAAD469D8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BR" dirty="0"/>
              <a:t>Com a </a:t>
            </a:r>
            <a:r>
              <a:rPr lang="pt-BR" dirty="0" err="1"/>
              <a:t>Dadosfera</a:t>
            </a:r>
            <a:r>
              <a:rPr lang="pt-BR" dirty="0"/>
              <a:t> é possível aumentar o desempenho de processamento, minimizar a carga de trabalho dos colaboradores, diminuir a dependência da quantidade e senioridade de profissionais especialistas de dados, criar uma fonte única da verdade, integrar sistemas, bancos de dados e, por fim, disponibilizar de maneira ilimitada, insights através de ativos de dados.</a:t>
            </a:r>
          </a:p>
          <a:p>
            <a:endParaRPr lang="pt-BR" dirty="0"/>
          </a:p>
          <a:p>
            <a:r>
              <a:rPr lang="pt-BR" dirty="0"/>
              <a:t>O principal pilar da </a:t>
            </a:r>
            <a:r>
              <a:rPr lang="pt-BR" dirty="0" err="1"/>
              <a:t>Dadosfera</a:t>
            </a:r>
            <a:r>
              <a:rPr lang="pt-BR" dirty="0"/>
              <a:t> é a Privacidade e Segurança. Acreditamos que a democratização dos dados está diretamente ligada à governança. As organizações precisam disponibilizar acesso à informação considerando o sigilo e a competência de cada ativo de dados. Ademais, a verdadeira mudança data-</a:t>
            </a:r>
            <a:r>
              <a:rPr lang="pt-BR" dirty="0" err="1"/>
              <a:t>driven</a:t>
            </a:r>
            <a:r>
              <a:rPr lang="pt-BR" dirty="0"/>
              <a:t> ocorrerá através da disponibilização de acesso à </a:t>
            </a:r>
            <a:r>
              <a:rPr lang="pt-BR" dirty="0" err="1"/>
              <a:t>Dadosfera</a:t>
            </a:r>
            <a:r>
              <a:rPr lang="pt-BR" dirty="0"/>
              <a:t> para todos os colaboradores, não somente os times de dados e/ou TI, mediante critério e necessidade.</a:t>
            </a:r>
          </a:p>
        </p:txBody>
      </p:sp>
    </p:spTree>
    <p:extLst>
      <p:ext uri="{BB962C8B-B14F-4D97-AF65-F5344CB8AC3E}">
        <p14:creationId xmlns:p14="http://schemas.microsoft.com/office/powerpoint/2010/main" val="27443998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266FAC-162F-7309-CF0F-37FB5044B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/>
              <a:t>Oportunidades e ganhos futuros de se adotar a </a:t>
            </a:r>
            <a:r>
              <a:rPr lang="pt-BR" dirty="0" err="1"/>
              <a:t>Dadosfera</a:t>
            </a:r>
            <a:r>
              <a:rPr lang="pt-BR" dirty="0"/>
              <a:t>, frente à solução atual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750F40-593B-00F2-87B4-92A453F2E1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pt-BR" dirty="0"/>
              <a:t>Menor complexidade do pipeline de dados</a:t>
            </a:r>
          </a:p>
          <a:p>
            <a:r>
              <a:rPr lang="pt-BR" dirty="0"/>
              <a:t>Diminuição de custos </a:t>
            </a:r>
          </a:p>
          <a:p>
            <a:pPr lvl="1"/>
            <a:r>
              <a:rPr lang="pt-BR" dirty="0"/>
              <a:t>Pessoal especializado</a:t>
            </a:r>
          </a:p>
          <a:p>
            <a:pPr lvl="1"/>
            <a:r>
              <a:rPr lang="pt-BR" dirty="0"/>
              <a:t>Gestão de Infraestrutura </a:t>
            </a:r>
          </a:p>
          <a:p>
            <a:pPr lvl="1"/>
            <a:r>
              <a:rPr lang="pt-BR" dirty="0"/>
              <a:t>Segurança</a:t>
            </a:r>
          </a:p>
          <a:p>
            <a:r>
              <a:rPr lang="pt-BR" dirty="0"/>
              <a:t>Facilitação da governança </a:t>
            </a:r>
          </a:p>
          <a:p>
            <a:r>
              <a:rPr lang="pt-BR" dirty="0"/>
              <a:t>Maior agilidade em todo o processo</a:t>
            </a:r>
          </a:p>
          <a:p>
            <a:r>
              <a:rPr lang="pt-BR" dirty="0"/>
              <a:t>Melhor retorno sobre o investimento</a:t>
            </a:r>
          </a:p>
          <a:p>
            <a:r>
              <a:rPr lang="pt-BR" dirty="0"/>
              <a:t>Melhor time ‘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market</a:t>
            </a:r>
            <a:r>
              <a:rPr lang="pt-BR" dirty="0"/>
              <a:t>’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589419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77BC4E-65DE-2988-22AB-E9BFCD7F4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39062E4-763F-C56D-0D42-60839260C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7741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1F6EB0-8854-6130-1378-7D4377D92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Objetivos e Oportunidades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04E2387-1BCF-0488-2956-F79FA08D4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D7AB155-9D1A-932F-AD05-8B1A128AFC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248" y="1690688"/>
            <a:ext cx="9906128" cy="5572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6420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F11A53-6B14-088F-55C8-AEE385AD7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Objetivos e Oportunidades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FEE9CC83-C756-EFD9-DF68-90427458A9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322895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12788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941238-17EC-D1A5-E198-31E18451C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Escopo da Solução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B9AA640E-4F7C-C741-AE76-9668C0C78F0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57417"/>
            <a:ext cx="10515600" cy="4087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0106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D08F8F-EFB9-EBDA-8828-A601AF1C8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Escopo da POC</a:t>
            </a:r>
          </a:p>
        </p:txBody>
      </p:sp>
      <p:pic>
        <p:nvPicPr>
          <p:cNvPr id="5" name="Espaço Reservado para Conteúdo 4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65F6BE2E-9869-4E86-B473-C4FA77CE26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87263"/>
            <a:ext cx="10515600" cy="4028061"/>
          </a:xfrm>
        </p:spPr>
      </p:pic>
    </p:spTree>
    <p:extLst>
      <p:ext uri="{BB962C8B-B14F-4D97-AF65-F5344CB8AC3E}">
        <p14:creationId xmlns:p14="http://schemas.microsoft.com/office/powerpoint/2010/main" val="3959329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C9AE27-EF01-FBA9-5D05-17E74E8CD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4F2B9C-986F-7F2F-D8AB-09AB88529D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774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0BE72A-50B7-F5D8-9859-487BBED03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BR" dirty="0"/>
              <a:t>Como a </a:t>
            </a:r>
            <a:r>
              <a:rPr lang="pt-BR" dirty="0" err="1"/>
              <a:t>Dadosfera</a:t>
            </a:r>
            <a:r>
              <a:rPr lang="pt-BR" dirty="0"/>
              <a:t> é uma solução tecnicamente mais viável?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B0DC7AA-42E3-E692-780D-5256B3C27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pt-BR" dirty="0"/>
              <a:t>Flexibilidade e Escalabilidade</a:t>
            </a:r>
          </a:p>
          <a:p>
            <a:pPr lvl="1"/>
            <a:r>
              <a:rPr lang="pt-BR" dirty="0"/>
              <a:t>Personalização de acordo com a demanda do mercado</a:t>
            </a:r>
          </a:p>
          <a:p>
            <a:r>
              <a:rPr lang="pt-BR" dirty="0"/>
              <a:t>Maior eficiência no desenvolvimento</a:t>
            </a:r>
          </a:p>
          <a:p>
            <a:r>
              <a:rPr lang="pt-BR" dirty="0"/>
              <a:t>Menor dependência de terceiros</a:t>
            </a:r>
          </a:p>
          <a:p>
            <a:r>
              <a:rPr lang="pt-BR" dirty="0"/>
              <a:t>Privacidade e Segurança</a:t>
            </a:r>
          </a:p>
        </p:txBody>
      </p:sp>
    </p:spTree>
    <p:extLst>
      <p:ext uri="{BB962C8B-B14F-4D97-AF65-F5344CB8AC3E}">
        <p14:creationId xmlns:p14="http://schemas.microsoft.com/office/powerpoint/2010/main" val="2056003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BEEC0D-881F-ED11-98E2-A26C721AC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Ativos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E84246-6E2D-7FD8-DC4D-176EB47D0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Datasets</a:t>
            </a:r>
            <a:endParaRPr lang="pt-BR" dirty="0"/>
          </a:p>
          <a:p>
            <a:r>
              <a:rPr lang="pt-BR" dirty="0"/>
              <a:t>Modelagem dos dados</a:t>
            </a:r>
          </a:p>
          <a:p>
            <a:r>
              <a:rPr lang="pt-BR" dirty="0"/>
              <a:t>Dashboard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33212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FBF574-A78D-A9A5-BED6-612B02448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AC037243-8800-8F72-572B-FF954B00B8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0616" y="1825625"/>
            <a:ext cx="9170767" cy="4351338"/>
          </a:xfrm>
        </p:spPr>
      </p:pic>
    </p:spTree>
    <p:extLst>
      <p:ext uri="{BB962C8B-B14F-4D97-AF65-F5344CB8AC3E}">
        <p14:creationId xmlns:p14="http://schemas.microsoft.com/office/powerpoint/2010/main" val="26221112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456</Words>
  <Application>Microsoft Office PowerPoint</Application>
  <PresentationFormat>Widescreen</PresentationFormat>
  <Paragraphs>52</Paragraphs>
  <Slides>15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0" baseType="lpstr">
      <vt:lpstr>Aptos</vt:lpstr>
      <vt:lpstr>Aptos Display</vt:lpstr>
      <vt:lpstr>Arial</vt:lpstr>
      <vt:lpstr>system-ui</vt:lpstr>
      <vt:lpstr>Tema do Office</vt:lpstr>
      <vt:lpstr>Case Tecnologia</vt:lpstr>
      <vt:lpstr>Objetivos e Oportunidades</vt:lpstr>
      <vt:lpstr>Objetivos e Oportunidades</vt:lpstr>
      <vt:lpstr>Escopo da Solução</vt:lpstr>
      <vt:lpstr>Escopo da POC</vt:lpstr>
      <vt:lpstr>Apresentação do PowerPoint</vt:lpstr>
      <vt:lpstr>Como a Dadosfera é uma solução tecnicamente mais viável?</vt:lpstr>
      <vt:lpstr>Ativos de Dados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Oportunidades e ganhos futuros de se adotar a Dadosfera, frente à solução atual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Tecnologia</dc:title>
  <dc:creator>Cassiana Gabriela Lima Barreto</dc:creator>
  <cp:lastModifiedBy>Cassiana Gabriela Lima Barreto</cp:lastModifiedBy>
  <cp:revision>1</cp:revision>
  <dcterms:created xsi:type="dcterms:W3CDTF">2024-03-31T21:57:58Z</dcterms:created>
  <dcterms:modified xsi:type="dcterms:W3CDTF">2024-03-31T23:57:54Z</dcterms:modified>
</cp:coreProperties>
</file>