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1" r:id="rId6"/>
    <p:sldId id="274" r:id="rId7"/>
    <p:sldId id="272" r:id="rId8"/>
    <p:sldId id="267" r:id="rId9"/>
    <p:sldId id="273" r:id="rId10"/>
    <p:sldId id="276" r:id="rId11"/>
    <p:sldId id="291" r:id="rId12"/>
    <p:sldId id="290" r:id="rId13"/>
    <p:sldId id="278" r:id="rId14"/>
    <p:sldId id="279" r:id="rId15"/>
    <p:sldId id="280" r:id="rId16"/>
    <p:sldId id="281" r:id="rId17"/>
    <p:sldId id="282" r:id="rId18"/>
    <p:sldId id="288" r:id="rId19"/>
    <p:sldId id="283" r:id="rId20"/>
    <p:sldId id="285" r:id="rId21"/>
    <p:sldId id="277" r:id="rId22"/>
    <p:sldId id="286" r:id="rId23"/>
    <p:sldId id="287" r:id="rId24"/>
    <p:sldId id="270" r:id="rId25"/>
  </p:sldIdLst>
  <p:sldSz cx="9144000" cy="5143500" type="screen16x9"/>
  <p:notesSz cx="6858000" cy="9144000"/>
  <p:embeddedFontLst>
    <p:embeddedFont>
      <p:font typeface="Maven Pro" panose="020B0604020202020204" charset="0"/>
      <p:regular r:id="rId27"/>
      <p:bold r:id="rId28"/>
    </p:embeddedFont>
    <p:embeddedFont>
      <p:font typeface="Nunito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0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DC385-56D8-4FDD-A3F1-CEAF4E6964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23665D-51AE-4FC1-8725-B0550AF14B51}">
      <dgm:prSet/>
      <dgm:spPr/>
      <dgm:t>
        <a:bodyPr/>
        <a:lstStyle/>
        <a:p>
          <a:pPr algn="ctr"/>
          <a:r>
            <a:rPr lang="pt-BR" b="0" i="0" dirty="0"/>
            <a:t>“</a:t>
          </a:r>
          <a:r>
            <a:rPr lang="pt-BR" b="0" i="1" dirty="0"/>
            <a:t>... é uma análise estatística que combina os resultados de dois ou mais estudos independentes, gerando uma única estimativa de efeito</a:t>
          </a:r>
          <a:r>
            <a:rPr lang="pt-BR" b="0" i="0" dirty="0"/>
            <a:t>”.</a:t>
          </a:r>
          <a:endParaRPr lang="pt-BR" dirty="0"/>
        </a:p>
      </dgm:t>
    </dgm:pt>
    <dgm:pt modelId="{8251C57A-D37C-43F1-A044-1262F6E7F698}" type="parTrans" cxnId="{5B2B3215-7C18-4F94-B704-36978E627832}">
      <dgm:prSet/>
      <dgm:spPr/>
      <dgm:t>
        <a:bodyPr/>
        <a:lstStyle/>
        <a:p>
          <a:endParaRPr lang="pt-BR"/>
        </a:p>
      </dgm:t>
    </dgm:pt>
    <dgm:pt modelId="{C0A01A54-4144-46A3-9DF8-022A9CA763DB}" type="sibTrans" cxnId="{5B2B3215-7C18-4F94-B704-36978E627832}">
      <dgm:prSet/>
      <dgm:spPr/>
      <dgm:t>
        <a:bodyPr/>
        <a:lstStyle/>
        <a:p>
          <a:endParaRPr lang="pt-BR"/>
        </a:p>
      </dgm:t>
    </dgm:pt>
    <dgm:pt modelId="{383133E3-2ED8-4D68-9E98-B545FC0A6482}" type="pres">
      <dgm:prSet presAssocID="{8F1DC385-56D8-4FDD-A3F1-CEAF4E69649C}" presName="linearFlow" presStyleCnt="0">
        <dgm:presLayoutVars>
          <dgm:dir/>
          <dgm:resizeHandles val="exact"/>
        </dgm:presLayoutVars>
      </dgm:prSet>
      <dgm:spPr/>
    </dgm:pt>
    <dgm:pt modelId="{24464D0D-9ABE-4099-A8A3-12041B87B787}" type="pres">
      <dgm:prSet presAssocID="{E523665D-51AE-4FC1-8725-B0550AF14B51}" presName="composite" presStyleCnt="0"/>
      <dgm:spPr/>
    </dgm:pt>
    <dgm:pt modelId="{BD8170D4-36DD-41AE-9B05-A0864E1C8182}" type="pres">
      <dgm:prSet presAssocID="{E523665D-51AE-4FC1-8725-B0550AF14B51}" presName="imgShp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</dgm:spPr>
    </dgm:pt>
    <dgm:pt modelId="{184E58CF-1B90-480C-8E34-5E308E8F399E}" type="pres">
      <dgm:prSet presAssocID="{E523665D-51AE-4FC1-8725-B0550AF14B51}" presName="txShp" presStyleLbl="node1" presStyleIdx="0" presStyleCnt="1">
        <dgm:presLayoutVars>
          <dgm:bulletEnabled val="1"/>
        </dgm:presLayoutVars>
      </dgm:prSet>
      <dgm:spPr/>
    </dgm:pt>
  </dgm:ptLst>
  <dgm:cxnLst>
    <dgm:cxn modelId="{5B2B3215-7C18-4F94-B704-36978E627832}" srcId="{8F1DC385-56D8-4FDD-A3F1-CEAF4E69649C}" destId="{E523665D-51AE-4FC1-8725-B0550AF14B51}" srcOrd="0" destOrd="0" parTransId="{8251C57A-D37C-43F1-A044-1262F6E7F698}" sibTransId="{C0A01A54-4144-46A3-9DF8-022A9CA763DB}"/>
    <dgm:cxn modelId="{4DBAB38F-44E3-462A-8B45-4DB8E28CC35D}" type="presOf" srcId="{E523665D-51AE-4FC1-8725-B0550AF14B51}" destId="{184E58CF-1B90-480C-8E34-5E308E8F399E}" srcOrd="0" destOrd="0" presId="urn:microsoft.com/office/officeart/2005/8/layout/vList3"/>
    <dgm:cxn modelId="{4F0C92B7-2A38-49A2-B324-A0AF073CD39D}" type="presOf" srcId="{8F1DC385-56D8-4FDD-A3F1-CEAF4E69649C}" destId="{383133E3-2ED8-4D68-9E98-B545FC0A6482}" srcOrd="0" destOrd="0" presId="urn:microsoft.com/office/officeart/2005/8/layout/vList3"/>
    <dgm:cxn modelId="{3E7F1A35-B7F0-4CEB-B299-5A53D8A619FA}" type="presParOf" srcId="{383133E3-2ED8-4D68-9E98-B545FC0A6482}" destId="{24464D0D-9ABE-4099-A8A3-12041B87B787}" srcOrd="0" destOrd="0" presId="urn:microsoft.com/office/officeart/2005/8/layout/vList3"/>
    <dgm:cxn modelId="{7CED0D22-5FF4-4A6E-AD43-5FA589E3F5F3}" type="presParOf" srcId="{24464D0D-9ABE-4099-A8A3-12041B87B787}" destId="{BD8170D4-36DD-41AE-9B05-A0864E1C8182}" srcOrd="0" destOrd="0" presId="urn:microsoft.com/office/officeart/2005/8/layout/vList3"/>
    <dgm:cxn modelId="{A2F311D7-8484-4E22-915D-44C0AC08694E}" type="presParOf" srcId="{24464D0D-9ABE-4099-A8A3-12041B87B787}" destId="{184E58CF-1B90-480C-8E34-5E308E8F399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BF8EF-A711-49B1-86FA-E593E85C90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DAFC7F-2F03-44B0-B7F0-83036CD4BDC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i="0" dirty="0"/>
            <a:t>CADIMA</a:t>
          </a:r>
          <a:endParaRPr lang="pt-BR" dirty="0"/>
        </a:p>
      </dgm:t>
    </dgm:pt>
    <dgm:pt modelId="{005CC838-EE7A-4186-8BFA-058625BC8390}" type="parTrans" cxnId="{BAF08FE1-3750-4F15-A8CE-33871CF9597F}">
      <dgm:prSet/>
      <dgm:spPr/>
      <dgm:t>
        <a:bodyPr/>
        <a:lstStyle/>
        <a:p>
          <a:endParaRPr lang="pt-BR"/>
        </a:p>
      </dgm:t>
    </dgm:pt>
    <dgm:pt modelId="{A1C57989-864C-4BFE-B076-DB29178F0B22}" type="sibTrans" cxnId="{BAF08FE1-3750-4F15-A8CE-33871CF9597F}">
      <dgm:prSet/>
      <dgm:spPr/>
      <dgm:t>
        <a:bodyPr/>
        <a:lstStyle/>
        <a:p>
          <a:endParaRPr lang="pt-BR"/>
        </a:p>
      </dgm:t>
    </dgm:pt>
    <dgm:pt modelId="{A569AB71-BC2C-4B49-BF3A-C8B81E0CCA86}">
      <dgm:prSet/>
      <dgm:spPr/>
      <dgm:t>
        <a:bodyPr/>
        <a:lstStyle/>
        <a:p>
          <a:r>
            <a:rPr lang="pt-BR" b="0" i="0"/>
            <a:t>Covidence</a:t>
          </a:r>
          <a:endParaRPr lang="pt-BR"/>
        </a:p>
      </dgm:t>
    </dgm:pt>
    <dgm:pt modelId="{CEBBC24B-4BBE-4873-8829-76EB9CB4614E}" type="parTrans" cxnId="{51A6489C-9B68-4DE9-9002-B94063EDD17E}">
      <dgm:prSet/>
      <dgm:spPr/>
      <dgm:t>
        <a:bodyPr/>
        <a:lstStyle/>
        <a:p>
          <a:endParaRPr lang="pt-BR"/>
        </a:p>
      </dgm:t>
    </dgm:pt>
    <dgm:pt modelId="{B3C57544-1907-452B-A071-AAAB65F57679}" type="sibTrans" cxnId="{51A6489C-9B68-4DE9-9002-B94063EDD17E}">
      <dgm:prSet/>
      <dgm:spPr/>
      <dgm:t>
        <a:bodyPr/>
        <a:lstStyle/>
        <a:p>
          <a:endParaRPr lang="pt-BR"/>
        </a:p>
      </dgm:t>
    </dgm:pt>
    <dgm:pt modelId="{B852AED2-C9AD-415A-B8D6-C7EEE8B83729}">
      <dgm:prSet/>
      <dgm:spPr/>
      <dgm:t>
        <a:bodyPr/>
        <a:lstStyle/>
        <a:p>
          <a:r>
            <a:rPr lang="pt-BR" b="0" i="0"/>
            <a:t>EPPI-Reviewer</a:t>
          </a:r>
          <a:endParaRPr lang="pt-BR"/>
        </a:p>
      </dgm:t>
    </dgm:pt>
    <dgm:pt modelId="{D14E4267-8FE4-4C98-88FE-EAE4EF4247ED}" type="parTrans" cxnId="{5F01B83C-2D25-4421-A8CE-B43F3A16C63D}">
      <dgm:prSet/>
      <dgm:spPr/>
      <dgm:t>
        <a:bodyPr/>
        <a:lstStyle/>
        <a:p>
          <a:endParaRPr lang="pt-BR"/>
        </a:p>
      </dgm:t>
    </dgm:pt>
    <dgm:pt modelId="{47B1591A-E930-4DBE-B8F0-F915F8602EA8}" type="sibTrans" cxnId="{5F01B83C-2D25-4421-A8CE-B43F3A16C63D}">
      <dgm:prSet/>
      <dgm:spPr/>
      <dgm:t>
        <a:bodyPr/>
        <a:lstStyle/>
        <a:p>
          <a:endParaRPr lang="pt-BR"/>
        </a:p>
      </dgm:t>
    </dgm:pt>
    <dgm:pt modelId="{B05E92AA-FA96-4C99-8036-E5E23618CA2B}">
      <dgm:prSet/>
      <dgm:spPr/>
      <dgm:t>
        <a:bodyPr/>
        <a:lstStyle/>
        <a:p>
          <a:r>
            <a:rPr lang="pt-BR" b="0" i="0" dirty="0" err="1"/>
            <a:t>Rayyan</a:t>
          </a:r>
          <a:endParaRPr lang="pt-BR" dirty="0"/>
        </a:p>
      </dgm:t>
    </dgm:pt>
    <dgm:pt modelId="{0917696D-B63D-4FD1-BCD9-5C8B59F716C7}" type="parTrans" cxnId="{78234424-9A4B-4470-A5CA-2D51F9276E94}">
      <dgm:prSet/>
      <dgm:spPr/>
      <dgm:t>
        <a:bodyPr/>
        <a:lstStyle/>
        <a:p>
          <a:endParaRPr lang="pt-BR"/>
        </a:p>
      </dgm:t>
    </dgm:pt>
    <dgm:pt modelId="{EE856B6C-DB8F-4307-A7B2-3C9E4401AC15}" type="sibTrans" cxnId="{78234424-9A4B-4470-A5CA-2D51F9276E94}">
      <dgm:prSet/>
      <dgm:spPr/>
      <dgm:t>
        <a:bodyPr/>
        <a:lstStyle/>
        <a:p>
          <a:endParaRPr lang="pt-BR"/>
        </a:p>
      </dgm:t>
    </dgm:pt>
    <dgm:pt modelId="{6EB7D1B0-612A-4418-9F22-53203657B052}">
      <dgm:prSet/>
      <dgm:spPr/>
      <dgm:t>
        <a:bodyPr/>
        <a:lstStyle/>
        <a:p>
          <a:r>
            <a:rPr lang="pt-BR" b="0" i="0" dirty="0"/>
            <a:t>RevMan5</a:t>
          </a:r>
          <a:endParaRPr lang="pt-BR" dirty="0"/>
        </a:p>
      </dgm:t>
    </dgm:pt>
    <dgm:pt modelId="{2DD019DC-584D-4E3D-B023-EF23D2359788}" type="parTrans" cxnId="{1FDCC58C-4720-4A90-A643-27BCDC0EB97E}">
      <dgm:prSet/>
      <dgm:spPr/>
      <dgm:t>
        <a:bodyPr/>
        <a:lstStyle/>
        <a:p>
          <a:endParaRPr lang="pt-BR"/>
        </a:p>
      </dgm:t>
    </dgm:pt>
    <dgm:pt modelId="{FA540EF2-52DD-495C-8D69-F9156FA9194F}" type="sibTrans" cxnId="{1FDCC58C-4720-4A90-A643-27BCDC0EB97E}">
      <dgm:prSet/>
      <dgm:spPr/>
      <dgm:t>
        <a:bodyPr/>
        <a:lstStyle/>
        <a:p>
          <a:endParaRPr lang="pt-BR"/>
        </a:p>
      </dgm:t>
    </dgm:pt>
    <dgm:pt modelId="{1BB6DF94-5271-42C8-90EB-9CF85EADA641}">
      <dgm:prSet/>
      <dgm:spPr/>
      <dgm:t>
        <a:bodyPr/>
        <a:lstStyle/>
        <a:p>
          <a:r>
            <a:rPr lang="pt-BR" b="0" i="0"/>
            <a:t>RevMan Web </a:t>
          </a:r>
          <a:endParaRPr lang="pt-BR"/>
        </a:p>
      </dgm:t>
    </dgm:pt>
    <dgm:pt modelId="{B5D3123F-C774-4CBB-BEE6-3343662C3EDE}" type="parTrans" cxnId="{47E9E3B9-71CC-4A60-816D-4A7E7DA46A57}">
      <dgm:prSet/>
      <dgm:spPr/>
      <dgm:t>
        <a:bodyPr/>
        <a:lstStyle/>
        <a:p>
          <a:endParaRPr lang="pt-BR"/>
        </a:p>
      </dgm:t>
    </dgm:pt>
    <dgm:pt modelId="{5351F7FA-6AD3-49BC-91C1-9BD3EBA493C2}" type="sibTrans" cxnId="{47E9E3B9-71CC-4A60-816D-4A7E7DA46A57}">
      <dgm:prSet/>
      <dgm:spPr/>
      <dgm:t>
        <a:bodyPr/>
        <a:lstStyle/>
        <a:p>
          <a:endParaRPr lang="pt-BR"/>
        </a:p>
      </dgm:t>
    </dgm:pt>
    <dgm:pt modelId="{9FA2E239-5317-41FD-9644-DDB3BCC85173}" type="pres">
      <dgm:prSet presAssocID="{EDEBF8EF-A711-49B1-86FA-E593E85C905A}" presName="diagram" presStyleCnt="0">
        <dgm:presLayoutVars>
          <dgm:dir/>
          <dgm:resizeHandles val="exact"/>
        </dgm:presLayoutVars>
      </dgm:prSet>
      <dgm:spPr/>
    </dgm:pt>
    <dgm:pt modelId="{3F0EEC17-1A74-400A-9EDC-FE111C903EE8}" type="pres">
      <dgm:prSet presAssocID="{C8DAFC7F-2F03-44B0-B7F0-83036CD4BDCA}" presName="node" presStyleLbl="node1" presStyleIdx="0" presStyleCnt="6">
        <dgm:presLayoutVars>
          <dgm:bulletEnabled val="1"/>
        </dgm:presLayoutVars>
      </dgm:prSet>
      <dgm:spPr/>
    </dgm:pt>
    <dgm:pt modelId="{791CD18F-C390-4D3F-A2CC-0B318F80ED54}" type="pres">
      <dgm:prSet presAssocID="{A1C57989-864C-4BFE-B076-DB29178F0B22}" presName="sibTrans" presStyleCnt="0"/>
      <dgm:spPr/>
    </dgm:pt>
    <dgm:pt modelId="{87A15BE8-1F5B-4A4D-BD41-6099B477FD13}" type="pres">
      <dgm:prSet presAssocID="{A569AB71-BC2C-4B49-BF3A-C8B81E0CCA86}" presName="node" presStyleLbl="node1" presStyleIdx="1" presStyleCnt="6">
        <dgm:presLayoutVars>
          <dgm:bulletEnabled val="1"/>
        </dgm:presLayoutVars>
      </dgm:prSet>
      <dgm:spPr/>
    </dgm:pt>
    <dgm:pt modelId="{E16936F3-8A44-410C-9493-3EFA753C5280}" type="pres">
      <dgm:prSet presAssocID="{B3C57544-1907-452B-A071-AAAB65F57679}" presName="sibTrans" presStyleCnt="0"/>
      <dgm:spPr/>
    </dgm:pt>
    <dgm:pt modelId="{A0E3D254-530E-48F2-8E30-E252FB282E8F}" type="pres">
      <dgm:prSet presAssocID="{B852AED2-C9AD-415A-B8D6-C7EEE8B83729}" presName="node" presStyleLbl="node1" presStyleIdx="2" presStyleCnt="6">
        <dgm:presLayoutVars>
          <dgm:bulletEnabled val="1"/>
        </dgm:presLayoutVars>
      </dgm:prSet>
      <dgm:spPr/>
    </dgm:pt>
    <dgm:pt modelId="{1EBEE537-A138-47A6-A1D3-991330D04AB9}" type="pres">
      <dgm:prSet presAssocID="{47B1591A-E930-4DBE-B8F0-F915F8602EA8}" presName="sibTrans" presStyleCnt="0"/>
      <dgm:spPr/>
    </dgm:pt>
    <dgm:pt modelId="{02F24534-AEEC-4D00-9B7B-FFE2074C581E}" type="pres">
      <dgm:prSet presAssocID="{B05E92AA-FA96-4C99-8036-E5E23618CA2B}" presName="node" presStyleLbl="node1" presStyleIdx="3" presStyleCnt="6">
        <dgm:presLayoutVars>
          <dgm:bulletEnabled val="1"/>
        </dgm:presLayoutVars>
      </dgm:prSet>
      <dgm:spPr/>
    </dgm:pt>
    <dgm:pt modelId="{469E7009-D894-4170-8396-3EDDE73F5303}" type="pres">
      <dgm:prSet presAssocID="{EE856B6C-DB8F-4307-A7B2-3C9E4401AC15}" presName="sibTrans" presStyleCnt="0"/>
      <dgm:spPr/>
    </dgm:pt>
    <dgm:pt modelId="{40D7BD5C-8B1D-4BB4-BEDD-7CA88674E91C}" type="pres">
      <dgm:prSet presAssocID="{6EB7D1B0-612A-4418-9F22-53203657B052}" presName="node" presStyleLbl="node1" presStyleIdx="4" presStyleCnt="6">
        <dgm:presLayoutVars>
          <dgm:bulletEnabled val="1"/>
        </dgm:presLayoutVars>
      </dgm:prSet>
      <dgm:spPr/>
    </dgm:pt>
    <dgm:pt modelId="{84E0DD33-484A-40DE-B273-503B5DF69214}" type="pres">
      <dgm:prSet presAssocID="{FA540EF2-52DD-495C-8D69-F9156FA9194F}" presName="sibTrans" presStyleCnt="0"/>
      <dgm:spPr/>
    </dgm:pt>
    <dgm:pt modelId="{4727E841-118A-40A0-9B19-794C264665E8}" type="pres">
      <dgm:prSet presAssocID="{1BB6DF94-5271-42C8-90EB-9CF85EADA641}" presName="node" presStyleLbl="node1" presStyleIdx="5" presStyleCnt="6">
        <dgm:presLayoutVars>
          <dgm:bulletEnabled val="1"/>
        </dgm:presLayoutVars>
      </dgm:prSet>
      <dgm:spPr/>
    </dgm:pt>
  </dgm:ptLst>
  <dgm:cxnLst>
    <dgm:cxn modelId="{24512411-2433-41B8-84C6-962B649AB159}" type="presOf" srcId="{C8DAFC7F-2F03-44B0-B7F0-83036CD4BDCA}" destId="{3F0EEC17-1A74-400A-9EDC-FE111C903EE8}" srcOrd="0" destOrd="0" presId="urn:microsoft.com/office/officeart/2005/8/layout/default"/>
    <dgm:cxn modelId="{73A69313-B85E-45A5-8B9D-7EBE89D7A03F}" type="presOf" srcId="{EDEBF8EF-A711-49B1-86FA-E593E85C905A}" destId="{9FA2E239-5317-41FD-9644-DDB3BCC85173}" srcOrd="0" destOrd="0" presId="urn:microsoft.com/office/officeart/2005/8/layout/default"/>
    <dgm:cxn modelId="{78234424-9A4B-4470-A5CA-2D51F9276E94}" srcId="{EDEBF8EF-A711-49B1-86FA-E593E85C905A}" destId="{B05E92AA-FA96-4C99-8036-E5E23618CA2B}" srcOrd="3" destOrd="0" parTransId="{0917696D-B63D-4FD1-BCD9-5C8B59F716C7}" sibTransId="{EE856B6C-DB8F-4307-A7B2-3C9E4401AC15}"/>
    <dgm:cxn modelId="{E3BD8726-E2F1-44EB-822A-AD2A47D191DE}" type="presOf" srcId="{B05E92AA-FA96-4C99-8036-E5E23618CA2B}" destId="{02F24534-AEEC-4D00-9B7B-FFE2074C581E}" srcOrd="0" destOrd="0" presId="urn:microsoft.com/office/officeart/2005/8/layout/default"/>
    <dgm:cxn modelId="{5F01B83C-2D25-4421-A8CE-B43F3A16C63D}" srcId="{EDEBF8EF-A711-49B1-86FA-E593E85C905A}" destId="{B852AED2-C9AD-415A-B8D6-C7EEE8B83729}" srcOrd="2" destOrd="0" parTransId="{D14E4267-8FE4-4C98-88FE-EAE4EF4247ED}" sibTransId="{47B1591A-E930-4DBE-B8F0-F915F8602EA8}"/>
    <dgm:cxn modelId="{C8F4E04C-C725-4CCA-9F45-C69DA7F8D183}" type="presOf" srcId="{1BB6DF94-5271-42C8-90EB-9CF85EADA641}" destId="{4727E841-118A-40A0-9B19-794C264665E8}" srcOrd="0" destOrd="0" presId="urn:microsoft.com/office/officeart/2005/8/layout/default"/>
    <dgm:cxn modelId="{A16B4D5A-FF0F-4EE9-963F-16CEA6159A95}" type="presOf" srcId="{A569AB71-BC2C-4B49-BF3A-C8B81E0CCA86}" destId="{87A15BE8-1F5B-4A4D-BD41-6099B477FD13}" srcOrd="0" destOrd="0" presId="urn:microsoft.com/office/officeart/2005/8/layout/default"/>
    <dgm:cxn modelId="{7CFDDC7F-D7EF-47B2-90A7-B0F4B32A7F17}" type="presOf" srcId="{B852AED2-C9AD-415A-B8D6-C7EEE8B83729}" destId="{A0E3D254-530E-48F2-8E30-E252FB282E8F}" srcOrd="0" destOrd="0" presId="urn:microsoft.com/office/officeart/2005/8/layout/default"/>
    <dgm:cxn modelId="{1FDCC58C-4720-4A90-A643-27BCDC0EB97E}" srcId="{EDEBF8EF-A711-49B1-86FA-E593E85C905A}" destId="{6EB7D1B0-612A-4418-9F22-53203657B052}" srcOrd="4" destOrd="0" parTransId="{2DD019DC-584D-4E3D-B023-EF23D2359788}" sibTransId="{FA540EF2-52DD-495C-8D69-F9156FA9194F}"/>
    <dgm:cxn modelId="{51A6489C-9B68-4DE9-9002-B94063EDD17E}" srcId="{EDEBF8EF-A711-49B1-86FA-E593E85C905A}" destId="{A569AB71-BC2C-4B49-BF3A-C8B81E0CCA86}" srcOrd="1" destOrd="0" parTransId="{CEBBC24B-4BBE-4873-8829-76EB9CB4614E}" sibTransId="{B3C57544-1907-452B-A071-AAAB65F57679}"/>
    <dgm:cxn modelId="{47E9E3B9-71CC-4A60-816D-4A7E7DA46A57}" srcId="{EDEBF8EF-A711-49B1-86FA-E593E85C905A}" destId="{1BB6DF94-5271-42C8-90EB-9CF85EADA641}" srcOrd="5" destOrd="0" parTransId="{B5D3123F-C774-4CBB-BEE6-3343662C3EDE}" sibTransId="{5351F7FA-6AD3-49BC-91C1-9BD3EBA493C2}"/>
    <dgm:cxn modelId="{410DEACC-C443-4A70-99F2-0EF2E21AF710}" type="presOf" srcId="{6EB7D1B0-612A-4418-9F22-53203657B052}" destId="{40D7BD5C-8B1D-4BB4-BEDD-7CA88674E91C}" srcOrd="0" destOrd="0" presId="urn:microsoft.com/office/officeart/2005/8/layout/default"/>
    <dgm:cxn modelId="{BAF08FE1-3750-4F15-A8CE-33871CF9597F}" srcId="{EDEBF8EF-A711-49B1-86FA-E593E85C905A}" destId="{C8DAFC7F-2F03-44B0-B7F0-83036CD4BDCA}" srcOrd="0" destOrd="0" parTransId="{005CC838-EE7A-4186-8BFA-058625BC8390}" sibTransId="{A1C57989-864C-4BFE-B076-DB29178F0B22}"/>
    <dgm:cxn modelId="{100EFE86-3018-4A64-B388-439971834D25}" type="presParOf" srcId="{9FA2E239-5317-41FD-9644-DDB3BCC85173}" destId="{3F0EEC17-1A74-400A-9EDC-FE111C903EE8}" srcOrd="0" destOrd="0" presId="urn:microsoft.com/office/officeart/2005/8/layout/default"/>
    <dgm:cxn modelId="{B36DB6CE-70BD-4AE9-8D82-397969202465}" type="presParOf" srcId="{9FA2E239-5317-41FD-9644-DDB3BCC85173}" destId="{791CD18F-C390-4D3F-A2CC-0B318F80ED54}" srcOrd="1" destOrd="0" presId="urn:microsoft.com/office/officeart/2005/8/layout/default"/>
    <dgm:cxn modelId="{9EEAE6A8-E759-4D87-88D1-7B4E10774606}" type="presParOf" srcId="{9FA2E239-5317-41FD-9644-DDB3BCC85173}" destId="{87A15BE8-1F5B-4A4D-BD41-6099B477FD13}" srcOrd="2" destOrd="0" presId="urn:microsoft.com/office/officeart/2005/8/layout/default"/>
    <dgm:cxn modelId="{B2F85F8E-678C-4019-9451-7AC27FC37792}" type="presParOf" srcId="{9FA2E239-5317-41FD-9644-DDB3BCC85173}" destId="{E16936F3-8A44-410C-9493-3EFA753C5280}" srcOrd="3" destOrd="0" presId="urn:microsoft.com/office/officeart/2005/8/layout/default"/>
    <dgm:cxn modelId="{B65F2C8C-C050-4C59-8DC6-288E4B884841}" type="presParOf" srcId="{9FA2E239-5317-41FD-9644-DDB3BCC85173}" destId="{A0E3D254-530E-48F2-8E30-E252FB282E8F}" srcOrd="4" destOrd="0" presId="urn:microsoft.com/office/officeart/2005/8/layout/default"/>
    <dgm:cxn modelId="{6B574FA0-E4C5-448A-ADCB-1F6A5F7C3C0D}" type="presParOf" srcId="{9FA2E239-5317-41FD-9644-DDB3BCC85173}" destId="{1EBEE537-A138-47A6-A1D3-991330D04AB9}" srcOrd="5" destOrd="0" presId="urn:microsoft.com/office/officeart/2005/8/layout/default"/>
    <dgm:cxn modelId="{C226D940-F7AF-402E-B90F-149B312BB5AC}" type="presParOf" srcId="{9FA2E239-5317-41FD-9644-DDB3BCC85173}" destId="{02F24534-AEEC-4D00-9B7B-FFE2074C581E}" srcOrd="6" destOrd="0" presId="urn:microsoft.com/office/officeart/2005/8/layout/default"/>
    <dgm:cxn modelId="{C7F35BD9-9E60-46CC-B28B-F3B7BCC85458}" type="presParOf" srcId="{9FA2E239-5317-41FD-9644-DDB3BCC85173}" destId="{469E7009-D894-4170-8396-3EDDE73F5303}" srcOrd="7" destOrd="0" presId="urn:microsoft.com/office/officeart/2005/8/layout/default"/>
    <dgm:cxn modelId="{73B0AE43-C684-47BF-827B-DA306D7869E6}" type="presParOf" srcId="{9FA2E239-5317-41FD-9644-DDB3BCC85173}" destId="{40D7BD5C-8B1D-4BB4-BEDD-7CA88674E91C}" srcOrd="8" destOrd="0" presId="urn:microsoft.com/office/officeart/2005/8/layout/default"/>
    <dgm:cxn modelId="{B089103A-57C2-41FC-BAD9-A9D14E9F049F}" type="presParOf" srcId="{9FA2E239-5317-41FD-9644-DDB3BCC85173}" destId="{84E0DD33-484A-40DE-B273-503B5DF69214}" srcOrd="9" destOrd="0" presId="urn:microsoft.com/office/officeart/2005/8/layout/default"/>
    <dgm:cxn modelId="{A0016B8E-1BCB-4229-B8A8-28ECCD5A3F40}" type="presParOf" srcId="{9FA2E239-5317-41FD-9644-DDB3BCC85173}" destId="{4727E841-118A-40A0-9B19-794C264665E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61CA6-03E2-40D8-9DD2-F8734F4A66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39A2CF7-DA7E-44DA-905C-16E30FFEB018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Ferramenta online de acesso aberto</a:t>
          </a:r>
          <a:endParaRPr lang="pt-BR" dirty="0">
            <a:latin typeface="Nunito" panose="00000500000000000000" pitchFamily="2" charset="0"/>
          </a:endParaRPr>
        </a:p>
      </dgm:t>
    </dgm:pt>
    <dgm:pt modelId="{A283296A-1D29-4CD4-96A6-4878F7DF0292}" type="parTrans" cxnId="{E007E878-8B69-4FB8-956D-6EAFE00CFF3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4D5888E1-5841-45B0-B570-A63126C742E3}" type="sibTrans" cxnId="{E007E878-8B69-4FB8-956D-6EAFE00CFF3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CB2A5EA-A22C-4EBD-9E9E-20E41690B576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Criada por Julius Kuhn-Institut (JKI) durante um projeto financiado pela União Europeia </a:t>
          </a:r>
          <a:endParaRPr lang="pt-BR" dirty="0">
            <a:latin typeface="Nunito" panose="00000500000000000000" pitchFamily="2" charset="0"/>
          </a:endParaRPr>
        </a:p>
      </dgm:t>
    </dgm:pt>
    <dgm:pt modelId="{49011C4D-F040-47A6-9985-A22515A9A2A0}" type="parTrans" cxnId="{B79131D1-6528-4084-B7F3-833774386BF3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46B58C9A-B0E4-4D24-B62D-1803954FCAEE}" type="sibTrans" cxnId="{B79131D1-6528-4084-B7F3-833774386BF3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AB9A87E-606D-4584-B4CA-A4BC4A3A911C}">
      <dgm:prSet/>
      <dgm:spPr/>
      <dgm:t>
        <a:bodyPr/>
        <a:lstStyle/>
        <a:p>
          <a:r>
            <a:rPr lang="pt-BR" b="0" i="0">
              <a:latin typeface="Nunito" panose="00000500000000000000" pitchFamily="2" charset="0"/>
            </a:rPr>
            <a:t>Facilitar a condução de revisões sistemáticas e mapas sobre agricultura e questões ambientais</a:t>
          </a:r>
          <a:endParaRPr lang="pt-BR">
            <a:latin typeface="Nunito" panose="00000500000000000000" pitchFamily="2" charset="0"/>
          </a:endParaRPr>
        </a:p>
      </dgm:t>
    </dgm:pt>
    <dgm:pt modelId="{6837D4CB-DD63-4B23-B252-2368E3568A61}" type="parTrans" cxnId="{C6A674B3-1908-4B5B-8742-32E5A2186255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0E2C66D9-2F2F-42F1-B474-1885114F980F}" type="sibTrans" cxnId="{C6A674B3-1908-4B5B-8742-32E5A2186255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05B5C88-96F4-4D50-9456-AB9F0DCD3CFA}" type="pres">
      <dgm:prSet presAssocID="{AE561CA6-03E2-40D8-9DD2-F8734F4A669B}" presName="linear" presStyleCnt="0">
        <dgm:presLayoutVars>
          <dgm:animLvl val="lvl"/>
          <dgm:resizeHandles val="exact"/>
        </dgm:presLayoutVars>
      </dgm:prSet>
      <dgm:spPr/>
    </dgm:pt>
    <dgm:pt modelId="{607296F7-08A4-43C6-A8D9-7BCC203E1415}" type="pres">
      <dgm:prSet presAssocID="{639A2CF7-DA7E-44DA-905C-16E30FFEB0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6B9D38-4DAB-4BA0-AB13-0AD5754B031E}" type="pres">
      <dgm:prSet presAssocID="{4D5888E1-5841-45B0-B570-A63126C742E3}" presName="spacer" presStyleCnt="0"/>
      <dgm:spPr/>
    </dgm:pt>
    <dgm:pt modelId="{96D5B181-D485-495F-B59F-C715E1B1A2A4}" type="pres">
      <dgm:prSet presAssocID="{DCB2A5EA-A22C-4EBD-9E9E-20E41690B5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D600DF-EF2C-49D2-B7A2-07DFD8FCEAE7}" type="pres">
      <dgm:prSet presAssocID="{46B58C9A-B0E4-4D24-B62D-1803954FCAEE}" presName="spacer" presStyleCnt="0"/>
      <dgm:spPr/>
    </dgm:pt>
    <dgm:pt modelId="{49123473-C036-488B-856E-7B0EE66E3472}" type="pres">
      <dgm:prSet presAssocID="{DAB9A87E-606D-4584-B4CA-A4BC4A3A91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0925B-E652-4FC1-98AF-DD64814CA517}" type="presOf" srcId="{DCB2A5EA-A22C-4EBD-9E9E-20E41690B576}" destId="{96D5B181-D485-495F-B59F-C715E1B1A2A4}" srcOrd="0" destOrd="0" presId="urn:microsoft.com/office/officeart/2005/8/layout/vList2"/>
    <dgm:cxn modelId="{E007E878-8B69-4FB8-956D-6EAFE00CFF34}" srcId="{AE561CA6-03E2-40D8-9DD2-F8734F4A669B}" destId="{639A2CF7-DA7E-44DA-905C-16E30FFEB018}" srcOrd="0" destOrd="0" parTransId="{A283296A-1D29-4CD4-96A6-4878F7DF0292}" sibTransId="{4D5888E1-5841-45B0-B570-A63126C742E3}"/>
    <dgm:cxn modelId="{C6A674B3-1908-4B5B-8742-32E5A2186255}" srcId="{AE561CA6-03E2-40D8-9DD2-F8734F4A669B}" destId="{DAB9A87E-606D-4584-B4CA-A4BC4A3A911C}" srcOrd="2" destOrd="0" parTransId="{6837D4CB-DD63-4B23-B252-2368E3568A61}" sibTransId="{0E2C66D9-2F2F-42F1-B474-1885114F980F}"/>
    <dgm:cxn modelId="{CAC55FBA-CA1B-4FF4-B12E-7EF666A0AEA6}" type="presOf" srcId="{DAB9A87E-606D-4584-B4CA-A4BC4A3A911C}" destId="{49123473-C036-488B-856E-7B0EE66E3472}" srcOrd="0" destOrd="0" presId="urn:microsoft.com/office/officeart/2005/8/layout/vList2"/>
    <dgm:cxn modelId="{B79131D1-6528-4084-B7F3-833774386BF3}" srcId="{AE561CA6-03E2-40D8-9DD2-F8734F4A669B}" destId="{DCB2A5EA-A22C-4EBD-9E9E-20E41690B576}" srcOrd="1" destOrd="0" parTransId="{49011C4D-F040-47A6-9985-A22515A9A2A0}" sibTransId="{46B58C9A-B0E4-4D24-B62D-1803954FCAEE}"/>
    <dgm:cxn modelId="{E4100DDC-4A13-4162-90AB-BD843F0D2270}" type="presOf" srcId="{639A2CF7-DA7E-44DA-905C-16E30FFEB018}" destId="{607296F7-08A4-43C6-A8D9-7BCC203E1415}" srcOrd="0" destOrd="0" presId="urn:microsoft.com/office/officeart/2005/8/layout/vList2"/>
    <dgm:cxn modelId="{F4E775FA-0DE6-4522-BD39-D4EE2D423F0F}" type="presOf" srcId="{AE561CA6-03E2-40D8-9DD2-F8734F4A669B}" destId="{205B5C88-96F4-4D50-9456-AB9F0DCD3CFA}" srcOrd="0" destOrd="0" presId="urn:microsoft.com/office/officeart/2005/8/layout/vList2"/>
    <dgm:cxn modelId="{18A3D60D-83DC-4E41-A7DA-291B40457B59}" type="presParOf" srcId="{205B5C88-96F4-4D50-9456-AB9F0DCD3CFA}" destId="{607296F7-08A4-43C6-A8D9-7BCC203E1415}" srcOrd="0" destOrd="0" presId="urn:microsoft.com/office/officeart/2005/8/layout/vList2"/>
    <dgm:cxn modelId="{1FB9098E-FD21-4CCD-A754-81F4541670F7}" type="presParOf" srcId="{205B5C88-96F4-4D50-9456-AB9F0DCD3CFA}" destId="{B26B9D38-4DAB-4BA0-AB13-0AD5754B031E}" srcOrd="1" destOrd="0" presId="urn:microsoft.com/office/officeart/2005/8/layout/vList2"/>
    <dgm:cxn modelId="{2704377D-5010-4488-926D-DA2BCF0ABA1F}" type="presParOf" srcId="{205B5C88-96F4-4D50-9456-AB9F0DCD3CFA}" destId="{96D5B181-D485-495F-B59F-C715E1B1A2A4}" srcOrd="2" destOrd="0" presId="urn:microsoft.com/office/officeart/2005/8/layout/vList2"/>
    <dgm:cxn modelId="{F7BEC8D7-558E-4317-A567-80CED1A43146}" type="presParOf" srcId="{205B5C88-96F4-4D50-9456-AB9F0DCD3CFA}" destId="{12D600DF-EF2C-49D2-B7A2-07DFD8FCEAE7}" srcOrd="3" destOrd="0" presId="urn:microsoft.com/office/officeart/2005/8/layout/vList2"/>
    <dgm:cxn modelId="{33FB78E3-B249-43ED-93E0-F018EEE9603D}" type="presParOf" srcId="{205B5C88-96F4-4D50-9456-AB9F0DCD3CFA}" destId="{49123473-C036-488B-856E-7B0EE66E34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74C568-0C07-4DF4-945E-6710EFD65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4E8E6FF-ABD8-4C98-AC7F-7294C6881503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Desenvolvimento do protocolo de revisão</a:t>
          </a:r>
          <a:endParaRPr lang="pt-BR" dirty="0">
            <a:latin typeface="Nunito" panose="00000500000000000000" pitchFamily="2" charset="0"/>
          </a:endParaRPr>
        </a:p>
      </dgm:t>
    </dgm:pt>
    <dgm:pt modelId="{7B819095-14ED-4005-BBF1-7F1A91B73344}" type="parTrans" cxnId="{E48397F5-8D54-45D1-A7B5-863589341C80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64668C7-DF49-4018-839C-59CB30FF7E5F}" type="sibTrans" cxnId="{E48397F5-8D54-45D1-A7B5-863589341C80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AB5A74F-C856-4FAB-809A-C3599D08EBE0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dos resultados da pesquisa (Incluindo identificação de duplicatas)</a:t>
          </a:r>
          <a:endParaRPr lang="pt-BR" dirty="0">
            <a:latin typeface="Nunito" panose="00000500000000000000" pitchFamily="2" charset="0"/>
          </a:endParaRPr>
        </a:p>
      </dgm:t>
    </dgm:pt>
    <dgm:pt modelId="{33B1EF2E-0986-4A29-B451-67812C7C1420}" type="parTrans" cxnId="{5FF3918E-D2F2-4255-B1B4-E19E4DA2D546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3D16BC18-D142-422F-9D79-4FDC84409D00}" type="sibTrans" cxnId="{5FF3918E-D2F2-4255-B1B4-E19E4DA2D546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BB4D8C78-4791-4EB2-88CE-948B1518DF43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e condução do processo de seleção do estudo (incluindo a realização de uma verificação de consistência)</a:t>
          </a:r>
          <a:endParaRPr lang="pt-BR" dirty="0">
            <a:latin typeface="Nunito" panose="00000500000000000000" pitchFamily="2" charset="0"/>
          </a:endParaRPr>
        </a:p>
      </dgm:t>
    </dgm:pt>
    <dgm:pt modelId="{DEBA95F8-FB4F-44FF-BAB6-1EE921C4F914}" type="parTrans" cxnId="{23C1FE10-FC14-415A-924F-52D6981641A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6FCFF8EB-0480-4D21-9EF7-1403BB2484C1}" type="sibTrans" cxnId="{23C1FE10-FC14-415A-924F-52D6981641A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719FC92-08B7-4F5D-BE7C-ACD40FFA966C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Gerenciamento e condução de extração de dados on-line e off-line </a:t>
          </a:r>
          <a:endParaRPr lang="pt-BR" dirty="0">
            <a:latin typeface="Nunito" panose="00000500000000000000" pitchFamily="2" charset="0"/>
          </a:endParaRPr>
        </a:p>
      </dgm:t>
    </dgm:pt>
    <dgm:pt modelId="{0EA15C85-FA26-4360-8EC4-EA5221D5C797}" type="parTrans" cxnId="{33825E9C-6842-47AC-9D98-E266B7CC4CF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EA3E89AF-B4F3-4E4E-9242-179D01640EF7}" type="sibTrans" cxnId="{33825E9C-6842-47AC-9D98-E266B7CC4CF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E3E3118A-F727-49DB-8057-30A4B1CAB9D2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e condução do processo de avaliação crítica</a:t>
          </a:r>
          <a:endParaRPr lang="pt-BR" dirty="0">
            <a:latin typeface="Nunito" panose="00000500000000000000" pitchFamily="2" charset="0"/>
          </a:endParaRPr>
        </a:p>
      </dgm:t>
    </dgm:pt>
    <dgm:pt modelId="{4CBD3A83-BA3D-4FFC-9E04-A4E189E5396E}" type="parTrans" cxnId="{DF3E75AB-1F61-478E-A272-F706F615AB38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0141622-FF13-4590-88CD-ADDFEC972092}" type="sibTrans" cxnId="{DF3E75AB-1F61-478E-A272-F706F615AB38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999BE31-5866-4A5B-B7CD-239D8055E0DD}">
      <dgm:prSet/>
      <dgm:spPr/>
      <dgm:t>
        <a:bodyPr/>
        <a:lstStyle/>
        <a:p>
          <a:r>
            <a:rPr lang="pt-BR" b="0" i="0">
              <a:latin typeface="Nunito" panose="00000500000000000000" pitchFamily="2" charset="0"/>
            </a:rPr>
            <a:t>Garante documentação completa de todo o processo de síntese de evidências</a:t>
          </a:r>
          <a:endParaRPr lang="pt-BR">
            <a:latin typeface="Nunito" panose="00000500000000000000" pitchFamily="2" charset="0"/>
          </a:endParaRPr>
        </a:p>
      </dgm:t>
    </dgm:pt>
    <dgm:pt modelId="{64C1E74E-293D-492C-8B18-1D20119BD949}" type="parTrans" cxnId="{CCFF674F-E64F-4A27-897B-BEC47E3BA1D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272DE15-1E4B-4F37-8710-5450C34FA042}" type="sibTrans" cxnId="{CCFF674F-E64F-4A27-897B-BEC47E3BA1D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F531F142-79D1-4DA3-A631-006E1B0523DF}" type="pres">
      <dgm:prSet presAssocID="{FC74C568-0C07-4DF4-945E-6710EFD655ED}" presName="linear" presStyleCnt="0">
        <dgm:presLayoutVars>
          <dgm:animLvl val="lvl"/>
          <dgm:resizeHandles val="exact"/>
        </dgm:presLayoutVars>
      </dgm:prSet>
      <dgm:spPr/>
    </dgm:pt>
    <dgm:pt modelId="{E169FEC5-1C5A-4DB1-B8E6-B5D3F057A021}" type="pres">
      <dgm:prSet presAssocID="{C4E8E6FF-ABD8-4C98-AC7F-7294C688150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EE8757-E08A-40FE-9CF4-4A23610124B6}" type="pres">
      <dgm:prSet presAssocID="{264668C7-DF49-4018-839C-59CB30FF7E5F}" presName="spacer" presStyleCnt="0"/>
      <dgm:spPr/>
    </dgm:pt>
    <dgm:pt modelId="{4B799AA8-B21D-4721-BE00-AE2B27D01930}" type="pres">
      <dgm:prSet presAssocID="{2AB5A74F-C856-4FAB-809A-C3599D08E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7C5C0A-91F2-47EF-AA16-A9BCD8D3973E}" type="pres">
      <dgm:prSet presAssocID="{3D16BC18-D142-422F-9D79-4FDC84409D00}" presName="spacer" presStyleCnt="0"/>
      <dgm:spPr/>
    </dgm:pt>
    <dgm:pt modelId="{D22B53F8-3C3C-4D50-BA68-B600DCED2D13}" type="pres">
      <dgm:prSet presAssocID="{BB4D8C78-4791-4EB2-88CE-948B1518DF4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7A642CD-532F-4D40-ACA6-1842FADF0213}" type="pres">
      <dgm:prSet presAssocID="{6FCFF8EB-0480-4D21-9EF7-1403BB2484C1}" presName="spacer" presStyleCnt="0"/>
      <dgm:spPr/>
    </dgm:pt>
    <dgm:pt modelId="{3900B73D-ABAD-4316-9259-D9D1B970DD4D}" type="pres">
      <dgm:prSet presAssocID="{D719FC92-08B7-4F5D-BE7C-ACD40FFA96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6C952D7-B312-4BA2-8352-EAFBAD5784F2}" type="pres">
      <dgm:prSet presAssocID="{EA3E89AF-B4F3-4E4E-9242-179D01640EF7}" presName="spacer" presStyleCnt="0"/>
      <dgm:spPr/>
    </dgm:pt>
    <dgm:pt modelId="{D81EF03C-A791-420A-A9B4-15DB51C0C5D8}" type="pres">
      <dgm:prSet presAssocID="{E3E3118A-F727-49DB-8057-30A4B1CAB9D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410B1BD-998D-4A72-8175-973347B6AB30}" type="pres">
      <dgm:prSet presAssocID="{10141622-FF13-4590-88CD-ADDFEC972092}" presName="spacer" presStyleCnt="0"/>
      <dgm:spPr/>
    </dgm:pt>
    <dgm:pt modelId="{D3BA6514-C365-4B33-8AF6-CC9C51244383}" type="pres">
      <dgm:prSet presAssocID="{1999BE31-5866-4A5B-B7CD-239D8055E0D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3C1FE10-FC14-415A-924F-52D6981641A4}" srcId="{FC74C568-0C07-4DF4-945E-6710EFD655ED}" destId="{BB4D8C78-4791-4EB2-88CE-948B1518DF43}" srcOrd="2" destOrd="0" parTransId="{DEBA95F8-FB4F-44FF-BAB6-1EE921C4F914}" sibTransId="{6FCFF8EB-0480-4D21-9EF7-1403BB2484C1}"/>
    <dgm:cxn modelId="{AD44A814-17DA-4C1C-BA42-3FBCE5D8CC49}" type="presOf" srcId="{E3E3118A-F727-49DB-8057-30A4B1CAB9D2}" destId="{D81EF03C-A791-420A-A9B4-15DB51C0C5D8}" srcOrd="0" destOrd="0" presId="urn:microsoft.com/office/officeart/2005/8/layout/vList2"/>
    <dgm:cxn modelId="{2CB65B63-1F72-4B81-A4E7-6764B71F6C4A}" type="presOf" srcId="{C4E8E6FF-ABD8-4C98-AC7F-7294C6881503}" destId="{E169FEC5-1C5A-4DB1-B8E6-B5D3F057A021}" srcOrd="0" destOrd="0" presId="urn:microsoft.com/office/officeart/2005/8/layout/vList2"/>
    <dgm:cxn modelId="{7611DA49-BD43-440C-9FCD-78C37A518DAA}" type="presOf" srcId="{BB4D8C78-4791-4EB2-88CE-948B1518DF43}" destId="{D22B53F8-3C3C-4D50-BA68-B600DCED2D13}" srcOrd="0" destOrd="0" presId="urn:microsoft.com/office/officeart/2005/8/layout/vList2"/>
    <dgm:cxn modelId="{CCFF674F-E64F-4A27-897B-BEC47E3BA1DC}" srcId="{FC74C568-0C07-4DF4-945E-6710EFD655ED}" destId="{1999BE31-5866-4A5B-B7CD-239D8055E0DD}" srcOrd="5" destOrd="0" parTransId="{64C1E74E-293D-492C-8B18-1D20119BD949}" sibTransId="{1272DE15-1E4B-4F37-8710-5450C34FA042}"/>
    <dgm:cxn modelId="{5C5B6F78-3735-4BC1-BD03-D9EA241C46C3}" type="presOf" srcId="{1999BE31-5866-4A5B-B7CD-239D8055E0DD}" destId="{D3BA6514-C365-4B33-8AF6-CC9C51244383}" srcOrd="0" destOrd="0" presId="urn:microsoft.com/office/officeart/2005/8/layout/vList2"/>
    <dgm:cxn modelId="{D6710585-9C42-433E-B7BC-F826607912D5}" type="presOf" srcId="{FC74C568-0C07-4DF4-945E-6710EFD655ED}" destId="{F531F142-79D1-4DA3-A631-006E1B0523DF}" srcOrd="0" destOrd="0" presId="urn:microsoft.com/office/officeart/2005/8/layout/vList2"/>
    <dgm:cxn modelId="{5FF3918E-D2F2-4255-B1B4-E19E4DA2D546}" srcId="{FC74C568-0C07-4DF4-945E-6710EFD655ED}" destId="{2AB5A74F-C856-4FAB-809A-C3599D08EBE0}" srcOrd="1" destOrd="0" parTransId="{33B1EF2E-0986-4A29-B451-67812C7C1420}" sibTransId="{3D16BC18-D142-422F-9D79-4FDC84409D00}"/>
    <dgm:cxn modelId="{33825E9C-6842-47AC-9D98-E266B7CC4CFC}" srcId="{FC74C568-0C07-4DF4-945E-6710EFD655ED}" destId="{D719FC92-08B7-4F5D-BE7C-ACD40FFA966C}" srcOrd="3" destOrd="0" parTransId="{0EA15C85-FA26-4360-8EC4-EA5221D5C797}" sibTransId="{EA3E89AF-B4F3-4E4E-9242-179D01640EF7}"/>
    <dgm:cxn modelId="{DF3E75AB-1F61-478E-A272-F706F615AB38}" srcId="{FC74C568-0C07-4DF4-945E-6710EFD655ED}" destId="{E3E3118A-F727-49DB-8057-30A4B1CAB9D2}" srcOrd="4" destOrd="0" parTransId="{4CBD3A83-BA3D-4FFC-9E04-A4E189E5396E}" sibTransId="{10141622-FF13-4590-88CD-ADDFEC972092}"/>
    <dgm:cxn modelId="{480EECF0-8266-4086-A658-98D6ED43E3BC}" type="presOf" srcId="{2AB5A74F-C856-4FAB-809A-C3599D08EBE0}" destId="{4B799AA8-B21D-4721-BE00-AE2B27D01930}" srcOrd="0" destOrd="0" presId="urn:microsoft.com/office/officeart/2005/8/layout/vList2"/>
    <dgm:cxn modelId="{E48397F5-8D54-45D1-A7B5-863589341C80}" srcId="{FC74C568-0C07-4DF4-945E-6710EFD655ED}" destId="{C4E8E6FF-ABD8-4C98-AC7F-7294C6881503}" srcOrd="0" destOrd="0" parTransId="{7B819095-14ED-4005-BBF1-7F1A91B73344}" sibTransId="{264668C7-DF49-4018-839C-59CB30FF7E5F}"/>
    <dgm:cxn modelId="{A12AEBF9-A06F-4D5B-ABCB-0AA6859E6129}" type="presOf" srcId="{D719FC92-08B7-4F5D-BE7C-ACD40FFA966C}" destId="{3900B73D-ABAD-4316-9259-D9D1B970DD4D}" srcOrd="0" destOrd="0" presId="urn:microsoft.com/office/officeart/2005/8/layout/vList2"/>
    <dgm:cxn modelId="{7A43C260-2E8D-4B50-908D-57580372A0C1}" type="presParOf" srcId="{F531F142-79D1-4DA3-A631-006E1B0523DF}" destId="{E169FEC5-1C5A-4DB1-B8E6-B5D3F057A021}" srcOrd="0" destOrd="0" presId="urn:microsoft.com/office/officeart/2005/8/layout/vList2"/>
    <dgm:cxn modelId="{E445BCFA-D1A2-412B-B73F-9D7106F05537}" type="presParOf" srcId="{F531F142-79D1-4DA3-A631-006E1B0523DF}" destId="{13EE8757-E08A-40FE-9CF4-4A23610124B6}" srcOrd="1" destOrd="0" presId="urn:microsoft.com/office/officeart/2005/8/layout/vList2"/>
    <dgm:cxn modelId="{5F1B94FE-4F27-48CE-9349-DB560E7A3BEA}" type="presParOf" srcId="{F531F142-79D1-4DA3-A631-006E1B0523DF}" destId="{4B799AA8-B21D-4721-BE00-AE2B27D01930}" srcOrd="2" destOrd="0" presId="urn:microsoft.com/office/officeart/2005/8/layout/vList2"/>
    <dgm:cxn modelId="{05C51A01-F02B-4E87-B84E-A8E5B61579B8}" type="presParOf" srcId="{F531F142-79D1-4DA3-A631-006E1B0523DF}" destId="{257C5C0A-91F2-47EF-AA16-A9BCD8D3973E}" srcOrd="3" destOrd="0" presId="urn:microsoft.com/office/officeart/2005/8/layout/vList2"/>
    <dgm:cxn modelId="{A778E38D-4522-46FC-BB84-72FC8B4D24BE}" type="presParOf" srcId="{F531F142-79D1-4DA3-A631-006E1B0523DF}" destId="{D22B53F8-3C3C-4D50-BA68-B600DCED2D13}" srcOrd="4" destOrd="0" presId="urn:microsoft.com/office/officeart/2005/8/layout/vList2"/>
    <dgm:cxn modelId="{83A6727B-A5EF-4B47-BC9A-2C99E443666A}" type="presParOf" srcId="{F531F142-79D1-4DA3-A631-006E1B0523DF}" destId="{97A642CD-532F-4D40-ACA6-1842FADF0213}" srcOrd="5" destOrd="0" presId="urn:microsoft.com/office/officeart/2005/8/layout/vList2"/>
    <dgm:cxn modelId="{42B7FEB1-3485-4F5B-BC5A-26D871428369}" type="presParOf" srcId="{F531F142-79D1-4DA3-A631-006E1B0523DF}" destId="{3900B73D-ABAD-4316-9259-D9D1B970DD4D}" srcOrd="6" destOrd="0" presId="urn:microsoft.com/office/officeart/2005/8/layout/vList2"/>
    <dgm:cxn modelId="{71B33A19-4876-40DC-9FAC-3663979C23EF}" type="presParOf" srcId="{F531F142-79D1-4DA3-A631-006E1B0523DF}" destId="{D6C952D7-B312-4BA2-8352-EAFBAD5784F2}" srcOrd="7" destOrd="0" presId="urn:microsoft.com/office/officeart/2005/8/layout/vList2"/>
    <dgm:cxn modelId="{7312BD4F-B2EF-4A60-926B-B831546295DD}" type="presParOf" srcId="{F531F142-79D1-4DA3-A631-006E1B0523DF}" destId="{D81EF03C-A791-420A-A9B4-15DB51C0C5D8}" srcOrd="8" destOrd="0" presId="urn:microsoft.com/office/officeart/2005/8/layout/vList2"/>
    <dgm:cxn modelId="{17B4DF6B-F9CE-4097-B89D-550A6B273C4C}" type="presParOf" srcId="{F531F142-79D1-4DA3-A631-006E1B0523DF}" destId="{0410B1BD-998D-4A72-8175-973347B6AB30}" srcOrd="9" destOrd="0" presId="urn:microsoft.com/office/officeart/2005/8/layout/vList2"/>
    <dgm:cxn modelId="{20846F72-A55D-44F2-A7F4-7BB17E875C3C}" type="presParOf" srcId="{F531F142-79D1-4DA3-A631-006E1B0523DF}" destId="{D3BA6514-C365-4B33-8AF6-CC9C512443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E58CF-1B90-480C-8E34-5E308E8F399E}">
      <dsp:nvSpPr>
        <dsp:cNvPr id="0" name=""/>
        <dsp:cNvSpPr/>
      </dsp:nvSpPr>
      <dsp:spPr>
        <a:xfrm rot="10800000">
          <a:off x="1766413" y="93191"/>
          <a:ext cx="4675282" cy="23552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58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“</a:t>
          </a:r>
          <a:r>
            <a:rPr lang="pt-BR" sz="2100" b="0" i="1" kern="1200" dirty="0"/>
            <a:t>... é uma análise estatística que combina os resultados de dois ou mais estudos independentes, gerando uma única estimativa de efeito</a:t>
          </a:r>
          <a:r>
            <a:rPr lang="pt-BR" sz="2100" b="0" i="0" kern="1200" dirty="0"/>
            <a:t>”.</a:t>
          </a:r>
          <a:endParaRPr lang="pt-BR" sz="2100" kern="1200" dirty="0"/>
        </a:p>
      </dsp:txBody>
      <dsp:txXfrm rot="10800000">
        <a:off x="2355217" y="93191"/>
        <a:ext cx="4086478" cy="2355217"/>
      </dsp:txXfrm>
    </dsp:sp>
    <dsp:sp modelId="{BD8170D4-36DD-41AE-9B05-A0864E1C8182}">
      <dsp:nvSpPr>
        <dsp:cNvPr id="0" name=""/>
        <dsp:cNvSpPr/>
      </dsp:nvSpPr>
      <dsp:spPr>
        <a:xfrm>
          <a:off x="588804" y="93191"/>
          <a:ext cx="2355217" cy="235521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EC17-1A74-400A-9EDC-FE111C903EE8}">
      <dsp:nvSpPr>
        <dsp:cNvPr id="0" name=""/>
        <dsp:cNvSpPr/>
      </dsp:nvSpPr>
      <dsp:spPr>
        <a:xfrm>
          <a:off x="389973" y="1156"/>
          <a:ext cx="1953298" cy="1171978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 dirty="0"/>
            <a:t>CADIMA</a:t>
          </a:r>
          <a:endParaRPr lang="pt-BR" sz="2800" kern="1200" dirty="0"/>
        </a:p>
      </dsp:txBody>
      <dsp:txXfrm>
        <a:off x="389973" y="1156"/>
        <a:ext cx="1953298" cy="1171978"/>
      </dsp:txXfrm>
    </dsp:sp>
    <dsp:sp modelId="{87A15BE8-1F5B-4A4D-BD41-6099B477FD13}">
      <dsp:nvSpPr>
        <dsp:cNvPr id="0" name=""/>
        <dsp:cNvSpPr/>
      </dsp:nvSpPr>
      <dsp:spPr>
        <a:xfrm>
          <a:off x="2538600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Covidence</a:t>
          </a:r>
          <a:endParaRPr lang="pt-BR" sz="2800" kern="1200"/>
        </a:p>
      </dsp:txBody>
      <dsp:txXfrm>
        <a:off x="2538600" y="1156"/>
        <a:ext cx="1953298" cy="1171978"/>
      </dsp:txXfrm>
    </dsp:sp>
    <dsp:sp modelId="{A0E3D254-530E-48F2-8E30-E252FB282E8F}">
      <dsp:nvSpPr>
        <dsp:cNvPr id="0" name=""/>
        <dsp:cNvSpPr/>
      </dsp:nvSpPr>
      <dsp:spPr>
        <a:xfrm>
          <a:off x="4687228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EPPI-Reviewer</a:t>
          </a:r>
          <a:endParaRPr lang="pt-BR" sz="2800" kern="1200"/>
        </a:p>
      </dsp:txBody>
      <dsp:txXfrm>
        <a:off x="4687228" y="1156"/>
        <a:ext cx="1953298" cy="1171978"/>
      </dsp:txXfrm>
    </dsp:sp>
    <dsp:sp modelId="{02F24534-AEEC-4D00-9B7B-FFE2074C581E}">
      <dsp:nvSpPr>
        <dsp:cNvPr id="0" name=""/>
        <dsp:cNvSpPr/>
      </dsp:nvSpPr>
      <dsp:spPr>
        <a:xfrm>
          <a:off x="389973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 err="1"/>
            <a:t>Rayyan</a:t>
          </a:r>
          <a:endParaRPr lang="pt-BR" sz="2800" kern="1200" dirty="0"/>
        </a:p>
      </dsp:txBody>
      <dsp:txXfrm>
        <a:off x="389973" y="1368464"/>
        <a:ext cx="1953298" cy="1171978"/>
      </dsp:txXfrm>
    </dsp:sp>
    <dsp:sp modelId="{40D7BD5C-8B1D-4BB4-BEDD-7CA88674E91C}">
      <dsp:nvSpPr>
        <dsp:cNvPr id="0" name=""/>
        <dsp:cNvSpPr/>
      </dsp:nvSpPr>
      <dsp:spPr>
        <a:xfrm>
          <a:off x="2538600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/>
            <a:t>RevMan5</a:t>
          </a:r>
          <a:endParaRPr lang="pt-BR" sz="2800" kern="1200" dirty="0"/>
        </a:p>
      </dsp:txBody>
      <dsp:txXfrm>
        <a:off x="2538600" y="1368464"/>
        <a:ext cx="1953298" cy="1171978"/>
      </dsp:txXfrm>
    </dsp:sp>
    <dsp:sp modelId="{4727E841-118A-40A0-9B19-794C264665E8}">
      <dsp:nvSpPr>
        <dsp:cNvPr id="0" name=""/>
        <dsp:cNvSpPr/>
      </dsp:nvSpPr>
      <dsp:spPr>
        <a:xfrm>
          <a:off x="4687228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 Web </a:t>
          </a:r>
          <a:endParaRPr lang="pt-BR" sz="2800" kern="1200"/>
        </a:p>
      </dsp:txBody>
      <dsp:txXfrm>
        <a:off x="4687228" y="1368464"/>
        <a:ext cx="1953298" cy="1171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296F7-08A4-43C6-A8D9-7BCC203E1415}">
      <dsp:nvSpPr>
        <dsp:cNvPr id="0" name=""/>
        <dsp:cNvSpPr/>
      </dsp:nvSpPr>
      <dsp:spPr>
        <a:xfrm>
          <a:off x="0" y="41732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Nunito" panose="00000500000000000000" pitchFamily="2" charset="0"/>
            </a:rPr>
            <a:t>Ferramenta online de acesso aberto</a:t>
          </a:r>
          <a:endParaRPr lang="pt-BR" sz="1800" kern="1200" dirty="0">
            <a:latin typeface="Nunito" panose="00000500000000000000" pitchFamily="2" charset="0"/>
          </a:endParaRPr>
        </a:p>
      </dsp:txBody>
      <dsp:txXfrm>
        <a:off x="38311" y="80043"/>
        <a:ext cx="6954415" cy="708192"/>
      </dsp:txXfrm>
    </dsp:sp>
    <dsp:sp modelId="{96D5B181-D485-495F-B59F-C715E1B1A2A4}">
      <dsp:nvSpPr>
        <dsp:cNvPr id="0" name=""/>
        <dsp:cNvSpPr/>
      </dsp:nvSpPr>
      <dsp:spPr>
        <a:xfrm>
          <a:off x="0" y="878386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Nunito" panose="00000500000000000000" pitchFamily="2" charset="0"/>
            </a:rPr>
            <a:t>Criada por Julius Kuhn-Institut (JKI) durante um projeto financiado pela União Europeia </a:t>
          </a:r>
          <a:endParaRPr lang="pt-BR" sz="1800" kern="1200" dirty="0">
            <a:latin typeface="Nunito" panose="00000500000000000000" pitchFamily="2" charset="0"/>
          </a:endParaRPr>
        </a:p>
      </dsp:txBody>
      <dsp:txXfrm>
        <a:off x="38311" y="916697"/>
        <a:ext cx="6954415" cy="708192"/>
      </dsp:txXfrm>
    </dsp:sp>
    <dsp:sp modelId="{49123473-C036-488B-856E-7B0EE66E3472}">
      <dsp:nvSpPr>
        <dsp:cNvPr id="0" name=""/>
        <dsp:cNvSpPr/>
      </dsp:nvSpPr>
      <dsp:spPr>
        <a:xfrm>
          <a:off x="0" y="1715041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>
              <a:latin typeface="Nunito" panose="00000500000000000000" pitchFamily="2" charset="0"/>
            </a:rPr>
            <a:t>Facilitar a condução de revisões sistemáticas e mapas sobre agricultura e questões ambientais</a:t>
          </a:r>
          <a:endParaRPr lang="pt-BR" sz="1800" kern="1200">
            <a:latin typeface="Nunito" panose="00000500000000000000" pitchFamily="2" charset="0"/>
          </a:endParaRPr>
        </a:p>
      </dsp:txBody>
      <dsp:txXfrm>
        <a:off x="38311" y="1753352"/>
        <a:ext cx="6954415" cy="708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9FEC5-1C5A-4DB1-B8E6-B5D3F057A021}">
      <dsp:nvSpPr>
        <dsp:cNvPr id="0" name=""/>
        <dsp:cNvSpPr/>
      </dsp:nvSpPr>
      <dsp:spPr>
        <a:xfrm>
          <a:off x="0" y="31291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Desenvolvimento do protocolo de revisão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54704"/>
        <a:ext cx="6983674" cy="432782"/>
      </dsp:txXfrm>
    </dsp:sp>
    <dsp:sp modelId="{4B799AA8-B21D-4721-BE00-AE2B27D01930}">
      <dsp:nvSpPr>
        <dsp:cNvPr id="0" name=""/>
        <dsp:cNvSpPr/>
      </dsp:nvSpPr>
      <dsp:spPr>
        <a:xfrm>
          <a:off x="0" y="542580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dos resultados da pesquisa (Incluindo identificação de duplicatas)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565993"/>
        <a:ext cx="6983674" cy="432782"/>
      </dsp:txXfrm>
    </dsp:sp>
    <dsp:sp modelId="{D22B53F8-3C3C-4D50-BA68-B600DCED2D13}">
      <dsp:nvSpPr>
        <dsp:cNvPr id="0" name=""/>
        <dsp:cNvSpPr/>
      </dsp:nvSpPr>
      <dsp:spPr>
        <a:xfrm>
          <a:off x="0" y="1053868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e condução do processo de seleção do estudo (incluindo a realização de uma verificação de consistência)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1077281"/>
        <a:ext cx="6983674" cy="432782"/>
      </dsp:txXfrm>
    </dsp:sp>
    <dsp:sp modelId="{3900B73D-ABAD-4316-9259-D9D1B970DD4D}">
      <dsp:nvSpPr>
        <dsp:cNvPr id="0" name=""/>
        <dsp:cNvSpPr/>
      </dsp:nvSpPr>
      <dsp:spPr>
        <a:xfrm>
          <a:off x="0" y="1565157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Gerenciamento e condução de extração de dados on-line e off-line 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1588570"/>
        <a:ext cx="6983674" cy="432782"/>
      </dsp:txXfrm>
    </dsp:sp>
    <dsp:sp modelId="{D81EF03C-A791-420A-A9B4-15DB51C0C5D8}">
      <dsp:nvSpPr>
        <dsp:cNvPr id="0" name=""/>
        <dsp:cNvSpPr/>
      </dsp:nvSpPr>
      <dsp:spPr>
        <a:xfrm>
          <a:off x="0" y="2076446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e condução do processo de avaliação crítica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2099859"/>
        <a:ext cx="6983674" cy="432782"/>
      </dsp:txXfrm>
    </dsp:sp>
    <dsp:sp modelId="{D3BA6514-C365-4B33-8AF6-CC9C51244383}">
      <dsp:nvSpPr>
        <dsp:cNvPr id="0" name=""/>
        <dsp:cNvSpPr/>
      </dsp:nvSpPr>
      <dsp:spPr>
        <a:xfrm>
          <a:off x="0" y="2587734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>
              <a:latin typeface="Nunito" panose="00000500000000000000" pitchFamily="2" charset="0"/>
            </a:rPr>
            <a:t>Garante documentação completa de todo o processo de síntese de evidências</a:t>
          </a:r>
          <a:endParaRPr lang="pt-BR" sz="1100" kern="1200">
            <a:latin typeface="Nunito" panose="00000500000000000000" pitchFamily="2" charset="0"/>
          </a:endParaRPr>
        </a:p>
      </dsp:txBody>
      <dsp:txXfrm>
        <a:off x="23413" y="2611147"/>
        <a:ext cx="6983674" cy="432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Especificar os critérios de seleção a serem aplicados durante o processo de </a:t>
            </a:r>
            <a:r>
              <a:rPr lang="pt-BR" dirty="0" err="1"/>
              <a:t>screening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89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80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Teste de concordância usado para medir a confiabilidade entre os avaliadores para itens qualitativos. Quanto mais próximo de 1, maior o indicativo de que existe concordância entre os avaliadores e quanto mais próximo de zero, indicativo de que a concordância é puramente aleatória. </a:t>
            </a:r>
          </a:p>
          <a:p>
            <a:pPr marL="158750" indent="0">
              <a:buNone/>
            </a:pPr>
            <a:r>
              <a:rPr lang="pt-BR" dirty="0"/>
              <a:t>Interpretação: menor que 1 – insignificante </a:t>
            </a: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895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Fluxograma resumindo o processo de seleção do estudo, satisfazendo os padrões PRISMA</a:t>
            </a:r>
          </a:p>
        </p:txBody>
      </p:sp>
    </p:spTree>
    <p:extLst>
      <p:ext uri="{BB962C8B-B14F-4D97-AF65-F5344CB8AC3E}">
        <p14:creationId xmlns:p14="http://schemas.microsoft.com/office/powerpoint/2010/main" val="284044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9c08f973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9c08f973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c08f973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c08f973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c08f97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c08f97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RS não necessariamente precisa apresentar uma </a:t>
            </a:r>
            <a:r>
              <a:rPr lang="pt-BR" dirty="0" err="1"/>
              <a:t>metanálise</a:t>
            </a:r>
            <a:r>
              <a:rPr lang="pt-BR" dirty="0"/>
              <a:t>. Ao contrário, em alguns casos NÃO é apropriado que seja realizada, podendo até mesmo gerar conclusões errôneas 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c08f973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c08f9734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6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c08f973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9c08f973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</a:rPr>
              <a:t>Todos funcionam na web, com exceção do </a:t>
            </a:r>
            <a:r>
              <a:rPr lang="pt-BR" sz="1200" dirty="0" err="1">
                <a:solidFill>
                  <a:schemeClr val="dk1"/>
                </a:solidFill>
              </a:rPr>
              <a:t>RevMan</a:t>
            </a:r>
            <a:r>
              <a:rPr lang="pt-BR" sz="1200" dirty="0">
                <a:solidFill>
                  <a:schemeClr val="dk1"/>
                </a:solidFill>
              </a:rPr>
              <a:t> 5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 err="1">
                <a:solidFill>
                  <a:srgbClr val="333333"/>
                </a:solidFill>
              </a:rPr>
              <a:t>Covidence</a:t>
            </a:r>
            <a:r>
              <a:rPr lang="pt-BR" sz="1100" dirty="0">
                <a:solidFill>
                  <a:srgbClr val="333333"/>
                </a:solidFill>
              </a:rPr>
              <a:t> e EPPI-</a:t>
            </a:r>
            <a:r>
              <a:rPr lang="pt-BR" sz="1100" dirty="0" err="1">
                <a:solidFill>
                  <a:srgbClr val="333333"/>
                </a:solidFill>
              </a:rPr>
              <a:t>Reviewer</a:t>
            </a:r>
            <a:r>
              <a:rPr lang="pt-BR" sz="1100" dirty="0">
                <a:solidFill>
                  <a:srgbClr val="333333"/>
                </a:solidFill>
              </a:rPr>
              <a:t> são as ferramentas preferidas da Cochrane e provavelmente têm a integração mais forte com o </a:t>
            </a:r>
            <a:r>
              <a:rPr lang="pt-BR" sz="1100" dirty="0" err="1">
                <a:solidFill>
                  <a:srgbClr val="333333"/>
                </a:solidFill>
              </a:rPr>
              <a:t>RevMan</a:t>
            </a:r>
            <a:r>
              <a:rPr lang="pt-BR" sz="1100" dirty="0">
                <a:solidFill>
                  <a:srgbClr val="333333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O CADIMA não é  um software  integrado com bancos de dados de publicação</a:t>
            </a:r>
          </a:p>
          <a:p>
            <a:pPr marL="158750" indent="0">
              <a:buNone/>
            </a:pPr>
            <a:r>
              <a:rPr lang="pt-BR" dirty="0"/>
              <a:t>Não auxilia na síntese quantitativa/ qualitativa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79393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As etapas principais não precisam ser realizadas em ordem: por exemplo, os resultados da pesquisa ainda podem ser inseridos uma vez que o processo de seleção tenha iniciado, e o processo de seleção não precisa ser concluído para iniciar a extração de dados ou as etapas de avaliação crítica.</a:t>
            </a: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82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90402"/>
            <a:ext cx="4255500" cy="19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959" dirty="0"/>
              <a:t>Ferramenta de apoio à condução de uma revisão sistemática  </a:t>
            </a:r>
            <a:endParaRPr sz="234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Cassiana Gabriela Lima Barreto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Daniel </a:t>
            </a:r>
            <a:r>
              <a:rPr lang="pt-BR" dirty="0" err="1"/>
              <a:t>Baldoino</a:t>
            </a:r>
            <a:r>
              <a:rPr lang="pt-BR" dirty="0"/>
              <a:t> de Souza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C740-8BC1-4E1F-BD3C-E1C3AD1D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Funcionalidades do CADIMA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BFA38DC7-F080-4328-9D2A-4C8D5BAD4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76C933F-E201-4433-A4E2-372330767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437892"/>
              </p:ext>
            </p:extLst>
          </p:nvPr>
        </p:nvGraphicFramePr>
        <p:xfrm>
          <a:off x="1056750" y="1433015"/>
          <a:ext cx="7030500" cy="309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4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064E3-E316-4A59-84B3-EAD8175D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CADIMA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20EE4-DC1C-4C4D-B029-CF610589F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/>
              <a:t>Permite atualizar etapas da revisão durante a revisão</a:t>
            </a:r>
          </a:p>
          <a:p>
            <a:pPr lvl="1"/>
            <a:r>
              <a:rPr lang="pt-BR" b="0" i="0" dirty="0"/>
              <a:t>Exceção dos critérios de seleção</a:t>
            </a:r>
          </a:p>
          <a:p>
            <a:pPr marL="615950" lvl="1" indent="0">
              <a:buNone/>
            </a:pPr>
            <a:endParaRPr lang="pt-BR" b="0" i="0" dirty="0"/>
          </a:p>
          <a:p>
            <a:r>
              <a:rPr lang="pt-BR" b="0" i="0" dirty="0"/>
              <a:t>Etapas principais não precisam ser realizadas em ordem</a:t>
            </a:r>
          </a:p>
          <a:p>
            <a:pPr marL="146050" indent="0">
              <a:buNone/>
            </a:pPr>
            <a:endParaRPr lang="pt-BR" b="0" i="0" dirty="0"/>
          </a:p>
          <a:p>
            <a:r>
              <a:rPr lang="pt-BR" b="0" i="0" dirty="0"/>
              <a:t>Síntese de dados: fornece uma planilha de extração de dados e os resultados da avalição crítica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92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ABBD0-121E-4434-924C-FD90D03A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Destaques do CADIMA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D8897-CC6D-4B79-BDCC-40665A1C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Facilidade de uso</a:t>
            </a:r>
          </a:p>
          <a:p>
            <a:r>
              <a:rPr lang="pt-BR" dirty="0"/>
              <a:t>Suporte a múltiplos usuários</a:t>
            </a:r>
          </a:p>
          <a:p>
            <a:r>
              <a:rPr lang="pt-BR" dirty="0"/>
              <a:t>Suporte para extração de dados online/offline</a:t>
            </a:r>
          </a:p>
          <a:p>
            <a:r>
              <a:rPr lang="pt-BR" dirty="0"/>
              <a:t>Compromisso com manutenção contínua </a:t>
            </a:r>
          </a:p>
          <a:p>
            <a:r>
              <a:rPr lang="pt-BR" dirty="0"/>
              <a:t>Gratuito </a:t>
            </a:r>
          </a:p>
          <a:p>
            <a:endParaRPr lang="pt-BR" dirty="0"/>
          </a:p>
          <a:p>
            <a:r>
              <a:rPr lang="pt-BR" dirty="0"/>
              <a:t>Outros softwares</a:t>
            </a:r>
          </a:p>
          <a:p>
            <a:pPr lvl="1"/>
            <a:r>
              <a:rPr lang="pt-BR" dirty="0"/>
              <a:t>Exigem experiência anterior em desenvolvimento de software e codificação do programa</a:t>
            </a:r>
          </a:p>
          <a:p>
            <a:pPr lvl="1"/>
            <a:r>
              <a:rPr lang="pt-BR" b="1" dirty="0">
                <a:solidFill>
                  <a:schemeClr val="accent1"/>
                </a:solidFill>
              </a:rPr>
              <a:t>CARO</a:t>
            </a:r>
            <a:r>
              <a:rPr lang="pt-BR" dirty="0"/>
              <a:t> para revisões de equipes de pesquisa pequenas ou organizações sem fins lucrativos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15CBE2-F0C6-4981-A468-55AC92CBC489}"/>
              </a:ext>
            </a:extLst>
          </p:cNvPr>
          <p:cNvSpPr txBox="1"/>
          <p:nvPr/>
        </p:nvSpPr>
        <p:spPr>
          <a:xfrm>
            <a:off x="7225259" y="4544925"/>
            <a:ext cx="1641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(Kohl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et al.</a:t>
            </a:r>
            <a:r>
              <a:rPr lang="pt-BR" sz="1200" i="1" dirty="0">
                <a:solidFill>
                  <a:srgbClr val="424242"/>
                </a:solidFill>
                <a:latin typeface="Nunito" panose="00000500000000000000" pitchFamily="2" charset="0"/>
              </a:rPr>
              <a:t>,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2018)</a:t>
            </a:r>
            <a:endParaRPr lang="pt-BR" sz="12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2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BBE5-5B27-4589-9B36-19C6A7E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-</a:t>
            </a:r>
            <a:br>
              <a:rPr lang="pt-BR" dirty="0"/>
            </a:br>
            <a:r>
              <a:rPr lang="pt-BR" dirty="0"/>
              <a:t>Identificando duplicatas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E2CF39-AE02-4F69-8AF6-5E67EA3CB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9E66356-14E8-4F82-BB34-8E16C18A6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2" t="6302"/>
          <a:stretch/>
        </p:blipFill>
        <p:spPr>
          <a:xfrm>
            <a:off x="664301" y="1439125"/>
            <a:ext cx="7815398" cy="350700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508A95E-ACB2-4F85-9524-804CB4F74ECE}"/>
              </a:ext>
            </a:extLst>
          </p:cNvPr>
          <p:cNvSpPr/>
          <p:nvPr/>
        </p:nvSpPr>
        <p:spPr>
          <a:xfrm>
            <a:off x="809700" y="3260850"/>
            <a:ext cx="7574899" cy="149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5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687AC-B7C4-4497-B6DC-EE821CDB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-</a:t>
            </a:r>
            <a:br>
              <a:rPr lang="pt-BR" dirty="0"/>
            </a:br>
            <a:r>
              <a:rPr lang="pt-BR" dirty="0"/>
              <a:t>Identificando duplicatas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27AAD3-5BF7-449D-92C5-63CF5B49A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811DB37-CFAC-4FB0-8C80-3A2E636DA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0" t="5153"/>
          <a:stretch/>
        </p:blipFill>
        <p:spPr>
          <a:xfrm>
            <a:off x="681287" y="1388324"/>
            <a:ext cx="7781426" cy="375517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C22DEAF-A41D-4D24-A49B-C165E410621A}"/>
              </a:ext>
            </a:extLst>
          </p:cNvPr>
          <p:cNvSpPr/>
          <p:nvPr/>
        </p:nvSpPr>
        <p:spPr>
          <a:xfrm>
            <a:off x="765674" y="3227650"/>
            <a:ext cx="7710578" cy="114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4153FF-F080-4D75-BFA7-BF8900D3A423}"/>
              </a:ext>
            </a:extLst>
          </p:cNvPr>
          <p:cNvSpPr/>
          <p:nvPr/>
        </p:nvSpPr>
        <p:spPr>
          <a:xfrm>
            <a:off x="809700" y="1988375"/>
            <a:ext cx="7666552" cy="99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0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65CE-CB3E-491A-B9EF-C4837F53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-</a:t>
            </a:r>
            <a:br>
              <a:rPr lang="pt-BR" dirty="0"/>
            </a:br>
            <a:r>
              <a:rPr lang="pt-BR" dirty="0"/>
              <a:t>Definindo critérios (</a:t>
            </a:r>
            <a:r>
              <a:rPr lang="pt-BR" dirty="0" err="1"/>
              <a:t>Title</a:t>
            </a:r>
            <a:r>
              <a:rPr lang="pt-BR" dirty="0"/>
              <a:t>/Abstract)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93A86-16F2-4B8E-B6A3-3B3519B8C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38E1E54-0B4B-45FF-AA17-CB8AB1913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8" t="52832" r="13439"/>
          <a:stretch/>
        </p:blipFill>
        <p:spPr>
          <a:xfrm>
            <a:off x="138882" y="1703500"/>
            <a:ext cx="8866236" cy="29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2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C579-9149-430A-9ADC-C9A8F44F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Definindo critérios (Full </a:t>
            </a:r>
            <a:r>
              <a:rPr lang="pt-BR" dirty="0" err="1"/>
              <a:t>Text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E8968-88DC-45E0-BB62-D92CE2BC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D6167E-E3C3-49AA-ACD5-03CF07F7A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89" t="45593" r="10695" b="1"/>
          <a:stretch/>
        </p:blipFill>
        <p:spPr>
          <a:xfrm>
            <a:off x="297777" y="1677591"/>
            <a:ext cx="8548446" cy="31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8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A3A92-30F1-460F-B6F4-01CA6BF1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Definindo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2E5A6-0F51-4608-9DF6-3E7E96B1B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BD8D02C-5AF3-4291-8B2B-E0B5A7004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2" t="8963"/>
          <a:stretch/>
        </p:blipFill>
        <p:spPr>
          <a:xfrm>
            <a:off x="82007" y="1441286"/>
            <a:ext cx="8979986" cy="354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1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82FF0-381C-4394-8D69-A3C40065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</a:t>
            </a:r>
            <a:br>
              <a:rPr lang="pt-BR" dirty="0"/>
            </a:br>
            <a:r>
              <a:rPr lang="pt-BR" dirty="0"/>
              <a:t>Teste Kappa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B2A418-8E1D-4D35-A2EA-77E048CC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614185A-72E6-4825-BACD-0BEFF5ECF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5" b="11242"/>
          <a:stretch/>
        </p:blipFill>
        <p:spPr>
          <a:xfrm>
            <a:off x="87306" y="1470875"/>
            <a:ext cx="8969388" cy="336147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29DD4D-CA03-4DE6-8832-F04BC862F944}"/>
              </a:ext>
            </a:extLst>
          </p:cNvPr>
          <p:cNvCxnSpPr>
            <a:cxnSpLocks/>
          </p:cNvCxnSpPr>
          <p:nvPr/>
        </p:nvCxnSpPr>
        <p:spPr>
          <a:xfrm flipH="1">
            <a:off x="1840007" y="2989241"/>
            <a:ext cx="245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2537B-B4A5-48F5-AB60-7F487285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Verificando a consistência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349F3-4FBB-4A28-93AF-A5503E245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06CB20CA-390A-4132-88B1-0F9B3B3B3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2" t="493" b="41222"/>
          <a:stretch/>
        </p:blipFill>
        <p:spPr>
          <a:xfrm>
            <a:off x="-2107" y="1861414"/>
            <a:ext cx="9148214" cy="25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Revisão Sistemática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“... é um método de síntese de evidências que avalia criticamente e interpreta todas as pesquisas relevantes disponíveis para uma questão particular, área do conhecimento ou fenômeno de interesse”.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“Utiliza um processo de revisão de literatura abrangente, imparcial e reprodutível, que localiza, avalia e sintetiza o conjunto de evidências dos estudos científicos para obter uma visão geral e confiável da estimativa do efeito da intervenção”.</a:t>
            </a:r>
          </a:p>
        </p:txBody>
      </p:sp>
      <p:sp>
        <p:nvSpPr>
          <p:cNvPr id="285" name="Google Shape;285;p14"/>
          <p:cNvSpPr txBox="1"/>
          <p:nvPr/>
        </p:nvSpPr>
        <p:spPr>
          <a:xfrm>
            <a:off x="7607776" y="3808129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9F1AA-F847-4CEB-AC4D-733F8222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CADIMA na prática – </a:t>
            </a:r>
            <a:br>
              <a:rPr lang="pt-BR" dirty="0"/>
            </a:br>
            <a:r>
              <a:rPr lang="pt-BR" dirty="0"/>
              <a:t>Aplicando critérios no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7EF6E7-5E6D-4429-A2BF-E4FD37721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3E98EE-36C3-4AD8-8CDA-40582E765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8" t="22043" b="1534"/>
          <a:stretch/>
        </p:blipFill>
        <p:spPr>
          <a:xfrm>
            <a:off x="516038" y="1446896"/>
            <a:ext cx="8111924" cy="36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8F02-4667-49E3-8502-C40E778E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CADIMA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4DDF1D-D49F-4238-BDFC-99A59521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Garante uma documentação completa de todo o processo de revisão</a:t>
            </a:r>
          </a:p>
          <a:p>
            <a:endParaRPr lang="pt-BR" dirty="0"/>
          </a:p>
          <a:p>
            <a:pPr lvl="1"/>
            <a:r>
              <a:rPr lang="pt-BR" dirty="0"/>
              <a:t>Protocolo da Revisão</a:t>
            </a:r>
          </a:p>
          <a:p>
            <a:pPr lvl="1"/>
            <a:r>
              <a:rPr lang="pt-BR" dirty="0"/>
              <a:t>Artigo de Revisão Sistemática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49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335B8-A5CA-4310-901C-CC99D529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CADIMA - Diagrama de fluxo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77624-7D71-4812-A4C5-8427577A5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93F3AD0-5ECB-4105-9F46-3779C15A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87" y="1178826"/>
            <a:ext cx="6749024" cy="37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C0FA0-50C3-4FD4-A5CA-C178788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CADIMA - Arquivos gerados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A99650-2EDB-4440-807E-33E41567E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355091C-BAD0-4353-BFB7-B977A374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821"/>
            <a:ext cx="9144000" cy="35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 </a:t>
            </a:r>
            <a:endParaRPr dirty="0"/>
          </a:p>
        </p:txBody>
      </p:sp>
      <p:sp>
        <p:nvSpPr>
          <p:cNvPr id="369" name="Google Shape;369;p27"/>
          <p:cNvSpPr txBox="1">
            <a:spLocks noGrp="1"/>
          </p:cNvSpPr>
          <p:nvPr>
            <p:ph type="body" idx="1"/>
          </p:nvPr>
        </p:nvSpPr>
        <p:spPr>
          <a:xfrm>
            <a:off x="1303800" y="1311639"/>
            <a:ext cx="7030500" cy="3220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Brasil. Ministério da Saúde. Secretaria de Ciência, Tecnologia e Insumos Estratégicos. Departamento de Ciência e Tecnologia. Diretrizes metodológicas : elaboração de revisão sistemática e </a:t>
            </a:r>
            <a:r>
              <a:rPr lang="pt-BR" sz="1400" dirty="0" err="1"/>
              <a:t>metanálise</a:t>
            </a:r>
            <a:r>
              <a:rPr lang="pt-BR" sz="1400" dirty="0"/>
              <a:t> de ensaios clínicos randomizados/ Ministério da Saúde, Secretaria de Ciência, Tecnologia e Insumos Estratégicos, Departamento de Ciência e Tecnologia. – Brasília: Editora do Ministério da Saúde, 2012. 92 p. : il. – (Série A: Normas e Manuais Técnicos).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Cochrane. </a:t>
            </a:r>
            <a:r>
              <a:rPr lang="pt-BR" sz="1400" dirty="0" err="1"/>
              <a:t>Chapter</a:t>
            </a:r>
            <a:r>
              <a:rPr lang="pt-BR" sz="1400" dirty="0"/>
              <a:t> 4: </a:t>
            </a:r>
            <a:r>
              <a:rPr lang="pt-BR" sz="1400" dirty="0" err="1"/>
              <a:t>Searching</a:t>
            </a:r>
            <a:r>
              <a:rPr lang="pt-BR" sz="1400" dirty="0"/>
              <a:t> for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selecting</a:t>
            </a:r>
            <a:r>
              <a:rPr lang="pt-BR" sz="1400" dirty="0"/>
              <a:t> </a:t>
            </a:r>
            <a:r>
              <a:rPr lang="pt-BR" sz="1400" dirty="0" err="1"/>
              <a:t>studies</a:t>
            </a:r>
            <a:r>
              <a:rPr lang="pt-BR" sz="1400" dirty="0"/>
              <a:t>. Disponível em: &lt;https://training.cochrane.org/handbook/</a:t>
            </a:r>
            <a:r>
              <a:rPr lang="pt-BR" sz="1400" dirty="0" err="1"/>
              <a:t>current</a:t>
            </a:r>
            <a:r>
              <a:rPr lang="pt-BR" sz="1400" dirty="0"/>
              <a:t>/chapter-04&gt;. Acesso em 18 de agosto de 2021.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HTANALYZE. Etapas de uma Revisão Sistemática. Disponível em: &lt;https://www.htanalyze.com/</a:t>
            </a:r>
            <a:r>
              <a:rPr lang="pt-BR" sz="1400" dirty="0" err="1"/>
              <a:t>metanalise</a:t>
            </a:r>
            <a:r>
              <a:rPr lang="pt-BR" sz="1400" dirty="0"/>
              <a:t>/etapas-</a:t>
            </a:r>
            <a:r>
              <a:rPr lang="pt-BR" sz="1400" dirty="0" err="1"/>
              <a:t>revisao</a:t>
            </a:r>
            <a:r>
              <a:rPr lang="pt-BR" sz="1400" dirty="0"/>
              <a:t>-</a:t>
            </a:r>
            <a:r>
              <a:rPr lang="pt-BR" sz="1400" dirty="0" err="1"/>
              <a:t>sistematica</a:t>
            </a:r>
            <a:r>
              <a:rPr lang="pt-BR" sz="1400" dirty="0"/>
              <a:t>/&gt;. Acesso em 18 de agosto de 2021.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Kohl et al. Online tools </a:t>
            </a:r>
            <a:r>
              <a:rPr lang="pt-BR" sz="1400" dirty="0" err="1"/>
              <a:t>supporting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conduct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reporting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reviews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maps</a:t>
            </a:r>
            <a:r>
              <a:rPr lang="pt-BR" sz="1400" dirty="0"/>
              <a:t>: A case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CADIMA </a:t>
            </a:r>
            <a:r>
              <a:rPr lang="pt-BR" sz="1400" dirty="0" err="1"/>
              <a:t>and</a:t>
            </a:r>
            <a:r>
              <a:rPr lang="pt-BR" sz="1400" dirty="0"/>
              <a:t> review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existing</a:t>
            </a:r>
            <a:r>
              <a:rPr lang="pt-BR" sz="1400" dirty="0"/>
              <a:t> tools. Environmental </a:t>
            </a:r>
            <a:r>
              <a:rPr lang="pt-BR" sz="1400" dirty="0" err="1"/>
              <a:t>Evidence</a:t>
            </a:r>
            <a:r>
              <a:rPr lang="pt-BR" sz="1400" dirty="0"/>
              <a:t>. 7. 10.1186/s13750-018-0115-5. 2018.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Metanálise</a:t>
            </a:r>
            <a:endParaRPr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75843DD-F27B-47D9-9531-9F035FA39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044894"/>
              </p:ext>
            </p:extLst>
          </p:nvPr>
        </p:nvGraphicFramePr>
        <p:xfrm>
          <a:off x="1056750" y="1990050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285;p14">
            <a:extLst>
              <a:ext uri="{FF2B5EF4-FFF2-40B4-BE49-F238E27FC236}">
                <a16:creationId xmlns:a16="http://schemas.microsoft.com/office/drawing/2014/main" id="{49412E3E-9FBF-4757-B80A-5482B90A5173}"/>
              </a:ext>
            </a:extLst>
          </p:cNvPr>
          <p:cNvSpPr txBox="1"/>
          <p:nvPr/>
        </p:nvSpPr>
        <p:spPr>
          <a:xfrm>
            <a:off x="7360726" y="4531650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Importância da Revisão Sistemática</a:t>
            </a: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/>
            <a:r>
              <a:rPr lang="pt-BR" dirty="0"/>
              <a:t>Permite solucionar controvérsias em estudos com estimativas divergentes; </a:t>
            </a:r>
          </a:p>
          <a:p>
            <a:pPr lvl="0" algn="just"/>
            <a:r>
              <a:rPr lang="pt-BR" dirty="0"/>
              <a:t>Aumenta o poder estatístico: estudos inconclusivos; </a:t>
            </a:r>
          </a:p>
          <a:p>
            <a:pPr lvl="0" algn="just"/>
            <a:r>
              <a:rPr lang="pt-BR" dirty="0"/>
              <a:t>Estima com maior precisão o efeito do tratamento, pois diminui o intervalo de confiança (IC);</a:t>
            </a:r>
          </a:p>
          <a:p>
            <a:pPr lvl="0" algn="just"/>
            <a:r>
              <a:rPr lang="pt-BR" dirty="0"/>
              <a:t>Permite uma análise mais consistente de subgrupos; </a:t>
            </a:r>
          </a:p>
          <a:p>
            <a:pPr lvl="0" algn="just"/>
            <a:r>
              <a:rPr lang="pt-BR" dirty="0"/>
              <a:t>Identifica a necessidade de planejamento de estudos maiores e definitivos: </a:t>
            </a:r>
            <a:r>
              <a:rPr lang="pt-BR" dirty="0" err="1"/>
              <a:t>metanálise</a:t>
            </a:r>
            <a:r>
              <a:rPr lang="pt-BR" dirty="0"/>
              <a:t> inconclusiva; </a:t>
            </a:r>
          </a:p>
          <a:p>
            <a:pPr lvl="0" algn="just"/>
            <a:r>
              <a:rPr lang="pt-BR" dirty="0"/>
              <a:t>Fornece dados para melhor estimar o tamanho de amostra; </a:t>
            </a:r>
          </a:p>
          <a:p>
            <a:pPr lvl="0" algn="just"/>
            <a:r>
              <a:rPr lang="pt-BR" dirty="0"/>
              <a:t>Responde perguntas não abordadas pelos estudos individualmente.</a:t>
            </a:r>
          </a:p>
        </p:txBody>
      </p:sp>
      <p:sp>
        <p:nvSpPr>
          <p:cNvPr id="5" name="Google Shape;285;p14">
            <a:extLst>
              <a:ext uri="{FF2B5EF4-FFF2-40B4-BE49-F238E27FC236}">
                <a16:creationId xmlns:a16="http://schemas.microsoft.com/office/drawing/2014/main" id="{0112154A-02D0-42CA-A6F9-61D249F80A81}"/>
              </a:ext>
            </a:extLst>
          </p:cNvPr>
          <p:cNvSpPr txBox="1"/>
          <p:nvPr/>
        </p:nvSpPr>
        <p:spPr>
          <a:xfrm>
            <a:off x="7607776" y="4177737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01EBDEC-2A96-4471-93E1-38297146F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768" y="597214"/>
            <a:ext cx="6650465" cy="2975208"/>
          </a:xfrm>
          <a:prstGeom prst="rect">
            <a:avLst/>
          </a:prstGeom>
        </p:spPr>
      </p:pic>
      <p:grpSp>
        <p:nvGrpSpPr>
          <p:cNvPr id="8" name="Group 15">
            <a:extLst>
              <a:ext uri="{FF2B5EF4-FFF2-40B4-BE49-F238E27FC236}">
                <a16:creationId xmlns:a16="http://schemas.microsoft.com/office/drawing/2014/main" id="{33CF93B1-0620-4EBF-8C9C-808E776C4DBC}"/>
              </a:ext>
            </a:extLst>
          </p:cNvPr>
          <p:cNvGrpSpPr/>
          <p:nvPr/>
        </p:nvGrpSpPr>
        <p:grpSpPr>
          <a:xfrm>
            <a:off x="1246768" y="3581623"/>
            <a:ext cx="1156468" cy="1367723"/>
            <a:chOff x="332936" y="2412323"/>
            <a:chExt cx="2975111" cy="1823631"/>
          </a:xfrm>
        </p:grpSpPr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2B2568CA-F066-4E59-8D9C-BFB6AE97058A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Protocolo da Revisão</a:t>
              </a:r>
            </a:p>
          </p:txBody>
        </p:sp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62EA44B7-4AE6-4517-9555-8D99631C1C0F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1490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Especificação formal de como cada etapa da revisão Sistemática será conduzido </a:t>
              </a:r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D40816D6-1E1C-4172-B191-CD77D2409AC3}"/>
              </a:ext>
            </a:extLst>
          </p:cNvPr>
          <p:cNvGrpSpPr/>
          <p:nvPr/>
        </p:nvGrpSpPr>
        <p:grpSpPr>
          <a:xfrm>
            <a:off x="3205330" y="3739696"/>
            <a:ext cx="1501289" cy="1345581"/>
            <a:chOff x="332936" y="2412323"/>
            <a:chExt cx="2975111" cy="2439186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BDE370AB-C51A-4C64-91FE-F6C5C8B55409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Seleção de estudos</a:t>
              </a:r>
            </a:p>
          </p:txBody>
        </p:sp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99C5C82C-981F-4F45-90D7-8CA6DD1301FC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7645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Exclusão de artigos duplicatos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Definição de critérios de elegilibidade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Registro dos estudos excluídos e justificativas</a:t>
              </a: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id="{9D244389-54BE-4775-9C57-134483FDFF72}"/>
              </a:ext>
            </a:extLst>
          </p:cNvPr>
          <p:cNvGrpSpPr/>
          <p:nvPr/>
        </p:nvGrpSpPr>
        <p:grpSpPr>
          <a:xfrm>
            <a:off x="5503030" y="3574925"/>
            <a:ext cx="1555050" cy="1368601"/>
            <a:chOff x="332936" y="2412323"/>
            <a:chExt cx="2975111" cy="2644371"/>
          </a:xfrm>
        </p:grpSpPr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F0C25D4-58A4-42AE-8C69-B8320C38ED5D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Síntese de dados</a:t>
              </a: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BEE4E655-28B1-4941-B79B-D3EC3DA0492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969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Tabulação dos dados dos estudos originais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Análises quantitativa e qualitativa dos resultados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Intepretação dos resultados</a:t>
              </a:r>
            </a:p>
          </p:txBody>
        </p: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025EE724-EBC8-4632-8DED-BAE6E97AF5BC}"/>
              </a:ext>
            </a:extLst>
          </p:cNvPr>
          <p:cNvGrpSpPr/>
          <p:nvPr/>
        </p:nvGrpSpPr>
        <p:grpSpPr>
          <a:xfrm>
            <a:off x="2384177" y="2535841"/>
            <a:ext cx="1156468" cy="1152280"/>
            <a:chOff x="332936" y="2412323"/>
            <a:chExt cx="2975111" cy="1536374"/>
          </a:xfrm>
        </p:grpSpPr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0435D79-4732-45D5-B26C-C6E6BC382F20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Pesquisa de literatura</a:t>
              </a: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F566F37B-C391-4607-97CA-1FA5A36CEE73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861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900" noProof="1">
                  <a:solidFill>
                    <a:srgbClr val="424242"/>
                  </a:solidFill>
                </a:rPr>
                <a:t>Definição da estratégia de busca com busca nas fontes de dados</a:t>
              </a: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F5211B2E-72AC-4677-92AE-BC5B877E5FBC}"/>
              </a:ext>
            </a:extLst>
          </p:cNvPr>
          <p:cNvGrpSpPr/>
          <p:nvPr/>
        </p:nvGrpSpPr>
        <p:grpSpPr>
          <a:xfrm>
            <a:off x="4572000" y="2497782"/>
            <a:ext cx="1156468" cy="1213835"/>
            <a:chOff x="332936" y="2412323"/>
            <a:chExt cx="2975111" cy="161844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5EF17CA2-491C-42C0-88EE-F0B2410BEC32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Extração de dados</a:t>
              </a: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60503C97-F945-4359-8897-1CB80DF41A9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9438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Formulário de extração de dados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Avaliação crítica dos estudos </a:t>
              </a: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48B6CF26-1739-48CD-905F-9A107C08C2AB}"/>
              </a:ext>
            </a:extLst>
          </p:cNvPr>
          <p:cNvGrpSpPr/>
          <p:nvPr/>
        </p:nvGrpSpPr>
        <p:grpSpPr>
          <a:xfrm>
            <a:off x="6778882" y="2358210"/>
            <a:ext cx="1953639" cy="1358905"/>
            <a:chOff x="332936" y="1858324"/>
            <a:chExt cx="2975111" cy="2564513"/>
          </a:xfrm>
        </p:grpSpPr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C787F890-6D8D-4E15-BED0-8408F01EB238}"/>
                </a:ext>
              </a:extLst>
            </p:cNvPr>
            <p:cNvSpPr txBox="1"/>
            <p:nvPr/>
          </p:nvSpPr>
          <p:spPr>
            <a:xfrm>
              <a:off x="332936" y="1858324"/>
              <a:ext cx="2926080" cy="1231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Relatório e redação da revisão sistemática</a:t>
              </a:r>
            </a:p>
          </p:txBody>
        </p:sp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A4055A1F-04F2-4767-B841-03AEF6F2F516}"/>
                </a:ext>
              </a:extLst>
            </p:cNvPr>
            <p:cNvSpPr txBox="1"/>
            <p:nvPr/>
          </p:nvSpPr>
          <p:spPr>
            <a:xfrm>
              <a:off x="332936" y="3086921"/>
              <a:ext cx="2975111" cy="133591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Compilação dos dados extraídos 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Considerações das limitações dos estudos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Publicação da revisão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168A388-837F-412C-BD31-14EE8AB32C37}"/>
              </a:ext>
            </a:extLst>
          </p:cNvPr>
          <p:cNvSpPr txBox="1"/>
          <p:nvPr/>
        </p:nvSpPr>
        <p:spPr>
          <a:xfrm flipH="1">
            <a:off x="1494979" y="187903"/>
            <a:ext cx="615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  <a:latin typeface="Maven Pro" panose="020B0604020202020204" charset="0"/>
              </a:rPr>
              <a:t>Etapas da Revisão Sistemática</a:t>
            </a:r>
          </a:p>
        </p:txBody>
      </p:sp>
    </p:spTree>
    <p:extLst>
      <p:ext uri="{BB962C8B-B14F-4D97-AF65-F5344CB8AC3E}">
        <p14:creationId xmlns:p14="http://schemas.microsoft.com/office/powerpoint/2010/main" val="24007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8EF8-129E-4436-87D2-C65EA872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684FF-D907-4284-BE0F-59F9A40B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/>
          <a:lstStyle/>
          <a:p>
            <a:r>
              <a:rPr lang="pt-BR" dirty="0"/>
              <a:t>Triagem manual de registros</a:t>
            </a:r>
          </a:p>
          <a:p>
            <a:r>
              <a:rPr lang="pt-BR" dirty="0"/>
              <a:t>Seleção dos estudos</a:t>
            </a:r>
          </a:p>
          <a:p>
            <a:pPr lvl="1"/>
            <a:r>
              <a:rPr lang="pt-BR" dirty="0"/>
              <a:t>Demorada, trabalhosa e logisticamente desafiadora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Sistemas que apoiam o processo de seleção de estudos</a:t>
            </a:r>
          </a:p>
          <a:p>
            <a:pPr lvl="1"/>
            <a:r>
              <a:rPr lang="pt-BR" dirty="0"/>
              <a:t>Ferramentas e técnicas baseadas em </a:t>
            </a:r>
            <a:r>
              <a:rPr lang="pt-BR" dirty="0" err="1"/>
              <a:t>text</a:t>
            </a:r>
            <a:r>
              <a:rPr lang="pt-BR" dirty="0"/>
              <a:t> mining 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endParaRPr lang="pt-BR" dirty="0"/>
          </a:p>
          <a:p>
            <a:pPr lvl="1"/>
            <a:r>
              <a:rPr lang="pt-BR" dirty="0"/>
              <a:t>Automatizar o processo de seleção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3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411A-BBA1-4957-A5CE-EB13776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9B3B9-0F53-4131-8A6E-38154B87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656413"/>
            <a:ext cx="7030500" cy="326785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pt-BR" dirty="0"/>
          </a:p>
          <a:p>
            <a:pPr marL="146050" indent="0" algn="just">
              <a:buNone/>
            </a:pPr>
            <a:r>
              <a:rPr lang="pt-BR" dirty="0"/>
              <a:t>“O uso de ferramentas automatizadas tem o potencial de reduzir significativamente a carga de trabalho envolvida na seleção de estudos. A pesquisa sugere que a adoção da automação pode reduzir a necessidade de triagem manual em pelo menos 30% e possivelmente mais de 90%, embora às vezes ao custo de até 5% de redução na sensibilidade.” (Cochrane, 2021)</a:t>
            </a:r>
            <a:r>
              <a:rPr lang="pt-BR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Alguns softwares disponíveis </a:t>
            </a:r>
            <a:endParaRPr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FBE5890-073F-4D1C-81EE-229918DB3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465366"/>
              </p:ext>
            </p:extLst>
          </p:nvPr>
        </p:nvGraphicFramePr>
        <p:xfrm>
          <a:off x="1303800" y="1750207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11ACDF0-C916-4FDA-A8F1-940BAFD1C3ED}"/>
              </a:ext>
            </a:extLst>
          </p:cNvPr>
          <p:cNvSpPr txBox="1"/>
          <p:nvPr/>
        </p:nvSpPr>
        <p:spPr>
          <a:xfrm>
            <a:off x="7225259" y="4544925"/>
            <a:ext cx="1641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(Kohl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et al.</a:t>
            </a:r>
            <a:r>
              <a:rPr lang="pt-BR" sz="1200" i="1" dirty="0">
                <a:solidFill>
                  <a:srgbClr val="424242"/>
                </a:solidFill>
                <a:latin typeface="Nunito" panose="00000500000000000000" pitchFamily="2" charset="0"/>
              </a:rPr>
              <a:t>,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2018)</a:t>
            </a:r>
            <a:endParaRPr lang="pt-BR" sz="12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B51F-0372-4C26-85B8-F6054AE0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CADIMA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FCD1805-A8C1-46C2-81C2-0C4ABBFCE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875711"/>
              </p:ext>
            </p:extLst>
          </p:nvPr>
        </p:nvGraphicFramePr>
        <p:xfrm>
          <a:off x="1056482" y="1990725"/>
          <a:ext cx="7031037" cy="254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48282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1131</Words>
  <Application>Microsoft Office PowerPoint</Application>
  <PresentationFormat>Apresentação na tela (16:9)</PresentationFormat>
  <Paragraphs>122</Paragraphs>
  <Slides>24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Nunito</vt:lpstr>
      <vt:lpstr>Arial</vt:lpstr>
      <vt:lpstr>Maven Pro</vt:lpstr>
      <vt:lpstr>Momentum</vt:lpstr>
      <vt:lpstr>Ferramenta de apoio à condução de uma revisão sistemática  </vt:lpstr>
      <vt:lpstr>Revisão Sistemática</vt:lpstr>
      <vt:lpstr>Metanálise</vt:lpstr>
      <vt:lpstr>Importância da Revisão Sistemática</vt:lpstr>
      <vt:lpstr>Apresentação do PowerPoint</vt:lpstr>
      <vt:lpstr>Problema!!!</vt:lpstr>
      <vt:lpstr>Problema!!!</vt:lpstr>
      <vt:lpstr>Alguns softwares disponíveis </vt:lpstr>
      <vt:lpstr>CADIMA</vt:lpstr>
      <vt:lpstr>Funcionalidades do CADIMA</vt:lpstr>
      <vt:lpstr>Sobre o CADIMA</vt:lpstr>
      <vt:lpstr>Destaques do CADIMA</vt:lpstr>
      <vt:lpstr>CADIMA na prática - Identificando duplicatas</vt:lpstr>
      <vt:lpstr>CADIMA na prática - Identificando duplicatas</vt:lpstr>
      <vt:lpstr>CADIMA na prática - Definindo critérios (Title/Abstract)</vt:lpstr>
      <vt:lpstr>CADIMA na prática –  Definindo critérios (Full Text)</vt:lpstr>
      <vt:lpstr>CADIMA na prática –  Definindo keywords</vt:lpstr>
      <vt:lpstr>CADIMA na prática – Teste Kappa</vt:lpstr>
      <vt:lpstr>CADIMA na prática –  Verificando a consistência </vt:lpstr>
      <vt:lpstr>CADIMA na prática –  Aplicando critérios no título</vt:lpstr>
      <vt:lpstr>Resultados CADIMA</vt:lpstr>
      <vt:lpstr>CADIMA - Diagrama de fluxo</vt:lpstr>
      <vt:lpstr>CADIMA - Arquivos gerados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 de apoio à condução de uma revisão sistemática  </dc:title>
  <cp:lastModifiedBy>Cassiana Gabriela Lima Barreto</cp:lastModifiedBy>
  <cp:revision>67</cp:revision>
  <dcterms:modified xsi:type="dcterms:W3CDTF">2021-08-20T17:40:47Z</dcterms:modified>
</cp:coreProperties>
</file>