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Monoton"/>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Monoton-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1715f482b_1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1715f482b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1715f482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1715f48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1715f482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1715f482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lstStyle>
            <a:lvl1pPr lvl="0" marR="0" rtl="0" algn="r">
              <a:spcBef>
                <a:spcPts val="0"/>
              </a:spcBef>
              <a:spcAft>
                <a:spcPts val="0"/>
              </a:spcAft>
              <a:buClr>
                <a:schemeClr val="accent1"/>
              </a:buClr>
              <a:buSzPts val="5400"/>
              <a:buFont typeface="Trebuchet MS"/>
              <a:buNone/>
              <a:defRPr b="0" i="0" sz="5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lstStyle>
            <a:lvl1pPr lvl="0" marR="0" rtl="0" algn="r">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lvl="1"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2pPr>
            <a:lvl3pPr lvl="2"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3pPr>
            <a:lvl4pPr lvl="3"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4pPr>
            <a:lvl5pPr lvl="4"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5pPr>
            <a:lvl6pPr lvl="5"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6pPr>
            <a:lvl7pPr lvl="6"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7pPr>
            <a:lvl8pPr lvl="7"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8pPr>
            <a:lvl9pPr lvl="8"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lstStyle>
            <a:lvl1pPr indent="-228600" lvl="0" marL="457200" marR="0" rtl="0" algn="l">
              <a:spcBef>
                <a:spcPts val="1000"/>
              </a:spcBef>
              <a:spcAft>
                <a:spcPts val="0"/>
              </a:spcAft>
              <a:buClr>
                <a:schemeClr val="accent1"/>
              </a:buClr>
              <a:buSzPts val="1280"/>
              <a:buFont typeface="Noto Sans Symbols"/>
              <a:buNone/>
              <a:defRPr b="0" i="0" sz="16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accent1"/>
              </a:buClr>
              <a:buSzPts val="4000"/>
              <a:buFont typeface="Trebuchet MS"/>
              <a:buNone/>
              <a:defRPr b="0" i="0" sz="40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accent1"/>
              </a:buClr>
              <a:buSzPts val="2000"/>
              <a:buFont typeface="Trebuchet MS"/>
              <a:buNone/>
              <a:defRPr b="0" i="0" sz="20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accent1"/>
              </a:buClr>
              <a:buSzPts val="2400"/>
              <a:buFont typeface="Trebuchet MS"/>
              <a:buNone/>
              <a:defRPr b="0" i="0" sz="2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lstStyle>
            <a:lvl1pPr indent="-228600" lvl="0"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89" name="Google Shape;8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chatterbot.readthedocs.io/en/stable/_modules/chatterbot/trainers.html" TargetMode="External"/><Relationship Id="rId4" Type="http://schemas.openxmlformats.org/officeDocument/2006/relationships/hyperlink" Target="https://chatterbot.readthedocs.io/" TargetMode="External"/><Relationship Id="rId5" Type="http://schemas.openxmlformats.org/officeDocument/2006/relationships/hyperlink" Target="https://github.com/gunthercox/ChatterBo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75" y="1095875"/>
            <a:ext cx="8448300" cy="1891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226292"/>
              </a:buClr>
              <a:buSzPts val="4400"/>
              <a:buFont typeface="Trebuchet MS"/>
              <a:buNone/>
            </a:pPr>
            <a:r>
              <a:rPr b="0" i="0" lang="en-US" sz="4400" u="none" cap="none" strike="noStrike">
                <a:solidFill>
                  <a:srgbClr val="226292"/>
                </a:solidFill>
                <a:latin typeface="Trebuchet MS"/>
                <a:ea typeface="Trebuchet MS"/>
                <a:cs typeface="Trebuchet MS"/>
                <a:sym typeface="Trebuchet MS"/>
              </a:rPr>
              <a:t>CAREER COUNSELLING CHATBOT</a:t>
            </a:r>
            <a:endParaRPr b="0" i="0" sz="4400" u="none" cap="none" strike="noStrike">
              <a:solidFill>
                <a:srgbClr val="226292"/>
              </a:solidFill>
              <a:latin typeface="Trebuchet MS"/>
              <a:ea typeface="Trebuchet MS"/>
              <a:cs typeface="Trebuchet MS"/>
              <a:sym typeface="Trebuchet MS"/>
            </a:endParaRPr>
          </a:p>
        </p:txBody>
      </p:sp>
      <p:sp>
        <p:nvSpPr>
          <p:cNvPr id="144" name="Google Shape;144;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accent1"/>
              </a:buClr>
              <a:buSzPts val="1440"/>
              <a:buFont typeface="Noto Sans Symbols"/>
              <a:buNone/>
            </a:pPr>
            <a:r>
              <a:rPr b="0" i="0" lang="en-US" sz="1800" u="none" cap="none" strike="noStrike">
                <a:solidFill>
                  <a:srgbClr val="7F7F7F"/>
                </a:solidFill>
                <a:latin typeface="Trebuchet MS"/>
                <a:ea typeface="Trebuchet MS"/>
                <a:cs typeface="Trebuchet MS"/>
                <a:sym typeface="Trebuchet MS"/>
              </a:rPr>
              <a:t>Made By : HENY DAVE (16IT018)</a:t>
            </a:r>
            <a:endParaRPr b="0" i="0" sz="1800" u="none" cap="none" strike="noStrike">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1797609" y="2768550"/>
            <a:ext cx="8596800" cy="13209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sz="6000">
                <a:solidFill>
                  <a:srgbClr val="0B5394"/>
                </a:solidFill>
                <a:latin typeface="Monoton"/>
                <a:ea typeface="Monoton"/>
                <a:cs typeface="Monoton"/>
                <a:sym typeface="Monoton"/>
              </a:rPr>
              <a:t>THANK  YOU</a:t>
            </a:r>
            <a:endParaRPr sz="6000">
              <a:solidFill>
                <a:srgbClr val="0B5394"/>
              </a:solidFill>
              <a:latin typeface="Monoton"/>
              <a:ea typeface="Monoton"/>
              <a:cs typeface="Monoton"/>
              <a:sym typeface="Mono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25" y="901450"/>
            <a:ext cx="8596800" cy="102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26292"/>
              </a:buClr>
              <a:buSzPts val="3600"/>
              <a:buFont typeface="Trebuchet MS"/>
              <a:buNone/>
            </a:pPr>
            <a:r>
              <a:rPr i="0" lang="en-US" sz="3600" u="none" cap="none" strike="noStrike">
                <a:solidFill>
                  <a:srgbClr val="226292"/>
                </a:solidFill>
                <a:latin typeface="Times New Roman"/>
                <a:ea typeface="Times New Roman"/>
                <a:cs typeface="Times New Roman"/>
                <a:sym typeface="Times New Roman"/>
              </a:rPr>
              <a:t>I</a:t>
            </a:r>
            <a:r>
              <a:rPr lang="en-US">
                <a:solidFill>
                  <a:srgbClr val="226292"/>
                </a:solidFill>
                <a:latin typeface="Times New Roman"/>
                <a:ea typeface="Times New Roman"/>
                <a:cs typeface="Times New Roman"/>
                <a:sym typeface="Times New Roman"/>
              </a:rPr>
              <a:t>ntroduction</a:t>
            </a:r>
            <a:endParaRPr i="0" sz="3600" u="none" cap="none" strike="noStrike">
              <a:solidFill>
                <a:srgbClr val="226292"/>
              </a:solidFill>
              <a:latin typeface="Times New Roman"/>
              <a:ea typeface="Times New Roman"/>
              <a:cs typeface="Times New Roman"/>
              <a:sym typeface="Times New Roman"/>
            </a:endParaRPr>
          </a:p>
        </p:txBody>
      </p:sp>
      <p:sp>
        <p:nvSpPr>
          <p:cNvPr id="150" name="Google Shape;150;p19"/>
          <p:cNvSpPr txBox="1"/>
          <p:nvPr>
            <p:ph idx="1" type="body"/>
          </p:nvPr>
        </p:nvSpPr>
        <p:spPr>
          <a:xfrm>
            <a:off x="677334" y="1777285"/>
            <a:ext cx="8596668" cy="42640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Bookman Old Style"/>
                <a:ea typeface="Bookman Old Style"/>
                <a:cs typeface="Bookman Old Style"/>
                <a:sym typeface="Bookman Old Style"/>
              </a:rPr>
              <a:t>It is an AI chatbot that asks multiple series of questions to students. The questions asked will be related to different future career options. </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Bookman Old Style"/>
                <a:ea typeface="Bookman Old Style"/>
                <a:cs typeface="Bookman Old Style"/>
                <a:sym typeface="Bookman Old Style"/>
              </a:rPr>
              <a:t>The students need to answer each question by saying yes or no.</a:t>
            </a:r>
            <a:endParaRPr b="0" i="0" sz="1800" u="none" cap="none" strike="noStrike">
              <a:solidFill>
                <a:srgbClr val="3F3F3F"/>
              </a:solidFill>
              <a:latin typeface="Bookman Old Style"/>
              <a:ea typeface="Bookman Old Style"/>
              <a:cs typeface="Bookman Old Style"/>
              <a:sym typeface="Bookman Old Style"/>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Bookman Old Style"/>
                <a:ea typeface="Bookman Old Style"/>
                <a:cs typeface="Bookman Old Style"/>
                <a:sym typeface="Bookman Old Style"/>
              </a:rPr>
              <a:t>After the completion the chatbot provides an appropriate choice for career. It does this by converting an English sentence into a machine-friendly query and then going through relevant data from dataset to find the necessary information, like exam details, future planning, job details, etc. and finally returning the specific answers to the students. </a:t>
            </a:r>
            <a:endParaRPr b="0" i="0" sz="1800" u="none" cap="none" strike="noStrike">
              <a:solidFill>
                <a:srgbClr val="3F3F3F"/>
              </a:solidFill>
              <a:latin typeface="Bookman Old Style"/>
              <a:ea typeface="Bookman Old Style"/>
              <a:cs typeface="Bookman Old Style"/>
              <a:sym typeface="Bookman Old Style"/>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Bookman Old Style"/>
                <a:ea typeface="Bookman Old Style"/>
                <a:cs typeface="Bookman Old Style"/>
                <a:sym typeface="Bookman Old Style"/>
              </a:rPr>
              <a:t>In other words, it asks questions like a human does, predicts and states the result.</a:t>
            </a:r>
            <a:endParaRPr b="0" i="0" sz="1800" u="none" cap="none" strike="noStrike">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26292"/>
              </a:buClr>
              <a:buSzPts val="3600"/>
              <a:buFont typeface="Trebuchet MS"/>
              <a:buNone/>
            </a:pPr>
            <a:r>
              <a:rPr b="0" i="0" lang="en-US" sz="3600" u="none" cap="none" strike="noStrike">
                <a:solidFill>
                  <a:srgbClr val="226292"/>
                </a:solidFill>
                <a:latin typeface="Trebuchet MS"/>
                <a:ea typeface="Trebuchet MS"/>
                <a:cs typeface="Trebuchet MS"/>
                <a:sym typeface="Trebuchet MS"/>
              </a:rPr>
              <a:t>Tools and Technologies</a:t>
            </a:r>
            <a:endParaRPr b="0" i="0" sz="3600" u="none" cap="none" strike="noStrike">
              <a:solidFill>
                <a:srgbClr val="226292"/>
              </a:solidFill>
              <a:latin typeface="Trebuchet MS"/>
              <a:ea typeface="Trebuchet MS"/>
              <a:cs typeface="Trebuchet MS"/>
              <a:sym typeface="Trebuchet MS"/>
            </a:endParaRPr>
          </a:p>
        </p:txBody>
      </p:sp>
      <p:sp>
        <p:nvSpPr>
          <p:cNvPr id="156" name="Google Shape;156;p20"/>
          <p:cNvSpPr txBox="1"/>
          <p:nvPr>
            <p:ph idx="1" type="body"/>
          </p:nvPr>
        </p:nvSpPr>
        <p:spPr>
          <a:xfrm>
            <a:off x="1254950" y="2160600"/>
            <a:ext cx="8019000" cy="3880800"/>
          </a:xfrm>
          <a:prstGeom prst="rect">
            <a:avLst/>
          </a:prstGeom>
          <a:noFill/>
          <a:ln>
            <a:noFill/>
          </a:ln>
        </p:spPr>
        <p:txBody>
          <a:bodyPr anchorCtr="0" anchor="t" bIns="45700" lIns="91425" spcFirstLastPara="1" rIns="91425" wrap="square" tIns="45700">
            <a:noAutofit/>
          </a:bodyPr>
          <a:lstStyle/>
          <a:p>
            <a:pPr indent="0" lvl="0" marL="342900" marR="0" rtl="0" algn="l">
              <a:spcBef>
                <a:spcPts val="0"/>
              </a:spcBef>
              <a:spcAft>
                <a:spcPts val="0"/>
              </a:spcAft>
              <a:buNone/>
            </a:pPr>
            <a:r>
              <a:rPr b="1" lang="en-US"/>
              <a:t>Technologies :</a:t>
            </a:r>
            <a:endParaRPr/>
          </a:p>
          <a:p>
            <a:pPr indent="0" lvl="0" marL="1371600" marR="0" rtl="0" algn="l">
              <a:spcBef>
                <a:spcPts val="0"/>
              </a:spcBef>
              <a:spcAft>
                <a:spcPts val="0"/>
              </a:spcAft>
              <a:buNone/>
            </a:pPr>
            <a:r>
              <a:rPr lang="en-US"/>
              <a:t>1. </a:t>
            </a:r>
            <a:r>
              <a:rPr b="0" i="0" lang="en-US" sz="1800" u="none" cap="none" strike="noStrike">
                <a:solidFill>
                  <a:srgbClr val="3F3F3F"/>
                </a:solidFill>
                <a:latin typeface="Trebuchet MS"/>
                <a:ea typeface="Trebuchet MS"/>
                <a:cs typeface="Trebuchet MS"/>
                <a:sym typeface="Trebuchet MS"/>
              </a:rPr>
              <a:t>P</a:t>
            </a:r>
            <a:r>
              <a:rPr b="0" i="0" lang="en-US" sz="1800" u="none" cap="none" strike="noStrike">
                <a:solidFill>
                  <a:srgbClr val="3F3F3F"/>
                </a:solidFill>
                <a:latin typeface="Trebuchet MS"/>
                <a:ea typeface="Trebuchet MS"/>
                <a:cs typeface="Trebuchet MS"/>
                <a:sym typeface="Trebuchet MS"/>
              </a:rPr>
              <a:t>ython 3.6</a:t>
            </a:r>
            <a:endParaRPr/>
          </a:p>
          <a:p>
            <a:pPr indent="0" lvl="0" marL="342900" marR="0" rtl="0" algn="l">
              <a:spcBef>
                <a:spcPts val="1000"/>
              </a:spcBef>
              <a:spcAft>
                <a:spcPts val="0"/>
              </a:spcAft>
              <a:buNone/>
            </a:pPr>
            <a:r>
              <a:rPr lang="en-US"/>
              <a:t>               2. </a:t>
            </a:r>
            <a:r>
              <a:rPr b="0" i="0" lang="en-US" sz="1800" u="none" cap="none" strike="noStrike">
                <a:solidFill>
                  <a:srgbClr val="3F3F3F"/>
                </a:solidFill>
                <a:latin typeface="Trebuchet MS"/>
                <a:ea typeface="Trebuchet MS"/>
                <a:cs typeface="Trebuchet MS"/>
                <a:sym typeface="Trebuchet MS"/>
              </a:rPr>
              <a:t>Chatterbot</a:t>
            </a:r>
            <a:endParaRPr/>
          </a:p>
          <a:p>
            <a:pPr indent="0" lvl="0" marL="342900" marR="0" rtl="0" algn="l">
              <a:spcBef>
                <a:spcPts val="1000"/>
              </a:spcBef>
              <a:spcAft>
                <a:spcPts val="0"/>
              </a:spcAft>
              <a:buNone/>
            </a:pPr>
            <a:r>
              <a:t/>
            </a:r>
            <a:endParaRPr b="1"/>
          </a:p>
          <a:p>
            <a:pPr indent="0" lvl="0" marL="342900" marR="0" rtl="0" algn="l">
              <a:spcBef>
                <a:spcPts val="1000"/>
              </a:spcBef>
              <a:spcAft>
                <a:spcPts val="0"/>
              </a:spcAft>
              <a:buNone/>
            </a:pPr>
            <a:r>
              <a:rPr b="1" lang="en-US"/>
              <a:t>Tools :</a:t>
            </a:r>
            <a:endParaRPr b="1"/>
          </a:p>
          <a:p>
            <a:pPr indent="114300" lvl="0" marL="1257300" marR="0" rtl="0" algn="l">
              <a:spcBef>
                <a:spcPts val="1000"/>
              </a:spcBef>
              <a:spcAft>
                <a:spcPts val="0"/>
              </a:spcAft>
              <a:buNone/>
            </a:pPr>
            <a:r>
              <a:rPr lang="en-US"/>
              <a:t>1. </a:t>
            </a:r>
            <a:r>
              <a:rPr b="0" i="0" lang="en-US" sz="1800" u="none" cap="none" strike="noStrike">
                <a:solidFill>
                  <a:srgbClr val="3F3F3F"/>
                </a:solidFill>
                <a:latin typeface="Trebuchet MS"/>
                <a:ea typeface="Trebuchet MS"/>
                <a:cs typeface="Trebuchet MS"/>
                <a:sym typeface="Trebuchet MS"/>
              </a:rPr>
              <a:t>IDE : Spyder</a:t>
            </a:r>
            <a:endParaRPr b="0" i="0" sz="1800" u="none" cap="none" strike="noStrike">
              <a:solidFill>
                <a:srgbClr val="3F3F3F"/>
              </a:solidFill>
              <a:latin typeface="Trebuchet MS"/>
              <a:ea typeface="Trebuchet MS"/>
              <a:cs typeface="Trebuchet MS"/>
              <a:sym typeface="Trebuchet MS"/>
            </a:endParaRPr>
          </a:p>
          <a:p>
            <a:pPr indent="114300" lvl="0" marL="1257300" marR="0" rtl="0" algn="l">
              <a:spcBef>
                <a:spcPts val="1000"/>
              </a:spcBef>
              <a:spcAft>
                <a:spcPts val="0"/>
              </a:spcAft>
              <a:buNone/>
            </a:pPr>
            <a:r>
              <a:rPr lang="en-US"/>
              <a:t>2. Database : </a:t>
            </a:r>
            <a:r>
              <a:rPr b="0" i="0" lang="en-US" sz="1800" u="none" cap="none" strike="noStrike">
                <a:solidFill>
                  <a:srgbClr val="3F3F3F"/>
                </a:solidFill>
                <a:latin typeface="Trebuchet MS"/>
                <a:ea typeface="Trebuchet MS"/>
                <a:cs typeface="Trebuchet MS"/>
                <a:sym typeface="Trebuchet MS"/>
              </a:rPr>
              <a:t>SQLITE3 file</a:t>
            </a:r>
            <a:endParaRPr/>
          </a:p>
          <a:p>
            <a:pPr indent="114300" lvl="0" marL="1257300" marR="0" rtl="0" algn="l">
              <a:spcBef>
                <a:spcPts val="1000"/>
              </a:spcBef>
              <a:spcAft>
                <a:spcPts val="0"/>
              </a:spcAft>
              <a:buNone/>
            </a:pPr>
            <a:r>
              <a:rPr lang="en-US"/>
              <a:t>3. Dataset : .YML file</a:t>
            </a:r>
            <a:r>
              <a:rPr b="0" i="0" lang="en-US" sz="1800" u="none" cap="none" strike="noStrike">
                <a:solidFill>
                  <a:srgbClr val="3F3F3F"/>
                </a:solidFill>
                <a:latin typeface="Trebuchet MS"/>
                <a:ea typeface="Trebuchet MS"/>
                <a:cs typeface="Trebuchet MS"/>
                <a:sym typeface="Trebuchet MS"/>
              </a:rPr>
              <a:t> </a:t>
            </a:r>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26292"/>
              </a:buClr>
              <a:buSzPts val="3600"/>
              <a:buFont typeface="Trebuchet MS"/>
              <a:buNone/>
            </a:pPr>
            <a:r>
              <a:rPr b="0" i="0" lang="en-US" sz="3600" u="none" cap="none" strike="noStrike">
                <a:solidFill>
                  <a:srgbClr val="226292"/>
                </a:solidFill>
                <a:latin typeface="Trebuchet MS"/>
                <a:ea typeface="Trebuchet MS"/>
                <a:cs typeface="Trebuchet MS"/>
                <a:sym typeface="Trebuchet MS"/>
              </a:rPr>
              <a:t>Modules</a:t>
            </a:r>
            <a:endParaRPr b="0" i="0" sz="3600" u="none" cap="none" strike="noStrike">
              <a:solidFill>
                <a:srgbClr val="226292"/>
              </a:solidFill>
              <a:latin typeface="Trebuchet MS"/>
              <a:ea typeface="Trebuchet MS"/>
              <a:cs typeface="Trebuchet MS"/>
              <a:sym typeface="Trebuchet MS"/>
            </a:endParaRPr>
          </a:p>
        </p:txBody>
      </p:sp>
      <p:sp>
        <p:nvSpPr>
          <p:cNvPr id="162" name="Google Shape;162;p21"/>
          <p:cNvSpPr txBox="1"/>
          <p:nvPr>
            <p:ph idx="1" type="body"/>
          </p:nvPr>
        </p:nvSpPr>
        <p:spPr>
          <a:xfrm>
            <a:off x="1661475" y="2160600"/>
            <a:ext cx="7612500" cy="3880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chatbot consists mainly of 3 modules :</a:t>
            </a:r>
            <a:endParaRPr/>
          </a:p>
          <a:p>
            <a:pPr indent="0" lvl="0" marL="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342900" marR="0" rtl="0" algn="l">
              <a:spcBef>
                <a:spcPts val="1000"/>
              </a:spcBef>
              <a:spcAft>
                <a:spcPts val="0"/>
              </a:spcAft>
              <a:buNone/>
            </a:pPr>
            <a:r>
              <a:rPr b="0" i="0" lang="en-US" sz="1800" u="none" cap="none" strike="noStrike">
                <a:solidFill>
                  <a:srgbClr val="3F3F3F"/>
                </a:solidFill>
                <a:latin typeface="Trebuchet MS"/>
                <a:ea typeface="Trebuchet MS"/>
                <a:cs typeface="Trebuchet MS"/>
                <a:sym typeface="Trebuchet MS"/>
              </a:rPr>
              <a:t>1. Dataset  (.yml files)</a:t>
            </a:r>
            <a:endParaRPr/>
          </a:p>
          <a:p>
            <a:pPr indent="0" lvl="0" marL="342900" marR="0" rtl="0" algn="l">
              <a:spcBef>
                <a:spcPts val="1000"/>
              </a:spcBef>
              <a:spcAft>
                <a:spcPts val="0"/>
              </a:spcAft>
              <a:buNone/>
            </a:pPr>
            <a:r>
              <a:rPr b="0" i="0" lang="en-US" sz="1800" u="none" cap="none" strike="noStrike">
                <a:solidFill>
                  <a:srgbClr val="3F3F3F"/>
                </a:solidFill>
                <a:latin typeface="Trebuchet MS"/>
                <a:ea typeface="Trebuchet MS"/>
                <a:cs typeface="Trebuchet MS"/>
                <a:sym typeface="Trebuchet MS"/>
              </a:rPr>
              <a:t>2. Chatbot (chatbot.py)</a:t>
            </a:r>
            <a:endParaRPr/>
          </a:p>
          <a:p>
            <a:pPr indent="0" lvl="0" marL="342900" marR="0" rtl="0" algn="l">
              <a:spcBef>
                <a:spcPts val="1000"/>
              </a:spcBef>
              <a:spcAft>
                <a:spcPts val="0"/>
              </a:spcAft>
              <a:buNone/>
            </a:pPr>
            <a:r>
              <a:rPr b="0" i="0" lang="en-US" sz="1800" u="none" cap="none" strike="noStrike">
                <a:solidFill>
                  <a:srgbClr val="3F3F3F"/>
                </a:solidFill>
                <a:latin typeface="Trebuchet MS"/>
                <a:ea typeface="Trebuchet MS"/>
                <a:cs typeface="Trebuchet MS"/>
                <a:sym typeface="Trebuchet MS"/>
              </a:rPr>
              <a:t>3. Database (db.sqlite3)</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26292"/>
              </a:buClr>
              <a:buSzPts val="3600"/>
              <a:buFont typeface="Trebuchet MS"/>
              <a:buNone/>
            </a:pPr>
            <a:r>
              <a:rPr b="0" i="0" lang="en-US" sz="3600" u="none" cap="none" strike="noStrike">
                <a:solidFill>
                  <a:srgbClr val="226292"/>
                </a:solidFill>
                <a:latin typeface="Trebuchet MS"/>
                <a:ea typeface="Trebuchet MS"/>
                <a:cs typeface="Trebuchet MS"/>
                <a:sym typeface="Trebuchet MS"/>
              </a:rPr>
              <a:t>Status of modules</a:t>
            </a:r>
            <a:endParaRPr b="0" i="0" sz="3600" u="none" cap="none" strike="noStrike">
              <a:solidFill>
                <a:srgbClr val="226292"/>
              </a:solidFill>
              <a:latin typeface="Trebuchet MS"/>
              <a:ea typeface="Trebuchet MS"/>
              <a:cs typeface="Trebuchet MS"/>
              <a:sym typeface="Trebuchet MS"/>
            </a:endParaRPr>
          </a:p>
        </p:txBody>
      </p:sp>
      <p:sp>
        <p:nvSpPr>
          <p:cNvPr id="168" name="Google Shape;168;p22"/>
          <p:cNvSpPr txBox="1"/>
          <p:nvPr>
            <p:ph idx="1" type="body"/>
          </p:nvPr>
        </p:nvSpPr>
        <p:spPr>
          <a:xfrm>
            <a:off x="677325" y="2368476"/>
            <a:ext cx="8596800" cy="3672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Dataset : The dataset used is from chatterbox corpus. It consists of dataset from various fields.</a:t>
            </a:r>
            <a:endParaRPr b="0" i="0" sz="1800" u="none" cap="none" strike="noStrike">
              <a:solidFill>
                <a:srgbClr val="3F3F3F"/>
              </a:solidFill>
              <a:latin typeface="Trebuchet MS"/>
              <a:ea typeface="Trebuchet MS"/>
              <a:cs typeface="Trebuchet MS"/>
              <a:sym typeface="Trebuchet MS"/>
            </a:endParaRPr>
          </a:p>
          <a:p>
            <a:pPr indent="0" lvl="0" marL="342900" marR="0" rtl="0" algn="l">
              <a:spcBef>
                <a:spcPts val="0"/>
              </a:spcBef>
              <a:spcAft>
                <a:spcPts val="0"/>
              </a:spcAft>
              <a:buNone/>
            </a:pPr>
            <a:r>
              <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Python code : This is main file which uses list trainers and other modules like os</a:t>
            </a:r>
            <a:r>
              <a:rPr lang="en-US"/>
              <a:t>, </a:t>
            </a:r>
            <a:r>
              <a:rPr b="0" i="0" lang="en-US" sz="1800" u="none" cap="none" strike="noStrike">
                <a:solidFill>
                  <a:srgbClr val="3F3F3F"/>
                </a:solidFill>
                <a:latin typeface="Trebuchet MS"/>
                <a:ea typeface="Trebuchet MS"/>
                <a:cs typeface="Trebuchet MS"/>
                <a:sym typeface="Trebuchet MS"/>
              </a:rPr>
              <a:t>for training chatbot and dealing with </a:t>
            </a:r>
            <a:r>
              <a:rPr lang="en-US"/>
              <a:t>other files like yml and sqlite</a:t>
            </a:r>
            <a:r>
              <a:rPr b="0" i="0" lang="en-US" sz="1800" u="none" cap="none" strike="noStrike">
                <a:solidFill>
                  <a:srgbClr val="3F3F3F"/>
                </a:solidFill>
                <a:latin typeface="Trebuchet MS"/>
                <a:ea typeface="Trebuchet MS"/>
                <a:cs typeface="Trebuchet MS"/>
                <a:sym typeface="Trebuchet MS"/>
              </a:rPr>
              <a:t>.</a:t>
            </a:r>
            <a:endParaRPr/>
          </a:p>
          <a:p>
            <a:pPr indent="0" lvl="0" marL="342900" marR="0" rtl="0" algn="l">
              <a:lnSpc>
                <a:spcPct val="100000"/>
              </a:lnSpc>
              <a:spcBef>
                <a:spcPts val="1000"/>
              </a:spcBef>
              <a:spcAft>
                <a:spcPts val="0"/>
              </a:spcAft>
              <a:buNone/>
            </a:pPr>
            <a:r>
              <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Database : After conversations, questions and the answers are stored, which can be used in future to answer related questions.</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77325" y="609600"/>
            <a:ext cx="8596800" cy="804300"/>
          </a:xfrm>
          <a:prstGeom prst="rect">
            <a:avLst/>
          </a:prstGeom>
        </p:spPr>
        <p:txBody>
          <a:bodyPr anchorCtr="0" anchor="t" bIns="45700" lIns="91425" spcFirstLastPara="1" rIns="91425" wrap="square" tIns="45700">
            <a:noAutofit/>
          </a:bodyPr>
          <a:lstStyle/>
          <a:p>
            <a:pPr indent="0" lvl="0" marL="0" algn="ctr">
              <a:spcBef>
                <a:spcPts val="0"/>
              </a:spcBef>
              <a:spcAft>
                <a:spcPts val="0"/>
              </a:spcAft>
              <a:buNone/>
            </a:pPr>
            <a:r>
              <a:rPr lang="en-US">
                <a:solidFill>
                  <a:srgbClr val="0B5394"/>
                </a:solidFill>
              </a:rPr>
              <a:t>Flow of the Chatbot</a:t>
            </a:r>
            <a:endParaRPr>
              <a:solidFill>
                <a:srgbClr val="0B5394"/>
              </a:solidFill>
            </a:endParaRPr>
          </a:p>
        </p:txBody>
      </p:sp>
      <p:grpSp>
        <p:nvGrpSpPr>
          <p:cNvPr id="174" name="Google Shape;174;p23"/>
          <p:cNvGrpSpPr/>
          <p:nvPr/>
        </p:nvGrpSpPr>
        <p:grpSpPr>
          <a:xfrm>
            <a:off x="7509576" y="2110570"/>
            <a:ext cx="4407490" cy="4115224"/>
            <a:chOff x="5632317" y="1189775"/>
            <a:chExt cx="3305700" cy="3483050"/>
          </a:xfrm>
        </p:grpSpPr>
        <p:sp>
          <p:nvSpPr>
            <p:cNvPr id="175" name="Google Shape;175;p23"/>
            <p:cNvSpPr/>
            <p:nvPr/>
          </p:nvSpPr>
          <p:spPr>
            <a:xfrm>
              <a:off x="5632317" y="1189775"/>
              <a:ext cx="3305700" cy="669000"/>
            </a:xfrm>
            <a:prstGeom prst="chevron">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algn="ctr">
                <a:spcBef>
                  <a:spcPts val="0"/>
                </a:spcBef>
                <a:spcAft>
                  <a:spcPts val="0"/>
                </a:spcAft>
                <a:buNone/>
              </a:pPr>
              <a:r>
                <a:rPr lang="en-US" sz="1900">
                  <a:solidFill>
                    <a:srgbClr val="FFFFFF"/>
                  </a:solidFill>
                  <a:latin typeface="Roboto"/>
                  <a:ea typeface="Roboto"/>
                  <a:cs typeface="Roboto"/>
                  <a:sym typeface="Roboto"/>
                </a:rPr>
                <a:t>Closing</a:t>
              </a:r>
              <a:endParaRPr sz="1900">
                <a:solidFill>
                  <a:srgbClr val="FFFFFF"/>
                </a:solidFill>
                <a:latin typeface="Roboto"/>
                <a:ea typeface="Roboto"/>
                <a:cs typeface="Roboto"/>
                <a:sym typeface="Roboto"/>
              </a:endParaRPr>
            </a:p>
          </p:txBody>
        </p:sp>
        <p:sp>
          <p:nvSpPr>
            <p:cNvPr id="176" name="Google Shape;176;p23"/>
            <p:cNvSpPr txBox="1"/>
            <p:nvPr/>
          </p:nvSpPr>
          <p:spPr>
            <a:xfrm>
              <a:off x="6167063" y="2057125"/>
              <a:ext cx="2236200" cy="2615700"/>
            </a:xfrm>
            <a:prstGeom prst="rect">
              <a:avLst/>
            </a:prstGeom>
            <a:noFill/>
            <a:ln>
              <a:noFill/>
            </a:ln>
          </p:spPr>
          <p:txBody>
            <a:bodyPr anchorCtr="0" anchor="t" bIns="121900" lIns="121900" spcFirstLastPara="1" rIns="121900" wrap="square" tIns="121900">
              <a:noAutofit/>
            </a:bodyPr>
            <a:lstStyle/>
            <a:p>
              <a:pPr indent="0" lvl="0" marL="0">
                <a:lnSpc>
                  <a:spcPct val="115000"/>
                </a:lnSpc>
                <a:spcBef>
                  <a:spcPts val="0"/>
                </a:spcBef>
                <a:spcAft>
                  <a:spcPts val="0"/>
                </a:spcAft>
                <a:buNone/>
              </a:pPr>
              <a:r>
                <a:rPr lang="en-US" sz="1600">
                  <a:latin typeface="Roboto"/>
                  <a:ea typeface="Roboto"/>
                  <a:cs typeface="Roboto"/>
                  <a:sym typeface="Roboto"/>
                </a:rPr>
                <a:t>After successful execution of the python file, the user can enter bye or related word and the execution of the python file terminates.</a:t>
              </a:r>
              <a:endParaRPr sz="1600">
                <a:latin typeface="Roboto"/>
                <a:ea typeface="Roboto"/>
                <a:cs typeface="Roboto"/>
                <a:sym typeface="Roboto"/>
              </a:endParaRPr>
            </a:p>
          </p:txBody>
        </p:sp>
      </p:grpSp>
      <p:grpSp>
        <p:nvGrpSpPr>
          <p:cNvPr id="177" name="Google Shape;177;p23"/>
          <p:cNvGrpSpPr/>
          <p:nvPr/>
        </p:nvGrpSpPr>
        <p:grpSpPr>
          <a:xfrm>
            <a:off x="0" y="2105226"/>
            <a:ext cx="4729082" cy="4115319"/>
            <a:chOff x="0" y="1189989"/>
            <a:chExt cx="3546900" cy="3482836"/>
          </a:xfrm>
        </p:grpSpPr>
        <p:sp>
          <p:nvSpPr>
            <p:cNvPr id="178" name="Google Shape;178;p23"/>
            <p:cNvSpPr/>
            <p:nvPr/>
          </p:nvSpPr>
          <p:spPr>
            <a:xfrm>
              <a:off x="0" y="1189989"/>
              <a:ext cx="3546900" cy="669000"/>
            </a:xfrm>
            <a:prstGeom prst="homePlate">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algn="ctr">
                <a:spcBef>
                  <a:spcPts val="0"/>
                </a:spcBef>
                <a:spcAft>
                  <a:spcPts val="0"/>
                </a:spcAft>
                <a:buNone/>
              </a:pPr>
              <a:r>
                <a:rPr lang="en-US" sz="1900">
                  <a:solidFill>
                    <a:srgbClr val="FFFFFF"/>
                  </a:solidFill>
                  <a:latin typeface="Roboto"/>
                  <a:ea typeface="Roboto"/>
                  <a:cs typeface="Roboto"/>
                  <a:sym typeface="Roboto"/>
                </a:rPr>
                <a:t>List trainer</a:t>
              </a:r>
              <a:endParaRPr sz="1900">
                <a:solidFill>
                  <a:srgbClr val="FFFFFF"/>
                </a:solidFill>
                <a:latin typeface="Roboto"/>
                <a:ea typeface="Roboto"/>
                <a:cs typeface="Roboto"/>
                <a:sym typeface="Roboto"/>
              </a:endParaRPr>
            </a:p>
          </p:txBody>
        </p:sp>
        <p:sp>
          <p:nvSpPr>
            <p:cNvPr id="179" name="Google Shape;179;p23"/>
            <p:cNvSpPr txBox="1"/>
            <p:nvPr/>
          </p:nvSpPr>
          <p:spPr>
            <a:xfrm>
              <a:off x="655361" y="2057125"/>
              <a:ext cx="2236200" cy="2615700"/>
            </a:xfrm>
            <a:prstGeom prst="rect">
              <a:avLst/>
            </a:prstGeom>
            <a:noFill/>
            <a:ln>
              <a:noFill/>
            </a:ln>
          </p:spPr>
          <p:txBody>
            <a:bodyPr anchorCtr="0" anchor="t" bIns="121900" lIns="121900" spcFirstLastPara="1" rIns="121900" wrap="square" tIns="121900">
              <a:noAutofit/>
            </a:bodyPr>
            <a:lstStyle/>
            <a:p>
              <a:pPr indent="0" lvl="0" marL="0">
                <a:lnSpc>
                  <a:spcPct val="115000"/>
                </a:lnSpc>
                <a:spcBef>
                  <a:spcPts val="0"/>
                </a:spcBef>
                <a:spcAft>
                  <a:spcPts val="0"/>
                </a:spcAft>
                <a:buNone/>
              </a:pPr>
              <a:r>
                <a:rPr lang="en-US" sz="1600">
                  <a:latin typeface="Roboto"/>
                  <a:ea typeface="Roboto"/>
                  <a:cs typeface="Roboto"/>
                  <a:sym typeface="Roboto"/>
                </a:rPr>
                <a:t>Before running the python file it trains itself first. The  training process involves loading the dataset into the chat bot’s database. </a:t>
              </a:r>
              <a:endParaRPr sz="1600">
                <a:latin typeface="Roboto"/>
                <a:ea typeface="Roboto"/>
                <a:cs typeface="Roboto"/>
                <a:sym typeface="Roboto"/>
              </a:endParaRPr>
            </a:p>
          </p:txBody>
        </p:sp>
      </p:grpSp>
      <p:grpSp>
        <p:nvGrpSpPr>
          <p:cNvPr id="180" name="Google Shape;180;p23"/>
          <p:cNvGrpSpPr/>
          <p:nvPr/>
        </p:nvGrpSpPr>
        <p:grpSpPr>
          <a:xfrm>
            <a:off x="3925500" y="2106025"/>
            <a:ext cx="4407490" cy="4124308"/>
            <a:chOff x="2944202" y="1177056"/>
            <a:chExt cx="3305700" cy="3495769"/>
          </a:xfrm>
        </p:grpSpPr>
        <p:sp>
          <p:nvSpPr>
            <p:cNvPr id="181" name="Google Shape;181;p23"/>
            <p:cNvSpPr/>
            <p:nvPr/>
          </p:nvSpPr>
          <p:spPr>
            <a:xfrm>
              <a:off x="2944202" y="1177056"/>
              <a:ext cx="3305700" cy="681600"/>
            </a:xfrm>
            <a:prstGeom prst="chevron">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algn="ctr">
                <a:spcBef>
                  <a:spcPts val="0"/>
                </a:spcBef>
                <a:spcAft>
                  <a:spcPts val="0"/>
                </a:spcAft>
                <a:buNone/>
              </a:pPr>
              <a:r>
                <a:rPr lang="en-US" sz="1900">
                  <a:solidFill>
                    <a:srgbClr val="FFFFFF"/>
                  </a:solidFill>
                  <a:latin typeface="Roboto"/>
                  <a:ea typeface="Roboto"/>
                  <a:cs typeface="Roboto"/>
                  <a:sym typeface="Roboto"/>
                </a:rPr>
                <a:t>Python file</a:t>
              </a:r>
              <a:endParaRPr sz="1900">
                <a:solidFill>
                  <a:srgbClr val="FFFFFF"/>
                </a:solidFill>
                <a:latin typeface="Roboto"/>
                <a:ea typeface="Roboto"/>
                <a:cs typeface="Roboto"/>
                <a:sym typeface="Roboto"/>
              </a:endParaRPr>
            </a:p>
          </p:txBody>
        </p:sp>
        <p:sp>
          <p:nvSpPr>
            <p:cNvPr id="182" name="Google Shape;182;p23"/>
            <p:cNvSpPr txBox="1"/>
            <p:nvPr/>
          </p:nvSpPr>
          <p:spPr>
            <a:xfrm>
              <a:off x="3478949" y="2057125"/>
              <a:ext cx="2236200" cy="2615700"/>
            </a:xfrm>
            <a:prstGeom prst="rect">
              <a:avLst/>
            </a:prstGeom>
            <a:noFill/>
            <a:ln>
              <a:noFill/>
            </a:ln>
          </p:spPr>
          <p:txBody>
            <a:bodyPr anchorCtr="0" anchor="t" bIns="121900" lIns="121900" spcFirstLastPara="1" rIns="121900" wrap="square" tIns="121900">
              <a:noAutofit/>
            </a:bodyPr>
            <a:lstStyle/>
            <a:p>
              <a:pPr indent="0" lvl="0" marL="0">
                <a:lnSpc>
                  <a:spcPct val="115000"/>
                </a:lnSpc>
                <a:spcBef>
                  <a:spcPts val="0"/>
                </a:spcBef>
                <a:spcAft>
                  <a:spcPts val="0"/>
                </a:spcAft>
                <a:buNone/>
              </a:pPr>
              <a:r>
                <a:rPr lang="en-US" sz="1600">
                  <a:latin typeface="Roboto"/>
                  <a:ea typeface="Roboto"/>
                  <a:cs typeface="Roboto"/>
                  <a:sym typeface="Roboto"/>
                </a:rPr>
                <a:t>After the dataset is loaded into the database, the main conversations starts between user and the bot.</a:t>
              </a:r>
              <a:endParaRPr sz="1600">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26292"/>
              </a:buClr>
              <a:buSzPts val="3600"/>
              <a:buFont typeface="Trebuchet MS"/>
              <a:buNone/>
            </a:pPr>
            <a:r>
              <a:rPr b="0" i="0" lang="en-US" sz="3600" u="none" cap="none" strike="noStrike">
                <a:solidFill>
                  <a:srgbClr val="226292"/>
                </a:solidFill>
                <a:latin typeface="Trebuchet MS"/>
                <a:ea typeface="Trebuchet MS"/>
                <a:cs typeface="Trebuchet MS"/>
                <a:sym typeface="Trebuchet MS"/>
              </a:rPr>
              <a:t>Future </a:t>
            </a:r>
            <a:r>
              <a:rPr lang="en-US">
                <a:solidFill>
                  <a:srgbClr val="226292"/>
                </a:solidFill>
              </a:rPr>
              <a:t>Planning</a:t>
            </a:r>
            <a:endParaRPr b="0" i="0" sz="3600" u="none" cap="none" strike="noStrike">
              <a:solidFill>
                <a:srgbClr val="226292"/>
              </a:solidFill>
              <a:latin typeface="Trebuchet MS"/>
              <a:ea typeface="Trebuchet MS"/>
              <a:cs typeface="Trebuchet MS"/>
              <a:sym typeface="Trebuchet MS"/>
            </a:endParaRPr>
          </a:p>
        </p:txBody>
      </p:sp>
      <p:sp>
        <p:nvSpPr>
          <p:cNvPr id="188" name="Google Shape;188;p24"/>
          <p:cNvSpPr txBox="1"/>
          <p:nvPr>
            <p:ph idx="1" type="body"/>
          </p:nvPr>
        </p:nvSpPr>
        <p:spPr>
          <a:xfrm>
            <a:off x="1732175" y="2160600"/>
            <a:ext cx="7541700" cy="3880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1. To make dataset by using decision trees.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 Apply machine learning for predictions.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3. Make a website or web application of the project.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26292"/>
              </a:buClr>
              <a:buSzPts val="3600"/>
              <a:buFont typeface="Trebuchet MS"/>
              <a:buNone/>
            </a:pPr>
            <a:r>
              <a:rPr b="0" i="0" lang="en-US" sz="3600" u="none" cap="none" strike="noStrike">
                <a:solidFill>
                  <a:srgbClr val="226292"/>
                </a:solidFill>
                <a:latin typeface="Trebuchet MS"/>
                <a:ea typeface="Trebuchet MS"/>
                <a:cs typeface="Trebuchet MS"/>
                <a:sym typeface="Trebuchet MS"/>
              </a:rPr>
              <a:t>Screenshot</a:t>
            </a:r>
            <a:endParaRPr b="0" i="0" sz="3600" u="none" cap="none" strike="noStrike">
              <a:solidFill>
                <a:srgbClr val="226292"/>
              </a:solidFill>
              <a:latin typeface="Trebuchet MS"/>
              <a:ea typeface="Trebuchet MS"/>
              <a:cs typeface="Trebuchet MS"/>
              <a:sym typeface="Trebuchet MS"/>
            </a:endParaRPr>
          </a:p>
        </p:txBody>
      </p:sp>
      <p:pic>
        <p:nvPicPr>
          <p:cNvPr id="194" name="Google Shape;194;p25"/>
          <p:cNvPicPr preferRelativeResize="0"/>
          <p:nvPr/>
        </p:nvPicPr>
        <p:blipFill>
          <a:blip r:embed="rId3">
            <a:alphaModFix/>
          </a:blip>
          <a:stretch>
            <a:fillRect/>
          </a:stretch>
        </p:blipFill>
        <p:spPr>
          <a:xfrm>
            <a:off x="877275" y="1785200"/>
            <a:ext cx="8596674" cy="427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algn="ctr">
              <a:spcBef>
                <a:spcPts val="0"/>
              </a:spcBef>
              <a:spcAft>
                <a:spcPts val="0"/>
              </a:spcAft>
              <a:buNone/>
            </a:pPr>
            <a:r>
              <a:rPr lang="en-US">
                <a:solidFill>
                  <a:srgbClr val="0B5394"/>
                </a:solidFill>
              </a:rPr>
              <a:t>References</a:t>
            </a:r>
            <a:endParaRPr>
              <a:solidFill>
                <a:srgbClr val="0B5394"/>
              </a:solidFill>
            </a:endParaRPr>
          </a:p>
        </p:txBody>
      </p:sp>
      <p:sp>
        <p:nvSpPr>
          <p:cNvPr id="200" name="Google Shape;200;p26"/>
          <p:cNvSpPr txBox="1"/>
          <p:nvPr>
            <p:ph idx="1" type="body"/>
          </p:nvPr>
        </p:nvSpPr>
        <p:spPr>
          <a:xfrm>
            <a:off x="1166575" y="2598275"/>
            <a:ext cx="8713800" cy="3443100"/>
          </a:xfrm>
          <a:prstGeom prst="rect">
            <a:avLst/>
          </a:prstGeom>
        </p:spPr>
        <p:txBody>
          <a:bodyPr anchorCtr="0" anchor="t" bIns="45700" lIns="91425" spcFirstLastPara="1" rIns="91425" wrap="square" tIns="45700">
            <a:noAutofit/>
          </a:bodyPr>
          <a:lstStyle/>
          <a:p>
            <a:pPr indent="0" lvl="0" marL="0" rtl="0">
              <a:spcBef>
                <a:spcPts val="1000"/>
              </a:spcBef>
              <a:spcAft>
                <a:spcPts val="0"/>
              </a:spcAft>
              <a:buNone/>
            </a:pPr>
            <a:r>
              <a:rPr lang="en-US" u="sng">
                <a:solidFill>
                  <a:schemeClr val="hlink"/>
                </a:solidFill>
                <a:hlinkClick r:id="rId3"/>
              </a:rPr>
              <a:t>http://chatterbot.readthedocs.io/en/stable/_modules/chatterbot/trainers.html</a:t>
            </a:r>
            <a:endParaRPr/>
          </a:p>
          <a:p>
            <a:pPr indent="0" lvl="0" marL="0" rtl="0">
              <a:spcBef>
                <a:spcPts val="1000"/>
              </a:spcBef>
              <a:spcAft>
                <a:spcPts val="0"/>
              </a:spcAft>
              <a:buNone/>
            </a:pPr>
            <a:r>
              <a:rPr lang="en-US" u="sng">
                <a:solidFill>
                  <a:schemeClr val="hlink"/>
                </a:solidFill>
                <a:hlinkClick r:id="rId4"/>
              </a:rPr>
              <a:t>https://chatterbot.readthedocs.io/</a:t>
            </a:r>
            <a:endParaRPr/>
          </a:p>
          <a:p>
            <a:pPr indent="0" lvl="0" marL="0" rtl="0">
              <a:spcBef>
                <a:spcPts val="1000"/>
              </a:spcBef>
              <a:spcAft>
                <a:spcPts val="0"/>
              </a:spcAft>
              <a:buNone/>
            </a:pPr>
            <a:r>
              <a:rPr lang="en-US" u="sng">
                <a:solidFill>
                  <a:schemeClr val="hlink"/>
                </a:solidFill>
                <a:hlinkClick r:id="rId5"/>
              </a:rPr>
              <a:t>https://github.com/gunthercox/ChatterBot</a:t>
            </a:r>
            <a:endParaRPr/>
          </a:p>
          <a:p>
            <a:pPr indent="0" lvl="0" marL="0">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