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6" r:id="rId1"/>
  </p:sldMasterIdLst>
  <p:sldIdLst>
    <p:sldId id="256" r:id="rId2"/>
    <p:sldId id="257" r:id="rId3"/>
    <p:sldId id="258" r:id="rId4"/>
    <p:sldId id="265" r:id="rId5"/>
    <p:sldId id="261" r:id="rId6"/>
    <p:sldId id="262" r:id="rId7"/>
    <p:sldId id="263" r:id="rId8"/>
    <p:sldId id="267" r:id="rId9"/>
    <p:sldId id="259" r:id="rId10"/>
    <p:sldId id="266" r:id="rId11"/>
    <p:sldId id="26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7"/>
    <p:restoredTop sz="94687"/>
  </p:normalViewPr>
  <p:slideViewPr>
    <p:cSldViewPr snapToGrid="0" snapToObjects="1">
      <p:cViewPr varScale="1">
        <p:scale>
          <a:sx n="64" d="100"/>
          <a:sy n="64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9332-322B-344D-BF17-5A10B8CBC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BC0B8-4FF8-3346-AC1C-1A71871F1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9C751-3C74-A740-B5FD-C163109F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725AC-5302-614E-9A40-54C95E05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4FFFB-6283-FD40-B41A-E7821ADB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6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9D5B-4E76-E84C-9F1B-4009D23E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E8B1C-901F-A947-8532-4B7F68AA4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425F6-BD4E-B042-B40E-7B29508F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A5F21-AE6A-7F43-9E0F-132811159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974B5-B820-B44F-A266-6944F253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6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24E33-C7F1-EE41-8299-D47207955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E9CD2-9B08-6044-9228-E41AC08BB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011FE-B987-A44C-9A7C-DA814365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1173E-8E9C-E74C-9230-07124095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9A13F-0BD9-B34D-BC47-D78FA331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7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E240-E98B-CC40-B9E4-F2024D7C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D72C-DA11-F84B-B383-E7AE9CB3D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09C42-2CDB-1646-8099-558C5197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BDD85-D352-E84A-9151-285B6A9E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489A7-FBCE-5E4E-A7B3-75A64850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1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7FFA-1A9E-4746-B450-6F219085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FCFE7-171C-CF4F-913A-DA5D6E62B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1B50B-4E47-3A4F-82D3-2E2FE17F2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EEB51-6878-D34B-9A9C-5305042E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E9684-1E8A-BB45-A2F2-46968C46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3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6F99-E218-A942-9671-086F8840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76396-4D2E-5F4B-B3EF-50AF9C3CA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0667A-9E04-E54E-B569-8DCFD55CC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958FC-3D79-024F-A618-E6BD98D2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3347F-6493-BD4F-9CEB-AAE563B7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0AF5D-A11B-0D44-86BA-9A0434F9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3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F0AE-7E47-3743-A1C4-91A7DF69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051CA-BA76-9741-AEBC-11773AD45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73B12-B9F2-AB41-8FB8-37369E1AC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27A01-A7BA-5740-9EE7-FBDF3DBD4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A097C-A4D3-524A-8B37-E5A0531A6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6824E-DCC5-6D4A-AF7C-2C213DB0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D5955-199C-CF41-A486-EEB97B78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B0B743-DA88-2E4A-9DBE-1EBACDA0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9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A7E50-EE82-364E-A908-3435ABFC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2606DE-7E99-B74F-BE13-4E484379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AE4AB-1875-394D-829E-7997AD51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A4E6B-742F-1F4F-97F5-3DAF7618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5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28265-B1EB-1B47-BE70-EC673778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4C14D-275E-6F49-A179-E98A7012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DC802-040B-C24A-9813-B7E19D9F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0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58B8-4168-5242-88C4-F4D961490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65992-A563-864D-8747-B33817FA8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A68E1-F3B6-5446-8D1F-77CF33D18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49139-8531-4D40-9275-45ECC712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8CAFA-7D00-D145-8423-85692D73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CB357-F32D-5548-A5EA-665239D9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2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BD6EB-E6C1-5A4C-8BC5-985E977A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4A2B7-807A-144D-A013-91ED3C8FC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DB843-24A8-7A4D-8B1F-55E4AB334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D3380-6112-9145-8CE6-EBD29FB6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03959-D378-C440-9611-84EA46B4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5B79F-45DC-3649-AE07-7DC17CE7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005C0-5D2F-B74C-98C5-9C9E5812F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FF188-7595-3F48-82AE-347A873E6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69A5B-6A43-0546-948F-03580586F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ADE6A-DE6B-D14A-B877-3ED47D322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DD4A2-77B8-694C-91A4-90209A815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7" r:id="rId1"/>
    <p:sldLayoutId id="2147484228" r:id="rId2"/>
    <p:sldLayoutId id="2147484229" r:id="rId3"/>
    <p:sldLayoutId id="2147484230" r:id="rId4"/>
    <p:sldLayoutId id="2147484231" r:id="rId5"/>
    <p:sldLayoutId id="2147484232" r:id="rId6"/>
    <p:sldLayoutId id="2147484233" r:id="rId7"/>
    <p:sldLayoutId id="2147484234" r:id="rId8"/>
    <p:sldLayoutId id="2147484235" r:id="rId9"/>
    <p:sldLayoutId id="2147484236" r:id="rId10"/>
    <p:sldLayoutId id="21474842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D3D4-C17C-1442-9F30-21FFBDDC9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Autofit/>
          </a:bodyPr>
          <a:lstStyle/>
          <a:p>
            <a:pPr algn="r"/>
            <a:r>
              <a:rPr lang="en-US" sz="9600" dirty="0">
                <a:solidFill>
                  <a:srgbClr val="FFFFFF"/>
                </a:solidFill>
              </a:rPr>
              <a:t>CitiBike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D2F77-DC52-FC46-923A-263D25694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Jersey City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Marketing &amp; Expansion</a:t>
            </a:r>
          </a:p>
        </p:txBody>
      </p:sp>
    </p:spTree>
    <p:extLst>
      <p:ext uri="{BB962C8B-B14F-4D97-AF65-F5344CB8AC3E}">
        <p14:creationId xmlns:p14="http://schemas.microsoft.com/office/powerpoint/2010/main" val="105999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352BE20-ADA7-5149-86D7-9BEAA39D9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099" y="714041"/>
            <a:ext cx="9519802" cy="55856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B70AD9-71E6-443F-8C5D-0A00D762AA67}"/>
              </a:ext>
            </a:extLst>
          </p:cNvPr>
          <p:cNvSpPr txBox="1"/>
          <p:nvPr/>
        </p:nvSpPr>
        <p:spPr>
          <a:xfrm>
            <a:off x="0" y="6617218"/>
            <a:ext cx="9884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Citi Bike System Data; January 1, 2017 through December 31, 2019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C9E805-0692-48D3-A19C-505F07A3F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05" y="-22508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Jersey City Citi Bike Terminal Locations</a:t>
            </a:r>
          </a:p>
        </p:txBody>
      </p:sp>
    </p:spTree>
    <p:extLst>
      <p:ext uri="{BB962C8B-B14F-4D97-AF65-F5344CB8AC3E}">
        <p14:creationId xmlns:p14="http://schemas.microsoft.com/office/powerpoint/2010/main" val="2537264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AEF556-728C-451A-A285-94B42BA1EC45}"/>
              </a:ext>
            </a:extLst>
          </p:cNvPr>
          <p:cNvSpPr txBox="1"/>
          <p:nvPr/>
        </p:nvSpPr>
        <p:spPr>
          <a:xfrm>
            <a:off x="0" y="6617218"/>
            <a:ext cx="9884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Citi Bike System Data; January 1, 2017 through December 31, 2019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4CB5C7-0D95-4FCC-AFF1-B41D4B8E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05" y="1688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Increase Bike Terminals in the Downtown Area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C3B28-AD1D-4816-A017-54C62497C1F5}"/>
              </a:ext>
            </a:extLst>
          </p:cNvPr>
          <p:cNvSpPr txBox="1"/>
          <p:nvPr/>
        </p:nvSpPr>
        <p:spPr>
          <a:xfrm>
            <a:off x="706461" y="1703811"/>
            <a:ext cx="5961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Predictive Model shows rider growth will continue with a 58% certainty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more Citi Bikes into the downtown area to meet the demand of current and future riders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Look into cost if you can find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E5513F-2FC8-42C3-BFC5-C447C90FA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508" y="1417823"/>
            <a:ext cx="3942544" cy="445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27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3F77-A22C-9949-AFE2-1796820D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3306E-5AF0-4E30-BA7F-518B9797DF31}"/>
              </a:ext>
            </a:extLst>
          </p:cNvPr>
          <p:cNvSpPr txBox="1"/>
          <p:nvPr/>
        </p:nvSpPr>
        <p:spPr>
          <a:xfrm>
            <a:off x="622054" y="2011515"/>
            <a:ext cx="95629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Work with Jersey City to identify bike terminal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Jersey City will provide cost proposal to Citi Bike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Citi Bike to understand our riders better to help market the new 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Citi Bike to come up with a marketing plan to increase women usage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717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63C0-AF84-594F-9264-815FF962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A314B-627D-6E4B-AB4F-4C4574A99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Rider Information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Proposal</a:t>
            </a:r>
          </a:p>
          <a:p>
            <a:endParaRPr lang="en-US" dirty="0"/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11235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DBB7-02C5-2B41-8544-AB030D46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05" y="1688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Citi Bike riders have logged 9.56 million minutes over the last 3 years  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0FB82A-21E2-5744-A689-941AEA49C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7491" y="2873705"/>
            <a:ext cx="3013336" cy="2691301"/>
          </a:xfrm>
        </p:spPr>
      </p:pic>
      <p:pic>
        <p:nvPicPr>
          <p:cNvPr id="15" name="Picture 1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857A8C0-5887-EE42-A5A5-48C972190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457" y="1494376"/>
            <a:ext cx="2390549" cy="52536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E68CD2-A420-445A-96E9-29D5484A9114}"/>
              </a:ext>
            </a:extLst>
          </p:cNvPr>
          <p:cNvSpPr txBox="1"/>
          <p:nvPr/>
        </p:nvSpPr>
        <p:spPr>
          <a:xfrm>
            <a:off x="861205" y="2155720"/>
            <a:ext cx="43579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 riders account for 71.7% of Citi Bike Rides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Female Riders = 21.7% of rides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Unknown = 6.5% of rides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Rider median age is similar for Men and Women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10D5A-2142-4CA3-B934-130DF637B51B}"/>
              </a:ext>
            </a:extLst>
          </p:cNvPr>
          <p:cNvSpPr txBox="1"/>
          <p:nvPr/>
        </p:nvSpPr>
        <p:spPr>
          <a:xfrm>
            <a:off x="0" y="6617218"/>
            <a:ext cx="9884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Citi Bike System Data; January 1, 2017 through December 31, 2019</a:t>
            </a:r>
          </a:p>
        </p:txBody>
      </p:sp>
    </p:spTree>
    <p:extLst>
      <p:ext uri="{BB962C8B-B14F-4D97-AF65-F5344CB8AC3E}">
        <p14:creationId xmlns:p14="http://schemas.microsoft.com/office/powerpoint/2010/main" val="268677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view of a city&#10;&#10;Description automatically generated">
            <a:extLst>
              <a:ext uri="{FF2B5EF4-FFF2-40B4-BE49-F238E27FC236}">
                <a16:creationId xmlns:a16="http://schemas.microsoft.com/office/drawing/2014/main" id="{D3431EF8-D354-8A43-B427-CBEBD8F09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249" y="1702987"/>
            <a:ext cx="10775853" cy="478030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820172-878A-494C-B0EB-361970D4F9CE}"/>
              </a:ext>
            </a:extLst>
          </p:cNvPr>
          <p:cNvSpPr txBox="1"/>
          <p:nvPr/>
        </p:nvSpPr>
        <p:spPr>
          <a:xfrm>
            <a:off x="0" y="6617218"/>
            <a:ext cx="9884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Citi Bike System Data; January 1, 2017 through December 31, 2019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534C2C-044B-4617-8EA3-FF1E92F72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05" y="1688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54.8% of riders are between the ages of 28-40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15F97-3D34-4AA7-BCA8-D94905150F5A}"/>
              </a:ext>
            </a:extLst>
          </p:cNvPr>
          <p:cNvSpPr txBox="1"/>
          <p:nvPr/>
        </p:nvSpPr>
        <p:spPr>
          <a:xfrm>
            <a:off x="7018896" y="2551837"/>
            <a:ext cx="435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Riders tend to be older in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51 year old riders spike</a:t>
            </a:r>
          </a:p>
        </p:txBody>
      </p:sp>
    </p:spTree>
    <p:extLst>
      <p:ext uri="{BB962C8B-B14F-4D97-AF65-F5344CB8AC3E}">
        <p14:creationId xmlns:p14="http://schemas.microsoft.com/office/powerpoint/2010/main" val="102694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E80BDD-0BA3-FE4E-88FF-2724A1F41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117" y="979997"/>
            <a:ext cx="4047112" cy="5768026"/>
          </a:xfrm>
          <a:prstGeom prst="rect">
            <a:avLst/>
          </a:prstGeom>
        </p:spPr>
      </p:pic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2D35A71-94B7-694C-B1DE-DD1EC51C5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38974" y="1324136"/>
            <a:ext cx="1641900" cy="531975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F0EABA-5D04-4E97-ADC2-F078D41E8D7B}"/>
              </a:ext>
            </a:extLst>
          </p:cNvPr>
          <p:cNvSpPr txBox="1"/>
          <p:nvPr/>
        </p:nvSpPr>
        <p:spPr>
          <a:xfrm>
            <a:off x="0" y="6617218"/>
            <a:ext cx="9884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Citi Bike System Data; January 1, 2017 through December 31, 2019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177C5E-A379-4292-8D74-4E776FF3B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80" y="13337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37.3% increase in rides since 2017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7417BE-6F1C-4CC3-AF7C-BF902188C129}"/>
              </a:ext>
            </a:extLst>
          </p:cNvPr>
          <p:cNvSpPr txBox="1"/>
          <p:nvPr/>
        </p:nvSpPr>
        <p:spPr>
          <a:xfrm>
            <a:off x="861205" y="2155720"/>
            <a:ext cx="4357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Subscribers account for 92.3% of all rides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Explain differences of Customer/Subscribe</a:t>
            </a:r>
          </a:p>
        </p:txBody>
      </p:sp>
    </p:spTree>
    <p:extLst>
      <p:ext uri="{BB962C8B-B14F-4D97-AF65-F5344CB8AC3E}">
        <p14:creationId xmlns:p14="http://schemas.microsoft.com/office/powerpoint/2010/main" val="410765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1869FF-A94D-C84F-AC40-FE8827768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554" y="1665615"/>
            <a:ext cx="5461564" cy="44731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AEF556-728C-451A-A285-94B42BA1EC45}"/>
              </a:ext>
            </a:extLst>
          </p:cNvPr>
          <p:cNvSpPr txBox="1"/>
          <p:nvPr/>
        </p:nvSpPr>
        <p:spPr>
          <a:xfrm>
            <a:off x="0" y="6617218"/>
            <a:ext cx="9884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Citi Bike System Data; January 1, 2017 through December 31,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543353-6662-4542-9D07-46531E0AA57C}"/>
              </a:ext>
            </a:extLst>
          </p:cNvPr>
          <p:cNvSpPr/>
          <p:nvPr/>
        </p:nvSpPr>
        <p:spPr>
          <a:xfrm>
            <a:off x="7793501" y="1972830"/>
            <a:ext cx="2475914" cy="40200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D739ED-1090-44E1-813E-9BE0DDD60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05" y="1688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Ride usage peaks from May - October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2E2C08-47A0-4A80-847A-50DB1A142C4E}"/>
              </a:ext>
            </a:extLst>
          </p:cNvPr>
          <p:cNvSpPr txBox="1"/>
          <p:nvPr/>
        </p:nvSpPr>
        <p:spPr>
          <a:xfrm>
            <a:off x="861205" y="2155720"/>
            <a:ext cx="4357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Ride usage peaks in August  with 128,615 trips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Usage goes down during the winter months</a:t>
            </a:r>
          </a:p>
        </p:txBody>
      </p:sp>
    </p:spTree>
    <p:extLst>
      <p:ext uri="{BB962C8B-B14F-4D97-AF65-F5344CB8AC3E}">
        <p14:creationId xmlns:p14="http://schemas.microsoft.com/office/powerpoint/2010/main" val="378478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 shot of a computer&#10;&#10;Description automatically generated">
            <a:extLst>
              <a:ext uri="{FF2B5EF4-FFF2-40B4-BE49-F238E27FC236}">
                <a16:creationId xmlns:a16="http://schemas.microsoft.com/office/drawing/2014/main" id="{D26F4CCA-340C-5044-BC0A-83A3E4AA5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9" y="2405699"/>
            <a:ext cx="5942442" cy="300553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092068-0ECB-4A00-BDEE-43A3C82292BF}"/>
              </a:ext>
            </a:extLst>
          </p:cNvPr>
          <p:cNvSpPr txBox="1"/>
          <p:nvPr/>
        </p:nvSpPr>
        <p:spPr>
          <a:xfrm>
            <a:off x="0" y="6617218"/>
            <a:ext cx="9884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Citi Bike System Data; January 1, 2017 through December 31, 2019</a:t>
            </a:r>
          </a:p>
        </p:txBody>
      </p:sp>
      <p:pic>
        <p:nvPicPr>
          <p:cNvPr id="4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05CF3671-88F9-47B4-8094-5A8FC9877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984" y="2405699"/>
            <a:ext cx="5942442" cy="30055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B0FE0E9-1CB6-4AF4-A860-41B998DCEBCA}"/>
              </a:ext>
            </a:extLst>
          </p:cNvPr>
          <p:cNvSpPr/>
          <p:nvPr/>
        </p:nvSpPr>
        <p:spPr>
          <a:xfrm>
            <a:off x="197228" y="3226265"/>
            <a:ext cx="5579804" cy="44245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BF0C49-979D-4E06-8D64-4ECE8B16B148}"/>
              </a:ext>
            </a:extLst>
          </p:cNvPr>
          <p:cNvSpPr/>
          <p:nvPr/>
        </p:nvSpPr>
        <p:spPr>
          <a:xfrm>
            <a:off x="149913" y="4340131"/>
            <a:ext cx="5579804" cy="44245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E1CC94-88D5-42EC-AED3-D2D0B7006C4A}"/>
              </a:ext>
            </a:extLst>
          </p:cNvPr>
          <p:cNvSpPr/>
          <p:nvPr/>
        </p:nvSpPr>
        <p:spPr>
          <a:xfrm>
            <a:off x="6454303" y="3271033"/>
            <a:ext cx="5579804" cy="44245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DA2F79-DA7F-474C-89DB-662FA6D6E613}"/>
              </a:ext>
            </a:extLst>
          </p:cNvPr>
          <p:cNvSpPr/>
          <p:nvPr/>
        </p:nvSpPr>
        <p:spPr>
          <a:xfrm>
            <a:off x="6454303" y="4364404"/>
            <a:ext cx="5579804" cy="44245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61F9187-B436-4446-8528-2E755BEC2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05" y="1688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Rides peak during rush hour times in the morning and evening</a:t>
            </a:r>
          </a:p>
        </p:txBody>
      </p:sp>
    </p:spTree>
    <p:extLst>
      <p:ext uri="{BB962C8B-B14F-4D97-AF65-F5344CB8AC3E}">
        <p14:creationId xmlns:p14="http://schemas.microsoft.com/office/powerpoint/2010/main" val="1365015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9DA7EC-290C-3746-8A4B-D7118EACB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341" y="1111780"/>
            <a:ext cx="4045986" cy="533434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AEF556-728C-451A-A285-94B42BA1EC45}"/>
              </a:ext>
            </a:extLst>
          </p:cNvPr>
          <p:cNvSpPr txBox="1"/>
          <p:nvPr/>
        </p:nvSpPr>
        <p:spPr>
          <a:xfrm>
            <a:off x="0" y="6617218"/>
            <a:ext cx="9884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Citi Bike System Data; January 1, 2017 through December 31, 2019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4CB5C7-0D95-4FCC-AFF1-B41D4B8E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05" y="1688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Ride usage is most frequent during the week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C3B28-AD1D-4816-A017-54C62497C1F5}"/>
              </a:ext>
            </a:extLst>
          </p:cNvPr>
          <p:cNvSpPr txBox="1"/>
          <p:nvPr/>
        </p:nvSpPr>
        <p:spPr>
          <a:xfrm>
            <a:off x="6502350" y="2505670"/>
            <a:ext cx="4357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Weekday rides is higher than the weekend because Citi Bike riders use our bikes for the commute to 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854122-F26B-40C7-9D7C-88D69CF61D85}"/>
              </a:ext>
            </a:extLst>
          </p:cNvPr>
          <p:cNvSpPr/>
          <p:nvPr/>
        </p:nvSpPr>
        <p:spPr>
          <a:xfrm>
            <a:off x="2000687" y="1503550"/>
            <a:ext cx="2419645" cy="46986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9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9F4D-BFCE-9F4F-A0B8-C0E86F44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311"/>
            <a:ext cx="10515600" cy="42123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2752759567"/>
      </p:ext>
    </p:extLst>
  </p:cSld>
  <p:clrMapOvr>
    <a:masterClrMapping/>
  </p:clrMapOvr>
</p:sld>
</file>

<file path=ppt/theme/theme1.xml><?xml version="1.0" encoding="utf-8"?>
<a:theme xmlns:a="http://schemas.openxmlformats.org/drawingml/2006/main" name="CitiBike_F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</TotalTime>
  <Words>385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CitiBike_Final</vt:lpstr>
      <vt:lpstr>CitiBike</vt:lpstr>
      <vt:lpstr>Agenda</vt:lpstr>
      <vt:lpstr>Citi Bike riders have logged 9.56 million minutes over the last 3 years  </vt:lpstr>
      <vt:lpstr>54.8% of riders are between the ages of 28-40</vt:lpstr>
      <vt:lpstr>37.3% increase in rides since 2017</vt:lpstr>
      <vt:lpstr>Ride usage peaks from May - October</vt:lpstr>
      <vt:lpstr>Rides peak during rush hour times in the morning and evening</vt:lpstr>
      <vt:lpstr>Ride usage is most frequent during the week</vt:lpstr>
      <vt:lpstr>PowerPoint Presentation</vt:lpstr>
      <vt:lpstr>Jersey City Citi Bike Terminal Locations</vt:lpstr>
      <vt:lpstr>Increase Bike Terminals in the Downtown Area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CitiBike</dc:title>
  <dc:creator>Charles Glover</dc:creator>
  <cp:lastModifiedBy>Ryan Millikan</cp:lastModifiedBy>
  <cp:revision>17</cp:revision>
  <dcterms:created xsi:type="dcterms:W3CDTF">2020-02-01T16:43:32Z</dcterms:created>
  <dcterms:modified xsi:type="dcterms:W3CDTF">2020-02-01T19:32:20Z</dcterms:modified>
</cp:coreProperties>
</file>