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6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7" r:id="rId9"/>
    <p:sldId id="269" r:id="rId10"/>
    <p:sldId id="259" r:id="rId11"/>
    <p:sldId id="266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7"/>
    <p:restoredTop sz="94687"/>
  </p:normalViewPr>
  <p:slideViewPr>
    <p:cSldViewPr snapToGrid="0" snapToObjects="1">
      <p:cViewPr varScale="1">
        <p:scale>
          <a:sx n="68" d="100"/>
          <a:sy n="68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9332-322B-344D-BF17-5A10B8CBC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C0B8-4FF8-3346-AC1C-1A71871F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751-3C74-A740-B5FD-C163109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25AC-5302-614E-9A40-54C95E05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FFFB-6283-FD40-B41A-E7821AD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D5B-4E76-E84C-9F1B-4009D23E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8B1C-901F-A947-8532-4B7F68AA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5F6-BD4E-B042-B40E-7B29508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5F21-AE6A-7F43-9E0F-13281115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74B5-B820-B44F-A266-6944F25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24E33-C7F1-EE41-8299-D47207955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9CD2-9B08-6044-9228-E41AC08B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11FE-B987-A44C-9A7C-DA814365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173E-8E9C-E74C-9230-07124095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A13F-0BD9-B34D-BC47-D78FA33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E240-E98B-CC40-B9E4-F2024D7C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D72C-DA11-F84B-B383-E7AE9CB3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9C42-2CDB-1646-8099-558C5197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DD85-D352-E84A-9151-285B6A9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89A7-FBCE-5E4E-A7B3-75A6485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7FFA-1A9E-4746-B450-6F219085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CFE7-171C-CF4F-913A-DA5D6E62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B50B-4E47-3A4F-82D3-2E2FE17F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EB51-6878-D34B-9A9C-5305042E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9684-1E8A-BB45-A2F2-46968C4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6F99-E218-A942-9671-086F884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6396-4D2E-5F4B-B3EF-50AF9C3C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667A-9E04-E54E-B569-8DCFD55C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58FC-3D79-024F-A618-E6BD98D2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347F-6493-BD4F-9CEB-AAE563B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AF5D-A11B-0D44-86BA-9A0434F9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0AE-7E47-3743-A1C4-91A7DF69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51CA-BA76-9741-AEBC-11773AD4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73B12-B9F2-AB41-8FB8-37369E1A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27A01-A7BA-5740-9EE7-FBDF3DBD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A097C-A4D3-524A-8B37-E5A0531A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6824E-DCC5-6D4A-AF7C-2C213DB0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D5955-199C-CF41-A486-EEB97B78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0B743-DA88-2E4A-9DBE-1EBACDA0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7E50-EE82-364E-A908-3435ABF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606DE-7E99-B74F-BE13-4E484379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AE4AB-1875-394D-829E-7997AD51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A4E6B-742F-1F4F-97F5-3DAF761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8265-B1EB-1B47-BE70-EC67377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4C14D-275E-6F49-A179-E98A7012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C802-040B-C24A-9813-B7E19D9F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58B8-4168-5242-88C4-F4D96149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5992-A563-864D-8747-B33817FA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68E1-F3B6-5446-8D1F-77CF33D1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9139-8531-4D40-9275-45ECC71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CAFA-7D00-D145-8423-85692D73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B357-F32D-5548-A5EA-665239D9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D6EB-E6C1-5A4C-8BC5-985E977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4A2B7-807A-144D-A013-91ED3C8FC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DB843-24A8-7A4D-8B1F-55E4AB33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3380-6112-9145-8CE6-EBD29FB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3959-D378-C440-9611-84EA46B4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B79F-45DC-3649-AE07-7DC17CE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005C0-5D2F-B74C-98C5-9C9E5812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F188-7595-3F48-82AE-347A873E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9A5B-6A43-0546-948F-03580586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DE6A-DE6B-D14A-B877-3ED47D32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D4A2-77B8-694C-91A4-90209A81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3D4-C17C-1442-9F30-21FFBDDC9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146" y="3953021"/>
            <a:ext cx="7137263" cy="1280161"/>
          </a:xfrm>
        </p:spPr>
        <p:txBody>
          <a:bodyPr anchor="ctr">
            <a:noAutofit/>
          </a:bodyPr>
          <a:lstStyle/>
          <a:p>
            <a:pPr algn="r"/>
            <a:r>
              <a:rPr lang="en-US" sz="9600" dirty="0">
                <a:solidFill>
                  <a:srgbClr val="FFFFFF"/>
                </a:solidFill>
              </a:rPr>
              <a:t>CitiBike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2F77-DC52-FC46-923A-263D2569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023" y="5106570"/>
            <a:ext cx="3073745" cy="12801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Jersey City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Marketing &amp; Expansion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C47527-8DC4-401E-837B-C7EDC63711D8}"/>
              </a:ext>
            </a:extLst>
          </p:cNvPr>
          <p:cNvSpPr txBox="1">
            <a:spLocks/>
          </p:cNvSpPr>
          <p:nvPr/>
        </p:nvSpPr>
        <p:spPr>
          <a:xfrm>
            <a:off x="8427912" y="5106570"/>
            <a:ext cx="3073745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Charles Glover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Ryan Millikan</a:t>
            </a:r>
          </a:p>
        </p:txBody>
      </p:sp>
    </p:spTree>
    <p:extLst>
      <p:ext uri="{BB962C8B-B14F-4D97-AF65-F5344CB8AC3E}">
        <p14:creationId xmlns:p14="http://schemas.microsoft.com/office/powerpoint/2010/main" val="10599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9F4D-BFCE-9F4F-A0B8-C0E86F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212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7527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352BE20-ADA7-5149-86D7-9BEAA39D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99" y="714041"/>
            <a:ext cx="9519802" cy="5585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70AD9-71E6-443F-8C5D-0A00D762AA67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C9E805-0692-48D3-A19C-505F07A3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-225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Jersey City Citi Bike Terminal Locations</a:t>
            </a:r>
          </a:p>
        </p:txBody>
      </p:sp>
    </p:spTree>
    <p:extLst>
      <p:ext uri="{BB962C8B-B14F-4D97-AF65-F5344CB8AC3E}">
        <p14:creationId xmlns:p14="http://schemas.microsoft.com/office/powerpoint/2010/main" val="253726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Increase Bike Terminals in the Downtown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706461" y="1703811"/>
            <a:ext cx="596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Model shows rider growth will continue with a 58% 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more Citi Bikes into the downtown area to meet the demand of current and future riders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513F-2FC8-42C3-BFC5-C447C90F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8" y="1417823"/>
            <a:ext cx="3942544" cy="44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3F77-A22C-9949-AFE2-1796820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3306E-5AF0-4E30-BA7F-518B9797DF31}"/>
              </a:ext>
            </a:extLst>
          </p:cNvPr>
          <p:cNvSpPr txBox="1"/>
          <p:nvPr/>
        </p:nvSpPr>
        <p:spPr>
          <a:xfrm>
            <a:off x="622054" y="2011515"/>
            <a:ext cx="9562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with Jersey City to identify bike terminal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Jersey City will provide cost proposal to Citi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 Bike to understand our riders better to help market the new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 Bike to come up with a marketing plan to increase women usage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1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63C0-AF84-594F-9264-815FF96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314B-627D-6E4B-AB4F-4C4574A9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Rider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Proposal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1235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DBB7-02C5-2B41-8544-AB030D46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Citi Bike riders have logged 9.56 million minutes over the last 3 years  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0FB82A-21E2-5744-A689-941AEA49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491" y="2873705"/>
            <a:ext cx="3013336" cy="2691301"/>
          </a:xfr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57A8C0-5887-EE42-A5A5-48C97219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57" y="1494376"/>
            <a:ext cx="2390549" cy="5253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68CD2-A420-445A-96E9-29D5484A9114}"/>
              </a:ext>
            </a:extLst>
          </p:cNvPr>
          <p:cNvSpPr txBox="1"/>
          <p:nvPr/>
        </p:nvSpPr>
        <p:spPr>
          <a:xfrm>
            <a:off x="861205" y="2155720"/>
            <a:ext cx="4357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riders account for 71.7% of Citi Bike 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 Riders = 21.7% of 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Unknown = 6.5% of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Rider median age is similar for Men and 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10D5A-2142-4CA3-B934-130DF637B51B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</p:spTree>
    <p:extLst>
      <p:ext uri="{BB962C8B-B14F-4D97-AF65-F5344CB8AC3E}">
        <p14:creationId xmlns:p14="http://schemas.microsoft.com/office/powerpoint/2010/main" val="26867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D3431EF8-D354-8A43-B427-CBEBD8F0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49" y="1702987"/>
            <a:ext cx="10775853" cy="47803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20172-878A-494C-B0EB-361970D4F9CE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534C2C-044B-4617-8EA3-FF1E92F7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55.1% of riders are between the ages of 28-40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15F97-3D34-4AA7-BCA8-D94905150F5A}"/>
              </a:ext>
            </a:extLst>
          </p:cNvPr>
          <p:cNvSpPr txBox="1"/>
          <p:nvPr/>
        </p:nvSpPr>
        <p:spPr>
          <a:xfrm>
            <a:off x="7018896" y="2551837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Riders tend to be older in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 year old riders spike</a:t>
            </a:r>
          </a:p>
        </p:txBody>
      </p:sp>
    </p:spTree>
    <p:extLst>
      <p:ext uri="{BB962C8B-B14F-4D97-AF65-F5344CB8AC3E}">
        <p14:creationId xmlns:p14="http://schemas.microsoft.com/office/powerpoint/2010/main" val="10269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E80BDD-0BA3-FE4E-88FF-2724A1F4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17" y="979997"/>
            <a:ext cx="4047112" cy="5768026"/>
          </a:xfrm>
          <a:prstGeom prst="rect">
            <a:avLst/>
          </a:prstGeom>
        </p:spPr>
      </p:pic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D35A71-94B7-694C-B1DE-DD1EC51C5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8974" y="1324136"/>
            <a:ext cx="1641900" cy="53197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0EABA-5D04-4E97-ADC2-F078D41E8D7B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2019; Pricing found on </a:t>
            </a:r>
            <a:r>
              <a:rPr lang="en-US" sz="1100" dirty="0" err="1"/>
              <a:t>WikiPedia</a:t>
            </a:r>
            <a:endParaRPr lang="en-US" sz="1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177C5E-A379-4292-8D74-4E776FF3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0" y="133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37.3% increase in rides since 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417BE-6F1C-4CC3-AF7C-BF902188C129}"/>
              </a:ext>
            </a:extLst>
          </p:cNvPr>
          <p:cNvSpPr txBox="1"/>
          <p:nvPr/>
        </p:nvSpPr>
        <p:spPr>
          <a:xfrm>
            <a:off x="861205" y="2155720"/>
            <a:ext cx="4357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Subscribers account for 92.3% of all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Subscribers have an annual membership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$169/</a:t>
            </a:r>
            <a:r>
              <a:rPr lang="en-US" dirty="0" err="1"/>
              <a:t>yr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purchase daily or three day passes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Daily: $12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Day: $24</a:t>
            </a:r>
          </a:p>
        </p:txBody>
      </p:sp>
    </p:spTree>
    <p:extLst>
      <p:ext uri="{BB962C8B-B14F-4D97-AF65-F5344CB8AC3E}">
        <p14:creationId xmlns:p14="http://schemas.microsoft.com/office/powerpoint/2010/main" val="410765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869FF-A94D-C84F-AC40-FE882776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54" y="1665615"/>
            <a:ext cx="5461564" cy="447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43353-6662-4542-9D07-46531E0AA57C}"/>
              </a:ext>
            </a:extLst>
          </p:cNvPr>
          <p:cNvSpPr/>
          <p:nvPr/>
        </p:nvSpPr>
        <p:spPr>
          <a:xfrm>
            <a:off x="7793501" y="1972830"/>
            <a:ext cx="2475914" cy="40200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D739ED-1090-44E1-813E-9BE0DDD6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 usage peaks from May - October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E2C08-47A0-4A80-847A-50DB1A142C4E}"/>
              </a:ext>
            </a:extLst>
          </p:cNvPr>
          <p:cNvSpPr txBox="1"/>
          <p:nvPr/>
        </p:nvSpPr>
        <p:spPr>
          <a:xfrm>
            <a:off x="861205" y="2155720"/>
            <a:ext cx="435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usage peaks in August  with 128,615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Usage goes down during the winter months</a:t>
            </a:r>
          </a:p>
        </p:txBody>
      </p:sp>
    </p:spTree>
    <p:extLst>
      <p:ext uri="{BB962C8B-B14F-4D97-AF65-F5344CB8AC3E}">
        <p14:creationId xmlns:p14="http://schemas.microsoft.com/office/powerpoint/2010/main" val="37847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26F4CCA-340C-5044-BC0A-83A3E4AA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" y="2405699"/>
            <a:ext cx="5942442" cy="3005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92068-0ECB-4A00-BDEE-43A3C82292BF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5CF3671-88F9-47B4-8094-5A8FC987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4" y="2405699"/>
            <a:ext cx="5942442" cy="3005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0FE0E9-1CB6-4AF4-A860-41B998DCEBCA}"/>
              </a:ext>
            </a:extLst>
          </p:cNvPr>
          <p:cNvSpPr/>
          <p:nvPr/>
        </p:nvSpPr>
        <p:spPr>
          <a:xfrm>
            <a:off x="197228" y="3226265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F0C49-979D-4E06-8D64-4ECE8B16B148}"/>
              </a:ext>
            </a:extLst>
          </p:cNvPr>
          <p:cNvSpPr/>
          <p:nvPr/>
        </p:nvSpPr>
        <p:spPr>
          <a:xfrm>
            <a:off x="149913" y="4340131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1CC94-88D5-42EC-AED3-D2D0B7006C4A}"/>
              </a:ext>
            </a:extLst>
          </p:cNvPr>
          <p:cNvSpPr/>
          <p:nvPr/>
        </p:nvSpPr>
        <p:spPr>
          <a:xfrm>
            <a:off x="6454303" y="3271033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A2F79-DA7F-474C-89DB-662FA6D6E613}"/>
              </a:ext>
            </a:extLst>
          </p:cNvPr>
          <p:cNvSpPr/>
          <p:nvPr/>
        </p:nvSpPr>
        <p:spPr>
          <a:xfrm>
            <a:off x="6454303" y="4364404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1F9187-B436-4446-8528-2E755BEC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Rides peak during rush hour times in the morning and evening</a:t>
            </a:r>
          </a:p>
        </p:txBody>
      </p:sp>
    </p:spTree>
    <p:extLst>
      <p:ext uri="{BB962C8B-B14F-4D97-AF65-F5344CB8AC3E}">
        <p14:creationId xmlns:p14="http://schemas.microsoft.com/office/powerpoint/2010/main" val="136501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DA7EC-290C-3746-8A4B-D7118EACB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41" y="1111780"/>
            <a:ext cx="4045986" cy="53343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 usage is most frequent during the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6502350" y="2505670"/>
            <a:ext cx="435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Weekday rides is higher than the weekend because Citi Bike riders use our bikes for the commute to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54122-F26B-40C7-9D7C-88D69CF61D85}"/>
              </a:ext>
            </a:extLst>
          </p:cNvPr>
          <p:cNvSpPr/>
          <p:nvPr/>
        </p:nvSpPr>
        <p:spPr>
          <a:xfrm>
            <a:off x="2000687" y="1503550"/>
            <a:ext cx="2419645" cy="4698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57.8% of rides last between two and seven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411039" y="2044005"/>
            <a:ext cx="43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length of a ride is 6 minutes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26760-8734-462A-BCA6-23B75CC9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41" y="1839137"/>
            <a:ext cx="6906420" cy="41666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854122-F26B-40C7-9D7C-88D69CF61D85}"/>
              </a:ext>
            </a:extLst>
          </p:cNvPr>
          <p:cNvSpPr/>
          <p:nvPr/>
        </p:nvSpPr>
        <p:spPr>
          <a:xfrm>
            <a:off x="5461339" y="1307211"/>
            <a:ext cx="925393" cy="4868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0546"/>
      </p:ext>
    </p:extLst>
  </p:cSld>
  <p:clrMapOvr>
    <a:masterClrMapping/>
  </p:clrMapOvr>
</p:sld>
</file>

<file path=ppt/theme/theme1.xml><?xml version="1.0" encoding="utf-8"?>
<a:theme xmlns:a="http://schemas.openxmlformats.org/drawingml/2006/main" name="CitiBik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441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CitiBike_Final</vt:lpstr>
      <vt:lpstr>CitiBike</vt:lpstr>
      <vt:lpstr>Agenda</vt:lpstr>
      <vt:lpstr>Citi Bike riders have logged 9.56 million minutes over the last 3 years  </vt:lpstr>
      <vt:lpstr>55.1% of riders are between the ages of 28-40</vt:lpstr>
      <vt:lpstr>37.3% increase in rides since 2017</vt:lpstr>
      <vt:lpstr>Ride usage peaks from May - October</vt:lpstr>
      <vt:lpstr>Rides peak during rush hour times in the morning and evening</vt:lpstr>
      <vt:lpstr>Ride usage is most frequent during the week</vt:lpstr>
      <vt:lpstr>57.8% of rides last between two and seven minutes</vt:lpstr>
      <vt:lpstr>PowerPoint Presentation</vt:lpstr>
      <vt:lpstr>Jersey City Citi Bike Terminal Locations</vt:lpstr>
      <vt:lpstr>Increase Bike Terminals in the Downtown Area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</dc:title>
  <dc:creator>Charles Glover</dc:creator>
  <cp:lastModifiedBy>Ryan Millikan</cp:lastModifiedBy>
  <cp:revision>27</cp:revision>
  <dcterms:created xsi:type="dcterms:W3CDTF">2020-02-01T16:43:32Z</dcterms:created>
  <dcterms:modified xsi:type="dcterms:W3CDTF">2020-02-04T19:41:28Z</dcterms:modified>
</cp:coreProperties>
</file>