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63"/>
  </p:normalViewPr>
  <p:slideViewPr>
    <p:cSldViewPr snapToGrid="0">
      <p:cViewPr varScale="1">
        <p:scale>
          <a:sx n="156" d="100"/>
          <a:sy n="156" d="100"/>
        </p:scale>
        <p:origin x="23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1901a39a3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1901a39a3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1901a39a3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1901a39a3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1901a39a3_4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1901a39a3_4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1901a39a3_4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1901a39a3_4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1901a39a3_4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1901a39a3_4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1901a39a3_4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1901a39a3_4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1901a39a3_4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1901a39a3_4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18ec83a5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18ec83a5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18ec83a5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18ec83a5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18ec83a5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18ec83a5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18ec83a5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18ec83a5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18ec83a5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18ec83a5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18ec83a5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18ec83a5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18ec83a5d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18ec83a5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1901a39a3_4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1901a39a3_4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1901a39a3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1901a39a3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1901a39a3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1901a39a3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476748"/>
            <a:ext cx="5361300" cy="179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Fatality Analysis </a:t>
            </a:r>
            <a:endParaRPr/>
          </a:p>
          <a:p>
            <a:pPr marL="0" lvl="0" indent="0" algn="ctr" rtl="0">
              <a:spcBef>
                <a:spcPts val="0"/>
              </a:spcBef>
              <a:spcAft>
                <a:spcPts val="0"/>
              </a:spcAft>
              <a:buNone/>
            </a:pPr>
            <a:r>
              <a:rPr lang="en" sz="3600"/>
              <a:t>US Department of Transportation</a:t>
            </a:r>
            <a:endParaRPr sz="3600"/>
          </a:p>
        </p:txBody>
      </p:sp>
      <p:sp>
        <p:nvSpPr>
          <p:cNvPr id="129" name="Google Shape;129;p13"/>
          <p:cNvSpPr txBox="1">
            <a:spLocks noGrp="1"/>
          </p:cNvSpPr>
          <p:nvPr>
            <p:ph type="subTitle" idx="1"/>
          </p:nvPr>
        </p:nvSpPr>
        <p:spPr>
          <a:xfrm>
            <a:off x="1891350" y="314190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t>Analyzing fatal vehicle accidents for year 2017</a:t>
            </a:r>
            <a:endParaRPr i="1"/>
          </a:p>
        </p:txBody>
      </p:sp>
      <p:sp>
        <p:nvSpPr>
          <p:cNvPr id="130" name="Google Shape;130;p13"/>
          <p:cNvSpPr txBox="1"/>
          <p:nvPr/>
        </p:nvSpPr>
        <p:spPr>
          <a:xfrm>
            <a:off x="1736475" y="3536450"/>
            <a:ext cx="6148200" cy="6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Justin Bertrand	Megan Finley	Charles Glover	Joumana Rahime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2"/>
          <p:cNvPicPr preferRelativeResize="0"/>
          <p:nvPr/>
        </p:nvPicPr>
        <p:blipFill>
          <a:blip r:embed="rId3">
            <a:alphaModFix/>
          </a:blip>
          <a:stretch>
            <a:fillRect/>
          </a:stretch>
        </p:blipFill>
        <p:spPr>
          <a:xfrm>
            <a:off x="146575" y="208650"/>
            <a:ext cx="8769550" cy="472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277375" y="925425"/>
            <a:ext cx="4415684" cy="3907850"/>
          </a:xfrm>
          <a:prstGeom prst="rect">
            <a:avLst/>
          </a:prstGeom>
          <a:noFill/>
          <a:ln>
            <a:noFill/>
          </a:ln>
        </p:spPr>
      </p:pic>
      <p:pic>
        <p:nvPicPr>
          <p:cNvPr id="190" name="Google Shape;190;p23"/>
          <p:cNvPicPr preferRelativeResize="0"/>
          <p:nvPr/>
        </p:nvPicPr>
        <p:blipFill>
          <a:blip r:embed="rId4">
            <a:alphaModFix/>
          </a:blip>
          <a:stretch>
            <a:fillRect/>
          </a:stretch>
        </p:blipFill>
        <p:spPr>
          <a:xfrm>
            <a:off x="4347171" y="925425"/>
            <a:ext cx="4519454" cy="3907850"/>
          </a:xfrm>
          <a:prstGeom prst="rect">
            <a:avLst/>
          </a:prstGeom>
          <a:noFill/>
          <a:ln>
            <a:noFill/>
          </a:ln>
        </p:spPr>
      </p:pic>
      <p:sp>
        <p:nvSpPr>
          <p:cNvPr id="191" name="Google Shape;191;p23"/>
          <p:cNvSpPr txBox="1"/>
          <p:nvPr/>
        </p:nvSpPr>
        <p:spPr>
          <a:xfrm>
            <a:off x="767650" y="682875"/>
            <a:ext cx="7069800" cy="8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Everyone tends to get in accidents on the weekends &amp; late at night/early morning</a:t>
            </a:r>
            <a:endParaRPr/>
          </a:p>
        </p:txBody>
      </p:sp>
      <p:sp>
        <p:nvSpPr>
          <p:cNvPr id="192" name="Google Shape;192;p23"/>
          <p:cNvSpPr txBox="1">
            <a:spLocks noGrp="1"/>
          </p:cNvSpPr>
          <p:nvPr>
            <p:ph type="title"/>
          </p:nvPr>
        </p:nvSpPr>
        <p:spPr>
          <a:xfrm>
            <a:off x="721025" y="191925"/>
            <a:ext cx="8169600"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Fatal Accidents by Sex by Time of Day v. Day of Week</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4"/>
          <p:cNvPicPr preferRelativeResize="0"/>
          <p:nvPr/>
        </p:nvPicPr>
        <p:blipFill>
          <a:blip r:embed="rId3">
            <a:alphaModFix/>
          </a:blip>
          <a:stretch>
            <a:fillRect/>
          </a:stretch>
        </p:blipFill>
        <p:spPr>
          <a:xfrm>
            <a:off x="1263700" y="520313"/>
            <a:ext cx="6154350" cy="410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5"/>
          <p:cNvPicPr preferRelativeResize="0"/>
          <p:nvPr/>
        </p:nvPicPr>
        <p:blipFill>
          <a:blip r:embed="rId3">
            <a:alphaModFix/>
          </a:blip>
          <a:stretch>
            <a:fillRect/>
          </a:stretch>
        </p:blipFill>
        <p:spPr>
          <a:xfrm>
            <a:off x="1282825" y="533000"/>
            <a:ext cx="6116250" cy="407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1386325" y="596062"/>
            <a:ext cx="5927050" cy="395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4" name="Google Shape;214;p27"/>
          <p:cNvPicPr preferRelativeResize="0"/>
          <p:nvPr/>
        </p:nvPicPr>
        <p:blipFill>
          <a:blip r:embed="rId3">
            <a:alphaModFix/>
          </a:blip>
          <a:stretch>
            <a:fillRect/>
          </a:stretch>
        </p:blipFill>
        <p:spPr>
          <a:xfrm>
            <a:off x="258875" y="428825"/>
            <a:ext cx="8179900" cy="4089950"/>
          </a:xfrm>
          <a:prstGeom prst="rect">
            <a:avLst/>
          </a:prstGeom>
          <a:noFill/>
          <a:ln>
            <a:noFill/>
          </a:ln>
        </p:spPr>
      </p:pic>
      <p:sp>
        <p:nvSpPr>
          <p:cNvPr id="215" name="Google Shape;215;p27"/>
          <p:cNvSpPr txBox="1"/>
          <p:nvPr/>
        </p:nvSpPr>
        <p:spPr>
          <a:xfrm>
            <a:off x="2247350" y="112825"/>
            <a:ext cx="47862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Fatal Crashes by Weather Condition and Light Condition</a:t>
            </a: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2" name="Google Shape;222;p28"/>
          <p:cNvPicPr preferRelativeResize="0"/>
          <p:nvPr/>
        </p:nvPicPr>
        <p:blipFill>
          <a:blip r:embed="rId3">
            <a:alphaModFix/>
          </a:blip>
          <a:stretch>
            <a:fillRect/>
          </a:stretch>
        </p:blipFill>
        <p:spPr>
          <a:xfrm>
            <a:off x="394150" y="586925"/>
            <a:ext cx="8272849" cy="4136424"/>
          </a:xfrm>
          <a:prstGeom prst="rect">
            <a:avLst/>
          </a:prstGeom>
          <a:noFill/>
          <a:ln>
            <a:noFill/>
          </a:ln>
        </p:spPr>
      </p:pic>
      <p:sp>
        <p:nvSpPr>
          <p:cNvPr id="223" name="Google Shape;223;p28"/>
          <p:cNvSpPr txBox="1"/>
          <p:nvPr/>
        </p:nvSpPr>
        <p:spPr>
          <a:xfrm>
            <a:off x="2247350" y="271025"/>
            <a:ext cx="47862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Fatal Crashes by Weather Condition and Light Condition</a:t>
            </a:r>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819150" y="7147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 what would we do with this?</a:t>
            </a:r>
            <a:endParaRPr/>
          </a:p>
        </p:txBody>
      </p:sp>
      <p:sp>
        <p:nvSpPr>
          <p:cNvPr id="229" name="Google Shape;229;p29"/>
          <p:cNvSpPr txBox="1">
            <a:spLocks noGrp="1"/>
          </p:cNvSpPr>
          <p:nvPr>
            <p:ph type="body" idx="1"/>
          </p:nvPr>
        </p:nvSpPr>
        <p:spPr>
          <a:xfrm>
            <a:off x="819150" y="1347750"/>
            <a:ext cx="79308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goal, again, is preventing fatal vehicle accidents.  We would pitch every level of government and related awareness groups (think MADD).  Encourage them to put the word out on high-risk scenarios for fatal accidents (TV commercials, etc).  Target marketing to 21 year old men, for example.  </a:t>
            </a:r>
            <a:endParaRPr sz="1600"/>
          </a:p>
          <a:p>
            <a:pPr marL="0" lvl="0" indent="0" algn="l" rtl="0">
              <a:lnSpc>
                <a:spcPct val="100000"/>
              </a:lnSpc>
              <a:spcBef>
                <a:spcPts val="1600"/>
              </a:spcBef>
              <a:spcAft>
                <a:spcPts val="0"/>
              </a:spcAft>
              <a:buClr>
                <a:schemeClr val="dk1"/>
              </a:buClr>
              <a:buSzPts val="1100"/>
              <a:buFont typeface="Arial"/>
              <a:buNone/>
            </a:pPr>
            <a:r>
              <a:rPr lang="en" sz="1600"/>
              <a:t>Let people know driving late at night, especially during the weekends, has a higher risk of fatal accidents. Tell people to drive with caution and to utilize ride-sharing apps if impaired.</a:t>
            </a:r>
            <a:endParaRPr sz="1600"/>
          </a:p>
          <a:p>
            <a:pPr marL="0" lvl="0" indent="0" algn="l" rtl="0">
              <a:lnSpc>
                <a:spcPct val="100000"/>
              </a:lnSpc>
              <a:spcBef>
                <a:spcPts val="1600"/>
              </a:spcBef>
              <a:spcAft>
                <a:spcPts val="0"/>
              </a:spcAft>
              <a:buClr>
                <a:schemeClr val="dk1"/>
              </a:buClr>
              <a:buSzPts val="1100"/>
              <a:buFont typeface="Arial"/>
              <a:buNone/>
            </a:pPr>
            <a:r>
              <a:rPr lang="en" sz="1600"/>
              <a:t>Drinking while driving is of course one of the most powerful and well-known risk factors, but it might be useful to compare the increased rates of head-on collisions tied to alcohol that we found with what are almost certainly higher fatality rates in head-on collisions than other types of crashes, potentially for the purpose of an awareness campaign.</a:t>
            </a:r>
            <a:endParaRPr sz="1600"/>
          </a:p>
          <a:p>
            <a:pPr marL="0" lvl="0" indent="0" algn="l" rtl="0">
              <a:lnSpc>
                <a:spcPct val="100000"/>
              </a:lnSpc>
              <a:spcBef>
                <a:spcPts val="1600"/>
              </a:spcBef>
              <a:spcAft>
                <a:spcPts val="0"/>
              </a:spcAft>
              <a:buClr>
                <a:schemeClr val="dk1"/>
              </a:buClr>
              <a:buSzPts val="1100"/>
              <a:buFont typeface="Arial"/>
              <a:buNone/>
            </a:pPr>
            <a:endParaRPr sz="1600"/>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 Mortem</a:t>
            </a:r>
            <a:endParaRPr/>
          </a:p>
        </p:txBody>
      </p:sp>
      <p:sp>
        <p:nvSpPr>
          <p:cNvPr id="235" name="Google Shape;235;p30"/>
          <p:cNvSpPr txBox="1">
            <a:spLocks noGrp="1"/>
          </p:cNvSpPr>
          <p:nvPr>
            <p:ph type="body" idx="1"/>
          </p:nvPr>
        </p:nvSpPr>
        <p:spPr>
          <a:xfrm>
            <a:off x="311700" y="1647525"/>
            <a:ext cx="8520600" cy="32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were fortunate to find great data (thanks Federal Gov’t!), easily accessible, adequate and downloadable.</a:t>
            </a:r>
            <a:endParaRPr sz="1400"/>
          </a:p>
          <a:p>
            <a:pPr marL="0" lvl="0" indent="0" algn="l" rtl="0">
              <a:spcBef>
                <a:spcPts val="1600"/>
              </a:spcBef>
              <a:spcAft>
                <a:spcPts val="0"/>
              </a:spcAft>
              <a:buNone/>
            </a:pPr>
            <a:r>
              <a:rPr lang="en" sz="1400"/>
              <a:t>With approximately 160 variables, we did experience some momentary scope creep.  Framing our questions first thing, and having them to fall back on, made certain that we didn’t creep too hard.</a:t>
            </a:r>
            <a:endParaRPr sz="1400"/>
          </a:p>
          <a:p>
            <a:pPr marL="0" lvl="0" indent="0" algn="l" rtl="0">
              <a:spcBef>
                <a:spcPts val="1600"/>
              </a:spcBef>
              <a:spcAft>
                <a:spcPts val="0"/>
              </a:spcAft>
              <a:buNone/>
            </a:pPr>
            <a:r>
              <a:rPr lang="en" sz="1400"/>
              <a:t>Our greatest challenge, and this in itself was unforeseen, was sharing incremental work as a group.  Our challenges Git-related were many, and at times we had to circumvent the highest and best use of Git, in order to just move along.</a:t>
            </a:r>
            <a:endParaRPr sz="1400"/>
          </a:p>
          <a:p>
            <a:pPr marL="0" lvl="0" indent="0" algn="l" rtl="0">
              <a:spcBef>
                <a:spcPts val="1600"/>
              </a:spcBef>
              <a:spcAft>
                <a:spcPts val="1600"/>
              </a:spcAft>
              <a:buNone/>
            </a:pPr>
            <a:r>
              <a:rPr lang="en" sz="1400"/>
              <a:t>We feel quite successful, albeit with much room to grow and improve as data pros.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Core Message, Comparison and Question</a:t>
            </a:r>
            <a:endParaRPr/>
          </a:p>
        </p:txBody>
      </p:sp>
      <p:sp>
        <p:nvSpPr>
          <p:cNvPr id="136" name="Google Shape;136;p14"/>
          <p:cNvSpPr txBox="1">
            <a:spLocks noGrp="1"/>
          </p:cNvSpPr>
          <p:nvPr>
            <p:ph type="body" idx="1"/>
          </p:nvPr>
        </p:nvSpPr>
        <p:spPr>
          <a:xfrm>
            <a:off x="819150" y="144860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aim to discover compelling correlations, if any, between varying elements of fatal vehicle crashes as shown below.</a:t>
            </a:r>
            <a:endParaRPr sz="1400"/>
          </a:p>
          <a:p>
            <a:pPr marL="457200" lvl="0" indent="-317500" algn="l" rtl="0">
              <a:lnSpc>
                <a:spcPct val="115000"/>
              </a:lnSpc>
              <a:spcBef>
                <a:spcPts val="1600"/>
              </a:spcBef>
              <a:spcAft>
                <a:spcPts val="0"/>
              </a:spcAft>
              <a:buSzPts val="1400"/>
              <a:buAutoNum type="arabicPeriod"/>
            </a:pPr>
            <a:r>
              <a:rPr lang="en" sz="1400" i="1"/>
              <a:t>How do weather and lighting conditions affect fatal accidents?</a:t>
            </a:r>
            <a:endParaRPr sz="1400" i="1"/>
          </a:p>
          <a:p>
            <a:pPr marL="457200" lvl="0" indent="-317500" algn="l" rtl="0">
              <a:lnSpc>
                <a:spcPct val="115000"/>
              </a:lnSpc>
              <a:spcBef>
                <a:spcPts val="0"/>
              </a:spcBef>
              <a:spcAft>
                <a:spcPts val="0"/>
              </a:spcAft>
              <a:buSzPts val="1400"/>
              <a:buAutoNum type="arabicPeriod"/>
            </a:pPr>
            <a:r>
              <a:rPr lang="en" sz="1400" i="1"/>
              <a:t>What is the relationship between fatal accidents and driver age?</a:t>
            </a:r>
            <a:endParaRPr sz="1400" i="1"/>
          </a:p>
          <a:p>
            <a:pPr marL="457200" lvl="0" indent="-317500" algn="l" rtl="0">
              <a:lnSpc>
                <a:spcPct val="115000"/>
              </a:lnSpc>
              <a:spcBef>
                <a:spcPts val="0"/>
              </a:spcBef>
              <a:spcAft>
                <a:spcPts val="0"/>
              </a:spcAft>
              <a:buSzPts val="1400"/>
              <a:buAutoNum type="arabicPeriod"/>
            </a:pPr>
            <a:r>
              <a:rPr lang="en" sz="1400" i="1"/>
              <a:t>Are there trends between fatal drunk driving accidents and age or gender?</a:t>
            </a:r>
            <a:endParaRPr sz="1400" i="1"/>
          </a:p>
          <a:p>
            <a:pPr marL="457200" lvl="0" indent="-317500" algn="l" rtl="0">
              <a:lnSpc>
                <a:spcPct val="115000"/>
              </a:lnSpc>
              <a:spcBef>
                <a:spcPts val="0"/>
              </a:spcBef>
              <a:spcAft>
                <a:spcPts val="0"/>
              </a:spcAft>
              <a:buSzPts val="1400"/>
              <a:buAutoNum type="arabicPeriod"/>
            </a:pPr>
            <a:r>
              <a:rPr lang="en" sz="1400" i="1"/>
              <a:t>What are the trends in types of collision that result in fatality, and how does drunk driving factor in?</a:t>
            </a:r>
            <a:endParaRPr sz="1400" i="1"/>
          </a:p>
          <a:p>
            <a:pPr marL="0" lvl="0" indent="0" algn="l" rtl="0">
              <a:spcBef>
                <a:spcPts val="1600"/>
              </a:spcBef>
              <a:spcAft>
                <a:spcPts val="0"/>
              </a:spcAft>
              <a:buNone/>
            </a:pPr>
            <a:r>
              <a:rPr lang="en" sz="1400"/>
              <a:t>Do these varying elements play a role in fatal accidents at all, and if so, how?  </a:t>
            </a:r>
            <a:endParaRPr sz="1400"/>
          </a:p>
          <a:p>
            <a:pPr marL="0" lvl="0" indent="0" algn="l" rtl="0">
              <a:spcBef>
                <a:spcPts val="1600"/>
              </a:spcBef>
              <a:spcAft>
                <a:spcPts val="1600"/>
              </a:spcAft>
              <a:buNone/>
            </a:pPr>
            <a:r>
              <a:rPr lang="en" sz="1400"/>
              <a:t>Application: Could correlations found within the data help craft relevant messaging to US drivers, to raise awareness and decrease annual fatalities on US roads?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did we find it?</a:t>
            </a:r>
            <a:endParaRPr/>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We needed comprehensive US fatal vehicle crash data, and it was found in total from the US Federal Government as downloadable .csv files, making up the </a:t>
            </a:r>
            <a:r>
              <a:rPr lang="en" sz="1600" i="1"/>
              <a:t>Fatality Analysis Reporting System (FARS); Analytical User’s Manual</a:t>
            </a:r>
            <a:r>
              <a:rPr lang="en" sz="1600"/>
              <a:t>.</a:t>
            </a:r>
            <a:r>
              <a:rPr lang="en" sz="1600" i="1"/>
              <a:t>  </a:t>
            </a:r>
            <a:endParaRPr sz="1600" i="1"/>
          </a:p>
          <a:p>
            <a:pPr marL="0" lvl="0" indent="0" algn="l" rtl="0">
              <a:spcBef>
                <a:spcPts val="1600"/>
              </a:spcBef>
              <a:spcAft>
                <a:spcPts val="0"/>
              </a:spcAft>
              <a:buNone/>
            </a:pPr>
            <a:r>
              <a:rPr lang="en" sz="1600"/>
              <a:t>Included was data on every fatal crash on US roads since 1975, with roughly 160 variables reported.</a:t>
            </a:r>
            <a:r>
              <a:rPr lang="en" sz="1600" i="1"/>
              <a:t>  </a:t>
            </a:r>
            <a:r>
              <a:rPr lang="en" sz="1600"/>
              <a:t>We chose to focus on the most recent statistical year, 2017.</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5040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we find?</a:t>
            </a:r>
            <a:endParaRPr/>
          </a:p>
        </p:txBody>
      </p:sp>
      <p:sp>
        <p:nvSpPr>
          <p:cNvPr id="148" name="Google Shape;148;p16"/>
          <p:cNvSpPr txBox="1">
            <a:spLocks noGrp="1"/>
          </p:cNvSpPr>
          <p:nvPr>
            <p:ph type="body" idx="1"/>
          </p:nvPr>
        </p:nvSpPr>
        <p:spPr>
          <a:xfrm>
            <a:off x="819150" y="1260125"/>
            <a:ext cx="7505700" cy="304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t>Findings were satisfactory, some expected, some surprising, others were somehow both.</a:t>
            </a:r>
            <a:endParaRPr sz="1600"/>
          </a:p>
          <a:p>
            <a:pPr marL="0" lvl="0" indent="0" algn="l" rtl="0">
              <a:lnSpc>
                <a:spcPct val="100000"/>
              </a:lnSpc>
              <a:spcBef>
                <a:spcPts val="1600"/>
              </a:spcBef>
              <a:spcAft>
                <a:spcPts val="0"/>
              </a:spcAft>
              <a:buNone/>
            </a:pPr>
            <a:r>
              <a:rPr lang="en" sz="1600"/>
              <a:t>Driver’s age, as it relates to fatal accidents, was not a surprise, albeit worthwhile and important to confirm what we may have guessed.  Results for gender were as expected, yet also surprising.</a:t>
            </a:r>
            <a:endParaRPr sz="1600"/>
          </a:p>
          <a:p>
            <a:pPr marL="0" lvl="0" indent="0" algn="l" rtl="0">
              <a:lnSpc>
                <a:spcPct val="100000"/>
              </a:lnSpc>
              <a:spcBef>
                <a:spcPts val="1600"/>
              </a:spcBef>
              <a:spcAft>
                <a:spcPts val="0"/>
              </a:spcAft>
              <a:buNone/>
            </a:pPr>
            <a:r>
              <a:rPr lang="en" sz="1600"/>
              <a:t>The time when most accidents occur results were also as expected, drinking &amp; drugs also played a heavy role in those results as well.</a:t>
            </a:r>
            <a:endParaRPr sz="1600"/>
          </a:p>
          <a:p>
            <a:pPr marL="0" lvl="0" indent="0" algn="l" rtl="0">
              <a:lnSpc>
                <a:spcPct val="100000"/>
              </a:lnSpc>
              <a:spcBef>
                <a:spcPts val="1600"/>
              </a:spcBef>
              <a:spcAft>
                <a:spcPts val="0"/>
              </a:spcAft>
              <a:buClr>
                <a:schemeClr val="dk1"/>
              </a:buClr>
              <a:buSzPts val="1100"/>
              <a:buFont typeface="Arial"/>
              <a:buNone/>
            </a:pPr>
            <a:r>
              <a:rPr lang="en" sz="1600"/>
              <a:t>As anticipated, we discovered that drinking did in fact play a role in the types of collisions that occurred.</a:t>
            </a:r>
            <a:endParaRPr sz="1600"/>
          </a:p>
          <a:p>
            <a:pPr marL="0" lvl="0" indent="0" algn="l" rtl="0">
              <a:lnSpc>
                <a:spcPct val="100000"/>
              </a:lnSpc>
              <a:spcBef>
                <a:spcPts val="1600"/>
              </a:spcBef>
              <a:spcAft>
                <a:spcPts val="0"/>
              </a:spcAft>
              <a:buClr>
                <a:schemeClr val="dk1"/>
              </a:buClr>
              <a:buSzPts val="1100"/>
              <a:buFont typeface="Arial"/>
              <a:buNone/>
            </a:pPr>
            <a:r>
              <a:rPr lang="en" sz="1600"/>
              <a:t>Unexpectedly, we found out that the higher number of fatalities occurred during the day on clear days; the least number of fatalities was on snowy days at dawn. </a:t>
            </a:r>
            <a:endParaRPr sz="1600"/>
          </a:p>
          <a:p>
            <a:pPr marL="0" lvl="0" indent="0" algn="l" rtl="0">
              <a:lnSpc>
                <a:spcPct val="100000"/>
              </a:lnSpc>
              <a:spcBef>
                <a:spcPts val="1600"/>
              </a:spcBef>
              <a:spcAft>
                <a:spcPts val="1600"/>
              </a:spcAft>
              <a:buClr>
                <a:schemeClr val="dk1"/>
              </a:buClr>
              <a:buSzPts val="1100"/>
              <a:buFont typeface="Arial"/>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7"/>
          <p:cNvPicPr preferRelativeResize="0"/>
          <p:nvPr/>
        </p:nvPicPr>
        <p:blipFill>
          <a:blip r:embed="rId3">
            <a:alphaModFix/>
          </a:blip>
          <a:stretch>
            <a:fillRect/>
          </a:stretch>
        </p:blipFill>
        <p:spPr>
          <a:xfrm>
            <a:off x="242800" y="1200150"/>
            <a:ext cx="4114800" cy="2743200"/>
          </a:xfrm>
          <a:prstGeom prst="rect">
            <a:avLst/>
          </a:prstGeom>
          <a:noFill/>
          <a:ln>
            <a:noFill/>
          </a:ln>
        </p:spPr>
      </p:pic>
      <p:pic>
        <p:nvPicPr>
          <p:cNvPr id="154" name="Google Shape;154;p17"/>
          <p:cNvPicPr preferRelativeResize="0"/>
          <p:nvPr/>
        </p:nvPicPr>
        <p:blipFill>
          <a:blip r:embed="rId4">
            <a:alphaModFix/>
          </a:blip>
          <a:stretch>
            <a:fillRect/>
          </a:stretch>
        </p:blipFill>
        <p:spPr>
          <a:xfrm>
            <a:off x="4419600" y="1200150"/>
            <a:ext cx="41148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8"/>
          <p:cNvPicPr preferRelativeResize="0"/>
          <p:nvPr/>
        </p:nvPicPr>
        <p:blipFill>
          <a:blip r:embed="rId3">
            <a:alphaModFix/>
          </a:blip>
          <a:stretch>
            <a:fillRect/>
          </a:stretch>
        </p:blipFill>
        <p:spPr>
          <a:xfrm>
            <a:off x="2097250" y="921913"/>
            <a:ext cx="4949500" cy="329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11700" y="160663"/>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a:t>Fatal Car Accidents Involving Alcohol Over Time</a:t>
            </a:r>
            <a:endParaRPr/>
          </a:p>
        </p:txBody>
      </p:sp>
      <p:pic>
        <p:nvPicPr>
          <p:cNvPr id="165" name="Google Shape;165;p19"/>
          <p:cNvPicPr preferRelativeResize="0"/>
          <p:nvPr/>
        </p:nvPicPr>
        <p:blipFill>
          <a:blip r:embed="rId3">
            <a:alphaModFix/>
          </a:blip>
          <a:stretch>
            <a:fillRect/>
          </a:stretch>
        </p:blipFill>
        <p:spPr>
          <a:xfrm>
            <a:off x="673350" y="733374"/>
            <a:ext cx="5756026" cy="4155350"/>
          </a:xfrm>
          <a:prstGeom prst="rect">
            <a:avLst/>
          </a:prstGeom>
          <a:noFill/>
          <a:ln>
            <a:noFill/>
          </a:ln>
        </p:spPr>
      </p:pic>
      <p:sp>
        <p:nvSpPr>
          <p:cNvPr id="166" name="Google Shape;166;p19"/>
          <p:cNvSpPr txBox="1"/>
          <p:nvPr/>
        </p:nvSpPr>
        <p:spPr>
          <a:xfrm>
            <a:off x="8648575" y="544838"/>
            <a:ext cx="7069800" cy="824700"/>
          </a:xfrm>
          <a:prstGeom prst="rect">
            <a:avLst/>
          </a:prstGeom>
          <a:noFill/>
          <a:ln>
            <a:noFill/>
          </a:ln>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9"/>
          <p:cNvSpPr txBox="1"/>
          <p:nvPr/>
        </p:nvSpPr>
        <p:spPr>
          <a:xfrm>
            <a:off x="6476100" y="1605563"/>
            <a:ext cx="2376300" cy="8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Most car accidents involving alcohol tend to happen during the weekends in the early hours of the morning/very late at night.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152400" y="152400"/>
            <a:ext cx="8770676"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562575" y="749785"/>
            <a:ext cx="5279774" cy="4172692"/>
          </a:xfrm>
          <a:prstGeom prst="rect">
            <a:avLst/>
          </a:prstGeom>
          <a:noFill/>
          <a:ln>
            <a:noFill/>
          </a:ln>
        </p:spPr>
      </p:pic>
      <p:sp>
        <p:nvSpPr>
          <p:cNvPr id="178" name="Google Shape;178;p21"/>
          <p:cNvSpPr txBox="1"/>
          <p:nvPr/>
        </p:nvSpPr>
        <p:spPr>
          <a:xfrm>
            <a:off x="5842350" y="1747050"/>
            <a:ext cx="2553000" cy="8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Accidents involving drugs, yields similar results to alcohol. Way more late night weekend accidents.</a:t>
            </a:r>
            <a:endParaRPr/>
          </a:p>
        </p:txBody>
      </p:sp>
      <p:sp>
        <p:nvSpPr>
          <p:cNvPr id="179" name="Google Shape;179;p21"/>
          <p:cNvSpPr txBox="1">
            <a:spLocks noGrp="1"/>
          </p:cNvSpPr>
          <p:nvPr>
            <p:ph type="title"/>
          </p:nvPr>
        </p:nvSpPr>
        <p:spPr>
          <a:xfrm>
            <a:off x="562575" y="524125"/>
            <a:ext cx="81672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Fatal Car Accidents Involving Drugs Over Time</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748</Words>
  <Application>Microsoft Macintosh PowerPoint</Application>
  <PresentationFormat>On-screen Show (16:9)</PresentationFormat>
  <Paragraphs>39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Nunito</vt:lpstr>
      <vt:lpstr>Calibri</vt:lpstr>
      <vt:lpstr>Arial</vt:lpstr>
      <vt:lpstr>Shift</vt:lpstr>
      <vt:lpstr>Fatality Analysis  US Department of Transportation</vt:lpstr>
      <vt:lpstr>Core Message, Comparison and Question</vt:lpstr>
      <vt:lpstr>Where did we find it?</vt:lpstr>
      <vt:lpstr>What did we find?</vt:lpstr>
      <vt:lpstr>PowerPoint Presentation</vt:lpstr>
      <vt:lpstr>PowerPoint Presentation</vt:lpstr>
      <vt:lpstr>Fatal Car Accidents Involving Alcohol Over Time</vt:lpstr>
      <vt:lpstr>PowerPoint Presentation</vt:lpstr>
      <vt:lpstr>Fatal Car Accidents Involving Drugs Over Time</vt:lpstr>
      <vt:lpstr>PowerPoint Presentation</vt:lpstr>
      <vt:lpstr>Fatal Accidents by Sex by Time of Day v. Day of Week</vt:lpstr>
      <vt:lpstr>PowerPoint Presentation</vt:lpstr>
      <vt:lpstr>PowerPoint Presentation</vt:lpstr>
      <vt:lpstr>PowerPoint Presentation</vt:lpstr>
      <vt:lpstr>PowerPoint Presentation</vt:lpstr>
      <vt:lpstr>PowerPoint Presentation</vt:lpstr>
      <vt:lpstr>Discussion - what would we do with this?</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Fatality Analysis  US Department of Transportation</dc:title>
  <cp:lastModifiedBy>Charles Glover</cp:lastModifiedBy>
  <cp:revision>1</cp:revision>
  <dcterms:modified xsi:type="dcterms:W3CDTF">2020-02-07T22:43:13Z</dcterms:modified>
</cp:coreProperties>
</file>