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7010400" cy="9296400"/>
  <p:embeddedFontLst>
    <p:embeddedFont>
      <p:font typeface="Roboto"/>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72B3FB8-F130-41B1-A50E-20F7F3960EC6}">
  <a:tblStyle styleId="{972B3FB8-F130-41B1-A50E-20F7F3960EC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penSans-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1:notes"/>
          <p:cNvSpPr/>
          <p:nvPr>
            <p:ph idx="2" type="sldImg"/>
          </p:nvPr>
        </p:nvSpPr>
        <p:spPr>
          <a:xfrm>
            <a:off x="389520" y="697320"/>
            <a:ext cx="6231240" cy="348588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 name="Google Shape;113;p1:notes"/>
          <p:cNvSpPr txBox="1"/>
          <p:nvPr>
            <p:ph idx="1" type="body"/>
          </p:nvPr>
        </p:nvSpPr>
        <p:spPr>
          <a:xfrm>
            <a:off x="700920" y="4415760"/>
            <a:ext cx="5608080" cy="4183200"/>
          </a:xfrm>
          <a:prstGeom prst="rect">
            <a:avLst/>
          </a:prstGeom>
          <a:noFill/>
          <a:ln>
            <a:noFill/>
          </a:ln>
        </p:spPr>
        <p:txBody>
          <a:bodyPr anchorCtr="0" anchor="ctr" bIns="93225" lIns="93225" spcFirstLastPara="1" rIns="93225" wrap="square" tIns="932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14" name="Google Shape;114;p1:notes"/>
          <p:cNvSpPr txBox="1"/>
          <p:nvPr/>
        </p:nvSpPr>
        <p:spPr>
          <a:xfrm>
            <a:off x="3970800" y="8830080"/>
            <a:ext cx="3037320" cy="464400"/>
          </a:xfrm>
          <a:prstGeom prst="rect">
            <a:avLst/>
          </a:prstGeom>
          <a:noFill/>
          <a:ln>
            <a:noFill/>
          </a:ln>
        </p:spPr>
        <p:txBody>
          <a:bodyPr anchorCtr="0" anchor="b" bIns="93225" lIns="93225" spcFirstLastPara="1" rIns="93225" wrap="square" tIns="93225">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2" name="Google Shape;202;p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80de47409_0_60: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0" name="Google Shape;210;g880de47409_0_60: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8604f3e637_0_0: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8604f3e637_0_0: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6" name="Google Shape;266;g8604f3e637_0_0: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8604f3e637_0_12: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8604f3e637_0_12: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4" name="Google Shape;274;g8604f3e637_0_12: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604f3e637_0_21: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604f3e637_0_21: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2" name="Google Shape;282;g8604f3e637_0_21: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1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9" name="Google Shape;289;p1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1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7" name="Google Shape;297;p1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2:notes"/>
          <p:cNvSpPr/>
          <p:nvPr>
            <p:ph idx="2" type="sldImg"/>
          </p:nvPr>
        </p:nvSpPr>
        <p:spPr>
          <a:xfrm>
            <a:off x="407160" y="696960"/>
            <a:ext cx="6195600" cy="348588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 name="Google Shape;123;p2:notes"/>
          <p:cNvSpPr txBox="1"/>
          <p:nvPr>
            <p:ph idx="1" type="body"/>
          </p:nvPr>
        </p:nvSpPr>
        <p:spPr>
          <a:xfrm>
            <a:off x="700920" y="4415760"/>
            <a:ext cx="5607720" cy="41832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24" name="Google Shape;124;p2:notes"/>
          <p:cNvSpPr txBox="1"/>
          <p:nvPr/>
        </p:nvSpPr>
        <p:spPr>
          <a:xfrm>
            <a:off x="3970800" y="8830080"/>
            <a:ext cx="3037320" cy="4644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t/>
            </a:r>
            <a:endParaRPr b="0" sz="1800"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sz="1800"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sz="1800"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sz="1800"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sz="1800"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sz="1800"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sz="1800"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sz="1800"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sz="1800" strike="noStrike">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4" name="Google Shape;134;p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6" name="Google Shape;146;p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80de47409_0_123: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6" name="Google Shape;156;g880de47409_0_123: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8" name="Google Shape;168;p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8" name="Google Shape;178;p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4" name="Google Shape;194;p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2" name="Shape 12"/>
        <p:cNvGrpSpPr/>
        <p:nvPr/>
      </p:nvGrpSpPr>
      <p:grpSpPr>
        <a:xfrm>
          <a:off x="0" y="0"/>
          <a:ext cx="0" cy="0"/>
          <a:chOff x="0" y="0"/>
          <a:chExt cx="0" cy="0"/>
        </a:xfrm>
      </p:grpSpPr>
      <p:sp>
        <p:nvSpPr>
          <p:cNvPr id="13" name="Google Shape;13;p2"/>
          <p:cNvSpPr txBox="1"/>
          <p:nvPr>
            <p:ph type="title"/>
          </p:nvPr>
        </p:nvSpPr>
        <p:spPr>
          <a:xfrm>
            <a:off x="258480" y="1197360"/>
            <a:ext cx="8045640" cy="1183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2" name="Shape 42"/>
        <p:cNvGrpSpPr/>
        <p:nvPr/>
      </p:nvGrpSpPr>
      <p:grpSpPr>
        <a:xfrm>
          <a:off x="0" y="0"/>
          <a:ext cx="0" cy="0"/>
          <a:chOff x="0" y="0"/>
          <a:chExt cx="0" cy="0"/>
        </a:xfrm>
      </p:grpSpPr>
      <p:sp>
        <p:nvSpPr>
          <p:cNvPr id="43" name="Google Shape;43;p11"/>
          <p:cNvSpPr txBox="1"/>
          <p:nvPr>
            <p:ph type="title"/>
          </p:nvPr>
        </p:nvSpPr>
        <p:spPr>
          <a:xfrm>
            <a:off x="258480" y="1197360"/>
            <a:ext cx="8045640" cy="1183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 type="body"/>
          </p:nvPr>
        </p:nvSpPr>
        <p:spPr>
          <a:xfrm>
            <a:off x="457200" y="1203480"/>
            <a:ext cx="822924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1"/>
          <p:cNvSpPr txBox="1"/>
          <p:nvPr>
            <p:ph idx="2" type="body"/>
          </p:nvPr>
        </p:nvSpPr>
        <p:spPr>
          <a:xfrm>
            <a:off x="457200" y="2761920"/>
            <a:ext cx="822924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6" name="Shape 46"/>
        <p:cNvGrpSpPr/>
        <p:nvPr/>
      </p:nvGrpSpPr>
      <p:grpSpPr>
        <a:xfrm>
          <a:off x="0" y="0"/>
          <a:ext cx="0" cy="0"/>
          <a:chOff x="0" y="0"/>
          <a:chExt cx="0" cy="0"/>
        </a:xfrm>
      </p:grpSpPr>
      <p:sp>
        <p:nvSpPr>
          <p:cNvPr id="47" name="Google Shape;47;p12"/>
          <p:cNvSpPr txBox="1"/>
          <p:nvPr>
            <p:ph type="title"/>
          </p:nvPr>
        </p:nvSpPr>
        <p:spPr>
          <a:xfrm>
            <a:off x="258480" y="1197360"/>
            <a:ext cx="8045640" cy="1183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3" type="body"/>
          </p:nvPr>
        </p:nvSpPr>
        <p:spPr>
          <a:xfrm>
            <a:off x="45720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2"/>
          <p:cNvSpPr txBox="1"/>
          <p:nvPr>
            <p:ph idx="4" type="body"/>
          </p:nvPr>
        </p:nvSpPr>
        <p:spPr>
          <a:xfrm>
            <a:off x="467424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2" name="Shape 52"/>
        <p:cNvGrpSpPr/>
        <p:nvPr/>
      </p:nvGrpSpPr>
      <p:grpSpPr>
        <a:xfrm>
          <a:off x="0" y="0"/>
          <a:ext cx="0" cy="0"/>
          <a:chOff x="0" y="0"/>
          <a:chExt cx="0" cy="0"/>
        </a:xfrm>
      </p:grpSpPr>
      <p:sp>
        <p:nvSpPr>
          <p:cNvPr id="53" name="Google Shape;53;p13"/>
          <p:cNvSpPr txBox="1"/>
          <p:nvPr>
            <p:ph type="title"/>
          </p:nvPr>
        </p:nvSpPr>
        <p:spPr>
          <a:xfrm>
            <a:off x="258480" y="1197360"/>
            <a:ext cx="8045640" cy="1183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 type="body"/>
          </p:nvPr>
        </p:nvSpPr>
        <p:spPr>
          <a:xfrm>
            <a:off x="457200" y="120348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2" type="body"/>
          </p:nvPr>
        </p:nvSpPr>
        <p:spPr>
          <a:xfrm>
            <a:off x="3239640" y="120348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3" type="body"/>
          </p:nvPr>
        </p:nvSpPr>
        <p:spPr>
          <a:xfrm>
            <a:off x="6022080" y="120348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4" type="body"/>
          </p:nvPr>
        </p:nvSpPr>
        <p:spPr>
          <a:xfrm>
            <a:off x="457200" y="276192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5" type="body"/>
          </p:nvPr>
        </p:nvSpPr>
        <p:spPr>
          <a:xfrm>
            <a:off x="3239640" y="276192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6" type="body"/>
          </p:nvPr>
        </p:nvSpPr>
        <p:spPr>
          <a:xfrm>
            <a:off x="6022080" y="276192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3" name="Shape 63"/>
        <p:cNvGrpSpPr/>
        <p:nvPr/>
      </p:nvGrpSpPr>
      <p:grpSpPr>
        <a:xfrm>
          <a:off x="0" y="0"/>
          <a:ext cx="0" cy="0"/>
          <a:chOff x="0" y="0"/>
          <a:chExt cx="0" cy="0"/>
        </a:xfrm>
      </p:grpSpPr>
      <p:sp>
        <p:nvSpPr>
          <p:cNvPr id="64" name="Google Shape;64;p15"/>
          <p:cNvSpPr txBox="1"/>
          <p:nvPr>
            <p:ph type="title"/>
          </p:nvPr>
        </p:nvSpPr>
        <p:spPr>
          <a:xfrm>
            <a:off x="258480" y="1197360"/>
            <a:ext cx="8045640" cy="1183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5"/>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6" name="Shape 66"/>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7" name="Shape 67"/>
        <p:cNvGrpSpPr/>
        <p:nvPr/>
      </p:nvGrpSpPr>
      <p:grpSpPr>
        <a:xfrm>
          <a:off x="0" y="0"/>
          <a:ext cx="0" cy="0"/>
          <a:chOff x="0" y="0"/>
          <a:chExt cx="0" cy="0"/>
        </a:xfrm>
      </p:grpSpPr>
      <p:sp>
        <p:nvSpPr>
          <p:cNvPr id="68" name="Google Shape;68;p17"/>
          <p:cNvSpPr txBox="1"/>
          <p:nvPr>
            <p:ph type="title"/>
          </p:nvPr>
        </p:nvSpPr>
        <p:spPr>
          <a:xfrm>
            <a:off x="258480" y="1197360"/>
            <a:ext cx="8045640" cy="1183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7"/>
          <p:cNvSpPr txBox="1"/>
          <p:nvPr>
            <p:ph idx="1" type="body"/>
          </p:nvPr>
        </p:nvSpPr>
        <p:spPr>
          <a:xfrm>
            <a:off x="457200" y="1203480"/>
            <a:ext cx="822924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70" name="Shape 70"/>
        <p:cNvGrpSpPr/>
        <p:nvPr/>
      </p:nvGrpSpPr>
      <p:grpSpPr>
        <a:xfrm>
          <a:off x="0" y="0"/>
          <a:ext cx="0" cy="0"/>
          <a:chOff x="0" y="0"/>
          <a:chExt cx="0" cy="0"/>
        </a:xfrm>
      </p:grpSpPr>
      <p:sp>
        <p:nvSpPr>
          <p:cNvPr id="71" name="Google Shape;71;p18"/>
          <p:cNvSpPr txBox="1"/>
          <p:nvPr>
            <p:ph type="title"/>
          </p:nvPr>
        </p:nvSpPr>
        <p:spPr>
          <a:xfrm>
            <a:off x="258480" y="1197360"/>
            <a:ext cx="8045640" cy="1183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 type="body"/>
          </p:nvPr>
        </p:nvSpPr>
        <p:spPr>
          <a:xfrm>
            <a:off x="45720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3" name="Google Shape;73;p18"/>
          <p:cNvSpPr txBox="1"/>
          <p:nvPr>
            <p:ph idx="2" type="body"/>
          </p:nvPr>
        </p:nvSpPr>
        <p:spPr>
          <a:xfrm>
            <a:off x="467424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4" name="Shape 74"/>
        <p:cNvGrpSpPr/>
        <p:nvPr/>
      </p:nvGrpSpPr>
      <p:grpSpPr>
        <a:xfrm>
          <a:off x="0" y="0"/>
          <a:ext cx="0" cy="0"/>
          <a:chOff x="0" y="0"/>
          <a:chExt cx="0" cy="0"/>
        </a:xfrm>
      </p:grpSpPr>
      <p:sp>
        <p:nvSpPr>
          <p:cNvPr id="75" name="Google Shape;75;p19"/>
          <p:cNvSpPr txBox="1"/>
          <p:nvPr>
            <p:ph type="title"/>
          </p:nvPr>
        </p:nvSpPr>
        <p:spPr>
          <a:xfrm>
            <a:off x="258480" y="1197360"/>
            <a:ext cx="8045640" cy="1183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6" name="Shape 76"/>
        <p:cNvGrpSpPr/>
        <p:nvPr/>
      </p:nvGrpSpPr>
      <p:grpSpPr>
        <a:xfrm>
          <a:off x="0" y="0"/>
          <a:ext cx="0" cy="0"/>
          <a:chOff x="0" y="0"/>
          <a:chExt cx="0" cy="0"/>
        </a:xfrm>
      </p:grpSpPr>
      <p:sp>
        <p:nvSpPr>
          <p:cNvPr id="77" name="Google Shape;77;p20"/>
          <p:cNvSpPr txBox="1"/>
          <p:nvPr>
            <p:ph idx="1" type="subTitle"/>
          </p:nvPr>
        </p:nvSpPr>
        <p:spPr>
          <a:xfrm>
            <a:off x="258480" y="1197360"/>
            <a:ext cx="8045640" cy="5486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8" name="Shape 78"/>
        <p:cNvGrpSpPr/>
        <p:nvPr/>
      </p:nvGrpSpPr>
      <p:grpSpPr>
        <a:xfrm>
          <a:off x="0" y="0"/>
          <a:ext cx="0" cy="0"/>
          <a:chOff x="0" y="0"/>
          <a:chExt cx="0" cy="0"/>
        </a:xfrm>
      </p:grpSpPr>
      <p:sp>
        <p:nvSpPr>
          <p:cNvPr id="79" name="Google Shape;79;p21"/>
          <p:cNvSpPr txBox="1"/>
          <p:nvPr>
            <p:ph type="title"/>
          </p:nvPr>
        </p:nvSpPr>
        <p:spPr>
          <a:xfrm>
            <a:off x="258480" y="1197360"/>
            <a:ext cx="8045640" cy="1183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1"/>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21"/>
          <p:cNvSpPr txBox="1"/>
          <p:nvPr>
            <p:ph idx="2" type="body"/>
          </p:nvPr>
        </p:nvSpPr>
        <p:spPr>
          <a:xfrm>
            <a:off x="467424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21"/>
          <p:cNvSpPr txBox="1"/>
          <p:nvPr>
            <p:ph idx="3" type="body"/>
          </p:nvPr>
        </p:nvSpPr>
        <p:spPr>
          <a:xfrm>
            <a:off x="45720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258480" y="1197360"/>
            <a:ext cx="8045640" cy="1183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
          <p:cNvSpPr txBox="1"/>
          <p:nvPr>
            <p:ph idx="1" type="body"/>
          </p:nvPr>
        </p:nvSpPr>
        <p:spPr>
          <a:xfrm>
            <a:off x="457200" y="1203480"/>
            <a:ext cx="822924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83" name="Shape 83"/>
        <p:cNvGrpSpPr/>
        <p:nvPr/>
      </p:nvGrpSpPr>
      <p:grpSpPr>
        <a:xfrm>
          <a:off x="0" y="0"/>
          <a:ext cx="0" cy="0"/>
          <a:chOff x="0" y="0"/>
          <a:chExt cx="0" cy="0"/>
        </a:xfrm>
      </p:grpSpPr>
      <p:sp>
        <p:nvSpPr>
          <p:cNvPr id="84" name="Google Shape;84;p22"/>
          <p:cNvSpPr txBox="1"/>
          <p:nvPr>
            <p:ph type="title"/>
          </p:nvPr>
        </p:nvSpPr>
        <p:spPr>
          <a:xfrm>
            <a:off x="258480" y="1197360"/>
            <a:ext cx="8045640" cy="1183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2"/>
          <p:cNvSpPr txBox="1"/>
          <p:nvPr>
            <p:ph idx="1" type="body"/>
          </p:nvPr>
        </p:nvSpPr>
        <p:spPr>
          <a:xfrm>
            <a:off x="45720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22"/>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22"/>
          <p:cNvSpPr txBox="1"/>
          <p:nvPr>
            <p:ph idx="3" type="body"/>
          </p:nvPr>
        </p:nvSpPr>
        <p:spPr>
          <a:xfrm>
            <a:off x="467424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8" name="Shape 88"/>
        <p:cNvGrpSpPr/>
        <p:nvPr/>
      </p:nvGrpSpPr>
      <p:grpSpPr>
        <a:xfrm>
          <a:off x="0" y="0"/>
          <a:ext cx="0" cy="0"/>
          <a:chOff x="0" y="0"/>
          <a:chExt cx="0" cy="0"/>
        </a:xfrm>
      </p:grpSpPr>
      <p:sp>
        <p:nvSpPr>
          <p:cNvPr id="89" name="Google Shape;89;p23"/>
          <p:cNvSpPr txBox="1"/>
          <p:nvPr>
            <p:ph type="title"/>
          </p:nvPr>
        </p:nvSpPr>
        <p:spPr>
          <a:xfrm>
            <a:off x="258480" y="1197360"/>
            <a:ext cx="8045640" cy="1183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3"/>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3"/>
          <p:cNvSpPr txBox="1"/>
          <p:nvPr>
            <p:ph idx="3" type="body"/>
          </p:nvPr>
        </p:nvSpPr>
        <p:spPr>
          <a:xfrm>
            <a:off x="457200" y="2761920"/>
            <a:ext cx="822924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93" name="Shape 93"/>
        <p:cNvGrpSpPr/>
        <p:nvPr/>
      </p:nvGrpSpPr>
      <p:grpSpPr>
        <a:xfrm>
          <a:off x="0" y="0"/>
          <a:ext cx="0" cy="0"/>
          <a:chOff x="0" y="0"/>
          <a:chExt cx="0" cy="0"/>
        </a:xfrm>
      </p:grpSpPr>
      <p:sp>
        <p:nvSpPr>
          <p:cNvPr id="94" name="Google Shape;94;p24"/>
          <p:cNvSpPr txBox="1"/>
          <p:nvPr>
            <p:ph type="title"/>
          </p:nvPr>
        </p:nvSpPr>
        <p:spPr>
          <a:xfrm>
            <a:off x="258480" y="1197360"/>
            <a:ext cx="8045640" cy="1183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4"/>
          <p:cNvSpPr txBox="1"/>
          <p:nvPr>
            <p:ph idx="1" type="body"/>
          </p:nvPr>
        </p:nvSpPr>
        <p:spPr>
          <a:xfrm>
            <a:off x="457200" y="1203480"/>
            <a:ext cx="822924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24"/>
          <p:cNvSpPr txBox="1"/>
          <p:nvPr>
            <p:ph idx="2" type="body"/>
          </p:nvPr>
        </p:nvSpPr>
        <p:spPr>
          <a:xfrm>
            <a:off x="457200" y="2761920"/>
            <a:ext cx="822924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7" name="Shape 97"/>
        <p:cNvGrpSpPr/>
        <p:nvPr/>
      </p:nvGrpSpPr>
      <p:grpSpPr>
        <a:xfrm>
          <a:off x="0" y="0"/>
          <a:ext cx="0" cy="0"/>
          <a:chOff x="0" y="0"/>
          <a:chExt cx="0" cy="0"/>
        </a:xfrm>
      </p:grpSpPr>
      <p:sp>
        <p:nvSpPr>
          <p:cNvPr id="98" name="Google Shape;98;p25"/>
          <p:cNvSpPr txBox="1"/>
          <p:nvPr>
            <p:ph type="title"/>
          </p:nvPr>
        </p:nvSpPr>
        <p:spPr>
          <a:xfrm>
            <a:off x="258480" y="1197360"/>
            <a:ext cx="8045640" cy="1183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5"/>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5"/>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5"/>
          <p:cNvSpPr txBox="1"/>
          <p:nvPr>
            <p:ph idx="3" type="body"/>
          </p:nvPr>
        </p:nvSpPr>
        <p:spPr>
          <a:xfrm>
            <a:off x="45720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5"/>
          <p:cNvSpPr txBox="1"/>
          <p:nvPr>
            <p:ph idx="4" type="body"/>
          </p:nvPr>
        </p:nvSpPr>
        <p:spPr>
          <a:xfrm>
            <a:off x="467424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03" name="Shape 103"/>
        <p:cNvGrpSpPr/>
        <p:nvPr/>
      </p:nvGrpSpPr>
      <p:grpSpPr>
        <a:xfrm>
          <a:off x="0" y="0"/>
          <a:ext cx="0" cy="0"/>
          <a:chOff x="0" y="0"/>
          <a:chExt cx="0" cy="0"/>
        </a:xfrm>
      </p:grpSpPr>
      <p:sp>
        <p:nvSpPr>
          <p:cNvPr id="104" name="Google Shape;104;p26"/>
          <p:cNvSpPr txBox="1"/>
          <p:nvPr>
            <p:ph type="title"/>
          </p:nvPr>
        </p:nvSpPr>
        <p:spPr>
          <a:xfrm>
            <a:off x="258480" y="1197360"/>
            <a:ext cx="8045640" cy="1183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6"/>
          <p:cNvSpPr txBox="1"/>
          <p:nvPr>
            <p:ph idx="1" type="body"/>
          </p:nvPr>
        </p:nvSpPr>
        <p:spPr>
          <a:xfrm>
            <a:off x="457200" y="120348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6"/>
          <p:cNvSpPr txBox="1"/>
          <p:nvPr>
            <p:ph idx="2" type="body"/>
          </p:nvPr>
        </p:nvSpPr>
        <p:spPr>
          <a:xfrm>
            <a:off x="3239640" y="120348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6"/>
          <p:cNvSpPr txBox="1"/>
          <p:nvPr>
            <p:ph idx="3" type="body"/>
          </p:nvPr>
        </p:nvSpPr>
        <p:spPr>
          <a:xfrm>
            <a:off x="6022080" y="120348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6"/>
          <p:cNvSpPr txBox="1"/>
          <p:nvPr>
            <p:ph idx="4" type="body"/>
          </p:nvPr>
        </p:nvSpPr>
        <p:spPr>
          <a:xfrm>
            <a:off x="457200" y="276192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6"/>
          <p:cNvSpPr txBox="1"/>
          <p:nvPr>
            <p:ph idx="5" type="body"/>
          </p:nvPr>
        </p:nvSpPr>
        <p:spPr>
          <a:xfrm>
            <a:off x="3239640" y="276192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26"/>
          <p:cNvSpPr txBox="1"/>
          <p:nvPr>
            <p:ph idx="6" type="body"/>
          </p:nvPr>
        </p:nvSpPr>
        <p:spPr>
          <a:xfrm>
            <a:off x="6022080" y="276192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8" name="Shape 1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9" name="Shape 19"/>
        <p:cNvGrpSpPr/>
        <p:nvPr/>
      </p:nvGrpSpPr>
      <p:grpSpPr>
        <a:xfrm>
          <a:off x="0" y="0"/>
          <a:ext cx="0" cy="0"/>
          <a:chOff x="0" y="0"/>
          <a:chExt cx="0" cy="0"/>
        </a:xfrm>
      </p:grpSpPr>
      <p:sp>
        <p:nvSpPr>
          <p:cNvPr id="20" name="Google Shape;20;p5"/>
          <p:cNvSpPr txBox="1"/>
          <p:nvPr>
            <p:ph type="title"/>
          </p:nvPr>
        </p:nvSpPr>
        <p:spPr>
          <a:xfrm>
            <a:off x="258480" y="1197360"/>
            <a:ext cx="8045640" cy="1183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
          <p:cNvSpPr txBox="1"/>
          <p:nvPr>
            <p:ph idx="1" type="body"/>
          </p:nvPr>
        </p:nvSpPr>
        <p:spPr>
          <a:xfrm>
            <a:off x="45720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5"/>
          <p:cNvSpPr txBox="1"/>
          <p:nvPr>
            <p:ph idx="2" type="body"/>
          </p:nvPr>
        </p:nvSpPr>
        <p:spPr>
          <a:xfrm>
            <a:off x="467424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258480" y="1197360"/>
            <a:ext cx="8045640" cy="1183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5" name="Shape 25"/>
        <p:cNvGrpSpPr/>
        <p:nvPr/>
      </p:nvGrpSpPr>
      <p:grpSpPr>
        <a:xfrm>
          <a:off x="0" y="0"/>
          <a:ext cx="0" cy="0"/>
          <a:chOff x="0" y="0"/>
          <a:chExt cx="0" cy="0"/>
        </a:xfrm>
      </p:grpSpPr>
      <p:sp>
        <p:nvSpPr>
          <p:cNvPr id="26" name="Google Shape;26;p7"/>
          <p:cNvSpPr txBox="1"/>
          <p:nvPr>
            <p:ph idx="1" type="subTitle"/>
          </p:nvPr>
        </p:nvSpPr>
        <p:spPr>
          <a:xfrm>
            <a:off x="258480" y="1197360"/>
            <a:ext cx="8045640" cy="5486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8"/>
          <p:cNvSpPr txBox="1"/>
          <p:nvPr>
            <p:ph type="title"/>
          </p:nvPr>
        </p:nvSpPr>
        <p:spPr>
          <a:xfrm>
            <a:off x="258480" y="1197360"/>
            <a:ext cx="8045640" cy="1183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2" type="body"/>
          </p:nvPr>
        </p:nvSpPr>
        <p:spPr>
          <a:xfrm>
            <a:off x="467424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8"/>
          <p:cNvSpPr txBox="1"/>
          <p:nvPr>
            <p:ph idx="3" type="body"/>
          </p:nvPr>
        </p:nvSpPr>
        <p:spPr>
          <a:xfrm>
            <a:off x="45720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9"/>
          <p:cNvSpPr txBox="1"/>
          <p:nvPr>
            <p:ph type="title"/>
          </p:nvPr>
        </p:nvSpPr>
        <p:spPr>
          <a:xfrm>
            <a:off x="258480" y="1197360"/>
            <a:ext cx="8045640" cy="1183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 type="body"/>
          </p:nvPr>
        </p:nvSpPr>
        <p:spPr>
          <a:xfrm>
            <a:off x="45720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9"/>
          <p:cNvSpPr txBox="1"/>
          <p:nvPr>
            <p:ph idx="3" type="body"/>
          </p:nvPr>
        </p:nvSpPr>
        <p:spPr>
          <a:xfrm>
            <a:off x="467424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10"/>
          <p:cNvSpPr txBox="1"/>
          <p:nvPr>
            <p:ph type="title"/>
          </p:nvPr>
        </p:nvSpPr>
        <p:spPr>
          <a:xfrm>
            <a:off x="258480" y="1197360"/>
            <a:ext cx="8045640" cy="1183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0"/>
          <p:cNvSpPr txBox="1"/>
          <p:nvPr>
            <p:ph idx="3" type="body"/>
          </p:nvPr>
        </p:nvSpPr>
        <p:spPr>
          <a:xfrm>
            <a:off x="457200" y="2761920"/>
            <a:ext cx="822924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58480" y="1197360"/>
            <a:ext cx="8045640" cy="118332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 type="body"/>
          </p:nvPr>
        </p:nvSpPr>
        <p:spPr>
          <a:xfrm>
            <a:off x="457200" y="1203480"/>
            <a:ext cx="8229240" cy="29829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2" name="Google Shape;62;p14"/>
          <p:cNvSpPr txBox="1"/>
          <p:nvPr>
            <p:ph idx="1" type="body"/>
          </p:nvPr>
        </p:nvSpPr>
        <p:spPr>
          <a:xfrm>
            <a:off x="457200" y="1203480"/>
            <a:ext cx="8229240" cy="29829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10.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3.png"/><Relationship Id="rId9" Type="http://schemas.openxmlformats.org/officeDocument/2006/relationships/image" Target="../media/image24.png"/><Relationship Id="rId5" Type="http://schemas.openxmlformats.org/officeDocument/2006/relationships/image" Target="../media/image21.png"/><Relationship Id="rId6" Type="http://schemas.openxmlformats.org/officeDocument/2006/relationships/image" Target="../media/image15.png"/><Relationship Id="rId7" Type="http://schemas.openxmlformats.org/officeDocument/2006/relationships/image" Target="../media/image23.png"/><Relationship Id="rId8"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hyperlink" Target="https://cloud.google.com/pubsub/subscriber?hl=pt-br" TargetMode="External"/><Relationship Id="rId6" Type="http://schemas.openxmlformats.org/officeDocument/2006/relationships/hyperlink" Target="https://cloud.google.com/pubsub/architecture?hl=pt-b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hyperlink" Target="https://cloud.google.com/pubsub/docs/overview?hl=pt-br#endpoint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hyperlink" Target="https://cloud.google.com/pubsub/docs/overview?hl=pt-br#endpoints" TargetMode="External"/><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7"/>
          <p:cNvSpPr txBox="1"/>
          <p:nvPr/>
        </p:nvSpPr>
        <p:spPr>
          <a:xfrm>
            <a:off x="258480" y="1197360"/>
            <a:ext cx="8045640" cy="118332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None/>
            </a:pPr>
            <a:r>
              <a:rPr b="1" i="0" lang="en-US" sz="4000" u="none" cap="none" strike="noStrike">
                <a:solidFill>
                  <a:srgbClr val="333333"/>
                </a:solidFill>
                <a:latin typeface="Arial"/>
                <a:ea typeface="Arial"/>
                <a:cs typeface="Arial"/>
                <a:sym typeface="Arial"/>
              </a:rPr>
              <a:t>Cloud Pub/Sub</a:t>
            </a:r>
            <a:endParaRPr b="0" i="0" sz="4000" u="none" cap="none" strike="noStrike">
              <a:solidFill>
                <a:srgbClr val="000000"/>
              </a:solidFill>
              <a:latin typeface="Arial"/>
              <a:ea typeface="Arial"/>
              <a:cs typeface="Arial"/>
              <a:sym typeface="Arial"/>
            </a:endParaRPr>
          </a:p>
        </p:txBody>
      </p:sp>
      <p:sp>
        <p:nvSpPr>
          <p:cNvPr id="117" name="Google Shape;117;p27"/>
          <p:cNvSpPr txBox="1"/>
          <p:nvPr/>
        </p:nvSpPr>
        <p:spPr>
          <a:xfrm>
            <a:off x="258480" y="2259360"/>
            <a:ext cx="7978320" cy="6238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rgbClr val="747474"/>
                </a:solidFill>
                <a:latin typeface="Roboto"/>
                <a:ea typeface="Roboto"/>
                <a:cs typeface="Roboto"/>
                <a:sym typeface="Roboto"/>
              </a:rPr>
              <a:t>TECH TALK – DOLPHIN - M</a:t>
            </a:r>
            <a:r>
              <a:rPr lang="en-US">
                <a:solidFill>
                  <a:srgbClr val="747474"/>
                </a:solidFill>
                <a:latin typeface="Roboto"/>
                <a:ea typeface="Roboto"/>
                <a:cs typeface="Roboto"/>
                <a:sym typeface="Roboto"/>
              </a:rPr>
              <a:t>aio-Junho</a:t>
            </a:r>
            <a:r>
              <a:rPr b="0" i="0" lang="en-US" sz="1400" u="none" cap="none" strike="noStrike">
                <a:solidFill>
                  <a:srgbClr val="747474"/>
                </a:solidFill>
                <a:latin typeface="Roboto"/>
                <a:ea typeface="Roboto"/>
                <a:cs typeface="Roboto"/>
                <a:sym typeface="Roboto"/>
              </a:rPr>
              <a:t>/2020</a:t>
            </a:r>
            <a:endParaRPr b="0" i="0" sz="1400" u="none" cap="none" strike="noStrike">
              <a:latin typeface="Arial"/>
              <a:ea typeface="Arial"/>
              <a:cs typeface="Arial"/>
              <a:sym typeface="Arial"/>
            </a:endParaRPr>
          </a:p>
        </p:txBody>
      </p:sp>
      <p:pic>
        <p:nvPicPr>
          <p:cNvPr id="118" name="Google Shape;118;p27"/>
          <p:cNvPicPr preferRelativeResize="0"/>
          <p:nvPr/>
        </p:nvPicPr>
        <p:blipFill rotWithShape="1">
          <a:blip r:embed="rId3">
            <a:alphaModFix/>
          </a:blip>
          <a:srcRect b="3457" l="-6492" r="41700" t="3054"/>
          <a:stretch/>
        </p:blipFill>
        <p:spPr>
          <a:xfrm>
            <a:off x="4715640" y="0"/>
            <a:ext cx="4428000" cy="5143320"/>
          </a:xfrm>
          <a:prstGeom prst="rect">
            <a:avLst/>
          </a:prstGeom>
          <a:noFill/>
          <a:ln>
            <a:noFill/>
          </a:ln>
        </p:spPr>
      </p:pic>
      <p:pic>
        <p:nvPicPr>
          <p:cNvPr id="119" name="Google Shape;119;p27"/>
          <p:cNvPicPr preferRelativeResize="0"/>
          <p:nvPr/>
        </p:nvPicPr>
        <p:blipFill rotWithShape="1">
          <a:blip r:embed="rId4">
            <a:alphaModFix/>
          </a:blip>
          <a:srcRect b="0" l="0" r="0" t="0"/>
          <a:stretch/>
        </p:blipFill>
        <p:spPr>
          <a:xfrm>
            <a:off x="360000" y="144000"/>
            <a:ext cx="1311840" cy="1311840"/>
          </a:xfrm>
          <a:prstGeom prst="rect">
            <a:avLst/>
          </a:prstGeom>
          <a:noFill/>
          <a:ln>
            <a:noFill/>
          </a:ln>
        </p:spPr>
      </p:pic>
      <p:pic>
        <p:nvPicPr>
          <p:cNvPr id="120" name="Google Shape;120;p27"/>
          <p:cNvPicPr preferRelativeResize="0"/>
          <p:nvPr/>
        </p:nvPicPr>
        <p:blipFill rotWithShape="1">
          <a:blip r:embed="rId5">
            <a:alphaModFix/>
          </a:blip>
          <a:srcRect b="0" l="0" r="0" t="0"/>
          <a:stretch/>
        </p:blipFill>
        <p:spPr>
          <a:xfrm>
            <a:off x="360000" y="2664000"/>
            <a:ext cx="1872000" cy="28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6"/>
          <p:cNvSpPr txBox="1"/>
          <p:nvPr/>
        </p:nvSpPr>
        <p:spPr>
          <a:xfrm>
            <a:off x="133920" y="360"/>
            <a:ext cx="8819280" cy="5310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br>
              <a:rPr lang="en-US" sz="1300">
                <a:solidFill>
                  <a:srgbClr val="75787A"/>
                </a:solidFill>
                <a:latin typeface="Roboto"/>
                <a:ea typeface="Roboto"/>
                <a:cs typeface="Roboto"/>
                <a:sym typeface="Roboto"/>
              </a:rPr>
            </a:br>
            <a:r>
              <a:rPr lang="en-US" sz="1300">
                <a:solidFill>
                  <a:srgbClr val="75787A"/>
                </a:solidFill>
                <a:latin typeface="Roboto"/>
                <a:ea typeface="Roboto"/>
                <a:cs typeface="Roboto"/>
                <a:sym typeface="Roboto"/>
              </a:rPr>
              <a:t>Demonstração - Passos para criação Pub/Sub</a:t>
            </a:r>
            <a:endParaRPr b="0" sz="1300" strike="noStrike">
              <a:latin typeface="Arial"/>
              <a:ea typeface="Arial"/>
              <a:cs typeface="Arial"/>
              <a:sym typeface="Arial"/>
            </a:endParaRPr>
          </a:p>
        </p:txBody>
      </p:sp>
      <p:pic>
        <p:nvPicPr>
          <p:cNvPr id="205" name="Google Shape;205;p36"/>
          <p:cNvPicPr preferRelativeResize="0"/>
          <p:nvPr/>
        </p:nvPicPr>
        <p:blipFill>
          <a:blip r:embed="rId3">
            <a:alphaModFix/>
          </a:blip>
          <a:stretch>
            <a:fillRect/>
          </a:stretch>
        </p:blipFill>
        <p:spPr>
          <a:xfrm>
            <a:off x="3784650" y="659200"/>
            <a:ext cx="4627875" cy="2840100"/>
          </a:xfrm>
          <a:prstGeom prst="rect">
            <a:avLst/>
          </a:prstGeom>
          <a:noFill/>
          <a:ln>
            <a:noFill/>
          </a:ln>
        </p:spPr>
      </p:pic>
      <p:sp>
        <p:nvSpPr>
          <p:cNvPr id="206" name="Google Shape;206;p36"/>
          <p:cNvSpPr/>
          <p:nvPr/>
        </p:nvSpPr>
        <p:spPr>
          <a:xfrm>
            <a:off x="159239" y="659200"/>
            <a:ext cx="3347100" cy="2533800"/>
          </a:xfrm>
          <a:prstGeom prst="roundRect">
            <a:avLst>
              <a:gd fmla="val 827" name="adj"/>
            </a:avLst>
          </a:prstGeom>
          <a:solidFill>
            <a:srgbClr val="F3E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7" name="Google Shape;207;p36"/>
          <p:cNvPicPr preferRelativeResize="0"/>
          <p:nvPr/>
        </p:nvPicPr>
        <p:blipFill>
          <a:blip r:embed="rId4">
            <a:alphaModFix/>
          </a:blip>
          <a:stretch>
            <a:fillRect/>
          </a:stretch>
        </p:blipFill>
        <p:spPr>
          <a:xfrm>
            <a:off x="516225" y="721025"/>
            <a:ext cx="2773076" cy="2366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grpSp>
        <p:nvGrpSpPr>
          <p:cNvPr id="212" name="Google Shape;212;p37"/>
          <p:cNvGrpSpPr/>
          <p:nvPr/>
        </p:nvGrpSpPr>
        <p:grpSpPr>
          <a:xfrm>
            <a:off x="1624795" y="983625"/>
            <a:ext cx="2932800" cy="3558000"/>
            <a:chOff x="1935720" y="972000"/>
            <a:chExt cx="2932800" cy="3558000"/>
          </a:xfrm>
        </p:grpSpPr>
        <p:sp>
          <p:nvSpPr>
            <p:cNvPr id="213" name="Google Shape;213;p37"/>
            <p:cNvSpPr/>
            <p:nvPr/>
          </p:nvSpPr>
          <p:spPr>
            <a:xfrm>
              <a:off x="1935720" y="972000"/>
              <a:ext cx="2932800" cy="3558000"/>
            </a:xfrm>
            <a:prstGeom prst="roundRect">
              <a:avLst>
                <a:gd fmla="val 399" name="adj"/>
              </a:avLst>
            </a:pr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4" name="Google Shape;214;p37"/>
            <p:cNvPicPr preferRelativeResize="0"/>
            <p:nvPr/>
          </p:nvPicPr>
          <p:blipFill rotWithShape="1">
            <a:blip r:embed="rId3">
              <a:alphaModFix/>
            </a:blip>
            <a:srcRect b="0" l="0" r="0" t="0"/>
            <a:stretch/>
          </p:blipFill>
          <p:spPr>
            <a:xfrm>
              <a:off x="2073240" y="1063800"/>
              <a:ext cx="1416961" cy="180720"/>
            </a:xfrm>
            <a:prstGeom prst="rect">
              <a:avLst/>
            </a:prstGeom>
            <a:noFill/>
            <a:ln>
              <a:noFill/>
            </a:ln>
          </p:spPr>
        </p:pic>
      </p:grpSp>
      <p:grpSp>
        <p:nvGrpSpPr>
          <p:cNvPr id="215" name="Google Shape;215;p37"/>
          <p:cNvGrpSpPr/>
          <p:nvPr/>
        </p:nvGrpSpPr>
        <p:grpSpPr>
          <a:xfrm>
            <a:off x="715075" y="983620"/>
            <a:ext cx="677100" cy="2533800"/>
            <a:chOff x="1020600" y="970920"/>
            <a:chExt cx="677100" cy="2533800"/>
          </a:xfrm>
        </p:grpSpPr>
        <p:sp>
          <p:nvSpPr>
            <p:cNvPr id="216" name="Google Shape;216;p37"/>
            <p:cNvSpPr/>
            <p:nvPr/>
          </p:nvSpPr>
          <p:spPr>
            <a:xfrm>
              <a:off x="1020600" y="970920"/>
              <a:ext cx="677100" cy="2533800"/>
            </a:xfrm>
            <a:prstGeom prst="roundRect">
              <a:avLst>
                <a:gd fmla="val 827" name="adj"/>
              </a:avLst>
            </a:prstGeom>
            <a:solidFill>
              <a:srgbClr val="F3E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7"/>
            <p:cNvSpPr/>
            <p:nvPr/>
          </p:nvSpPr>
          <p:spPr>
            <a:xfrm>
              <a:off x="1020600" y="970925"/>
              <a:ext cx="530400" cy="173400"/>
            </a:xfrm>
            <a:prstGeom prst="rect">
              <a:avLst/>
            </a:prstGeom>
            <a:noFill/>
            <a:ln>
              <a:noFill/>
            </a:ln>
          </p:spPr>
          <p:txBody>
            <a:bodyPr anchorCtr="0" anchor="t" bIns="0" lIns="91425" spcFirstLastPara="1" rIns="0" wrap="square" tIns="54700">
              <a:noAutofit/>
            </a:bodyPr>
            <a:lstStyle/>
            <a:p>
              <a:pPr indent="0" lvl="0" marL="0" marR="0" rtl="0" algn="l">
                <a:lnSpc>
                  <a:spcPct val="142000"/>
                </a:lnSpc>
                <a:spcBef>
                  <a:spcPts val="0"/>
                </a:spcBef>
                <a:spcAft>
                  <a:spcPts val="0"/>
                </a:spcAft>
                <a:buNone/>
              </a:pPr>
              <a:r>
                <a:rPr lang="en-US" sz="700">
                  <a:solidFill>
                    <a:srgbClr val="9E9E9E"/>
                  </a:solidFill>
                  <a:latin typeface="Roboto"/>
                  <a:ea typeface="Roboto"/>
                  <a:cs typeface="Roboto"/>
                  <a:sym typeface="Roboto"/>
                </a:rPr>
                <a:t>PYTHON</a:t>
              </a:r>
              <a:endParaRPr sz="700">
                <a:solidFill>
                  <a:srgbClr val="9E9E9E"/>
                </a:solidFill>
                <a:latin typeface="Roboto"/>
                <a:ea typeface="Roboto"/>
                <a:cs typeface="Roboto"/>
                <a:sym typeface="Roboto"/>
              </a:endParaRPr>
            </a:p>
            <a:p>
              <a:pPr indent="0" lvl="0" marL="0" marR="0" rtl="0" algn="l">
                <a:lnSpc>
                  <a:spcPct val="142000"/>
                </a:lnSpc>
                <a:spcBef>
                  <a:spcPts val="0"/>
                </a:spcBef>
                <a:spcAft>
                  <a:spcPts val="0"/>
                </a:spcAft>
                <a:buNone/>
              </a:pPr>
              <a:r>
                <a:t/>
              </a:r>
              <a:endParaRPr sz="700">
                <a:solidFill>
                  <a:srgbClr val="9E9E9E"/>
                </a:solidFill>
                <a:latin typeface="Roboto"/>
                <a:ea typeface="Roboto"/>
                <a:cs typeface="Roboto"/>
                <a:sym typeface="Roboto"/>
              </a:endParaRPr>
            </a:p>
          </p:txBody>
        </p:sp>
      </p:grpSp>
      <p:grpSp>
        <p:nvGrpSpPr>
          <p:cNvPr id="218" name="Google Shape;218;p37"/>
          <p:cNvGrpSpPr/>
          <p:nvPr/>
        </p:nvGrpSpPr>
        <p:grpSpPr>
          <a:xfrm>
            <a:off x="3220315" y="3618460"/>
            <a:ext cx="1188300" cy="667200"/>
            <a:chOff x="3525840" y="3605760"/>
            <a:chExt cx="1188300" cy="667200"/>
          </a:xfrm>
        </p:grpSpPr>
        <p:sp>
          <p:nvSpPr>
            <p:cNvPr id="219" name="Google Shape;219;p37"/>
            <p:cNvSpPr/>
            <p:nvPr/>
          </p:nvSpPr>
          <p:spPr>
            <a:xfrm>
              <a:off x="3525840" y="3605760"/>
              <a:ext cx="1188300" cy="667200"/>
            </a:xfrm>
            <a:prstGeom prst="roundRect">
              <a:avLst>
                <a:gd fmla="val 827" name="adj"/>
              </a:avLst>
            </a:prstGeom>
            <a:solidFill>
              <a:srgbClr val="E3F2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7"/>
            <p:cNvSpPr/>
            <p:nvPr/>
          </p:nvSpPr>
          <p:spPr>
            <a:xfrm>
              <a:off x="3525840" y="3605760"/>
              <a:ext cx="486300" cy="184200"/>
            </a:xfrm>
            <a:prstGeom prst="rect">
              <a:avLst/>
            </a:prstGeom>
            <a:noFill/>
            <a:ln>
              <a:noFill/>
            </a:ln>
          </p:spPr>
          <p:txBody>
            <a:bodyPr anchorCtr="0" anchor="t" bIns="0" lIns="91425" spcFirstLastPara="1" rIns="0" wrap="square" tIns="64075">
              <a:noAutofit/>
            </a:bodyPr>
            <a:lstStyle/>
            <a:p>
              <a:pPr indent="0" lvl="0" marL="0" marR="0" rtl="0" algn="l">
                <a:lnSpc>
                  <a:spcPct val="133000"/>
                </a:lnSpc>
                <a:spcBef>
                  <a:spcPts val="0"/>
                </a:spcBef>
                <a:spcAft>
                  <a:spcPts val="0"/>
                </a:spcAft>
                <a:buNone/>
              </a:pPr>
              <a:r>
                <a:rPr b="0" lang="en-US" sz="750" strike="noStrike">
                  <a:solidFill>
                    <a:srgbClr val="9E9E9E"/>
                  </a:solidFill>
                  <a:latin typeface="Roboto"/>
                  <a:ea typeface="Roboto"/>
                  <a:cs typeface="Roboto"/>
                  <a:sym typeface="Roboto"/>
                </a:rPr>
                <a:t>Analytics</a:t>
              </a:r>
              <a:endParaRPr b="0" sz="750" strike="noStrike">
                <a:latin typeface="Arial"/>
                <a:ea typeface="Arial"/>
                <a:cs typeface="Arial"/>
                <a:sym typeface="Arial"/>
              </a:endParaRPr>
            </a:p>
          </p:txBody>
        </p:sp>
      </p:grpSp>
      <p:grpSp>
        <p:nvGrpSpPr>
          <p:cNvPr id="221" name="Google Shape;221;p37"/>
          <p:cNvGrpSpPr/>
          <p:nvPr/>
        </p:nvGrpSpPr>
        <p:grpSpPr>
          <a:xfrm>
            <a:off x="3269995" y="3828700"/>
            <a:ext cx="1096800" cy="381900"/>
            <a:chOff x="3575520" y="3816000"/>
            <a:chExt cx="1096800" cy="381900"/>
          </a:xfrm>
        </p:grpSpPr>
        <p:sp>
          <p:nvSpPr>
            <p:cNvPr id="222" name="Google Shape;222;p37"/>
            <p:cNvSpPr/>
            <p:nvPr/>
          </p:nvSpPr>
          <p:spPr>
            <a:xfrm>
              <a:off x="3575520" y="3816000"/>
              <a:ext cx="1096800" cy="381900"/>
            </a:xfrm>
            <a:prstGeom prst="roundRect">
              <a:avLst>
                <a:gd fmla="val 1674" name="adj"/>
              </a:avLst>
            </a:prstGeom>
            <a:solidFill>
              <a:srgbClr val="FFFFFF"/>
            </a:solidFill>
            <a:ln>
              <a:noFill/>
            </a:ln>
            <a:effectLst>
              <a:outerShdw dir="5400000" dist="6480">
                <a:srgbClr val="000000">
                  <a:alpha val="44710"/>
                </a:srgbClr>
              </a:outerShdw>
            </a:effectLst>
          </p:spPr>
          <p:txBody>
            <a:bodyPr anchorCtr="0" anchor="ctr" bIns="73075" lIns="429825" spcFirstLastPara="1" rIns="45700" wrap="square" tIns="73075">
              <a:noAutofit/>
            </a:bodyPr>
            <a:lstStyle/>
            <a:p>
              <a:pPr indent="0" lvl="0" marL="0" marR="0" rtl="0" algn="l">
                <a:lnSpc>
                  <a:spcPct val="113000"/>
                </a:lnSpc>
                <a:spcBef>
                  <a:spcPts val="0"/>
                </a:spcBef>
                <a:spcAft>
                  <a:spcPts val="0"/>
                </a:spcAft>
                <a:buNone/>
              </a:pPr>
              <a:r>
                <a:rPr b="0" lang="en-US" sz="750" strike="noStrike">
                  <a:solidFill>
                    <a:srgbClr val="212121"/>
                  </a:solidFill>
                  <a:latin typeface="Roboto"/>
                  <a:ea typeface="Roboto"/>
                  <a:cs typeface="Roboto"/>
                  <a:sym typeface="Roboto"/>
                </a:rPr>
                <a:t>Process Data</a:t>
              </a:r>
              <a:br>
                <a:rPr lang="en-US" sz="1800">
                  <a:latin typeface="Arial"/>
                  <a:ea typeface="Arial"/>
                  <a:cs typeface="Arial"/>
                  <a:sym typeface="Arial"/>
                </a:rPr>
              </a:br>
              <a:r>
                <a:rPr b="0" lang="en-US" sz="700" strike="noStrike">
                  <a:solidFill>
                    <a:srgbClr val="757575"/>
                  </a:solidFill>
                  <a:latin typeface="Roboto"/>
                  <a:ea typeface="Roboto"/>
                  <a:cs typeface="Roboto"/>
                  <a:sym typeface="Roboto"/>
                </a:rPr>
                <a:t>Prediction API</a:t>
              </a:r>
              <a:endParaRPr b="0" sz="700" strike="noStrike">
                <a:latin typeface="Arial"/>
                <a:ea typeface="Arial"/>
                <a:cs typeface="Arial"/>
                <a:sym typeface="Arial"/>
              </a:endParaRPr>
            </a:p>
          </p:txBody>
        </p:sp>
        <p:pic>
          <p:nvPicPr>
            <p:cNvPr id="223" name="Google Shape;223;p37"/>
            <p:cNvPicPr preferRelativeResize="0"/>
            <p:nvPr/>
          </p:nvPicPr>
          <p:blipFill rotWithShape="1">
            <a:blip r:embed="rId4">
              <a:alphaModFix/>
            </a:blip>
            <a:srcRect b="5084" l="0" r="0" t="5075"/>
            <a:stretch/>
          </p:blipFill>
          <p:spPr>
            <a:xfrm>
              <a:off x="3614400" y="3883680"/>
              <a:ext cx="273960" cy="246240"/>
            </a:xfrm>
            <a:prstGeom prst="rect">
              <a:avLst/>
            </a:prstGeom>
            <a:noFill/>
            <a:ln>
              <a:noFill/>
            </a:ln>
          </p:spPr>
        </p:pic>
      </p:grpSp>
      <p:grpSp>
        <p:nvGrpSpPr>
          <p:cNvPr id="224" name="Google Shape;224;p37"/>
          <p:cNvGrpSpPr/>
          <p:nvPr/>
        </p:nvGrpSpPr>
        <p:grpSpPr>
          <a:xfrm>
            <a:off x="1777075" y="2929780"/>
            <a:ext cx="1188300" cy="381900"/>
            <a:chOff x="2082600" y="2917080"/>
            <a:chExt cx="1188300" cy="381900"/>
          </a:xfrm>
        </p:grpSpPr>
        <p:sp>
          <p:nvSpPr>
            <p:cNvPr id="225" name="Google Shape;225;p37"/>
            <p:cNvSpPr/>
            <p:nvPr/>
          </p:nvSpPr>
          <p:spPr>
            <a:xfrm>
              <a:off x="2082600" y="2917080"/>
              <a:ext cx="1188300" cy="381900"/>
            </a:xfrm>
            <a:prstGeom prst="roundRect">
              <a:avLst>
                <a:gd fmla="val 1674" name="adj"/>
              </a:avLst>
            </a:prstGeom>
            <a:solidFill>
              <a:srgbClr val="FFFFFF"/>
            </a:solidFill>
            <a:ln>
              <a:noFill/>
            </a:ln>
            <a:effectLst>
              <a:outerShdw dir="5400000" dist="6480">
                <a:srgbClr val="000000">
                  <a:alpha val="44710"/>
                </a:srgbClr>
              </a:outerShdw>
            </a:effectLst>
          </p:spPr>
          <p:txBody>
            <a:bodyPr anchorCtr="0" anchor="ctr" bIns="73075" lIns="429825" spcFirstLastPara="1" rIns="45700" wrap="square" tIns="73075">
              <a:noAutofit/>
            </a:bodyPr>
            <a:lstStyle/>
            <a:p>
              <a:pPr indent="0" lvl="0" marL="0" marR="0" rtl="0" algn="l">
                <a:lnSpc>
                  <a:spcPct val="113000"/>
                </a:lnSpc>
                <a:spcBef>
                  <a:spcPts val="0"/>
                </a:spcBef>
                <a:spcAft>
                  <a:spcPts val="0"/>
                </a:spcAft>
                <a:buNone/>
              </a:pPr>
              <a:r>
                <a:rPr b="0" lang="en-US" sz="750" strike="noStrike">
                  <a:solidFill>
                    <a:srgbClr val="212121"/>
                  </a:solidFill>
                  <a:latin typeface="Roboto"/>
                  <a:ea typeface="Roboto"/>
                  <a:cs typeface="Roboto"/>
                  <a:sym typeface="Roboto"/>
                </a:rPr>
                <a:t>Ingest</a:t>
              </a:r>
              <a:br>
                <a:rPr lang="en-US" sz="1800">
                  <a:latin typeface="Arial"/>
                  <a:ea typeface="Arial"/>
                  <a:cs typeface="Arial"/>
                  <a:sym typeface="Arial"/>
                </a:rPr>
              </a:br>
              <a:r>
                <a:rPr b="0" lang="en-US" sz="700" strike="noStrike">
                  <a:solidFill>
                    <a:srgbClr val="757575"/>
                  </a:solidFill>
                  <a:latin typeface="Roboto"/>
                  <a:ea typeface="Roboto"/>
                  <a:cs typeface="Roboto"/>
                  <a:sym typeface="Roboto"/>
                </a:rPr>
                <a:t>Cloud Pub/Sub</a:t>
              </a:r>
              <a:endParaRPr b="0" sz="700" strike="noStrike">
                <a:latin typeface="Arial"/>
                <a:ea typeface="Arial"/>
                <a:cs typeface="Arial"/>
                <a:sym typeface="Arial"/>
              </a:endParaRPr>
            </a:p>
          </p:txBody>
        </p:sp>
        <p:pic>
          <p:nvPicPr>
            <p:cNvPr id="226" name="Google Shape;226;p37"/>
            <p:cNvPicPr preferRelativeResize="0"/>
            <p:nvPr/>
          </p:nvPicPr>
          <p:blipFill rotWithShape="1">
            <a:blip r:embed="rId5">
              <a:alphaModFix/>
            </a:blip>
            <a:srcRect b="5084" l="0" r="0" t="5075"/>
            <a:stretch/>
          </p:blipFill>
          <p:spPr>
            <a:xfrm>
              <a:off x="2126880" y="2983680"/>
              <a:ext cx="273960" cy="246240"/>
            </a:xfrm>
            <a:prstGeom prst="rect">
              <a:avLst/>
            </a:prstGeom>
            <a:noFill/>
            <a:ln>
              <a:noFill/>
            </a:ln>
          </p:spPr>
        </p:pic>
      </p:grpSp>
      <p:grpSp>
        <p:nvGrpSpPr>
          <p:cNvPr id="227" name="Google Shape;227;p37"/>
          <p:cNvGrpSpPr/>
          <p:nvPr/>
        </p:nvGrpSpPr>
        <p:grpSpPr>
          <a:xfrm>
            <a:off x="3220315" y="2929780"/>
            <a:ext cx="1188300" cy="381900"/>
            <a:chOff x="3525840" y="2917080"/>
            <a:chExt cx="1188300" cy="381900"/>
          </a:xfrm>
        </p:grpSpPr>
        <p:sp>
          <p:nvSpPr>
            <p:cNvPr id="228" name="Google Shape;228;p37"/>
            <p:cNvSpPr/>
            <p:nvPr/>
          </p:nvSpPr>
          <p:spPr>
            <a:xfrm>
              <a:off x="3525840" y="2917080"/>
              <a:ext cx="1188300" cy="381900"/>
            </a:xfrm>
            <a:prstGeom prst="roundRect">
              <a:avLst>
                <a:gd fmla="val 1674" name="adj"/>
              </a:avLst>
            </a:prstGeom>
            <a:solidFill>
              <a:srgbClr val="FFFFFF"/>
            </a:solidFill>
            <a:ln>
              <a:noFill/>
            </a:ln>
            <a:effectLst>
              <a:outerShdw dir="5400000" dist="6480">
                <a:srgbClr val="000000">
                  <a:alpha val="44710"/>
                </a:srgbClr>
              </a:outerShdw>
            </a:effectLst>
          </p:spPr>
          <p:txBody>
            <a:bodyPr anchorCtr="0" anchor="ctr" bIns="73075" lIns="429825" spcFirstLastPara="1" rIns="45700" wrap="square" tIns="73075">
              <a:noAutofit/>
            </a:bodyPr>
            <a:lstStyle/>
            <a:p>
              <a:pPr indent="0" lvl="0" marL="0" marR="0" rtl="0" algn="l">
                <a:lnSpc>
                  <a:spcPct val="113000"/>
                </a:lnSpc>
                <a:spcBef>
                  <a:spcPts val="0"/>
                </a:spcBef>
                <a:spcAft>
                  <a:spcPts val="0"/>
                </a:spcAft>
                <a:buNone/>
              </a:pPr>
              <a:r>
                <a:rPr b="0" lang="en-US" sz="750" strike="noStrike">
                  <a:solidFill>
                    <a:srgbClr val="212121"/>
                  </a:solidFill>
                  <a:latin typeface="Roboto"/>
                  <a:ea typeface="Roboto"/>
                  <a:cs typeface="Roboto"/>
                  <a:sym typeface="Roboto"/>
                </a:rPr>
                <a:t>Storage</a:t>
              </a:r>
              <a:br>
                <a:rPr lang="en-US" sz="1800">
                  <a:latin typeface="Arial"/>
                  <a:ea typeface="Arial"/>
                  <a:cs typeface="Arial"/>
                  <a:sym typeface="Arial"/>
                </a:rPr>
              </a:br>
              <a:r>
                <a:rPr b="0" lang="en-US" sz="700" strike="noStrike">
                  <a:solidFill>
                    <a:srgbClr val="757575"/>
                  </a:solidFill>
                  <a:latin typeface="Roboto"/>
                  <a:ea typeface="Roboto"/>
                  <a:cs typeface="Roboto"/>
                  <a:sym typeface="Roboto"/>
                </a:rPr>
                <a:t>Cloud Bigtable</a:t>
              </a:r>
              <a:endParaRPr b="0" sz="700" strike="noStrike">
                <a:latin typeface="Arial"/>
                <a:ea typeface="Arial"/>
                <a:cs typeface="Arial"/>
                <a:sym typeface="Arial"/>
              </a:endParaRPr>
            </a:p>
          </p:txBody>
        </p:sp>
        <p:pic>
          <p:nvPicPr>
            <p:cNvPr id="229" name="Google Shape;229;p37"/>
            <p:cNvPicPr preferRelativeResize="0"/>
            <p:nvPr/>
          </p:nvPicPr>
          <p:blipFill rotWithShape="1">
            <a:blip r:embed="rId6">
              <a:alphaModFix/>
            </a:blip>
            <a:srcRect b="5084" l="0" r="0" t="5075"/>
            <a:stretch/>
          </p:blipFill>
          <p:spPr>
            <a:xfrm>
              <a:off x="3570120" y="2984040"/>
              <a:ext cx="273960" cy="246240"/>
            </a:xfrm>
            <a:prstGeom prst="rect">
              <a:avLst/>
            </a:prstGeom>
            <a:noFill/>
            <a:ln>
              <a:noFill/>
            </a:ln>
          </p:spPr>
        </p:pic>
      </p:grpSp>
      <p:grpSp>
        <p:nvGrpSpPr>
          <p:cNvPr id="230" name="Google Shape;230;p37"/>
          <p:cNvGrpSpPr/>
          <p:nvPr/>
        </p:nvGrpSpPr>
        <p:grpSpPr>
          <a:xfrm>
            <a:off x="1773475" y="3618460"/>
            <a:ext cx="1188300" cy="667200"/>
            <a:chOff x="2079000" y="3605760"/>
            <a:chExt cx="1188300" cy="667200"/>
          </a:xfrm>
        </p:grpSpPr>
        <p:sp>
          <p:nvSpPr>
            <p:cNvPr id="231" name="Google Shape;231;p37"/>
            <p:cNvSpPr/>
            <p:nvPr/>
          </p:nvSpPr>
          <p:spPr>
            <a:xfrm>
              <a:off x="2079000" y="3605760"/>
              <a:ext cx="1188300" cy="667200"/>
            </a:xfrm>
            <a:prstGeom prst="roundRect">
              <a:avLst>
                <a:gd fmla="val 827" name="adj"/>
              </a:avLst>
            </a:prstGeom>
            <a:solidFill>
              <a:srgbClr val="E3F2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7"/>
            <p:cNvSpPr/>
            <p:nvPr/>
          </p:nvSpPr>
          <p:spPr>
            <a:xfrm>
              <a:off x="2079000" y="3605760"/>
              <a:ext cx="346800" cy="184200"/>
            </a:xfrm>
            <a:prstGeom prst="rect">
              <a:avLst/>
            </a:prstGeom>
            <a:noFill/>
            <a:ln>
              <a:noFill/>
            </a:ln>
          </p:spPr>
          <p:txBody>
            <a:bodyPr anchorCtr="0" anchor="t" bIns="0" lIns="91425" spcFirstLastPara="1" rIns="0" wrap="square" tIns="64075">
              <a:noAutofit/>
            </a:bodyPr>
            <a:lstStyle/>
            <a:p>
              <a:pPr indent="0" lvl="0" marL="0" marR="0" rtl="0" algn="l">
                <a:lnSpc>
                  <a:spcPct val="133000"/>
                </a:lnSpc>
                <a:spcBef>
                  <a:spcPts val="0"/>
                </a:spcBef>
                <a:spcAft>
                  <a:spcPts val="0"/>
                </a:spcAft>
                <a:buNone/>
              </a:pPr>
              <a:r>
                <a:rPr b="0" lang="en-US" sz="750" strike="noStrike">
                  <a:solidFill>
                    <a:srgbClr val="9E9E9E"/>
                  </a:solidFill>
                  <a:latin typeface="Roboto"/>
                  <a:ea typeface="Roboto"/>
                  <a:cs typeface="Roboto"/>
                  <a:sym typeface="Roboto"/>
                </a:rPr>
                <a:t>Alerts</a:t>
              </a:r>
              <a:endParaRPr b="0" sz="750" strike="noStrike">
                <a:latin typeface="Arial"/>
                <a:ea typeface="Arial"/>
                <a:cs typeface="Arial"/>
                <a:sym typeface="Arial"/>
              </a:endParaRPr>
            </a:p>
          </p:txBody>
        </p:sp>
      </p:grpSp>
      <p:grpSp>
        <p:nvGrpSpPr>
          <p:cNvPr id="233" name="Google Shape;233;p37"/>
          <p:cNvGrpSpPr/>
          <p:nvPr/>
        </p:nvGrpSpPr>
        <p:grpSpPr>
          <a:xfrm>
            <a:off x="1816315" y="3828700"/>
            <a:ext cx="1096800" cy="381900"/>
            <a:chOff x="2121840" y="3816000"/>
            <a:chExt cx="1096800" cy="381900"/>
          </a:xfrm>
        </p:grpSpPr>
        <p:sp>
          <p:nvSpPr>
            <p:cNvPr id="234" name="Google Shape;234;p37"/>
            <p:cNvSpPr/>
            <p:nvPr/>
          </p:nvSpPr>
          <p:spPr>
            <a:xfrm>
              <a:off x="2121840" y="3816000"/>
              <a:ext cx="1096800" cy="381900"/>
            </a:xfrm>
            <a:prstGeom prst="roundRect">
              <a:avLst>
                <a:gd fmla="val 1674" name="adj"/>
              </a:avLst>
            </a:prstGeom>
            <a:solidFill>
              <a:srgbClr val="FFFFFF"/>
            </a:solidFill>
            <a:ln>
              <a:noFill/>
            </a:ln>
            <a:effectLst>
              <a:outerShdw dir="5400000" dist="6480">
                <a:srgbClr val="000000">
                  <a:alpha val="44710"/>
                </a:srgbClr>
              </a:outerShdw>
            </a:effectLst>
          </p:spPr>
          <p:txBody>
            <a:bodyPr anchorCtr="0" anchor="ctr" bIns="73075" lIns="429825" spcFirstLastPara="1" rIns="45700" wrap="square" tIns="73075">
              <a:noAutofit/>
            </a:bodyPr>
            <a:lstStyle/>
            <a:p>
              <a:pPr indent="0" lvl="0" marL="0" marR="0" rtl="0" algn="l">
                <a:lnSpc>
                  <a:spcPct val="113000"/>
                </a:lnSpc>
                <a:spcBef>
                  <a:spcPts val="0"/>
                </a:spcBef>
                <a:spcAft>
                  <a:spcPts val="0"/>
                </a:spcAft>
                <a:buNone/>
              </a:pPr>
              <a:r>
                <a:rPr b="0" lang="en-US" sz="750" strike="noStrike">
                  <a:solidFill>
                    <a:srgbClr val="212121"/>
                  </a:solidFill>
                  <a:latin typeface="Roboto"/>
                  <a:ea typeface="Roboto"/>
                  <a:cs typeface="Roboto"/>
                  <a:sym typeface="Roboto"/>
                </a:rPr>
                <a:t>Notifications</a:t>
              </a:r>
              <a:br>
                <a:rPr lang="en-US" sz="1800">
                  <a:latin typeface="Arial"/>
                  <a:ea typeface="Arial"/>
                  <a:cs typeface="Arial"/>
                  <a:sym typeface="Arial"/>
                </a:rPr>
              </a:br>
              <a:r>
                <a:rPr b="0" lang="en-US" sz="700" strike="noStrike">
                  <a:solidFill>
                    <a:srgbClr val="757575"/>
                  </a:solidFill>
                  <a:latin typeface="Roboto"/>
                  <a:ea typeface="Roboto"/>
                  <a:cs typeface="Roboto"/>
                  <a:sym typeface="Roboto"/>
                </a:rPr>
                <a:t>Cloud Pub/Sub</a:t>
              </a:r>
              <a:endParaRPr b="0" sz="700" strike="noStrike">
                <a:latin typeface="Arial"/>
                <a:ea typeface="Arial"/>
                <a:cs typeface="Arial"/>
                <a:sym typeface="Arial"/>
              </a:endParaRPr>
            </a:p>
          </p:txBody>
        </p:sp>
        <p:pic>
          <p:nvPicPr>
            <p:cNvPr id="235" name="Google Shape;235;p37"/>
            <p:cNvPicPr preferRelativeResize="0"/>
            <p:nvPr/>
          </p:nvPicPr>
          <p:blipFill rotWithShape="1">
            <a:blip r:embed="rId5">
              <a:alphaModFix/>
            </a:blip>
            <a:srcRect b="5084" l="0" r="0" t="5075"/>
            <a:stretch/>
          </p:blipFill>
          <p:spPr>
            <a:xfrm>
              <a:off x="2166120" y="3882240"/>
              <a:ext cx="273960" cy="246240"/>
            </a:xfrm>
            <a:prstGeom prst="rect">
              <a:avLst/>
            </a:prstGeom>
            <a:noFill/>
            <a:ln>
              <a:noFill/>
            </a:ln>
          </p:spPr>
        </p:pic>
      </p:grpSp>
      <p:grpSp>
        <p:nvGrpSpPr>
          <p:cNvPr id="236" name="Google Shape;236;p37"/>
          <p:cNvGrpSpPr/>
          <p:nvPr/>
        </p:nvGrpSpPr>
        <p:grpSpPr>
          <a:xfrm>
            <a:off x="715075" y="3619540"/>
            <a:ext cx="677100" cy="923100"/>
            <a:chOff x="1020600" y="3606840"/>
            <a:chExt cx="677100" cy="923100"/>
          </a:xfrm>
        </p:grpSpPr>
        <p:sp>
          <p:nvSpPr>
            <p:cNvPr id="237" name="Google Shape;237;p37"/>
            <p:cNvSpPr/>
            <p:nvPr/>
          </p:nvSpPr>
          <p:spPr>
            <a:xfrm>
              <a:off x="1020600" y="3606840"/>
              <a:ext cx="677100" cy="923100"/>
            </a:xfrm>
            <a:prstGeom prst="roundRect">
              <a:avLst>
                <a:gd fmla="val 827" name="adj"/>
              </a:avLst>
            </a:prstGeom>
            <a:solidFill>
              <a:srgbClr val="F1F8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7"/>
            <p:cNvSpPr/>
            <p:nvPr/>
          </p:nvSpPr>
          <p:spPr>
            <a:xfrm>
              <a:off x="1020600" y="3606840"/>
              <a:ext cx="600000" cy="311400"/>
            </a:xfrm>
            <a:prstGeom prst="rect">
              <a:avLst/>
            </a:prstGeom>
            <a:noFill/>
            <a:ln>
              <a:noFill/>
            </a:ln>
          </p:spPr>
          <p:txBody>
            <a:bodyPr anchorCtr="0" anchor="t" bIns="0" lIns="91425" spcFirstLastPara="1" rIns="0" wrap="square" tIns="54700">
              <a:noAutofit/>
            </a:bodyPr>
            <a:lstStyle/>
            <a:p>
              <a:pPr indent="0" lvl="0" marL="0" marR="0" rtl="0" algn="l">
                <a:lnSpc>
                  <a:spcPct val="142000"/>
                </a:lnSpc>
                <a:spcBef>
                  <a:spcPts val="0"/>
                </a:spcBef>
                <a:spcAft>
                  <a:spcPts val="0"/>
                </a:spcAft>
                <a:buNone/>
              </a:pPr>
              <a:r>
                <a:rPr lang="en-US" sz="700">
                  <a:solidFill>
                    <a:srgbClr val="9E9E9E"/>
                  </a:solidFill>
                  <a:latin typeface="Roboto"/>
                  <a:ea typeface="Roboto"/>
                  <a:cs typeface="Roboto"/>
                  <a:sym typeface="Roboto"/>
                </a:rPr>
                <a:t>JAVA</a:t>
              </a:r>
              <a:endParaRPr b="0" sz="700" strike="noStrike">
                <a:latin typeface="Arial"/>
                <a:ea typeface="Arial"/>
                <a:cs typeface="Arial"/>
                <a:sym typeface="Arial"/>
              </a:endParaRPr>
            </a:p>
          </p:txBody>
        </p:sp>
      </p:grpSp>
      <p:grpSp>
        <p:nvGrpSpPr>
          <p:cNvPr id="239" name="Google Shape;239;p37"/>
          <p:cNvGrpSpPr/>
          <p:nvPr/>
        </p:nvGrpSpPr>
        <p:grpSpPr>
          <a:xfrm>
            <a:off x="803635" y="3949660"/>
            <a:ext cx="502500" cy="502500"/>
            <a:chOff x="1109160" y="3936960"/>
            <a:chExt cx="502500" cy="502500"/>
          </a:xfrm>
        </p:grpSpPr>
        <p:sp>
          <p:nvSpPr>
            <p:cNvPr id="240" name="Google Shape;240;p37"/>
            <p:cNvSpPr/>
            <p:nvPr/>
          </p:nvSpPr>
          <p:spPr>
            <a:xfrm>
              <a:off x="1109160" y="3936960"/>
              <a:ext cx="502500" cy="502500"/>
            </a:xfrm>
            <a:prstGeom prst="roundRect">
              <a:avLst>
                <a:gd fmla="val 1674" name="adj"/>
              </a:avLst>
            </a:prstGeom>
            <a:solidFill>
              <a:srgbClr val="FFFFFF"/>
            </a:solidFill>
            <a:ln>
              <a:noFill/>
            </a:ln>
            <a:effectLst>
              <a:outerShdw dir="5400000" dist="648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1" name="Google Shape;241;p37"/>
            <p:cNvPicPr preferRelativeResize="0"/>
            <p:nvPr/>
          </p:nvPicPr>
          <p:blipFill rotWithShape="1">
            <a:blip r:embed="rId7">
              <a:alphaModFix/>
            </a:blip>
            <a:srcRect b="0" l="0" r="0" t="0"/>
            <a:stretch/>
          </p:blipFill>
          <p:spPr>
            <a:xfrm>
              <a:off x="1145880" y="3973680"/>
              <a:ext cx="429480" cy="429480"/>
            </a:xfrm>
            <a:prstGeom prst="rect">
              <a:avLst/>
            </a:prstGeom>
            <a:noFill/>
            <a:ln>
              <a:noFill/>
            </a:ln>
          </p:spPr>
        </p:pic>
      </p:grpSp>
      <p:grpSp>
        <p:nvGrpSpPr>
          <p:cNvPr id="242" name="Google Shape;242;p37"/>
          <p:cNvGrpSpPr/>
          <p:nvPr/>
        </p:nvGrpSpPr>
        <p:grpSpPr>
          <a:xfrm>
            <a:off x="762235" y="1180540"/>
            <a:ext cx="585000" cy="1554000"/>
            <a:chOff x="1067760" y="1167840"/>
            <a:chExt cx="585000" cy="1554000"/>
          </a:xfrm>
        </p:grpSpPr>
        <p:sp>
          <p:nvSpPr>
            <p:cNvPr id="243" name="Google Shape;243;p37"/>
            <p:cNvSpPr/>
            <p:nvPr/>
          </p:nvSpPr>
          <p:spPr>
            <a:xfrm>
              <a:off x="1067760" y="1167840"/>
              <a:ext cx="585000" cy="1554000"/>
            </a:xfrm>
            <a:prstGeom prst="roundRect">
              <a:avLst>
                <a:gd fmla="val 827" name="adj"/>
              </a:avLst>
            </a:prstGeom>
            <a:solidFill>
              <a:srgbClr val="FFF8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7"/>
            <p:cNvSpPr/>
            <p:nvPr/>
          </p:nvSpPr>
          <p:spPr>
            <a:xfrm>
              <a:off x="1067760" y="1167840"/>
              <a:ext cx="573000" cy="372000"/>
            </a:xfrm>
            <a:prstGeom prst="rect">
              <a:avLst/>
            </a:prstGeom>
            <a:noFill/>
            <a:ln>
              <a:noFill/>
            </a:ln>
          </p:spPr>
          <p:txBody>
            <a:bodyPr anchorCtr="0" anchor="t" bIns="0" lIns="45700" spcFirstLastPara="1" rIns="0" wrap="square" tIns="64075">
              <a:noAutofit/>
            </a:bodyPr>
            <a:lstStyle/>
            <a:p>
              <a:pPr indent="0" lvl="0" marL="0" marR="0" rtl="0" algn="l">
                <a:lnSpc>
                  <a:spcPct val="125000"/>
                </a:lnSpc>
                <a:spcBef>
                  <a:spcPts val="0"/>
                </a:spcBef>
                <a:spcAft>
                  <a:spcPts val="0"/>
                </a:spcAft>
                <a:buNone/>
              </a:pPr>
              <a:r>
                <a:rPr b="0" lang="en-US" sz="550" strike="noStrike">
                  <a:solidFill>
                    <a:srgbClr val="9E9E9E"/>
                  </a:solidFill>
                  <a:latin typeface="Roboto"/>
                  <a:ea typeface="Roboto"/>
                  <a:cs typeface="Roboto"/>
                  <a:sym typeface="Roboto"/>
                </a:rPr>
                <a:t>Mensagem Simples</a:t>
              </a:r>
              <a:endParaRPr b="0" sz="550" strike="noStrike">
                <a:latin typeface="Arial"/>
                <a:ea typeface="Arial"/>
                <a:cs typeface="Arial"/>
                <a:sym typeface="Arial"/>
              </a:endParaRPr>
            </a:p>
          </p:txBody>
        </p:sp>
      </p:grpSp>
      <p:grpSp>
        <p:nvGrpSpPr>
          <p:cNvPr id="245" name="Google Shape;245;p37"/>
          <p:cNvGrpSpPr/>
          <p:nvPr/>
        </p:nvGrpSpPr>
        <p:grpSpPr>
          <a:xfrm>
            <a:off x="797515" y="1592380"/>
            <a:ext cx="502500" cy="502500"/>
            <a:chOff x="1103040" y="1579680"/>
            <a:chExt cx="502500" cy="502500"/>
          </a:xfrm>
        </p:grpSpPr>
        <p:sp>
          <p:nvSpPr>
            <p:cNvPr id="246" name="Google Shape;246;p37"/>
            <p:cNvSpPr/>
            <p:nvPr/>
          </p:nvSpPr>
          <p:spPr>
            <a:xfrm>
              <a:off x="1103040" y="1579680"/>
              <a:ext cx="502500" cy="502500"/>
            </a:xfrm>
            <a:prstGeom prst="roundRect">
              <a:avLst>
                <a:gd fmla="val 1674" name="adj"/>
              </a:avLst>
            </a:prstGeom>
            <a:solidFill>
              <a:srgbClr val="FFFFFF"/>
            </a:solidFill>
            <a:ln>
              <a:noFill/>
            </a:ln>
            <a:effectLst>
              <a:outerShdw dir="5400000" dist="648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7" name="Google Shape;247;p37"/>
            <p:cNvPicPr preferRelativeResize="0"/>
            <p:nvPr/>
          </p:nvPicPr>
          <p:blipFill rotWithShape="1">
            <a:blip r:embed="rId8">
              <a:alphaModFix/>
            </a:blip>
            <a:srcRect b="0" l="0" r="0" t="0"/>
            <a:stretch/>
          </p:blipFill>
          <p:spPr>
            <a:xfrm>
              <a:off x="1139400" y="1616040"/>
              <a:ext cx="429480" cy="429480"/>
            </a:xfrm>
            <a:prstGeom prst="rect">
              <a:avLst/>
            </a:prstGeom>
            <a:noFill/>
            <a:ln>
              <a:noFill/>
            </a:ln>
          </p:spPr>
        </p:pic>
      </p:grpSp>
      <p:grpSp>
        <p:nvGrpSpPr>
          <p:cNvPr id="248" name="Google Shape;248;p37"/>
          <p:cNvGrpSpPr/>
          <p:nvPr/>
        </p:nvGrpSpPr>
        <p:grpSpPr>
          <a:xfrm>
            <a:off x="797515" y="2186740"/>
            <a:ext cx="502500" cy="502500"/>
            <a:chOff x="1103040" y="2174040"/>
            <a:chExt cx="502500" cy="502500"/>
          </a:xfrm>
        </p:grpSpPr>
        <p:sp>
          <p:nvSpPr>
            <p:cNvPr id="249" name="Google Shape;249;p37"/>
            <p:cNvSpPr/>
            <p:nvPr/>
          </p:nvSpPr>
          <p:spPr>
            <a:xfrm>
              <a:off x="1103040" y="2174040"/>
              <a:ext cx="502500" cy="502500"/>
            </a:xfrm>
            <a:prstGeom prst="roundRect">
              <a:avLst>
                <a:gd fmla="val 1674" name="adj"/>
              </a:avLst>
            </a:prstGeom>
            <a:solidFill>
              <a:srgbClr val="FFFFFF"/>
            </a:solidFill>
            <a:ln>
              <a:noFill/>
            </a:ln>
            <a:effectLst>
              <a:outerShdw dir="5400000" dist="648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0" name="Google Shape;250;p37"/>
            <p:cNvPicPr preferRelativeResize="0"/>
            <p:nvPr/>
          </p:nvPicPr>
          <p:blipFill rotWithShape="1">
            <a:blip r:embed="rId8">
              <a:alphaModFix/>
            </a:blip>
            <a:srcRect b="0" l="0" r="0" t="0"/>
            <a:stretch/>
          </p:blipFill>
          <p:spPr>
            <a:xfrm>
              <a:off x="1139400" y="2210400"/>
              <a:ext cx="429480" cy="429480"/>
            </a:xfrm>
            <a:prstGeom prst="rect">
              <a:avLst/>
            </a:prstGeom>
            <a:noFill/>
            <a:ln>
              <a:noFill/>
            </a:ln>
          </p:spPr>
        </p:pic>
      </p:grpSp>
      <p:grpSp>
        <p:nvGrpSpPr>
          <p:cNvPr id="251" name="Google Shape;251;p37"/>
          <p:cNvGrpSpPr/>
          <p:nvPr/>
        </p:nvGrpSpPr>
        <p:grpSpPr>
          <a:xfrm>
            <a:off x="803635" y="2969380"/>
            <a:ext cx="502500" cy="502500"/>
            <a:chOff x="1109160" y="2956680"/>
            <a:chExt cx="502500" cy="502500"/>
          </a:xfrm>
        </p:grpSpPr>
        <p:sp>
          <p:nvSpPr>
            <p:cNvPr id="252" name="Google Shape;252;p37"/>
            <p:cNvSpPr/>
            <p:nvPr/>
          </p:nvSpPr>
          <p:spPr>
            <a:xfrm>
              <a:off x="1109160" y="2956680"/>
              <a:ext cx="502500" cy="502500"/>
            </a:xfrm>
            <a:prstGeom prst="roundRect">
              <a:avLst>
                <a:gd fmla="val 1674" name="adj"/>
              </a:avLst>
            </a:prstGeom>
            <a:solidFill>
              <a:srgbClr val="FFFFFF"/>
            </a:solidFill>
            <a:ln>
              <a:noFill/>
            </a:ln>
            <a:effectLst>
              <a:outerShdw dir="5400000" dist="648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3" name="Google Shape;253;p37"/>
            <p:cNvPicPr preferRelativeResize="0"/>
            <p:nvPr/>
          </p:nvPicPr>
          <p:blipFill rotWithShape="1">
            <a:blip r:embed="rId9">
              <a:alphaModFix/>
            </a:blip>
            <a:srcRect b="0" l="0" r="0" t="0"/>
            <a:stretch/>
          </p:blipFill>
          <p:spPr>
            <a:xfrm>
              <a:off x="1145880" y="2993040"/>
              <a:ext cx="429480" cy="429480"/>
            </a:xfrm>
            <a:prstGeom prst="rect">
              <a:avLst/>
            </a:prstGeom>
            <a:noFill/>
            <a:ln>
              <a:noFill/>
            </a:ln>
          </p:spPr>
        </p:pic>
      </p:grpSp>
      <p:cxnSp>
        <p:nvCxnSpPr>
          <p:cNvPr id="254" name="Google Shape;254;p37"/>
          <p:cNvCxnSpPr/>
          <p:nvPr/>
        </p:nvCxnSpPr>
        <p:spPr>
          <a:xfrm flipH="1" rot="-5400000">
            <a:off x="816955" y="3710260"/>
            <a:ext cx="979800" cy="600"/>
          </a:xfrm>
          <a:prstGeom prst="bentConnector3">
            <a:avLst>
              <a:gd fmla="val 0" name="adj1"/>
            </a:avLst>
          </a:prstGeom>
          <a:noFill/>
          <a:ln cap="flat" cmpd="sng" w="9525">
            <a:solidFill>
              <a:srgbClr val="9E9E9E"/>
            </a:solidFill>
            <a:prstDash val="solid"/>
            <a:round/>
            <a:headEnd len="sm" w="sm" type="triangle"/>
            <a:tailEnd len="sm" w="sm" type="triangle"/>
          </a:ln>
        </p:spPr>
      </p:cxnSp>
      <p:sp>
        <p:nvSpPr>
          <p:cNvPr id="255" name="Google Shape;255;p37"/>
          <p:cNvSpPr/>
          <p:nvPr/>
        </p:nvSpPr>
        <p:spPr>
          <a:xfrm>
            <a:off x="1054915" y="2735020"/>
            <a:ext cx="378" cy="233658"/>
          </a:xfrm>
          <a:custGeom>
            <a:rect b="b" l="l" r="r" t="t"/>
            <a:pathLst>
              <a:path extrusionOk="0" h="21600" w="21600">
                <a:moveTo>
                  <a:pt x="0" y="0"/>
                </a:moveTo>
                <a:lnTo>
                  <a:pt x="21600" y="21600"/>
                </a:lnTo>
              </a:path>
            </a:pathLst>
          </a:custGeom>
          <a:noFill/>
          <a:ln cap="flat" cmpd="sng" w="9525">
            <a:solidFill>
              <a:srgbClr val="3A7DF0"/>
            </a:solidFill>
            <a:prstDash val="solid"/>
            <a:round/>
            <a:headEnd len="sm" w="sm" type="triangle"/>
            <a:tailEnd len="sm" w="sm" type="triangle"/>
          </a:ln>
        </p:spPr>
      </p:sp>
      <p:sp>
        <p:nvSpPr>
          <p:cNvPr id="256" name="Google Shape;256;p37"/>
          <p:cNvSpPr/>
          <p:nvPr/>
        </p:nvSpPr>
        <p:spPr>
          <a:xfrm>
            <a:off x="1306555" y="3131740"/>
            <a:ext cx="470178" cy="1458"/>
          </a:xfrm>
          <a:custGeom>
            <a:rect b="b" l="l" r="r" t="t"/>
            <a:pathLst>
              <a:path extrusionOk="0" h="21600" w="21600">
                <a:moveTo>
                  <a:pt x="0" y="0"/>
                </a:moveTo>
                <a:lnTo>
                  <a:pt x="21600" y="21600"/>
                </a:lnTo>
              </a:path>
            </a:pathLst>
          </a:custGeom>
          <a:noFill/>
          <a:ln cap="flat" cmpd="sng" w="9525">
            <a:solidFill>
              <a:srgbClr val="3A7DF0"/>
            </a:solidFill>
            <a:prstDash val="solid"/>
            <a:round/>
            <a:headEnd len="sm" w="sm" type="triangle"/>
            <a:tailEnd len="sm" w="sm" type="triangle"/>
          </a:ln>
        </p:spPr>
      </p:sp>
      <p:sp>
        <p:nvSpPr>
          <p:cNvPr id="257" name="Google Shape;257;p37"/>
          <p:cNvSpPr/>
          <p:nvPr/>
        </p:nvSpPr>
        <p:spPr>
          <a:xfrm>
            <a:off x="2965795" y="3120940"/>
            <a:ext cx="254178" cy="378"/>
          </a:xfrm>
          <a:custGeom>
            <a:rect b="b" l="l" r="r" t="t"/>
            <a:pathLst>
              <a:path extrusionOk="0" h="21600" w="21600">
                <a:moveTo>
                  <a:pt x="0" y="0"/>
                </a:moveTo>
                <a:lnTo>
                  <a:pt x="21600" y="21600"/>
                </a:lnTo>
              </a:path>
            </a:pathLst>
          </a:custGeom>
          <a:noFill/>
          <a:ln cap="flat" cmpd="sng" w="9525">
            <a:solidFill>
              <a:srgbClr val="3A7DF0"/>
            </a:solidFill>
            <a:prstDash val="solid"/>
            <a:round/>
            <a:headEnd len="sm" w="sm" type="triangle"/>
            <a:tailEnd len="sm" w="sm" type="triangle"/>
          </a:ln>
        </p:spPr>
      </p:sp>
      <p:sp>
        <p:nvSpPr>
          <p:cNvPr id="258" name="Google Shape;258;p37"/>
          <p:cNvSpPr/>
          <p:nvPr/>
        </p:nvSpPr>
        <p:spPr>
          <a:xfrm>
            <a:off x="3814675" y="3312100"/>
            <a:ext cx="378" cy="306018"/>
          </a:xfrm>
          <a:custGeom>
            <a:rect b="b" l="l" r="r" t="t"/>
            <a:pathLst>
              <a:path extrusionOk="0" h="21600" w="21600">
                <a:moveTo>
                  <a:pt x="0" y="0"/>
                </a:moveTo>
                <a:lnTo>
                  <a:pt x="21600" y="21600"/>
                </a:lnTo>
              </a:path>
            </a:pathLst>
          </a:custGeom>
          <a:noFill/>
          <a:ln cap="flat" cmpd="sng" w="9525">
            <a:solidFill>
              <a:srgbClr val="9575CD"/>
            </a:solidFill>
            <a:prstDash val="solid"/>
            <a:round/>
            <a:headEnd len="sm" w="sm" type="triangle"/>
            <a:tailEnd len="sm" w="sm" type="triangle"/>
          </a:ln>
        </p:spPr>
      </p:sp>
      <p:sp>
        <p:nvSpPr>
          <p:cNvPr id="259" name="Google Shape;259;p37"/>
          <p:cNvSpPr/>
          <p:nvPr/>
        </p:nvSpPr>
        <p:spPr>
          <a:xfrm rot="10800000">
            <a:off x="2962195" y="3951802"/>
            <a:ext cx="258120" cy="378"/>
          </a:xfrm>
          <a:custGeom>
            <a:rect b="b" l="l" r="r" t="t"/>
            <a:pathLst>
              <a:path extrusionOk="0" h="21600" w="21600">
                <a:moveTo>
                  <a:pt x="0" y="0"/>
                </a:moveTo>
                <a:lnTo>
                  <a:pt x="21600" y="21600"/>
                </a:lnTo>
              </a:path>
            </a:pathLst>
          </a:custGeom>
          <a:noFill/>
          <a:ln cap="flat" cmpd="sng" w="9525">
            <a:solidFill>
              <a:srgbClr val="9575CD"/>
            </a:solidFill>
            <a:prstDash val="solid"/>
            <a:round/>
            <a:headEnd len="sm" w="sm" type="none"/>
            <a:tailEnd len="sm" w="sm" type="triangle"/>
          </a:ln>
        </p:spPr>
      </p:sp>
      <p:sp>
        <p:nvSpPr>
          <p:cNvPr id="260" name="Google Shape;260;p37"/>
          <p:cNvSpPr/>
          <p:nvPr/>
        </p:nvSpPr>
        <p:spPr>
          <a:xfrm rot="10800000">
            <a:off x="1536955" y="3951802"/>
            <a:ext cx="236520" cy="378"/>
          </a:xfrm>
          <a:custGeom>
            <a:rect b="b" l="l" r="r" t="t"/>
            <a:pathLst>
              <a:path extrusionOk="0" h="21600" w="21600">
                <a:moveTo>
                  <a:pt x="0" y="0"/>
                </a:moveTo>
                <a:lnTo>
                  <a:pt x="21600" y="21600"/>
                </a:lnTo>
              </a:path>
            </a:pathLst>
          </a:custGeom>
          <a:noFill/>
          <a:ln cap="flat" cmpd="sng" w="9525">
            <a:solidFill>
              <a:srgbClr val="9E9E9E"/>
            </a:solidFill>
            <a:prstDash val="solid"/>
            <a:round/>
            <a:headEnd len="sm" w="sm" type="none"/>
            <a:tailEnd len="sm" w="sm" type="none"/>
          </a:ln>
        </p:spPr>
      </p:sp>
      <p:sp>
        <p:nvSpPr>
          <p:cNvPr id="261" name="Google Shape;261;p37"/>
          <p:cNvSpPr/>
          <p:nvPr/>
        </p:nvSpPr>
        <p:spPr>
          <a:xfrm>
            <a:off x="562795" y="571780"/>
            <a:ext cx="4152900" cy="273900"/>
          </a:xfrm>
          <a:prstGeom prst="roundRect">
            <a:avLst>
              <a:gd fmla="val 1674" name="adj"/>
            </a:avLst>
          </a:prstGeom>
          <a:solidFill>
            <a:srgbClr val="519BF7"/>
          </a:solidFill>
          <a:ln>
            <a:noFill/>
          </a:ln>
          <a:effectLst>
            <a:outerShdw dir="5400000" dist="38160">
              <a:srgbClr val="000000">
                <a:alpha val="15690"/>
              </a:srgbClr>
            </a:outerShdw>
          </a:effectLst>
        </p:spPr>
        <p:txBody>
          <a:bodyPr anchorCtr="0" anchor="t" bIns="0" lIns="457200" spcFirstLastPara="1" rIns="0" wrap="square" tIns="0">
            <a:noAutofit/>
          </a:bodyPr>
          <a:lstStyle/>
          <a:p>
            <a:pPr indent="0" lvl="0" marL="0" marR="0" rtl="0" algn="l">
              <a:lnSpc>
                <a:spcPct val="100000"/>
              </a:lnSpc>
              <a:spcBef>
                <a:spcPts val="0"/>
              </a:spcBef>
              <a:spcAft>
                <a:spcPts val="0"/>
              </a:spcAft>
              <a:buNone/>
            </a:pPr>
            <a:r>
              <a:rPr b="0" lang="en-US" sz="850" strike="noStrike">
                <a:solidFill>
                  <a:srgbClr val="FFFFFF"/>
                </a:solidFill>
                <a:latin typeface="Roboto"/>
                <a:ea typeface="Roboto"/>
                <a:cs typeface="Roboto"/>
                <a:sym typeface="Roboto"/>
              </a:rPr>
              <a:t>Arquitetura: Publicar no Tópico &gt; Consumo</a:t>
            </a:r>
            <a:endParaRPr b="0" sz="850" strike="noStrike">
              <a:latin typeface="Arial"/>
              <a:ea typeface="Arial"/>
              <a:cs typeface="Arial"/>
              <a:sym typeface="Arial"/>
            </a:endParaRPr>
          </a:p>
        </p:txBody>
      </p:sp>
      <p:sp>
        <p:nvSpPr>
          <p:cNvPr id="262" name="Google Shape;262;p37"/>
          <p:cNvSpPr txBox="1"/>
          <p:nvPr/>
        </p:nvSpPr>
        <p:spPr>
          <a:xfrm>
            <a:off x="123820" y="40785"/>
            <a:ext cx="8819400" cy="5310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rPr b="0" lang="en-US" sz="1300" strike="noStrike">
                <a:solidFill>
                  <a:srgbClr val="75787A"/>
                </a:solidFill>
                <a:latin typeface="Roboto"/>
                <a:ea typeface="Roboto"/>
                <a:cs typeface="Roboto"/>
                <a:sym typeface="Roboto"/>
              </a:rPr>
              <a:t>Demonstração </a:t>
            </a:r>
            <a:r>
              <a:rPr lang="en-US" sz="1300">
                <a:solidFill>
                  <a:srgbClr val="75787A"/>
                </a:solidFill>
                <a:latin typeface="Roboto"/>
                <a:ea typeface="Roboto"/>
                <a:cs typeface="Roboto"/>
                <a:sym typeface="Roboto"/>
              </a:rPr>
              <a:t>PYTHON / JAVA</a:t>
            </a:r>
            <a:endParaRPr b="0" sz="1300" strike="noStrike">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8"/>
          <p:cNvSpPr txBox="1"/>
          <p:nvPr/>
        </p:nvSpPr>
        <p:spPr>
          <a:xfrm>
            <a:off x="272175" y="314050"/>
            <a:ext cx="7739700" cy="5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rgbClr val="666666"/>
                </a:solidFill>
                <a:latin typeface="Open Sans"/>
                <a:ea typeface="Open Sans"/>
                <a:cs typeface="Open Sans"/>
                <a:sym typeface="Open Sans"/>
              </a:rPr>
              <a:t>Resultados dos testes feitos com JAVA</a:t>
            </a:r>
            <a:endParaRPr sz="1300">
              <a:solidFill>
                <a:srgbClr val="666666"/>
              </a:solidFill>
              <a:latin typeface="Open Sans"/>
              <a:ea typeface="Open Sans"/>
              <a:cs typeface="Open Sans"/>
              <a:sym typeface="Open Sans"/>
            </a:endParaRPr>
          </a:p>
        </p:txBody>
      </p:sp>
      <p:sp>
        <p:nvSpPr>
          <p:cNvPr id="269" name="Google Shape;269;p38"/>
          <p:cNvSpPr txBox="1"/>
          <p:nvPr/>
        </p:nvSpPr>
        <p:spPr>
          <a:xfrm>
            <a:off x="529275" y="948025"/>
            <a:ext cx="40968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Caracteres especiais e valores adicionais:</a:t>
            </a:r>
            <a:endParaRPr sz="1200"/>
          </a:p>
        </p:txBody>
      </p:sp>
      <p:pic>
        <p:nvPicPr>
          <p:cNvPr id="270" name="Google Shape;270;p38"/>
          <p:cNvPicPr preferRelativeResize="0"/>
          <p:nvPr/>
        </p:nvPicPr>
        <p:blipFill>
          <a:blip r:embed="rId3">
            <a:alphaModFix/>
          </a:blip>
          <a:stretch>
            <a:fillRect/>
          </a:stretch>
        </p:blipFill>
        <p:spPr>
          <a:xfrm>
            <a:off x="529275" y="1400800"/>
            <a:ext cx="4838700" cy="2419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9"/>
          <p:cNvSpPr txBox="1"/>
          <p:nvPr/>
        </p:nvSpPr>
        <p:spPr>
          <a:xfrm>
            <a:off x="509475" y="1032925"/>
            <a:ext cx="40968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Open Sans"/>
                <a:ea typeface="Open Sans"/>
                <a:cs typeface="Open Sans"/>
                <a:sym typeface="Open Sans"/>
              </a:rPr>
              <a:t>Tamanho máximo de mensagem publicada: 9,5MB</a:t>
            </a:r>
            <a:endParaRPr sz="1200">
              <a:latin typeface="Open Sans"/>
              <a:ea typeface="Open Sans"/>
              <a:cs typeface="Open Sans"/>
              <a:sym typeface="Open Sans"/>
            </a:endParaRPr>
          </a:p>
        </p:txBody>
      </p:sp>
      <p:sp>
        <p:nvSpPr>
          <p:cNvPr id="277" name="Google Shape;277;p39"/>
          <p:cNvSpPr txBox="1"/>
          <p:nvPr/>
        </p:nvSpPr>
        <p:spPr>
          <a:xfrm>
            <a:off x="509475" y="1652925"/>
            <a:ext cx="40968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Open Sans"/>
                <a:ea typeface="Open Sans"/>
                <a:cs typeface="Open Sans"/>
                <a:sym typeface="Open Sans"/>
              </a:rPr>
              <a:t>Variável de ambiente:</a:t>
            </a:r>
            <a:endParaRPr sz="1200">
              <a:latin typeface="Open Sans"/>
              <a:ea typeface="Open Sans"/>
              <a:cs typeface="Open Sans"/>
              <a:sym typeface="Open Sans"/>
            </a:endParaRPr>
          </a:p>
        </p:txBody>
      </p:sp>
      <p:pic>
        <p:nvPicPr>
          <p:cNvPr id="278" name="Google Shape;278;p39"/>
          <p:cNvPicPr preferRelativeResize="0"/>
          <p:nvPr/>
        </p:nvPicPr>
        <p:blipFill>
          <a:blip r:embed="rId3">
            <a:alphaModFix/>
          </a:blip>
          <a:stretch>
            <a:fillRect/>
          </a:stretch>
        </p:blipFill>
        <p:spPr>
          <a:xfrm>
            <a:off x="606025" y="2070675"/>
            <a:ext cx="7458075" cy="1866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0"/>
          <p:cNvSpPr txBox="1"/>
          <p:nvPr/>
        </p:nvSpPr>
        <p:spPr>
          <a:xfrm>
            <a:off x="298950" y="286150"/>
            <a:ext cx="66159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Open Sans"/>
                <a:ea typeface="Open Sans"/>
                <a:cs typeface="Open Sans"/>
                <a:sym typeface="Open Sans"/>
              </a:rPr>
              <a:t>Gráfico número de mensagens por tempo com mensagem de 3,7MB</a:t>
            </a:r>
            <a:endParaRPr sz="1200">
              <a:latin typeface="Open Sans"/>
              <a:ea typeface="Open Sans"/>
              <a:cs typeface="Open Sans"/>
              <a:sym typeface="Open Sans"/>
            </a:endParaRPr>
          </a:p>
        </p:txBody>
      </p:sp>
      <p:graphicFrame>
        <p:nvGraphicFramePr>
          <p:cNvPr id="285" name="Google Shape;285;p40"/>
          <p:cNvGraphicFramePr/>
          <p:nvPr/>
        </p:nvGraphicFramePr>
        <p:xfrm>
          <a:off x="298950" y="1087500"/>
          <a:ext cx="3000000" cy="3000000"/>
        </p:xfrm>
        <a:graphic>
          <a:graphicData uri="http://schemas.openxmlformats.org/drawingml/2006/table">
            <a:tbl>
              <a:tblPr>
                <a:noFill/>
                <a:tableStyleId>{972B3FB8-F130-41B1-A50E-20F7F3960EC6}</a:tableStyleId>
              </a:tblPr>
              <a:tblGrid>
                <a:gridCol w="1698450"/>
                <a:gridCol w="2471675"/>
              </a:tblGrid>
              <a:tr h="539300">
                <a:tc>
                  <a:txBody>
                    <a:bodyPr/>
                    <a:lstStyle/>
                    <a:p>
                      <a:pPr indent="0" lvl="0" marL="0" rtl="0" algn="l">
                        <a:spcBef>
                          <a:spcPts val="0"/>
                        </a:spcBef>
                        <a:spcAft>
                          <a:spcPts val="0"/>
                        </a:spcAft>
                        <a:buNone/>
                      </a:pPr>
                      <a:r>
                        <a:rPr lang="en-US" sz="1200">
                          <a:latin typeface="Open Sans"/>
                          <a:ea typeface="Open Sans"/>
                          <a:cs typeface="Open Sans"/>
                          <a:sym typeface="Open Sans"/>
                        </a:rPr>
                        <a:t>Tempo (Segundos)</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200">
                          <a:latin typeface="Open Sans"/>
                          <a:ea typeface="Open Sans"/>
                          <a:cs typeface="Open Sans"/>
                          <a:sym typeface="Open Sans"/>
                        </a:rPr>
                        <a:t>Quantidade de Mensagens</a:t>
                      </a:r>
                      <a:endParaRPr sz="1200">
                        <a:latin typeface="Open Sans"/>
                        <a:ea typeface="Open Sans"/>
                        <a:cs typeface="Open Sans"/>
                        <a:sym typeface="Open Sans"/>
                      </a:endParaRPr>
                    </a:p>
                  </a:txBody>
                  <a:tcPr marT="91425" marB="91425" marR="91425" marL="91425"/>
                </a:tc>
              </a:tr>
              <a:tr h="422925">
                <a:tc>
                  <a:txBody>
                    <a:bodyPr/>
                    <a:lstStyle/>
                    <a:p>
                      <a:pPr indent="0" lvl="0" marL="0" rtl="0" algn="l">
                        <a:spcBef>
                          <a:spcPts val="0"/>
                        </a:spcBef>
                        <a:spcAft>
                          <a:spcPts val="0"/>
                        </a:spcAft>
                        <a:buNone/>
                      </a:pPr>
                      <a:r>
                        <a:rPr lang="en-US" sz="1200">
                          <a:latin typeface="Open Sans"/>
                          <a:ea typeface="Open Sans"/>
                          <a:cs typeface="Open Sans"/>
                          <a:sym typeface="Open Sans"/>
                        </a:rPr>
                        <a:t>11s</a:t>
                      </a:r>
                      <a:endParaRPr sz="1200">
                        <a:latin typeface="Open Sans"/>
                        <a:ea typeface="Open Sans"/>
                        <a:cs typeface="Open Sans"/>
                        <a:sym typeface="Open Sans"/>
                      </a:endParaRPr>
                    </a:p>
                  </a:txBody>
                  <a:tcPr marT="91425" marB="91425" marR="91425" marL="91425"/>
                </a:tc>
                <a:tc>
                  <a:txBody>
                    <a:bodyPr/>
                    <a:lstStyle/>
                    <a:p>
                      <a:pPr indent="0" lvl="0" marL="0" rtl="0" algn="r">
                        <a:lnSpc>
                          <a:spcPct val="115000"/>
                        </a:lnSpc>
                        <a:spcBef>
                          <a:spcPts val="0"/>
                        </a:spcBef>
                        <a:spcAft>
                          <a:spcPts val="0"/>
                        </a:spcAft>
                        <a:buNone/>
                      </a:pPr>
                      <a:r>
                        <a:rPr lang="en-US" sz="1200">
                          <a:latin typeface="Open Sans"/>
                          <a:ea typeface="Open Sans"/>
                          <a:cs typeface="Open Sans"/>
                          <a:sym typeface="Open Sans"/>
                        </a:rPr>
                        <a:t>1</a:t>
                      </a:r>
                      <a:endParaRPr sz="1200">
                        <a:latin typeface="Open Sans"/>
                        <a:ea typeface="Open Sans"/>
                        <a:cs typeface="Open Sans"/>
                        <a:sym typeface="Open Sans"/>
                      </a:endParaRPr>
                    </a:p>
                  </a:txBody>
                  <a:tcPr marT="91425" marB="91425" marR="91425" marL="91425"/>
                </a:tc>
              </a:tr>
              <a:tr h="422925">
                <a:tc>
                  <a:txBody>
                    <a:bodyPr/>
                    <a:lstStyle/>
                    <a:p>
                      <a:pPr indent="0" lvl="0" marL="0" rtl="0" algn="l">
                        <a:spcBef>
                          <a:spcPts val="0"/>
                        </a:spcBef>
                        <a:spcAft>
                          <a:spcPts val="0"/>
                        </a:spcAft>
                        <a:buNone/>
                      </a:pPr>
                      <a:r>
                        <a:rPr lang="en-US" sz="1200">
                          <a:latin typeface="Open Sans"/>
                          <a:ea typeface="Open Sans"/>
                          <a:cs typeface="Open Sans"/>
                          <a:sym typeface="Open Sans"/>
                        </a:rPr>
                        <a:t>10s</a:t>
                      </a:r>
                      <a:endParaRPr sz="1200">
                        <a:latin typeface="Open Sans"/>
                        <a:ea typeface="Open Sans"/>
                        <a:cs typeface="Open Sans"/>
                        <a:sym typeface="Open Sans"/>
                      </a:endParaRPr>
                    </a:p>
                  </a:txBody>
                  <a:tcPr marT="91425" marB="91425" marR="91425" marL="91425"/>
                </a:tc>
                <a:tc>
                  <a:txBody>
                    <a:bodyPr/>
                    <a:lstStyle/>
                    <a:p>
                      <a:pPr indent="0" lvl="0" marL="0" rtl="0" algn="r">
                        <a:lnSpc>
                          <a:spcPct val="115000"/>
                        </a:lnSpc>
                        <a:spcBef>
                          <a:spcPts val="0"/>
                        </a:spcBef>
                        <a:spcAft>
                          <a:spcPts val="0"/>
                        </a:spcAft>
                        <a:buNone/>
                      </a:pPr>
                      <a:r>
                        <a:rPr lang="en-US" sz="1200">
                          <a:latin typeface="Open Sans"/>
                          <a:ea typeface="Open Sans"/>
                          <a:cs typeface="Open Sans"/>
                          <a:sym typeface="Open Sans"/>
                        </a:rPr>
                        <a:t>10</a:t>
                      </a:r>
                      <a:endParaRPr sz="1200">
                        <a:latin typeface="Open Sans"/>
                        <a:ea typeface="Open Sans"/>
                        <a:cs typeface="Open Sans"/>
                        <a:sym typeface="Open Sans"/>
                      </a:endParaRPr>
                    </a:p>
                  </a:txBody>
                  <a:tcPr marT="91425" marB="91425" marR="91425" marL="91425"/>
                </a:tc>
              </a:tr>
              <a:tr h="422925">
                <a:tc>
                  <a:txBody>
                    <a:bodyPr/>
                    <a:lstStyle/>
                    <a:p>
                      <a:pPr indent="0" lvl="0" marL="0" rtl="0" algn="l">
                        <a:spcBef>
                          <a:spcPts val="0"/>
                        </a:spcBef>
                        <a:spcAft>
                          <a:spcPts val="0"/>
                        </a:spcAft>
                        <a:buNone/>
                      </a:pPr>
                      <a:r>
                        <a:rPr lang="en-US" sz="1200">
                          <a:latin typeface="Open Sans"/>
                          <a:ea typeface="Open Sans"/>
                          <a:cs typeface="Open Sans"/>
                          <a:sym typeface="Open Sans"/>
                        </a:rPr>
                        <a:t>16s</a:t>
                      </a:r>
                      <a:endParaRPr sz="1200">
                        <a:latin typeface="Open Sans"/>
                        <a:ea typeface="Open Sans"/>
                        <a:cs typeface="Open Sans"/>
                        <a:sym typeface="Open Sans"/>
                      </a:endParaRPr>
                    </a:p>
                  </a:txBody>
                  <a:tcPr marT="91425" marB="91425" marR="91425" marL="91425"/>
                </a:tc>
                <a:tc>
                  <a:txBody>
                    <a:bodyPr/>
                    <a:lstStyle/>
                    <a:p>
                      <a:pPr indent="0" lvl="0" marL="0" rtl="0" algn="r">
                        <a:lnSpc>
                          <a:spcPct val="115000"/>
                        </a:lnSpc>
                        <a:spcBef>
                          <a:spcPts val="0"/>
                        </a:spcBef>
                        <a:spcAft>
                          <a:spcPts val="0"/>
                        </a:spcAft>
                        <a:buNone/>
                      </a:pPr>
                      <a:r>
                        <a:rPr lang="en-US" sz="1200">
                          <a:latin typeface="Open Sans"/>
                          <a:ea typeface="Open Sans"/>
                          <a:cs typeface="Open Sans"/>
                          <a:sym typeface="Open Sans"/>
                        </a:rPr>
                        <a:t>20</a:t>
                      </a:r>
                      <a:endParaRPr sz="1200">
                        <a:latin typeface="Open Sans"/>
                        <a:ea typeface="Open Sans"/>
                        <a:cs typeface="Open Sans"/>
                        <a:sym typeface="Open Sans"/>
                      </a:endParaRPr>
                    </a:p>
                  </a:txBody>
                  <a:tcPr marT="91425" marB="91425" marR="91425" marL="91425"/>
                </a:tc>
              </a:tr>
              <a:tr h="422925">
                <a:tc>
                  <a:txBody>
                    <a:bodyPr/>
                    <a:lstStyle/>
                    <a:p>
                      <a:pPr indent="0" lvl="0" marL="0" rtl="0" algn="l">
                        <a:spcBef>
                          <a:spcPts val="0"/>
                        </a:spcBef>
                        <a:spcAft>
                          <a:spcPts val="0"/>
                        </a:spcAft>
                        <a:buNone/>
                      </a:pPr>
                      <a:r>
                        <a:rPr lang="en-US" sz="1200">
                          <a:latin typeface="Open Sans"/>
                          <a:ea typeface="Open Sans"/>
                          <a:cs typeface="Open Sans"/>
                          <a:sym typeface="Open Sans"/>
                        </a:rPr>
                        <a:t>181s</a:t>
                      </a:r>
                      <a:endParaRPr sz="1200">
                        <a:latin typeface="Open Sans"/>
                        <a:ea typeface="Open Sans"/>
                        <a:cs typeface="Open Sans"/>
                        <a:sym typeface="Open Sans"/>
                      </a:endParaRPr>
                    </a:p>
                  </a:txBody>
                  <a:tcPr marT="91425" marB="91425" marR="91425" marL="91425"/>
                </a:tc>
                <a:tc>
                  <a:txBody>
                    <a:bodyPr/>
                    <a:lstStyle/>
                    <a:p>
                      <a:pPr indent="0" lvl="0" marL="0" rtl="0" algn="r">
                        <a:lnSpc>
                          <a:spcPct val="115000"/>
                        </a:lnSpc>
                        <a:spcBef>
                          <a:spcPts val="0"/>
                        </a:spcBef>
                        <a:spcAft>
                          <a:spcPts val="0"/>
                        </a:spcAft>
                        <a:buNone/>
                      </a:pPr>
                      <a:r>
                        <a:rPr lang="en-US" sz="1200">
                          <a:latin typeface="Open Sans"/>
                          <a:ea typeface="Open Sans"/>
                          <a:cs typeface="Open Sans"/>
                          <a:sym typeface="Open Sans"/>
                        </a:rPr>
                        <a:t>50</a:t>
                      </a:r>
                      <a:endParaRPr sz="1200">
                        <a:latin typeface="Open Sans"/>
                        <a:ea typeface="Open Sans"/>
                        <a:cs typeface="Open Sans"/>
                        <a:sym typeface="Open Sans"/>
                      </a:endParaRPr>
                    </a:p>
                  </a:txBody>
                  <a:tcPr marT="91425" marB="91425" marR="91425" marL="91425"/>
                </a:tc>
              </a:tr>
              <a:tr h="422925">
                <a:tc>
                  <a:txBody>
                    <a:bodyPr/>
                    <a:lstStyle/>
                    <a:p>
                      <a:pPr indent="0" lvl="0" marL="0" rtl="0" algn="l">
                        <a:spcBef>
                          <a:spcPts val="0"/>
                        </a:spcBef>
                        <a:spcAft>
                          <a:spcPts val="0"/>
                        </a:spcAft>
                        <a:buNone/>
                      </a:pPr>
                      <a:r>
                        <a:rPr lang="en-US" sz="1200">
                          <a:latin typeface="Open Sans"/>
                          <a:ea typeface="Open Sans"/>
                          <a:cs typeface="Open Sans"/>
                          <a:sym typeface="Open Sans"/>
                        </a:rPr>
                        <a:t>230s</a:t>
                      </a:r>
                      <a:endParaRPr sz="1200">
                        <a:latin typeface="Open Sans"/>
                        <a:ea typeface="Open Sans"/>
                        <a:cs typeface="Open Sans"/>
                        <a:sym typeface="Open Sans"/>
                      </a:endParaRPr>
                    </a:p>
                  </a:txBody>
                  <a:tcPr marT="91425" marB="91425" marR="91425" marL="91425"/>
                </a:tc>
                <a:tc>
                  <a:txBody>
                    <a:bodyPr/>
                    <a:lstStyle/>
                    <a:p>
                      <a:pPr indent="0" lvl="0" marL="0" rtl="0" algn="r">
                        <a:lnSpc>
                          <a:spcPct val="115000"/>
                        </a:lnSpc>
                        <a:spcBef>
                          <a:spcPts val="0"/>
                        </a:spcBef>
                        <a:spcAft>
                          <a:spcPts val="0"/>
                        </a:spcAft>
                        <a:buNone/>
                      </a:pPr>
                      <a:r>
                        <a:rPr lang="en-US" sz="1200">
                          <a:latin typeface="Open Sans"/>
                          <a:ea typeface="Open Sans"/>
                          <a:cs typeface="Open Sans"/>
                          <a:sym typeface="Open Sans"/>
                        </a:rPr>
                        <a:t>70</a:t>
                      </a:r>
                      <a:endParaRPr sz="1200">
                        <a:latin typeface="Open Sans"/>
                        <a:ea typeface="Open Sans"/>
                        <a:cs typeface="Open Sans"/>
                        <a:sym typeface="Open Sans"/>
                      </a:endParaRPr>
                    </a:p>
                  </a:txBody>
                  <a:tcPr marT="91425" marB="91425" marR="91425" marL="91425"/>
                </a:tc>
              </a:tr>
              <a:tr h="422925">
                <a:tc>
                  <a:txBody>
                    <a:bodyPr/>
                    <a:lstStyle/>
                    <a:p>
                      <a:pPr indent="0" lvl="0" marL="0" rtl="0" algn="l">
                        <a:spcBef>
                          <a:spcPts val="0"/>
                        </a:spcBef>
                        <a:spcAft>
                          <a:spcPts val="0"/>
                        </a:spcAft>
                        <a:buNone/>
                      </a:pPr>
                      <a:r>
                        <a:rPr lang="en-US" sz="1200">
                          <a:latin typeface="Open Sans"/>
                          <a:ea typeface="Open Sans"/>
                          <a:cs typeface="Open Sans"/>
                          <a:sym typeface="Open Sans"/>
                        </a:rPr>
                        <a:t>276s</a:t>
                      </a:r>
                      <a:endParaRPr sz="1200">
                        <a:latin typeface="Open Sans"/>
                        <a:ea typeface="Open Sans"/>
                        <a:cs typeface="Open Sans"/>
                        <a:sym typeface="Open Sans"/>
                      </a:endParaRPr>
                    </a:p>
                  </a:txBody>
                  <a:tcPr marT="91425" marB="91425" marR="91425" marL="91425"/>
                </a:tc>
                <a:tc>
                  <a:txBody>
                    <a:bodyPr/>
                    <a:lstStyle/>
                    <a:p>
                      <a:pPr indent="0" lvl="0" marL="0" rtl="0" algn="r">
                        <a:lnSpc>
                          <a:spcPct val="115000"/>
                        </a:lnSpc>
                        <a:spcBef>
                          <a:spcPts val="0"/>
                        </a:spcBef>
                        <a:spcAft>
                          <a:spcPts val="0"/>
                        </a:spcAft>
                        <a:buNone/>
                      </a:pPr>
                      <a:r>
                        <a:rPr lang="en-US" sz="1200">
                          <a:latin typeface="Open Sans"/>
                          <a:ea typeface="Open Sans"/>
                          <a:cs typeface="Open Sans"/>
                          <a:sym typeface="Open Sans"/>
                        </a:rPr>
                        <a:t>100</a:t>
                      </a:r>
                      <a:endParaRPr sz="1200">
                        <a:latin typeface="Open Sans"/>
                        <a:ea typeface="Open Sans"/>
                        <a:cs typeface="Open Sans"/>
                        <a:sym typeface="Open Sans"/>
                      </a:endParaRPr>
                    </a:p>
                  </a:txBody>
                  <a:tcPr marT="91425" marB="91425" marR="91425" marL="91425"/>
                </a:tc>
              </a:tr>
            </a:tbl>
          </a:graphicData>
        </a:graphic>
      </p:graphicFrame>
      <p:pic>
        <p:nvPicPr>
          <p:cNvPr id="286" name="Google Shape;286;p40"/>
          <p:cNvPicPr preferRelativeResize="0"/>
          <p:nvPr/>
        </p:nvPicPr>
        <p:blipFill>
          <a:blip r:embed="rId3">
            <a:alphaModFix/>
          </a:blip>
          <a:stretch>
            <a:fillRect/>
          </a:stretch>
        </p:blipFill>
        <p:spPr>
          <a:xfrm>
            <a:off x="4719150" y="1163700"/>
            <a:ext cx="4272450" cy="31048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1"/>
          <p:cNvSpPr txBox="1"/>
          <p:nvPr/>
        </p:nvSpPr>
        <p:spPr>
          <a:xfrm>
            <a:off x="2304000" y="837000"/>
            <a:ext cx="8819280" cy="5310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rPr b="0" lang="en-US" sz="1300" strike="noStrike">
                <a:solidFill>
                  <a:srgbClr val="75787A"/>
                </a:solidFill>
                <a:latin typeface="Roboto"/>
                <a:ea typeface="Roboto"/>
                <a:cs typeface="Roboto"/>
                <a:sym typeface="Roboto"/>
              </a:rPr>
              <a:t>Perguntas ?</a:t>
            </a:r>
            <a:endParaRPr b="0" sz="1300" strike="noStrike">
              <a:latin typeface="Arial"/>
              <a:ea typeface="Arial"/>
              <a:cs typeface="Arial"/>
              <a:sym typeface="Arial"/>
            </a:endParaRPr>
          </a:p>
        </p:txBody>
      </p:sp>
      <p:sp>
        <p:nvSpPr>
          <p:cNvPr id="292" name="Google Shape;292;p41"/>
          <p:cNvSpPr/>
          <p:nvPr/>
        </p:nvSpPr>
        <p:spPr>
          <a:xfrm>
            <a:off x="2448000" y="2079720"/>
            <a:ext cx="598680" cy="249840"/>
          </a:xfrm>
          <a:prstGeom prst="rect">
            <a:avLst/>
          </a:prstGeom>
          <a:noFill/>
          <a:ln>
            <a:noFill/>
          </a:ln>
        </p:spPr>
        <p:txBody>
          <a:bodyPr anchorCtr="0" anchor="t" bIns="68400" lIns="68400" spcFirstLastPara="1" rIns="68400" wrap="square" tIns="68400">
            <a:noAutofit/>
          </a:bodyPr>
          <a:lstStyle/>
          <a:p>
            <a:pPr indent="0" lvl="0" marL="0" marR="0" rtl="0" algn="ctr">
              <a:lnSpc>
                <a:spcPct val="100000"/>
              </a:lnSpc>
              <a:spcBef>
                <a:spcPts val="0"/>
              </a:spcBef>
              <a:spcAft>
                <a:spcPts val="0"/>
              </a:spcAft>
              <a:buNone/>
            </a:pPr>
            <a:r>
              <a:rPr b="1" lang="en-US" sz="700" strike="noStrike">
                <a:solidFill>
                  <a:srgbClr val="808080"/>
                </a:solidFill>
                <a:latin typeface="Roboto"/>
                <a:ea typeface="Roboto"/>
                <a:cs typeface="Roboto"/>
                <a:sym typeface="Roboto"/>
              </a:rPr>
              <a:t>Cloud Pub/Sub</a:t>
            </a:r>
            <a:endParaRPr b="0" sz="700" strike="noStrike">
              <a:latin typeface="Arial"/>
              <a:ea typeface="Arial"/>
              <a:cs typeface="Arial"/>
              <a:sym typeface="Arial"/>
            </a:endParaRPr>
          </a:p>
        </p:txBody>
      </p:sp>
      <p:pic>
        <p:nvPicPr>
          <p:cNvPr id="293" name="Google Shape;293;p41"/>
          <p:cNvPicPr preferRelativeResize="0"/>
          <p:nvPr/>
        </p:nvPicPr>
        <p:blipFill rotWithShape="1">
          <a:blip r:embed="rId3">
            <a:alphaModFix/>
          </a:blip>
          <a:srcRect b="5093" l="0" r="0" t="5094"/>
          <a:stretch/>
        </p:blipFill>
        <p:spPr>
          <a:xfrm>
            <a:off x="2482200" y="1512000"/>
            <a:ext cx="529920" cy="475920"/>
          </a:xfrm>
          <a:prstGeom prst="rect">
            <a:avLst/>
          </a:prstGeom>
          <a:noFill/>
          <a:ln>
            <a:noFill/>
          </a:ln>
        </p:spPr>
      </p:pic>
      <p:pic>
        <p:nvPicPr>
          <p:cNvPr id="294" name="Google Shape;294;p41"/>
          <p:cNvPicPr preferRelativeResize="0"/>
          <p:nvPr/>
        </p:nvPicPr>
        <p:blipFill rotWithShape="1">
          <a:blip r:embed="rId4">
            <a:alphaModFix/>
          </a:blip>
          <a:srcRect b="0" l="0" r="0" t="0"/>
          <a:stretch/>
        </p:blipFill>
        <p:spPr>
          <a:xfrm>
            <a:off x="128160" y="200160"/>
            <a:ext cx="1311840" cy="13118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pic>
        <p:nvPicPr>
          <p:cNvPr id="299" name="Google Shape;299;p42"/>
          <p:cNvPicPr preferRelativeResize="0"/>
          <p:nvPr/>
        </p:nvPicPr>
        <p:blipFill rotWithShape="1">
          <a:blip r:embed="rId3">
            <a:alphaModFix/>
          </a:blip>
          <a:srcRect b="0" l="0" r="0" t="0"/>
          <a:stretch/>
        </p:blipFill>
        <p:spPr>
          <a:xfrm>
            <a:off x="2952000" y="2448000"/>
            <a:ext cx="1872000" cy="288000"/>
          </a:xfrm>
          <a:prstGeom prst="rect">
            <a:avLst/>
          </a:prstGeom>
          <a:noFill/>
          <a:ln>
            <a:noFill/>
          </a:ln>
        </p:spPr>
      </p:pic>
      <p:sp>
        <p:nvSpPr>
          <p:cNvPr id="300" name="Google Shape;300;p42"/>
          <p:cNvSpPr txBox="1"/>
          <p:nvPr/>
        </p:nvSpPr>
        <p:spPr>
          <a:xfrm>
            <a:off x="2880000" y="1773000"/>
            <a:ext cx="2520000" cy="5310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rPr b="0" lang="en-US" sz="1300" strike="noStrike">
                <a:solidFill>
                  <a:srgbClr val="75787A"/>
                </a:solidFill>
                <a:latin typeface="Arial"/>
                <a:ea typeface="Arial"/>
                <a:cs typeface="Arial"/>
                <a:sym typeface="Arial"/>
              </a:rPr>
              <a:t>FIM</a:t>
            </a:r>
            <a:br>
              <a:rPr lang="en-US" sz="1800"/>
            </a:br>
            <a:br>
              <a:rPr lang="en-US" sz="1800"/>
            </a:br>
            <a:r>
              <a:rPr b="0" lang="en-US" sz="1300" strike="noStrike">
                <a:solidFill>
                  <a:srgbClr val="75787A"/>
                </a:solidFill>
                <a:latin typeface="Arial"/>
                <a:ea typeface="Arial"/>
                <a:cs typeface="Arial"/>
                <a:sym typeface="Arial"/>
              </a:rPr>
              <a:t>Obrigado!</a:t>
            </a:r>
            <a:endParaRPr b="0" sz="1300" strike="noStrike">
              <a:latin typeface="Arial"/>
              <a:ea typeface="Arial"/>
              <a:cs typeface="Arial"/>
              <a:sym typeface="Arial"/>
            </a:endParaRPr>
          </a:p>
        </p:txBody>
      </p:sp>
      <p:pic>
        <p:nvPicPr>
          <p:cNvPr id="301" name="Google Shape;301;p42"/>
          <p:cNvPicPr preferRelativeResize="0"/>
          <p:nvPr/>
        </p:nvPicPr>
        <p:blipFill rotWithShape="1">
          <a:blip r:embed="rId4">
            <a:alphaModFix/>
          </a:blip>
          <a:srcRect b="0" l="0" r="0" t="0"/>
          <a:stretch/>
        </p:blipFill>
        <p:spPr>
          <a:xfrm>
            <a:off x="288000" y="144000"/>
            <a:ext cx="1311840" cy="13118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8"/>
          <p:cNvSpPr/>
          <p:nvPr/>
        </p:nvSpPr>
        <p:spPr>
          <a:xfrm>
            <a:off x="497880" y="756000"/>
            <a:ext cx="8203320" cy="360792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b="0" i="0" sz="1400" u="none" cap="none" strike="noStrike">
              <a:latin typeface="Arial"/>
              <a:ea typeface="Arial"/>
              <a:cs typeface="Arial"/>
              <a:sym typeface="Arial"/>
            </a:endParaRPr>
          </a:p>
          <a:p>
            <a:pPr indent="0" lvl="0" marL="0" marR="0" rtl="0" algn="l">
              <a:lnSpc>
                <a:spcPct val="115000"/>
              </a:lnSpc>
              <a:spcBef>
                <a:spcPts val="0"/>
              </a:spcBef>
              <a:spcAft>
                <a:spcPts val="0"/>
              </a:spcAft>
              <a:buNone/>
            </a:pPr>
            <a:r>
              <a:t/>
            </a:r>
            <a:endParaRPr b="0" i="0" sz="1400" u="none" cap="none" strike="noStrike">
              <a:latin typeface="Arial"/>
              <a:ea typeface="Arial"/>
              <a:cs typeface="Arial"/>
              <a:sym typeface="Arial"/>
            </a:endParaRPr>
          </a:p>
          <a:p>
            <a:pPr indent="0" lvl="0" marL="0" marR="0" rtl="0" algn="l">
              <a:lnSpc>
                <a:spcPct val="115000"/>
              </a:lnSpc>
              <a:spcBef>
                <a:spcPts val="0"/>
              </a:spcBef>
              <a:spcAft>
                <a:spcPts val="0"/>
              </a:spcAft>
              <a:buNone/>
            </a:pPr>
            <a:r>
              <a:t/>
            </a:r>
            <a:endParaRPr b="0" i="0" sz="1400" u="none" cap="none" strike="noStrike">
              <a:latin typeface="Arial"/>
              <a:ea typeface="Arial"/>
              <a:cs typeface="Arial"/>
              <a:sym typeface="Arial"/>
            </a:endParaRPr>
          </a:p>
        </p:txBody>
      </p:sp>
      <p:sp>
        <p:nvSpPr>
          <p:cNvPr id="127" name="Google Shape;127;p28"/>
          <p:cNvSpPr txBox="1"/>
          <p:nvPr/>
        </p:nvSpPr>
        <p:spPr>
          <a:xfrm>
            <a:off x="216000" y="144000"/>
            <a:ext cx="5432040" cy="2880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rPr b="0" i="0" lang="en-US" sz="1300" u="none" cap="none" strike="noStrike">
                <a:solidFill>
                  <a:srgbClr val="75787A"/>
                </a:solidFill>
                <a:latin typeface="Open Sans"/>
                <a:ea typeface="Open Sans"/>
                <a:cs typeface="Open Sans"/>
                <a:sym typeface="Open Sans"/>
              </a:rPr>
              <a:t>O que é o Cloud Pub/Sub</a:t>
            </a:r>
            <a:endParaRPr b="0" i="0" sz="1300" u="none" cap="none" strike="noStrike">
              <a:solidFill>
                <a:srgbClr val="000000"/>
              </a:solidFill>
              <a:latin typeface="Arial"/>
              <a:ea typeface="Arial"/>
              <a:cs typeface="Arial"/>
              <a:sym typeface="Arial"/>
            </a:endParaRPr>
          </a:p>
        </p:txBody>
      </p:sp>
      <p:pic>
        <p:nvPicPr>
          <p:cNvPr id="128" name="Google Shape;128;p28"/>
          <p:cNvPicPr preferRelativeResize="0"/>
          <p:nvPr/>
        </p:nvPicPr>
        <p:blipFill rotWithShape="1">
          <a:blip r:embed="rId3">
            <a:alphaModFix/>
          </a:blip>
          <a:srcRect b="0" l="0" r="0" t="0"/>
          <a:stretch/>
        </p:blipFill>
        <p:spPr>
          <a:xfrm>
            <a:off x="2304000" y="2448000"/>
            <a:ext cx="3888000" cy="2520000"/>
          </a:xfrm>
          <a:prstGeom prst="rect">
            <a:avLst/>
          </a:prstGeom>
          <a:noFill/>
          <a:ln>
            <a:noFill/>
          </a:ln>
        </p:spPr>
      </p:pic>
      <p:sp>
        <p:nvSpPr>
          <p:cNvPr id="129" name="Google Shape;129;p28"/>
          <p:cNvSpPr txBox="1"/>
          <p:nvPr/>
        </p:nvSpPr>
        <p:spPr>
          <a:xfrm>
            <a:off x="360000" y="574200"/>
            <a:ext cx="7776000" cy="22964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en-US" sz="1000" u="none" cap="none" strike="noStrike">
                <a:latin typeface="Arial"/>
                <a:ea typeface="Arial"/>
                <a:cs typeface="Arial"/>
                <a:sym typeface="Arial"/>
              </a:rPr>
              <a:t>O Pub/Sub traz a flexibilidade e a confiabilidade do middleware corporativo orientado a mensagens para a nuvem. </a:t>
            </a:r>
            <a:br>
              <a:rPr b="0" i="0" lang="en-US" sz="1800" u="none" cap="none" strike="noStrike"/>
            </a:br>
            <a:br>
              <a:rPr b="0" i="0" lang="en-US" sz="1800" u="none" cap="none" strike="noStrike"/>
            </a:br>
            <a:r>
              <a:rPr b="0" i="0" lang="en-US" sz="1000" u="none" cap="none" strike="noStrike">
                <a:latin typeface="Arial"/>
                <a:ea typeface="Arial"/>
                <a:cs typeface="Arial"/>
                <a:sym typeface="Arial"/>
              </a:rPr>
              <a:t>Ao mesmo tempo, o Pub/Sub é um sistema de processamento e entrega de eventos durável e escalonável que serve como base para canais de análise de stream modernos. </a:t>
            </a:r>
            <a:br>
              <a:rPr b="0" i="0" lang="en-US" sz="1800" u="none" cap="none" strike="noStrike"/>
            </a:br>
            <a:br>
              <a:rPr b="0" i="0" lang="en-US" sz="1800" u="none" cap="none" strike="noStrike"/>
            </a:br>
            <a:r>
              <a:rPr b="0" i="0" lang="en-US" sz="1000" u="none" cap="none" strike="noStrike">
                <a:latin typeface="Arial"/>
                <a:ea typeface="Arial"/>
                <a:cs typeface="Arial"/>
                <a:sym typeface="Arial"/>
              </a:rPr>
              <a:t>Ao oferecer mensagens assíncronas de muitos para muitos que separam remetentes e destinatários, ele permite uma comunicação segura e altamente disponível entre aplicativos criados de modo independente.</a:t>
            </a:r>
            <a:br>
              <a:rPr b="0" i="0" lang="en-US" sz="1800" u="none" cap="none" strike="noStrike"/>
            </a:br>
            <a:r>
              <a:rPr b="0" i="0" lang="en-US" sz="1000" u="none" cap="none" strike="noStrike">
                <a:latin typeface="Arial"/>
                <a:ea typeface="Arial"/>
                <a:cs typeface="Arial"/>
                <a:sym typeface="Arial"/>
              </a:rPr>
              <a:t> </a:t>
            </a:r>
            <a:br>
              <a:rPr b="0" i="0" lang="en-US" sz="1800" u="none" cap="none" strike="noStrike"/>
            </a:br>
            <a:r>
              <a:rPr b="0" i="0" lang="en-US" sz="1000" u="none" cap="none" strike="noStrike">
                <a:latin typeface="Arial"/>
                <a:ea typeface="Arial"/>
                <a:cs typeface="Arial"/>
                <a:sym typeface="Arial"/>
              </a:rPr>
              <a:t>O Pub/Sub entrega mensagens duradouras e de baixa latência que ajudam os desenvolvedores a integrar rapidamente os sistemas hospedados no Google Cloud Platform e externamente.</a:t>
            </a:r>
            <a:endParaRPr b="0" sz="1000" strike="noStrike">
              <a:latin typeface="Arial"/>
              <a:ea typeface="Arial"/>
              <a:cs typeface="Arial"/>
              <a:sym typeface="Arial"/>
            </a:endParaRPr>
          </a:p>
        </p:txBody>
      </p:sp>
      <p:sp>
        <p:nvSpPr>
          <p:cNvPr id="130" name="Google Shape;130;p28"/>
          <p:cNvSpPr/>
          <p:nvPr/>
        </p:nvSpPr>
        <p:spPr>
          <a:xfrm>
            <a:off x="8314200" y="830160"/>
            <a:ext cx="598680" cy="249840"/>
          </a:xfrm>
          <a:prstGeom prst="rect">
            <a:avLst/>
          </a:prstGeom>
          <a:noFill/>
          <a:ln>
            <a:noFill/>
          </a:ln>
        </p:spPr>
        <p:txBody>
          <a:bodyPr anchorCtr="0" anchor="t" bIns="68400" lIns="68400" spcFirstLastPara="1" rIns="68400" wrap="square" tIns="68400">
            <a:noAutofit/>
          </a:bodyPr>
          <a:lstStyle/>
          <a:p>
            <a:pPr indent="0" lvl="0" marL="0" marR="0" rtl="0" algn="ctr">
              <a:lnSpc>
                <a:spcPct val="100000"/>
              </a:lnSpc>
              <a:spcBef>
                <a:spcPts val="0"/>
              </a:spcBef>
              <a:spcAft>
                <a:spcPts val="0"/>
              </a:spcAft>
              <a:buNone/>
            </a:pPr>
            <a:r>
              <a:rPr b="1" lang="en-US" sz="700" strike="noStrike">
                <a:solidFill>
                  <a:srgbClr val="808080"/>
                </a:solidFill>
                <a:latin typeface="Roboto"/>
                <a:ea typeface="Roboto"/>
                <a:cs typeface="Roboto"/>
                <a:sym typeface="Roboto"/>
              </a:rPr>
              <a:t>Cloud Pub/Sub</a:t>
            </a:r>
            <a:endParaRPr b="0" sz="700" strike="noStrike">
              <a:latin typeface="Arial"/>
              <a:ea typeface="Arial"/>
              <a:cs typeface="Arial"/>
              <a:sym typeface="Arial"/>
            </a:endParaRPr>
          </a:p>
        </p:txBody>
      </p:sp>
      <p:pic>
        <p:nvPicPr>
          <p:cNvPr id="131" name="Google Shape;131;p28"/>
          <p:cNvPicPr preferRelativeResize="0"/>
          <p:nvPr/>
        </p:nvPicPr>
        <p:blipFill rotWithShape="1">
          <a:blip r:embed="rId4">
            <a:alphaModFix/>
          </a:blip>
          <a:srcRect b="5093" l="0" r="0" t="5094"/>
          <a:stretch/>
        </p:blipFill>
        <p:spPr>
          <a:xfrm>
            <a:off x="8348400" y="262440"/>
            <a:ext cx="529920" cy="4759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9"/>
          <p:cNvSpPr txBox="1"/>
          <p:nvPr/>
        </p:nvSpPr>
        <p:spPr>
          <a:xfrm>
            <a:off x="365040" y="408240"/>
            <a:ext cx="2083320" cy="38412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lang="en-US" sz="1300" strike="noStrike">
                <a:solidFill>
                  <a:srgbClr val="75787A"/>
                </a:solidFill>
                <a:latin typeface="Open Sans"/>
                <a:ea typeface="Open Sans"/>
                <a:cs typeface="Open Sans"/>
                <a:sym typeface="Open Sans"/>
              </a:rPr>
              <a:t>Principais conceitos</a:t>
            </a:r>
            <a:endParaRPr b="0" sz="1300" strike="noStrike">
              <a:solidFill>
                <a:srgbClr val="000000"/>
              </a:solidFill>
              <a:latin typeface="Arial"/>
              <a:ea typeface="Arial"/>
              <a:cs typeface="Arial"/>
              <a:sym typeface="Arial"/>
            </a:endParaRPr>
          </a:p>
        </p:txBody>
      </p:sp>
      <p:sp>
        <p:nvSpPr>
          <p:cNvPr id="137" name="Google Shape;137;p29"/>
          <p:cNvSpPr/>
          <p:nvPr/>
        </p:nvSpPr>
        <p:spPr>
          <a:xfrm>
            <a:off x="8113680" y="784080"/>
            <a:ext cx="598680" cy="249840"/>
          </a:xfrm>
          <a:prstGeom prst="rect">
            <a:avLst/>
          </a:prstGeom>
          <a:noFill/>
          <a:ln>
            <a:noFill/>
          </a:ln>
        </p:spPr>
        <p:txBody>
          <a:bodyPr anchorCtr="0" anchor="t" bIns="68400" lIns="68400" spcFirstLastPara="1" rIns="68400" wrap="square" tIns="68400">
            <a:noAutofit/>
          </a:bodyPr>
          <a:lstStyle/>
          <a:p>
            <a:pPr indent="0" lvl="0" marL="0" marR="0" rtl="0" algn="ctr">
              <a:lnSpc>
                <a:spcPct val="100000"/>
              </a:lnSpc>
              <a:spcBef>
                <a:spcPts val="0"/>
              </a:spcBef>
              <a:spcAft>
                <a:spcPts val="0"/>
              </a:spcAft>
              <a:buNone/>
            </a:pPr>
            <a:r>
              <a:rPr b="1" lang="en-US" sz="700" strike="noStrike">
                <a:solidFill>
                  <a:srgbClr val="808080"/>
                </a:solidFill>
                <a:latin typeface="Roboto"/>
                <a:ea typeface="Roboto"/>
                <a:cs typeface="Roboto"/>
                <a:sym typeface="Roboto"/>
              </a:rPr>
              <a:t>Cloud Pub/Sub</a:t>
            </a:r>
            <a:endParaRPr b="0" sz="700" strike="noStrike">
              <a:latin typeface="Arial"/>
              <a:ea typeface="Arial"/>
              <a:cs typeface="Arial"/>
              <a:sym typeface="Arial"/>
            </a:endParaRPr>
          </a:p>
        </p:txBody>
      </p:sp>
      <p:pic>
        <p:nvPicPr>
          <p:cNvPr id="138" name="Google Shape;138;p29"/>
          <p:cNvPicPr preferRelativeResize="0"/>
          <p:nvPr/>
        </p:nvPicPr>
        <p:blipFill rotWithShape="1">
          <a:blip r:embed="rId3">
            <a:alphaModFix/>
          </a:blip>
          <a:srcRect b="5093" l="0" r="0" t="5094"/>
          <a:stretch/>
        </p:blipFill>
        <p:spPr>
          <a:xfrm>
            <a:off x="8147880" y="216360"/>
            <a:ext cx="529920" cy="475920"/>
          </a:xfrm>
          <a:prstGeom prst="rect">
            <a:avLst/>
          </a:prstGeom>
          <a:noFill/>
          <a:ln>
            <a:noFill/>
          </a:ln>
        </p:spPr>
      </p:pic>
      <p:pic>
        <p:nvPicPr>
          <p:cNvPr id="139" name="Google Shape;139;p29"/>
          <p:cNvPicPr preferRelativeResize="0"/>
          <p:nvPr/>
        </p:nvPicPr>
        <p:blipFill rotWithShape="1">
          <a:blip r:embed="rId4">
            <a:alphaModFix/>
          </a:blip>
          <a:srcRect b="0" l="0" r="0" t="0"/>
          <a:stretch/>
        </p:blipFill>
        <p:spPr>
          <a:xfrm>
            <a:off x="3600360" y="1728360"/>
            <a:ext cx="5256000" cy="3004200"/>
          </a:xfrm>
          <a:prstGeom prst="rect">
            <a:avLst/>
          </a:prstGeom>
          <a:noFill/>
          <a:ln>
            <a:noFill/>
          </a:ln>
        </p:spPr>
      </p:pic>
      <p:sp>
        <p:nvSpPr>
          <p:cNvPr id="140" name="Google Shape;140;p29"/>
          <p:cNvSpPr txBox="1"/>
          <p:nvPr/>
        </p:nvSpPr>
        <p:spPr>
          <a:xfrm>
            <a:off x="3749040" y="480240"/>
            <a:ext cx="4027320" cy="38412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lang="en-US" sz="1300" strike="noStrike">
                <a:solidFill>
                  <a:srgbClr val="75787A"/>
                </a:solidFill>
                <a:latin typeface="Open Sans"/>
                <a:ea typeface="Open Sans"/>
                <a:cs typeface="Open Sans"/>
                <a:sym typeface="Open Sans"/>
              </a:rPr>
              <a:t>Relacionamentos entre editor e assinante</a:t>
            </a:r>
            <a:endParaRPr b="0" sz="1300" strike="noStrike">
              <a:solidFill>
                <a:srgbClr val="000000"/>
              </a:solidFill>
              <a:latin typeface="Arial"/>
              <a:ea typeface="Arial"/>
              <a:cs typeface="Arial"/>
              <a:sym typeface="Arial"/>
            </a:endParaRPr>
          </a:p>
        </p:txBody>
      </p:sp>
      <p:sp>
        <p:nvSpPr>
          <p:cNvPr id="141" name="Google Shape;141;p29"/>
          <p:cNvSpPr txBox="1"/>
          <p:nvPr/>
        </p:nvSpPr>
        <p:spPr>
          <a:xfrm>
            <a:off x="3749040" y="864360"/>
            <a:ext cx="4387320" cy="7995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000" strike="noStrike">
                <a:latin typeface="Arial"/>
                <a:ea typeface="Arial"/>
                <a:cs typeface="Arial"/>
                <a:sym typeface="Arial"/>
              </a:rPr>
              <a:t>O aplicativo de um editor cria e envia mensagens para um tópico. Para receber essas mensagens, os aplicativos do assinante criam uma assinatura de um tópico. A comunicação pode ser de um para muitos, de muitos para um e de muitos para muitos.</a:t>
            </a:r>
            <a:endParaRPr b="0" sz="1000" strike="noStrike">
              <a:latin typeface="Arial"/>
              <a:ea typeface="Arial"/>
              <a:cs typeface="Arial"/>
              <a:sym typeface="Arial"/>
            </a:endParaRPr>
          </a:p>
        </p:txBody>
      </p:sp>
      <p:sp>
        <p:nvSpPr>
          <p:cNvPr id="142" name="Google Shape;142;p29"/>
          <p:cNvSpPr txBox="1"/>
          <p:nvPr/>
        </p:nvSpPr>
        <p:spPr>
          <a:xfrm>
            <a:off x="288000" y="818280"/>
            <a:ext cx="2808000" cy="4153320"/>
          </a:xfrm>
          <a:prstGeom prst="rect">
            <a:avLst/>
          </a:prstGeom>
          <a:noFill/>
          <a:ln>
            <a:noFill/>
          </a:ln>
        </p:spPr>
        <p:txBody>
          <a:bodyPr anchorCtr="0" anchor="t" bIns="45000" lIns="90000" spcFirstLastPara="1" rIns="90000" wrap="square" tIns="45000">
            <a:noAutofit/>
          </a:bodyPr>
          <a:lstStyle/>
          <a:p>
            <a:pPr indent="-216000" lvl="0" marL="216000" marR="0" rtl="0" algn="l">
              <a:spcBef>
                <a:spcPts val="0"/>
              </a:spcBef>
              <a:spcAft>
                <a:spcPts val="0"/>
              </a:spcAft>
              <a:buClr>
                <a:srgbClr val="000000"/>
              </a:buClr>
              <a:buSzPts val="405"/>
              <a:buFont typeface="Noto Sans Symbols"/>
              <a:buChar char="●"/>
            </a:pPr>
            <a:r>
              <a:rPr b="1" lang="en-US" sz="900" strike="noStrike">
                <a:latin typeface="Arial"/>
                <a:ea typeface="Arial"/>
                <a:cs typeface="Arial"/>
                <a:sym typeface="Arial"/>
              </a:rPr>
              <a:t>Tópico: </a:t>
            </a:r>
            <a:r>
              <a:rPr b="0" lang="en-US" sz="900" strike="noStrike">
                <a:latin typeface="Arial"/>
                <a:ea typeface="Arial"/>
                <a:cs typeface="Arial"/>
                <a:sym typeface="Arial"/>
              </a:rPr>
              <a:t>um recurso nomeado para o qual os editores enviam mensagens.</a:t>
            </a:r>
            <a:endParaRPr b="0" sz="900" strike="noStrike">
              <a:latin typeface="Arial"/>
              <a:ea typeface="Arial"/>
              <a:cs typeface="Arial"/>
              <a:sym typeface="Arial"/>
            </a:endParaRPr>
          </a:p>
          <a:p>
            <a:pPr indent="-216000" lvl="0" marL="216000" marR="0" rtl="0" algn="l">
              <a:spcBef>
                <a:spcPts val="2183"/>
              </a:spcBef>
              <a:spcAft>
                <a:spcPts val="0"/>
              </a:spcAft>
              <a:buClr>
                <a:srgbClr val="000000"/>
              </a:buClr>
              <a:buSzPts val="405"/>
              <a:buFont typeface="Noto Sans Symbols"/>
              <a:buChar char="●"/>
            </a:pPr>
            <a:r>
              <a:rPr b="1" lang="en-US" sz="900" strike="noStrike">
                <a:latin typeface="Arial"/>
                <a:ea typeface="Arial"/>
                <a:cs typeface="Arial"/>
                <a:sym typeface="Arial"/>
              </a:rPr>
              <a:t>Assinatura: </a:t>
            </a:r>
            <a:r>
              <a:rPr b="0" lang="en-US" sz="900" strike="noStrike">
                <a:latin typeface="Arial"/>
                <a:ea typeface="Arial"/>
                <a:cs typeface="Arial"/>
                <a:sym typeface="Arial"/>
              </a:rPr>
              <a:t>um recurso nomeado que representa o fluxo de mensagens de um tópico específico a ser entregue para o aplicativo assinante. Para mais detalhes sobre assinaturas e a semântica da entrega de mensagens, consulte o </a:t>
            </a:r>
            <a:r>
              <a:rPr b="0" lang="en-US" sz="900" u="sng" strike="noStrike">
                <a:solidFill>
                  <a:schemeClr val="hlink"/>
                </a:solidFill>
                <a:latin typeface="Arial"/>
                <a:ea typeface="Arial"/>
                <a:cs typeface="Arial"/>
                <a:sym typeface="Arial"/>
                <a:hlinkClick r:id="rId5"/>
              </a:rPr>
              <a:t>Guia do assinante</a:t>
            </a:r>
            <a:r>
              <a:rPr b="0" lang="en-US" sz="900" strike="noStrike">
                <a:latin typeface="Arial"/>
                <a:ea typeface="Arial"/>
                <a:cs typeface="Arial"/>
                <a:sym typeface="Arial"/>
              </a:rPr>
              <a:t>.</a:t>
            </a:r>
            <a:endParaRPr b="0" sz="900" strike="noStrike">
              <a:latin typeface="Arial"/>
              <a:ea typeface="Arial"/>
              <a:cs typeface="Arial"/>
              <a:sym typeface="Arial"/>
            </a:endParaRPr>
          </a:p>
          <a:p>
            <a:pPr indent="-216000" lvl="0" marL="216000" marR="0" rtl="0" algn="l">
              <a:spcBef>
                <a:spcPts val="2183"/>
              </a:spcBef>
              <a:spcAft>
                <a:spcPts val="0"/>
              </a:spcAft>
              <a:buClr>
                <a:srgbClr val="000000"/>
              </a:buClr>
              <a:buSzPts val="405"/>
              <a:buFont typeface="Noto Sans Symbols"/>
              <a:buChar char="●"/>
            </a:pPr>
            <a:r>
              <a:rPr b="1" lang="en-US" sz="900" strike="noStrike">
                <a:latin typeface="Arial"/>
                <a:ea typeface="Arial"/>
                <a:cs typeface="Arial"/>
                <a:sym typeface="Arial"/>
              </a:rPr>
              <a:t>Mensagem: </a:t>
            </a:r>
            <a:r>
              <a:rPr b="0" lang="en-US" sz="900" strike="noStrike">
                <a:latin typeface="Arial"/>
                <a:ea typeface="Arial"/>
                <a:cs typeface="Arial"/>
                <a:sym typeface="Arial"/>
              </a:rPr>
              <a:t>a combinação de dados e atributos (opcionais) que um editor envia a um tópico e que é entregue aos assinantes.</a:t>
            </a:r>
            <a:endParaRPr b="0" sz="900" strike="noStrike">
              <a:latin typeface="Arial"/>
              <a:ea typeface="Arial"/>
              <a:cs typeface="Arial"/>
              <a:sym typeface="Arial"/>
            </a:endParaRPr>
          </a:p>
          <a:p>
            <a:pPr indent="-216000" lvl="0" marL="216000" marR="0" rtl="0" algn="l">
              <a:spcBef>
                <a:spcPts val="2183"/>
              </a:spcBef>
              <a:spcAft>
                <a:spcPts val="0"/>
              </a:spcAft>
              <a:buClr>
                <a:srgbClr val="000000"/>
              </a:buClr>
              <a:buSzPts val="810"/>
              <a:buFont typeface="Noto Sans Symbols"/>
              <a:buChar char="●"/>
            </a:pPr>
            <a:br>
              <a:rPr lang="en-US" sz="1800"/>
            </a:br>
            <a:r>
              <a:rPr b="1" lang="en-US" sz="900" strike="noStrike">
                <a:latin typeface="Arial"/>
                <a:ea typeface="Arial"/>
                <a:cs typeface="Arial"/>
                <a:sym typeface="Arial"/>
              </a:rPr>
              <a:t>Atributo de mensagem: </a:t>
            </a:r>
            <a:r>
              <a:rPr b="0" lang="en-US" sz="900" strike="noStrike">
                <a:latin typeface="Arial"/>
                <a:ea typeface="Arial"/>
                <a:cs typeface="Arial"/>
                <a:sym typeface="Arial"/>
              </a:rPr>
              <a:t>um par de chave-valor que um editor pode definir para uma mensagem. Por exemplo, a chave iana.org/language_tag e o valor en poderiam ser adicionados às mensagens para marcá-las como legíveis por um assinante que fala inglês.</a:t>
            </a:r>
            <a:endParaRPr b="0" sz="900" strike="noStrike">
              <a:latin typeface="Arial"/>
              <a:ea typeface="Arial"/>
              <a:cs typeface="Arial"/>
              <a:sym typeface="Arial"/>
            </a:endParaRPr>
          </a:p>
          <a:p>
            <a:pPr indent="0" lvl="0" marL="0" marR="0" rtl="0" algn="l">
              <a:spcBef>
                <a:spcPts val="992"/>
              </a:spcBef>
              <a:spcAft>
                <a:spcPts val="0"/>
              </a:spcAft>
              <a:buNone/>
            </a:pPr>
            <a:r>
              <a:t/>
            </a:r>
            <a:endParaRPr b="0" sz="900" strike="noStrike">
              <a:latin typeface="Arial"/>
              <a:ea typeface="Arial"/>
              <a:cs typeface="Arial"/>
              <a:sym typeface="Arial"/>
            </a:endParaRPr>
          </a:p>
        </p:txBody>
      </p:sp>
      <p:sp>
        <p:nvSpPr>
          <p:cNvPr id="143" name="Google Shape;143;p29"/>
          <p:cNvSpPr txBox="1"/>
          <p:nvPr/>
        </p:nvSpPr>
        <p:spPr>
          <a:xfrm>
            <a:off x="5515200" y="4824000"/>
            <a:ext cx="3196800" cy="2325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000" u="sng" strike="noStrike">
                <a:solidFill>
                  <a:schemeClr val="hlink"/>
                </a:solidFill>
                <a:latin typeface="Arial"/>
                <a:ea typeface="Arial"/>
                <a:cs typeface="Arial"/>
                <a:sym typeface="Arial"/>
                <a:hlinkClick r:id="rId6"/>
              </a:rPr>
              <a:t>https://cloud.google.com/pubsub/architecture?hl=pt-br</a:t>
            </a:r>
            <a:endParaRPr b="0" sz="1000"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30"/>
          <p:cNvSpPr/>
          <p:nvPr/>
        </p:nvSpPr>
        <p:spPr>
          <a:xfrm>
            <a:off x="8113680" y="784080"/>
            <a:ext cx="598680" cy="249840"/>
          </a:xfrm>
          <a:prstGeom prst="rect">
            <a:avLst/>
          </a:prstGeom>
          <a:noFill/>
          <a:ln>
            <a:noFill/>
          </a:ln>
        </p:spPr>
        <p:txBody>
          <a:bodyPr anchorCtr="0" anchor="t" bIns="68400" lIns="68400" spcFirstLastPara="1" rIns="68400" wrap="square" tIns="68400">
            <a:noAutofit/>
          </a:bodyPr>
          <a:lstStyle/>
          <a:p>
            <a:pPr indent="0" lvl="0" marL="0" marR="0" rtl="0" algn="ctr">
              <a:lnSpc>
                <a:spcPct val="100000"/>
              </a:lnSpc>
              <a:spcBef>
                <a:spcPts val="0"/>
              </a:spcBef>
              <a:spcAft>
                <a:spcPts val="0"/>
              </a:spcAft>
              <a:buNone/>
            </a:pPr>
            <a:r>
              <a:rPr b="1" lang="en-US" sz="700" strike="noStrike">
                <a:solidFill>
                  <a:srgbClr val="808080"/>
                </a:solidFill>
                <a:latin typeface="Roboto"/>
                <a:ea typeface="Roboto"/>
                <a:cs typeface="Roboto"/>
                <a:sym typeface="Roboto"/>
              </a:rPr>
              <a:t>Cloud Pub/Sub</a:t>
            </a:r>
            <a:endParaRPr b="0" sz="700" strike="noStrike">
              <a:latin typeface="Arial"/>
              <a:ea typeface="Arial"/>
              <a:cs typeface="Arial"/>
              <a:sym typeface="Arial"/>
            </a:endParaRPr>
          </a:p>
        </p:txBody>
      </p:sp>
      <p:pic>
        <p:nvPicPr>
          <p:cNvPr id="149" name="Google Shape;149;p30"/>
          <p:cNvPicPr preferRelativeResize="0"/>
          <p:nvPr/>
        </p:nvPicPr>
        <p:blipFill rotWithShape="1">
          <a:blip r:embed="rId3">
            <a:alphaModFix/>
          </a:blip>
          <a:srcRect b="5093" l="0" r="0" t="5094"/>
          <a:stretch/>
        </p:blipFill>
        <p:spPr>
          <a:xfrm>
            <a:off x="8147880" y="216360"/>
            <a:ext cx="529920" cy="475920"/>
          </a:xfrm>
          <a:prstGeom prst="rect">
            <a:avLst/>
          </a:prstGeom>
          <a:noFill/>
          <a:ln>
            <a:noFill/>
          </a:ln>
        </p:spPr>
      </p:pic>
      <p:sp>
        <p:nvSpPr>
          <p:cNvPr id="150" name="Google Shape;150;p30"/>
          <p:cNvSpPr txBox="1"/>
          <p:nvPr/>
        </p:nvSpPr>
        <p:spPr>
          <a:xfrm>
            <a:off x="364680" y="288000"/>
            <a:ext cx="4027320" cy="38412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lang="en-US" sz="1300" strike="noStrike">
                <a:solidFill>
                  <a:srgbClr val="75787A"/>
                </a:solidFill>
                <a:latin typeface="Open Sans"/>
                <a:ea typeface="Open Sans"/>
                <a:cs typeface="Open Sans"/>
                <a:sym typeface="Open Sans"/>
              </a:rPr>
              <a:t>Fluxo de mensagens do Pub/Sub</a:t>
            </a:r>
            <a:endParaRPr b="0" sz="1300" strike="noStrike">
              <a:solidFill>
                <a:srgbClr val="000000"/>
              </a:solidFill>
              <a:latin typeface="Arial"/>
              <a:ea typeface="Arial"/>
              <a:cs typeface="Arial"/>
              <a:sym typeface="Arial"/>
            </a:endParaRPr>
          </a:p>
        </p:txBody>
      </p:sp>
      <p:sp>
        <p:nvSpPr>
          <p:cNvPr id="151" name="Google Shape;151;p30"/>
          <p:cNvSpPr txBox="1"/>
          <p:nvPr/>
        </p:nvSpPr>
        <p:spPr>
          <a:xfrm>
            <a:off x="436680" y="672120"/>
            <a:ext cx="7051320" cy="5036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000" strike="noStrike">
                <a:latin typeface="Arial"/>
                <a:ea typeface="Arial"/>
                <a:cs typeface="Arial"/>
                <a:sym typeface="Arial"/>
              </a:rPr>
              <a:t>Esta é uma visão geral dos componentes do sistema do Pub/Sub e do fluxo de mensagens entre eles:</a:t>
            </a:r>
            <a:endParaRPr b="0" sz="1000" strike="noStrike">
              <a:latin typeface="Arial"/>
              <a:ea typeface="Arial"/>
              <a:cs typeface="Arial"/>
              <a:sym typeface="Arial"/>
            </a:endParaRPr>
          </a:p>
        </p:txBody>
      </p:sp>
      <p:pic>
        <p:nvPicPr>
          <p:cNvPr id="152" name="Google Shape;152;p30"/>
          <p:cNvPicPr preferRelativeResize="0"/>
          <p:nvPr/>
        </p:nvPicPr>
        <p:blipFill rotWithShape="1">
          <a:blip r:embed="rId4">
            <a:alphaModFix/>
          </a:blip>
          <a:srcRect b="0" l="0" r="0" t="0"/>
          <a:stretch/>
        </p:blipFill>
        <p:spPr>
          <a:xfrm>
            <a:off x="436680" y="1064520"/>
            <a:ext cx="3955320" cy="3399480"/>
          </a:xfrm>
          <a:prstGeom prst="rect">
            <a:avLst/>
          </a:prstGeom>
          <a:noFill/>
          <a:ln>
            <a:noFill/>
          </a:ln>
        </p:spPr>
      </p:pic>
      <p:sp>
        <p:nvSpPr>
          <p:cNvPr id="153" name="Google Shape;153;p30"/>
          <p:cNvSpPr txBox="1"/>
          <p:nvPr/>
        </p:nvSpPr>
        <p:spPr>
          <a:xfrm>
            <a:off x="4604040" y="1080000"/>
            <a:ext cx="3819960" cy="3616200"/>
          </a:xfrm>
          <a:prstGeom prst="rect">
            <a:avLst/>
          </a:prstGeom>
          <a:noFill/>
          <a:ln>
            <a:noFill/>
          </a:ln>
        </p:spPr>
        <p:txBody>
          <a:bodyPr anchorCtr="0" anchor="t" bIns="45000" lIns="90000" spcFirstLastPara="1" rIns="90000" wrap="square" tIns="45000">
            <a:noAutofit/>
          </a:bodyPr>
          <a:lstStyle/>
          <a:p>
            <a:pPr indent="-216000" lvl="0" marL="216000" marR="0" rtl="0" algn="l">
              <a:spcBef>
                <a:spcPts val="0"/>
              </a:spcBef>
              <a:spcAft>
                <a:spcPts val="0"/>
              </a:spcAft>
              <a:buClr>
                <a:srgbClr val="000000"/>
              </a:buClr>
              <a:buSzPts val="900"/>
              <a:buFont typeface="Noto Sans Symbols"/>
              <a:buAutoNum type="arabicParenR"/>
            </a:pPr>
            <a:r>
              <a:rPr b="0" lang="en-US" sz="900" strike="noStrike">
                <a:latin typeface="Arial"/>
                <a:ea typeface="Arial"/>
                <a:cs typeface="Arial"/>
                <a:sym typeface="Arial"/>
              </a:rPr>
              <a:t>Um aplicativo </a:t>
            </a:r>
            <a:r>
              <a:rPr b="0" lang="en-US" sz="900" u="sng" strike="noStrike">
                <a:solidFill>
                  <a:schemeClr val="hlink"/>
                </a:solidFill>
                <a:latin typeface="Arial"/>
                <a:ea typeface="Arial"/>
                <a:cs typeface="Arial"/>
                <a:sym typeface="Arial"/>
                <a:hlinkClick r:id="rId5"/>
              </a:rPr>
              <a:t>editor</a:t>
            </a:r>
            <a:r>
              <a:rPr b="0" lang="en-US" sz="900" strike="noStrike">
                <a:latin typeface="Arial"/>
                <a:ea typeface="Arial"/>
                <a:cs typeface="Arial"/>
                <a:sym typeface="Arial"/>
              </a:rPr>
              <a:t> cria um tópico no serviço do Pub/Sub e envia mensagens para o tópico. Uma mensagem contém um payload e atributos opcionais que descrevem o conteúdo dele.</a:t>
            </a:r>
            <a:endParaRPr b="0" sz="900" strike="noStrike">
              <a:latin typeface="Arial"/>
              <a:ea typeface="Arial"/>
              <a:cs typeface="Arial"/>
              <a:sym typeface="Arial"/>
            </a:endParaRPr>
          </a:p>
          <a:p>
            <a:pPr indent="-216000" lvl="0" marL="216000" marR="0" rtl="0" algn="l">
              <a:spcBef>
                <a:spcPts val="2183"/>
              </a:spcBef>
              <a:spcAft>
                <a:spcPts val="0"/>
              </a:spcAft>
              <a:buClr>
                <a:srgbClr val="000000"/>
              </a:buClr>
              <a:buSzPts val="900"/>
              <a:buFont typeface="Noto Sans Symbols"/>
              <a:buAutoNum type="arabicParenR"/>
            </a:pPr>
            <a:r>
              <a:rPr b="0" lang="en-US" sz="900" strike="noStrike">
                <a:latin typeface="Arial"/>
                <a:ea typeface="Arial"/>
                <a:cs typeface="Arial"/>
                <a:sym typeface="Arial"/>
              </a:rPr>
              <a:t>O serviço garante que as mensagens publicadas sejam retidas em nome de assinaturas. Uma mensagem publicada é retida para uma assinatura até que seja reconhecida por qualquer assinante que consuma mensagens dessa assinatura.</a:t>
            </a:r>
            <a:endParaRPr b="0" sz="900" strike="noStrike">
              <a:latin typeface="Arial"/>
              <a:ea typeface="Arial"/>
              <a:cs typeface="Arial"/>
              <a:sym typeface="Arial"/>
            </a:endParaRPr>
          </a:p>
          <a:p>
            <a:pPr indent="-216000" lvl="0" marL="216000" marR="0" rtl="0" algn="l">
              <a:spcBef>
                <a:spcPts val="2183"/>
              </a:spcBef>
              <a:spcAft>
                <a:spcPts val="0"/>
              </a:spcAft>
              <a:buClr>
                <a:srgbClr val="000000"/>
              </a:buClr>
              <a:buSzPts val="900"/>
              <a:buFont typeface="Noto Sans Symbols"/>
              <a:buAutoNum type="arabicParenR"/>
            </a:pPr>
            <a:r>
              <a:rPr b="0" lang="en-US" sz="900" strike="noStrike">
                <a:latin typeface="Arial"/>
                <a:ea typeface="Arial"/>
                <a:cs typeface="Arial"/>
                <a:sym typeface="Arial"/>
              </a:rPr>
              <a:t>O Pub/Sub encaminha mensagens de um tópico para todas as inscrições individualmente. Cada assinatura recebe as mensagens por meio de um push do Pub/Sub para o endpoint escolhido pelo assinante ou por meio de um pull que o assinante realiza no serviço.</a:t>
            </a:r>
            <a:endParaRPr b="0" sz="900" strike="noStrike">
              <a:latin typeface="Arial"/>
              <a:ea typeface="Arial"/>
              <a:cs typeface="Arial"/>
              <a:sym typeface="Arial"/>
            </a:endParaRPr>
          </a:p>
          <a:p>
            <a:pPr indent="-216000" lvl="0" marL="216000" marR="0" rtl="0" algn="l">
              <a:spcBef>
                <a:spcPts val="2183"/>
              </a:spcBef>
              <a:spcAft>
                <a:spcPts val="0"/>
              </a:spcAft>
              <a:buClr>
                <a:srgbClr val="000000"/>
              </a:buClr>
              <a:buSzPts val="900"/>
              <a:buFont typeface="Noto Sans Symbols"/>
              <a:buAutoNum type="arabicParenR"/>
            </a:pPr>
            <a:r>
              <a:rPr b="0" lang="en-US" sz="900" strike="noStrike">
                <a:latin typeface="Arial"/>
                <a:ea typeface="Arial"/>
                <a:cs typeface="Arial"/>
                <a:sym typeface="Arial"/>
              </a:rPr>
              <a:t>O assinante recebe as mensagens pendentes da assinatura e confirma cada uma para o serviço do Pub/Sub.</a:t>
            </a:r>
            <a:endParaRPr b="0" sz="900" strike="noStrike">
              <a:latin typeface="Arial"/>
              <a:ea typeface="Arial"/>
              <a:cs typeface="Arial"/>
              <a:sym typeface="Arial"/>
            </a:endParaRPr>
          </a:p>
          <a:p>
            <a:pPr indent="-216000" lvl="0" marL="216000" marR="0" rtl="0" algn="l">
              <a:spcBef>
                <a:spcPts val="2183"/>
              </a:spcBef>
              <a:spcAft>
                <a:spcPts val="0"/>
              </a:spcAft>
              <a:buClr>
                <a:srgbClr val="000000"/>
              </a:buClr>
              <a:buSzPts val="900"/>
              <a:buFont typeface="Noto Sans Symbols"/>
              <a:buAutoNum type="arabicParenR"/>
            </a:pPr>
            <a:r>
              <a:rPr b="0" lang="en-US" sz="900" strike="noStrike">
                <a:latin typeface="Arial"/>
                <a:ea typeface="Arial"/>
                <a:cs typeface="Arial"/>
                <a:sym typeface="Arial"/>
              </a:rPr>
              <a:t>Quando uma mensagem é confirmada pelo assinante, ela é removida da fila de mensagens da assinatura.</a:t>
            </a:r>
            <a:endParaRPr b="0" sz="900"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1"/>
          <p:cNvSpPr/>
          <p:nvPr/>
        </p:nvSpPr>
        <p:spPr>
          <a:xfrm>
            <a:off x="8113680" y="784080"/>
            <a:ext cx="598800" cy="249900"/>
          </a:xfrm>
          <a:prstGeom prst="rect">
            <a:avLst/>
          </a:prstGeom>
          <a:noFill/>
          <a:ln>
            <a:noFill/>
          </a:ln>
        </p:spPr>
        <p:txBody>
          <a:bodyPr anchorCtr="0" anchor="t" bIns="68400" lIns="68400" spcFirstLastPara="1" rIns="68400" wrap="square" tIns="68400">
            <a:noAutofit/>
          </a:bodyPr>
          <a:lstStyle/>
          <a:p>
            <a:pPr indent="0" lvl="0" marL="0" marR="0" rtl="0" algn="ctr">
              <a:lnSpc>
                <a:spcPct val="100000"/>
              </a:lnSpc>
              <a:spcBef>
                <a:spcPts val="0"/>
              </a:spcBef>
              <a:spcAft>
                <a:spcPts val="0"/>
              </a:spcAft>
              <a:buNone/>
            </a:pPr>
            <a:r>
              <a:rPr b="1" lang="en-US" sz="700" strike="noStrike">
                <a:solidFill>
                  <a:srgbClr val="808080"/>
                </a:solidFill>
                <a:latin typeface="Roboto"/>
                <a:ea typeface="Roboto"/>
                <a:cs typeface="Roboto"/>
                <a:sym typeface="Roboto"/>
              </a:rPr>
              <a:t>Cloud Pub/Sub</a:t>
            </a:r>
            <a:endParaRPr b="0" sz="700" strike="noStrike">
              <a:latin typeface="Arial"/>
              <a:ea typeface="Arial"/>
              <a:cs typeface="Arial"/>
              <a:sym typeface="Arial"/>
            </a:endParaRPr>
          </a:p>
        </p:txBody>
      </p:sp>
      <p:pic>
        <p:nvPicPr>
          <p:cNvPr id="159" name="Google Shape;159;p31"/>
          <p:cNvPicPr preferRelativeResize="0"/>
          <p:nvPr/>
        </p:nvPicPr>
        <p:blipFill rotWithShape="1">
          <a:blip r:embed="rId3">
            <a:alphaModFix/>
          </a:blip>
          <a:srcRect b="5092" l="0" r="0" t="5092"/>
          <a:stretch/>
        </p:blipFill>
        <p:spPr>
          <a:xfrm>
            <a:off x="8147880" y="216360"/>
            <a:ext cx="529920" cy="475920"/>
          </a:xfrm>
          <a:prstGeom prst="rect">
            <a:avLst/>
          </a:prstGeom>
          <a:noFill/>
          <a:ln>
            <a:noFill/>
          </a:ln>
        </p:spPr>
      </p:pic>
      <p:sp>
        <p:nvSpPr>
          <p:cNvPr id="160" name="Google Shape;160;p31"/>
          <p:cNvSpPr txBox="1"/>
          <p:nvPr/>
        </p:nvSpPr>
        <p:spPr>
          <a:xfrm>
            <a:off x="364680" y="288000"/>
            <a:ext cx="4027200" cy="38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lang="en-US" sz="1300" strike="noStrike">
                <a:solidFill>
                  <a:srgbClr val="75787A"/>
                </a:solidFill>
                <a:latin typeface="Open Sans"/>
                <a:ea typeface="Open Sans"/>
                <a:cs typeface="Open Sans"/>
                <a:sym typeface="Open Sans"/>
              </a:rPr>
              <a:t>Fluxo de mensagens do Pub/Sub </a:t>
            </a:r>
            <a:r>
              <a:rPr lang="en-US" sz="1300">
                <a:solidFill>
                  <a:srgbClr val="75787A"/>
                </a:solidFill>
                <a:latin typeface="Open Sans"/>
                <a:ea typeface="Open Sans"/>
                <a:cs typeface="Open Sans"/>
                <a:sym typeface="Open Sans"/>
              </a:rPr>
              <a:t>CASE 1 Exemplo</a:t>
            </a:r>
            <a:endParaRPr b="0" sz="1300" strike="noStrike">
              <a:solidFill>
                <a:srgbClr val="000000"/>
              </a:solidFill>
              <a:latin typeface="Arial"/>
              <a:ea typeface="Arial"/>
              <a:cs typeface="Arial"/>
              <a:sym typeface="Arial"/>
            </a:endParaRPr>
          </a:p>
        </p:txBody>
      </p:sp>
      <p:sp>
        <p:nvSpPr>
          <p:cNvPr id="161" name="Google Shape;161;p31"/>
          <p:cNvSpPr txBox="1"/>
          <p:nvPr/>
        </p:nvSpPr>
        <p:spPr>
          <a:xfrm>
            <a:off x="436680" y="672120"/>
            <a:ext cx="7051200" cy="5037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000" strike="noStrike">
                <a:latin typeface="Arial"/>
                <a:ea typeface="Arial"/>
                <a:cs typeface="Arial"/>
                <a:sym typeface="Arial"/>
              </a:rPr>
              <a:t>Esta é uma visão geral dos componentes do sistema do Pub/Sub e do fluxo de mensagens entre eles:</a:t>
            </a:r>
            <a:endParaRPr b="0" sz="1000" strike="noStrike">
              <a:latin typeface="Arial"/>
              <a:ea typeface="Arial"/>
              <a:cs typeface="Arial"/>
              <a:sym typeface="Arial"/>
            </a:endParaRPr>
          </a:p>
        </p:txBody>
      </p:sp>
      <p:sp>
        <p:nvSpPr>
          <p:cNvPr id="162" name="Google Shape;162;p31"/>
          <p:cNvSpPr txBox="1"/>
          <p:nvPr/>
        </p:nvSpPr>
        <p:spPr>
          <a:xfrm>
            <a:off x="5972125" y="1069900"/>
            <a:ext cx="2623500" cy="3846300"/>
          </a:xfrm>
          <a:prstGeom prst="rect">
            <a:avLst/>
          </a:prstGeom>
          <a:noFill/>
          <a:ln>
            <a:noFill/>
          </a:ln>
        </p:spPr>
        <p:txBody>
          <a:bodyPr anchorCtr="0" anchor="t" bIns="45000" lIns="90000" spcFirstLastPara="1" rIns="90000" wrap="square" tIns="45000">
            <a:noAutofit/>
          </a:bodyPr>
          <a:lstStyle/>
          <a:p>
            <a:pPr indent="-216000" lvl="0" marL="216000" marR="0" rtl="0" algn="l">
              <a:spcBef>
                <a:spcPts val="0"/>
              </a:spcBef>
              <a:spcAft>
                <a:spcPts val="0"/>
              </a:spcAft>
              <a:buClr>
                <a:srgbClr val="000000"/>
              </a:buClr>
              <a:buSzPts val="900"/>
              <a:buFont typeface="Noto Sans Symbols"/>
              <a:buAutoNum type="arabicParenR"/>
            </a:pPr>
            <a:r>
              <a:rPr b="0" lang="en-US" sz="900" strike="noStrike">
                <a:latin typeface="Arial"/>
                <a:ea typeface="Arial"/>
                <a:cs typeface="Arial"/>
                <a:sym typeface="Arial"/>
              </a:rPr>
              <a:t>Um aplicativo </a:t>
            </a:r>
            <a:r>
              <a:rPr b="0" lang="en-US" sz="900" u="sng" strike="noStrike">
                <a:solidFill>
                  <a:schemeClr val="hlink"/>
                </a:solidFill>
                <a:latin typeface="Arial"/>
                <a:ea typeface="Arial"/>
                <a:cs typeface="Arial"/>
                <a:sym typeface="Arial"/>
                <a:hlinkClick r:id="rId4"/>
              </a:rPr>
              <a:t>editor</a:t>
            </a:r>
            <a:r>
              <a:rPr b="0" lang="en-US" sz="900" strike="noStrike">
                <a:latin typeface="Arial"/>
                <a:ea typeface="Arial"/>
                <a:cs typeface="Arial"/>
                <a:sym typeface="Arial"/>
              </a:rPr>
              <a:t> cria um tópico no serviço do Pub/Sub e envia mensagens para o tópico. Uma mensagem contém um payload e atributos opcionais que descrevem o conteúdo dele.</a:t>
            </a:r>
            <a:endParaRPr b="0" sz="900" strike="noStrike">
              <a:latin typeface="Arial"/>
              <a:ea typeface="Arial"/>
              <a:cs typeface="Arial"/>
              <a:sym typeface="Arial"/>
            </a:endParaRPr>
          </a:p>
          <a:p>
            <a:pPr indent="-216000" lvl="0" marL="216000" marR="0" rtl="0" algn="l">
              <a:spcBef>
                <a:spcPts val="2183"/>
              </a:spcBef>
              <a:spcAft>
                <a:spcPts val="0"/>
              </a:spcAft>
              <a:buClr>
                <a:srgbClr val="000000"/>
              </a:buClr>
              <a:buSzPts val="900"/>
              <a:buFont typeface="Noto Sans Symbols"/>
              <a:buAutoNum type="arabicParenR"/>
            </a:pPr>
            <a:r>
              <a:rPr b="0" lang="en-US" sz="900" strike="noStrike">
                <a:latin typeface="Arial"/>
                <a:ea typeface="Arial"/>
                <a:cs typeface="Arial"/>
                <a:sym typeface="Arial"/>
              </a:rPr>
              <a:t>O serviço garante que as mensagens publicadas sejam retidas em nome de assinaturas. Uma mensagem publicada é retida para uma assinatura até que seja reconhecida por qualquer assinante que consuma mensagens dessa assinatura.</a:t>
            </a:r>
            <a:endParaRPr b="0" sz="900" strike="noStrike">
              <a:latin typeface="Arial"/>
              <a:ea typeface="Arial"/>
              <a:cs typeface="Arial"/>
              <a:sym typeface="Arial"/>
            </a:endParaRPr>
          </a:p>
          <a:p>
            <a:pPr indent="-216000" lvl="0" marL="216000" marR="0" rtl="0" algn="l">
              <a:spcBef>
                <a:spcPts val="2183"/>
              </a:spcBef>
              <a:spcAft>
                <a:spcPts val="0"/>
              </a:spcAft>
              <a:buClr>
                <a:srgbClr val="000000"/>
              </a:buClr>
              <a:buSzPts val="900"/>
              <a:buFont typeface="Noto Sans Symbols"/>
              <a:buAutoNum type="arabicParenR"/>
            </a:pPr>
            <a:r>
              <a:rPr b="0" lang="en-US" sz="900" strike="noStrike">
                <a:latin typeface="Arial"/>
                <a:ea typeface="Arial"/>
                <a:cs typeface="Arial"/>
                <a:sym typeface="Arial"/>
              </a:rPr>
              <a:t>O Pub/Sub encaminha mensagens de um tópico para todas as inscrições individualmente. Cada assinatura recebe as mensagens por meio de um push do Pub/Sub para o endpoint escolhido pelo assinante ou por meio de um pull que o assinante realiza no serviço.</a:t>
            </a:r>
            <a:endParaRPr b="0" sz="900" strike="noStrike">
              <a:latin typeface="Arial"/>
              <a:ea typeface="Arial"/>
              <a:cs typeface="Arial"/>
              <a:sym typeface="Arial"/>
            </a:endParaRPr>
          </a:p>
          <a:p>
            <a:pPr indent="-216000" lvl="0" marL="216000" marR="0" rtl="0" algn="l">
              <a:spcBef>
                <a:spcPts val="2183"/>
              </a:spcBef>
              <a:spcAft>
                <a:spcPts val="0"/>
              </a:spcAft>
              <a:buClr>
                <a:srgbClr val="000000"/>
              </a:buClr>
              <a:buSzPts val="900"/>
              <a:buFont typeface="Noto Sans Symbols"/>
              <a:buAutoNum type="arabicParenR"/>
            </a:pPr>
            <a:r>
              <a:rPr b="0" lang="en-US" sz="900" strike="noStrike">
                <a:latin typeface="Arial"/>
                <a:ea typeface="Arial"/>
                <a:cs typeface="Arial"/>
                <a:sym typeface="Arial"/>
              </a:rPr>
              <a:t>O assinante recebe as mensagens pendentes da assinatura e confirma cada uma para o serviço do Pub/Sub.</a:t>
            </a:r>
            <a:endParaRPr b="0" sz="900" strike="noStrike">
              <a:latin typeface="Arial"/>
              <a:ea typeface="Arial"/>
              <a:cs typeface="Arial"/>
              <a:sym typeface="Arial"/>
            </a:endParaRPr>
          </a:p>
          <a:p>
            <a:pPr indent="-216000" lvl="0" marL="216000" marR="0" rtl="0" algn="l">
              <a:spcBef>
                <a:spcPts val="2183"/>
              </a:spcBef>
              <a:spcAft>
                <a:spcPts val="0"/>
              </a:spcAft>
              <a:buClr>
                <a:srgbClr val="000000"/>
              </a:buClr>
              <a:buSzPts val="900"/>
              <a:buFont typeface="Noto Sans Symbols"/>
              <a:buAutoNum type="arabicParenR"/>
            </a:pPr>
            <a:r>
              <a:rPr b="0" lang="en-US" sz="900" strike="noStrike">
                <a:latin typeface="Arial"/>
                <a:ea typeface="Arial"/>
                <a:cs typeface="Arial"/>
                <a:sym typeface="Arial"/>
              </a:rPr>
              <a:t>Quando uma mensagem é confirmada pelo assinante, ela é removida da fila de mensagens da assinatura.</a:t>
            </a:r>
            <a:endParaRPr b="0" sz="900" strike="noStrike">
              <a:latin typeface="Arial"/>
              <a:ea typeface="Arial"/>
              <a:cs typeface="Arial"/>
              <a:sym typeface="Arial"/>
            </a:endParaRPr>
          </a:p>
        </p:txBody>
      </p:sp>
      <p:pic>
        <p:nvPicPr>
          <p:cNvPr id="163" name="Google Shape;163;p31"/>
          <p:cNvPicPr preferRelativeResize="0"/>
          <p:nvPr/>
        </p:nvPicPr>
        <p:blipFill>
          <a:blip r:embed="rId5">
            <a:alphaModFix/>
          </a:blip>
          <a:stretch>
            <a:fillRect/>
          </a:stretch>
        </p:blipFill>
        <p:spPr>
          <a:xfrm>
            <a:off x="1153699" y="968699"/>
            <a:ext cx="2327293" cy="1678200"/>
          </a:xfrm>
          <a:prstGeom prst="rect">
            <a:avLst/>
          </a:prstGeom>
          <a:noFill/>
          <a:ln>
            <a:noFill/>
          </a:ln>
        </p:spPr>
      </p:pic>
      <p:pic>
        <p:nvPicPr>
          <p:cNvPr id="164" name="Google Shape;164;p31"/>
          <p:cNvPicPr preferRelativeResize="0"/>
          <p:nvPr/>
        </p:nvPicPr>
        <p:blipFill>
          <a:blip r:embed="rId6">
            <a:alphaModFix/>
          </a:blip>
          <a:stretch>
            <a:fillRect/>
          </a:stretch>
        </p:blipFill>
        <p:spPr>
          <a:xfrm>
            <a:off x="4135275" y="2721000"/>
            <a:ext cx="1773275" cy="1991975"/>
          </a:xfrm>
          <a:prstGeom prst="rect">
            <a:avLst/>
          </a:prstGeom>
          <a:noFill/>
          <a:ln>
            <a:noFill/>
          </a:ln>
        </p:spPr>
      </p:pic>
      <p:pic>
        <p:nvPicPr>
          <p:cNvPr id="165" name="Google Shape;165;p31"/>
          <p:cNvPicPr preferRelativeResize="0"/>
          <p:nvPr/>
        </p:nvPicPr>
        <p:blipFill>
          <a:blip r:embed="rId7">
            <a:alphaModFix/>
          </a:blip>
          <a:stretch>
            <a:fillRect/>
          </a:stretch>
        </p:blipFill>
        <p:spPr>
          <a:xfrm>
            <a:off x="122075" y="2748775"/>
            <a:ext cx="3949627" cy="188592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2"/>
          <p:cNvSpPr/>
          <p:nvPr/>
        </p:nvSpPr>
        <p:spPr>
          <a:xfrm>
            <a:off x="8113680" y="784080"/>
            <a:ext cx="598680" cy="249840"/>
          </a:xfrm>
          <a:prstGeom prst="rect">
            <a:avLst/>
          </a:prstGeom>
          <a:noFill/>
          <a:ln>
            <a:noFill/>
          </a:ln>
        </p:spPr>
        <p:txBody>
          <a:bodyPr anchorCtr="0" anchor="t" bIns="68400" lIns="68400" spcFirstLastPara="1" rIns="68400" wrap="square" tIns="68400">
            <a:noAutofit/>
          </a:bodyPr>
          <a:lstStyle/>
          <a:p>
            <a:pPr indent="0" lvl="0" marL="0" marR="0" rtl="0" algn="ctr">
              <a:lnSpc>
                <a:spcPct val="100000"/>
              </a:lnSpc>
              <a:spcBef>
                <a:spcPts val="0"/>
              </a:spcBef>
              <a:spcAft>
                <a:spcPts val="0"/>
              </a:spcAft>
              <a:buNone/>
            </a:pPr>
            <a:r>
              <a:rPr b="1" lang="en-US" sz="700" strike="noStrike">
                <a:solidFill>
                  <a:srgbClr val="808080"/>
                </a:solidFill>
                <a:latin typeface="Roboto"/>
                <a:ea typeface="Roboto"/>
                <a:cs typeface="Roboto"/>
                <a:sym typeface="Roboto"/>
              </a:rPr>
              <a:t>Cloud Pub/Sub</a:t>
            </a:r>
            <a:endParaRPr b="0" sz="700" strike="noStrike">
              <a:latin typeface="Arial"/>
              <a:ea typeface="Arial"/>
              <a:cs typeface="Arial"/>
              <a:sym typeface="Arial"/>
            </a:endParaRPr>
          </a:p>
        </p:txBody>
      </p:sp>
      <p:pic>
        <p:nvPicPr>
          <p:cNvPr id="171" name="Google Shape;171;p32"/>
          <p:cNvPicPr preferRelativeResize="0"/>
          <p:nvPr/>
        </p:nvPicPr>
        <p:blipFill rotWithShape="1">
          <a:blip r:embed="rId3">
            <a:alphaModFix/>
          </a:blip>
          <a:srcRect b="5093" l="0" r="0" t="5094"/>
          <a:stretch/>
        </p:blipFill>
        <p:spPr>
          <a:xfrm>
            <a:off x="8147880" y="216360"/>
            <a:ext cx="529920" cy="475920"/>
          </a:xfrm>
          <a:prstGeom prst="rect">
            <a:avLst/>
          </a:prstGeom>
          <a:noFill/>
          <a:ln>
            <a:noFill/>
          </a:ln>
        </p:spPr>
      </p:pic>
      <p:sp>
        <p:nvSpPr>
          <p:cNvPr id="172" name="Google Shape;172;p32"/>
          <p:cNvSpPr txBox="1"/>
          <p:nvPr/>
        </p:nvSpPr>
        <p:spPr>
          <a:xfrm>
            <a:off x="364680" y="288000"/>
            <a:ext cx="4027320" cy="38412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lang="en-US" sz="1300" strike="noStrike">
                <a:solidFill>
                  <a:srgbClr val="75787A"/>
                </a:solidFill>
                <a:latin typeface="Open Sans"/>
                <a:ea typeface="Open Sans"/>
                <a:cs typeface="Open Sans"/>
                <a:sym typeface="Open Sans"/>
              </a:rPr>
              <a:t>Endpoints do editor e do assinante</a:t>
            </a:r>
            <a:endParaRPr b="0" sz="1300" strike="noStrike">
              <a:solidFill>
                <a:srgbClr val="000000"/>
              </a:solidFill>
              <a:latin typeface="Arial"/>
              <a:ea typeface="Arial"/>
              <a:cs typeface="Arial"/>
              <a:sym typeface="Arial"/>
            </a:endParaRPr>
          </a:p>
        </p:txBody>
      </p:sp>
      <p:sp>
        <p:nvSpPr>
          <p:cNvPr id="173" name="Google Shape;173;p32"/>
          <p:cNvSpPr txBox="1"/>
          <p:nvPr/>
        </p:nvSpPr>
        <p:spPr>
          <a:xfrm>
            <a:off x="364680" y="672120"/>
            <a:ext cx="7749000" cy="959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000" strike="noStrike">
                <a:latin typeface="Arial"/>
                <a:ea typeface="Arial"/>
                <a:cs typeface="Arial"/>
                <a:sym typeface="Arial"/>
              </a:rPr>
              <a:t>Editores podem ser qualquer aplicativo que possa fazer solicitações de HTTPS para googleapis.com: um aplicativo do App Engine, um serviço da Web hospedado no Google Compute Engine ou qualquer rede de terceiros, um aplicativo instalado para computadores ou dispositivos móveis, ou até mesmo um navegador.</a:t>
            </a:r>
            <a:endParaRPr b="0" sz="1000" strike="noStrike">
              <a:latin typeface="Arial"/>
              <a:ea typeface="Arial"/>
              <a:cs typeface="Arial"/>
              <a:sym typeface="Arial"/>
            </a:endParaRPr>
          </a:p>
          <a:p>
            <a:pPr indent="0" lvl="0" marL="0" marR="0" rtl="0" algn="l">
              <a:spcBef>
                <a:spcPts val="0"/>
              </a:spcBef>
              <a:spcAft>
                <a:spcPts val="0"/>
              </a:spcAft>
              <a:buNone/>
            </a:pPr>
            <a:r>
              <a:t/>
            </a:r>
            <a:endParaRPr b="0" sz="1000" strike="noStrike">
              <a:latin typeface="Arial"/>
              <a:ea typeface="Arial"/>
              <a:cs typeface="Arial"/>
              <a:sym typeface="Arial"/>
            </a:endParaRPr>
          </a:p>
        </p:txBody>
      </p:sp>
      <p:pic>
        <p:nvPicPr>
          <p:cNvPr id="174" name="Google Shape;174;p32"/>
          <p:cNvPicPr preferRelativeResize="0"/>
          <p:nvPr/>
        </p:nvPicPr>
        <p:blipFill rotWithShape="1">
          <a:blip r:embed="rId4">
            <a:alphaModFix/>
          </a:blip>
          <a:srcRect b="0" l="0" r="0" t="0"/>
          <a:stretch/>
        </p:blipFill>
        <p:spPr>
          <a:xfrm>
            <a:off x="455400" y="1224000"/>
            <a:ext cx="4728600" cy="3600000"/>
          </a:xfrm>
          <a:prstGeom prst="rect">
            <a:avLst/>
          </a:prstGeom>
          <a:noFill/>
          <a:ln>
            <a:noFill/>
          </a:ln>
        </p:spPr>
      </p:pic>
      <p:sp>
        <p:nvSpPr>
          <p:cNvPr id="175" name="Google Shape;175;p32"/>
          <p:cNvSpPr txBox="1"/>
          <p:nvPr/>
        </p:nvSpPr>
        <p:spPr>
          <a:xfrm>
            <a:off x="6552000" y="3312000"/>
            <a:ext cx="2185560" cy="17139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800" strike="noStrike">
                <a:latin typeface="Arial"/>
                <a:ea typeface="Arial"/>
                <a:cs typeface="Arial"/>
                <a:sym typeface="Arial"/>
              </a:rPr>
              <a:t>Assinantes de pull também podem ser qualquer aplicativo que faça solicitações HTTPS para googleapis.com.</a:t>
            </a:r>
            <a:endParaRPr b="0" sz="800" strike="noStrike">
              <a:latin typeface="Arial"/>
              <a:ea typeface="Arial"/>
              <a:cs typeface="Arial"/>
              <a:sym typeface="Arial"/>
            </a:endParaRPr>
          </a:p>
          <a:p>
            <a:pPr indent="0" lvl="0" marL="0" marR="0" rtl="0" algn="l">
              <a:spcBef>
                <a:spcPts val="0"/>
              </a:spcBef>
              <a:spcAft>
                <a:spcPts val="0"/>
              </a:spcAft>
              <a:buNone/>
            </a:pPr>
            <a:r>
              <a:rPr b="0" lang="en-US" sz="800" strike="noStrike">
                <a:latin typeface="Arial"/>
                <a:ea typeface="Arial"/>
                <a:cs typeface="Arial"/>
                <a:sym typeface="Arial"/>
              </a:rPr>
              <a:t>Atualmente, os assinantes de push precisam ser endpoints do Webhook que consigam aceitar solicitações POST por HTTPS.</a:t>
            </a:r>
            <a:endParaRPr b="0" sz="800" strike="noStrike">
              <a:latin typeface="Arial"/>
              <a:ea typeface="Arial"/>
              <a:cs typeface="Arial"/>
              <a:sym typeface="Arial"/>
            </a:endParaRPr>
          </a:p>
          <a:p>
            <a:pPr indent="0" lvl="0" marL="0" marR="0" rtl="0" algn="l">
              <a:spcBef>
                <a:spcPts val="0"/>
              </a:spcBef>
              <a:spcAft>
                <a:spcPts val="0"/>
              </a:spcAft>
              <a:buNone/>
            </a:pPr>
            <a:r>
              <a:t/>
            </a:r>
            <a:endParaRPr b="0" sz="800"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3"/>
          <p:cNvSpPr/>
          <p:nvPr/>
        </p:nvSpPr>
        <p:spPr>
          <a:xfrm>
            <a:off x="8113680" y="784080"/>
            <a:ext cx="598680" cy="249840"/>
          </a:xfrm>
          <a:prstGeom prst="rect">
            <a:avLst/>
          </a:prstGeom>
          <a:noFill/>
          <a:ln>
            <a:noFill/>
          </a:ln>
        </p:spPr>
        <p:txBody>
          <a:bodyPr anchorCtr="0" anchor="t" bIns="68400" lIns="68400" spcFirstLastPara="1" rIns="68400" wrap="square" tIns="68400">
            <a:noAutofit/>
          </a:bodyPr>
          <a:lstStyle/>
          <a:p>
            <a:pPr indent="0" lvl="0" marL="0" marR="0" rtl="0" algn="ctr">
              <a:lnSpc>
                <a:spcPct val="100000"/>
              </a:lnSpc>
              <a:spcBef>
                <a:spcPts val="0"/>
              </a:spcBef>
              <a:spcAft>
                <a:spcPts val="0"/>
              </a:spcAft>
              <a:buNone/>
            </a:pPr>
            <a:r>
              <a:rPr b="1" lang="en-US" sz="700" strike="noStrike">
                <a:solidFill>
                  <a:srgbClr val="808080"/>
                </a:solidFill>
                <a:latin typeface="Roboto"/>
                <a:ea typeface="Roboto"/>
                <a:cs typeface="Roboto"/>
                <a:sym typeface="Roboto"/>
              </a:rPr>
              <a:t>Cloud Pub/Sub</a:t>
            </a:r>
            <a:endParaRPr b="0" sz="700" strike="noStrike">
              <a:latin typeface="Arial"/>
              <a:ea typeface="Arial"/>
              <a:cs typeface="Arial"/>
              <a:sym typeface="Arial"/>
            </a:endParaRPr>
          </a:p>
        </p:txBody>
      </p:sp>
      <p:pic>
        <p:nvPicPr>
          <p:cNvPr id="181" name="Google Shape;181;p33"/>
          <p:cNvPicPr preferRelativeResize="0"/>
          <p:nvPr/>
        </p:nvPicPr>
        <p:blipFill rotWithShape="1">
          <a:blip r:embed="rId3">
            <a:alphaModFix/>
          </a:blip>
          <a:srcRect b="5093" l="0" r="0" t="5094"/>
          <a:stretch/>
        </p:blipFill>
        <p:spPr>
          <a:xfrm>
            <a:off x="8147880" y="216360"/>
            <a:ext cx="529920" cy="475920"/>
          </a:xfrm>
          <a:prstGeom prst="rect">
            <a:avLst/>
          </a:prstGeom>
          <a:noFill/>
          <a:ln>
            <a:noFill/>
          </a:ln>
        </p:spPr>
      </p:pic>
      <p:sp>
        <p:nvSpPr>
          <p:cNvPr id="182" name="Google Shape;182;p33"/>
          <p:cNvSpPr txBox="1"/>
          <p:nvPr/>
        </p:nvSpPr>
        <p:spPr>
          <a:xfrm>
            <a:off x="364680" y="288000"/>
            <a:ext cx="4027320" cy="38412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lang="en-US" sz="1300" strike="noStrike">
                <a:solidFill>
                  <a:srgbClr val="75787A"/>
                </a:solidFill>
                <a:latin typeface="Open Sans"/>
                <a:ea typeface="Open Sans"/>
                <a:cs typeface="Open Sans"/>
                <a:sym typeface="Open Sans"/>
              </a:rPr>
              <a:t>Casos comuns de uso</a:t>
            </a:r>
            <a:endParaRPr b="0" sz="1300" strike="noStrike">
              <a:solidFill>
                <a:srgbClr val="000000"/>
              </a:solidFill>
              <a:latin typeface="Arial"/>
              <a:ea typeface="Arial"/>
              <a:cs typeface="Arial"/>
              <a:sym typeface="Arial"/>
            </a:endParaRPr>
          </a:p>
        </p:txBody>
      </p:sp>
      <p:sp>
        <p:nvSpPr>
          <p:cNvPr id="183" name="Google Shape;183;p33"/>
          <p:cNvSpPr txBox="1"/>
          <p:nvPr/>
        </p:nvSpPr>
        <p:spPr>
          <a:xfrm>
            <a:off x="470160" y="720000"/>
            <a:ext cx="7521840" cy="3931560"/>
          </a:xfrm>
          <a:prstGeom prst="rect">
            <a:avLst/>
          </a:prstGeom>
          <a:noFill/>
          <a:ln>
            <a:noFill/>
          </a:ln>
        </p:spPr>
        <p:txBody>
          <a:bodyPr anchorCtr="0" anchor="t" bIns="45000" lIns="90000" spcFirstLastPara="1" rIns="90000" wrap="square" tIns="45000">
            <a:noAutofit/>
          </a:bodyPr>
          <a:lstStyle/>
          <a:p>
            <a:pPr indent="-216000" lvl="0" marL="216000" marR="0" rtl="0" algn="l">
              <a:spcBef>
                <a:spcPts val="0"/>
              </a:spcBef>
              <a:spcAft>
                <a:spcPts val="0"/>
              </a:spcAft>
              <a:buClr>
                <a:srgbClr val="000000"/>
              </a:buClr>
              <a:buSzPts val="360"/>
              <a:buFont typeface="Noto Sans Symbols"/>
              <a:buChar char="●"/>
            </a:pPr>
            <a:r>
              <a:rPr b="1" lang="en-US" sz="800" strike="noStrike">
                <a:latin typeface="Arial"/>
                <a:ea typeface="Arial"/>
                <a:cs typeface="Arial"/>
                <a:sym typeface="Arial"/>
              </a:rPr>
              <a:t>Equilibrar cargas de trabalho em clusters de rede.</a:t>
            </a:r>
            <a:r>
              <a:rPr b="0" lang="en-US" sz="800" strike="noStrike">
                <a:latin typeface="Arial"/>
                <a:ea typeface="Arial"/>
                <a:cs typeface="Arial"/>
                <a:sym typeface="Arial"/>
              </a:rPr>
              <a:t> Por exemplo, uma fila grande de tarefas pode ser distribuída com eficiência entre vários funcionários, como instâncias do Google Compute Engine.</a:t>
            </a:r>
            <a:endParaRPr b="0" sz="800" strike="noStrike">
              <a:latin typeface="Arial"/>
              <a:ea typeface="Arial"/>
              <a:cs typeface="Arial"/>
              <a:sym typeface="Arial"/>
            </a:endParaRPr>
          </a:p>
          <a:p>
            <a:pPr indent="-216000" lvl="0" marL="216000" marR="0" rtl="0" algn="l">
              <a:spcBef>
                <a:spcPts val="2183"/>
              </a:spcBef>
              <a:spcAft>
                <a:spcPts val="0"/>
              </a:spcAft>
              <a:buClr>
                <a:srgbClr val="000000"/>
              </a:buClr>
              <a:buSzPts val="360"/>
              <a:buFont typeface="Noto Sans Symbols"/>
              <a:buChar char="●"/>
            </a:pPr>
            <a:r>
              <a:rPr b="1" lang="en-US" sz="800" strike="noStrike">
                <a:latin typeface="Arial"/>
                <a:ea typeface="Arial"/>
                <a:cs typeface="Arial"/>
                <a:sym typeface="Arial"/>
              </a:rPr>
              <a:t>Implementar fluxos de trabalho assíncronos.</a:t>
            </a:r>
            <a:r>
              <a:rPr b="0" lang="en-US" sz="800" strike="noStrike">
                <a:latin typeface="Arial"/>
                <a:ea typeface="Arial"/>
                <a:cs typeface="Arial"/>
                <a:sym typeface="Arial"/>
              </a:rPr>
              <a:t> Por exemplo, um aplicativo de processamento de pedidos pode incluir um pedido em um tópico, a partir do qual ele pode ser processado por um ou mais funcionários.</a:t>
            </a:r>
            <a:endParaRPr b="0" sz="800" strike="noStrike">
              <a:latin typeface="Arial"/>
              <a:ea typeface="Arial"/>
              <a:cs typeface="Arial"/>
              <a:sym typeface="Arial"/>
            </a:endParaRPr>
          </a:p>
          <a:p>
            <a:pPr indent="-216000" lvl="0" marL="216000" marR="0" rtl="0" algn="l">
              <a:spcBef>
                <a:spcPts val="2183"/>
              </a:spcBef>
              <a:spcAft>
                <a:spcPts val="0"/>
              </a:spcAft>
              <a:buClr>
                <a:srgbClr val="000000"/>
              </a:buClr>
              <a:buSzPts val="360"/>
              <a:buFont typeface="Noto Sans Symbols"/>
              <a:buChar char="●"/>
            </a:pPr>
            <a:r>
              <a:rPr b="1" lang="en-US" sz="800" strike="noStrike">
                <a:latin typeface="Arial"/>
                <a:ea typeface="Arial"/>
                <a:cs typeface="Arial"/>
                <a:sym typeface="Arial"/>
              </a:rPr>
              <a:t>Distribuir notificações de eventos.</a:t>
            </a:r>
            <a:r>
              <a:rPr b="0" lang="en-US" sz="800" strike="noStrike">
                <a:latin typeface="Arial"/>
                <a:ea typeface="Arial"/>
                <a:cs typeface="Arial"/>
                <a:sym typeface="Arial"/>
              </a:rPr>
              <a:t> Por exemplo, um serviço que aceita assinaturas de usuários pode enviar notificações sempre que um novo usuário for registrado, e serviços de downstream podem assinar para receber notificações sobre o evento.</a:t>
            </a:r>
            <a:endParaRPr b="0" sz="800" strike="noStrike">
              <a:latin typeface="Arial"/>
              <a:ea typeface="Arial"/>
              <a:cs typeface="Arial"/>
              <a:sym typeface="Arial"/>
            </a:endParaRPr>
          </a:p>
          <a:p>
            <a:pPr indent="-216000" lvl="0" marL="216000" marR="0" rtl="0" algn="l">
              <a:spcBef>
                <a:spcPts val="2183"/>
              </a:spcBef>
              <a:spcAft>
                <a:spcPts val="0"/>
              </a:spcAft>
              <a:buClr>
                <a:srgbClr val="000000"/>
              </a:buClr>
              <a:buSzPts val="360"/>
              <a:buFont typeface="Noto Sans Symbols"/>
              <a:buChar char="●"/>
            </a:pPr>
            <a:r>
              <a:rPr b="1" lang="en-US" sz="800" strike="noStrike">
                <a:latin typeface="Arial"/>
                <a:ea typeface="Arial"/>
                <a:cs typeface="Arial"/>
                <a:sym typeface="Arial"/>
              </a:rPr>
              <a:t>Atualizar caches distribuídos.</a:t>
            </a:r>
            <a:r>
              <a:rPr b="0" lang="en-US" sz="800" strike="noStrike">
                <a:latin typeface="Arial"/>
                <a:ea typeface="Arial"/>
                <a:cs typeface="Arial"/>
                <a:sym typeface="Arial"/>
              </a:rPr>
              <a:t> Por exemplo, um aplicativo pode publicar eventos de invalidação para atualizar os códigos de objetos que foram alterados.</a:t>
            </a:r>
            <a:endParaRPr b="0" sz="800" strike="noStrike">
              <a:latin typeface="Arial"/>
              <a:ea typeface="Arial"/>
              <a:cs typeface="Arial"/>
              <a:sym typeface="Arial"/>
            </a:endParaRPr>
          </a:p>
          <a:p>
            <a:pPr indent="-216000" lvl="0" marL="216000" marR="0" rtl="0" algn="l">
              <a:spcBef>
                <a:spcPts val="2183"/>
              </a:spcBef>
              <a:spcAft>
                <a:spcPts val="0"/>
              </a:spcAft>
              <a:buClr>
                <a:srgbClr val="000000"/>
              </a:buClr>
              <a:buSzPts val="360"/>
              <a:buFont typeface="Noto Sans Symbols"/>
              <a:buChar char="●"/>
            </a:pPr>
            <a:r>
              <a:rPr b="1" lang="en-US" sz="800" strike="noStrike">
                <a:latin typeface="Arial"/>
                <a:ea typeface="Arial"/>
                <a:cs typeface="Arial"/>
                <a:sym typeface="Arial"/>
              </a:rPr>
              <a:t>Login em vários sistemas.</a:t>
            </a:r>
            <a:r>
              <a:rPr b="0" lang="en-US" sz="800" strike="noStrike">
                <a:latin typeface="Arial"/>
                <a:ea typeface="Arial"/>
                <a:cs typeface="Arial"/>
                <a:sym typeface="Arial"/>
              </a:rPr>
              <a:t> Por exemplo, uma instância do Google Compute Engine pode gravar registros no sistema de monitoramento, em um banco de dados para consultas futuras e assim por diante.</a:t>
            </a:r>
            <a:endParaRPr b="0" sz="800" strike="noStrike">
              <a:latin typeface="Arial"/>
              <a:ea typeface="Arial"/>
              <a:cs typeface="Arial"/>
              <a:sym typeface="Arial"/>
            </a:endParaRPr>
          </a:p>
          <a:p>
            <a:pPr indent="-216000" lvl="0" marL="216000" marR="0" rtl="0" algn="l">
              <a:spcBef>
                <a:spcPts val="2183"/>
              </a:spcBef>
              <a:spcAft>
                <a:spcPts val="0"/>
              </a:spcAft>
              <a:buClr>
                <a:srgbClr val="000000"/>
              </a:buClr>
              <a:buSzPts val="360"/>
              <a:buFont typeface="Noto Sans Symbols"/>
              <a:buChar char="●"/>
            </a:pPr>
            <a:r>
              <a:rPr b="1" lang="en-US" sz="800" strike="noStrike">
                <a:latin typeface="Arial"/>
                <a:ea typeface="Arial"/>
                <a:cs typeface="Arial"/>
                <a:sym typeface="Arial"/>
              </a:rPr>
              <a:t>Streaming de dados de vários processos ou dispositivos</a:t>
            </a:r>
            <a:r>
              <a:rPr b="0" lang="en-US" sz="800" strike="noStrike">
                <a:latin typeface="Arial"/>
                <a:ea typeface="Arial"/>
                <a:cs typeface="Arial"/>
                <a:sym typeface="Arial"/>
              </a:rPr>
              <a:t>. Por exemplo, um sensor residencial pode enviar dados para servidores de back-end hospedados na nuvem.</a:t>
            </a:r>
            <a:endParaRPr b="0" sz="800" strike="noStrike">
              <a:latin typeface="Arial"/>
              <a:ea typeface="Arial"/>
              <a:cs typeface="Arial"/>
              <a:sym typeface="Arial"/>
            </a:endParaRPr>
          </a:p>
          <a:p>
            <a:pPr indent="-216000" lvl="0" marL="216000" marR="0" rtl="0" algn="l">
              <a:spcBef>
                <a:spcPts val="2183"/>
              </a:spcBef>
              <a:spcAft>
                <a:spcPts val="0"/>
              </a:spcAft>
              <a:buClr>
                <a:srgbClr val="000000"/>
              </a:buClr>
              <a:buSzPts val="360"/>
              <a:buFont typeface="Noto Sans Symbols"/>
              <a:buChar char="●"/>
            </a:pPr>
            <a:r>
              <a:rPr b="1" lang="en-US" sz="800" strike="noStrike">
                <a:latin typeface="Arial"/>
                <a:ea typeface="Arial"/>
                <a:cs typeface="Arial"/>
                <a:sym typeface="Arial"/>
              </a:rPr>
              <a:t>Melhora da confiabilidade. </a:t>
            </a:r>
            <a:r>
              <a:rPr b="0" lang="en-US" sz="800" strike="noStrike">
                <a:latin typeface="Arial"/>
                <a:ea typeface="Arial"/>
                <a:cs typeface="Arial"/>
                <a:sym typeface="Arial"/>
              </a:rPr>
              <a:t>Por exemplo, um serviço do Compute Engine de uma única zona pode operar em outras ao assinar um tópico em comum para se recuperar de falhas em uma zona ou região.</a:t>
            </a:r>
            <a:endParaRPr b="0" sz="800"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4"/>
          <p:cNvSpPr/>
          <p:nvPr/>
        </p:nvSpPr>
        <p:spPr>
          <a:xfrm>
            <a:off x="8113680" y="784080"/>
            <a:ext cx="598680" cy="249840"/>
          </a:xfrm>
          <a:prstGeom prst="rect">
            <a:avLst/>
          </a:prstGeom>
          <a:noFill/>
          <a:ln>
            <a:noFill/>
          </a:ln>
        </p:spPr>
        <p:txBody>
          <a:bodyPr anchorCtr="0" anchor="t" bIns="68400" lIns="68400" spcFirstLastPara="1" rIns="68400" wrap="square" tIns="68400">
            <a:noAutofit/>
          </a:bodyPr>
          <a:lstStyle/>
          <a:p>
            <a:pPr indent="0" lvl="0" marL="0" marR="0" rtl="0" algn="ctr">
              <a:lnSpc>
                <a:spcPct val="100000"/>
              </a:lnSpc>
              <a:spcBef>
                <a:spcPts val="0"/>
              </a:spcBef>
              <a:spcAft>
                <a:spcPts val="0"/>
              </a:spcAft>
              <a:buNone/>
            </a:pPr>
            <a:r>
              <a:rPr b="1" lang="en-US" sz="700" strike="noStrike">
                <a:solidFill>
                  <a:srgbClr val="808080"/>
                </a:solidFill>
                <a:latin typeface="Roboto"/>
                <a:ea typeface="Roboto"/>
                <a:cs typeface="Roboto"/>
                <a:sym typeface="Roboto"/>
              </a:rPr>
              <a:t>Cloud Pub/Sub</a:t>
            </a:r>
            <a:endParaRPr b="0" sz="700" strike="noStrike">
              <a:latin typeface="Arial"/>
              <a:ea typeface="Arial"/>
              <a:cs typeface="Arial"/>
              <a:sym typeface="Arial"/>
            </a:endParaRPr>
          </a:p>
        </p:txBody>
      </p:sp>
      <p:pic>
        <p:nvPicPr>
          <p:cNvPr id="189" name="Google Shape;189;p34"/>
          <p:cNvPicPr preferRelativeResize="0"/>
          <p:nvPr/>
        </p:nvPicPr>
        <p:blipFill rotWithShape="1">
          <a:blip r:embed="rId3">
            <a:alphaModFix/>
          </a:blip>
          <a:srcRect b="5093" l="0" r="0" t="5094"/>
          <a:stretch/>
        </p:blipFill>
        <p:spPr>
          <a:xfrm>
            <a:off x="8147880" y="216360"/>
            <a:ext cx="529920" cy="475920"/>
          </a:xfrm>
          <a:prstGeom prst="rect">
            <a:avLst/>
          </a:prstGeom>
          <a:noFill/>
          <a:ln>
            <a:noFill/>
          </a:ln>
        </p:spPr>
      </p:pic>
      <p:sp>
        <p:nvSpPr>
          <p:cNvPr id="190" name="Google Shape;190;p34"/>
          <p:cNvSpPr txBox="1"/>
          <p:nvPr/>
        </p:nvSpPr>
        <p:spPr>
          <a:xfrm>
            <a:off x="364680" y="288000"/>
            <a:ext cx="4027320" cy="38412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lang="en-US" sz="1300" strike="noStrike">
                <a:solidFill>
                  <a:srgbClr val="75787A"/>
                </a:solidFill>
                <a:latin typeface="Open Sans"/>
                <a:ea typeface="Open Sans"/>
                <a:cs typeface="Open Sans"/>
                <a:sym typeface="Open Sans"/>
              </a:rPr>
              <a:t>Integrações do Pub/Sub</a:t>
            </a:r>
            <a:endParaRPr b="0" sz="1300" strike="noStrike">
              <a:solidFill>
                <a:srgbClr val="000000"/>
              </a:solidFill>
              <a:latin typeface="Arial"/>
              <a:ea typeface="Arial"/>
              <a:cs typeface="Arial"/>
              <a:sym typeface="Arial"/>
            </a:endParaRPr>
          </a:p>
        </p:txBody>
      </p:sp>
      <p:pic>
        <p:nvPicPr>
          <p:cNvPr id="191" name="Google Shape;191;p34"/>
          <p:cNvPicPr preferRelativeResize="0"/>
          <p:nvPr/>
        </p:nvPicPr>
        <p:blipFill rotWithShape="1">
          <a:blip r:embed="rId4">
            <a:alphaModFix/>
          </a:blip>
          <a:srcRect b="0" l="0" r="0" t="0"/>
          <a:stretch/>
        </p:blipFill>
        <p:spPr>
          <a:xfrm>
            <a:off x="838080" y="936000"/>
            <a:ext cx="7009920" cy="36097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5"/>
          <p:cNvSpPr/>
          <p:nvPr/>
        </p:nvSpPr>
        <p:spPr>
          <a:xfrm>
            <a:off x="8113680" y="784080"/>
            <a:ext cx="598680" cy="249840"/>
          </a:xfrm>
          <a:prstGeom prst="rect">
            <a:avLst/>
          </a:prstGeom>
          <a:noFill/>
          <a:ln>
            <a:noFill/>
          </a:ln>
        </p:spPr>
        <p:txBody>
          <a:bodyPr anchorCtr="0" anchor="t" bIns="68400" lIns="68400" spcFirstLastPara="1" rIns="68400" wrap="square" tIns="68400">
            <a:noAutofit/>
          </a:bodyPr>
          <a:lstStyle/>
          <a:p>
            <a:pPr indent="0" lvl="0" marL="0" marR="0" rtl="0" algn="ctr">
              <a:lnSpc>
                <a:spcPct val="100000"/>
              </a:lnSpc>
              <a:spcBef>
                <a:spcPts val="0"/>
              </a:spcBef>
              <a:spcAft>
                <a:spcPts val="0"/>
              </a:spcAft>
              <a:buNone/>
            </a:pPr>
            <a:r>
              <a:rPr b="1" lang="en-US" sz="700" strike="noStrike">
                <a:solidFill>
                  <a:srgbClr val="808080"/>
                </a:solidFill>
                <a:latin typeface="Roboto"/>
                <a:ea typeface="Roboto"/>
                <a:cs typeface="Roboto"/>
                <a:sym typeface="Roboto"/>
              </a:rPr>
              <a:t>Cloud Pub/Sub</a:t>
            </a:r>
            <a:endParaRPr b="0" sz="700" strike="noStrike">
              <a:latin typeface="Arial"/>
              <a:ea typeface="Arial"/>
              <a:cs typeface="Arial"/>
              <a:sym typeface="Arial"/>
            </a:endParaRPr>
          </a:p>
        </p:txBody>
      </p:sp>
      <p:pic>
        <p:nvPicPr>
          <p:cNvPr id="197" name="Google Shape;197;p35"/>
          <p:cNvPicPr preferRelativeResize="0"/>
          <p:nvPr/>
        </p:nvPicPr>
        <p:blipFill rotWithShape="1">
          <a:blip r:embed="rId3">
            <a:alphaModFix/>
          </a:blip>
          <a:srcRect b="5093" l="0" r="0" t="5094"/>
          <a:stretch/>
        </p:blipFill>
        <p:spPr>
          <a:xfrm>
            <a:off x="8147880" y="216360"/>
            <a:ext cx="529920" cy="475920"/>
          </a:xfrm>
          <a:prstGeom prst="rect">
            <a:avLst/>
          </a:prstGeom>
          <a:noFill/>
          <a:ln>
            <a:noFill/>
          </a:ln>
        </p:spPr>
      </p:pic>
      <p:sp>
        <p:nvSpPr>
          <p:cNvPr id="198" name="Google Shape;198;p35"/>
          <p:cNvSpPr txBox="1"/>
          <p:nvPr/>
        </p:nvSpPr>
        <p:spPr>
          <a:xfrm>
            <a:off x="364680" y="288000"/>
            <a:ext cx="4027320" cy="38412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lang="en-US" sz="1300" strike="noStrike">
                <a:solidFill>
                  <a:srgbClr val="75787A"/>
                </a:solidFill>
                <a:latin typeface="Open Sans"/>
                <a:ea typeface="Open Sans"/>
                <a:cs typeface="Open Sans"/>
                <a:sym typeface="Open Sans"/>
              </a:rPr>
              <a:t>Limites de recurso</a:t>
            </a:r>
            <a:endParaRPr b="0" sz="1300" strike="noStrike">
              <a:solidFill>
                <a:srgbClr val="000000"/>
              </a:solidFill>
              <a:latin typeface="Arial"/>
              <a:ea typeface="Arial"/>
              <a:cs typeface="Arial"/>
              <a:sym typeface="Arial"/>
            </a:endParaRPr>
          </a:p>
        </p:txBody>
      </p:sp>
      <p:pic>
        <p:nvPicPr>
          <p:cNvPr id="199" name="Google Shape;199;p35"/>
          <p:cNvPicPr preferRelativeResize="0"/>
          <p:nvPr/>
        </p:nvPicPr>
        <p:blipFill rotWithShape="1">
          <a:blip r:embed="rId4">
            <a:alphaModFix/>
          </a:blip>
          <a:srcRect b="0" l="0" r="0" t="0"/>
          <a:stretch/>
        </p:blipFill>
        <p:spPr>
          <a:xfrm>
            <a:off x="432000" y="672120"/>
            <a:ext cx="5223600" cy="39585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