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62" r:id="rId8"/>
    <p:sldId id="308" r:id="rId9"/>
    <p:sldId id="313" r:id="rId10"/>
    <p:sldId id="314" r:id="rId11"/>
    <p:sldId id="315" r:id="rId12"/>
    <p:sldId id="316" r:id="rId13"/>
    <p:sldId id="311" r:id="rId14"/>
    <p:sldId id="266" r:id="rId15"/>
    <p:sldId id="317" r:id="rId16"/>
    <p:sldId id="280" r:id="rId17"/>
    <p:sldId id="30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1" autoAdjust="0"/>
  </p:normalViewPr>
  <p:slideViewPr>
    <p:cSldViewPr snapToGrid="0">
      <p:cViewPr varScale="1">
        <p:scale>
          <a:sx n="107" d="100"/>
          <a:sy n="107" d="100"/>
        </p:scale>
        <p:origin x="17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1cbba321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51cbba321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29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  <p:sp>
        <p:nvSpPr>
          <p:cNvPr id="176" name="Google Shape;17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uFillTx/>
              </a:defRPr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defRPr>
                  <a:uFillTx/>
                </a:defRPr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ada68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ada684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b="1" dirty="0"/>
          </a:p>
        </p:txBody>
      </p:sp>
      <p:sp>
        <p:nvSpPr>
          <p:cNvPr id="133" name="Google Shape;133;g54ada684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433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48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41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7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ada68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ada684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b="1" dirty="0"/>
          </a:p>
        </p:txBody>
      </p:sp>
      <p:sp>
        <p:nvSpPr>
          <p:cNvPr id="133" name="Google Shape;133;g54ada684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7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ada68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ada684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b="1" dirty="0"/>
          </a:p>
        </p:txBody>
      </p:sp>
      <p:sp>
        <p:nvSpPr>
          <p:cNvPr id="133" name="Google Shape;133;g54ada684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4306ae8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554306ae8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554306ae8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0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0" y="1109133"/>
            <a:ext cx="9144000" cy="118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20132" y="2963333"/>
            <a:ext cx="8197763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220132" y="4190999"/>
            <a:ext cx="8197764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12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0" y="1109133"/>
            <a:ext cx="9144000" cy="118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20132" y="2963333"/>
            <a:ext cx="8197763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220132" y="4190999"/>
            <a:ext cx="8197764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860718"/>
            <a:ext cx="8229600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400050" y="892421"/>
            <a:ext cx="7772400" cy="61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211455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648200" y="211455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860718"/>
            <a:ext cx="8229600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 dirty="0">
              <a:uFillTx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400050" y="892421"/>
            <a:ext cx="7772400" cy="61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 rot="5400000">
            <a:off x="2556668" y="-3965"/>
            <a:ext cx="40306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211455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211455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88888"/>
                </a:solidFill>
                <a:uFillTx/>
              </a:defRPr>
            </a:lvl1pPr>
            <a:lvl2pPr lvl="1">
              <a:buNone/>
              <a:defRPr>
                <a:solidFill>
                  <a:srgbClr val="888888"/>
                </a:solidFill>
                <a:uFillTx/>
              </a:defRPr>
            </a:lvl2pPr>
            <a:lvl3pPr lvl="2">
              <a:buNone/>
              <a:defRPr>
                <a:solidFill>
                  <a:srgbClr val="888888"/>
                </a:solidFill>
                <a:uFillTx/>
              </a:defRPr>
            </a:lvl3pPr>
            <a:lvl4pPr lvl="3">
              <a:buNone/>
              <a:defRPr>
                <a:solidFill>
                  <a:srgbClr val="888888"/>
                </a:solidFill>
                <a:uFillTx/>
              </a:defRPr>
            </a:lvl4pPr>
            <a:lvl5pPr lvl="4">
              <a:buNone/>
              <a:defRPr>
                <a:solidFill>
                  <a:srgbClr val="888888"/>
                </a:solidFill>
                <a:uFillTx/>
              </a:defRPr>
            </a:lvl5pPr>
            <a:lvl6pPr lvl="5">
              <a:buNone/>
              <a:defRPr>
                <a:solidFill>
                  <a:srgbClr val="888888"/>
                </a:solidFill>
                <a:uFillTx/>
              </a:defRPr>
            </a:lvl6pPr>
            <a:lvl7pPr lvl="6">
              <a:buNone/>
              <a:defRPr>
                <a:solidFill>
                  <a:srgbClr val="888888"/>
                </a:solidFill>
                <a:uFillTx/>
              </a:defRPr>
            </a:lvl7pPr>
            <a:lvl8pPr lvl="7">
              <a:buNone/>
              <a:defRPr>
                <a:solidFill>
                  <a:srgbClr val="888888"/>
                </a:solidFill>
                <a:uFillTx/>
              </a:defRPr>
            </a:lvl8pPr>
            <a:lvl9pPr lvl="8"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 rot="5400000">
            <a:off x="2556668" y="-3965"/>
            <a:ext cx="40306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uFillTx/>
              </a:defRPr>
            </a:lvl1pPr>
            <a:lvl2pPr lvl="1">
              <a:buNone/>
              <a:defRPr>
                <a:uFillTx/>
              </a:defRPr>
            </a:lvl2pPr>
            <a:lvl3pPr lvl="2">
              <a:buNone/>
              <a:defRPr>
                <a:uFillTx/>
              </a:defRPr>
            </a:lvl3pPr>
            <a:lvl4pPr lvl="3">
              <a:buNone/>
              <a:defRPr>
                <a:uFillTx/>
              </a:defRPr>
            </a:lvl4pPr>
            <a:lvl5pPr lvl="4">
              <a:buNone/>
              <a:defRPr>
                <a:uFillTx/>
              </a:defRPr>
            </a:lvl5pPr>
            <a:lvl6pPr lvl="5">
              <a:buNone/>
              <a:defRPr>
                <a:uFillTx/>
              </a:defRPr>
            </a:lvl6pPr>
            <a:lvl7pPr lvl="6">
              <a:buNone/>
              <a:defRPr>
                <a:uFillTx/>
              </a:defRPr>
            </a:lvl7pPr>
            <a:lvl8pPr lvl="7">
              <a:buNone/>
              <a:defRPr>
                <a:uFillTx/>
              </a:defRPr>
            </a:lvl8pPr>
            <a:lvl9pPr lvl="8"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6213624" y="6183510"/>
            <a:ext cx="2343160" cy="6744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095504"/>
            <a:ext cx="8229600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3" name="Google Shape;13;p1"/>
          <p:cNvSpPr txBox="1">
            <a:spLocks/>
          </p:cNvSpPr>
          <p:nvPr/>
        </p:nvSpPr>
        <p:spPr>
          <a:xfrm>
            <a:off x="0" y="4"/>
            <a:ext cx="9144000" cy="646331"/>
          </a:xfrm>
          <a:prstGeom prst="rect">
            <a:avLst/>
          </a:prstGeom>
          <a:solidFill>
            <a:srgbClr val="D60000"/>
          </a:solidFill>
          <a:ln>
            <a:noFill/>
          </a:ln>
          <a:effectLst>
            <a:outerShdw blurRad="171450" dist="857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ncstate-eng-2x1-t-h-wht-rgb [Converted].png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185856" y="131829"/>
            <a:ext cx="3543610" cy="3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4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6135226" y="5975341"/>
            <a:ext cx="3008775" cy="85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5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095504"/>
            <a:ext cx="8229600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3" name="Google Shape;13;p1"/>
          <p:cNvSpPr txBox="1">
            <a:spLocks/>
          </p:cNvSpPr>
          <p:nvPr/>
        </p:nvSpPr>
        <p:spPr>
          <a:xfrm>
            <a:off x="0" y="4"/>
            <a:ext cx="9144000" cy="646331"/>
          </a:xfrm>
          <a:prstGeom prst="rect">
            <a:avLst/>
          </a:prstGeom>
          <a:solidFill>
            <a:srgbClr val="D60000"/>
          </a:solidFill>
          <a:ln>
            <a:noFill/>
          </a:ln>
          <a:effectLst>
            <a:outerShdw blurRad="171450" dist="85725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ncstate-eng-2x1-t-h-wht-rgb [Converted].png"/>
          <p:cNvPicPr preferRelativeResize="0"/>
          <p:nvPr/>
        </p:nvPicPr>
        <p:blipFill rotWithShape="1">
          <a:blip r:embed="rId14"/>
          <a:srcRect/>
          <a:stretch/>
        </p:blipFill>
        <p:spPr>
          <a:xfrm>
            <a:off x="185856" y="131829"/>
            <a:ext cx="3543610" cy="3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-87314" y="741546"/>
            <a:ext cx="9144000" cy="19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dirty="0"/>
              <a:t>Novel Framework for Applying Reinforcement Learning for </a:t>
            </a:r>
            <a:r>
              <a:rPr lang="en-US" sz="3200" dirty="0">
                <a:uFillTx/>
              </a:rPr>
              <a:t>Core Loading Optimization</a:t>
            </a:r>
            <a:endParaRPr sz="2800" b="1" i="0" u="none" strike="noStrike" cap="none" dirty="0">
              <a:solidFill>
                <a:schemeClr val="dk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198757" y="2359123"/>
            <a:ext cx="8197800" cy="904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rPr>
              <a:t>Cameron Maras</a:t>
            </a:r>
          </a:p>
          <a:p>
            <a:pPr marL="0" lvl="0" indent="0" algn="ctr">
              <a:spcBef>
                <a:spcPts val="360"/>
              </a:spcBef>
              <a:buSzPts val="1800"/>
            </a:pPr>
            <a:r>
              <a:rPr lang="en-US" sz="1800" dirty="0"/>
              <a:t>Gregory Delipei</a:t>
            </a:r>
            <a:endParaRPr lang="en-US" sz="1800" b="0" i="0" u="none" strike="noStrike" cap="none" dirty="0">
              <a:solidFill>
                <a:schemeClr val="dk1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1</a:t>
            </a:fld>
            <a:endParaRPr>
              <a:uFillTx/>
            </a:endParaRPr>
          </a:p>
        </p:txBody>
      </p:sp>
      <p:sp>
        <p:nvSpPr>
          <p:cNvPr id="7" name="Google Shape;127;p25"/>
          <p:cNvSpPr txBox="1">
            <a:spLocks/>
          </p:cNvSpPr>
          <p:nvPr/>
        </p:nvSpPr>
        <p:spPr>
          <a:xfrm>
            <a:off x="443277" y="3429000"/>
            <a:ext cx="7708759" cy="118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360"/>
              </a:spcBef>
              <a:buSzPts val="1800"/>
            </a:pPr>
            <a:r>
              <a:rPr lang="en-US" sz="1400" dirty="0">
                <a:uFillTx/>
              </a:rPr>
              <a:t>North Carolina State University</a:t>
            </a:r>
          </a:p>
          <a:p>
            <a:pPr marL="0" indent="0" algn="ctr">
              <a:spcBef>
                <a:spcPts val="360"/>
              </a:spcBef>
              <a:buSzPts val="1800"/>
            </a:pPr>
            <a:r>
              <a:rPr lang="en-US" sz="1400" dirty="0">
                <a:uFillTx/>
              </a:rPr>
              <a:t>Reactor Dynamics and Fuel Modeling Group</a:t>
            </a:r>
          </a:p>
          <a:p>
            <a:pPr marL="0" indent="0" algn="ctr">
              <a:spcBef>
                <a:spcPts val="360"/>
              </a:spcBef>
              <a:buSzPts val="1800"/>
            </a:pPr>
            <a:r>
              <a:rPr lang="en-US" sz="1400" dirty="0"/>
              <a:t>Machine Learning Subgroup</a:t>
            </a:r>
          </a:p>
          <a:p>
            <a:pPr marL="0" indent="0" algn="ctr">
              <a:spcBef>
                <a:spcPts val="360"/>
              </a:spcBef>
              <a:buSzPts val="1800"/>
            </a:pPr>
            <a:r>
              <a:rPr lang="en-US" sz="1400" dirty="0">
                <a:uFillTx/>
              </a:rPr>
              <a:t>March 18, 2020</a:t>
            </a:r>
          </a:p>
          <a:p>
            <a:pPr marL="0" indent="0"/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125" y="1331169"/>
            <a:ext cx="8561091" cy="490011"/>
          </a:xfrm>
        </p:spPr>
        <p:txBody>
          <a:bodyPr/>
          <a:lstStyle/>
          <a:p>
            <a:r>
              <a:rPr lang="en-US" sz="1800" dirty="0" smtClean="0"/>
              <a:t>Q(S) table form example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10</a:t>
            </a:fld>
            <a:endParaRPr lang="en-US" dirty="0">
              <a:uFillTx/>
            </a:endParaRPr>
          </a:p>
        </p:txBody>
      </p:sp>
      <p:sp>
        <p:nvSpPr>
          <p:cNvPr id="17" name="Google Shape;135;p26"/>
          <p:cNvSpPr txBox="1">
            <a:spLocks/>
          </p:cNvSpPr>
          <p:nvPr/>
        </p:nvSpPr>
        <p:spPr>
          <a:xfrm>
            <a:off x="220125" y="698471"/>
            <a:ext cx="8923875" cy="63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rgbClr val="D60000"/>
                </a:solidFill>
              </a:rPr>
              <a:t>Progress Update – 3/18 – RL PWR test</a:t>
            </a:r>
            <a:endParaRPr lang="en-US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930" y="2303930"/>
            <a:ext cx="379207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7402"/>
              </p:ext>
            </p:extLst>
          </p:nvPr>
        </p:nvGraphicFramePr>
        <p:xfrm>
          <a:off x="779930" y="1821180"/>
          <a:ext cx="2478090" cy="2179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712218847"/>
                    </a:ext>
                  </a:extLst>
                </a:gridCol>
                <a:gridCol w="536893">
                  <a:extLst>
                    <a:ext uri="{9D8B030D-6E8A-4147-A177-3AD203B41FA5}">
                      <a16:colId xmlns:a16="http://schemas.microsoft.com/office/drawing/2014/main" val="2927210244"/>
                    </a:ext>
                  </a:extLst>
                </a:gridCol>
                <a:gridCol w="536893">
                  <a:extLst>
                    <a:ext uri="{9D8B030D-6E8A-4147-A177-3AD203B41FA5}">
                      <a16:colId xmlns:a16="http://schemas.microsoft.com/office/drawing/2014/main" val="3013241683"/>
                    </a:ext>
                  </a:extLst>
                </a:gridCol>
                <a:gridCol w="536893">
                  <a:extLst>
                    <a:ext uri="{9D8B030D-6E8A-4147-A177-3AD203B41FA5}">
                      <a16:colId xmlns:a16="http://schemas.microsoft.com/office/drawing/2014/main" val="1738328071"/>
                    </a:ext>
                  </a:extLst>
                </a:gridCol>
                <a:gridCol w="536893">
                  <a:extLst>
                    <a:ext uri="{9D8B030D-6E8A-4147-A177-3AD203B41FA5}">
                      <a16:colId xmlns:a16="http://schemas.microsoft.com/office/drawing/2014/main" val="2816081615"/>
                    </a:ext>
                  </a:extLst>
                </a:gridCol>
              </a:tblGrid>
              <a:tr h="128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31992"/>
                  </a:ext>
                </a:extLst>
              </a:tr>
              <a:tr h="12845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25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-7.1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-6.1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-9.3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34376"/>
                  </a:ext>
                </a:extLst>
              </a:tr>
              <a:tr h="21836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/>
                        <a:t>0.4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0.3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12140"/>
                  </a:ext>
                </a:extLst>
              </a:tr>
              <a:tr h="21836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-5.1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198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-3.5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-6.2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3.2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21264"/>
                  </a:ext>
                </a:extLst>
              </a:tr>
              <a:tr h="32004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-1.1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-7.5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6.5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2307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82340" y="2603064"/>
            <a:ext cx="351282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D6 is selected as the action at this </a:t>
            </a:r>
            <a:r>
              <a:rPr lang="en-US" dirty="0" smtClean="0"/>
              <a:t>state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1"/>
              <p:cNvSpPr txBox="1">
                <a:spLocks/>
              </p:cNvSpPr>
              <p:nvPr/>
            </p:nvSpPr>
            <p:spPr>
              <a:xfrm>
                <a:off x="291454" y="4000503"/>
                <a:ext cx="8561091" cy="2332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chemeClr val="dk1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chemeClr val="dk1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FF0000"/>
                  </a:buClr>
                  <a:buSzPts val="1600"/>
                  <a:buFont typeface="Arial"/>
                  <a:buChar char="»"/>
                  <a:defRPr sz="1600" b="0" i="0" u="none" strike="noStrike" cap="none">
                    <a:solidFill>
                      <a:schemeClr val="dk1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sz="1800" dirty="0" smtClean="0"/>
                  <a:t>RL algorithm options:</a:t>
                </a:r>
              </a:p>
              <a:p>
                <a:pPr lvl="1"/>
                <a:r>
                  <a:rPr lang="en-US" sz="1400" dirty="0" smtClean="0"/>
                  <a:t>10 epochs → Search of optimum design</a:t>
                </a:r>
              </a:p>
              <a:p>
                <a:pPr lvl="1"/>
                <a:r>
                  <a:rPr lang="en-US" sz="1400" dirty="0" smtClean="0"/>
                  <a:t>10 iterations per epoch </a:t>
                </a:r>
                <a:r>
                  <a:rPr lang="en-US" sz="1400" dirty="0"/>
                  <a:t>→ </a:t>
                </a:r>
                <a:r>
                  <a:rPr lang="en-US" sz="1400" dirty="0" smtClean="0"/>
                  <a:t>state-action-state pair and </a:t>
                </a:r>
                <a:r>
                  <a:rPr lang="en-US" sz="1400" dirty="0" err="1" smtClean="0"/>
                  <a:t>qtable</a:t>
                </a:r>
                <a:r>
                  <a:rPr lang="en-US" sz="1400" dirty="0" smtClean="0"/>
                  <a:t> update</a:t>
                </a:r>
              </a:p>
              <a:p>
                <a:pPr lvl="1"/>
                <a:r>
                  <a:rPr lang="en-US" sz="1400" dirty="0" err="1" smtClean="0"/>
                  <a:t>Hyperparameters</a:t>
                </a:r>
                <a:r>
                  <a:rPr lang="en-US" sz="1400" dirty="0" smtClean="0"/>
                  <a:t>: learning rate (LR), decay rate (DR)</a:t>
                </a:r>
              </a:p>
              <a:p>
                <a:pPr lvl="1"/>
                <a:r>
                  <a:rPr lang="en-US" sz="1400" dirty="0" smtClean="0"/>
                  <a:t>Linear reward function (R)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𝐿𝑅</m:t>
                        </m:r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𝑓𝑢𝑡𝑢𝑟𝑒𝑀𝐴𝑋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dirty="0" smtClean="0"/>
              </a:p>
              <a:p>
                <a:pPr lvl="1"/>
                <a:r>
                  <a:rPr lang="en-US" sz="1400" dirty="0" smtClean="0"/>
                  <a:t>During the total 100 iterations the best loading pattern and the associated reward are kept</a:t>
                </a:r>
              </a:p>
            </p:txBody>
          </p:sp>
        </mc:Choice>
        <mc:Fallback>
          <p:sp>
            <p:nvSpPr>
              <p:cNvPr id="2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54" y="4000503"/>
                <a:ext cx="8561091" cy="2332506"/>
              </a:xfrm>
              <a:prstGeom prst="rect">
                <a:avLst/>
              </a:prstGeom>
              <a:blipFill>
                <a:blip r:embed="rId3"/>
                <a:stretch>
                  <a:fillRect l="-712" t="-3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11</a:t>
            </a:fld>
            <a:endParaRPr lang="en-US" dirty="0">
              <a:uFillTx/>
            </a:endParaRPr>
          </a:p>
        </p:txBody>
      </p:sp>
      <p:sp>
        <p:nvSpPr>
          <p:cNvPr id="17" name="Google Shape;135;p26"/>
          <p:cNvSpPr txBox="1">
            <a:spLocks/>
          </p:cNvSpPr>
          <p:nvPr/>
        </p:nvSpPr>
        <p:spPr>
          <a:xfrm>
            <a:off x="220125" y="698471"/>
            <a:ext cx="8923875" cy="63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rgbClr val="D60000"/>
                </a:solidFill>
              </a:rPr>
              <a:t>Progress Update – 3/18 – RL PWR test</a:t>
            </a:r>
            <a:endParaRPr lang="en-US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930" y="2303930"/>
            <a:ext cx="379207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220125" y="1331167"/>
            <a:ext cx="8561091" cy="106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Comparison between RL, random selection (RS) and genetic algorithm (GA)</a:t>
            </a:r>
          </a:p>
          <a:p>
            <a:pPr lvl="1"/>
            <a:r>
              <a:rPr lang="en-US" sz="1400" dirty="0" smtClean="0"/>
              <a:t>100 random selections for RS</a:t>
            </a:r>
          </a:p>
          <a:p>
            <a:pPr lvl="1"/>
            <a:r>
              <a:rPr lang="en-US" sz="1400" dirty="0" smtClean="0"/>
              <a:t>10 generations with population 10 for GA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20124" y="2303931"/>
            <a:ext cx="8561091" cy="88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1000 optimizations were performed with random initialization</a:t>
            </a:r>
          </a:p>
          <a:p>
            <a:r>
              <a:rPr lang="en-US" sz="1800" dirty="0" smtClean="0"/>
              <a:t>Computation of mean and standard deviation of the best reward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05" y="3431980"/>
            <a:ext cx="3107615" cy="21711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5620" y="3185161"/>
            <a:ext cx="30708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Histograms of the three approaches</a:t>
            </a:r>
            <a:endParaRPr lang="en-US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220123" y="5527473"/>
            <a:ext cx="8561091" cy="88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RL manages to find good loading patterns although GA shows better performance (less variance)</a:t>
            </a:r>
          </a:p>
        </p:txBody>
      </p:sp>
    </p:spTree>
    <p:extLst>
      <p:ext uri="{BB962C8B-B14F-4D97-AF65-F5344CB8AC3E}">
        <p14:creationId xmlns:p14="http://schemas.microsoft.com/office/powerpoint/2010/main" val="18551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2384892-ED3F-4B11-9DE9-2748A189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62" y="1237256"/>
            <a:ext cx="3965586" cy="4028301"/>
          </a:xfrm>
          <a:prstGeom prst="rect">
            <a:avLst/>
          </a:prstGeom>
        </p:spPr>
      </p:pic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220125" y="698471"/>
            <a:ext cx="8923875" cy="63269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D60000"/>
                </a:solidFill>
              </a:rPr>
              <a:t>Progress Update – 3/18 – RL PWR rewards </a:t>
            </a:r>
            <a:endParaRPr sz="3000" dirty="0">
              <a:solidFill>
                <a:srgbClr val="D60000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-148220" y="1280471"/>
            <a:ext cx="4445879" cy="394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 algn="just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The </a:t>
            </a:r>
            <a:r>
              <a:rPr lang="en-US" sz="1800" dirty="0"/>
              <a:t>reward is set up so that there is a sharp change when a criteria limit is exceeded (ex. Fdh exceeds 1.5)</a:t>
            </a:r>
          </a:p>
          <a:p>
            <a:pPr marL="914400" lvl="1" indent="-342900" algn="just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/>
              <a:t>Trying to capture the behavior of multiple design constraints for LP optimization as best as possible  </a:t>
            </a:r>
            <a:endParaRPr lang="en-US" sz="1800" dirty="0" smtClean="0"/>
          </a:p>
          <a:p>
            <a:pPr marL="914400" lvl="1" indent="-342900" algn="just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Two reward functions are developed with an alternate sign if the limit is reached</a:t>
            </a:r>
            <a:endParaRPr lang="en-US" sz="1800" dirty="0"/>
          </a:p>
          <a:p>
            <a:pPr marL="342900" lvl="2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63500" lvl="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</a:pPr>
            <a:endParaRPr lang="en-US" sz="1800" b="1" dirty="0"/>
          </a:p>
          <a:p>
            <a:pPr marL="342900" lvl="5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EFBA4BB-326A-4E71-88A3-AD56E5BA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23" y="5182598"/>
            <a:ext cx="5089670" cy="10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220125" y="698471"/>
            <a:ext cx="8923875" cy="63269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000" dirty="0">
                <a:solidFill>
                  <a:srgbClr val="D60000"/>
                </a:solidFill>
              </a:rPr>
              <a:t>Progress Update – </a:t>
            </a:r>
            <a:r>
              <a:rPr lang="en-US" sz="3000" dirty="0" smtClean="0">
                <a:solidFill>
                  <a:srgbClr val="D60000"/>
                </a:solidFill>
              </a:rPr>
              <a:t>3/18 </a:t>
            </a:r>
            <a:r>
              <a:rPr lang="en-US" sz="3200" dirty="0" smtClean="0">
                <a:solidFill>
                  <a:srgbClr val="D60000"/>
                </a:solidFill>
              </a:rPr>
              <a:t>- </a:t>
            </a:r>
            <a:r>
              <a:rPr lang="en-US" sz="3200" dirty="0" smtClean="0">
                <a:solidFill>
                  <a:srgbClr val="D60000"/>
                </a:solidFill>
              </a:rPr>
              <a:t>RL </a:t>
            </a:r>
            <a:r>
              <a:rPr lang="en-US" sz="3200" dirty="0">
                <a:solidFill>
                  <a:srgbClr val="D60000"/>
                </a:solidFill>
              </a:rPr>
              <a:t>PWR </a:t>
            </a:r>
            <a:r>
              <a:rPr lang="en-US" sz="3200" dirty="0" smtClean="0">
                <a:solidFill>
                  <a:srgbClr val="D60000"/>
                </a:solidFill>
              </a:rPr>
              <a:t>code</a:t>
            </a:r>
            <a:endParaRPr sz="3000" dirty="0">
              <a:solidFill>
                <a:srgbClr val="D60000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20125" y="1331167"/>
            <a:ext cx="8679328" cy="40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800" b="1" u="sng" dirty="0" smtClean="0"/>
              <a:t>Developments</a:t>
            </a:r>
            <a:endParaRPr lang="en-US" sz="180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b="1" dirty="0"/>
              <a:t>reward.py </a:t>
            </a:r>
            <a:r>
              <a:rPr lang="en-US" sz="1800" dirty="0"/>
              <a:t>includes a </a:t>
            </a:r>
            <a:r>
              <a:rPr lang="en-US" sz="1800" u="sng" dirty="0"/>
              <a:t>Reward class </a:t>
            </a:r>
            <a:r>
              <a:rPr lang="en-US" sz="1800" dirty="0"/>
              <a:t>which defines the function for computing the rewards from simulation output </a:t>
            </a:r>
            <a:r>
              <a:rPr lang="en-US" sz="1800" dirty="0" smtClean="0"/>
              <a:t>data. The criteria are treated dynamically for both constraints and maximization. </a:t>
            </a:r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b="1" dirty="0" smtClean="0"/>
              <a:t>RL4Assembly.py </a:t>
            </a:r>
            <a:r>
              <a:rPr lang="en-US" sz="1800" dirty="0"/>
              <a:t>contains a RL class, which initializes the q-table to random values and works with the state-action pairs to </a:t>
            </a:r>
            <a:r>
              <a:rPr lang="en-US" sz="1800" dirty="0" smtClean="0"/>
              <a:t>update q-values. The number of fuel types is dynamically coded. The number of assemblies is fixed at 4. </a:t>
            </a:r>
            <a:endParaRPr lang="en-US" sz="1800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b="1" dirty="0"/>
              <a:t>rl_pwr.py </a:t>
            </a:r>
            <a:r>
              <a:rPr lang="en-US" sz="1800" dirty="0" smtClean="0"/>
              <a:t>is the driver of the </a:t>
            </a:r>
            <a:r>
              <a:rPr lang="en-US" sz="1800" dirty="0"/>
              <a:t>RL algorithm itself, utilizing a specified number of epochs, iterations, and user input regarding the criteria for the reward </a:t>
            </a:r>
            <a:r>
              <a:rPr lang="en-US" sz="1800" dirty="0" smtClean="0"/>
              <a:t>function.</a:t>
            </a:r>
            <a:endParaRPr lang="en-US" sz="1800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endParaRPr lang="en-US" sz="1800" dirty="0"/>
          </a:p>
          <a:p>
            <a:pPr marL="571500" lvl="1">
              <a:lnSpc>
                <a:spcPct val="115000"/>
              </a:lnSpc>
              <a:spcBef>
                <a:spcPts val="560"/>
              </a:spcBef>
              <a:buSzPts val="1800"/>
            </a:pPr>
            <a:endParaRPr lang="en-US" sz="1800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endParaRPr lang="en-US" sz="1800" b="1" dirty="0"/>
          </a:p>
          <a:p>
            <a:pPr marL="342900" lvl="2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63500" lvl="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</a:pPr>
            <a:endParaRPr lang="en-US" sz="1800" b="1" dirty="0"/>
          </a:p>
          <a:p>
            <a:pPr marL="342900" lvl="5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  <p:sp>
        <p:nvSpPr>
          <p:cNvPr id="5" name="Google Shape;136;p26"/>
          <p:cNvSpPr/>
          <p:nvPr/>
        </p:nvSpPr>
        <p:spPr>
          <a:xfrm>
            <a:off x="220125" y="1331167"/>
            <a:ext cx="8679328" cy="40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</a:pPr>
            <a:r>
              <a:rPr lang="en-US" sz="1800" b="1" dirty="0" smtClean="0"/>
              <a:t>Add maybe a couple of slides for the state of the other blocks of the full scheme</a:t>
            </a:r>
            <a:endParaRPr lang="en-US" sz="1800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endParaRPr lang="en-US" sz="1800" dirty="0"/>
          </a:p>
          <a:p>
            <a:pPr marL="571500" lvl="1">
              <a:lnSpc>
                <a:spcPct val="115000"/>
              </a:lnSpc>
              <a:spcBef>
                <a:spcPts val="560"/>
              </a:spcBef>
              <a:buSzPts val="1800"/>
            </a:pPr>
            <a:endParaRPr lang="en-US" sz="1800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endParaRPr lang="en-US" sz="1800" b="1" dirty="0"/>
          </a:p>
          <a:p>
            <a:pPr marL="342900" lvl="2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63500" lvl="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</a:pPr>
            <a:endParaRPr lang="en-US" sz="1800" b="1" dirty="0"/>
          </a:p>
          <a:p>
            <a:pPr marL="342900" lvl="5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endParaRPr lang="en-US" sz="1800"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82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58475" y="763625"/>
            <a:ext cx="7665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D60000"/>
                </a:solidFill>
                <a:latin typeface="Arial"/>
                <a:ea typeface="Arial"/>
                <a:cs typeface="Arial"/>
                <a:sym typeface="Arial"/>
              </a:rPr>
              <a:t>Next Steps for Project </a:t>
            </a:r>
            <a:endParaRPr sz="3000" b="1" i="0" u="none" strike="noStrike" cap="none" dirty="0">
              <a:solidFill>
                <a:srgbClr val="D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4297659" y="63867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Google Shape;145;p27"/>
          <p:cNvSpPr/>
          <p:nvPr/>
        </p:nvSpPr>
        <p:spPr>
          <a:xfrm>
            <a:off x="274876" y="1312324"/>
            <a:ext cx="8594266" cy="51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800" b="1" u="sng" dirty="0"/>
              <a:t>Finishing connecting components of overall code framework</a:t>
            </a:r>
            <a:endParaRPr lang="en-US" sz="180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/>
              <a:t>Setting up script to modify and update user input file from the results of the RL algorithm (Changing LP input map)</a:t>
            </a:r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/>
              <a:t>Finalize output script for reading SIMULATE output files and put into correct format for RL algorithm and reward function</a:t>
            </a:r>
          </a:p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800" b="1" u="sng" dirty="0"/>
              <a:t>Continue testing RL algorithm for various numbers of runs </a:t>
            </a:r>
            <a:endParaRPr lang="en-US" sz="180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Asymptotic behavior,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options </a:t>
            </a:r>
            <a:endParaRPr lang="en-US" sz="1800" dirty="0"/>
          </a:p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800" b="1" u="sng" dirty="0"/>
              <a:t>Test RL algorithm specifically with batch of SIMULATE run data</a:t>
            </a:r>
            <a:endParaRPr lang="en-US" sz="180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Replac</a:t>
            </a:r>
            <a:r>
              <a:rPr lang="en-US" sz="1800" dirty="0" smtClean="0"/>
              <a:t>e the test function with SIMULATE and test the optimization for the 4 assemblies</a:t>
            </a:r>
            <a:endParaRPr lang="en-US" sz="1800" dirty="0"/>
          </a:p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800" b="1" u="sng" dirty="0" smtClean="0"/>
              <a:t>Full PWR RL algorithm</a:t>
            </a:r>
            <a:endParaRPr lang="en-US" sz="180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Try to optimize locally the core by 4 assemblies at each iteration </a:t>
            </a:r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800" dirty="0" smtClean="0"/>
              <a:t>Use neural network either directly for the full core or for the 4 assemblies</a:t>
            </a:r>
            <a:endParaRPr lang="en-US" sz="1800" dirty="0"/>
          </a:p>
          <a:p>
            <a:pPr marL="571500" lvl="1">
              <a:lnSpc>
                <a:spcPct val="115000"/>
              </a:lnSpc>
              <a:spcBef>
                <a:spcPts val="560"/>
              </a:spcBef>
              <a:buSzPts val="1800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30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8" descr="https://brand.ncsu.edu/assets/logos/ncstate-brick-4x1-red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2500" r="2405"/>
          <a:stretch/>
        </p:blipFill>
        <p:spPr>
          <a:xfrm>
            <a:off x="1028721" y="2780892"/>
            <a:ext cx="7111957" cy="117721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0" y="1983228"/>
            <a:ext cx="9144000" cy="6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72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0050" y="1355902"/>
            <a:ext cx="8229600" cy="5225290"/>
          </a:xfrm>
        </p:spPr>
        <p:txBody>
          <a:bodyPr numCol="1"/>
          <a:lstStyle/>
          <a:p>
            <a:r>
              <a:rPr lang="en-US" sz="1800" dirty="0">
                <a:uFillTx/>
              </a:rPr>
              <a:t>Introduction</a:t>
            </a:r>
          </a:p>
          <a:p>
            <a:r>
              <a:rPr lang="en-US" sz="1800" dirty="0">
                <a:uFillTx/>
              </a:rPr>
              <a:t>Project Background</a:t>
            </a:r>
          </a:p>
          <a:p>
            <a:r>
              <a:rPr lang="en-US" sz="1800" dirty="0">
                <a:uFillTx/>
              </a:rPr>
              <a:t>Project Focus</a:t>
            </a:r>
          </a:p>
          <a:p>
            <a:r>
              <a:rPr lang="en-US" sz="1800" dirty="0"/>
              <a:t>Progress Update </a:t>
            </a:r>
          </a:p>
          <a:p>
            <a:pPr lvl="1"/>
            <a:r>
              <a:rPr lang="en-US" sz="1600" dirty="0">
                <a:uFillTx/>
              </a:rPr>
              <a:t>Reward Function</a:t>
            </a:r>
          </a:p>
          <a:p>
            <a:pPr lvl="1"/>
            <a:r>
              <a:rPr lang="en-US" sz="1600" dirty="0">
                <a:uFillTx/>
              </a:rPr>
              <a:t>RL Algorithm</a:t>
            </a:r>
          </a:p>
          <a:p>
            <a:r>
              <a:rPr lang="en-US" sz="1800" dirty="0">
                <a:uFillTx/>
              </a:rPr>
              <a:t>Nex</a:t>
            </a:r>
            <a:r>
              <a:rPr lang="en-US" sz="1800" dirty="0"/>
              <a:t>t Steps for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0050" y="743132"/>
            <a:ext cx="7772400" cy="612770"/>
          </a:xfrm>
        </p:spPr>
        <p:txBody>
          <a:bodyPr/>
          <a:lstStyle/>
          <a:p>
            <a:r>
              <a:rPr lang="en-US" dirty="0">
                <a:uFillTx/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  <p:pic>
        <p:nvPicPr>
          <p:cNvPr id="7" name="Picture 6" descr="A picture containing light, train, green, car&#10;&#10;Description automatically generated">
            <a:extLst>
              <a:ext uri="{FF2B5EF4-FFF2-40B4-BE49-F238E27FC236}">
                <a16:creationId xmlns:a16="http://schemas.microsoft.com/office/drawing/2014/main" id="{CF12E93A-DBAC-410D-B019-43B68972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94" y="743132"/>
            <a:ext cx="3404356" cy="4565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8">
            <a:extLst>
              <a:ext uri="{FF2B5EF4-FFF2-40B4-BE49-F238E27FC236}">
                <a16:creationId xmlns:a16="http://schemas.microsoft.com/office/drawing/2014/main" id="{3B268888-C342-4D28-9186-8FD8611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25" y="1505191"/>
            <a:ext cx="4546507" cy="33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5279" y="1505191"/>
            <a:ext cx="4756403" cy="4460387"/>
          </a:xfrm>
        </p:spPr>
        <p:txBody>
          <a:bodyPr/>
          <a:lstStyle/>
          <a:p>
            <a:r>
              <a:rPr lang="en-US" sz="2000" dirty="0">
                <a:uFillTx/>
              </a:rPr>
              <a:t>For nuclear reactors, the fuel loading pattern (LP) must be optimized for various safety margins, cycle length, and economic factors</a:t>
            </a:r>
          </a:p>
          <a:p>
            <a:r>
              <a:rPr lang="en-US" sz="2000" dirty="0">
                <a:uFillTx/>
              </a:rPr>
              <a:t>Typical methods for core optimization require a high level of </a:t>
            </a:r>
            <a:r>
              <a:rPr lang="en-US" sz="2000" u="sng" dirty="0">
                <a:uFillTx/>
              </a:rPr>
              <a:t>engineering intuition and a set of heuristic guidelines</a:t>
            </a:r>
          </a:p>
          <a:p>
            <a:r>
              <a:rPr lang="en-US" sz="2000" dirty="0">
                <a:uFillTx/>
              </a:rPr>
              <a:t>Machine Learning can be used, at different scales, </a:t>
            </a:r>
            <a:r>
              <a:rPr lang="en-US" sz="2000" u="sng" dirty="0">
                <a:uFillTx/>
              </a:rPr>
              <a:t>to exceed the capabilities </a:t>
            </a:r>
            <a:r>
              <a:rPr lang="en-US" sz="2000" dirty="0">
                <a:uFillTx/>
              </a:rPr>
              <a:t>of a human nuclear engineer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60000"/>
                </a:solidFill>
                <a:uFillTx/>
              </a:rPr>
              <a:t>Introduction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99919-3F3B-4478-8C71-F01F75AA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20324"/>
            <a:ext cx="7003382" cy="38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F72211-BBA8-4D7C-97C0-A5B16993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49449"/>
            <a:ext cx="7003382" cy="38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561875" y="1586225"/>
            <a:ext cx="3195875" cy="34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153625" y="1444512"/>
            <a:ext cx="4580100" cy="4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Cycle Energy requirements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Peaking Factors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Soluble Boron Concentration</a:t>
            </a:r>
            <a:endParaRPr sz="2000" dirty="0">
              <a:uFillTx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Core Symmetry</a:t>
            </a:r>
          </a:p>
          <a:p>
            <a:pPr lvl="1" indent="-361950">
              <a:spcBef>
                <a:spcPts val="0"/>
              </a:spcBef>
              <a:buSzPts val="2100"/>
              <a:buChar char="•"/>
            </a:pPr>
            <a:r>
              <a:rPr lang="en-US" sz="1600" dirty="0">
                <a:uFillTx/>
              </a:rPr>
              <a:t>(1/4</a:t>
            </a:r>
            <a:r>
              <a:rPr lang="en-US" sz="1600" baseline="30000" dirty="0">
                <a:uFillTx/>
              </a:rPr>
              <a:t>th </a:t>
            </a:r>
            <a:r>
              <a:rPr lang="en-US" sz="1600" dirty="0">
                <a:uFillTx/>
              </a:rPr>
              <a:t>vs. 1/8</a:t>
            </a:r>
            <a:r>
              <a:rPr lang="en-US" sz="1600" baseline="30000" dirty="0">
                <a:uFillTx/>
              </a:rPr>
              <a:t>th </a:t>
            </a:r>
            <a:r>
              <a:rPr lang="en-US" sz="1600" dirty="0">
                <a:uFillTx/>
              </a:rPr>
              <a:t>core)</a:t>
            </a:r>
            <a:endParaRPr sz="1600" dirty="0">
              <a:uFillTx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Low-leakage L</a:t>
            </a:r>
            <a:r>
              <a:rPr lang="en-US" sz="2000" baseline="30000" dirty="0">
                <a:uFillTx/>
              </a:rPr>
              <a:t>3</a:t>
            </a:r>
            <a:r>
              <a:rPr lang="en-US" sz="2000" dirty="0">
                <a:uFillTx/>
              </a:rPr>
              <a:t>P design preferred </a:t>
            </a:r>
            <a:endParaRPr sz="2000" dirty="0">
              <a:uFillTx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Burnable Absorbers (BA)</a:t>
            </a:r>
          </a:p>
          <a:p>
            <a:pPr lvl="1" indent="-361950">
              <a:spcBef>
                <a:spcPts val="0"/>
              </a:spcBef>
              <a:buSzPts val="2100"/>
              <a:buChar char="•"/>
            </a:pPr>
            <a:r>
              <a:rPr lang="en-US" sz="1600" dirty="0">
                <a:uFillTx/>
              </a:rPr>
              <a:t>Integral BAs including IFBA and Gadolinia</a:t>
            </a:r>
            <a:endParaRPr sz="1600" dirty="0">
              <a:uFillTx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Shuffling scheme</a:t>
            </a:r>
          </a:p>
          <a:p>
            <a:pPr lvl="1" indent="-361950">
              <a:spcBef>
                <a:spcPts val="0"/>
              </a:spcBef>
              <a:buSzPts val="2100"/>
              <a:buChar char="•"/>
            </a:pPr>
            <a:r>
              <a:rPr lang="en-US" sz="1600" dirty="0">
                <a:uFillTx/>
              </a:rPr>
              <a:t>Rotations vs. Translations</a:t>
            </a:r>
            <a:endParaRPr sz="1600" dirty="0">
              <a:uFillTx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>
                <a:uFillTx/>
              </a:rPr>
              <a:t>Fuel duty/burnup limits</a:t>
            </a:r>
            <a:endParaRPr sz="2000" dirty="0">
              <a:uFillTx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uFillTx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uFillTx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uFillTx/>
              </a:rPr>
              <a:t>  </a:t>
            </a:r>
            <a:endParaRPr dirty="0">
              <a:uFillTx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/>
          </p:nvPr>
        </p:nvSpPr>
        <p:spPr>
          <a:xfrm>
            <a:off x="400050" y="892421"/>
            <a:ext cx="77724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uFillTx/>
              </a:rPr>
              <a:t>Introduction – LP Considerations</a:t>
            </a:r>
            <a:endParaRPr dirty="0">
              <a:uFillTx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707175" y="892430"/>
            <a:ext cx="1391325" cy="519488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uFillTx/>
              </a:defRPr>
            </a:pP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>
                  <a:uFillTx/>
                </a:defRPr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4350" y="1505191"/>
            <a:ext cx="8229600" cy="4763724"/>
          </a:xfrm>
        </p:spPr>
        <p:txBody>
          <a:bodyPr/>
          <a:lstStyle/>
          <a:p>
            <a:r>
              <a:rPr lang="en-US" sz="2000" dirty="0">
                <a:uFillTx/>
              </a:rPr>
              <a:t>Broader AI techniques, however, have been applied to core LP optimization </a:t>
            </a:r>
          </a:p>
          <a:p>
            <a:pPr lvl="1"/>
            <a:r>
              <a:rPr lang="en-US" sz="1800" dirty="0">
                <a:uFillTx/>
              </a:rPr>
              <a:t>Simulated Annealing (FORMOSA), Genetic Algorithm</a:t>
            </a:r>
          </a:p>
          <a:p>
            <a:r>
              <a:rPr lang="en-US" sz="2000" dirty="0">
                <a:uFillTx/>
              </a:rPr>
              <a:t>Reinforcement Learning (RL) uses a psychology-based approach with to determine optimized action in an environment for the maximum reward</a:t>
            </a:r>
          </a:p>
          <a:p>
            <a:pPr lvl="1"/>
            <a:r>
              <a:rPr lang="en-US" sz="1800" dirty="0">
                <a:uFillTx/>
              </a:rPr>
              <a:t>Involves Markov decision processes, non-supervised, data-driven, trial-and-error, dynamic programming</a:t>
            </a:r>
          </a:p>
          <a:p>
            <a:r>
              <a:rPr lang="en-US" sz="2000" dirty="0"/>
              <a:t>With new approach, RL may have certain benefits:</a:t>
            </a:r>
          </a:p>
          <a:p>
            <a:pPr lvl="1"/>
            <a:r>
              <a:rPr lang="en-US" sz="1800" dirty="0"/>
              <a:t>Low variance</a:t>
            </a:r>
          </a:p>
          <a:p>
            <a:pPr lvl="1"/>
            <a:r>
              <a:rPr lang="en-US" sz="1800" dirty="0"/>
              <a:t>Low Bias</a:t>
            </a:r>
          </a:p>
          <a:p>
            <a:pPr lvl="1"/>
            <a:r>
              <a:rPr lang="en-US" sz="1800" dirty="0"/>
              <a:t>Results near to true value</a:t>
            </a:r>
          </a:p>
          <a:p>
            <a:pPr lvl="1"/>
            <a:r>
              <a:rPr lang="en-US" sz="1800" dirty="0"/>
              <a:t>Fast Convergence  </a:t>
            </a:r>
            <a:r>
              <a:rPr lang="en-US" sz="1800" dirty="0">
                <a:uFillTx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Project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5</a:t>
            </a:fld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2858" y="1505190"/>
            <a:ext cx="8561091" cy="3194501"/>
          </a:xfrm>
        </p:spPr>
        <p:txBody>
          <a:bodyPr/>
          <a:lstStyle/>
          <a:p>
            <a:r>
              <a:rPr lang="en-US" sz="1800" u="sng" dirty="0">
                <a:uFillTx/>
              </a:rPr>
              <a:t>This project focuses on LP optimization a 157 FA 3-Loop Westinghouse PWR modeled using CASMO/SIMULATE3</a:t>
            </a:r>
          </a:p>
          <a:p>
            <a:r>
              <a:rPr lang="en-US" sz="1800" b="1" u="sng" dirty="0">
                <a:uFillTx/>
              </a:rPr>
              <a:t>Specifically, a custom Q-learning algorithm is being develop to aid the process of loading pattern optimization</a:t>
            </a:r>
          </a:p>
          <a:p>
            <a:pPr lvl="1"/>
            <a:r>
              <a:rPr lang="en-US" sz="1600" dirty="0" smtClean="0"/>
              <a:t>States : All possible loading patterns </a:t>
            </a:r>
            <a:endParaRPr lang="en-US" sz="1600" dirty="0"/>
          </a:p>
          <a:p>
            <a:pPr lvl="1"/>
            <a:r>
              <a:rPr lang="en-US" sz="1600" dirty="0" smtClean="0">
                <a:uFillTx/>
              </a:rPr>
              <a:t>Action: Which fue</a:t>
            </a:r>
            <a:r>
              <a:rPr lang="en-US" sz="1600" dirty="0" smtClean="0"/>
              <a:t>l assembly type to change at which location (2D)</a:t>
            </a:r>
            <a:endParaRPr lang="en-US" sz="1600" dirty="0">
              <a:uFillTx/>
            </a:endParaRPr>
          </a:p>
          <a:p>
            <a:pPr lvl="1"/>
            <a:r>
              <a:rPr lang="en-US" sz="1600" dirty="0" smtClean="0"/>
              <a:t>Q(S,A) : Table with values associated with probabilities of reaching a better state</a:t>
            </a:r>
          </a:p>
          <a:p>
            <a:pPr lvl="1"/>
            <a:r>
              <a:rPr lang="en-US" sz="1600" dirty="0" smtClean="0">
                <a:uFillTx/>
              </a:rPr>
              <a:t>Policy : At state S select the action A with maximum Q(S,A) </a:t>
            </a:r>
          </a:p>
          <a:p>
            <a:pPr lvl="1"/>
            <a:r>
              <a:rPr lang="en-US" sz="1600" dirty="0" smtClean="0"/>
              <a:t>Reward: Function quantifying the quality of the new state</a:t>
            </a:r>
          </a:p>
          <a:p>
            <a:pPr lvl="1"/>
            <a:r>
              <a:rPr lang="en-US" sz="1600" dirty="0" smtClean="0"/>
              <a:t>Q(S, A) update based on current action reward and future possible rewards</a:t>
            </a:r>
            <a:endParaRPr lang="en-US" sz="1200" dirty="0" smtClean="0">
              <a:uFillTx/>
            </a:endParaRPr>
          </a:p>
          <a:p>
            <a:pPr lvl="1"/>
            <a:endParaRPr lang="en-US" sz="1600" dirty="0">
              <a:uFillTx/>
            </a:endParaRPr>
          </a:p>
          <a:p>
            <a:pPr marL="533400" lvl="1" indent="0">
              <a:buNone/>
            </a:pPr>
            <a:r>
              <a:rPr lang="en-US" dirty="0">
                <a:uFillTx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Project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6</a:t>
            </a:fld>
            <a:endParaRPr lang="en-US" dirty="0"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6" y="5056092"/>
            <a:ext cx="37651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685949" y="5051174"/>
            <a:ext cx="4213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2893" y="5525640"/>
            <a:ext cx="37651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568825" y="5363869"/>
            <a:ext cx="0" cy="57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58907" y="6031011"/>
                <a:ext cx="1819835" cy="40087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7" y="6031011"/>
                <a:ext cx="1819835" cy="400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12" idx="3"/>
            <a:endCxn id="6" idx="1"/>
          </p:cNvCxnSpPr>
          <p:nvPr/>
        </p:nvCxnSpPr>
        <p:spPr>
          <a:xfrm flipV="1">
            <a:off x="2478742" y="5205063"/>
            <a:ext cx="207207" cy="102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07291" y="5205062"/>
            <a:ext cx="51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23815" y="5057573"/>
            <a:ext cx="4213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723815" y="5679528"/>
                <a:ext cx="516591" cy="41004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15" y="5679528"/>
                <a:ext cx="516591" cy="410049"/>
              </a:xfrm>
              <a:prstGeom prst="rect">
                <a:avLst/>
              </a:prstGeom>
              <a:blipFill>
                <a:blip r:embed="rId3"/>
                <a:stretch>
                  <a:fillRect r="-20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lbow Connector 33"/>
          <p:cNvCxnSpPr>
            <a:stCxn id="6" idx="2"/>
            <a:endCxn id="30" idx="1"/>
          </p:cNvCxnSpPr>
          <p:nvPr/>
        </p:nvCxnSpPr>
        <p:spPr>
          <a:xfrm rot="16200000" flipH="1">
            <a:off x="3047416" y="5208154"/>
            <a:ext cx="525602" cy="82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278271" y="5184202"/>
            <a:ext cx="387519" cy="649215"/>
          </a:xfrm>
          <a:prstGeom prst="rightBrace">
            <a:avLst>
              <a:gd name="adj1" fmla="val 8333"/>
              <a:gd name="adj2" fmla="val 486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99613" y="5358950"/>
            <a:ext cx="26803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Q(S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0</a:t>
            </a:r>
            <a:r>
              <a:rPr lang="en-US" dirty="0" smtClean="0"/>
              <a:t>) = f(</a:t>
            </a:r>
            <a:r>
              <a:rPr lang="en-US" dirty="0"/>
              <a:t>Q(S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0</a:t>
            </a:r>
            <a:r>
              <a:rPr lang="en-US" dirty="0" smtClean="0"/>
              <a:t>), R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220125" y="698471"/>
            <a:ext cx="8923875" cy="63269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D60000"/>
                </a:solidFill>
              </a:rPr>
              <a:t>Progress Update – </a:t>
            </a:r>
            <a:r>
              <a:rPr lang="en-US" sz="3000" dirty="0" smtClean="0">
                <a:solidFill>
                  <a:srgbClr val="D60000"/>
                </a:solidFill>
              </a:rPr>
              <a:t>3/18 - Scheme</a:t>
            </a:r>
            <a:endParaRPr sz="3000" dirty="0">
              <a:solidFill>
                <a:srgbClr val="D60000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42976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54F364F-6009-484A-ACC5-482C2AA0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07" y="1516063"/>
            <a:ext cx="6343304" cy="3309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FF30E2-26E7-4DA4-A87C-56195AD91C85}"/>
              </a:ext>
            </a:extLst>
          </p:cNvPr>
          <p:cNvSpPr/>
          <p:nvPr/>
        </p:nvSpPr>
        <p:spPr>
          <a:xfrm>
            <a:off x="2062041" y="5371621"/>
            <a:ext cx="5691301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9400">
              <a:lnSpc>
                <a:spcPct val="115000"/>
              </a:lnSpc>
              <a:spcBef>
                <a:spcPts val="560"/>
              </a:spcBef>
              <a:buClr>
                <a:srgbClr val="CC0000"/>
              </a:buClr>
              <a:buSzPts val="1800"/>
              <a:buFont typeface="Arial"/>
              <a:buChar char="•"/>
            </a:pPr>
            <a:r>
              <a:rPr lang="en-US" sz="1050" b="1" u="sng" dirty="0"/>
              <a:t>Creates a Q-table consisting of state-action pairs for the loading patterns</a:t>
            </a:r>
            <a:endParaRPr lang="en-US" sz="1050" b="1" dirty="0"/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050" dirty="0"/>
              <a:t>Computes Q-value using the result from the reward function</a:t>
            </a:r>
          </a:p>
          <a:p>
            <a:pPr marL="914400" lvl="1" indent="-342900">
              <a:lnSpc>
                <a:spcPct val="115000"/>
              </a:lnSpc>
              <a:spcBef>
                <a:spcPts val="560"/>
              </a:spcBef>
              <a:buSzPts val="1800"/>
              <a:buFont typeface="Arial"/>
              <a:buChar char="○"/>
            </a:pPr>
            <a:r>
              <a:rPr lang="en-US" sz="1050" dirty="0"/>
              <a:t>Searches through Q-table for maximum value  in order to guide next action </a:t>
            </a:r>
            <a:endParaRPr lang="en-US" sz="11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2A506BB-B70C-4B34-8CEE-6772768AB854}"/>
              </a:ext>
            </a:extLst>
          </p:cNvPr>
          <p:cNvCxnSpPr>
            <a:cxnSpLocks/>
          </p:cNvCxnSpPr>
          <p:nvPr/>
        </p:nvCxnSpPr>
        <p:spPr>
          <a:xfrm flipV="1">
            <a:off x="3727450" y="4826001"/>
            <a:ext cx="519409" cy="4127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02AF92-B3A7-44B3-854D-9DFA087E1819}"/>
              </a:ext>
            </a:extLst>
          </p:cNvPr>
          <p:cNvCxnSpPr>
            <a:cxnSpLocks/>
          </p:cNvCxnSpPr>
          <p:nvPr/>
        </p:nvCxnSpPr>
        <p:spPr>
          <a:xfrm flipH="1" flipV="1">
            <a:off x="3208041" y="4826000"/>
            <a:ext cx="519409" cy="4127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9CD076-8EAF-49CA-A2A4-6B6DBACF8907}"/>
              </a:ext>
            </a:extLst>
          </p:cNvPr>
          <p:cNvCxnSpPr>
            <a:cxnSpLocks/>
          </p:cNvCxnSpPr>
          <p:nvPr/>
        </p:nvCxnSpPr>
        <p:spPr>
          <a:xfrm>
            <a:off x="3727450" y="5238749"/>
            <a:ext cx="0" cy="17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306FE-AB1B-4679-8E78-A4C93FB628EF}"/>
              </a:ext>
            </a:extLst>
          </p:cNvPr>
          <p:cNvSpPr/>
          <p:nvPr/>
        </p:nvSpPr>
        <p:spPr>
          <a:xfrm>
            <a:off x="2062041" y="5412229"/>
            <a:ext cx="5526624" cy="766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125" y="1331168"/>
            <a:ext cx="8561091" cy="972761"/>
          </a:xfrm>
        </p:spPr>
        <p:txBody>
          <a:bodyPr/>
          <a:lstStyle/>
          <a:p>
            <a:r>
              <a:rPr lang="en-US" sz="1800" dirty="0" smtClean="0">
                <a:uFillTx/>
              </a:rPr>
              <a:t>Focus on 512 PWR optimization</a:t>
            </a:r>
          </a:p>
          <a:p>
            <a:pPr lvl="1"/>
            <a:r>
              <a:rPr lang="en-US" sz="1400" dirty="0" smtClean="0"/>
              <a:t>Add details about the optimization with figure of optimized core. Include fuel types, optimization criteria etc…</a:t>
            </a:r>
          </a:p>
          <a:p>
            <a:pPr marL="533400" lvl="1" indent="0">
              <a:buNone/>
            </a:pPr>
            <a:r>
              <a:rPr lang="en-US" dirty="0" smtClean="0">
                <a:uFillTx/>
              </a:rPr>
              <a:t> 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8</a:t>
            </a:fld>
            <a:endParaRPr lang="en-US" dirty="0">
              <a:uFillTx/>
            </a:endParaRPr>
          </a:p>
        </p:txBody>
      </p:sp>
      <p:sp>
        <p:nvSpPr>
          <p:cNvPr id="17" name="Google Shape;135;p26"/>
          <p:cNvSpPr txBox="1">
            <a:spLocks/>
          </p:cNvSpPr>
          <p:nvPr/>
        </p:nvSpPr>
        <p:spPr>
          <a:xfrm>
            <a:off x="220125" y="698471"/>
            <a:ext cx="8923875" cy="63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rgbClr val="D60000"/>
                </a:solidFill>
              </a:rPr>
              <a:t>Progress Update – 3/18 – RL PWR</a:t>
            </a:r>
            <a:endParaRPr lang="en-US" dirty="0">
              <a:solidFill>
                <a:srgbClr val="D60000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3B268888-C342-4D28-9186-8FD8611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59" y="2465284"/>
            <a:ext cx="3213796" cy="23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"/>
          <p:cNvSpPr txBox="1">
            <a:spLocks/>
          </p:cNvSpPr>
          <p:nvPr/>
        </p:nvSpPr>
        <p:spPr>
          <a:xfrm>
            <a:off x="220125" y="4961400"/>
            <a:ext cx="8561091" cy="143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Dimensionality problem for the Q table (order of 6</a:t>
            </a:r>
            <a:r>
              <a:rPr lang="en-US" sz="1800" baseline="30000" dirty="0" smtClean="0"/>
              <a:t>45</a:t>
            </a:r>
            <a:r>
              <a:rPr lang="en-US" sz="1800" dirty="0" smtClean="0"/>
              <a:t>)</a:t>
            </a:r>
          </a:p>
          <a:p>
            <a:pPr lvl="1"/>
            <a:r>
              <a:rPr lang="en-US" sz="1400" dirty="0" smtClean="0"/>
              <a:t>Initial focus on 4 assemblies to test the RL algorithm (order 6</a:t>
            </a:r>
            <a:r>
              <a:rPr lang="en-US" sz="1400" baseline="30000" dirty="0" smtClean="0"/>
              <a:t>4</a:t>
            </a:r>
            <a:r>
              <a:rPr lang="en-US" sz="1400" dirty="0" smtClean="0"/>
              <a:t>).</a:t>
            </a:r>
          </a:p>
          <a:p>
            <a:pPr lvl="1"/>
            <a:r>
              <a:rPr lang="en-US" sz="1400" dirty="0" smtClean="0"/>
              <a:t>Try to use the 4 assemblies RL to optimize the whole core by moving the location of focus</a:t>
            </a:r>
          </a:p>
          <a:p>
            <a:pPr lvl="1"/>
            <a:r>
              <a:rPr lang="en-US" sz="1400" dirty="0" smtClean="0"/>
              <a:t>Use neural networks and compare (either directly on the whole core or on 4 assemblies)</a:t>
            </a:r>
          </a:p>
          <a:p>
            <a:pPr lvl="1"/>
            <a:endParaRPr lang="en-US" sz="1400" dirty="0" smtClean="0"/>
          </a:p>
          <a:p>
            <a:pPr marL="533400" lvl="1" indent="0">
              <a:buFont typeface="Arial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0125" y="1331169"/>
                <a:ext cx="8561091" cy="730714"/>
              </a:xfrm>
            </p:spPr>
            <p:txBody>
              <a:bodyPr/>
              <a:lstStyle/>
              <a:p>
                <a:r>
                  <a:rPr lang="en-US" sz="1800" dirty="0" smtClean="0">
                    <a:uFillTx/>
                  </a:rPr>
                  <a:t>In order to advance in terms of the RL algorithm simplified optimization is performed without SIMULATE</a:t>
                </a:r>
              </a:p>
              <a:p>
                <a:pPr lvl="1"/>
                <a:r>
                  <a:rPr lang="en-US" sz="1400" dirty="0" smtClean="0"/>
                  <a:t>4 fuel assemblies (A,B,C,D)  → Fixed option</a:t>
                </a:r>
              </a:p>
              <a:p>
                <a:pPr lvl="1"/>
                <a:r>
                  <a:rPr lang="en-US" sz="1400" dirty="0" smtClean="0">
                    <a:uFillTx/>
                  </a:rPr>
                  <a:t>6 Fuel assembly types (FT)  </a:t>
                </a:r>
                <a:r>
                  <a:rPr lang="en-US" sz="1400" dirty="0" smtClean="0"/>
                  <a:t>→ Modular option</a:t>
                </a:r>
                <a:endParaRPr lang="en-US" sz="1400" dirty="0" smtClean="0">
                  <a:uFillTx/>
                </a:endParaRPr>
              </a:p>
              <a:p>
                <a:pPr lvl="1"/>
                <a:r>
                  <a:rPr lang="en-US" sz="1400" dirty="0" smtClean="0"/>
                  <a:t>1296 possible loading patterns</a:t>
                </a:r>
                <a:endParaRPr lang="en-US" sz="1400" dirty="0" smtClean="0">
                  <a:uFillTx/>
                </a:endParaRPr>
              </a:p>
              <a:p>
                <a:pPr lvl="1"/>
                <a:r>
                  <a:rPr lang="en-US" sz="1400" dirty="0"/>
                  <a:t>3 </a:t>
                </a:r>
                <a:r>
                  <a:rPr lang="en-US" sz="1400" dirty="0" smtClean="0"/>
                  <a:t>constrain </a:t>
                </a:r>
                <a:r>
                  <a:rPr lang="en-US" sz="1400" dirty="0"/>
                  <a:t>criteria: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𝑙𝑖𝑚</m:t>
                        </m:r>
                      </m:sup>
                    </m:sSubSup>
                  </m:oMath>
                </a14:m>
                <a:r>
                  <a:rPr lang="en-US" sz="1400" dirty="0" smtClean="0">
                    <a:uFillTx/>
                  </a:rPr>
                  <a:t> </a:t>
                </a:r>
                <a:r>
                  <a:rPr lang="en-US" sz="1400" dirty="0"/>
                  <a:t>→ Modular option</a:t>
                </a:r>
                <a:endParaRPr lang="en-US" sz="1400" dirty="0" smtClean="0">
                  <a:uFillTx/>
                </a:endParaRPr>
              </a:p>
              <a:p>
                <a:pPr lvl="1"/>
                <a:r>
                  <a:rPr lang="en-US" sz="1400" dirty="0"/>
                  <a:t>1 maximization criterion: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/>
                    </m:sSubSup>
                  </m:oMath>
                </a14:m>
                <a:r>
                  <a:rPr lang="en-US" sz="1400" dirty="0"/>
                  <a:t> → Modular option</a:t>
                </a:r>
                <a:endParaRPr lang="en-US" sz="1400" dirty="0" smtClean="0"/>
              </a:p>
              <a:p>
                <a:pPr lvl="1"/>
                <a:r>
                  <a:rPr lang="en-US" sz="1400" dirty="0" smtClean="0"/>
                  <a:t>L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= FT(A), L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FT(B), L</a:t>
                </a:r>
                <a:r>
                  <a:rPr lang="en-US" sz="1400" baseline="-25000" dirty="0" smtClean="0"/>
                  <a:t>3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FT(C), L</a:t>
                </a:r>
                <a:r>
                  <a:rPr lang="en-US" sz="1400" baseline="-25000" dirty="0" smtClean="0"/>
                  <a:t>4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FT(D)  → Optimum loading pattern (2,2,2,6)</a:t>
                </a:r>
              </a:p>
              <a:p>
                <a:pPr lvl="1"/>
                <a:r>
                  <a:rPr lang="en-US" sz="1400" dirty="0" smtClean="0"/>
                  <a:t>Different reward functions (R) were developed (linear and exponential)  </a:t>
                </a:r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 smtClean="0">
                  <a:uFillTx/>
                </a:endParaRPr>
              </a:p>
              <a:p>
                <a:pPr marL="533400" lvl="1" indent="0">
                  <a:buNone/>
                </a:pPr>
                <a:r>
                  <a:rPr lang="en-US" dirty="0" smtClean="0">
                    <a:uFillTx/>
                  </a:rPr>
                  <a:t> </a:t>
                </a:r>
                <a:endParaRPr lang="en-US" dirty="0">
                  <a:uFillTx/>
                </a:endParaRP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125" y="1331169"/>
                <a:ext cx="8561091" cy="730714"/>
              </a:xfrm>
              <a:blipFill>
                <a:blip r:embed="rId3"/>
                <a:stretch>
                  <a:fillRect l="-712" t="-10833" b="-2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uFillTx/>
              </a:rPr>
              <a:t>9</a:t>
            </a:fld>
            <a:endParaRPr lang="en-US" dirty="0">
              <a:uFillTx/>
            </a:endParaRPr>
          </a:p>
        </p:txBody>
      </p:sp>
      <p:sp>
        <p:nvSpPr>
          <p:cNvPr id="17" name="Google Shape;135;p26"/>
          <p:cNvSpPr txBox="1">
            <a:spLocks/>
          </p:cNvSpPr>
          <p:nvPr/>
        </p:nvSpPr>
        <p:spPr>
          <a:xfrm>
            <a:off x="220125" y="698471"/>
            <a:ext cx="8923875" cy="63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CC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rgbClr val="D60000"/>
                </a:solidFill>
              </a:rPr>
              <a:t>Progress Update – 3/18 – RL PWR test</a:t>
            </a:r>
            <a:endParaRPr lang="en-US" dirty="0">
              <a:solidFill>
                <a:srgbClr val="D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930" y="2303930"/>
            <a:ext cx="379207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463030" y="4351099"/>
            <a:ext cx="2669700" cy="2360249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19436" y="5531224"/>
            <a:ext cx="338876" cy="33169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6776" y="4052158"/>
            <a:ext cx="32452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Space of all possible loading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4796" y="4542860"/>
            <a:ext cx="68312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R &lt; 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7243" y="5862916"/>
            <a:ext cx="68312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R &gt; 0 </a:t>
            </a:r>
          </a:p>
        </p:txBody>
      </p:sp>
      <p:cxnSp>
        <p:nvCxnSpPr>
          <p:cNvPr id="8" name="Straight Arrow Connector 7"/>
          <p:cNvCxnSpPr>
            <a:stCxn id="5" idx="7"/>
          </p:cNvCxnSpPr>
          <p:nvPr/>
        </p:nvCxnSpPr>
        <p:spPr>
          <a:xfrm>
            <a:off x="3741761" y="4696749"/>
            <a:ext cx="758909" cy="2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897157" y="5737832"/>
            <a:ext cx="560086" cy="27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310" y="4542859"/>
            <a:ext cx="405469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Loading patterns that exceed the limit criteria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9310" y="5862159"/>
            <a:ext cx="387539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Loading patterns that meet the limit criteria</a:t>
            </a:r>
          </a:p>
        </p:txBody>
      </p:sp>
    </p:spTree>
    <p:extLst>
      <p:ext uri="{BB962C8B-B14F-4D97-AF65-F5344CB8AC3E}">
        <p14:creationId xmlns:p14="http://schemas.microsoft.com/office/powerpoint/2010/main" val="3441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CO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2015 CO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1089</Words>
  <Application>Microsoft Office PowerPoint</Application>
  <PresentationFormat>On-screen Show (4:3)</PresentationFormat>
  <Paragraphs>205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Verdana</vt:lpstr>
      <vt:lpstr>2015 COE Theme</vt:lpstr>
      <vt:lpstr>1_2015 COE Theme</vt:lpstr>
      <vt:lpstr>Novel Framework for Applying Reinforcement Learning for Core Loading Optimization</vt:lpstr>
      <vt:lpstr>Overview</vt:lpstr>
      <vt:lpstr>Introduction</vt:lpstr>
      <vt:lpstr>Introduction – LP Considerations</vt:lpstr>
      <vt:lpstr>Project Background</vt:lpstr>
      <vt:lpstr>Project Focus</vt:lpstr>
      <vt:lpstr>Progress Update – 3/18 - Scheme</vt:lpstr>
      <vt:lpstr>PowerPoint Presentation</vt:lpstr>
      <vt:lpstr>PowerPoint Presentation</vt:lpstr>
      <vt:lpstr>PowerPoint Presentation</vt:lpstr>
      <vt:lpstr>PowerPoint Presentation</vt:lpstr>
      <vt:lpstr>Progress Update – 3/18 – RL PWR rewards </vt:lpstr>
      <vt:lpstr>Progress Update – 3/18 - RL PWR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Pattern Design Optimization with a Focus on High-Enriched Fuel for a 3-Loop Westinghouse PWR</dc:title>
  <dc:creator>Jos</dc:creator>
  <cp:lastModifiedBy>Gregory Delipei</cp:lastModifiedBy>
  <cp:revision>174</cp:revision>
  <dcterms:modified xsi:type="dcterms:W3CDTF">2020-03-13T22:33:36Z</dcterms:modified>
</cp:coreProperties>
</file>