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9B9987-61C9-40AC-9BD3-B7ECF6CBFAAF}" type="datetimeFigureOut">
              <a:rPr lang="en-US" smtClean="0"/>
              <a:t>11/14/2020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292957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39057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226846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7489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515722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9B9987-61C9-40AC-9BD3-B7ECF6CBFAAF}"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3886096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9B9987-61C9-40AC-9BD3-B7ECF6CBFAAF}"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81224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744929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44602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B9987-61C9-40AC-9BD3-B7ECF6CBFAAF}"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7135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B9987-61C9-40AC-9BD3-B7ECF6CBFAAF}"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000679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34489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9B9987-61C9-40AC-9BD3-B7ECF6CBFAAF}"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4041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B9987-61C9-40AC-9BD3-B7ECF6CBFAAF}"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268916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B9987-61C9-40AC-9BD3-B7ECF6CBFAAF}"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15602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8278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9987-61C9-40AC-9BD3-B7ECF6CBFAAF}"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FB3D-C95D-4CE7-96DE-AE1FFC5455F8}" type="slidenum">
              <a:rPr lang="en-US" smtClean="0"/>
              <a:t>‹#›</a:t>
            </a:fld>
            <a:endParaRPr lang="en-US"/>
          </a:p>
        </p:txBody>
      </p:sp>
    </p:spTree>
    <p:extLst>
      <p:ext uri="{BB962C8B-B14F-4D97-AF65-F5344CB8AC3E}">
        <p14:creationId xmlns:p14="http://schemas.microsoft.com/office/powerpoint/2010/main" val="2444324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9B9987-61C9-40AC-9BD3-B7ECF6CBFAAF}" type="datetimeFigureOut">
              <a:rPr lang="en-US" smtClean="0"/>
              <a:t>11/14/2020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97FB3D-C95D-4CE7-96DE-AE1FFC5455F8}" type="slidenum">
              <a:rPr lang="en-US" smtClean="0"/>
              <a:t>‹#›</a:t>
            </a:fld>
            <a:endParaRPr lang="en-US"/>
          </a:p>
        </p:txBody>
      </p:sp>
    </p:spTree>
    <p:extLst>
      <p:ext uri="{BB962C8B-B14F-4D97-AF65-F5344CB8AC3E}">
        <p14:creationId xmlns:p14="http://schemas.microsoft.com/office/powerpoint/2010/main" val="3680401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7886-E94F-417E-B73B-962AC9FA0C72}"/>
              </a:ext>
            </a:extLst>
          </p:cNvPr>
          <p:cNvSpPr>
            <a:spLocks noGrp="1"/>
          </p:cNvSpPr>
          <p:nvPr>
            <p:ph type="ctrTitle"/>
          </p:nvPr>
        </p:nvSpPr>
        <p:spPr/>
        <p:txBody>
          <a:bodyPr/>
          <a:lstStyle/>
          <a:p>
            <a:r>
              <a:rPr lang="en-US" dirty="0"/>
              <a:t>ETL Project </a:t>
            </a:r>
          </a:p>
        </p:txBody>
      </p:sp>
      <p:sp>
        <p:nvSpPr>
          <p:cNvPr id="3" name="Subtitle 2">
            <a:extLst>
              <a:ext uri="{FF2B5EF4-FFF2-40B4-BE49-F238E27FC236}">
                <a16:creationId xmlns:a16="http://schemas.microsoft.com/office/drawing/2014/main" id="{0F53B50B-A60B-464D-AB29-1E14D6479F79}"/>
              </a:ext>
            </a:extLst>
          </p:cNvPr>
          <p:cNvSpPr>
            <a:spLocks noGrp="1"/>
          </p:cNvSpPr>
          <p:nvPr>
            <p:ph type="subTitle" idx="1"/>
          </p:nvPr>
        </p:nvSpPr>
        <p:spPr/>
        <p:txBody>
          <a:bodyPr/>
          <a:lstStyle/>
          <a:p>
            <a:r>
              <a:rPr lang="en-US" dirty="0"/>
              <a:t>Sofia </a:t>
            </a:r>
            <a:r>
              <a:rPr lang="en-US" dirty="0" err="1"/>
              <a:t>Mbega</a:t>
            </a:r>
            <a:r>
              <a:rPr lang="en-US" dirty="0"/>
              <a:t>, Lawson James, Cody Miracle, Jahangir Deewan &amp; </a:t>
            </a:r>
            <a:r>
              <a:rPr lang="en-US" dirty="0" err="1"/>
              <a:t>Sajad</a:t>
            </a:r>
            <a:r>
              <a:rPr lang="en-US" dirty="0"/>
              <a:t> </a:t>
            </a:r>
            <a:r>
              <a:rPr lang="en-US" dirty="0" err="1"/>
              <a:t>Yarzada</a:t>
            </a:r>
            <a:endParaRPr lang="en-US" dirty="0"/>
          </a:p>
          <a:p>
            <a:r>
              <a:rPr lang="en-US" dirty="0"/>
              <a:t>11-14-2020</a:t>
            </a:r>
          </a:p>
          <a:p>
            <a:endParaRPr lang="en-US" dirty="0"/>
          </a:p>
          <a:p>
            <a:endParaRPr lang="en-US" dirty="0"/>
          </a:p>
        </p:txBody>
      </p:sp>
    </p:spTree>
    <p:extLst>
      <p:ext uri="{BB962C8B-B14F-4D97-AF65-F5344CB8AC3E}">
        <p14:creationId xmlns:p14="http://schemas.microsoft.com/office/powerpoint/2010/main" val="170872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CDA0-BF53-4D7B-ACCF-41A0F34FFCD1}"/>
              </a:ext>
            </a:extLst>
          </p:cNvPr>
          <p:cNvSpPr>
            <a:spLocks noGrp="1"/>
          </p:cNvSpPr>
          <p:nvPr>
            <p:ph type="title"/>
          </p:nvPr>
        </p:nvSpPr>
        <p:spPr/>
        <p:txBody>
          <a:bodyPr/>
          <a:lstStyle/>
          <a:p>
            <a:pPr algn="ctr"/>
            <a:r>
              <a:rPr lang="en-US" dirty="0"/>
              <a:t>Merging Tables (Cont.)</a:t>
            </a:r>
          </a:p>
        </p:txBody>
      </p:sp>
      <p:sp>
        <p:nvSpPr>
          <p:cNvPr id="3" name="Content Placeholder 2">
            <a:extLst>
              <a:ext uri="{FF2B5EF4-FFF2-40B4-BE49-F238E27FC236}">
                <a16:creationId xmlns:a16="http://schemas.microsoft.com/office/drawing/2014/main" id="{881E0CF4-1B54-4D44-BE04-41AE2D0952EC}"/>
              </a:ext>
            </a:extLst>
          </p:cNvPr>
          <p:cNvSpPr>
            <a:spLocks noGrp="1"/>
          </p:cNvSpPr>
          <p:nvPr>
            <p:ph idx="1"/>
          </p:nvPr>
        </p:nvSpPr>
        <p:spPr/>
        <p:txBody>
          <a:bodyPr/>
          <a:lstStyle/>
          <a:p>
            <a:r>
              <a:rPr lang="en-US" dirty="0"/>
              <a:t>Then, this new table containing unemployment rate and median income was merged with the diversity dataset again on State and County, using an inner join. (Table 7)</a:t>
            </a:r>
          </a:p>
          <a:p>
            <a:endParaRPr lang="en-US" dirty="0"/>
          </a:p>
        </p:txBody>
      </p:sp>
      <p:pic>
        <p:nvPicPr>
          <p:cNvPr id="4" name="Picture 3">
            <a:extLst>
              <a:ext uri="{FF2B5EF4-FFF2-40B4-BE49-F238E27FC236}">
                <a16:creationId xmlns:a16="http://schemas.microsoft.com/office/drawing/2014/main" id="{A083CB4C-BEEA-4B46-8FA0-12608A58FA89}"/>
              </a:ext>
            </a:extLst>
          </p:cNvPr>
          <p:cNvPicPr>
            <a:picLocks noChangeAspect="1"/>
          </p:cNvPicPr>
          <p:nvPr/>
        </p:nvPicPr>
        <p:blipFill>
          <a:blip r:embed="rId2"/>
          <a:stretch>
            <a:fillRect/>
          </a:stretch>
        </p:blipFill>
        <p:spPr>
          <a:xfrm>
            <a:off x="1934524" y="3806732"/>
            <a:ext cx="8319773" cy="2136868"/>
          </a:xfrm>
          <a:prstGeom prst="rect">
            <a:avLst/>
          </a:prstGeom>
        </p:spPr>
      </p:pic>
    </p:spTree>
    <p:extLst>
      <p:ext uri="{BB962C8B-B14F-4D97-AF65-F5344CB8AC3E}">
        <p14:creationId xmlns:p14="http://schemas.microsoft.com/office/powerpoint/2010/main" val="105610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7ABF-FBCD-442B-8F94-A735078A446B}"/>
              </a:ext>
            </a:extLst>
          </p:cNvPr>
          <p:cNvSpPr>
            <a:spLocks noGrp="1"/>
          </p:cNvSpPr>
          <p:nvPr>
            <p:ph type="title"/>
          </p:nvPr>
        </p:nvSpPr>
        <p:spPr/>
        <p:txBody>
          <a:bodyPr/>
          <a:lstStyle/>
          <a:p>
            <a:r>
              <a:rPr lang="en-US" dirty="0"/>
              <a:t>Merging Tables (Cont.)</a:t>
            </a:r>
          </a:p>
        </p:txBody>
      </p:sp>
      <p:sp>
        <p:nvSpPr>
          <p:cNvPr id="3" name="Content Placeholder 2">
            <a:extLst>
              <a:ext uri="{FF2B5EF4-FFF2-40B4-BE49-F238E27FC236}">
                <a16:creationId xmlns:a16="http://schemas.microsoft.com/office/drawing/2014/main" id="{AE0669B9-0341-4932-80C5-A3EF8BD3CB05}"/>
              </a:ext>
            </a:extLst>
          </p:cNvPr>
          <p:cNvSpPr>
            <a:spLocks noGrp="1"/>
          </p:cNvSpPr>
          <p:nvPr>
            <p:ph idx="1"/>
          </p:nvPr>
        </p:nvSpPr>
        <p:spPr/>
        <p:txBody>
          <a:bodyPr/>
          <a:lstStyle/>
          <a:p>
            <a:r>
              <a:rPr lang="en-US" dirty="0"/>
              <a:t>Finally, with all three datasets merged in to one table, the State index was reset to turn it back in to a column. (Table 8)</a:t>
            </a:r>
          </a:p>
          <a:p>
            <a:endParaRPr lang="en-US" dirty="0"/>
          </a:p>
        </p:txBody>
      </p:sp>
      <p:pic>
        <p:nvPicPr>
          <p:cNvPr id="4" name="Picture 3">
            <a:extLst>
              <a:ext uri="{FF2B5EF4-FFF2-40B4-BE49-F238E27FC236}">
                <a16:creationId xmlns:a16="http://schemas.microsoft.com/office/drawing/2014/main" id="{4DB4BE9D-A29D-4029-8F05-0AF376F0CCD1}"/>
              </a:ext>
            </a:extLst>
          </p:cNvPr>
          <p:cNvPicPr>
            <a:picLocks noChangeAspect="1"/>
          </p:cNvPicPr>
          <p:nvPr/>
        </p:nvPicPr>
        <p:blipFill>
          <a:blip r:embed="rId2"/>
          <a:stretch>
            <a:fillRect/>
          </a:stretch>
        </p:blipFill>
        <p:spPr>
          <a:xfrm>
            <a:off x="1197376" y="3429000"/>
            <a:ext cx="9307704" cy="2730260"/>
          </a:xfrm>
          <a:prstGeom prst="rect">
            <a:avLst/>
          </a:prstGeom>
        </p:spPr>
      </p:pic>
    </p:spTree>
    <p:extLst>
      <p:ext uri="{BB962C8B-B14F-4D97-AF65-F5344CB8AC3E}">
        <p14:creationId xmlns:p14="http://schemas.microsoft.com/office/powerpoint/2010/main" val="57361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6209-9A45-4C85-AE71-B14711CEC871}"/>
              </a:ext>
            </a:extLst>
          </p:cNvPr>
          <p:cNvSpPr>
            <a:spLocks noGrp="1"/>
          </p:cNvSpPr>
          <p:nvPr>
            <p:ph type="title"/>
          </p:nvPr>
        </p:nvSpPr>
        <p:spPr/>
        <p:txBody>
          <a:bodyPr/>
          <a:lstStyle/>
          <a:p>
            <a:pPr algn="ctr"/>
            <a:r>
              <a:rPr lang="en-US" dirty="0"/>
              <a:t>L – Load </a:t>
            </a:r>
          </a:p>
        </p:txBody>
      </p:sp>
      <p:sp>
        <p:nvSpPr>
          <p:cNvPr id="3" name="Content Placeholder 2">
            <a:extLst>
              <a:ext uri="{FF2B5EF4-FFF2-40B4-BE49-F238E27FC236}">
                <a16:creationId xmlns:a16="http://schemas.microsoft.com/office/drawing/2014/main" id="{5869F557-11C6-406D-B015-83B7AFB2EB45}"/>
              </a:ext>
            </a:extLst>
          </p:cNvPr>
          <p:cNvSpPr>
            <a:spLocks noGrp="1"/>
          </p:cNvSpPr>
          <p:nvPr>
            <p:ph idx="1"/>
          </p:nvPr>
        </p:nvSpPr>
        <p:spPr/>
        <p:txBody>
          <a:bodyPr>
            <a:normAutofit fontScale="62500" lnSpcReduction="20000"/>
          </a:bodyPr>
          <a:lstStyle/>
          <a:p>
            <a:r>
              <a:rPr lang="en-US" dirty="0"/>
              <a:t>After the transformation stage, we cleaned the data and created several usable tables. A database was created to match the columns from our final data frame in pandas using SQL and </a:t>
            </a:r>
            <a:r>
              <a:rPr lang="en-US" dirty="0" err="1"/>
              <a:t>Postgress</a:t>
            </a:r>
            <a:r>
              <a:rPr lang="en-US" dirty="0"/>
              <a:t>. Data was then loaded to the Postgres using the following processing logic:</a:t>
            </a:r>
          </a:p>
          <a:p>
            <a:r>
              <a:rPr lang="en-US" dirty="0"/>
              <a:t>Created the </a:t>
            </a:r>
            <a:r>
              <a:rPr lang="en-US" dirty="0" err="1"/>
              <a:t>db</a:t>
            </a:r>
            <a:r>
              <a:rPr lang="en-US" dirty="0"/>
              <a:t> connection through </a:t>
            </a:r>
            <a:r>
              <a:rPr lang="en-US" dirty="0" err="1"/>
              <a:t>sqlalchemy</a:t>
            </a:r>
            <a:endParaRPr lang="en-US" dirty="0"/>
          </a:p>
          <a:p>
            <a:r>
              <a:rPr lang="en-US" dirty="0"/>
              <a:t>Imported the </a:t>
            </a:r>
            <a:r>
              <a:rPr lang="en-US" dirty="0" err="1"/>
              <a:t>create_engine</a:t>
            </a:r>
            <a:r>
              <a:rPr lang="en-US" dirty="0"/>
              <a:t> function</a:t>
            </a:r>
          </a:p>
          <a:p>
            <a:r>
              <a:rPr lang="en-US" dirty="0"/>
              <a:t>Authenticated access to the </a:t>
            </a:r>
            <a:r>
              <a:rPr lang="en-US" dirty="0" err="1"/>
              <a:t>db</a:t>
            </a:r>
            <a:r>
              <a:rPr lang="en-US" dirty="0"/>
              <a:t> using my username and password</a:t>
            </a:r>
          </a:p>
          <a:p>
            <a:r>
              <a:rPr lang="en-US" dirty="0"/>
              <a:t>If the table existed, it was dropped</a:t>
            </a:r>
          </a:p>
          <a:p>
            <a:r>
              <a:rPr lang="en-US" dirty="0"/>
              <a:t>Created the table</a:t>
            </a:r>
          </a:p>
          <a:p>
            <a:r>
              <a:rPr lang="en-US" dirty="0"/>
              <a:t>Committed the creation</a:t>
            </a:r>
          </a:p>
          <a:p>
            <a:r>
              <a:rPr lang="en-US" dirty="0"/>
              <a:t>Inserted the merged data to the table</a:t>
            </a:r>
          </a:p>
          <a:p>
            <a:endParaRPr lang="en-US" dirty="0"/>
          </a:p>
        </p:txBody>
      </p:sp>
    </p:spTree>
    <p:extLst>
      <p:ext uri="{BB962C8B-B14F-4D97-AF65-F5344CB8AC3E}">
        <p14:creationId xmlns:p14="http://schemas.microsoft.com/office/powerpoint/2010/main" val="349015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52EA-94E4-4278-AC57-E4792270534B}"/>
              </a:ext>
            </a:extLst>
          </p:cNvPr>
          <p:cNvSpPr>
            <a:spLocks noGrp="1"/>
          </p:cNvSpPr>
          <p:nvPr>
            <p:ph type="title"/>
          </p:nvPr>
        </p:nvSpPr>
        <p:spPr/>
        <p:txBody>
          <a:bodyPr/>
          <a:lstStyle/>
          <a:p>
            <a:pPr algn="ctr"/>
            <a:r>
              <a:rPr lang="en-US" dirty="0"/>
              <a:t>L – Load (Cont.)</a:t>
            </a:r>
          </a:p>
        </p:txBody>
      </p:sp>
      <p:sp>
        <p:nvSpPr>
          <p:cNvPr id="3" name="Content Placeholder 2">
            <a:extLst>
              <a:ext uri="{FF2B5EF4-FFF2-40B4-BE49-F238E27FC236}">
                <a16:creationId xmlns:a16="http://schemas.microsoft.com/office/drawing/2014/main" id="{8945A5F4-4998-429C-96C7-944327E2FF29}"/>
              </a:ext>
            </a:extLst>
          </p:cNvPr>
          <p:cNvSpPr>
            <a:spLocks noGrp="1"/>
          </p:cNvSpPr>
          <p:nvPr>
            <p:ph idx="1"/>
          </p:nvPr>
        </p:nvSpPr>
        <p:spPr>
          <a:xfrm>
            <a:off x="1095405" y="1887178"/>
            <a:ext cx="9905999" cy="3541714"/>
          </a:xfrm>
        </p:spPr>
        <p:txBody>
          <a:bodyPr/>
          <a:lstStyle/>
          <a:p>
            <a:r>
              <a:rPr lang="en-US" dirty="0"/>
              <a:t>The data frames were then connected to the database using </a:t>
            </a:r>
            <a:r>
              <a:rPr lang="en-US" dirty="0" err="1"/>
              <a:t>SQLAlchemy</a:t>
            </a:r>
            <a:r>
              <a:rPr lang="en-US" dirty="0"/>
              <a:t> to load the results</a:t>
            </a:r>
          </a:p>
          <a:p>
            <a:endParaRPr lang="en-US" dirty="0"/>
          </a:p>
        </p:txBody>
      </p:sp>
      <p:pic>
        <p:nvPicPr>
          <p:cNvPr id="4" name="Picture 3">
            <a:extLst>
              <a:ext uri="{FF2B5EF4-FFF2-40B4-BE49-F238E27FC236}">
                <a16:creationId xmlns:a16="http://schemas.microsoft.com/office/drawing/2014/main" id="{D86DD8D5-C7A7-4234-90FE-14C23CB9D2B4}"/>
              </a:ext>
            </a:extLst>
          </p:cNvPr>
          <p:cNvPicPr>
            <a:picLocks noChangeAspect="1"/>
          </p:cNvPicPr>
          <p:nvPr/>
        </p:nvPicPr>
        <p:blipFill>
          <a:blip r:embed="rId2"/>
          <a:stretch>
            <a:fillRect/>
          </a:stretch>
        </p:blipFill>
        <p:spPr>
          <a:xfrm>
            <a:off x="1461918" y="2894162"/>
            <a:ext cx="8665493" cy="4008345"/>
          </a:xfrm>
          <a:prstGeom prst="rect">
            <a:avLst/>
          </a:prstGeom>
        </p:spPr>
      </p:pic>
    </p:spTree>
    <p:extLst>
      <p:ext uri="{BB962C8B-B14F-4D97-AF65-F5344CB8AC3E}">
        <p14:creationId xmlns:p14="http://schemas.microsoft.com/office/powerpoint/2010/main" val="291665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B036-38FF-4711-AD5B-181C2D85B5FF}"/>
              </a:ext>
            </a:extLst>
          </p:cNvPr>
          <p:cNvSpPr>
            <a:spLocks noGrp="1"/>
          </p:cNvSpPr>
          <p:nvPr>
            <p:ph type="title"/>
          </p:nvPr>
        </p:nvSpPr>
        <p:spPr/>
        <p:txBody>
          <a:bodyPr/>
          <a:lstStyle/>
          <a:p>
            <a:pPr algn="ctr"/>
            <a:r>
              <a:rPr lang="en-US" dirty="0"/>
              <a:t>L – Load (Cont.)</a:t>
            </a:r>
          </a:p>
        </p:txBody>
      </p:sp>
      <p:pic>
        <p:nvPicPr>
          <p:cNvPr id="4" name="Content Placeholder 3">
            <a:extLst>
              <a:ext uri="{FF2B5EF4-FFF2-40B4-BE49-F238E27FC236}">
                <a16:creationId xmlns:a16="http://schemas.microsoft.com/office/drawing/2014/main" id="{DF6E37E3-5D6B-4B39-AFD2-DC1082CE9668}"/>
              </a:ext>
            </a:extLst>
          </p:cNvPr>
          <p:cNvPicPr>
            <a:picLocks noGrp="1" noChangeAspect="1"/>
          </p:cNvPicPr>
          <p:nvPr>
            <p:ph idx="1"/>
          </p:nvPr>
        </p:nvPicPr>
        <p:blipFill>
          <a:blip r:embed="rId2"/>
          <a:stretch>
            <a:fillRect/>
          </a:stretch>
        </p:blipFill>
        <p:spPr>
          <a:xfrm>
            <a:off x="1316966" y="1883761"/>
            <a:ext cx="9028981" cy="4195003"/>
          </a:xfrm>
          <a:prstGeom prst="rect">
            <a:avLst/>
          </a:prstGeom>
        </p:spPr>
      </p:pic>
    </p:spTree>
    <p:extLst>
      <p:ext uri="{BB962C8B-B14F-4D97-AF65-F5344CB8AC3E}">
        <p14:creationId xmlns:p14="http://schemas.microsoft.com/office/powerpoint/2010/main" val="2148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EED-522C-401F-B2B5-64632F6F3B2E}"/>
              </a:ext>
            </a:extLst>
          </p:cNvPr>
          <p:cNvSpPr>
            <a:spLocks noGrp="1"/>
          </p:cNvSpPr>
          <p:nvPr>
            <p:ph type="title"/>
          </p:nvPr>
        </p:nvSpPr>
        <p:spPr/>
        <p:txBody>
          <a:bodyPr/>
          <a:lstStyle/>
          <a:p>
            <a:pPr algn="ctr"/>
            <a:r>
              <a:rPr lang="en-US" dirty="0"/>
              <a:t>Bonus – API to JSON to SQL </a:t>
            </a:r>
          </a:p>
        </p:txBody>
      </p:sp>
      <p:sp>
        <p:nvSpPr>
          <p:cNvPr id="3" name="Content Placeholder 2">
            <a:extLst>
              <a:ext uri="{FF2B5EF4-FFF2-40B4-BE49-F238E27FC236}">
                <a16:creationId xmlns:a16="http://schemas.microsoft.com/office/drawing/2014/main" id="{A40B2A1F-6762-4539-BFDE-5AA495D443E5}"/>
              </a:ext>
            </a:extLst>
          </p:cNvPr>
          <p:cNvSpPr>
            <a:spLocks noGrp="1"/>
          </p:cNvSpPr>
          <p:nvPr>
            <p:ph idx="1"/>
          </p:nvPr>
        </p:nvSpPr>
        <p:spPr/>
        <p:txBody>
          <a:bodyPr/>
          <a:lstStyle/>
          <a:p>
            <a:r>
              <a:rPr lang="en-US" dirty="0"/>
              <a:t>As a bonus, we used some python code to extract data from the Bureau of Labor Statistics API, convert it to a JSON file, and load it into a SQL database.</a:t>
            </a:r>
          </a:p>
          <a:p>
            <a:r>
              <a:rPr lang="en-US" dirty="0"/>
              <a:t>Compared to the previous examples, less transformation was done, as we mainly just wanted to display an alternative method of extraction.  </a:t>
            </a:r>
          </a:p>
        </p:txBody>
      </p:sp>
    </p:spTree>
    <p:extLst>
      <p:ext uri="{BB962C8B-B14F-4D97-AF65-F5344CB8AC3E}">
        <p14:creationId xmlns:p14="http://schemas.microsoft.com/office/powerpoint/2010/main" val="31887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8724-21C8-42B9-BB71-5354DD8B2651}"/>
              </a:ext>
            </a:extLst>
          </p:cNvPr>
          <p:cNvSpPr>
            <a:spLocks noGrp="1"/>
          </p:cNvSpPr>
          <p:nvPr>
            <p:ph type="title"/>
          </p:nvPr>
        </p:nvSpPr>
        <p:spPr/>
        <p:txBody>
          <a:bodyPr/>
          <a:lstStyle/>
          <a:p>
            <a:r>
              <a:rPr lang="en-US" dirty="0"/>
              <a:t>Bonus – Code, Extract</a:t>
            </a:r>
          </a:p>
        </p:txBody>
      </p:sp>
      <p:pic>
        <p:nvPicPr>
          <p:cNvPr id="8" name="Content Placeholder 7" descr="Text&#10;&#10;Description automatically generated">
            <a:extLst>
              <a:ext uri="{FF2B5EF4-FFF2-40B4-BE49-F238E27FC236}">
                <a16:creationId xmlns:a16="http://schemas.microsoft.com/office/drawing/2014/main" id="{7C1EF999-9A5F-4842-8A17-1749D2046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379" y="1825625"/>
            <a:ext cx="7960402" cy="3667286"/>
          </a:xfrm>
        </p:spPr>
      </p:pic>
    </p:spTree>
    <p:extLst>
      <p:ext uri="{BB962C8B-B14F-4D97-AF65-F5344CB8AC3E}">
        <p14:creationId xmlns:p14="http://schemas.microsoft.com/office/powerpoint/2010/main" val="315264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0D9F-4291-4722-A8CC-BF7543ECCFD3}"/>
              </a:ext>
            </a:extLst>
          </p:cNvPr>
          <p:cNvSpPr>
            <a:spLocks noGrp="1"/>
          </p:cNvSpPr>
          <p:nvPr>
            <p:ph type="title"/>
          </p:nvPr>
        </p:nvSpPr>
        <p:spPr/>
        <p:txBody>
          <a:bodyPr/>
          <a:lstStyle/>
          <a:p>
            <a:r>
              <a:rPr lang="en-US" dirty="0"/>
              <a:t>Bonus - JSON</a:t>
            </a:r>
          </a:p>
        </p:txBody>
      </p:sp>
      <p:pic>
        <p:nvPicPr>
          <p:cNvPr id="5" name="Content Placeholder 4" descr="Text&#10;&#10;Description automatically generated">
            <a:extLst>
              <a:ext uri="{FF2B5EF4-FFF2-40B4-BE49-F238E27FC236}">
                <a16:creationId xmlns:a16="http://schemas.microsoft.com/office/drawing/2014/main" id="{1441CAA3-5773-4F0D-B9F3-0D27E0CE43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8589" y="1887496"/>
            <a:ext cx="4318075" cy="3395008"/>
          </a:xfrm>
        </p:spPr>
      </p:pic>
    </p:spTree>
    <p:extLst>
      <p:ext uri="{BB962C8B-B14F-4D97-AF65-F5344CB8AC3E}">
        <p14:creationId xmlns:p14="http://schemas.microsoft.com/office/powerpoint/2010/main" val="370597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5ED8-DE2C-4566-8C02-40D9A7F203DC}"/>
              </a:ext>
            </a:extLst>
          </p:cNvPr>
          <p:cNvSpPr>
            <a:spLocks noGrp="1"/>
          </p:cNvSpPr>
          <p:nvPr>
            <p:ph type="title"/>
          </p:nvPr>
        </p:nvSpPr>
        <p:spPr/>
        <p:txBody>
          <a:bodyPr/>
          <a:lstStyle/>
          <a:p>
            <a:r>
              <a:rPr lang="en-US" dirty="0"/>
              <a:t>Bonus – SQL Database</a:t>
            </a:r>
          </a:p>
        </p:txBody>
      </p:sp>
      <p:pic>
        <p:nvPicPr>
          <p:cNvPr id="4" name="Content Placeholder 3">
            <a:extLst>
              <a:ext uri="{FF2B5EF4-FFF2-40B4-BE49-F238E27FC236}">
                <a16:creationId xmlns:a16="http://schemas.microsoft.com/office/drawing/2014/main" id="{82459302-265A-4E17-A10E-DA8193A93C5E}"/>
              </a:ext>
            </a:extLst>
          </p:cNvPr>
          <p:cNvPicPr>
            <a:picLocks noGrp="1" noChangeAspect="1"/>
          </p:cNvPicPr>
          <p:nvPr>
            <p:ph idx="1"/>
          </p:nvPr>
        </p:nvPicPr>
        <p:blipFill>
          <a:blip r:embed="rId2"/>
          <a:stretch>
            <a:fillRect/>
          </a:stretch>
        </p:blipFill>
        <p:spPr>
          <a:xfrm>
            <a:off x="1484923" y="1690688"/>
            <a:ext cx="7492300" cy="4748966"/>
          </a:xfrm>
          <a:prstGeom prst="rect">
            <a:avLst/>
          </a:prstGeom>
        </p:spPr>
      </p:pic>
    </p:spTree>
    <p:extLst>
      <p:ext uri="{BB962C8B-B14F-4D97-AF65-F5344CB8AC3E}">
        <p14:creationId xmlns:p14="http://schemas.microsoft.com/office/powerpoint/2010/main" val="93716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E8B2-4651-492F-B708-1D3A7D0C94E2}"/>
              </a:ext>
            </a:extLst>
          </p:cNvPr>
          <p:cNvSpPr>
            <a:spLocks noGrp="1"/>
          </p:cNvSpPr>
          <p:nvPr>
            <p:ph type="title"/>
          </p:nvPr>
        </p:nvSpPr>
        <p:spPr/>
        <p:txBody>
          <a:bodyPr/>
          <a:lstStyle/>
          <a:p>
            <a:pPr algn="ctr"/>
            <a:r>
              <a:rPr lang="en-US" dirty="0"/>
              <a:t>Overview and Purpose </a:t>
            </a:r>
            <a:br>
              <a:rPr lang="en-US" dirty="0"/>
            </a:br>
            <a:endParaRPr lang="en-US" dirty="0"/>
          </a:p>
        </p:txBody>
      </p:sp>
      <p:sp>
        <p:nvSpPr>
          <p:cNvPr id="3" name="Content Placeholder 2">
            <a:extLst>
              <a:ext uri="{FF2B5EF4-FFF2-40B4-BE49-F238E27FC236}">
                <a16:creationId xmlns:a16="http://schemas.microsoft.com/office/drawing/2014/main" id="{020AB3A9-5DB8-4881-8F57-E58F57D5E1EE}"/>
              </a:ext>
            </a:extLst>
          </p:cNvPr>
          <p:cNvSpPr>
            <a:spLocks noGrp="1"/>
          </p:cNvSpPr>
          <p:nvPr>
            <p:ph idx="1"/>
          </p:nvPr>
        </p:nvSpPr>
        <p:spPr/>
        <p:txBody>
          <a:bodyPr>
            <a:normAutofit fontScale="92500" lnSpcReduction="20000"/>
          </a:bodyPr>
          <a:lstStyle/>
          <a:p>
            <a:r>
              <a:rPr lang="en-US" dirty="0"/>
              <a:t>The objective of the project is performing a complete ETL process using three different datasets and an API on United States unemployment rates, diversity index and median income: </a:t>
            </a:r>
          </a:p>
          <a:p>
            <a:r>
              <a:rPr lang="en-US" dirty="0"/>
              <a:t>1-	Extracting – data from three different sources to show unemployment rates, diversity indexes and the median income for all US counties. </a:t>
            </a:r>
          </a:p>
          <a:p>
            <a:r>
              <a:rPr lang="en-US" dirty="0"/>
              <a:t>2-	Transformation – finding the relevant variables, dropping unnecessary columns, and creating different relevant and useful tables </a:t>
            </a:r>
          </a:p>
          <a:p>
            <a:r>
              <a:rPr lang="en-US" dirty="0"/>
              <a:t>3-	Load – Creating a database using MySQL and loading the Data Frames in a data base using </a:t>
            </a:r>
            <a:r>
              <a:rPr lang="en-US" dirty="0" err="1"/>
              <a:t>SQLAlchemy</a:t>
            </a:r>
            <a:r>
              <a:rPr lang="en-US" dirty="0"/>
              <a:t> and </a:t>
            </a:r>
            <a:r>
              <a:rPr lang="en-US" dirty="0" err="1"/>
              <a:t>Postgress</a:t>
            </a:r>
            <a:r>
              <a:rPr lang="en-US" dirty="0"/>
              <a:t>. </a:t>
            </a:r>
          </a:p>
          <a:p>
            <a:endParaRPr lang="en-US" dirty="0"/>
          </a:p>
        </p:txBody>
      </p:sp>
    </p:spTree>
    <p:extLst>
      <p:ext uri="{BB962C8B-B14F-4D97-AF65-F5344CB8AC3E}">
        <p14:creationId xmlns:p14="http://schemas.microsoft.com/office/powerpoint/2010/main" val="288189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22D7-180F-4D50-BF91-0C8F5412EC4E}"/>
              </a:ext>
            </a:extLst>
          </p:cNvPr>
          <p:cNvSpPr>
            <a:spLocks noGrp="1"/>
          </p:cNvSpPr>
          <p:nvPr>
            <p:ph type="title"/>
          </p:nvPr>
        </p:nvSpPr>
        <p:spPr/>
        <p:txBody>
          <a:bodyPr/>
          <a:lstStyle/>
          <a:p>
            <a:pPr algn="ctr"/>
            <a:r>
              <a:rPr lang="en-US" dirty="0"/>
              <a:t>E- Extraction</a:t>
            </a:r>
          </a:p>
        </p:txBody>
      </p:sp>
      <p:sp>
        <p:nvSpPr>
          <p:cNvPr id="3" name="Content Placeholder 2">
            <a:extLst>
              <a:ext uri="{FF2B5EF4-FFF2-40B4-BE49-F238E27FC236}">
                <a16:creationId xmlns:a16="http://schemas.microsoft.com/office/drawing/2014/main" id="{2356B1FC-9639-4FBF-890E-149BFFC4EC25}"/>
              </a:ext>
            </a:extLst>
          </p:cNvPr>
          <p:cNvSpPr>
            <a:spLocks noGrp="1"/>
          </p:cNvSpPr>
          <p:nvPr>
            <p:ph idx="1"/>
          </p:nvPr>
        </p:nvSpPr>
        <p:spPr/>
        <p:txBody>
          <a:bodyPr>
            <a:normAutofit fontScale="85000" lnSpcReduction="20000"/>
          </a:bodyPr>
          <a:lstStyle/>
          <a:p>
            <a:r>
              <a:rPr lang="en-US" dirty="0"/>
              <a:t>The following datasets were used on the US States and Counties’ unemployment rates, diversity index and median income:</a:t>
            </a:r>
          </a:p>
          <a:p>
            <a:r>
              <a:rPr lang="en-US" dirty="0"/>
              <a:t>-	US Counties Diversity Index - https://www.kaggle.com/mikejohnsonjr/us-counties-diversity-index</a:t>
            </a:r>
          </a:p>
          <a:p>
            <a:r>
              <a:rPr lang="en-US" dirty="0"/>
              <a:t>-	US States and Counties Median Income - https://data.world/tylerudite/2015-median-income-by-county</a:t>
            </a:r>
          </a:p>
          <a:p>
            <a:r>
              <a:rPr lang="en-US" dirty="0"/>
              <a:t>-	US States and Counties Unemployment - https://www.kaggle.com/jayrav13/unemployment-by-county-us</a:t>
            </a:r>
          </a:p>
          <a:p>
            <a:r>
              <a:rPr lang="en-US" dirty="0"/>
              <a:t>-	US Bureau of Labor Statistics - https://www.bls.gov/bls/api_features.htm </a:t>
            </a:r>
          </a:p>
          <a:p>
            <a:endParaRPr lang="en-US" dirty="0"/>
          </a:p>
          <a:p>
            <a:endParaRPr lang="en-US" dirty="0"/>
          </a:p>
        </p:txBody>
      </p:sp>
    </p:spTree>
    <p:extLst>
      <p:ext uri="{BB962C8B-B14F-4D97-AF65-F5344CB8AC3E}">
        <p14:creationId xmlns:p14="http://schemas.microsoft.com/office/powerpoint/2010/main" val="87550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DA60-1EC4-4B03-9B33-6CEE43FEF417}"/>
              </a:ext>
            </a:extLst>
          </p:cNvPr>
          <p:cNvSpPr>
            <a:spLocks noGrp="1"/>
          </p:cNvSpPr>
          <p:nvPr>
            <p:ph type="title"/>
          </p:nvPr>
        </p:nvSpPr>
        <p:spPr/>
        <p:txBody>
          <a:bodyPr/>
          <a:lstStyle/>
          <a:p>
            <a:pPr algn="ctr"/>
            <a:r>
              <a:rPr lang="en-US" dirty="0"/>
              <a:t>T- Transformation</a:t>
            </a:r>
          </a:p>
        </p:txBody>
      </p:sp>
      <p:sp>
        <p:nvSpPr>
          <p:cNvPr id="3" name="Content Placeholder 2">
            <a:extLst>
              <a:ext uri="{FF2B5EF4-FFF2-40B4-BE49-F238E27FC236}">
                <a16:creationId xmlns:a16="http://schemas.microsoft.com/office/drawing/2014/main" id="{DD8EDC1A-F032-49FE-85C7-459DD48E5DE7}"/>
              </a:ext>
            </a:extLst>
          </p:cNvPr>
          <p:cNvSpPr>
            <a:spLocks noGrp="1"/>
          </p:cNvSpPr>
          <p:nvPr>
            <p:ph idx="1"/>
          </p:nvPr>
        </p:nvSpPr>
        <p:spPr/>
        <p:txBody>
          <a:bodyPr/>
          <a:lstStyle/>
          <a:p>
            <a:r>
              <a:rPr lang="en-US" dirty="0"/>
              <a:t>In the “Transform” step of ETL, we took the raw data collected from our various sources and cleaned them into more usable data. </a:t>
            </a:r>
          </a:p>
          <a:p>
            <a:r>
              <a:rPr lang="en-US" dirty="0"/>
              <a:t>This part of the process ensures that that data used in analysis is more reliable and less likely to </a:t>
            </a:r>
            <a:r>
              <a:rPr lang="en-US" dirty="0" err="1"/>
              <a:t>provice</a:t>
            </a:r>
            <a:r>
              <a:rPr lang="en-US" dirty="0"/>
              <a:t> misleading results. </a:t>
            </a:r>
          </a:p>
        </p:txBody>
      </p:sp>
    </p:spTree>
    <p:extLst>
      <p:ext uri="{BB962C8B-B14F-4D97-AF65-F5344CB8AC3E}">
        <p14:creationId xmlns:p14="http://schemas.microsoft.com/office/powerpoint/2010/main" val="221103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B071-4F28-43EA-9975-45C035568D81}"/>
              </a:ext>
            </a:extLst>
          </p:cNvPr>
          <p:cNvSpPr>
            <a:spLocks noGrp="1"/>
          </p:cNvSpPr>
          <p:nvPr>
            <p:ph type="title"/>
          </p:nvPr>
        </p:nvSpPr>
        <p:spPr/>
        <p:txBody>
          <a:bodyPr/>
          <a:lstStyle/>
          <a:p>
            <a:pPr algn="ctr"/>
            <a:r>
              <a:rPr lang="en-US" dirty="0"/>
              <a:t>Diversity Index Data Set</a:t>
            </a:r>
          </a:p>
        </p:txBody>
      </p:sp>
      <p:sp>
        <p:nvSpPr>
          <p:cNvPr id="3" name="Content Placeholder 2">
            <a:extLst>
              <a:ext uri="{FF2B5EF4-FFF2-40B4-BE49-F238E27FC236}">
                <a16:creationId xmlns:a16="http://schemas.microsoft.com/office/drawing/2014/main" id="{C62645B3-D20A-41D6-A982-4A540CC5D0F0}"/>
              </a:ext>
            </a:extLst>
          </p:cNvPr>
          <p:cNvSpPr>
            <a:spLocks noGrp="1"/>
          </p:cNvSpPr>
          <p:nvPr>
            <p:ph idx="1"/>
          </p:nvPr>
        </p:nvSpPr>
        <p:spPr/>
        <p:txBody>
          <a:bodyPr/>
          <a:lstStyle/>
          <a:p>
            <a:r>
              <a:rPr lang="en-US" sz="2000" dirty="0"/>
              <a:t>The first step was to load the diversity index dataset. The “location” column is separated in to two columns to show “States” and “Counties” separately (Table 1). This will help us in merging and grouping with the other two datasets</a:t>
            </a:r>
          </a:p>
          <a:p>
            <a:endParaRPr lang="en-US" dirty="0"/>
          </a:p>
        </p:txBody>
      </p:sp>
      <p:pic>
        <p:nvPicPr>
          <p:cNvPr id="4" name="Picture 3">
            <a:extLst>
              <a:ext uri="{FF2B5EF4-FFF2-40B4-BE49-F238E27FC236}">
                <a16:creationId xmlns:a16="http://schemas.microsoft.com/office/drawing/2014/main" id="{BE55ADB2-AE6B-4F52-B25A-3A5F216448EE}"/>
              </a:ext>
            </a:extLst>
          </p:cNvPr>
          <p:cNvPicPr>
            <a:picLocks noChangeAspect="1"/>
          </p:cNvPicPr>
          <p:nvPr/>
        </p:nvPicPr>
        <p:blipFill>
          <a:blip r:embed="rId2"/>
          <a:stretch>
            <a:fillRect/>
          </a:stretch>
        </p:blipFill>
        <p:spPr>
          <a:xfrm>
            <a:off x="1982934" y="3470780"/>
            <a:ext cx="7855306" cy="2412435"/>
          </a:xfrm>
          <a:prstGeom prst="rect">
            <a:avLst/>
          </a:prstGeom>
        </p:spPr>
      </p:pic>
    </p:spTree>
    <p:extLst>
      <p:ext uri="{BB962C8B-B14F-4D97-AF65-F5344CB8AC3E}">
        <p14:creationId xmlns:p14="http://schemas.microsoft.com/office/powerpoint/2010/main" val="286770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5E00-C8CF-48EC-946F-260E8FE88D9E}"/>
              </a:ext>
            </a:extLst>
          </p:cNvPr>
          <p:cNvSpPr>
            <a:spLocks noGrp="1"/>
          </p:cNvSpPr>
          <p:nvPr>
            <p:ph type="title"/>
          </p:nvPr>
        </p:nvSpPr>
        <p:spPr/>
        <p:txBody>
          <a:bodyPr/>
          <a:lstStyle/>
          <a:p>
            <a:pPr algn="ctr"/>
            <a:r>
              <a:rPr lang="en-US" dirty="0"/>
              <a:t>Diversity Index Data Set (Cont.)</a:t>
            </a:r>
          </a:p>
        </p:txBody>
      </p:sp>
      <p:sp>
        <p:nvSpPr>
          <p:cNvPr id="3" name="Content Placeholder 2">
            <a:extLst>
              <a:ext uri="{FF2B5EF4-FFF2-40B4-BE49-F238E27FC236}">
                <a16:creationId xmlns:a16="http://schemas.microsoft.com/office/drawing/2014/main" id="{418365F3-8942-4262-9DD2-66540F4AFBA1}"/>
              </a:ext>
            </a:extLst>
          </p:cNvPr>
          <p:cNvSpPr>
            <a:spLocks noGrp="1"/>
          </p:cNvSpPr>
          <p:nvPr>
            <p:ph idx="1"/>
          </p:nvPr>
        </p:nvSpPr>
        <p:spPr/>
        <p:txBody>
          <a:bodyPr/>
          <a:lstStyle/>
          <a:p>
            <a:r>
              <a:rPr lang="en-US" dirty="0"/>
              <a:t>A new table is created by grouping each race by “State” and “County” (Table 2)</a:t>
            </a:r>
          </a:p>
          <a:p>
            <a:endParaRPr lang="en-US" dirty="0"/>
          </a:p>
        </p:txBody>
      </p:sp>
      <p:pic>
        <p:nvPicPr>
          <p:cNvPr id="4" name="Picture 3">
            <a:extLst>
              <a:ext uri="{FF2B5EF4-FFF2-40B4-BE49-F238E27FC236}">
                <a16:creationId xmlns:a16="http://schemas.microsoft.com/office/drawing/2014/main" id="{0BCCE808-5E25-497E-9DBC-B06CEE14529B}"/>
              </a:ext>
            </a:extLst>
          </p:cNvPr>
          <p:cNvPicPr>
            <a:picLocks noChangeAspect="1"/>
          </p:cNvPicPr>
          <p:nvPr/>
        </p:nvPicPr>
        <p:blipFill>
          <a:blip r:embed="rId2"/>
          <a:stretch>
            <a:fillRect/>
          </a:stretch>
        </p:blipFill>
        <p:spPr>
          <a:xfrm>
            <a:off x="920640" y="2792541"/>
            <a:ext cx="9952229" cy="2256787"/>
          </a:xfrm>
          <a:prstGeom prst="rect">
            <a:avLst/>
          </a:prstGeom>
        </p:spPr>
      </p:pic>
    </p:spTree>
    <p:extLst>
      <p:ext uri="{BB962C8B-B14F-4D97-AF65-F5344CB8AC3E}">
        <p14:creationId xmlns:p14="http://schemas.microsoft.com/office/powerpoint/2010/main" val="190171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90B5-5762-4E6C-9197-E052C65ED729}"/>
              </a:ext>
            </a:extLst>
          </p:cNvPr>
          <p:cNvSpPr>
            <a:spLocks noGrp="1"/>
          </p:cNvSpPr>
          <p:nvPr>
            <p:ph type="title"/>
          </p:nvPr>
        </p:nvSpPr>
        <p:spPr/>
        <p:txBody>
          <a:bodyPr/>
          <a:lstStyle/>
          <a:p>
            <a:pPr algn="ctr"/>
            <a:r>
              <a:rPr lang="en-US" dirty="0"/>
              <a:t>Unemployment Rate Dataset</a:t>
            </a:r>
          </a:p>
        </p:txBody>
      </p:sp>
      <p:sp>
        <p:nvSpPr>
          <p:cNvPr id="3" name="Content Placeholder 2">
            <a:extLst>
              <a:ext uri="{FF2B5EF4-FFF2-40B4-BE49-F238E27FC236}">
                <a16:creationId xmlns:a16="http://schemas.microsoft.com/office/drawing/2014/main" id="{C41D893D-1689-4630-BA65-A8142E41017E}"/>
              </a:ext>
            </a:extLst>
          </p:cNvPr>
          <p:cNvSpPr>
            <a:spLocks noGrp="1"/>
          </p:cNvSpPr>
          <p:nvPr>
            <p:ph idx="1"/>
          </p:nvPr>
        </p:nvSpPr>
        <p:spPr/>
        <p:txBody>
          <a:bodyPr>
            <a:normAutofit/>
          </a:bodyPr>
          <a:lstStyle/>
          <a:p>
            <a:r>
              <a:rPr lang="en-US" sz="1800" dirty="0"/>
              <a:t>The “State” column in the unemployment dataset used the full name of the states (Table 3). To use this column for merging with other datasets, we had to abbreviate it. A dictionary of states with their abbreviations were used to loop through the dataset. The year and month columns were deemed not useful thus, they were also dropped.  (Table 4). </a:t>
            </a:r>
          </a:p>
        </p:txBody>
      </p:sp>
      <p:pic>
        <p:nvPicPr>
          <p:cNvPr id="4" name="Picture 3">
            <a:extLst>
              <a:ext uri="{FF2B5EF4-FFF2-40B4-BE49-F238E27FC236}">
                <a16:creationId xmlns:a16="http://schemas.microsoft.com/office/drawing/2014/main" id="{6E31D29A-7DE5-4FAC-988E-E15B7F929583}"/>
              </a:ext>
            </a:extLst>
          </p:cNvPr>
          <p:cNvPicPr>
            <a:picLocks noChangeAspect="1"/>
          </p:cNvPicPr>
          <p:nvPr/>
        </p:nvPicPr>
        <p:blipFill>
          <a:blip r:embed="rId2"/>
          <a:stretch>
            <a:fillRect/>
          </a:stretch>
        </p:blipFill>
        <p:spPr>
          <a:xfrm>
            <a:off x="993476" y="3834110"/>
            <a:ext cx="4711759" cy="2405372"/>
          </a:xfrm>
          <a:prstGeom prst="rect">
            <a:avLst/>
          </a:prstGeom>
        </p:spPr>
      </p:pic>
      <p:pic>
        <p:nvPicPr>
          <p:cNvPr id="5" name="Picture 4">
            <a:extLst>
              <a:ext uri="{FF2B5EF4-FFF2-40B4-BE49-F238E27FC236}">
                <a16:creationId xmlns:a16="http://schemas.microsoft.com/office/drawing/2014/main" id="{BDBC5024-0461-47DB-BE49-A1F50462C816}"/>
              </a:ext>
            </a:extLst>
          </p:cNvPr>
          <p:cNvPicPr>
            <a:picLocks noChangeAspect="1"/>
          </p:cNvPicPr>
          <p:nvPr/>
        </p:nvPicPr>
        <p:blipFill>
          <a:blip r:embed="rId3"/>
          <a:stretch>
            <a:fillRect/>
          </a:stretch>
        </p:blipFill>
        <p:spPr>
          <a:xfrm>
            <a:off x="6020443" y="3837243"/>
            <a:ext cx="4711759" cy="2399106"/>
          </a:xfrm>
          <a:prstGeom prst="rect">
            <a:avLst/>
          </a:prstGeom>
        </p:spPr>
      </p:pic>
    </p:spTree>
    <p:extLst>
      <p:ext uri="{BB962C8B-B14F-4D97-AF65-F5344CB8AC3E}">
        <p14:creationId xmlns:p14="http://schemas.microsoft.com/office/powerpoint/2010/main" val="53760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58CB-372D-48DA-BB07-22C41C889030}"/>
              </a:ext>
            </a:extLst>
          </p:cNvPr>
          <p:cNvSpPr>
            <a:spLocks noGrp="1"/>
          </p:cNvSpPr>
          <p:nvPr>
            <p:ph type="title"/>
          </p:nvPr>
        </p:nvSpPr>
        <p:spPr/>
        <p:txBody>
          <a:bodyPr/>
          <a:lstStyle/>
          <a:p>
            <a:pPr algn="ctr"/>
            <a:r>
              <a:rPr lang="en-US" dirty="0"/>
              <a:t>Median Income Dataset </a:t>
            </a:r>
          </a:p>
        </p:txBody>
      </p:sp>
      <p:sp>
        <p:nvSpPr>
          <p:cNvPr id="3" name="Content Placeholder 2">
            <a:extLst>
              <a:ext uri="{FF2B5EF4-FFF2-40B4-BE49-F238E27FC236}">
                <a16:creationId xmlns:a16="http://schemas.microsoft.com/office/drawing/2014/main" id="{6C02F81E-1519-4E82-BD78-41A3C340D73E}"/>
              </a:ext>
            </a:extLst>
          </p:cNvPr>
          <p:cNvSpPr>
            <a:spLocks noGrp="1"/>
          </p:cNvSpPr>
          <p:nvPr>
            <p:ph idx="1"/>
          </p:nvPr>
        </p:nvSpPr>
        <p:spPr/>
        <p:txBody>
          <a:bodyPr/>
          <a:lstStyle/>
          <a:p>
            <a:r>
              <a:rPr lang="en-US" dirty="0"/>
              <a:t>From the Median Income Dataset, we dropped several unnecessary columns, and renamed the “State-Code” column to “State” as that will help us in merging all three datasets in the next step. (Table5).</a:t>
            </a:r>
          </a:p>
          <a:p>
            <a:endParaRPr lang="en-US" dirty="0"/>
          </a:p>
        </p:txBody>
      </p:sp>
      <p:pic>
        <p:nvPicPr>
          <p:cNvPr id="4" name="Picture 3">
            <a:extLst>
              <a:ext uri="{FF2B5EF4-FFF2-40B4-BE49-F238E27FC236}">
                <a16:creationId xmlns:a16="http://schemas.microsoft.com/office/drawing/2014/main" id="{A758F6F5-29F5-4098-8BA2-4AF5586609A8}"/>
              </a:ext>
            </a:extLst>
          </p:cNvPr>
          <p:cNvPicPr>
            <a:picLocks noChangeAspect="1"/>
          </p:cNvPicPr>
          <p:nvPr/>
        </p:nvPicPr>
        <p:blipFill>
          <a:blip r:embed="rId2"/>
          <a:stretch>
            <a:fillRect/>
          </a:stretch>
        </p:blipFill>
        <p:spPr>
          <a:xfrm>
            <a:off x="2557948" y="3768306"/>
            <a:ext cx="6465283" cy="2362667"/>
          </a:xfrm>
          <a:prstGeom prst="rect">
            <a:avLst/>
          </a:prstGeom>
        </p:spPr>
      </p:pic>
    </p:spTree>
    <p:extLst>
      <p:ext uri="{BB962C8B-B14F-4D97-AF65-F5344CB8AC3E}">
        <p14:creationId xmlns:p14="http://schemas.microsoft.com/office/powerpoint/2010/main" val="79733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1EB1-4E6A-4C21-B654-A4A87A4A2C8C}"/>
              </a:ext>
            </a:extLst>
          </p:cNvPr>
          <p:cNvSpPr>
            <a:spLocks noGrp="1"/>
          </p:cNvSpPr>
          <p:nvPr>
            <p:ph type="title"/>
          </p:nvPr>
        </p:nvSpPr>
        <p:spPr/>
        <p:txBody>
          <a:bodyPr/>
          <a:lstStyle/>
          <a:p>
            <a:pPr algn="ctr"/>
            <a:r>
              <a:rPr lang="en-US" dirty="0"/>
              <a:t>Merging Tables </a:t>
            </a:r>
          </a:p>
        </p:txBody>
      </p:sp>
      <p:sp>
        <p:nvSpPr>
          <p:cNvPr id="6" name="Content Placeholder 5">
            <a:extLst>
              <a:ext uri="{FF2B5EF4-FFF2-40B4-BE49-F238E27FC236}">
                <a16:creationId xmlns:a16="http://schemas.microsoft.com/office/drawing/2014/main" id="{30A5B846-916A-4594-A2EA-BEC7B608CB12}"/>
              </a:ext>
            </a:extLst>
          </p:cNvPr>
          <p:cNvSpPr>
            <a:spLocks noGrp="1"/>
          </p:cNvSpPr>
          <p:nvPr>
            <p:ph idx="1"/>
          </p:nvPr>
        </p:nvSpPr>
        <p:spPr/>
        <p:txBody>
          <a:bodyPr/>
          <a:lstStyle/>
          <a:p>
            <a:r>
              <a:rPr lang="en-US" dirty="0"/>
              <a:t>First, the Unemployment Rate dataset is merged with Median Income dataset on State and County. (Table 6)</a:t>
            </a:r>
          </a:p>
          <a:p>
            <a:endParaRPr lang="en-US" dirty="0"/>
          </a:p>
        </p:txBody>
      </p:sp>
      <p:pic>
        <p:nvPicPr>
          <p:cNvPr id="7" name="Picture 6">
            <a:extLst>
              <a:ext uri="{FF2B5EF4-FFF2-40B4-BE49-F238E27FC236}">
                <a16:creationId xmlns:a16="http://schemas.microsoft.com/office/drawing/2014/main" id="{5DDBFDFC-52EB-4244-9626-4D6DE3549594}"/>
              </a:ext>
            </a:extLst>
          </p:cNvPr>
          <p:cNvPicPr>
            <a:picLocks noChangeAspect="1"/>
          </p:cNvPicPr>
          <p:nvPr/>
        </p:nvPicPr>
        <p:blipFill>
          <a:blip r:embed="rId2"/>
          <a:stretch>
            <a:fillRect/>
          </a:stretch>
        </p:blipFill>
        <p:spPr>
          <a:xfrm>
            <a:off x="2044917" y="3155949"/>
            <a:ext cx="7202600" cy="2161866"/>
          </a:xfrm>
          <a:prstGeom prst="rect">
            <a:avLst/>
          </a:prstGeom>
        </p:spPr>
      </p:pic>
    </p:spTree>
    <p:extLst>
      <p:ext uri="{BB962C8B-B14F-4D97-AF65-F5344CB8AC3E}">
        <p14:creationId xmlns:p14="http://schemas.microsoft.com/office/powerpoint/2010/main" val="329786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765</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ETL Project </vt:lpstr>
      <vt:lpstr>Overview and Purpose  </vt:lpstr>
      <vt:lpstr>E- Extraction</vt:lpstr>
      <vt:lpstr>T- Transformation</vt:lpstr>
      <vt:lpstr>Diversity Index Data Set</vt:lpstr>
      <vt:lpstr>Diversity Index Data Set (Cont.)</vt:lpstr>
      <vt:lpstr>Unemployment Rate Dataset</vt:lpstr>
      <vt:lpstr>Median Income Dataset </vt:lpstr>
      <vt:lpstr>Merging Tables </vt:lpstr>
      <vt:lpstr>Merging Tables (Cont.)</vt:lpstr>
      <vt:lpstr>Merging Tables (Cont.)</vt:lpstr>
      <vt:lpstr>L – Load </vt:lpstr>
      <vt:lpstr>L – Load (Cont.)</vt:lpstr>
      <vt:lpstr>L – Load (Cont.)</vt:lpstr>
      <vt:lpstr>Bonus – API to JSON to SQL </vt:lpstr>
      <vt:lpstr>Bonus – Code, Extract</vt:lpstr>
      <vt:lpstr>Bonus - JSON</vt:lpstr>
      <vt:lpstr>Bonus – SQL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Cody Miracle</dc:creator>
  <cp:lastModifiedBy>Cody Miracle</cp:lastModifiedBy>
  <cp:revision>6</cp:revision>
  <dcterms:created xsi:type="dcterms:W3CDTF">2020-11-14T15:53:26Z</dcterms:created>
  <dcterms:modified xsi:type="dcterms:W3CDTF">2020-11-14T16:45:45Z</dcterms:modified>
</cp:coreProperties>
</file>